
<file path=[Content_Types].xml><?xml version="1.0" encoding="utf-8"?>
<Types xmlns="http://schemas.openxmlformats.org/package/2006/content-types">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media/image7.jpg" ContentType="image/jpeg"/>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modernComment_7FA_DDC1F69D.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841_EDDCBD55.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6B7_441997F5.xml" ContentType="application/vnd.ms-powerpoint.comments+xml"/>
  <Override PartName="/ppt/comments/modernComment_89F_CD0FC0D8.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988_823BCA53.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modernComment_8BC_9514A2.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98F_DFC596D7.xml" ContentType="application/vnd.ms-powerpoint.comments+xml"/>
  <Override PartName="/ppt/notesSlides/notesSlide43.xml" ContentType="application/vnd.openxmlformats-officedocument.presentationml.notesSlide+xml"/>
  <Override PartName="/ppt/comments/modernComment_855_492A3C3.xml" ContentType="application/vnd.ms-powerpoint.comments+xml"/>
  <Override PartName="/ppt/comments/modernComment_8F4_A75C0C4A.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omments/modernComment_98E_E97A7042.xml" ContentType="application/vnd.ms-powerpoint.comments+xml"/>
  <Override PartName="/ppt/comments/modernComment_98D_32218523.xml" ContentType="application/vnd.ms-powerpoint.comments+xml"/>
  <Override PartName="/ppt/comments/modernComment_99B_DDDCA742.xml" ContentType="application/vnd.ms-powerpoint.comments+xml"/>
  <Override PartName="/ppt/comments/modernComment_8EA_4279E8CC.xml" ContentType="application/vnd.ms-powerpoint.comment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5" r:id="rId2"/>
    <p:sldMasterId id="2147483710" r:id="rId3"/>
    <p:sldMasterId id="2147483721" r:id="rId4"/>
    <p:sldMasterId id="2147483751" r:id="rId5"/>
  </p:sldMasterIdLst>
  <p:notesMasterIdLst>
    <p:notesMasterId r:id="rId270"/>
  </p:notesMasterIdLst>
  <p:sldIdLst>
    <p:sldId id="2269" r:id="rId6"/>
    <p:sldId id="2333" r:id="rId7"/>
    <p:sldId id="1679" r:id="rId8"/>
    <p:sldId id="1978" r:id="rId9"/>
    <p:sldId id="1976" r:id="rId10"/>
    <p:sldId id="2272" r:id="rId11"/>
    <p:sldId id="2120" r:id="rId12"/>
    <p:sldId id="1628" r:id="rId13"/>
    <p:sldId id="2042" r:id="rId14"/>
    <p:sldId id="414" r:id="rId15"/>
    <p:sldId id="415" r:id="rId16"/>
    <p:sldId id="2337" r:id="rId17"/>
    <p:sldId id="2357" r:id="rId18"/>
    <p:sldId id="2112" r:id="rId19"/>
    <p:sldId id="2350" r:id="rId20"/>
    <p:sldId id="2351" r:id="rId21"/>
    <p:sldId id="2352" r:id="rId22"/>
    <p:sldId id="2353" r:id="rId23"/>
    <p:sldId id="2354" r:id="rId24"/>
    <p:sldId id="1699" r:id="rId25"/>
    <p:sldId id="1701" r:id="rId26"/>
    <p:sldId id="2355" r:id="rId27"/>
    <p:sldId id="1736" r:id="rId28"/>
    <p:sldId id="2113" r:id="rId29"/>
    <p:sldId id="398" r:id="rId30"/>
    <p:sldId id="2176" r:id="rId31"/>
    <p:sldId id="2177" r:id="rId32"/>
    <p:sldId id="2338" r:id="rId33"/>
    <p:sldId id="2178" r:id="rId34"/>
    <p:sldId id="2404" r:id="rId35"/>
    <p:sldId id="376" r:id="rId36"/>
    <p:sldId id="1719" r:id="rId37"/>
    <p:sldId id="2212" r:id="rId38"/>
    <p:sldId id="2207" r:id="rId39"/>
    <p:sldId id="2289" r:id="rId40"/>
    <p:sldId id="2199" r:id="rId41"/>
    <p:sldId id="2208" r:id="rId42"/>
    <p:sldId id="2209" r:id="rId43"/>
    <p:sldId id="2210" r:id="rId44"/>
    <p:sldId id="2214" r:id="rId45"/>
    <p:sldId id="2215" r:id="rId46"/>
    <p:sldId id="2443" r:id="rId47"/>
    <p:sldId id="2371" r:id="rId48"/>
    <p:sldId id="2216" r:id="rId49"/>
    <p:sldId id="2217" r:id="rId50"/>
    <p:sldId id="2372" r:id="rId51"/>
    <p:sldId id="2218" r:id="rId52"/>
    <p:sldId id="2219" r:id="rId53"/>
    <p:sldId id="2373" r:id="rId54"/>
    <p:sldId id="2220" r:id="rId55"/>
    <p:sldId id="2221" r:id="rId56"/>
    <p:sldId id="2222" r:id="rId57"/>
    <p:sldId id="2223" r:id="rId58"/>
    <p:sldId id="2224" r:id="rId59"/>
    <p:sldId id="2332" r:id="rId60"/>
    <p:sldId id="2226" r:id="rId61"/>
    <p:sldId id="2227" r:id="rId62"/>
    <p:sldId id="2460" r:id="rId63"/>
    <p:sldId id="2374" r:id="rId64"/>
    <p:sldId id="2376" r:id="rId65"/>
    <p:sldId id="2283" r:id="rId66"/>
    <p:sldId id="2284" r:id="rId67"/>
    <p:sldId id="2381" r:id="rId68"/>
    <p:sldId id="2382" r:id="rId69"/>
    <p:sldId id="2380" r:id="rId70"/>
    <p:sldId id="2383" r:id="rId71"/>
    <p:sldId id="2423" r:id="rId72"/>
    <p:sldId id="2339" r:id="rId73"/>
    <p:sldId id="2295" r:id="rId74"/>
    <p:sldId id="2341" r:id="rId75"/>
    <p:sldId id="2424" r:id="rId76"/>
    <p:sldId id="2342" r:id="rId77"/>
    <p:sldId id="2343" r:id="rId78"/>
    <p:sldId id="2453" r:id="rId79"/>
    <p:sldId id="2454" r:id="rId80"/>
    <p:sldId id="2285" r:id="rId81"/>
    <p:sldId id="2427" r:id="rId82"/>
    <p:sldId id="2281" r:id="rId83"/>
    <p:sldId id="2145" r:id="rId84"/>
    <p:sldId id="2379" r:id="rId85"/>
    <p:sldId id="2426" r:id="rId86"/>
    <p:sldId id="2435" r:id="rId87"/>
    <p:sldId id="2437" r:id="rId88"/>
    <p:sldId id="2440" r:id="rId89"/>
    <p:sldId id="2438" r:id="rId90"/>
    <p:sldId id="2439" r:id="rId91"/>
    <p:sldId id="2377" r:id="rId92"/>
    <p:sldId id="2378" r:id="rId93"/>
    <p:sldId id="2287" r:id="rId94"/>
    <p:sldId id="2241" r:id="rId95"/>
    <p:sldId id="2243" r:id="rId96"/>
    <p:sldId id="2242" r:id="rId97"/>
    <p:sldId id="2236" r:id="rId98"/>
    <p:sldId id="2235" r:id="rId99"/>
    <p:sldId id="2237" r:id="rId100"/>
    <p:sldId id="2238" r:id="rId101"/>
    <p:sldId id="2244" r:id="rId102"/>
    <p:sldId id="2248" r:id="rId103"/>
    <p:sldId id="2245" r:id="rId104"/>
    <p:sldId id="286" r:id="rId105"/>
    <p:sldId id="2246" r:id="rId106"/>
    <p:sldId id="2247" r:id="rId107"/>
    <p:sldId id="2430" r:id="rId108"/>
    <p:sldId id="2249" r:id="rId109"/>
    <p:sldId id="2250" r:id="rId110"/>
    <p:sldId id="2110" r:id="rId111"/>
    <p:sldId id="2005" r:id="rId112"/>
    <p:sldId id="2143" r:id="rId113"/>
    <p:sldId id="2015" r:id="rId114"/>
    <p:sldId id="2016" r:id="rId115"/>
    <p:sldId id="2017" r:id="rId116"/>
    <p:sldId id="2018" r:id="rId117"/>
    <p:sldId id="2019" r:id="rId118"/>
    <p:sldId id="2020" r:id="rId119"/>
    <p:sldId id="2021" r:id="rId120"/>
    <p:sldId id="2022" r:id="rId121"/>
    <p:sldId id="2023" r:id="rId122"/>
    <p:sldId id="2024" r:id="rId123"/>
    <p:sldId id="2025" r:id="rId124"/>
    <p:sldId id="2144" r:id="rId125"/>
    <p:sldId id="2290" r:id="rId126"/>
    <p:sldId id="2251" r:id="rId127"/>
    <p:sldId id="2252" r:id="rId128"/>
    <p:sldId id="2255" r:id="rId129"/>
    <p:sldId id="2253" r:id="rId130"/>
    <p:sldId id="2254" r:id="rId131"/>
    <p:sldId id="2256" r:id="rId132"/>
    <p:sldId id="2257" r:id="rId133"/>
    <p:sldId id="2259" r:id="rId134"/>
    <p:sldId id="2260" r:id="rId135"/>
    <p:sldId id="2261" r:id="rId136"/>
    <p:sldId id="2265" r:id="rId137"/>
    <p:sldId id="2286" r:id="rId138"/>
    <p:sldId id="2266" r:id="rId139"/>
    <p:sldId id="2267" r:id="rId140"/>
    <p:sldId id="2275" r:id="rId141"/>
    <p:sldId id="2429" r:id="rId142"/>
    <p:sldId id="2428" r:id="rId143"/>
    <p:sldId id="2268" r:id="rId144"/>
    <p:sldId id="2432" r:id="rId145"/>
    <p:sldId id="2141" r:id="rId146"/>
    <p:sldId id="2403" r:id="rId147"/>
    <p:sldId id="2334" r:id="rId148"/>
    <p:sldId id="2335" r:id="rId149"/>
    <p:sldId id="2433" r:id="rId150"/>
    <p:sldId id="2386" r:id="rId151"/>
    <p:sldId id="2387" r:id="rId152"/>
    <p:sldId id="2405" r:id="rId153"/>
    <p:sldId id="2455" r:id="rId154"/>
    <p:sldId id="2456" r:id="rId155"/>
    <p:sldId id="2416" r:id="rId156"/>
    <p:sldId id="379" r:id="rId157"/>
    <p:sldId id="1754" r:id="rId158"/>
    <p:sldId id="2000" r:id="rId159"/>
    <p:sldId id="2013" r:id="rId160"/>
    <p:sldId id="2417" r:id="rId161"/>
    <p:sldId id="2393" r:id="rId162"/>
    <p:sldId id="2135" r:id="rId163"/>
    <p:sldId id="2136" r:id="rId164"/>
    <p:sldId id="2412" r:id="rId165"/>
    <p:sldId id="2418" r:id="rId166"/>
    <p:sldId id="2400" r:id="rId167"/>
    <p:sldId id="2413" r:id="rId168"/>
    <p:sldId id="2390" r:id="rId169"/>
    <p:sldId id="2395" r:id="rId170"/>
    <p:sldId id="2394" r:id="rId171"/>
    <p:sldId id="2396" r:id="rId172"/>
    <p:sldId id="2399" r:id="rId173"/>
    <p:sldId id="2397" r:id="rId174"/>
    <p:sldId id="2398" r:id="rId175"/>
    <p:sldId id="2401" r:id="rId176"/>
    <p:sldId id="2388" r:id="rId177"/>
    <p:sldId id="2410" r:id="rId178"/>
    <p:sldId id="2419" r:id="rId179"/>
    <p:sldId id="716" r:id="rId180"/>
    <p:sldId id="2420" r:id="rId181"/>
    <p:sldId id="2457" r:id="rId182"/>
    <p:sldId id="2274" r:id="rId183"/>
    <p:sldId id="2422" r:id="rId184"/>
    <p:sldId id="2421" r:id="rId185"/>
    <p:sldId id="1971" r:id="rId186"/>
    <p:sldId id="2138" r:id="rId187"/>
    <p:sldId id="2139" r:id="rId188"/>
    <p:sldId id="2147" r:id="rId189"/>
    <p:sldId id="2391" r:id="rId190"/>
    <p:sldId id="2407" r:id="rId191"/>
    <p:sldId id="2415" r:id="rId192"/>
    <p:sldId id="2375" r:id="rId193"/>
    <p:sldId id="2402" r:id="rId194"/>
    <p:sldId id="2111" r:id="rId195"/>
    <p:sldId id="2121" r:id="rId196"/>
    <p:sldId id="2003" r:id="rId197"/>
    <p:sldId id="2011" r:id="rId198"/>
    <p:sldId id="2368" r:id="rId199"/>
    <p:sldId id="2458" r:id="rId200"/>
    <p:sldId id="2369" r:id="rId201"/>
    <p:sldId id="2449" r:id="rId202"/>
    <p:sldId id="2450" r:id="rId203"/>
    <p:sldId id="2447" r:id="rId204"/>
    <p:sldId id="2213" r:id="rId205"/>
    <p:sldId id="2134" r:id="rId206"/>
    <p:sldId id="2434" r:id="rId207"/>
    <p:sldId id="2425" r:id="rId208"/>
    <p:sldId id="2431" r:id="rId209"/>
    <p:sldId id="2384" r:id="rId210"/>
    <p:sldId id="2133" r:id="rId211"/>
    <p:sldId id="2370" r:id="rId212"/>
    <p:sldId id="2291" r:id="rId213"/>
    <p:sldId id="2292" r:id="rId214"/>
    <p:sldId id="2293" r:id="rId215"/>
    <p:sldId id="2142" r:id="rId216"/>
    <p:sldId id="2446" r:id="rId217"/>
    <p:sldId id="2146" r:id="rId218"/>
    <p:sldId id="2445" r:id="rId219"/>
    <p:sldId id="2459" r:id="rId220"/>
    <p:sldId id="2282" r:id="rId221"/>
    <p:sldId id="2294" r:id="rId222"/>
    <p:sldId id="2441" r:id="rId223"/>
    <p:sldId id="2442" r:id="rId224"/>
    <p:sldId id="2444" r:id="rId225"/>
    <p:sldId id="2448" r:id="rId226"/>
    <p:sldId id="2201" r:id="rId227"/>
    <p:sldId id="2297" r:id="rId228"/>
    <p:sldId id="2298" r:id="rId229"/>
    <p:sldId id="2299" r:id="rId230"/>
    <p:sldId id="2300" r:id="rId231"/>
    <p:sldId id="2360" r:id="rId232"/>
    <p:sldId id="2301" r:id="rId233"/>
    <p:sldId id="2307" r:id="rId234"/>
    <p:sldId id="2366" r:id="rId235"/>
    <p:sldId id="2365" r:id="rId236"/>
    <p:sldId id="2313" r:id="rId237"/>
    <p:sldId id="2314" r:id="rId238"/>
    <p:sldId id="2359" r:id="rId239"/>
    <p:sldId id="2367" r:id="rId240"/>
    <p:sldId id="2324" r:id="rId241"/>
    <p:sldId id="2202" r:id="rId242"/>
    <p:sldId id="2361" r:id="rId243"/>
    <p:sldId id="2364" r:id="rId244"/>
    <p:sldId id="2308" r:id="rId245"/>
    <p:sldId id="2362" r:id="rId246"/>
    <p:sldId id="2309" r:id="rId247"/>
    <p:sldId id="2310" r:id="rId248"/>
    <p:sldId id="2311" r:id="rId249"/>
    <p:sldId id="2302" r:id="rId250"/>
    <p:sldId id="2303" r:id="rId251"/>
    <p:sldId id="2304" r:id="rId252"/>
    <p:sldId id="2315" r:id="rId253"/>
    <p:sldId id="2316" r:id="rId254"/>
    <p:sldId id="2317" r:id="rId255"/>
    <p:sldId id="2318" r:id="rId256"/>
    <p:sldId id="2319" r:id="rId257"/>
    <p:sldId id="2320" r:id="rId258"/>
    <p:sldId id="2323" r:id="rId259"/>
    <p:sldId id="2322" r:id="rId260"/>
    <p:sldId id="2325" r:id="rId261"/>
    <p:sldId id="2326" r:id="rId262"/>
    <p:sldId id="2327" r:id="rId263"/>
    <p:sldId id="2328" r:id="rId264"/>
    <p:sldId id="2329" r:id="rId265"/>
    <p:sldId id="2330" r:id="rId266"/>
    <p:sldId id="2306" r:id="rId267"/>
    <p:sldId id="2451" r:id="rId268"/>
    <p:sldId id="2452" r:id="rId269"/>
  </p:sldIdLst>
  <p:sldSz cx="9144000" cy="5143500" type="screen16x9"/>
  <p:notesSz cx="6858000" cy="9144000"/>
  <p:embeddedFontLst>
    <p:embeddedFont>
      <p:font typeface="Avenir" panose="02000503020000020003" pitchFamily="2" charset="0"/>
      <p:regular r:id="rId271"/>
      <p:italic r:id="rId272"/>
    </p:embeddedFont>
    <p:embeddedFont>
      <p:font typeface="Cambria Math" panose="02040503050406030204" pitchFamily="18" charset="0"/>
      <p:regular r:id="rId273"/>
    </p:embeddedFont>
    <p:embeddedFont>
      <p:font typeface="Comic Sans MS" panose="030F0902030302020204" pitchFamily="66" charset="0"/>
      <p:regular r:id="rId274"/>
    </p:embeddedFont>
    <p:embeddedFont>
      <p:font typeface="Consolas" panose="020B0609020204030204" pitchFamily="49" charset="0"/>
      <p:regular r:id="rId275"/>
      <p:bold r:id="rId276"/>
      <p:italic r:id="rId277"/>
      <p:boldItalic r:id="rId278"/>
    </p:embeddedFont>
    <p:embeddedFont>
      <p:font typeface="Corbel" panose="020B0503020204020204" pitchFamily="34" charset="0"/>
      <p:regular r:id="rId279"/>
      <p:bold r:id="rId280"/>
      <p:italic r:id="rId281"/>
      <p:boldItalic r:id="rId282"/>
    </p:embeddedFont>
    <p:embeddedFont>
      <p:font typeface="Roboto" panose="02000000000000000000" pitchFamily="2" charset="0"/>
      <p:regular r:id="rId283"/>
      <p:bold r:id="rId284"/>
      <p:italic r:id="rId285"/>
      <p:boldItalic r:id="rId286"/>
    </p:embeddedFont>
    <p:embeddedFont>
      <p:font typeface="Source Sans Pro" panose="020B0503030403020204" pitchFamily="34" charset="0"/>
      <p:regular r:id="rId287"/>
      <p:bold r:id="rId288"/>
      <p:italic r:id="rId289"/>
      <p:boldItalic r:id="rId290"/>
    </p:embeddedFont>
    <p:embeddedFont>
      <p:font typeface="Source Serif Pro" panose="02040603050405020204" pitchFamily="18" charset="0"/>
      <p:regular r:id="rId291"/>
      <p:bold r:id="rId292"/>
      <p:italic r:id="rId293"/>
      <p:boldItalic r:id="rId294"/>
    </p:embeddedFont>
    <p:embeddedFont>
      <p:font typeface="Tahoma" panose="020B0604030504040204" pitchFamily="34" charset="0"/>
      <p:regular r:id="rId295"/>
      <p:bold r:id="rId296"/>
    </p:embeddedFont>
    <p:embeddedFont>
      <p:font typeface="Trebuchet MS" panose="020B0703020202090204" pitchFamily="34" charset="0"/>
      <p:regular r:id="rId297"/>
      <p:bold r:id="rId298"/>
      <p:italic r:id="rId2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97BE05-7214-46BD-569F-A0959E827800}" name="Daniel Khashabi" initials="DK" userId="S::dkhasha1@jh.edu::62390808-c838-45e6-be59-d6fd0d208bc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68CA6D"/>
    <a:srgbClr val="D2FFA3"/>
    <a:srgbClr val="B1AFE6"/>
    <a:srgbClr val="DDE4F5"/>
    <a:srgbClr val="6E67CB"/>
    <a:srgbClr val="CB6D67"/>
    <a:srgbClr val="D1EDC6"/>
    <a:srgbClr val="56C2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6734E9-3230-F347-B914-406E1C6CAE3B}" v="225" dt="2025-09-02T19:40:56.69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20"/>
    <p:restoredTop sz="77687"/>
  </p:normalViewPr>
  <p:slideViewPr>
    <p:cSldViewPr snapToGrid="0">
      <p:cViewPr>
        <p:scale>
          <a:sx n="131" d="100"/>
          <a:sy n="131" d="100"/>
        </p:scale>
        <p:origin x="144" y="144"/>
      </p:cViewPr>
      <p:guideLst>
        <p:guide orient="horz" pos="1620"/>
        <p:guide pos="2880"/>
      </p:guideLst>
    </p:cSldViewPr>
  </p:slideViewPr>
  <p:notesTextViewPr>
    <p:cViewPr>
      <p:scale>
        <a:sx n="155" d="100"/>
        <a:sy n="15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font" Target="fonts/font29.fntdata"/><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5" Type="http://schemas.openxmlformats.org/officeDocument/2006/relationships/slideMaster" Target="slideMasters/slideMaster5.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font" Target="fonts/font9.fntdata"/><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font" Target="fonts/font20.fntdata"/><Relationship Id="rId304" Type="http://schemas.microsoft.com/office/2015/10/relationships/revisionInfo" Target="revisionInfo.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notesMaster" Target="notesMasters/notesMaster1.xml"/><Relationship Id="rId291" Type="http://schemas.openxmlformats.org/officeDocument/2006/relationships/font" Target="fonts/font21.fntdata"/><Relationship Id="rId305" Type="http://schemas.microsoft.com/office/2018/10/relationships/authors" Target="authors.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slide" Target="slides/slide223.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281" Type="http://schemas.openxmlformats.org/officeDocument/2006/relationships/font" Target="fonts/font11.fntdata"/><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39" Type="http://schemas.openxmlformats.org/officeDocument/2006/relationships/slide" Target="slides/slide234.xml"/><Relationship Id="rId250" Type="http://schemas.openxmlformats.org/officeDocument/2006/relationships/slide" Target="slides/slide245.xml"/><Relationship Id="rId271" Type="http://schemas.openxmlformats.org/officeDocument/2006/relationships/font" Target="fonts/font1.fntdata"/><Relationship Id="rId292" Type="http://schemas.openxmlformats.org/officeDocument/2006/relationships/font" Target="fonts/font22.fntdata"/><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font" Target="fonts/font12.fntdata"/><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font" Target="fonts/font2.fntdata"/><Relationship Id="rId293" Type="http://schemas.openxmlformats.org/officeDocument/2006/relationships/font" Target="fonts/font23.fntdata"/><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font" Target="fonts/font13.fntdata"/><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font" Target="fonts/font3.fntdata"/><Relationship Id="rId294" Type="http://schemas.openxmlformats.org/officeDocument/2006/relationships/font" Target="fonts/font24.fntdata"/><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font" Target="fonts/font14.fntdata"/><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font" Target="fonts/font4.fntdata"/><Relationship Id="rId295" Type="http://schemas.openxmlformats.org/officeDocument/2006/relationships/font" Target="fonts/font25.fntdata"/><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font" Target="fonts/font15.fntdata"/><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font" Target="fonts/font5.fntdata"/><Relationship Id="rId296" Type="http://schemas.openxmlformats.org/officeDocument/2006/relationships/font" Target="fonts/font26.fntdata"/><Relationship Id="rId300" Type="http://schemas.openxmlformats.org/officeDocument/2006/relationships/presProps" Target="presProps.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font" Target="fonts/font16.fntdata"/><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slideMaster" Target="slideMasters/slideMaster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font" Target="fonts/font6.fntdata"/><Relationship Id="rId297" Type="http://schemas.openxmlformats.org/officeDocument/2006/relationships/font" Target="fonts/font27.fntdata"/><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viewProps" Target="viewProps.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font" Target="fonts/font17.fntdata"/><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font" Target="fonts/font7.fntdata"/><Relationship Id="rId298" Type="http://schemas.openxmlformats.org/officeDocument/2006/relationships/font" Target="fonts/font28.fntdata"/><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font" Target="fonts/font18.fntdata"/><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4" Type="http://schemas.openxmlformats.org/officeDocument/2006/relationships/slideMaster" Target="slideMasters/slideMaster4.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font" Target="fonts/font8.fntdata"/><Relationship Id="rId303" Type="http://schemas.openxmlformats.org/officeDocument/2006/relationships/tableStyles" Target="tableStyles.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font" Target="fonts/font19.fntdata"/><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font" Target="fonts/font10.fntdata"/><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s>
</file>

<file path=ppt/comments/modernComment_6B7_441997F5.xml><?xml version="1.0" encoding="utf-8"?>
<p188:cmLst xmlns:a="http://schemas.openxmlformats.org/drawingml/2006/main" xmlns:r="http://schemas.openxmlformats.org/officeDocument/2006/relationships" xmlns:p188="http://schemas.microsoft.com/office/powerpoint/2018/8/main">
  <p188:cm id="{E9177C1A-D53B-1748-BA22-3104D5990BFE}" authorId="{AC97BE05-7214-46BD-569F-A0959E827800}" status="resolved" created="2023-11-14T01:51:33.198" complete="100000">
    <pc:sldMkLst xmlns:pc="http://schemas.microsoft.com/office/powerpoint/2013/main/command">
      <pc:docMk/>
      <pc:sldMk cId="1142527989" sldId="1719"/>
    </pc:sldMkLst>
    <p188:txBody>
      <a:bodyPr/>
      <a:lstStyle/>
      <a:p>
        <a:r>
          <a:rPr lang="en-US"/>
          <a:t>You want to point out several of the branches that we will study here. 
 - Multimodality 
 - Positional embeddings 
 - Enc/Dec/Enc-dec </a:t>
        </a:r>
      </a:p>
    </p188:txBody>
  </p188:cm>
</p188:cmLst>
</file>

<file path=ppt/comments/modernComment_7FA_DDC1F69D.xml><?xml version="1.0" encoding="utf-8"?>
<p188:cmLst xmlns:a="http://schemas.openxmlformats.org/drawingml/2006/main" xmlns:r="http://schemas.openxmlformats.org/officeDocument/2006/relationships" xmlns:p188="http://schemas.microsoft.com/office/powerpoint/2018/8/main">
  <p188:cm id="{5AA352A1-1B3F-7740-B82F-21F93C2955AB}" authorId="{AC97BE05-7214-46BD-569F-A0959E827800}" status="resolved" created="2023-11-14T02:13:01.714" complete="100000">
    <pc:sldMkLst xmlns:pc="http://schemas.microsoft.com/office/powerpoint/2013/main/command">
      <pc:docMk/>
      <pc:sldMk cId="3720476317" sldId="2042"/>
    </pc:sldMkLst>
    <p188:txBody>
      <a:bodyPr/>
      <a:lstStyle/>
      <a:p>
        <a:r>
          <a:rPr lang="en-US"/>
          <a:t>I think we need to reorganize these: 
 - Introduce the major model names 
 - Delve into individual topics: training objectives, training data, cleaning, deduplicating, training and changing learning rate, etc. </a:t>
        </a:r>
      </a:p>
    </p188:txBody>
  </p188:cm>
</p188:cmLst>
</file>

<file path=ppt/comments/modernComment_841_EDDCBD55.xml><?xml version="1.0" encoding="utf-8"?>
<p188:cmLst xmlns:a="http://schemas.openxmlformats.org/drawingml/2006/main" xmlns:r="http://schemas.openxmlformats.org/officeDocument/2006/relationships" xmlns:p188="http://schemas.microsoft.com/office/powerpoint/2018/8/main">
  <p188:cm id="{FD793F13-1781-2147-BC13-B92EFD01976D}" authorId="{AC97BE05-7214-46BD-569F-A0959E827800}" status="resolved" created="2023-11-14T02:13:01.714">
    <pc:sldMkLst xmlns:pc="http://schemas.microsoft.com/office/powerpoint/2013/main/command">
      <pc:docMk/>
      <pc:sldMk cId="3720476317" sldId="2042"/>
    </pc:sldMkLst>
    <p188:txBody>
      <a:bodyPr/>
      <a:lstStyle/>
      <a:p>
        <a:r>
          <a:rPr lang="en-US"/>
          <a:t>I think we need to reorganize these: 
 - Introduce the major model names 
 - Delve into individual topics: training objectives, training data, cleaning, deduplicating, training and changing learning rate, etc. </a:t>
        </a:r>
      </a:p>
    </p188:txBody>
  </p188:cm>
</p188:cmLst>
</file>

<file path=ppt/comments/modernComment_855_492A3C3.xml><?xml version="1.0" encoding="utf-8"?>
<p188:cmLst xmlns:a="http://schemas.openxmlformats.org/drawingml/2006/main" xmlns:r="http://schemas.openxmlformats.org/officeDocument/2006/relationships" xmlns:p188="http://schemas.microsoft.com/office/powerpoint/2018/8/main">
  <p188:cm id="{501BB304-60CC-8245-8106-0965DEF8559B}" authorId="{AC97BE05-7214-46BD-569F-A0959E827800}" created="2025-03-13T14:36:37.259">
    <pc:sldMkLst xmlns:pc="http://schemas.microsoft.com/office/powerpoint/2013/main/command">
      <pc:docMk/>
      <pc:sldMk cId="76719043" sldId="2133"/>
    </pc:sldMkLst>
    <p188:txBody>
      <a:bodyPr/>
      <a:lstStyle/>
      <a:p>
        <a:r>
          <a:rPr lang="en-US"/>
          <a:t>This is actually not during training. Need to adapt it for training. </a:t>
        </a:r>
      </a:p>
    </p188:txBody>
  </p188:cm>
</p188:cmLst>
</file>

<file path=ppt/comments/modernComment_89F_CD0FC0D8.xml><?xml version="1.0" encoding="utf-8"?>
<p188:cmLst xmlns:a="http://schemas.openxmlformats.org/drawingml/2006/main" xmlns:r="http://schemas.openxmlformats.org/officeDocument/2006/relationships" xmlns:p188="http://schemas.microsoft.com/office/powerpoint/2018/8/main">
  <p188:cm id="{0D0125F6-5343-B24B-AF89-7598963A7F8F}" authorId="{AC97BE05-7214-46BD-569F-A0959E827800}" created="2025-09-02T19:39:58.207">
    <pc:sldMkLst xmlns:pc="http://schemas.microsoft.com/office/powerpoint/2013/main/command">
      <pc:docMk/>
      <pc:sldMk cId="3440361688" sldId="2207"/>
    </pc:sldMkLst>
    <p188:txBody>
      <a:bodyPr/>
      <a:lstStyle/>
      <a:p>
        <a:r>
          <a:rPr lang="en-US"/>
          <a:t>Need to update this. </a:t>
        </a:r>
      </a:p>
    </p188:txBody>
  </p188:cm>
</p188:cmLst>
</file>

<file path=ppt/comments/modernComment_8BC_9514A2.xml><?xml version="1.0" encoding="utf-8"?>
<p188:cmLst xmlns:a="http://schemas.openxmlformats.org/drawingml/2006/main" xmlns:r="http://schemas.openxmlformats.org/officeDocument/2006/relationships" xmlns:p188="http://schemas.microsoft.com/office/powerpoint/2018/8/main">
  <p188:cm id="{79F035BF-88C1-164C-840F-C013C005D795}" authorId="{AC97BE05-7214-46BD-569F-A0959E827800}" created="2025-03-11T16:05:17.431">
    <pc:sldMkLst xmlns:pc="http://schemas.microsoft.com/office/powerpoint/2013/main/command">
      <pc:docMk/>
      <pc:sldMk cId="9770146" sldId="2236"/>
    </pc:sldMkLst>
    <p188:txBody>
      <a:bodyPr/>
      <a:lstStyle/>
      <a:p>
        <a:r>
          <a:rPr lang="en-US"/>
          <a:t>This may need to appear earlier since we have visualization of sinusoid and BERT. (and need to clarify how this is copmputed) </a:t>
        </a:r>
      </a:p>
    </p188:txBody>
  </p188:cm>
</p188:cmLst>
</file>

<file path=ppt/comments/modernComment_8EA_4279E8CC.xml><?xml version="1.0" encoding="utf-8"?>
<p188:cmLst xmlns:a="http://schemas.openxmlformats.org/drawingml/2006/main" xmlns:r="http://schemas.openxmlformats.org/officeDocument/2006/relationships" xmlns:p188="http://schemas.microsoft.com/office/powerpoint/2018/8/main">
  <p188:cm id="{5D5938E8-DB97-0F40-80B3-9A1D0C91BB75}" authorId="{AC97BE05-7214-46BD-569F-A0959E827800}" created="2025-02-28T18:58:27.372">
    <pc:sldMkLst xmlns:pc="http://schemas.microsoft.com/office/powerpoint/2013/main/command">
      <pc:docMk/>
      <pc:sldMk cId="1115285708" sldId="2282"/>
    </pc:sldMkLst>
    <p188:txBody>
      <a:bodyPr/>
      <a:lstStyle/>
      <a:p>
        <a:r>
          <a:rPr lang="en-US"/>
          <a:t>There might be more content that I can add here. </a:t>
        </a:r>
      </a:p>
    </p188:txBody>
  </p188:cm>
</p188:cmLst>
</file>

<file path=ppt/comments/modernComment_8F4_A75C0C4A.xml><?xml version="1.0" encoding="utf-8"?>
<p188:cmLst xmlns:a="http://schemas.openxmlformats.org/drawingml/2006/main" xmlns:r="http://schemas.openxmlformats.org/officeDocument/2006/relationships" xmlns:p188="http://schemas.microsoft.com/office/powerpoint/2018/8/main">
  <p188:cm id="{3F80B51F-7727-5F41-9ABA-50A088B418A1}" authorId="{AC97BE05-7214-46BD-569F-A0959E827800}" created="2025-09-02T19:18:36.153">
    <pc:sldMkLst xmlns:pc="http://schemas.microsoft.com/office/powerpoint/2013/main/command">
      <pc:docMk/>
      <pc:sldMk cId="2807827530" sldId="2292"/>
    </pc:sldMkLst>
    <p188:txBody>
      <a:bodyPr/>
      <a:lstStyle/>
      <a:p>
        <a:r>
          <a:rPr lang="en-US"/>
          <a:t>need to update this table </a:t>
        </a:r>
      </a:p>
    </p188:txBody>
  </p188:cm>
</p188:cmLst>
</file>

<file path=ppt/comments/modernComment_988_823BCA53.xml><?xml version="1.0" encoding="utf-8"?>
<p188:cmLst xmlns:a="http://schemas.openxmlformats.org/drawingml/2006/main" xmlns:r="http://schemas.openxmlformats.org/officeDocument/2006/relationships" xmlns:p188="http://schemas.microsoft.com/office/powerpoint/2018/8/main">
  <p188:cm id="{0047902F-22A9-674D-BC28-502A24A423A7}" authorId="{AC97BE05-7214-46BD-569F-A0959E827800}" created="2025-03-18T16:17:29.662">
    <pc:sldMkLst xmlns:pc="http://schemas.microsoft.com/office/powerpoint/2013/main/command">
      <pc:docMk/>
      <pc:sldMk cId="2184956499" sldId="2440"/>
    </pc:sldMkLst>
    <p188:txBody>
      <a:bodyPr/>
      <a:lstStyle/>
      <a:p>
        <a:r>
          <a:rPr lang="en-US"/>
          <a:t>Note MLA has one other things: 
 -   Decoupled Rotary Position Embedding
</a:t>
        </a:r>
      </a:p>
    </p188:txBody>
  </p188:cm>
</p188:cmLst>
</file>

<file path=ppt/comments/modernComment_98D_32218523.xml><?xml version="1.0" encoding="utf-8"?>
<p188:cmLst xmlns:a="http://schemas.openxmlformats.org/drawingml/2006/main" xmlns:r="http://schemas.openxmlformats.org/officeDocument/2006/relationships" xmlns:p188="http://schemas.microsoft.com/office/powerpoint/2018/8/main">
  <p188:cm id="{E6916B54-67CA-E847-BEBB-179477E13F87}" authorId="{AC97BE05-7214-46BD-569F-A0959E827800}" created="2025-04-20T14:33:45.259">
    <pc:sldMkLst xmlns:pc="http://schemas.microsoft.com/office/powerpoint/2013/main/command">
      <pc:docMk/>
      <pc:sldMk cId="841057571" sldId="2445"/>
    </pc:sldMkLst>
    <p188:txBody>
      <a:bodyPr/>
      <a:lstStyle/>
      <a:p>
        <a:r>
          <a:rPr lang="en-US"/>
          <a:t>I think llama3 does it too. Perhaps I need to add references to the paper. </a:t>
        </a:r>
      </a:p>
    </p188:txBody>
  </p188:cm>
</p188:cmLst>
</file>

<file path=ppt/comments/modernComment_98E_E97A7042.xml><?xml version="1.0" encoding="utf-8"?>
<p188:cmLst xmlns:a="http://schemas.openxmlformats.org/drawingml/2006/main" xmlns:r="http://schemas.openxmlformats.org/officeDocument/2006/relationships" xmlns:p188="http://schemas.microsoft.com/office/powerpoint/2018/8/main">
  <p188:cm id="{4908B0AC-7339-5941-8FCC-26809AE68B10}" authorId="{AC97BE05-7214-46BD-569F-A0959E827800}" created="2025-04-20T14:34:49.582">
    <pc:sldMkLst xmlns:pc="http://schemas.microsoft.com/office/powerpoint/2013/main/command">
      <pc:docMk/>
      <pc:sldMk cId="3917115458" sldId="2446"/>
    </pc:sldMkLst>
    <p188:txBody>
      <a:bodyPr/>
      <a:lstStyle/>
      <a:p>
        <a:r>
          <a:rPr lang="en-US"/>
          <a:t>Also related to data-constraind pre-training. </a:t>
        </a:r>
      </a:p>
    </p188:txBody>
  </p188:cm>
</p188:cmLst>
</file>

<file path=ppt/comments/modernComment_98F_DFC596D7.xml><?xml version="1.0" encoding="utf-8"?>
<p188:cmLst xmlns:a="http://schemas.openxmlformats.org/drawingml/2006/main" xmlns:r="http://schemas.openxmlformats.org/officeDocument/2006/relationships" xmlns:p188="http://schemas.microsoft.com/office/powerpoint/2018/8/main">
  <p188:cm id="{4D369D74-8F98-4242-B91A-570BE0501F62}" authorId="{AC97BE05-7214-46BD-569F-A0959E827800}" created="2025-04-20T14:49:32.103">
    <pc:sldMkLst xmlns:pc="http://schemas.microsoft.com/office/powerpoint/2013/main/command">
      <pc:docMk/>
      <pc:sldMk cId="3754268375" sldId="2447"/>
    </pc:sldMkLst>
    <p188:txBody>
      <a:bodyPr/>
      <a:lstStyle/>
      <a:p>
        <a:r>
          <a:rPr lang="en-US"/>
          <a:t>Refer to Mike Lewis talk </a:t>
        </a:r>
      </a:p>
    </p188:txBody>
  </p188:cm>
</p188:cmLst>
</file>

<file path=ppt/comments/modernComment_99B_DDDCA742.xml><?xml version="1.0" encoding="utf-8"?>
<p188:cmLst xmlns:a="http://schemas.openxmlformats.org/drawingml/2006/main" xmlns:r="http://schemas.openxmlformats.org/officeDocument/2006/relationships" xmlns:p188="http://schemas.microsoft.com/office/powerpoint/2018/8/main">
  <p188:cm id="{B5F537F2-C811-784C-AE97-346F81484FB6}" authorId="{AC97BE05-7214-46BD-569F-A0959E827800}" status="resolved" created="2025-04-20T14:33:45.259" complete="100000">
    <pc:sldMkLst xmlns:pc="http://schemas.microsoft.com/office/powerpoint/2013/main/command">
      <pc:docMk/>
      <pc:sldMk cId="841057571" sldId="2445"/>
    </pc:sldMkLst>
    <p188:txBody>
      <a:bodyPr/>
      <a:lstStyle/>
      <a:p>
        <a:r>
          <a:rPr lang="en-US"/>
          <a:t>I think llama3 does it too. Perhaps I need to add references to the paper.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dirty="0"/>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rbel" panose="020B0503020204020204" pitchFamily="34" charset="0"/>
        <a:ea typeface="Corbel" panose="020B0503020204020204" pitchFamily="34" charset="0"/>
        <a:cs typeface="Tahoma" panose="020B060403050404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5590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3328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0513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D1F19-4EB3-8D78-94EF-003500F423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BE5628-C719-4A8E-FBDB-D283707185F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9DF23B5-E303-86F1-7A1D-74DEAC7C342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42815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9DC81-8D51-3FEE-2890-5A7AE520F9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22F5AB-887A-D70C-44B2-B181A38D2F6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60007F-A370-960C-51C4-A32F7D81E10F}"/>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3415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CEA3-847A-4A93-3D29-9A75299ED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0CE6C-1EA6-94A3-CE6B-141191264F8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89AA95-81F2-8E3D-DCAD-05AADDD5159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63087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4780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281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64463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2124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3C2F-EE2A-F0B9-B668-5E9CBA66E9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C78072-3441-094F-BB2A-5B176C89AF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6329C14-BB8E-2E6E-1A49-F40D75DFD47D}"/>
              </a:ext>
            </a:extLst>
          </p:cNvPr>
          <p:cNvSpPr>
            <a:spLocks noGrp="1"/>
          </p:cNvSpPr>
          <p:nvPr>
            <p:ph type="body" idx="1"/>
          </p:nvPr>
        </p:nvSpPr>
        <p:spPr/>
        <p:txBody>
          <a:bodyPr/>
          <a:lstStyle/>
          <a:p>
            <a:endParaRPr lang="en-US"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94386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8753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53BB2-F7C8-F8ED-A3A4-24BF11F0E5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6C030A-CF6B-8010-E285-8BF8DB32AD5C}"/>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8DB33F1-B58E-AEDE-4AE8-FF5ACD8C7D3A}"/>
              </a:ext>
            </a:extLst>
          </p:cNvPr>
          <p:cNvSpPr>
            <a:spLocks noGrp="1"/>
          </p:cNvSpPr>
          <p:nvPr>
            <p:ph type="body" idx="1"/>
          </p:nvPr>
        </p:nvSpPr>
        <p:spPr/>
        <p:txBody>
          <a:bodyPr/>
          <a:lstStyle/>
          <a:p>
            <a:endParaRPr lang="en-US"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6425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97C62-64C6-AA4E-FFDC-C0B6CBFD8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DE0FD-0FDD-C36B-2D2D-B8AF91DEC21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CE7506F-C467-B3C7-BC6A-41CBBB335E9C}"/>
              </a:ext>
            </a:extLst>
          </p:cNvPr>
          <p:cNvSpPr>
            <a:spLocks noGrp="1"/>
          </p:cNvSpPr>
          <p:nvPr>
            <p:ph type="body" idx="1"/>
          </p:nvPr>
        </p:nvSpPr>
        <p:spPr/>
        <p:txBody>
          <a:bodyPr/>
          <a:lstStyle/>
          <a:p>
            <a:endParaRPr lang="en-US"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277867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16463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43927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327D0-314F-0EFD-7AC3-715CC726B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11B803-07AD-51C8-E500-F36D0057772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0439637-46E6-7B0A-CB29-43A93BA141FE}"/>
              </a:ext>
            </a:extLst>
          </p:cNvPr>
          <p:cNvSpPr>
            <a:spLocks noGrp="1"/>
          </p:cNvSpPr>
          <p:nvPr>
            <p:ph type="body" idx="1"/>
          </p:nvPr>
        </p:nvSpPr>
        <p:spPr/>
        <p:txBody>
          <a:bodyPr/>
          <a:lstStyle/>
          <a:p>
            <a:endParaRPr lang="en-US"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62315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BC8D-EB1A-E8D1-B955-45191D6DA9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407D84-1AEC-1709-C2C1-682C9686B55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359106C-ECF3-C4BC-BAFF-65926D581910}"/>
              </a:ext>
            </a:extLst>
          </p:cNvPr>
          <p:cNvSpPr>
            <a:spLocks noGrp="1"/>
          </p:cNvSpPr>
          <p:nvPr>
            <p:ph type="body" idx="1"/>
          </p:nvPr>
        </p:nvSpPr>
        <p:spPr/>
        <p:txBody>
          <a:bodyPr/>
          <a:lstStyle/>
          <a:p>
            <a:endParaRPr lang="en-US" dirty="0">
              <a:latin typeface="Corbel" panose="020B050302020402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96073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9798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DC1E3-CA00-67C4-7DE5-E367A6783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7047E1-6DE5-D65E-6170-B757747BA52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3894804-B765-93A2-C10D-9B588940CDB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10298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808369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4710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344906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26063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06509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68407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6BDA1-CC5D-FD78-BFD8-F396F896FB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A48A4-FFEA-E873-4CD5-A9EC7E90687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A91C10-8A49-320F-4332-BC4EBE72ACA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92612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6581-A215-785C-FFF8-957FAE0B23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208DA7-BD48-0441-225F-7B15232DC5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B0A59F8-9924-3DC6-FB95-386BCF3CAB12}"/>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684768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71300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85242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2E34A-EDB1-C2E6-FF25-6EB7124217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EBEB8-16F9-F8E6-6DB3-E729A7B723B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F5E2691-403E-5D52-C11A-F141E4C5719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63723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653709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272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83831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LLMs are trained using Common Crawl dumps, and our analysis reveals that a significant portion of the data in each dump is outdated. </a:t>
            </a:r>
          </a:p>
          <a:p>
            <a:pPr marL="171450" indent="-171450">
              <a:buFont typeface="Arial" panose="020B0604020202020204" pitchFamily="34" charset="0"/>
              <a:buChar char="•"/>
            </a:pPr>
            <a:r>
              <a:rPr lang="en-US" dirty="0"/>
              <a:t>When multiple Common Crawl dumps are combined, as is often done in training modern LLMs, the resulting dataset is heavily skewed towards older dates.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Here I am showing the breakdown of old versions of Wikipedia in </a:t>
            </a:r>
            <a:r>
              <a:rPr lang="en-US" dirty="0" err="1"/>
              <a:t>RedPejamas</a:t>
            </a:r>
            <a:r>
              <a:rPr lang="en-US" dirty="0"/>
              <a:t>. </a:t>
            </a:r>
          </a:p>
          <a:p>
            <a:pPr marL="171450" indent="-171450">
              <a:buFont typeface="Arial" panose="020B0604020202020204" pitchFamily="34" charset="0"/>
              <a:buChar char="•"/>
            </a:pPr>
            <a:r>
              <a:rPr lang="en-US" dirty="0"/>
              <a:t>Note that </a:t>
            </a:r>
            <a:r>
              <a:rPr lang="en-US" dirty="0" err="1"/>
              <a:t>RedPajamas</a:t>
            </a:r>
            <a:r>
              <a:rPr lang="en-US" dirty="0"/>
              <a:t> was based on C4 </a:t>
            </a:r>
            <a:r>
              <a:rPr lang="en-US" dirty="0" err="1"/>
              <a:t>CommonCrawl</a:t>
            </a:r>
            <a:r>
              <a:rPr lang="en-US" dirty="0"/>
              <a:t> dumps and the direct Wikipedia dump from March 2023.</a:t>
            </a:r>
          </a:p>
          <a:p>
            <a:pPr marL="171450" indent="-171450">
              <a:buFont typeface="Arial" panose="020B0604020202020204" pitchFamily="34" charset="0"/>
              <a:buChar char="•"/>
            </a:pPr>
            <a:r>
              <a:rPr lang="en-US" dirty="0"/>
              <a:t>Here in blue you see the </a:t>
            </a:r>
            <a:r>
              <a:rPr lang="en-US" dirty="0" err="1"/>
              <a:t>Wikipedias</a:t>
            </a:r>
            <a:r>
              <a:rPr lang="en-US" dirty="0"/>
              <a:t> in </a:t>
            </a:r>
            <a:r>
              <a:rPr lang="en-US" dirty="0" err="1"/>
              <a:t>RedPajamas</a:t>
            </a:r>
            <a:r>
              <a:rPr lang="en-US" dirty="0"/>
              <a:t> training corpus correspond to the March 2023 dump. However, these versions make up less than 20% of all the versions present in the entire training corpus. </a:t>
            </a:r>
          </a:p>
          <a:p>
            <a:pPr marL="171450" indent="-171450">
              <a:buFont typeface="Arial" panose="020B0604020202020204" pitchFamily="34" charset="0"/>
              <a:buChar char="•"/>
            </a:pPr>
            <a:r>
              <a:rPr lang="en-US" dirty="0"/>
              <a:t>Over 80% of the Wikipedia versions are older ones included from C4 and </a:t>
            </a:r>
            <a:r>
              <a:rPr lang="en-US" dirty="0" err="1"/>
              <a:t>CommonCrawl</a:t>
            </a:r>
            <a:r>
              <a:rPr lang="en-US" dirty="0"/>
              <a:t>. </a:t>
            </a:r>
          </a:p>
          <a:p>
            <a:pPr marL="171450" indent="-171450">
              <a:buFont typeface="Arial" panose="020B0604020202020204" pitchFamily="34" charset="0"/>
              <a:buChar char="•"/>
            </a:pPr>
            <a:r>
              <a:rPr lang="en-US" dirty="0"/>
              <a:t>This distribution aligns with the relative perplexity curve we calculated for </a:t>
            </a:r>
            <a:r>
              <a:rPr lang="en-US" dirty="0" err="1"/>
              <a:t>RedPajamas</a:t>
            </a:r>
            <a:r>
              <a:rPr lang="en-US" dirty="0"/>
              <a: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Our first key takeaway is that Common Crawl dumps contain outdated data, which biases the effective cutoff of these language models.</a:t>
            </a:r>
          </a:p>
        </p:txBody>
      </p:sp>
      <p:sp>
        <p:nvSpPr>
          <p:cNvPr id="4" name="Slide Number Placeholder 3"/>
          <p:cNvSpPr>
            <a:spLocks noGrp="1"/>
          </p:cNvSpPr>
          <p:nvPr>
            <p:ph type="sldNum" sz="quarter" idx="5"/>
          </p:nvPr>
        </p:nvSpPr>
        <p:spPr/>
        <p:txBody>
          <a:bodyPr/>
          <a:lstStyle/>
          <a:p>
            <a:fld id="{EF79F371-3862-4534-BA58-4E7EFD6CBEB2}" type="slidenum">
              <a:rPr lang="en-US" smtClean="0"/>
              <a:t>175</a:t>
            </a:fld>
            <a:endParaRPr lang="en-US"/>
          </a:p>
        </p:txBody>
      </p:sp>
    </p:spTree>
    <p:extLst>
      <p:ext uri="{BB962C8B-B14F-4D97-AF65-F5344CB8AC3E}">
        <p14:creationId xmlns:p14="http://schemas.microsoft.com/office/powerpoint/2010/main" val="12371447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40659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3490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650472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3B83EE-3152-A1E7-D061-A823977C75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8606C2-E480-3820-9BD1-142FC5034446}"/>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8D8B7CE-F255-58A3-A0EA-0E48EDD71AA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54727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45787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9270517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92899-E78A-CAE0-7ECF-E7FDD09CF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585A3D-10AD-9B8D-7F34-7B6E7A258D9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9D0015B-9D5B-6090-C1DC-ECFA1C0D480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18873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F430A-194F-A493-7868-C5730614FB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8DE635-79D8-B78A-74BB-0EFC1A05448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1A478AA-7377-73CF-D118-BE8E874321F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46349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various challenges that have hindered adoption of </a:t>
            </a:r>
            <a:r>
              <a:rPr lang="en-US" dirty="0" err="1"/>
              <a:t>MoEs</a:t>
            </a:r>
            <a:r>
              <a:rPr lang="en-US" dirty="0"/>
              <a:t>. </a:t>
            </a:r>
          </a:p>
          <a:p>
            <a:endParaRPr lang="en-US" dirty="0"/>
          </a:p>
        </p:txBody>
      </p:sp>
    </p:spTree>
    <p:extLst>
      <p:ext uri="{BB962C8B-B14F-4D97-AF65-F5344CB8AC3E}">
        <p14:creationId xmlns:p14="http://schemas.microsoft.com/office/powerpoint/2010/main" val="4035378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93180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8A17-8CB6-9F7A-6F3D-CA4CE07A00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EDE6C7-551F-5CF0-2D59-2E3D147288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B4815DE-FB70-DEB0-2C22-09204B5953E6}"/>
              </a:ext>
            </a:extLst>
          </p:cNvPr>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There are various challenges that have hindered adoption of </a:t>
            </a:r>
            <a:r>
              <a:rPr lang="en-US" dirty="0" err="1"/>
              <a:t>MoEs</a:t>
            </a:r>
            <a:r>
              <a:rPr lang="en-US" dirty="0"/>
              <a:t>. </a:t>
            </a:r>
          </a:p>
          <a:p>
            <a:endParaRPr lang="en-US" dirty="0"/>
          </a:p>
        </p:txBody>
      </p:sp>
    </p:spTree>
    <p:extLst>
      <p:ext uri="{BB962C8B-B14F-4D97-AF65-F5344CB8AC3E}">
        <p14:creationId xmlns:p14="http://schemas.microsoft.com/office/powerpoint/2010/main" val="308582337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1741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7871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a:t>
            </a:r>
            <a:r>
              <a:rPr lang="en-US" dirty="0" err="1"/>
              <a:t>arxiv.org</a:t>
            </a:r>
            <a:r>
              <a:rPr lang="en-US" dirty="0"/>
              <a:t>/pdf/2106.04554.pdf</a:t>
            </a:r>
          </a:p>
        </p:txBody>
      </p:sp>
    </p:spTree>
    <p:extLst>
      <p:ext uri="{BB962C8B-B14F-4D97-AF65-F5344CB8AC3E}">
        <p14:creationId xmlns:p14="http://schemas.microsoft.com/office/powerpoint/2010/main" val="3676857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 first one should be the original one. </a:t>
            </a:r>
          </a:p>
          <a:p>
            <a:r>
              <a:rPr lang="en-US" dirty="0"/>
              <a:t>The second one is the one used in annotated transformer and it works. </a:t>
            </a:r>
          </a:p>
        </p:txBody>
      </p:sp>
    </p:spTree>
    <p:extLst>
      <p:ext uri="{BB962C8B-B14F-4D97-AF65-F5344CB8AC3E}">
        <p14:creationId xmlns:p14="http://schemas.microsoft.com/office/powerpoint/2010/main" val="27928729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2827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E733-CA39-781B-03D2-63C9F211D1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72744-03C0-F6CF-6EA4-6D4CD385E3F7}"/>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8AF3CEF-3A68-83D0-131F-347FE4DCEE29}"/>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648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fld id="{0104F993-25E2-634E-BAAE-979470ED3484}" type="datetimeFigureOut">
              <a:rPr lang="en-CN" smtClean="0"/>
              <a:pPr/>
              <a:t>9/2/25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1145179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soft_purple_lst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F9E59-0172-044D-B347-0BC5D4E9AEAE}"/>
              </a:ext>
            </a:extLst>
          </p:cNvPr>
          <p:cNvSpPr>
            <a:spLocks noGrp="1"/>
          </p:cNvSpPr>
          <p:nvPr>
            <p:ph type="title"/>
          </p:nvPr>
        </p:nvSpPr>
        <p:spPr>
          <a:xfrm>
            <a:off x="628651" y="226449"/>
            <a:ext cx="3943350" cy="473402"/>
          </a:xfrm>
        </p:spPr>
        <p:txBody>
          <a:bodyPr/>
          <a:lstStyle>
            <a:lvl1pPr>
              <a:defRPr b="0" i="0">
                <a:latin typeface="Avenir" panose="02000503020000020003" pitchFamily="2"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5D7F2BA2-B2DD-AB4F-88DA-4FD6E0D4E208}"/>
              </a:ext>
            </a:extLst>
          </p:cNvPr>
          <p:cNvSpPr>
            <a:spLocks noGrp="1"/>
          </p:cNvSpPr>
          <p:nvPr>
            <p:ph type="dt" sz="half" idx="10"/>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fld id="{481271BB-2EE1-4A4E-A529-52F1E1195EE2}" type="datetime1">
              <a:rPr lang="en-US" smtClean="0"/>
              <a:pPr/>
              <a:t>9/2/25</a:t>
            </a:fld>
            <a:endParaRPr lang="en-US" dirty="0"/>
          </a:p>
        </p:txBody>
      </p:sp>
      <p:sp>
        <p:nvSpPr>
          <p:cNvPr id="5" name="Footer Placeholder 4">
            <a:extLst>
              <a:ext uri="{FF2B5EF4-FFF2-40B4-BE49-F238E27FC236}">
                <a16:creationId xmlns:a16="http://schemas.microsoft.com/office/drawing/2014/main" id="{2E650A4A-B3FA-334E-ABC9-426BB6328D45}"/>
              </a:ext>
            </a:extLst>
          </p:cNvPr>
          <p:cNvSpPr>
            <a:spLocks noGrp="1"/>
          </p:cNvSpPr>
          <p:nvPr>
            <p:ph type="ftr" sz="quarter" idx="11"/>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B0A6C19A-1795-6D42-93BB-95A0B9B25679}"/>
              </a:ext>
            </a:extLst>
          </p:cNvPr>
          <p:cNvSpPr>
            <a:spLocks noGrp="1"/>
          </p:cNvSpPr>
          <p:nvPr>
            <p:ph type="sldNum" sz="quarter" idx="12"/>
          </p:nvPr>
        </p:nvSpPr>
        <p:spPr>
          <a:xfrm>
            <a:off x="6915150" y="4766627"/>
            <a:ext cx="2057400" cy="273844"/>
          </a:xfrm>
        </p:spPr>
        <p:txBody>
          <a:bodyPr/>
          <a:lstStyle>
            <a:lvl1pPr>
              <a:defRPr b="0" i="0"/>
            </a:lvl1pPr>
          </a:lstStyle>
          <a:p>
            <a:fld id="{6BCA73C5-4051-2D45-AC51-FD5A1C1C157A}" type="slidenum">
              <a:rPr lang="en-US" smtClean="0"/>
              <a:pPr/>
              <a:t>‹#›</a:t>
            </a:fld>
            <a:endParaRPr lang="en-US" dirty="0"/>
          </a:p>
        </p:txBody>
      </p:sp>
      <p:sp>
        <p:nvSpPr>
          <p:cNvPr id="7" name="Rectangle 6">
            <a:extLst>
              <a:ext uri="{FF2B5EF4-FFF2-40B4-BE49-F238E27FC236}">
                <a16:creationId xmlns:a16="http://schemas.microsoft.com/office/drawing/2014/main" id="{28BC0193-669C-0A4A-902A-3B329B07DF2F}"/>
              </a:ext>
            </a:extLst>
          </p:cNvPr>
          <p:cNvSpPr/>
          <p:nvPr userDrawn="1"/>
        </p:nvSpPr>
        <p:spPr>
          <a:xfrm>
            <a:off x="38966" y="23899"/>
            <a:ext cx="9086850" cy="5074920"/>
          </a:xfrm>
          <a:prstGeom prst="rect">
            <a:avLst/>
          </a:prstGeom>
          <a:solidFill>
            <a:schemeClr val="bg1"/>
          </a:solidFill>
          <a:ln w="88900">
            <a:solidFill>
              <a:srgbClr val="BDAF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Corbel" panose="020B0503020204020204" pitchFamily="34" charset="0"/>
            </a:endParaRPr>
          </a:p>
        </p:txBody>
      </p:sp>
      <p:sp>
        <p:nvSpPr>
          <p:cNvPr id="8" name="Rectangle 7">
            <a:extLst>
              <a:ext uri="{FF2B5EF4-FFF2-40B4-BE49-F238E27FC236}">
                <a16:creationId xmlns:a16="http://schemas.microsoft.com/office/drawing/2014/main" id="{C7765461-4928-6445-B134-8DED9485542D}"/>
              </a:ext>
            </a:extLst>
          </p:cNvPr>
          <p:cNvSpPr/>
          <p:nvPr userDrawn="1"/>
        </p:nvSpPr>
        <p:spPr>
          <a:xfrm>
            <a:off x="677854" y="578612"/>
            <a:ext cx="995084" cy="6873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0" i="0" dirty="0">
              <a:latin typeface="Corbel" panose="020B0503020204020204" pitchFamily="34" charset="0"/>
            </a:endParaRPr>
          </a:p>
        </p:txBody>
      </p:sp>
    </p:spTree>
    <p:extLst>
      <p:ext uri="{BB962C8B-B14F-4D97-AF65-F5344CB8AC3E}">
        <p14:creationId xmlns:p14="http://schemas.microsoft.com/office/powerpoint/2010/main" val="4114456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84921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405403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174293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40298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04359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06150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8838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721634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189" lvl="0" indent="-304793">
              <a:spcBef>
                <a:spcPts val="0"/>
              </a:spcBef>
              <a:spcAft>
                <a:spcPts val="0"/>
              </a:spcAft>
              <a:buSzPts val="1200"/>
              <a:buChar char="●"/>
              <a:defRPr sz="1200"/>
            </a:lvl1pPr>
            <a:lvl2pPr marL="914378" lvl="1" indent="-304793">
              <a:spcBef>
                <a:spcPts val="0"/>
              </a:spcBef>
              <a:spcAft>
                <a:spcPts val="0"/>
              </a:spcAft>
              <a:buSzPts val="1200"/>
              <a:buChar char="○"/>
              <a:defRPr sz="1200"/>
            </a:lvl2pPr>
            <a:lvl3pPr marL="1371566" lvl="2" indent="-304793">
              <a:spcBef>
                <a:spcPts val="0"/>
              </a:spcBef>
              <a:spcAft>
                <a:spcPts val="0"/>
              </a:spcAft>
              <a:buSzPts val="1200"/>
              <a:buChar char="■"/>
              <a:defRPr sz="1200"/>
            </a:lvl3pPr>
            <a:lvl4pPr marL="1828754" lvl="3" indent="-304793">
              <a:spcBef>
                <a:spcPts val="0"/>
              </a:spcBef>
              <a:spcAft>
                <a:spcPts val="0"/>
              </a:spcAft>
              <a:buSzPts val="1200"/>
              <a:buChar char="●"/>
              <a:defRPr sz="1200"/>
            </a:lvl4pPr>
            <a:lvl5pPr marL="2285943" lvl="4" indent="-304793">
              <a:spcBef>
                <a:spcPts val="0"/>
              </a:spcBef>
              <a:spcAft>
                <a:spcPts val="0"/>
              </a:spcAft>
              <a:buSzPts val="1200"/>
              <a:buChar char="○"/>
              <a:defRPr sz="1200"/>
            </a:lvl5pPr>
            <a:lvl6pPr marL="2743132" lvl="5" indent="-304793">
              <a:spcBef>
                <a:spcPts val="0"/>
              </a:spcBef>
              <a:spcAft>
                <a:spcPts val="0"/>
              </a:spcAft>
              <a:buSzPts val="1200"/>
              <a:buChar char="■"/>
              <a:defRPr sz="1200"/>
            </a:lvl6pPr>
            <a:lvl7pPr marL="3200320" lvl="6" indent="-304793">
              <a:spcBef>
                <a:spcPts val="0"/>
              </a:spcBef>
              <a:spcAft>
                <a:spcPts val="0"/>
              </a:spcAft>
              <a:buSzPts val="1200"/>
              <a:buChar char="●"/>
              <a:defRPr sz="1200"/>
            </a:lvl7pPr>
            <a:lvl8pPr marL="3657509" lvl="7" indent="-304793">
              <a:spcBef>
                <a:spcPts val="0"/>
              </a:spcBef>
              <a:spcAft>
                <a:spcPts val="0"/>
              </a:spcAft>
              <a:buSzPts val="1200"/>
              <a:buChar char="○"/>
              <a:defRPr sz="1200"/>
            </a:lvl8pPr>
            <a:lvl9pPr marL="4114697" lvl="8" indent="-304793">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189" lvl="0" indent="-317492" rtl="0">
              <a:spcBef>
                <a:spcPts val="0"/>
              </a:spcBef>
              <a:spcAft>
                <a:spcPts val="0"/>
              </a:spcAft>
              <a:buSzPts val="1400"/>
              <a:buChar char="●"/>
              <a:defRPr sz="1400"/>
            </a:lvl1pPr>
            <a:lvl2pPr marL="914378" lvl="1" indent="-292093" rtl="0">
              <a:spcBef>
                <a:spcPts val="0"/>
              </a:spcBef>
              <a:spcAft>
                <a:spcPts val="0"/>
              </a:spcAft>
              <a:buSzPts val="1000"/>
              <a:buChar char="○"/>
              <a:defRPr sz="1000"/>
            </a:lvl2pPr>
            <a:lvl3pPr marL="1371566" lvl="2" indent="-292093" rtl="0">
              <a:spcBef>
                <a:spcPts val="0"/>
              </a:spcBef>
              <a:spcAft>
                <a:spcPts val="0"/>
              </a:spcAft>
              <a:buSzPts val="1000"/>
              <a:buChar char="■"/>
              <a:defRPr sz="1000"/>
            </a:lvl3pPr>
            <a:lvl4pPr marL="1828754" lvl="3" indent="-292093" rtl="0">
              <a:spcBef>
                <a:spcPts val="0"/>
              </a:spcBef>
              <a:spcAft>
                <a:spcPts val="0"/>
              </a:spcAft>
              <a:buSzPts val="1000"/>
              <a:buChar char="●"/>
              <a:defRPr sz="1000"/>
            </a:lvl4pPr>
            <a:lvl5pPr marL="2285943" lvl="4" indent="-292093" rtl="0">
              <a:spcBef>
                <a:spcPts val="0"/>
              </a:spcBef>
              <a:spcAft>
                <a:spcPts val="0"/>
              </a:spcAft>
              <a:buSzPts val="1000"/>
              <a:buChar char="○"/>
              <a:defRPr sz="1000"/>
            </a:lvl5pPr>
            <a:lvl6pPr marL="2743132" lvl="5" indent="-292093" rtl="0">
              <a:spcBef>
                <a:spcPts val="0"/>
              </a:spcBef>
              <a:spcAft>
                <a:spcPts val="0"/>
              </a:spcAft>
              <a:buSzPts val="1000"/>
              <a:buChar char="■"/>
              <a:defRPr sz="1000"/>
            </a:lvl6pPr>
            <a:lvl7pPr marL="3200320" lvl="6" indent="-292093" rtl="0">
              <a:spcBef>
                <a:spcPts val="0"/>
              </a:spcBef>
              <a:spcAft>
                <a:spcPts val="0"/>
              </a:spcAft>
              <a:buSzPts val="1000"/>
              <a:buChar char="●"/>
              <a:defRPr sz="1000"/>
            </a:lvl7pPr>
            <a:lvl8pPr marL="3657509" lvl="7" indent="-292093" rtl="0">
              <a:spcBef>
                <a:spcPts val="0"/>
              </a:spcBef>
              <a:spcAft>
                <a:spcPts val="0"/>
              </a:spcAft>
              <a:buSzPts val="1000"/>
              <a:buChar char="○"/>
              <a:defRPr sz="1000"/>
            </a:lvl8pPr>
            <a:lvl9pPr marL="4114697" lvl="8" indent="-292093" rtl="0">
              <a:spcBef>
                <a:spcPts val="0"/>
              </a:spcBef>
              <a:spcAft>
                <a:spcPts val="0"/>
              </a:spcAft>
              <a:buSzPts val="1000"/>
              <a:buChar char="■"/>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76929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135069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62285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04509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658769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589827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59635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b="0" i="0" dirty="0">
                <a:solidFill>
                  <a:schemeClr val="bg1"/>
                </a:solidFill>
                <a:latin typeface="Tahoma" panose="020B0604030504040204" pitchFamily="34" charset="0"/>
                <a:ea typeface="Tahoma" panose="020B0604030504040204" pitchFamily="34" charset="0"/>
                <a:cs typeface="Tahoma" panose="020B0604030504040204" pitchFamily="34" charset="0"/>
              </a:rPr>
              <a:t>© The Johns Hopkins University 2023, All Rights Reserved.</a:t>
            </a:r>
          </a:p>
        </p:txBody>
      </p:sp>
    </p:spTree>
    <p:extLst>
      <p:ext uri="{BB962C8B-B14F-4D97-AF65-F5344CB8AC3E}">
        <p14:creationId xmlns:p14="http://schemas.microsoft.com/office/powerpoint/2010/main" val="52030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21" name="Google Shape;21;p4"/>
          <p:cNvSpPr txBox="1">
            <a:spLocks noGrp="1"/>
          </p:cNvSpPr>
          <p:nvPr>
            <p:ph type="body" idx="2"/>
          </p:nvPr>
        </p:nvSpPr>
        <p:spPr>
          <a:xfrm>
            <a:off x="931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extLst>
      <p:ext uri="{BB962C8B-B14F-4D97-AF65-F5344CB8AC3E}">
        <p14:creationId xmlns:p14="http://schemas.microsoft.com/office/powerpoint/2010/main" val="308034686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93116152"/>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1" name="Google Shape;31;p6"/>
          <p:cNvSpPr txBox="1">
            <a:spLocks noGrp="1"/>
          </p:cNvSpPr>
          <p:nvPr>
            <p:ph type="body" idx="1"/>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97" b="0" i="0">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9/2/25</a:t>
            </a:fld>
            <a:endParaRPr lang="en-US"/>
          </a:p>
        </p:txBody>
      </p:sp>
      <p:sp>
        <p:nvSpPr>
          <p:cNvPr id="5" name="Holder 5"/>
          <p:cNvSpPr>
            <a:spLocks noGrp="1"/>
          </p:cNvSpPr>
          <p:nvPr>
            <p:ph type="sldNum" sz="quarter" idx="7"/>
          </p:nvPr>
        </p:nvSpPr>
        <p:spPr/>
        <p:txBody>
          <a:bodyPr lIns="0" tIns="0" rIns="0" bIns="0"/>
          <a:lstStyle>
            <a:lvl1pPr>
              <a:defRPr sz="887" b="0" i="0">
                <a:solidFill>
                  <a:srgbClr val="888888"/>
                </a:solidFill>
                <a:latin typeface="Calibri"/>
                <a:cs typeface="Calibri"/>
              </a:defRPr>
            </a:lvl1pPr>
          </a:lstStyle>
          <a:p>
            <a:pPr marL="75087">
              <a:lnSpc>
                <a:spcPts val="898"/>
              </a:lnSpc>
            </a:pPr>
            <a:fld id="{81D60167-4931-47E6-BA6A-407CBD079E47}" type="slidenum">
              <a:rPr lang="en-US" spc="5" smtClean="0"/>
              <a:pPr marL="75087">
                <a:lnSpc>
                  <a:spcPts val="898"/>
                </a:lnSpc>
              </a:pPr>
              <a:t>‹#›</a:t>
            </a:fld>
            <a:endParaRPr lang="en-US" spc="5" dirty="0"/>
          </a:p>
        </p:txBody>
      </p:sp>
    </p:spTree>
    <p:extLst>
      <p:ext uri="{BB962C8B-B14F-4D97-AF65-F5344CB8AC3E}">
        <p14:creationId xmlns:p14="http://schemas.microsoft.com/office/powerpoint/2010/main" val="2911411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372973" y="1732983"/>
            <a:ext cx="5462276" cy="2764765"/>
          </a:xfrm>
          <a:prstGeom prst="rect">
            <a:avLst/>
          </a:prstGeom>
        </p:spPr>
      </p:pic>
      <p:sp>
        <p:nvSpPr>
          <p:cNvPr id="2" name="Holder 2"/>
          <p:cNvSpPr>
            <a:spLocks noGrp="1"/>
          </p:cNvSpPr>
          <p:nvPr>
            <p:ph type="ctrTitle"/>
          </p:nvPr>
        </p:nvSpPr>
        <p:spPr>
          <a:xfrm>
            <a:off x="657163" y="452716"/>
            <a:ext cx="6336105" cy="456663"/>
          </a:xfrm>
          <a:prstGeom prst="rect">
            <a:avLst/>
          </a:prstGeom>
        </p:spPr>
        <p:txBody>
          <a:bodyPr wrap="square" lIns="0" tIns="0" rIns="0" bIns="0">
            <a:spAutoFit/>
          </a:bodyPr>
          <a:lstStyle>
            <a:lvl1pPr>
              <a:defRPr sz="3297" b="0" i="0">
                <a:solidFill>
                  <a:schemeClr val="tx1"/>
                </a:solidFill>
                <a:latin typeface="Calibri"/>
                <a:cs typeface="Calibri"/>
              </a:defRPr>
            </a:lvl1pPr>
          </a:lstStyle>
          <a:p>
            <a:endParaRPr/>
          </a:p>
        </p:txBody>
      </p:sp>
      <p:sp>
        <p:nvSpPr>
          <p:cNvPr id="3" name="Holder 3"/>
          <p:cNvSpPr>
            <a:spLocks noGrp="1"/>
          </p:cNvSpPr>
          <p:nvPr>
            <p:ph type="subTitle" idx="4"/>
          </p:nvPr>
        </p:nvSpPr>
        <p:spPr>
          <a:xfrm>
            <a:off x="1371600" y="2880360"/>
            <a:ext cx="6400800" cy="289759"/>
          </a:xfrm>
          <a:prstGeom prst="rect">
            <a:avLst/>
          </a:prstGeom>
        </p:spPr>
        <p:txBody>
          <a:bodyPr wrap="square" lIns="0" tIns="0" rIns="0" bIns="0">
            <a:spAutoFit/>
          </a:bodyPr>
          <a:lstStyle>
            <a:lvl1pPr>
              <a:defRPr sz="2092"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9/2/25</a:t>
            </a:fld>
            <a:endParaRPr lang="en-US"/>
          </a:p>
        </p:txBody>
      </p:sp>
      <p:sp>
        <p:nvSpPr>
          <p:cNvPr id="6" name="Holder 6"/>
          <p:cNvSpPr>
            <a:spLocks noGrp="1"/>
          </p:cNvSpPr>
          <p:nvPr>
            <p:ph type="sldNum" sz="quarter" idx="7"/>
          </p:nvPr>
        </p:nvSpPr>
        <p:spPr/>
        <p:txBody>
          <a:bodyPr lIns="0" tIns="0" rIns="0" bIns="0"/>
          <a:lstStyle>
            <a:lvl1pPr>
              <a:defRPr sz="887" b="0" i="0">
                <a:solidFill>
                  <a:srgbClr val="888888"/>
                </a:solidFill>
                <a:latin typeface="Calibri"/>
                <a:cs typeface="Calibri"/>
              </a:defRPr>
            </a:lvl1pPr>
          </a:lstStyle>
          <a:p>
            <a:pPr marL="75087">
              <a:lnSpc>
                <a:spcPts val="898"/>
              </a:lnSpc>
            </a:pPr>
            <a:fld id="{81D60167-4931-47E6-BA6A-407CBD079E47}" type="slidenum">
              <a:rPr lang="en-US" spc="5" smtClean="0"/>
              <a:pPr marL="75087">
                <a:lnSpc>
                  <a:spcPts val="898"/>
                </a:lnSpc>
              </a:pPr>
              <a:t>‹#›</a:t>
            </a:fld>
            <a:endParaRPr lang="en-US" spc="5" dirty="0"/>
          </a:p>
        </p:txBody>
      </p:sp>
    </p:spTree>
    <p:extLst>
      <p:ext uri="{BB962C8B-B14F-4D97-AF65-F5344CB8AC3E}">
        <p14:creationId xmlns:p14="http://schemas.microsoft.com/office/powerpoint/2010/main" val="464516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97"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183005"/>
            <a:ext cx="3977640" cy="2908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183005"/>
            <a:ext cx="3977640" cy="2908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9/2/25</a:t>
            </a:fld>
            <a:endParaRPr lang="en-US"/>
          </a:p>
        </p:txBody>
      </p:sp>
      <p:sp>
        <p:nvSpPr>
          <p:cNvPr id="7" name="Holder 7"/>
          <p:cNvSpPr>
            <a:spLocks noGrp="1"/>
          </p:cNvSpPr>
          <p:nvPr>
            <p:ph type="sldNum" sz="quarter" idx="7"/>
          </p:nvPr>
        </p:nvSpPr>
        <p:spPr/>
        <p:txBody>
          <a:bodyPr lIns="0" tIns="0" rIns="0" bIns="0"/>
          <a:lstStyle>
            <a:lvl1pPr>
              <a:defRPr sz="887" b="0" i="0">
                <a:solidFill>
                  <a:srgbClr val="888888"/>
                </a:solidFill>
                <a:latin typeface="Calibri"/>
                <a:cs typeface="Calibri"/>
              </a:defRPr>
            </a:lvl1pPr>
          </a:lstStyle>
          <a:p>
            <a:pPr marL="75087">
              <a:lnSpc>
                <a:spcPts val="898"/>
              </a:lnSpc>
            </a:pPr>
            <a:fld id="{81D60167-4931-47E6-BA6A-407CBD079E47}" type="slidenum">
              <a:rPr lang="en-US" spc="5" smtClean="0"/>
              <a:pPr marL="75087">
                <a:lnSpc>
                  <a:spcPts val="898"/>
                </a:lnSpc>
              </a:pPr>
              <a:t>‹#›</a:t>
            </a:fld>
            <a:endParaRPr lang="en-US" spc="5" dirty="0"/>
          </a:p>
        </p:txBody>
      </p:sp>
    </p:spTree>
    <p:extLst>
      <p:ext uri="{BB962C8B-B14F-4D97-AF65-F5344CB8AC3E}">
        <p14:creationId xmlns:p14="http://schemas.microsoft.com/office/powerpoint/2010/main" val="17724409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2564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fld id="{0104F993-25E2-634E-BAAE-979470ED3484}" type="datetimeFigureOut">
              <a:rPr lang="en-CN" smtClean="0"/>
              <a:pPr/>
              <a:t>9/2/25</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lvl1pPr>
              <a:defRPr b="0" i="0">
                <a:latin typeface="Corbel" panose="020B0503020204020204" pitchFamily="34" charset="0"/>
                <a:ea typeface="Tahoma" panose="020B0604030504040204" pitchFamily="34" charset="0"/>
                <a:cs typeface="Tahoma" panose="020B0604030504040204" pitchFamily="34" charset="0"/>
              </a:defRPr>
            </a:lvl1p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lvl1pPr>
              <a:defRPr b="0" i="0"/>
            </a:lvl1pPr>
          </a:lstStyle>
          <a:p>
            <a:fld id="{6C74AF8F-34DA-FD49-A130-D08203732350}" type="slidenum">
              <a:rPr lang="en-CN" smtClean="0"/>
              <a:pPr/>
              <a:t>‹#›</a:t>
            </a:fld>
            <a:endParaRPr lang="en-CN"/>
          </a:p>
        </p:txBody>
      </p:sp>
    </p:spTree>
    <p:extLst>
      <p:ext uri="{BB962C8B-B14F-4D97-AF65-F5344CB8AC3E}">
        <p14:creationId xmlns:p14="http://schemas.microsoft.com/office/powerpoint/2010/main" val="693638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ullets and Image - Dark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93811C-CED5-4A3A-A63F-55F501B73F73}"/>
              </a:ext>
              <a:ext uri="{C183D7F6-B498-43B3-948B-1728B52AA6E4}">
                <adec:decorative xmlns:adec="http://schemas.microsoft.com/office/drawing/2017/decorative" val="1"/>
              </a:ext>
            </a:extLst>
          </p:cNvPr>
          <p:cNvSpPr/>
          <p:nvPr userDrawn="1"/>
        </p:nvSpPr>
        <p:spPr>
          <a:xfrm>
            <a:off x="4572000" y="0"/>
            <a:ext cx="4572001"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3" name="Title">
            <a:extLst>
              <a:ext uri="{FF2B5EF4-FFF2-40B4-BE49-F238E27FC236}">
                <a16:creationId xmlns:a16="http://schemas.microsoft.com/office/drawing/2014/main" id="{672894F5-694C-4E89-9466-8B211199C5B1}"/>
              </a:ext>
            </a:extLst>
          </p:cNvPr>
          <p:cNvSpPr>
            <a:spLocks noGrp="1"/>
          </p:cNvSpPr>
          <p:nvPr>
            <p:ph type="title" hasCustomPrompt="1"/>
          </p:nvPr>
        </p:nvSpPr>
        <p:spPr>
          <a:xfrm>
            <a:off x="4859479" y="311887"/>
            <a:ext cx="3997039" cy="859536"/>
          </a:xfrm>
          <a:prstGeom prst="rect">
            <a:avLst/>
          </a:prstGeom>
        </p:spPr>
        <p:txBody>
          <a:bodyPr anchor="b"/>
          <a:lstStyle>
            <a:lvl1pPr>
              <a:defRPr sz="3000" b="1">
                <a:solidFill>
                  <a:schemeClr val="bg1"/>
                </a:solidFill>
              </a:defRPr>
            </a:lvl1pPr>
          </a:lstStyle>
          <a:p>
            <a:r>
              <a:rPr lang="en-US" dirty="0"/>
              <a:t>Click to add title</a:t>
            </a:r>
          </a:p>
        </p:txBody>
      </p:sp>
      <p:sp>
        <p:nvSpPr>
          <p:cNvPr id="9" name="Rectangle 8">
            <a:extLst>
              <a:ext uri="{FF2B5EF4-FFF2-40B4-BE49-F238E27FC236}">
                <a16:creationId xmlns:a16="http://schemas.microsoft.com/office/drawing/2014/main" id="{BDCEFF7E-EC91-4D9F-B8FF-3732B7C43915}"/>
              </a:ext>
              <a:ext uri="{C183D7F6-B498-43B3-948B-1728B52AA6E4}">
                <adec:decorative xmlns:adec="http://schemas.microsoft.com/office/drawing/2017/decorative" val="1"/>
              </a:ext>
            </a:extLst>
          </p:cNvPr>
          <p:cNvSpPr/>
          <p:nvPr/>
        </p:nvSpPr>
        <p:spPr>
          <a:xfrm>
            <a:off x="4937760" y="118064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ubtitle">
            <a:extLst>
              <a:ext uri="{FF2B5EF4-FFF2-40B4-BE49-F238E27FC236}">
                <a16:creationId xmlns:a16="http://schemas.microsoft.com/office/drawing/2014/main" id="{64F033F1-BBC7-40C9-9D92-D1A77D35D2B0}"/>
              </a:ext>
            </a:extLst>
          </p:cNvPr>
          <p:cNvSpPr>
            <a:spLocks noGrp="1"/>
          </p:cNvSpPr>
          <p:nvPr>
            <p:ph type="body" sz="quarter" idx="15" hasCustomPrompt="1"/>
          </p:nvPr>
        </p:nvSpPr>
        <p:spPr>
          <a:xfrm>
            <a:off x="4859481" y="1341594"/>
            <a:ext cx="3997038" cy="357791"/>
          </a:xfrm>
          <a:prstGeom prst="rect">
            <a:avLst/>
          </a:prstGeom>
        </p:spPr>
        <p:txBody>
          <a:bodyPr>
            <a:noAutofit/>
          </a:bodyPr>
          <a:lstStyle>
            <a:lvl1pPr marL="0" indent="0">
              <a:buNone/>
              <a:defRPr sz="18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12" name="Bullets">
            <a:extLst>
              <a:ext uri="{FF2B5EF4-FFF2-40B4-BE49-F238E27FC236}">
                <a16:creationId xmlns:a16="http://schemas.microsoft.com/office/drawing/2014/main" id="{11930C6E-74F3-4A46-8459-CB7DF31D2004}"/>
              </a:ext>
            </a:extLst>
          </p:cNvPr>
          <p:cNvSpPr>
            <a:spLocks noGrp="1"/>
          </p:cNvSpPr>
          <p:nvPr>
            <p:ph type="body" sz="quarter" idx="16" hasCustomPrompt="1"/>
          </p:nvPr>
        </p:nvSpPr>
        <p:spPr>
          <a:xfrm>
            <a:off x="4859480" y="1983499"/>
            <a:ext cx="3997038" cy="2538460"/>
          </a:xfrm>
          <a:prstGeom prst="rect">
            <a:avLst/>
          </a:prstGeom>
        </p:spPr>
        <p:txBody>
          <a:bodyPr>
            <a:noAutofit/>
          </a:bodyPr>
          <a:lstStyle>
            <a:lvl1pPr marL="230188" indent="-230188">
              <a:buClr>
                <a:srgbClr val="69ACE5"/>
              </a:buClr>
              <a:buFont typeface="Wingdings" panose="05000000000000000000" pitchFamily="2" charset="2"/>
              <a:buChar char="§"/>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solidFill>
                  <a:schemeClr val="bg1"/>
                </a:solidFill>
              </a:defRPr>
            </a:lvl2pPr>
            <a:lvl3pPr marL="914400" indent="-228600">
              <a:buClr>
                <a:schemeClr val="bg2"/>
              </a:buClr>
              <a:defRPr sz="1600">
                <a:solidFill>
                  <a:schemeClr val="bg1"/>
                </a:solidFill>
              </a:defRPr>
            </a:lvl3pPr>
          </a:lstStyle>
          <a:p>
            <a:pPr lvl="0"/>
            <a:r>
              <a:rPr lang="en-US" noProof="0"/>
              <a:t>Click to add bullets</a:t>
            </a:r>
          </a:p>
          <a:p>
            <a:pPr lvl="1"/>
            <a:r>
              <a:rPr lang="en-US" noProof="0"/>
              <a:t>Second level</a:t>
            </a:r>
          </a:p>
          <a:p>
            <a:pPr lvl="2"/>
            <a:r>
              <a:rPr lang="en-US" noProof="0"/>
              <a:t>Third level</a:t>
            </a:r>
          </a:p>
        </p:txBody>
      </p:sp>
      <p:sp>
        <p:nvSpPr>
          <p:cNvPr id="2" name="Picture">
            <a:extLst>
              <a:ext uri="{FF2B5EF4-FFF2-40B4-BE49-F238E27FC236}">
                <a16:creationId xmlns:a16="http://schemas.microsoft.com/office/drawing/2014/main" id="{125F2012-5AA2-4722-938F-6C2712BA4404}"/>
              </a:ext>
            </a:extLst>
          </p:cNvPr>
          <p:cNvSpPr>
            <a:spLocks noGrp="1"/>
          </p:cNvSpPr>
          <p:nvPr>
            <p:ph type="pic" sz="quarter" idx="13"/>
          </p:nvPr>
        </p:nvSpPr>
        <p:spPr>
          <a:xfrm>
            <a:off x="0" y="-1"/>
            <a:ext cx="4572000" cy="51435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wrap="square">
            <a:noAutofit/>
          </a:bodyPr>
          <a:lstStyle>
            <a:lvl1pPr>
              <a:buNone/>
              <a:defRPr/>
            </a:lvl1pPr>
          </a:lstStyle>
          <a:p>
            <a:endParaRPr lang="id-ID" dirty="0"/>
          </a:p>
        </p:txBody>
      </p:sp>
      <p:sp>
        <p:nvSpPr>
          <p:cNvPr id="20" name="Picture Citation">
            <a:extLst>
              <a:ext uri="{FF2B5EF4-FFF2-40B4-BE49-F238E27FC236}">
                <a16:creationId xmlns:a16="http://schemas.microsoft.com/office/drawing/2014/main" id="{6E0C0891-678B-4B94-B45C-18B52DCC614F}"/>
              </a:ext>
            </a:extLst>
          </p:cNvPr>
          <p:cNvSpPr>
            <a:spLocks noGrp="1"/>
          </p:cNvSpPr>
          <p:nvPr>
            <p:ph type="body" sz="quarter" idx="18" hasCustomPrompt="1"/>
          </p:nvPr>
        </p:nvSpPr>
        <p:spPr>
          <a:xfrm>
            <a:off x="4859480" y="4855311"/>
            <a:ext cx="1426796" cy="199537"/>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A3221F5F-9756-4BE8-A395-29DB69822AD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solidFill>
              <a:latin typeface="+mj-lt"/>
              <a:ea typeface="Tahoma" panose="020B0604030504040204" pitchFamily="34" charset="0"/>
              <a:cs typeface="Tahoma" panose="020B0604030504040204" pitchFamily="34" charset="0"/>
            </a:endParaRPr>
          </a:p>
        </p:txBody>
      </p:sp>
      <p:pic>
        <p:nvPicPr>
          <p:cNvPr id="14" name="WSE logo">
            <a:extLst>
              <a:ext uri="{FF2B5EF4-FFF2-40B4-BE49-F238E27FC236}">
                <a16:creationId xmlns:a16="http://schemas.microsoft.com/office/drawing/2014/main" id="{9517D212-C05C-4C07-9599-6B4EC3A53469}"/>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08296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and 3 Column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FC922D-F971-4707-8283-A3B5043B799C}"/>
              </a:ext>
            </a:extLst>
          </p:cNvPr>
          <p:cNvSpPr/>
          <p:nvPr userDrawn="1"/>
        </p:nvSpPr>
        <p:spPr>
          <a:xfrm>
            <a:off x="457200" y="428625"/>
            <a:ext cx="8229600" cy="196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5" name="Title">
            <a:extLst>
              <a:ext uri="{FF2B5EF4-FFF2-40B4-BE49-F238E27FC236}">
                <a16:creationId xmlns:a16="http://schemas.microsoft.com/office/drawing/2014/main" id="{6111DEAC-5DA3-40FB-8328-493BB53C3D8E}"/>
              </a:ext>
            </a:extLst>
          </p:cNvPr>
          <p:cNvSpPr>
            <a:spLocks noGrp="1"/>
          </p:cNvSpPr>
          <p:nvPr>
            <p:ph type="title" hasCustomPrompt="1"/>
          </p:nvPr>
        </p:nvSpPr>
        <p:spPr>
          <a:xfrm>
            <a:off x="821722" y="972475"/>
            <a:ext cx="3575013" cy="927216"/>
          </a:xfrm>
          <a:prstGeom prst="rect">
            <a:avLst/>
          </a:prstGeom>
        </p:spPr>
        <p:txBody>
          <a:bodyPr anchor="b"/>
          <a:lstStyle>
            <a:lvl1pPr>
              <a:defRPr sz="3000" b="1">
                <a:solidFill>
                  <a:schemeClr val="bg1"/>
                </a:solidFill>
              </a:defRPr>
            </a:lvl1pPr>
          </a:lstStyle>
          <a:p>
            <a:r>
              <a:rPr lang="en-US" noProof="0" dirty="0"/>
              <a:t>Click to add title</a:t>
            </a:r>
          </a:p>
        </p:txBody>
      </p:sp>
      <p:sp>
        <p:nvSpPr>
          <p:cNvPr id="10" name="Rectangle 9">
            <a:extLst>
              <a:ext uri="{FF2B5EF4-FFF2-40B4-BE49-F238E27FC236}">
                <a16:creationId xmlns:a16="http://schemas.microsoft.com/office/drawing/2014/main" id="{C658811F-BA33-419E-AC91-AAC3393B703F}"/>
              </a:ext>
            </a:extLst>
          </p:cNvPr>
          <p:cNvSpPr/>
          <p:nvPr userDrawn="1"/>
        </p:nvSpPr>
        <p:spPr>
          <a:xfrm>
            <a:off x="910668" y="1899691"/>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Picture">
            <a:extLst>
              <a:ext uri="{FF2B5EF4-FFF2-40B4-BE49-F238E27FC236}">
                <a16:creationId xmlns:a16="http://schemas.microsoft.com/office/drawing/2014/main" id="{709620F3-CE75-4F88-B996-D13338DB490A}"/>
              </a:ext>
            </a:extLst>
          </p:cNvPr>
          <p:cNvSpPr>
            <a:spLocks noGrp="1"/>
          </p:cNvSpPr>
          <p:nvPr>
            <p:ph type="pic" sz="quarter" idx="12"/>
          </p:nvPr>
        </p:nvSpPr>
        <p:spPr bwMode="auto">
          <a:xfrm>
            <a:off x="4762663" y="594484"/>
            <a:ext cx="3558209" cy="2158655"/>
          </a:xfrm>
          <a:custGeom>
            <a:avLst/>
            <a:gdLst>
              <a:gd name="connsiteX0" fmla="*/ 0 w 4744278"/>
              <a:gd name="connsiteY0" fmla="*/ 0 h 2878206"/>
              <a:gd name="connsiteX1" fmla="*/ 4744278 w 4744278"/>
              <a:gd name="connsiteY1" fmla="*/ 0 h 2878206"/>
              <a:gd name="connsiteX2" fmla="*/ 4744278 w 4744278"/>
              <a:gd name="connsiteY2" fmla="*/ 2878206 h 2878206"/>
              <a:gd name="connsiteX3" fmla="*/ 0 w 4744278"/>
              <a:gd name="connsiteY3" fmla="*/ 2878206 h 2878206"/>
            </a:gdLst>
            <a:ahLst/>
            <a:cxnLst>
              <a:cxn ang="0">
                <a:pos x="connsiteX0" y="connsiteY0"/>
              </a:cxn>
              <a:cxn ang="0">
                <a:pos x="connsiteX1" y="connsiteY1"/>
              </a:cxn>
              <a:cxn ang="0">
                <a:pos x="connsiteX2" y="connsiteY2"/>
              </a:cxn>
              <a:cxn ang="0">
                <a:pos x="connsiteX3" y="connsiteY3"/>
              </a:cxn>
            </a:cxnLst>
            <a:rect l="l" t="t" r="r" b="b"/>
            <a:pathLst>
              <a:path w="4744278" h="2878206">
                <a:moveTo>
                  <a:pt x="0" y="0"/>
                </a:moveTo>
                <a:lnTo>
                  <a:pt x="4744278" y="0"/>
                </a:lnTo>
                <a:lnTo>
                  <a:pt x="4744278" y="2878206"/>
                </a:lnTo>
                <a:lnTo>
                  <a:pt x="0" y="2878206"/>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2" name="Picture Citation">
            <a:extLst>
              <a:ext uri="{FF2B5EF4-FFF2-40B4-BE49-F238E27FC236}">
                <a16:creationId xmlns:a16="http://schemas.microsoft.com/office/drawing/2014/main" id="{0703DEBD-9CAD-4A4B-AFB1-1784BA72587B}"/>
              </a:ext>
            </a:extLst>
          </p:cNvPr>
          <p:cNvSpPr>
            <a:spLocks noGrp="1"/>
          </p:cNvSpPr>
          <p:nvPr>
            <p:ph type="body" sz="quarter" idx="20" hasCustomPrompt="1"/>
          </p:nvPr>
        </p:nvSpPr>
        <p:spPr>
          <a:xfrm>
            <a:off x="6894076" y="2757901"/>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6" name="Bullets 1">
            <a:extLst>
              <a:ext uri="{FF2B5EF4-FFF2-40B4-BE49-F238E27FC236}">
                <a16:creationId xmlns:a16="http://schemas.microsoft.com/office/drawing/2014/main" id="{FAFED653-B531-4E78-8677-DC685EEA40D3}"/>
              </a:ext>
            </a:extLst>
          </p:cNvPr>
          <p:cNvSpPr>
            <a:spLocks noGrp="1"/>
          </p:cNvSpPr>
          <p:nvPr>
            <p:ph type="body" sz="quarter" idx="16" hasCustomPrompt="1"/>
          </p:nvPr>
        </p:nvSpPr>
        <p:spPr>
          <a:xfrm>
            <a:off x="457200" y="3069516"/>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7" name="Bullets 2">
            <a:extLst>
              <a:ext uri="{FF2B5EF4-FFF2-40B4-BE49-F238E27FC236}">
                <a16:creationId xmlns:a16="http://schemas.microsoft.com/office/drawing/2014/main" id="{0577BDD5-F52D-4F20-B068-E48B0A0D4C05}"/>
              </a:ext>
            </a:extLst>
          </p:cNvPr>
          <p:cNvSpPr>
            <a:spLocks noGrp="1"/>
          </p:cNvSpPr>
          <p:nvPr>
            <p:ph type="body" sz="quarter" idx="17" hasCustomPrompt="1"/>
          </p:nvPr>
        </p:nvSpPr>
        <p:spPr>
          <a:xfrm>
            <a:off x="3310028" y="3063024"/>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12" name="Bullets 3">
            <a:extLst>
              <a:ext uri="{FF2B5EF4-FFF2-40B4-BE49-F238E27FC236}">
                <a16:creationId xmlns:a16="http://schemas.microsoft.com/office/drawing/2014/main" id="{A32A3E7D-CC2E-4FBA-983C-0B62D18C1672}"/>
              </a:ext>
            </a:extLst>
          </p:cNvPr>
          <p:cNvSpPr>
            <a:spLocks noGrp="1"/>
          </p:cNvSpPr>
          <p:nvPr>
            <p:ph type="body" sz="quarter" idx="18" hasCustomPrompt="1"/>
          </p:nvPr>
        </p:nvSpPr>
        <p:spPr>
          <a:xfrm>
            <a:off x="6162856" y="3064359"/>
            <a:ext cx="2523944" cy="165031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p:txBody>
      </p:sp>
      <p:sp>
        <p:nvSpPr>
          <p:cNvPr id="20" name="Page Number">
            <a:extLst>
              <a:ext uri="{FF2B5EF4-FFF2-40B4-BE49-F238E27FC236}">
                <a16:creationId xmlns:a16="http://schemas.microsoft.com/office/drawing/2014/main" id="{380D9A22-5897-43DE-B092-AE5494CE5D2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4" name="WSE logo">
            <a:extLst>
              <a:ext uri="{FF2B5EF4-FFF2-40B4-BE49-F238E27FC236}">
                <a16:creationId xmlns:a16="http://schemas.microsoft.com/office/drawing/2014/main" id="{AD37F1B9-E29E-4BAD-9584-2A9287180140}"/>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93725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ext Triangle">
    <p:spTree>
      <p:nvGrpSpPr>
        <p:cNvPr id="1" name=""/>
        <p:cNvGrpSpPr/>
        <p:nvPr/>
      </p:nvGrpSpPr>
      <p:grpSpPr>
        <a:xfrm>
          <a:off x="0" y="0"/>
          <a:ext cx="0" cy="0"/>
          <a:chOff x="0" y="0"/>
          <a:chExt cx="0" cy="0"/>
        </a:xfrm>
      </p:grpSpPr>
      <p:pic>
        <p:nvPicPr>
          <p:cNvPr id="16" name="Background Picture">
            <a:extLst>
              <a:ext uri="{FF2B5EF4-FFF2-40B4-BE49-F238E27FC236}">
                <a16:creationId xmlns:a16="http://schemas.microsoft.com/office/drawing/2014/main" id="{9E5B6CA6-B6F4-4449-B80B-373EA4BE12E6}"/>
              </a:ext>
              <a:ext uri="{C183D7F6-B498-43B3-948B-1728B52AA6E4}">
                <adec:decorative xmlns:adec="http://schemas.microsoft.com/office/drawing/2017/decorative" val="1"/>
              </a:ext>
            </a:extLst>
          </p:cNvPr>
          <p:cNvPicPr>
            <a:picLocks noChangeAspect="1"/>
          </p:cNvPicPr>
          <p:nvPr userDrawn="1"/>
        </p:nvPicPr>
        <p:blipFill>
          <a:blip r:embed="rId2">
            <a:grayscl/>
            <a:extLst>
              <a:ext uri="{28A0092B-C50C-407E-A947-70E740481C1C}">
                <a14:useLocalDpi xmlns:a14="http://schemas.microsoft.com/office/drawing/2010/main" val="0"/>
              </a:ext>
            </a:extLst>
          </a:blip>
          <a:stretch>
            <a:fillRect/>
          </a:stretch>
        </p:blipFill>
        <p:spPr>
          <a:xfrm rot="5400000">
            <a:off x="-639641" y="639640"/>
            <a:ext cx="5143500" cy="3864219"/>
          </a:xfrm>
          <a:prstGeom prst="rect">
            <a:avLst/>
          </a:prstGeom>
        </p:spPr>
      </p:pic>
      <p:sp>
        <p:nvSpPr>
          <p:cNvPr id="8" name="Freeform 13">
            <a:extLst>
              <a:ext uri="{FF2B5EF4-FFF2-40B4-BE49-F238E27FC236}">
                <a16:creationId xmlns:a16="http://schemas.microsoft.com/office/drawing/2014/main" id="{A9CFBE73-852C-4CD7-B0DD-890AB86C2950}"/>
              </a:ext>
              <a:ext uri="{C183D7F6-B498-43B3-948B-1728B52AA6E4}">
                <adec:decorative xmlns:adec="http://schemas.microsoft.com/office/drawing/2017/decorative" val="1"/>
              </a:ext>
            </a:extLst>
          </p:cNvPr>
          <p:cNvSpPr>
            <a:spLocks/>
          </p:cNvSpPr>
          <p:nvPr userDrawn="1"/>
        </p:nvSpPr>
        <p:spPr bwMode="auto">
          <a:xfrm rot="10800000">
            <a:off x="-2" y="-4"/>
            <a:ext cx="3793891" cy="5143499"/>
          </a:xfrm>
          <a:prstGeom prst="rect">
            <a:avLst/>
          </a:prstGeom>
          <a:solidFill>
            <a:schemeClr val="tx2">
              <a:alpha val="70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sp>
        <p:nvSpPr>
          <p:cNvPr id="18" name="Freeform 7">
            <a:extLst>
              <a:ext uri="{FF2B5EF4-FFF2-40B4-BE49-F238E27FC236}">
                <a16:creationId xmlns:a16="http://schemas.microsoft.com/office/drawing/2014/main" id="{25013AE2-E3DB-4823-B27C-E37E2BA578FF}"/>
              </a:ext>
              <a:ext uri="{C183D7F6-B498-43B3-948B-1728B52AA6E4}">
                <adec:decorative xmlns:adec="http://schemas.microsoft.com/office/drawing/2017/decorative" val="1"/>
              </a:ext>
            </a:extLst>
          </p:cNvPr>
          <p:cNvSpPr/>
          <p:nvPr userDrawn="1"/>
        </p:nvSpPr>
        <p:spPr>
          <a:xfrm>
            <a:off x="1318845" y="0"/>
            <a:ext cx="7825154" cy="5143500"/>
          </a:xfrm>
          <a:custGeom>
            <a:avLst/>
            <a:gdLst>
              <a:gd name="connsiteX0" fmla="*/ 2 w 16204045"/>
              <a:gd name="connsiteY0" fmla="*/ 0 h 10287000"/>
              <a:gd name="connsiteX1" fmla="*/ 16204045 w 16204045"/>
              <a:gd name="connsiteY1" fmla="*/ 0 h 10287000"/>
              <a:gd name="connsiteX2" fmla="*/ 16204045 w 16204045"/>
              <a:gd name="connsiteY2" fmla="*/ 10287000 h 10287000"/>
              <a:gd name="connsiteX3" fmla="*/ 0 w 16204045"/>
              <a:gd name="connsiteY3" fmla="*/ 10287000 h 10287000"/>
              <a:gd name="connsiteX4" fmla="*/ 5143501 w 16204045"/>
              <a:gd name="connsiteY4" fmla="*/ 5143499 h 1028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04045" h="10287000">
                <a:moveTo>
                  <a:pt x="2" y="0"/>
                </a:moveTo>
                <a:lnTo>
                  <a:pt x="16204045" y="0"/>
                </a:lnTo>
                <a:lnTo>
                  <a:pt x="16204045" y="10287000"/>
                </a:lnTo>
                <a:lnTo>
                  <a:pt x="0" y="10287000"/>
                </a:lnTo>
                <a:lnTo>
                  <a:pt x="5143501" y="5143499"/>
                </a:lnTo>
                <a:close/>
              </a:path>
            </a:pathLst>
          </a:custGeom>
          <a:solidFill>
            <a:schemeClr val="bg1"/>
          </a:solidFill>
          <a:ln w="635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1028700">
              <a:defRPr/>
            </a:pPr>
            <a:endParaRPr lang="uk-UA" sz="2100" b="0" i="0" kern="0" dirty="0">
              <a:solidFill>
                <a:srgbClr val="0A091B"/>
              </a:solidFill>
              <a:latin typeface="Roboto"/>
              <a:ea typeface="Tahoma" panose="020B0604030504040204" pitchFamily="34" charset="0"/>
              <a:cs typeface="Tahoma" panose="020B0604030504040204" pitchFamily="34" charset="0"/>
            </a:endParaRPr>
          </a:p>
        </p:txBody>
      </p:sp>
      <p:sp>
        <p:nvSpPr>
          <p:cNvPr id="10" name="Title">
            <a:extLst>
              <a:ext uri="{FF2B5EF4-FFF2-40B4-BE49-F238E27FC236}">
                <a16:creationId xmlns:a16="http://schemas.microsoft.com/office/drawing/2014/main" id="{0DC1BC56-1CC3-46DB-9AF3-0ABE9C7B5CF7}"/>
              </a:ext>
            </a:extLst>
          </p:cNvPr>
          <p:cNvSpPr>
            <a:spLocks noGrp="1"/>
          </p:cNvSpPr>
          <p:nvPr>
            <p:ph type="title" hasCustomPrompt="1"/>
          </p:nvPr>
        </p:nvSpPr>
        <p:spPr>
          <a:xfrm>
            <a:off x="4142509" y="368595"/>
            <a:ext cx="4682835" cy="867165"/>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F4AC4DA1-588C-473F-9289-61578C2D78BF}"/>
              </a:ext>
              <a:ext uri="{C183D7F6-B498-43B3-948B-1728B52AA6E4}">
                <adec:decorative xmlns:adec="http://schemas.microsoft.com/office/drawing/2017/decorative" val="1"/>
              </a:ext>
            </a:extLst>
          </p:cNvPr>
          <p:cNvSpPr/>
          <p:nvPr/>
        </p:nvSpPr>
        <p:spPr>
          <a:xfrm>
            <a:off x="4244340" y="1235761"/>
            <a:ext cx="778180" cy="111908"/>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Body Text">
            <a:extLst>
              <a:ext uri="{FF2B5EF4-FFF2-40B4-BE49-F238E27FC236}">
                <a16:creationId xmlns:a16="http://schemas.microsoft.com/office/drawing/2014/main" id="{0A9F6E88-C000-47AF-BB13-5C005638DADF}"/>
              </a:ext>
            </a:extLst>
          </p:cNvPr>
          <p:cNvSpPr>
            <a:spLocks noGrp="1"/>
          </p:cNvSpPr>
          <p:nvPr>
            <p:ph type="body" sz="quarter" idx="14" hasCustomPrompt="1"/>
          </p:nvPr>
        </p:nvSpPr>
        <p:spPr>
          <a:xfrm>
            <a:off x="4142509" y="1628638"/>
            <a:ext cx="4682835" cy="2804816"/>
          </a:xfrm>
          <a:prstGeom prst="rect">
            <a:avLst/>
          </a:prstGeom>
        </p:spPr>
        <p:txBody>
          <a:bodyPr>
            <a:noAutofit/>
          </a:bodyPr>
          <a:lstStyle>
            <a:lvl1pPr marL="0" indent="0">
              <a:buClr>
                <a:schemeClr val="tx2"/>
              </a:buClr>
              <a:buFont typeface="Wingdings" panose="05000000000000000000" pitchFamily="2" charset="2"/>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tx2"/>
              </a:buClr>
              <a:buFont typeface="Courier New" panose="02070309020205020404" pitchFamily="49" charset="0"/>
              <a:buChar char="o"/>
              <a:defRPr sz="1600"/>
            </a:lvl2pPr>
            <a:lvl3pPr marL="914400" indent="-228600">
              <a:buClr>
                <a:schemeClr val="tx2"/>
              </a:buClr>
              <a:defRPr sz="1600"/>
            </a:lvl3pPr>
          </a:lstStyle>
          <a:p>
            <a:pPr lvl="0"/>
            <a:r>
              <a:rPr lang="en-US" noProof="0"/>
              <a:t>Click to add text</a:t>
            </a:r>
          </a:p>
        </p:txBody>
      </p:sp>
      <p:sp>
        <p:nvSpPr>
          <p:cNvPr id="9" name="Page Number">
            <a:extLst>
              <a:ext uri="{FF2B5EF4-FFF2-40B4-BE49-F238E27FC236}">
                <a16:creationId xmlns:a16="http://schemas.microsoft.com/office/drawing/2014/main" id="{C6E950EA-E181-41E8-BC07-F40B1DDDABC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02453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402011" y="1612107"/>
            <a:ext cx="8339978" cy="2000250"/>
          </a:xfrm>
          <a:prstGeom prst="rect">
            <a:avLst/>
          </a:prstGeom>
        </p:spPr>
        <p:txBody>
          <a:bodyPr>
            <a:noAutofit/>
          </a:bodyPr>
          <a:lstStyle>
            <a:lvl1pPr marL="0" indent="0" algn="l">
              <a:buNone/>
              <a:defRPr sz="24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 text</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891075608"/>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03180739"/>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
        <p:nvSpPr>
          <p:cNvPr id="36" name="Google Shape;36;p7"/>
          <p:cNvSpPr txBox="1">
            <a:spLocks noGrp="1"/>
          </p:cNvSpPr>
          <p:nvPr>
            <p:ph type="body" idx="2"/>
          </p:nvPr>
        </p:nvSpPr>
        <p:spPr>
          <a:xfrm>
            <a:off x="16955" y="4695967"/>
            <a:ext cx="3155100" cy="4539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sz="1000"/>
            </a:lvl5pPr>
            <a:lvl6pPr marL="2743200" lvl="5" indent="-292100" rtl="0">
              <a:spcBef>
                <a:spcPts val="0"/>
              </a:spcBef>
              <a:spcAft>
                <a:spcPts val="0"/>
              </a:spcAft>
              <a:buSzPts val="1000"/>
              <a:buChar char="■"/>
              <a:defRPr sz="1000"/>
            </a:lvl6pPr>
            <a:lvl7pPr marL="3200400" lvl="6" indent="-292100" rtl="0">
              <a:spcBef>
                <a:spcPts val="0"/>
              </a:spcBef>
              <a:spcAft>
                <a:spcPts val="0"/>
              </a:spcAft>
              <a:buSzPts val="1000"/>
              <a:buChar char="●"/>
              <a:defRPr sz="1000"/>
            </a:lvl7pPr>
            <a:lvl8pPr marL="3657600" lvl="7" indent="-292100" rtl="0">
              <a:spcBef>
                <a:spcPts val="0"/>
              </a:spcBef>
              <a:spcAft>
                <a:spcPts val="0"/>
              </a:spcAft>
              <a:buSzPts val="1000"/>
              <a:buChar char="○"/>
              <a:defRPr sz="1000"/>
            </a:lvl8pPr>
            <a:lvl9pPr marL="4114800" lvl="8" indent="-292100" rtl="0">
              <a:spcBef>
                <a:spcPts val="0"/>
              </a:spcBef>
              <a:spcAft>
                <a:spcPts val="0"/>
              </a:spcAft>
              <a:buSzPts val="1000"/>
              <a:buChar char="■"/>
              <a:defRPr sz="10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Image and Bullets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0" y="1240632"/>
            <a:ext cx="9144000" cy="2743200"/>
          </a:xfrm>
          <a:prstGeom prst="rect">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dirty="0">
              <a:ln>
                <a:noFill/>
              </a:ln>
              <a:solidFill>
                <a:srgbClr val="0A091B"/>
              </a:solidFill>
              <a:effectLst/>
              <a:uLnTx/>
              <a:uFillTx/>
              <a:latin typeface="Roboto"/>
              <a:ea typeface="+mn-ea"/>
              <a:cs typeface="+mn-cs"/>
            </a:endParaRPr>
          </a:p>
        </p:txBody>
      </p:sp>
      <p:sp>
        <p:nvSpPr>
          <p:cNvPr id="3" name="Title 2">
            <a:extLst>
              <a:ext uri="{FF2B5EF4-FFF2-40B4-BE49-F238E27FC236}">
                <a16:creationId xmlns:a16="http://schemas.microsoft.com/office/drawing/2014/main" id="{5C8D7605-D747-2A44-A3F6-03925D5D4C34}"/>
              </a:ext>
            </a:extLst>
          </p:cNvPr>
          <p:cNvSpPr>
            <a:spLocks noGrp="1"/>
          </p:cNvSpPr>
          <p:nvPr>
            <p:ph type="title"/>
          </p:nvPr>
        </p:nvSpPr>
        <p:spPr>
          <a:xfrm>
            <a:off x="233846" y="1500379"/>
            <a:ext cx="8678926" cy="2199262"/>
          </a:xfrm>
          <a:prstGeom prst="rect">
            <a:avLst/>
          </a:prstGeom>
        </p:spPr>
        <p:txBody>
          <a:bodyPr/>
          <a:lstStyle>
            <a:lvl1pPr>
              <a:defRPr sz="2400">
                <a:solidFill>
                  <a:schemeClr val="bg1"/>
                </a:solidFill>
                <a:latin typeface="+mn-lt"/>
              </a:defRPr>
            </a:lvl1pPr>
          </a:lstStyle>
          <a:p>
            <a:r>
              <a:rPr lang="en-US"/>
              <a:t>Click to edit Master title style</a:t>
            </a:r>
          </a:p>
        </p:txBody>
      </p:sp>
      <p:sp>
        <p:nvSpPr>
          <p:cNvPr id="14" name="Text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398467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031907503"/>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Image Circ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9696BA-3CAD-4740-83E8-4A2CDE35D95F}"/>
              </a:ext>
              <a:ext uri="{C183D7F6-B498-43B3-948B-1728B52AA6E4}">
                <adec:decorative xmlns:adec="http://schemas.microsoft.com/office/drawing/2017/decorative" val="1"/>
              </a:ext>
            </a:extLst>
          </p:cNvPr>
          <p:cNvSpPr/>
          <p:nvPr userDrawn="1"/>
        </p:nvSpPr>
        <p:spPr>
          <a:xfrm>
            <a:off x="0" y="1338056"/>
            <a:ext cx="9144000" cy="246739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8" name="Rectangle 7">
            <a:extLst>
              <a:ext uri="{FF2B5EF4-FFF2-40B4-BE49-F238E27FC236}">
                <a16:creationId xmlns:a16="http://schemas.microsoft.com/office/drawing/2014/main" id="{78FF6BD4-99E6-47D8-8CB4-96909C050F4E}"/>
              </a:ext>
              <a:ext uri="{C183D7F6-B498-43B3-948B-1728B52AA6E4}">
                <adec:decorative xmlns:adec="http://schemas.microsoft.com/office/drawing/2017/decorative" val="1"/>
              </a:ext>
            </a:extLst>
          </p:cNvPr>
          <p:cNvSpPr/>
          <p:nvPr/>
        </p:nvSpPr>
        <p:spPr>
          <a:xfrm>
            <a:off x="3822954" y="2421798"/>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itle">
            <a:extLst>
              <a:ext uri="{FF2B5EF4-FFF2-40B4-BE49-F238E27FC236}">
                <a16:creationId xmlns:a16="http://schemas.microsoft.com/office/drawing/2014/main" id="{8241E8AA-7C6C-4211-943F-08C05083C95D}"/>
              </a:ext>
            </a:extLst>
          </p:cNvPr>
          <p:cNvSpPr>
            <a:spLocks noGrp="1"/>
          </p:cNvSpPr>
          <p:nvPr>
            <p:ph type="title" hasCustomPrompt="1"/>
          </p:nvPr>
        </p:nvSpPr>
        <p:spPr>
          <a:xfrm>
            <a:off x="3733748" y="1552353"/>
            <a:ext cx="4953052" cy="867606"/>
          </a:xfrm>
          <a:prstGeom prst="rect">
            <a:avLst/>
          </a:prstGeom>
        </p:spPr>
        <p:txBody>
          <a:bodyPr anchor="b"/>
          <a:lstStyle>
            <a:lvl1pPr>
              <a:defRPr sz="3000" b="1">
                <a:solidFill>
                  <a:srgbClr val="092C74"/>
                </a:solidFill>
              </a:defRPr>
            </a:lvl1pPr>
          </a:lstStyle>
          <a:p>
            <a:r>
              <a:rPr lang="en-US" noProof="0" dirty="0"/>
              <a:t>Click to add title</a:t>
            </a:r>
          </a:p>
        </p:txBody>
      </p:sp>
      <p:sp>
        <p:nvSpPr>
          <p:cNvPr id="12" name="Body Text">
            <a:extLst>
              <a:ext uri="{FF2B5EF4-FFF2-40B4-BE49-F238E27FC236}">
                <a16:creationId xmlns:a16="http://schemas.microsoft.com/office/drawing/2014/main" id="{4B6AB3A2-1B90-4E53-9B04-A72DC3F6BDEA}"/>
              </a:ext>
            </a:extLst>
          </p:cNvPr>
          <p:cNvSpPr>
            <a:spLocks noGrp="1"/>
          </p:cNvSpPr>
          <p:nvPr>
            <p:ph type="body" sz="quarter" idx="15" hasCustomPrompt="1"/>
          </p:nvPr>
        </p:nvSpPr>
        <p:spPr>
          <a:xfrm>
            <a:off x="3733749" y="2723542"/>
            <a:ext cx="4953051" cy="737417"/>
          </a:xfrm>
          <a:prstGeom prst="rect">
            <a:avLst/>
          </a:prstGeom>
        </p:spPr>
        <p:txBody>
          <a:bodyPr>
            <a:noAutofit/>
          </a:bodyPr>
          <a:lstStyle>
            <a:lvl1pPr marL="0" indent="0">
              <a:buNone/>
              <a:defRPr sz="14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 name="Picture">
            <a:extLst>
              <a:ext uri="{FF2B5EF4-FFF2-40B4-BE49-F238E27FC236}">
                <a16:creationId xmlns:a16="http://schemas.microsoft.com/office/drawing/2014/main" id="{AA0F990B-C544-47FD-B660-9B95AC702D2C}"/>
              </a:ext>
            </a:extLst>
          </p:cNvPr>
          <p:cNvSpPr>
            <a:spLocks noGrp="1"/>
          </p:cNvSpPr>
          <p:nvPr>
            <p:ph type="pic" sz="quarter" idx="10"/>
          </p:nvPr>
        </p:nvSpPr>
        <p:spPr>
          <a:xfrm>
            <a:off x="457200" y="1162075"/>
            <a:ext cx="2819349" cy="2819349"/>
          </a:xfrm>
          <a:custGeom>
            <a:avLst/>
            <a:gdLst>
              <a:gd name="connsiteX0" fmla="*/ 1879566 w 3759132"/>
              <a:gd name="connsiteY0" fmla="*/ 0 h 3759132"/>
              <a:gd name="connsiteX1" fmla="*/ 3759132 w 3759132"/>
              <a:gd name="connsiteY1" fmla="*/ 1879566 h 3759132"/>
              <a:gd name="connsiteX2" fmla="*/ 1879566 w 3759132"/>
              <a:gd name="connsiteY2" fmla="*/ 3759132 h 3759132"/>
              <a:gd name="connsiteX3" fmla="*/ 0 w 3759132"/>
              <a:gd name="connsiteY3" fmla="*/ 1879566 h 3759132"/>
              <a:gd name="connsiteX4" fmla="*/ 1879566 w 3759132"/>
              <a:gd name="connsiteY4" fmla="*/ 0 h 3759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9132" h="3759132">
                <a:moveTo>
                  <a:pt x="1879566" y="0"/>
                </a:moveTo>
                <a:cubicBezTo>
                  <a:pt x="2917622" y="0"/>
                  <a:pt x="3759132" y="841510"/>
                  <a:pt x="3759132" y="1879566"/>
                </a:cubicBezTo>
                <a:cubicBezTo>
                  <a:pt x="3759132" y="2917622"/>
                  <a:pt x="2917622" y="3759132"/>
                  <a:pt x="1879566" y="3759132"/>
                </a:cubicBezTo>
                <a:cubicBezTo>
                  <a:pt x="841510" y="3759132"/>
                  <a:pt x="0" y="2917622"/>
                  <a:pt x="0" y="1879566"/>
                </a:cubicBezTo>
                <a:cubicBezTo>
                  <a:pt x="0" y="841510"/>
                  <a:pt x="841510" y="0"/>
                  <a:pt x="1879566" y="0"/>
                </a:cubicBezTo>
                <a:close/>
              </a:path>
            </a:pathLst>
          </a:custGeom>
        </p:spPr>
        <p:txBody>
          <a:bodyPr wrap="square">
            <a:noAutofit/>
          </a:bodyPr>
          <a:lstStyle>
            <a:lvl1pPr>
              <a:buNone/>
              <a:defRPr/>
            </a:lvl1pPr>
          </a:lstStyle>
          <a:p>
            <a:endParaRPr lang="id-ID" dirty="0"/>
          </a:p>
        </p:txBody>
      </p:sp>
      <p:sp>
        <p:nvSpPr>
          <p:cNvPr id="18" name="Picture Citation">
            <a:extLst>
              <a:ext uri="{FF2B5EF4-FFF2-40B4-BE49-F238E27FC236}">
                <a16:creationId xmlns:a16="http://schemas.microsoft.com/office/drawing/2014/main" id="{F501A6CF-A735-4626-98DA-9E8B0FD3122A}"/>
              </a:ext>
            </a:extLst>
          </p:cNvPr>
          <p:cNvSpPr>
            <a:spLocks noGrp="1"/>
          </p:cNvSpPr>
          <p:nvPr>
            <p:ph type="body" sz="quarter" idx="18" hasCustomPrompt="1"/>
          </p:nvPr>
        </p:nvSpPr>
        <p:spPr>
          <a:xfrm>
            <a:off x="1153476" y="4057377"/>
            <a:ext cx="1426796" cy="200055"/>
          </a:xfrm>
          <a:prstGeom prst="rect">
            <a:avLst/>
          </a:prstGeom>
        </p:spPr>
        <p:txBody>
          <a:bodyPr anchor="ctr"/>
          <a:lstStyle>
            <a:lvl1pPr algn="ct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3" name="Page Number">
            <a:extLst>
              <a:ext uri="{FF2B5EF4-FFF2-40B4-BE49-F238E27FC236}">
                <a16:creationId xmlns:a16="http://schemas.microsoft.com/office/drawing/2014/main" id="{9D01B63B-5697-4312-8E71-329C97791FC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1" name="WSE logo">
            <a:extLst>
              <a:ext uri="{FF2B5EF4-FFF2-40B4-BE49-F238E27FC236}">
                <a16:creationId xmlns:a16="http://schemas.microsoft.com/office/drawing/2014/main" id="{72AF7E56-FAB2-4B4F-84DF-5DD134D27D5B}"/>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821069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ullets and 2 Image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315760-3E07-42D4-A21D-F0FD40BE70BA}"/>
              </a:ext>
              <a:ext uri="{C183D7F6-B498-43B3-948B-1728B52AA6E4}">
                <adec:decorative xmlns:adec="http://schemas.microsoft.com/office/drawing/2017/decorative" val="1"/>
              </a:ext>
            </a:extLst>
          </p:cNvPr>
          <p:cNvSpPr/>
          <p:nvPr userDrawn="1"/>
        </p:nvSpPr>
        <p:spPr>
          <a:xfrm>
            <a:off x="0" y="1"/>
            <a:ext cx="4268391" cy="26860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4" name="Title">
            <a:extLst>
              <a:ext uri="{FF2B5EF4-FFF2-40B4-BE49-F238E27FC236}">
                <a16:creationId xmlns:a16="http://schemas.microsoft.com/office/drawing/2014/main" id="{31B6ABB6-9249-43D4-9BFB-1F42958AF66B}"/>
              </a:ext>
            </a:extLst>
          </p:cNvPr>
          <p:cNvSpPr>
            <a:spLocks noGrp="1"/>
          </p:cNvSpPr>
          <p:nvPr>
            <p:ph type="title" hasCustomPrompt="1"/>
          </p:nvPr>
        </p:nvSpPr>
        <p:spPr>
          <a:xfrm>
            <a:off x="339437" y="148856"/>
            <a:ext cx="3588328" cy="869463"/>
          </a:xfrm>
          <a:prstGeom prst="rect">
            <a:avLst/>
          </a:prstGeom>
        </p:spPr>
        <p:txBody>
          <a:bodyPr anchor="b"/>
          <a:lstStyle>
            <a:lvl1pPr>
              <a:defRPr sz="3000" b="1">
                <a:solidFill>
                  <a:schemeClr val="bg1"/>
                </a:solidFill>
              </a:defRPr>
            </a:lvl1pPr>
          </a:lstStyle>
          <a:p>
            <a:r>
              <a:rPr lang="en-US" dirty="0"/>
              <a:t>Click to add title</a:t>
            </a:r>
          </a:p>
        </p:txBody>
      </p:sp>
      <p:sp>
        <p:nvSpPr>
          <p:cNvPr id="10" name="Rectangle 9">
            <a:extLst>
              <a:ext uri="{FF2B5EF4-FFF2-40B4-BE49-F238E27FC236}">
                <a16:creationId xmlns:a16="http://schemas.microsoft.com/office/drawing/2014/main" id="{E9AAC933-258D-4315-BE02-5E15627A047D}"/>
              </a:ext>
              <a:ext uri="{C183D7F6-B498-43B3-948B-1728B52AA6E4}">
                <adec:decorative xmlns:adec="http://schemas.microsoft.com/office/drawing/2017/decorative" val="1"/>
              </a:ext>
            </a:extLst>
          </p:cNvPr>
          <p:cNvSpPr/>
          <p:nvPr/>
        </p:nvSpPr>
        <p:spPr>
          <a:xfrm>
            <a:off x="426720" y="101884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
            <a:extLst>
              <a:ext uri="{FF2B5EF4-FFF2-40B4-BE49-F238E27FC236}">
                <a16:creationId xmlns:a16="http://schemas.microsoft.com/office/drawing/2014/main" id="{90E77657-A0B6-49EF-B483-225CE89E5322}"/>
              </a:ext>
            </a:extLst>
          </p:cNvPr>
          <p:cNvSpPr>
            <a:spLocks noGrp="1"/>
          </p:cNvSpPr>
          <p:nvPr>
            <p:ph type="body" sz="quarter" idx="15" hasCustomPrompt="1"/>
          </p:nvPr>
        </p:nvSpPr>
        <p:spPr>
          <a:xfrm>
            <a:off x="339436" y="1378656"/>
            <a:ext cx="3588328" cy="737417"/>
          </a:xfrm>
          <a:prstGeom prst="rect">
            <a:avLst/>
          </a:prstGeom>
        </p:spPr>
        <p:txBody>
          <a:bodyPr>
            <a:noAutofit/>
          </a:bodyPr>
          <a:lstStyle>
            <a:lvl1pPr marL="0" indent="0">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5" name="Bullets">
            <a:extLst>
              <a:ext uri="{FF2B5EF4-FFF2-40B4-BE49-F238E27FC236}">
                <a16:creationId xmlns:a16="http://schemas.microsoft.com/office/drawing/2014/main" id="{AED0488D-2197-437E-977B-1F0684754E1F}"/>
              </a:ext>
            </a:extLst>
          </p:cNvPr>
          <p:cNvSpPr>
            <a:spLocks noGrp="1"/>
          </p:cNvSpPr>
          <p:nvPr>
            <p:ph type="body" sz="quarter" idx="16" hasCustomPrompt="1"/>
          </p:nvPr>
        </p:nvSpPr>
        <p:spPr>
          <a:xfrm>
            <a:off x="4572000" y="3110345"/>
            <a:ext cx="4268624" cy="1614142"/>
          </a:xfrm>
          <a:prstGeom prst="rect">
            <a:avLst/>
          </a:prstGeom>
        </p:spPr>
        <p:txBody>
          <a:bodyPr>
            <a:noAutofit/>
          </a:bodyPr>
          <a:lstStyle>
            <a:lvl1pPr marL="230188" indent="-230188">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7" name="Picture 1">
            <a:extLst>
              <a:ext uri="{FF2B5EF4-FFF2-40B4-BE49-F238E27FC236}">
                <a16:creationId xmlns:a16="http://schemas.microsoft.com/office/drawing/2014/main" id="{B026DFBA-6B10-4A30-8151-CF6F094DFC5D}"/>
              </a:ext>
            </a:extLst>
          </p:cNvPr>
          <p:cNvSpPr>
            <a:spLocks noGrp="1"/>
          </p:cNvSpPr>
          <p:nvPr>
            <p:ph type="pic" sz="quarter" idx="12"/>
          </p:nvPr>
        </p:nvSpPr>
        <p:spPr bwMode="auto">
          <a:xfrm>
            <a:off x="4268391" y="0"/>
            <a:ext cx="4875609" cy="2686049"/>
          </a:xfrm>
          <a:custGeom>
            <a:avLst/>
            <a:gdLst>
              <a:gd name="connsiteX0" fmla="*/ 0 w 6652591"/>
              <a:gd name="connsiteY0" fmla="*/ 0 h 3429000"/>
              <a:gd name="connsiteX1" fmla="*/ 6652591 w 6652591"/>
              <a:gd name="connsiteY1" fmla="*/ 0 h 3429000"/>
              <a:gd name="connsiteX2" fmla="*/ 6652591 w 6652591"/>
              <a:gd name="connsiteY2" fmla="*/ 3429000 h 3429000"/>
              <a:gd name="connsiteX3" fmla="*/ 0 w 6652591"/>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6652591" h="3429000">
                <a:moveTo>
                  <a:pt x="0" y="0"/>
                </a:moveTo>
                <a:lnTo>
                  <a:pt x="6652591" y="0"/>
                </a:lnTo>
                <a:lnTo>
                  <a:pt x="6652591" y="3429000"/>
                </a:lnTo>
                <a:lnTo>
                  <a:pt x="0" y="34290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20" name="Picture 1 Citation">
            <a:extLst>
              <a:ext uri="{FF2B5EF4-FFF2-40B4-BE49-F238E27FC236}">
                <a16:creationId xmlns:a16="http://schemas.microsoft.com/office/drawing/2014/main" id="{934C4126-513D-4063-8159-9000EEF20C1B}"/>
              </a:ext>
            </a:extLst>
          </p:cNvPr>
          <p:cNvSpPr>
            <a:spLocks noGrp="1"/>
          </p:cNvSpPr>
          <p:nvPr>
            <p:ph type="body" sz="quarter" idx="19" hasCustomPrompt="1"/>
          </p:nvPr>
        </p:nvSpPr>
        <p:spPr>
          <a:xfrm>
            <a:off x="7413828" y="2686050"/>
            <a:ext cx="1426796" cy="205928"/>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6" name="Picture 2">
            <a:extLst>
              <a:ext uri="{FF2B5EF4-FFF2-40B4-BE49-F238E27FC236}">
                <a16:creationId xmlns:a16="http://schemas.microsoft.com/office/drawing/2014/main" id="{2F36CBD8-DA4E-4734-8794-822955545B20}"/>
              </a:ext>
            </a:extLst>
          </p:cNvPr>
          <p:cNvSpPr>
            <a:spLocks noGrp="1"/>
          </p:cNvSpPr>
          <p:nvPr>
            <p:ph type="pic" sz="quarter" idx="11"/>
          </p:nvPr>
        </p:nvSpPr>
        <p:spPr bwMode="auto">
          <a:xfrm>
            <a:off x="6928" y="2686050"/>
            <a:ext cx="4268390" cy="2457450"/>
          </a:xfrm>
          <a:custGeom>
            <a:avLst/>
            <a:gdLst>
              <a:gd name="connsiteX0" fmla="*/ 0 w 2584174"/>
              <a:gd name="connsiteY0" fmla="*/ 0 h 3710609"/>
              <a:gd name="connsiteX1" fmla="*/ 2584174 w 2584174"/>
              <a:gd name="connsiteY1" fmla="*/ 0 h 3710609"/>
              <a:gd name="connsiteX2" fmla="*/ 2584174 w 2584174"/>
              <a:gd name="connsiteY2" fmla="*/ 3710609 h 3710609"/>
              <a:gd name="connsiteX3" fmla="*/ 0 w 2584174"/>
              <a:gd name="connsiteY3" fmla="*/ 3710609 h 3710609"/>
            </a:gdLst>
            <a:ahLst/>
            <a:cxnLst>
              <a:cxn ang="0">
                <a:pos x="connsiteX0" y="connsiteY0"/>
              </a:cxn>
              <a:cxn ang="0">
                <a:pos x="connsiteX1" y="connsiteY1"/>
              </a:cxn>
              <a:cxn ang="0">
                <a:pos x="connsiteX2" y="connsiteY2"/>
              </a:cxn>
              <a:cxn ang="0">
                <a:pos x="connsiteX3" y="connsiteY3"/>
              </a:cxn>
            </a:cxnLst>
            <a:rect l="l" t="t" r="r" b="b"/>
            <a:pathLst>
              <a:path w="2584174" h="3710609">
                <a:moveTo>
                  <a:pt x="0" y="0"/>
                </a:moveTo>
                <a:lnTo>
                  <a:pt x="2584174" y="0"/>
                </a:lnTo>
                <a:lnTo>
                  <a:pt x="2584174" y="3710609"/>
                </a:lnTo>
                <a:lnTo>
                  <a:pt x="0" y="3710609"/>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9" name="Picture 2 Citation">
            <a:extLst>
              <a:ext uri="{FF2B5EF4-FFF2-40B4-BE49-F238E27FC236}">
                <a16:creationId xmlns:a16="http://schemas.microsoft.com/office/drawing/2014/main" id="{84787030-AF2E-40DC-BF01-B82036902638}"/>
              </a:ext>
            </a:extLst>
          </p:cNvPr>
          <p:cNvSpPr>
            <a:spLocks noGrp="1"/>
          </p:cNvSpPr>
          <p:nvPr>
            <p:ph type="body" sz="quarter" idx="18" hasCustomPrompt="1"/>
          </p:nvPr>
        </p:nvSpPr>
        <p:spPr>
          <a:xfrm>
            <a:off x="4275318" y="4860168"/>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8" name="Page Number">
            <a:extLst>
              <a:ext uri="{FF2B5EF4-FFF2-40B4-BE49-F238E27FC236}">
                <a16:creationId xmlns:a16="http://schemas.microsoft.com/office/drawing/2014/main" id="{5B1CCA31-5A25-479D-AD67-186535D4878C}"/>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7" name="WSE logo">
            <a:extLst>
              <a:ext uri="{FF2B5EF4-FFF2-40B4-BE49-F238E27FC236}">
                <a16:creationId xmlns:a16="http://schemas.microsoft.com/office/drawing/2014/main" id="{35AF0EDF-51BB-4438-8F46-7DF1B21E6A6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1322525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age and Bullets - Light Blu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90ABE2-A37C-4759-BB33-9EAD1E88A796}"/>
              </a:ext>
              <a:ext uri="{C183D7F6-B498-43B3-948B-1728B52AA6E4}">
                <adec:decorative xmlns:adec="http://schemas.microsoft.com/office/drawing/2017/decorative" val="1"/>
              </a:ext>
            </a:extLst>
          </p:cNvPr>
          <p:cNvSpPr/>
          <p:nvPr userDrawn="1"/>
        </p:nvSpPr>
        <p:spPr>
          <a:xfrm>
            <a:off x="5651016" y="455556"/>
            <a:ext cx="3492984" cy="30936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99237"/>
            <a:ext cx="4581006" cy="865424"/>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42925" y="1430584"/>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430584"/>
            <a:ext cx="4114800" cy="3134272"/>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099171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age and Bullets - Dark Blu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185CA7AE-7686-4662-B756-DCF209F5877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7" name="Rectangle 16">
            <a:extLst>
              <a:ext uri="{FF2B5EF4-FFF2-40B4-BE49-F238E27FC236}">
                <a16:creationId xmlns:a16="http://schemas.microsoft.com/office/drawing/2014/main" id="{0ADDFDD8-D646-43B5-AA68-7BD2BA874478}"/>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 name="Rectangle 1">
            <a:extLst>
              <a:ext uri="{FF2B5EF4-FFF2-40B4-BE49-F238E27FC236}">
                <a16:creationId xmlns:a16="http://schemas.microsoft.com/office/drawing/2014/main" id="{E92F1646-A3CA-40D6-8C82-88AB9B10A843}"/>
              </a:ext>
              <a:ext uri="{C183D7F6-B498-43B3-948B-1728B52AA6E4}">
                <adec:decorative xmlns:adec="http://schemas.microsoft.com/office/drawing/2017/decorative" val="1"/>
              </a:ext>
            </a:extLst>
          </p:cNvPr>
          <p:cNvSpPr/>
          <p:nvPr userDrawn="1"/>
        </p:nvSpPr>
        <p:spPr>
          <a:xfrm>
            <a:off x="4572000" y="1426369"/>
            <a:ext cx="4572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6" name="Picture"/>
          <p:cNvSpPr>
            <a:spLocks noGrp="1"/>
          </p:cNvSpPr>
          <p:nvPr>
            <p:ph type="pic" sz="quarter" idx="11"/>
          </p:nvPr>
        </p:nvSpPr>
        <p:spPr>
          <a:xfrm>
            <a:off x="0" y="1426369"/>
            <a:ext cx="4572000" cy="2743200"/>
          </a:xfrm>
          <a:prstGeom prst="rect">
            <a:avLst/>
          </a:prstGeom>
        </p:spPr>
        <p:txBody>
          <a:bodyPr/>
          <a:lstStyle>
            <a:lvl1pPr>
              <a:buNone/>
              <a:defRPr/>
            </a:lvl1pPr>
          </a:lstStyle>
          <a:p>
            <a:endParaRPr lang="uk-UA" dirty="0"/>
          </a:p>
        </p:txBody>
      </p:sp>
      <p:sp>
        <p:nvSpPr>
          <p:cNvPr id="14" name="Picture Citation">
            <a:extLst>
              <a:ext uri="{FF2B5EF4-FFF2-40B4-BE49-F238E27FC236}">
                <a16:creationId xmlns:a16="http://schemas.microsoft.com/office/drawing/2014/main" id="{B589D318-66FA-4A72-983A-051B97FE811F}"/>
              </a:ext>
            </a:extLst>
          </p:cNvPr>
          <p:cNvSpPr>
            <a:spLocks noGrp="1"/>
          </p:cNvSpPr>
          <p:nvPr>
            <p:ph type="body" sz="quarter" idx="18" hasCustomPrompt="1"/>
          </p:nvPr>
        </p:nvSpPr>
        <p:spPr>
          <a:xfrm>
            <a:off x="0" y="41695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1" name="Text">
            <a:extLst>
              <a:ext uri="{FF2B5EF4-FFF2-40B4-BE49-F238E27FC236}">
                <a16:creationId xmlns:a16="http://schemas.microsoft.com/office/drawing/2014/main" id="{4F3CE606-8D56-4BB0-B849-C27882F536E4}"/>
              </a:ext>
            </a:extLst>
          </p:cNvPr>
          <p:cNvSpPr>
            <a:spLocks noGrp="1"/>
          </p:cNvSpPr>
          <p:nvPr>
            <p:ph type="body" sz="quarter" idx="16" hasCustomPrompt="1"/>
          </p:nvPr>
        </p:nvSpPr>
        <p:spPr>
          <a:xfrm>
            <a:off x="5019675" y="1797844"/>
            <a:ext cx="3676650" cy="2000250"/>
          </a:xfrm>
          <a:prstGeom prst="rect">
            <a:avLst/>
          </a:prstGeom>
        </p:spPr>
        <p:txBody>
          <a:bodyPr>
            <a:noAutofit/>
          </a:bodyPr>
          <a:lstStyle>
            <a:lvl1pPr marL="0" indent="0" algn="l">
              <a:buNone/>
              <a:defRPr sz="16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13" name="Page Number">
            <a:extLst>
              <a:ext uri="{FF2B5EF4-FFF2-40B4-BE49-F238E27FC236}">
                <a16:creationId xmlns:a16="http://schemas.microsoft.com/office/drawing/2014/main" id="{117BC372-4338-4AC5-A7EE-13FBCB2E04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07ACA5C5-BCA5-44A5-85C5-A0ABBF4EC4EF}"/>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65162097"/>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9F07F-75F3-65EE-202D-44A2C92020A4}"/>
              </a:ext>
            </a:extLst>
          </p:cNvPr>
          <p:cNvSpPr>
            <a:spLocks noGrp="1"/>
          </p:cNvSpPr>
          <p:nvPr>
            <p:ph type="title"/>
          </p:nvPr>
        </p:nvSpPr>
        <p:spPr>
          <a:xfrm>
            <a:off x="628650" y="102394"/>
            <a:ext cx="7886700" cy="676622"/>
          </a:xfrm>
        </p:spPr>
        <p:txBody>
          <a:bodyPr>
            <a:normAutofit/>
          </a:bodyPr>
          <a:lstStyle>
            <a:lvl1pPr>
              <a:defRPr sz="2850"/>
            </a:lvl1pPr>
          </a:lstStyle>
          <a:p>
            <a:r>
              <a:rPr lang="en-US"/>
              <a:t>Click to edit Master title style</a:t>
            </a:r>
          </a:p>
        </p:txBody>
      </p:sp>
      <p:sp>
        <p:nvSpPr>
          <p:cNvPr id="3" name="Content Placeholder 2">
            <a:extLst>
              <a:ext uri="{FF2B5EF4-FFF2-40B4-BE49-F238E27FC236}">
                <a16:creationId xmlns:a16="http://schemas.microsoft.com/office/drawing/2014/main" id="{BA6968AC-2047-1C9A-6F0C-A2FB163D749B}"/>
              </a:ext>
            </a:extLst>
          </p:cNvPr>
          <p:cNvSpPr>
            <a:spLocks noGrp="1"/>
          </p:cNvSpPr>
          <p:nvPr>
            <p:ph idx="1"/>
          </p:nvPr>
        </p:nvSpPr>
        <p:spPr>
          <a:xfrm>
            <a:off x="628650" y="945472"/>
            <a:ext cx="7886700" cy="36872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7724F4-E49C-FBF4-F77B-65D28C6EB48A}"/>
              </a:ext>
            </a:extLst>
          </p:cNvPr>
          <p:cNvSpPr>
            <a:spLocks noGrp="1"/>
          </p:cNvSpPr>
          <p:nvPr>
            <p:ph type="dt" sz="half" idx="10"/>
          </p:nvPr>
        </p:nvSpPr>
        <p:spPr/>
        <p:txBody>
          <a:bodyPr/>
          <a:lstStyle/>
          <a:p>
            <a:fld id="{251F351B-3C41-6C46-A5F1-3CA0D762442A}" type="datetime1">
              <a:rPr lang="en-CA" smtClean="0"/>
              <a:t>2025-09-02</a:t>
            </a:fld>
            <a:endParaRPr lang="en-US"/>
          </a:p>
        </p:txBody>
      </p:sp>
      <p:sp>
        <p:nvSpPr>
          <p:cNvPr id="5" name="Footer Placeholder 4">
            <a:extLst>
              <a:ext uri="{FF2B5EF4-FFF2-40B4-BE49-F238E27FC236}">
                <a16:creationId xmlns:a16="http://schemas.microsoft.com/office/drawing/2014/main" id="{7213E37D-8B91-E45F-C21A-08AC87811263}"/>
              </a:ext>
            </a:extLst>
          </p:cNvPr>
          <p:cNvSpPr>
            <a:spLocks noGrp="1"/>
          </p:cNvSpPr>
          <p:nvPr>
            <p:ph type="ftr" sz="quarter" idx="11"/>
          </p:nvPr>
        </p:nvSpPr>
        <p:spPr/>
        <p:txBody>
          <a:bodyPr/>
          <a:lstStyle/>
          <a:p>
            <a:r>
              <a:rPr lang="en-US"/>
              <a:t>Slides created for CS886 at UWaterloo</a:t>
            </a:r>
          </a:p>
        </p:txBody>
      </p:sp>
      <p:sp>
        <p:nvSpPr>
          <p:cNvPr id="6" name="Slide Number Placeholder 5">
            <a:extLst>
              <a:ext uri="{FF2B5EF4-FFF2-40B4-BE49-F238E27FC236}">
                <a16:creationId xmlns:a16="http://schemas.microsoft.com/office/drawing/2014/main" id="{11CDFCEC-FC6A-1247-31D6-9756B15CF1E9}"/>
              </a:ext>
            </a:extLst>
          </p:cNvPr>
          <p:cNvSpPr>
            <a:spLocks noGrp="1"/>
          </p:cNvSpPr>
          <p:nvPr>
            <p:ph type="sldNum" sz="quarter" idx="12"/>
          </p:nvPr>
        </p:nvSpPr>
        <p:spPr/>
        <p:txBody>
          <a:bodyPr/>
          <a:lstStyle/>
          <a:p>
            <a:fld id="{D4F24A5E-B0D2-394D-9970-9AE06BCB59C1}" type="slidenum">
              <a:rPr lang="en-US" smtClean="0"/>
              <a:t>‹#›</a:t>
            </a:fld>
            <a:endParaRPr lang="en-US"/>
          </a:p>
        </p:txBody>
      </p:sp>
      <p:pic>
        <p:nvPicPr>
          <p:cNvPr id="2050" name="Picture 2" descr="University of Waterloo - Wikipedia">
            <a:extLst>
              <a:ext uri="{FF2B5EF4-FFF2-40B4-BE49-F238E27FC236}">
                <a16:creationId xmlns:a16="http://schemas.microsoft.com/office/drawing/2014/main" id="{D0B3DC21-35D6-A201-ACE8-3099DDFD9B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78805" y="102393"/>
            <a:ext cx="676622" cy="6766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2622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dirty="0"/>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dirty="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755761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chemeClr val="tx2"/>
              </a:solidFill>
              <a:effectLst/>
              <a:uLnTx/>
              <a:uFillTx/>
              <a:latin typeface="Source Sans Pro" panose="020B0503030403020204" pitchFamily="34" charset="0"/>
              <a:ea typeface="Source Sans Pro" panose="020B050303040302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9804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srgbClr val="002D72"/>
              </a:solidFill>
              <a:effectLst/>
              <a:uLnTx/>
              <a:uFillTx/>
              <a:latin typeface="Source Sans Pro" panose="020B0503030403020204" pitchFamily="34" charset="0"/>
              <a:ea typeface="Source Sans Pro" panose="020B0503030403020204" pitchFamily="34" charset="0"/>
              <a:cs typeface="Tahoma" panose="020B0604030504040204" pitchFamily="34" charset="0"/>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dirty="0"/>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88650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dirty="0"/>
              <a:t>Click to add bullets</a:t>
            </a:r>
          </a:p>
          <a:p>
            <a:pPr lvl="1"/>
            <a:r>
              <a:rPr lang="en-US" noProof="0" dirty="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p>
            <a:endParaRPr lang="en-US" dirty="0"/>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dirty="0"/>
              <a:t>Click to add bullets</a:t>
            </a:r>
          </a:p>
          <a:p>
            <a:pPr lvl="1"/>
            <a:r>
              <a:rPr lang="en-US" noProof="0" dirty="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754745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9" name="Google Shape;39;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rgbClr val="092C74"/>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rgbClr val="092C74"/>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900497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0444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491152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03304800"/>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70452507"/>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31391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288050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7641419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7114157"/>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bg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bg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bg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4789803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b="0" i="0" dirty="0">
              <a:latin typeface="Corbel" panose="020B0503020204020204" pitchFamily="34" charset="0"/>
              <a:ea typeface="Tahoma" panose="020B0604030504040204" pitchFamily="34" charset="0"/>
              <a:cs typeface="Tahoma" panose="020B060403050404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189" lvl="0" indent="-342892">
              <a:spcBef>
                <a:spcPts val="0"/>
              </a:spcBef>
              <a:spcAft>
                <a:spcPts val="0"/>
              </a:spcAft>
              <a:buSzPts val="1800"/>
              <a:buChar char="●"/>
              <a:defRPr/>
            </a:lvl1pPr>
            <a:lvl2pPr marL="914378" lvl="1" indent="-317492">
              <a:spcBef>
                <a:spcPts val="0"/>
              </a:spcBef>
              <a:spcAft>
                <a:spcPts val="0"/>
              </a:spcAft>
              <a:buSzPts val="1400"/>
              <a:buChar char="○"/>
              <a:defRPr/>
            </a:lvl2pPr>
            <a:lvl3pPr marL="1371566" lvl="2" indent="-317492">
              <a:spcBef>
                <a:spcPts val="0"/>
              </a:spcBef>
              <a:spcAft>
                <a:spcPts val="0"/>
              </a:spcAft>
              <a:buSzPts val="1400"/>
              <a:buChar char="■"/>
              <a:defRPr/>
            </a:lvl3pPr>
            <a:lvl4pPr marL="1828754" lvl="3" indent="-317492">
              <a:spcBef>
                <a:spcPts val="0"/>
              </a:spcBef>
              <a:spcAft>
                <a:spcPts val="0"/>
              </a:spcAft>
              <a:buSzPts val="1400"/>
              <a:buChar char="●"/>
              <a:defRPr/>
            </a:lvl4pPr>
            <a:lvl5pPr marL="2285943" lvl="4" indent="-317492">
              <a:spcBef>
                <a:spcPts val="0"/>
              </a:spcBef>
              <a:spcAft>
                <a:spcPts val="0"/>
              </a:spcAft>
              <a:buSzPts val="1400"/>
              <a:buChar char="○"/>
              <a:defRPr/>
            </a:lvl5pPr>
            <a:lvl6pPr marL="2743132" lvl="5" indent="-317492">
              <a:spcBef>
                <a:spcPts val="0"/>
              </a:spcBef>
              <a:spcAft>
                <a:spcPts val="0"/>
              </a:spcAft>
              <a:buSzPts val="1400"/>
              <a:buChar char="■"/>
              <a:defRPr/>
            </a:lvl6pPr>
            <a:lvl7pPr marL="3200320" lvl="6" indent="-317492">
              <a:spcBef>
                <a:spcPts val="0"/>
              </a:spcBef>
              <a:spcAft>
                <a:spcPts val="0"/>
              </a:spcAft>
              <a:buSzPts val="1400"/>
              <a:buChar char="●"/>
              <a:defRPr/>
            </a:lvl7pPr>
            <a:lvl8pPr marL="3657509" lvl="7" indent="-317492">
              <a:spcBef>
                <a:spcPts val="0"/>
              </a:spcBef>
              <a:spcAft>
                <a:spcPts val="0"/>
              </a:spcAft>
              <a:buSzPts val="1400"/>
              <a:buChar char="○"/>
              <a:defRPr/>
            </a:lvl8pPr>
            <a:lvl9pPr marL="4114697" lvl="8" indent="-317492">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rgbClr val="092C74"/>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rgbClr val="092C74"/>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3130652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856022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636893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7184529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54010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4146574549"/>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6625003"/>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Tahoma" panose="020B0604030504040204" pitchFamily="34" charset="0"/>
              <a:cs typeface="Tahoma" panose="020B0604030504040204" pitchFamily="34" charset="0"/>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470303361"/>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501532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8800719"/>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189" lvl="0" indent="-228594">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6897688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dirty="0">
              <a:solidFill>
                <a:srgbClr val="F2F2F5"/>
              </a:solidFill>
              <a:latin typeface="Roboto"/>
              <a:ea typeface="Tahoma" panose="020B0604030504040204" pitchFamily="34" charset="0"/>
              <a:cs typeface="Tahoma" panose="020B0604030504040204" pitchFamily="34" charset="0"/>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dirty="0">
              <a:solidFill>
                <a:srgbClr val="F2F2F5"/>
              </a:solidFill>
              <a:latin typeface="Roboto"/>
              <a:ea typeface="Tahoma" panose="020B0604030504040204" pitchFamily="34" charset="0"/>
              <a:cs typeface="Tahoma" panose="020B0604030504040204" pitchFamily="34" charset="0"/>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dirty="0">
              <a:solidFill>
                <a:srgbClr val="F2F2F5"/>
              </a:solidFill>
              <a:latin typeface="Roboto"/>
              <a:ea typeface="Tahoma" panose="020B0604030504040204" pitchFamily="34" charset="0"/>
              <a:cs typeface="Tahoma" panose="020B0604030504040204" pitchFamily="34" charset="0"/>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dirty="0">
              <a:solidFill>
                <a:srgbClr val="F2F2F5"/>
              </a:solidFill>
              <a:latin typeface="Roboto"/>
              <a:ea typeface="Tahoma" panose="020B0604030504040204" pitchFamily="34" charset="0"/>
              <a:cs typeface="Tahoma" panose="020B0604030504040204" pitchFamily="34" charset="0"/>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0" i="0" kern="0" dirty="0">
              <a:solidFill>
                <a:srgbClr val="F2F2F5"/>
              </a:solidFill>
              <a:latin typeface="Roboto"/>
              <a:ea typeface="Tahoma" panose="020B0604030504040204" pitchFamily="34" charset="0"/>
              <a:cs typeface="Tahoma" panose="020B0604030504040204" pitchFamily="34" charset="0"/>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2941658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schemeClr val="tx1"/>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90902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987968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0" i="0" u="none" strike="noStrike" kern="0" cap="none" spc="0" normalizeH="0" baseline="0" noProof="0" dirty="0">
              <a:ln>
                <a:noFill/>
              </a:ln>
              <a:solidFill>
                <a:srgbClr val="F2F2F5"/>
              </a:solidFill>
              <a:effectLst/>
              <a:uLnTx/>
              <a:uFillTx/>
              <a:latin typeface="Roboto"/>
              <a:ea typeface="Tahoma" panose="020B0604030504040204" pitchFamily="34" charset="0"/>
              <a:cs typeface="Tahoma" panose="020B0604030504040204" pitchFamily="34" charset="0"/>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tx1"/>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tx1"/>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tx1"/>
              </a:solidFill>
              <a:latin typeface="+mj-lt"/>
              <a:ea typeface="Tahoma" panose="020B0604030504040204" pitchFamily="34" charset="0"/>
              <a:cs typeface="Tahoma" panose="020B0604030504040204" pitchFamily="34" charset="0"/>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309486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0" i="0">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9/2/25</a:t>
            </a:fld>
            <a:endParaRPr lang="en-US"/>
          </a:p>
        </p:txBody>
      </p:sp>
      <p:sp>
        <p:nvSpPr>
          <p:cNvPr id="6" name="Holder 6"/>
          <p:cNvSpPr>
            <a:spLocks noGrp="1"/>
          </p:cNvSpPr>
          <p:nvPr>
            <p:ph type="sldNum" sz="quarter" idx="7"/>
          </p:nvPr>
        </p:nvSpPr>
        <p:spPr/>
        <p:txBody>
          <a:bodyPr lIns="0" tIns="0" rIns="0" bIns="0"/>
          <a:lstStyle>
            <a:lvl1pPr>
              <a:defRPr sz="900" b="0" i="0">
                <a:solidFill>
                  <a:srgbClr val="888888"/>
                </a:solidFill>
                <a:latin typeface="Calibri"/>
                <a:cs typeface="Calibri"/>
              </a:defRPr>
            </a:lvl1pPr>
          </a:lstStyle>
          <a:p>
            <a:pPr marL="1234916">
              <a:lnSpc>
                <a:spcPts val="930"/>
              </a:lnSpc>
            </a:pPr>
            <a:fld id="{81D60167-4931-47E6-BA6A-407CBD079E47}" type="slidenum">
              <a:rPr lang="en-US" smtClean="0"/>
              <a:pPr marL="1234916">
                <a:lnSpc>
                  <a:spcPts val="930"/>
                </a:lnSpc>
              </a:pPr>
              <a:t>‹#›</a:t>
            </a:fld>
            <a:endParaRPr lang="en-US" dirty="0"/>
          </a:p>
        </p:txBody>
      </p:sp>
    </p:spTree>
    <p:extLst>
      <p:ext uri="{BB962C8B-B14F-4D97-AF65-F5344CB8AC3E}">
        <p14:creationId xmlns:p14="http://schemas.microsoft.com/office/powerpoint/2010/main" val="30202559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descr="Medical History Moment - The Founding of Johns Hopkins University ...">
            <a:extLst>
              <a:ext uri="{FF2B5EF4-FFF2-40B4-BE49-F238E27FC236}">
                <a16:creationId xmlns:a16="http://schemas.microsoft.com/office/drawing/2014/main" id="{268DE600-90A7-4B6B-BFFA-EA2C6E80718E}"/>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t="7786" b="7786"/>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Lst>
          </p:cNvPr>
          <p:cNvSpPr>
            <a:spLocks/>
          </p:cNvSpPr>
          <p:nvPr userDrawn="1"/>
        </p:nvSpPr>
        <p:spPr bwMode="auto">
          <a:xfrm rot="10800000">
            <a:off x="-2" y="-3"/>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Tahoma" panose="020B0604030504040204" pitchFamily="34" charset="0"/>
              <a:cs typeface="Tahoma" panose="020B0604030504040204" pitchFamily="34" charset="0"/>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24638321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lumMod val="50000"/>
                </a:schemeClr>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32697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chemeClr val="bg2"/>
              </a:buClr>
              <a:buFont typeface="Courier New" panose="02070309020205020404" pitchFamily="49" charset="0"/>
              <a:buChar char="o"/>
              <a:defRPr sz="1600"/>
            </a:lvl2pPr>
            <a:lvl3pPr marL="914400" indent="-228600">
              <a:buClr>
                <a:srgbClr val="69ACE5"/>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69ACE5"/>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chemeClr val="bg2"/>
              </a:buClr>
              <a:buSzTx/>
              <a:buFont typeface="Courier New" panose="02070309020205020404" pitchFamily="49" charset="0"/>
              <a:buChar char="o"/>
              <a:tabLst/>
              <a:defRPr sz="1600"/>
            </a:lvl2pPr>
            <a:lvl3pPr marL="914400" indent="-228600">
              <a:buClr>
                <a:srgbClr val="69ACE5"/>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683364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lumMod val="50000"/>
                </a:schemeClr>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2094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0" i="0" dirty="0">
              <a:latin typeface="Corbel" panose="020B0503020204020204" pitchFamily="34" charset="0"/>
              <a:ea typeface="Tahoma" panose="020B0604030504040204" pitchFamily="34" charset="0"/>
              <a:cs typeface="Tahoma" panose="020B0604030504040204" pitchFamily="34" charset="0"/>
            </a:endParaRPr>
          </a:p>
        </p:txBody>
      </p:sp>
      <p:sp>
        <p:nvSpPr>
          <p:cNvPr id="42" name="Google Shape;42;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dirty="0"/>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lumMod val="50000"/>
                </a:schemeClr>
              </a:solidFill>
              <a:latin typeface="+mj-lt"/>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033547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dirty="0"/>
              <a:t>Click to add title</a:t>
            </a:r>
            <a:endParaRPr kumimoji="0" lang="en-US" sz="3000" b="1" i="0" u="none" strike="noStrike" kern="1200" cap="none" spc="0" normalizeH="0" baseline="0" noProof="0" dirty="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endParaRPr lang="en-US" dirty="0"/>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86884819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chemeClr val="bg2"/>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chemeClr val="bg2"/>
              </a:buClr>
              <a:buFont typeface="Courier New" panose="02070309020205020404" pitchFamily="49" charset="0"/>
              <a:buChar char="o"/>
              <a:defRPr sz="1600"/>
            </a:lvl2pPr>
            <a:lvl3pPr marL="914400" indent="-228600">
              <a:buClr>
                <a:schemeClr val="bg2"/>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rPr>
              <a:t>                </a:t>
            </a:r>
            <a:fld id="{F2C1E792-EDA4-4DC5-8412-A2C2E5D30ADF}" type="slidenum">
              <a:rPr kumimoji="0" lang="en-US" sz="1000" b="0" i="0" u="none" strike="noStrike" kern="1200" cap="none" spc="0" normalizeH="0" baseline="0" noProof="0">
                <a:ln>
                  <a:noFill/>
                </a:ln>
                <a:solidFill>
                  <a:prstClr val="white">
                    <a:lumMod val="50000"/>
                  </a:prstClr>
                </a:solidFill>
                <a:effectLst/>
                <a:uLnTx/>
                <a:uFillTx/>
                <a:latin typeface="Tahoma"/>
                <a:ea typeface="Tahoma" panose="020B0604030504040204" pitchFamily="34" charset="0"/>
                <a:cs typeface="Tahoma" panose="020B0604030504040204" pitchFamily="34" charset="0"/>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lumMod val="50000"/>
                </a:prstClr>
              </a:solidFill>
              <a:effectLst/>
              <a:uLnTx/>
              <a:uFillTx/>
              <a:latin typeface="Tahoma"/>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39105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Tahoma" panose="020B0604030504040204" pitchFamily="34" charset="0"/>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0" i="0" baseline="0" dirty="0">
                <a:solidFill>
                  <a:schemeClr val="bg1">
                    <a:lumMod val="50000"/>
                  </a:schemeClr>
                </a:solidFill>
                <a:latin typeface="+mj-lt"/>
                <a:ea typeface="Tahoma" panose="020B0604030504040204" pitchFamily="34" charset="0"/>
                <a:cs typeface="Tahoma" panose="020B0604030504040204" pitchFamily="34" charset="0"/>
              </a:rPr>
              <a:t>                </a:t>
            </a:r>
            <a:fld id="{F2C1E792-EDA4-4DC5-8412-A2C2E5D30ADF}" type="slidenum">
              <a:rPr lang="en-US" sz="1000" b="0" i="0" baseline="0">
                <a:solidFill>
                  <a:schemeClr val="bg1">
                    <a:lumMod val="50000"/>
                  </a:schemeClr>
                </a:solidFill>
                <a:latin typeface="+mj-lt"/>
                <a:ea typeface="Tahoma" panose="020B0604030504040204" pitchFamily="34" charset="0"/>
                <a:cs typeface="Tahoma" panose="020B0604030504040204" pitchFamily="34" charset="0"/>
              </a:rPr>
              <a:pPr algn="r" defTabSz="685783">
                <a:defRPr/>
              </a:pPr>
              <a:t>‹#›</a:t>
            </a:fld>
            <a:endParaRPr lang="en-US" sz="1000" b="0" i="0" baseline="0" dirty="0">
              <a:solidFill>
                <a:schemeClr val="bg1">
                  <a:lumMod val="50000"/>
                </a:schemeClr>
              </a:solidFill>
              <a:latin typeface="+mj-lt"/>
              <a:ea typeface="Tahoma" panose="020B0604030504040204" pitchFamily="34" charset="0"/>
              <a:cs typeface="Tahoma" panose="020B0604030504040204" pitchFamily="34" charset="0"/>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1621723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9881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b="0" i="0"/>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theme" Target="../theme/theme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theme" Target="../theme/theme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Corbel"/>
              <a:buNone/>
              <a:defRPr sz="2800">
                <a:solidFill>
                  <a:schemeClr val="dk1"/>
                </a:solidFill>
                <a:latin typeface="Corbel"/>
                <a:ea typeface="Corbel"/>
                <a:cs typeface="Corbel"/>
                <a:sym typeface="Corbe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Corbel"/>
              <a:buChar char="●"/>
              <a:defRPr sz="1800">
                <a:solidFill>
                  <a:schemeClr val="dk2"/>
                </a:solidFill>
                <a:latin typeface="Corbel"/>
                <a:ea typeface="Corbel"/>
                <a:cs typeface="Corbel"/>
                <a:sym typeface="Corbel"/>
              </a:defRPr>
            </a:lvl1pPr>
            <a:lvl2pPr marL="914400" lvl="1"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2pPr>
            <a:lvl3pPr marL="1371600" lvl="2"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3pPr>
            <a:lvl4pPr marL="1828800" lvl="3"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4pPr>
            <a:lvl5pPr marL="2286000" lvl="4"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5pPr>
            <a:lvl6pPr marL="2743200" lvl="5"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6pPr>
            <a:lvl7pPr marL="3200400" lvl="6"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7pPr>
            <a:lvl8pPr marL="3657600" lvl="7"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8pPr>
            <a:lvl9pPr marL="4114800" lvl="8" indent="-317500">
              <a:lnSpc>
                <a:spcPct val="115000"/>
              </a:lnSpc>
              <a:spcBef>
                <a:spcPts val="0"/>
              </a:spcBef>
              <a:spcAft>
                <a:spcPts val="0"/>
              </a:spcAft>
              <a:buClr>
                <a:schemeClr val="dk2"/>
              </a:buClr>
              <a:buSzPts val="1400"/>
              <a:buFont typeface="Corbel"/>
              <a:buChar char="■"/>
              <a:defRPr>
                <a:solidFill>
                  <a:schemeClr val="dk2"/>
                </a:solidFill>
                <a:latin typeface="Corbel"/>
                <a:ea typeface="Corbel"/>
                <a:cs typeface="Corbel"/>
                <a:sym typeface="Corbe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Corbel" panose="020B0503020204020204" pitchFamily="34" charset="0"/>
                <a:ea typeface="Tahoma" panose="020B0604030504040204" pitchFamily="34" charset="0"/>
                <a:cs typeface="Tahoma" panose="020B0604030504040204" pitchFamily="34"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77" r:id="rId3"/>
    <p:sldLayoutId id="2147483678" r:id="rId4"/>
    <p:sldLayoutId id="2147483679" r:id="rId5"/>
    <p:sldLayoutId id="2147483655" r:id="rId6"/>
    <p:sldLayoutId id="2147483656" r:id="rId7"/>
    <p:sldLayoutId id="2147483680" r:id="rId8"/>
    <p:sldLayoutId id="2147483681" r:id="rId9"/>
    <p:sldLayoutId id="2147483672" r:id="rId10"/>
    <p:sldLayoutId id="2147483693" r:id="rId11"/>
    <p:sldLayoutId id="2147483775" r:id="rId12"/>
    <p:sldLayoutId id="214748377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9574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66" r:id="rId15"/>
    <p:sldLayoutId id="2147483767" r:id="rId16"/>
    <p:sldLayoutId id="2147483769" r:id="rId17"/>
    <p:sldLayoutId id="2147483770" r:id="rId18"/>
    <p:sldLayoutId id="2147483771" r:id="rId19"/>
    <p:sldLayoutId id="2147483774" r:id="rId20"/>
    <p:sldLayoutId id="2147483779"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897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7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024217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 id="2147483743" r:id="rId22"/>
    <p:sldLayoutId id="2147483744" r:id="rId23"/>
    <p:sldLayoutId id="2147483745" r:id="rId24"/>
    <p:sldLayoutId id="2147483746" r:id="rId25"/>
    <p:sldLayoutId id="2147483747" r:id="rId26"/>
    <p:sldLayoutId id="2147483748" r:id="rId27"/>
    <p:sldLayoutId id="2147483749" r:id="rId28"/>
    <p:sldLayoutId id="2147483750" r:id="rId29"/>
    <p:sldLayoutId id="2147483776" r:id="rId3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15939"/>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5.xml"/></Relationships>
</file>

<file path=ppt/slides/_rels/slide100.xml.rels><?xml version="1.0" encoding="UTF-8" standalone="yes"?>
<Relationships xmlns="http://schemas.openxmlformats.org/package/2006/relationships"><Relationship Id="rId3" Type="http://schemas.openxmlformats.org/officeDocument/2006/relationships/hyperlink" Target="https://colab.research.google.com/github/krasserm/krasserm.github.io/blob/master/notebooks/2022-12-13-rotary-position-embedding.ipynb" TargetMode="External"/><Relationship Id="rId2" Type="http://schemas.openxmlformats.org/officeDocument/2006/relationships/image" Target="../media/image120.png"/><Relationship Id="rId1" Type="http://schemas.openxmlformats.org/officeDocument/2006/relationships/slideLayout" Target="../slideLayouts/slideLayout15.xml"/><Relationship Id="rId4" Type="http://schemas.openxmlformats.org/officeDocument/2006/relationships/image" Target="../media/image1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2" Type="http://schemas.openxmlformats.org/officeDocument/2006/relationships/hyperlink" Target="https://github.com/chrisvdweth/selene/blob/master/notebooks/positional_encodings_rope_basics.ipynb" TargetMode="External"/><Relationship Id="rId1" Type="http://schemas.openxmlformats.org/officeDocument/2006/relationships/slideLayout" Target="../slideLayouts/slideLayout15.xml"/></Relationships>
</file>

<file path=ppt/slides/_rels/slide104.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8.png"/><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 Id="rId4" Type="http://schemas.openxmlformats.org/officeDocument/2006/relationships/image" Target="../media/image131.jpg"/></Relationships>
</file>

<file path=ppt/slides/_rels/slide114.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15.xml"/><Relationship Id="rId5" Type="http://schemas.openxmlformats.org/officeDocument/2006/relationships/image" Target="../media/image133.jpg"/><Relationship Id="rId4" Type="http://schemas.openxmlformats.org/officeDocument/2006/relationships/image" Target="../media/image132.jpg"/></Relationships>
</file>

<file path=ppt/slides/_rels/slide115.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image" Target="../media/image135.jp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1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3" Type="http://schemas.openxmlformats.org/officeDocument/2006/relationships/hyperlink" Target="https://arxiv.org/pdf/2001.08361" TargetMode="External"/><Relationship Id="rId2" Type="http://schemas.openxmlformats.org/officeDocument/2006/relationships/image" Target="../media/image137.png"/><Relationship Id="rId1" Type="http://schemas.openxmlformats.org/officeDocument/2006/relationships/slideLayout" Target="../slideLayouts/slideLayout15.xml"/></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139.png"/></Relationships>
</file>

<file path=ppt/slides/_rels/slide1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5.xml"/></Relationships>
</file>

<file path=ppt/slides/_rels/slide12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143.png"/></Relationships>
</file>

<file path=ppt/slides/_rels/slide128.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5.xml"/><Relationship Id="rId5" Type="http://schemas.openxmlformats.org/officeDocument/2006/relationships/image" Target="../media/image147.png"/><Relationship Id="rId4" Type="http://schemas.openxmlformats.org/officeDocument/2006/relationships/image" Target="../media/image146.png"/></Relationships>
</file>

<file path=ppt/slides/_rels/slide12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15.xml"/></Relationships>
</file>

<file path=ppt/slides/_rels/slide131.xml.rels><?xml version="1.0" encoding="UTF-8" standalone="yes"?>
<Relationships xmlns="http://schemas.openxmlformats.org/package/2006/relationships"><Relationship Id="rId3" Type="http://schemas.openxmlformats.org/officeDocument/2006/relationships/hyperlink" Target="https://arxiv.org/pdf/2001.08361" TargetMode="External"/><Relationship Id="rId2" Type="http://schemas.openxmlformats.org/officeDocument/2006/relationships/image" Target="../media/image151.png"/><Relationship Id="rId1" Type="http://schemas.openxmlformats.org/officeDocument/2006/relationships/slideLayout" Target="../slideLayouts/slideLayout15.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3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5.xml"/></Relationships>
</file>

<file path=ppt/slides/_rels/slide13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2.xml"/><Relationship Id="rId1" Type="http://schemas.openxmlformats.org/officeDocument/2006/relationships/slideLayout" Target="../slideLayouts/slideLayout15.xml"/><Relationship Id="rId5" Type="http://schemas.openxmlformats.org/officeDocument/2006/relationships/image" Target="../media/image158.png"/><Relationship Id="rId4" Type="http://schemas.openxmlformats.org/officeDocument/2006/relationships/image" Target="../media/image157.png"/></Relationships>
</file>

<file path=ppt/slides/_rels/slide138.xml.rels><?xml version="1.0" encoding="UTF-8" standalone="yes"?>
<Relationships xmlns="http://schemas.openxmlformats.org/package/2006/relationships"><Relationship Id="rId2" Type="http://schemas.openxmlformats.org/officeDocument/2006/relationships/hyperlink" Target="https://huggingface.co/spaces/huggingface/number-tokenization-blog" TargetMode="External"/><Relationship Id="rId1" Type="http://schemas.openxmlformats.org/officeDocument/2006/relationships/slideLayout" Target="../slideLayouts/slideLayout1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40.xml.rels><?xml version="1.0" encoding="UTF-8" standalone="yes"?>
<Relationships xmlns="http://schemas.openxmlformats.org/package/2006/relationships"><Relationship Id="rId2" Type="http://schemas.openxmlformats.org/officeDocument/2006/relationships/hyperlink" Target="https://storage.googleapis.com/deepmind-media/gemma/Gemma3Report.pdf" TargetMode="Externa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1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3.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5.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15.xml"/></Relationships>
</file>

<file path=ppt/slides/_rels/slide146.xml.rels><?xml version="1.0" encoding="UTF-8" standalone="yes"?>
<Relationships xmlns="http://schemas.openxmlformats.org/package/2006/relationships"><Relationship Id="rId8" Type="http://schemas.openxmlformats.org/officeDocument/2006/relationships/hyperlink" Target="https://www.jhu.edu/robots.txt" TargetMode="External"/><Relationship Id="rId3" Type="http://schemas.openxmlformats.org/officeDocument/2006/relationships/hyperlink" Target="https://platform.openai.com/docs/bots/" TargetMode="External"/><Relationship Id="rId7" Type="http://schemas.openxmlformats.org/officeDocument/2006/relationships/hyperlink" Target="https://www.youtube.com/robots.txt" TargetMode="External"/><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63.jpeg"/><Relationship Id="rId5" Type="http://schemas.openxmlformats.org/officeDocument/2006/relationships/image" Target="../media/image162.png"/><Relationship Id="rId4" Type="http://schemas.openxmlformats.org/officeDocument/2006/relationships/hyperlink" Target="https://github.com/ai-robots-txt/ai.robots.txt" TargetMode="External"/><Relationship Id="rId9" Type="http://schemas.openxmlformats.org/officeDocument/2006/relationships/image" Target="../media/image164.jpeg"/></Relationships>
</file>

<file path=ppt/slides/_rels/slide147.xml.rels><?xml version="1.0" encoding="UTF-8" standalone="yes"?>
<Relationships xmlns="http://schemas.openxmlformats.org/package/2006/relationships"><Relationship Id="rId3" Type="http://schemas.openxmlformats.org/officeDocument/2006/relationships/hyperlink" Target="https://hal.science/hal-04824161/document"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165.png"/><Relationship Id="rId4" Type="http://schemas.openxmlformats.org/officeDocument/2006/relationships/hyperlink" Target="file:///Consent%20in%20Crisis/%20The%20Rapid%20Decline%20of%20the%20AI%20Data%20Commons,%202024"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blog.commoncrawl.org/blog/common-crawl-move-to-nutch"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hyperlink" Target="https://data.commoncrawl.org/crawl-data/CC-MAIN-2024-30/index.html" TargetMode="External"/><Relationship Id="rId5" Type="http://schemas.openxmlformats.org/officeDocument/2006/relationships/image" Target="../media/image167.png"/><Relationship Id="rId4" Type="http://schemas.openxmlformats.org/officeDocument/2006/relationships/image" Target="../media/image166.jpe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hyperlink" Target="https://arxiv.org/abs/1810.04805" TargetMode="Externa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2.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5.xml"/></Relationships>
</file>

<file path=ppt/slides/_rels/slide154.xml.rels><?xml version="1.0" encoding="UTF-8" standalone="yes"?>
<Relationships xmlns="http://schemas.openxmlformats.org/package/2006/relationships"><Relationship Id="rId3" Type="http://schemas.openxmlformats.org/officeDocument/2006/relationships/hyperlink" Target="https://www.lipsum.com/" TargetMode="External"/><Relationship Id="rId2" Type="http://schemas.openxmlformats.org/officeDocument/2006/relationships/image" Target="../media/image170.png"/><Relationship Id="rId1" Type="http://schemas.openxmlformats.org/officeDocument/2006/relationships/slideLayout" Target="../slideLayouts/slideLayout15.xml"/><Relationship Id="rId4" Type="http://schemas.openxmlformats.org/officeDocument/2006/relationships/hyperlink" Target="https://github.com/LDNOOBW/List-of-Dirty-Naughty-Obscene-and-Otherwise-Bad-Words/blob/master/en" TargetMode="External"/></Relationships>
</file>

<file path=ppt/slides/_rels/slide155.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5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5.xml"/></Relationships>
</file>

<file path=ppt/slides/_rels/slide159.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hyperlink" Target="https://huggingface.co/bert-base-uncased" TargetMode="External"/><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16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arxiv.org/pdf/2112.11446" TargetMode="External"/><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4.xml.rels><?xml version="1.0" encoding="UTF-8" standalone="yes"?>
<Relationships xmlns="http://schemas.openxmlformats.org/package/2006/relationships"><Relationship Id="rId3" Type="http://schemas.openxmlformats.org/officeDocument/2006/relationships/hyperlink" Target="https://epubs.siam.org/doi/abs/10.1137/0222058" TargetMode="External"/><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166.xml.rels><?xml version="1.0" encoding="UTF-8" standalone="yes"?>
<Relationships xmlns="http://schemas.openxmlformats.org/package/2006/relationships"><Relationship Id="rId2" Type="http://schemas.openxmlformats.org/officeDocument/2006/relationships/hyperlink" Target="https://www.cs.jhu.edu/~langmea/resources/lecture_notes/sa/2022_02_10_suffix_arrays_2.pdf" TargetMode="External"/><Relationship Id="rId1" Type="http://schemas.openxmlformats.org/officeDocument/2006/relationships/slideLayout" Target="../slideLayouts/slideLayout15.xml"/></Relationships>
</file>

<file path=ppt/slides/_rels/slide167.xml.rels><?xml version="1.0" encoding="UTF-8" standalone="yes"?>
<Relationships xmlns="http://schemas.openxmlformats.org/package/2006/relationships"><Relationship Id="rId3" Type="http://schemas.openxmlformats.org/officeDocument/2006/relationships/hyperlink" Target="https://www.langmead-lab.org/teaching.html" TargetMode="External"/><Relationship Id="rId2" Type="http://schemas.openxmlformats.org/officeDocument/2006/relationships/hyperlink" Target="https://www.cs.jhu.edu/~langmea/resources/lecture_notes/sa/2022_02_20_suffix_arrays_4.pdf" TargetMode="External"/><Relationship Id="rId1" Type="http://schemas.openxmlformats.org/officeDocument/2006/relationships/slideLayout" Target="../slideLayouts/slideLayout15.xml"/></Relationships>
</file>

<file path=ppt/slides/_rels/slide168.xml.rels><?xml version="1.0" encoding="UTF-8" standalone="yes"?>
<Relationships xmlns="http://schemas.openxmlformats.org/package/2006/relationships"><Relationship Id="rId3" Type="http://schemas.openxmlformats.org/officeDocument/2006/relationships/hyperlink" Target="https://github.com/google-research/deduplicate-text-datasets/blob/master/README.md" TargetMode="External"/><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hyperlink" Target="https://arxiv.org/abs/2107.06499" TargetMode="External"/></Relationships>
</file>

<file path=ppt/slides/_rels/slide169.xml.rels><?xml version="1.0" encoding="UTF-8" standalone="yes"?>
<Relationships xmlns="http://schemas.openxmlformats.org/package/2006/relationships"><Relationship Id="rId3" Type="http://schemas.openxmlformats.org/officeDocument/2006/relationships/hyperlink" Target="https://arxiv.org/pdf/2406.11794" TargetMode="External"/><Relationship Id="rId2" Type="http://schemas.openxmlformats.org/officeDocument/2006/relationships/hyperlink" Target="https://arxiv.org/abs/2107.06499" TargetMode="External"/><Relationship Id="rId1" Type="http://schemas.openxmlformats.org/officeDocument/2006/relationships/slideLayout" Target="../slideLayouts/slideLayout15.xml"/><Relationship Id="rId4" Type="http://schemas.openxmlformats.org/officeDocument/2006/relationships/hyperlink" Target="https://blog.nelhage.com/post/fuzzy-dedup/"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huggingface.co/bert-base-uncased" TargetMode="External"/><Relationship Id="rId1" Type="http://schemas.openxmlformats.org/officeDocument/2006/relationships/slideLayout" Target="../slideLayouts/slideLayout15.xml"/></Relationships>
</file>

<file path=ppt/slides/_rels/slide170.xml.rels><?xml version="1.0" encoding="UTF-8" standalone="yes"?>
<Relationships xmlns="http://schemas.openxmlformats.org/package/2006/relationships"><Relationship Id="rId3" Type="http://schemas.openxmlformats.org/officeDocument/2006/relationships/hyperlink" Target="https://dl.acm.org/doi/abs/10.1145/362686.362692" TargetMode="External"/><Relationship Id="rId2" Type="http://schemas.openxmlformats.org/officeDocument/2006/relationships/notesSlide" Target="../notesSlides/notesSlide39.xml"/><Relationship Id="rId1" Type="http://schemas.openxmlformats.org/officeDocument/2006/relationships/slideLayout" Target="../slideLayouts/slideLayout15.xml"/><Relationship Id="rId5" Type="http://schemas.openxmlformats.org/officeDocument/2006/relationships/hyperlink" Target="https://github.com/allenai/bff" TargetMode="External"/><Relationship Id="rId4" Type="http://schemas.openxmlformats.org/officeDocument/2006/relationships/hyperlink" Target="https://arxiv.org/abs/2402.00159" TargetMode="External"/></Relationships>
</file>

<file path=ppt/slides/_rels/slide17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hyperlink" Target="https://arxiv.org/pdf/2406.11794" TargetMode="External"/><Relationship Id="rId1" Type="http://schemas.openxmlformats.org/officeDocument/2006/relationships/slideLayout" Target="../slideLayouts/slideLayout15.xml"/></Relationships>
</file>

<file path=ppt/slides/_rels/slide17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d4:%20Improving%20LLM%20Pretraining%20via%20Document%20De-Duplication%20and%20Diversification,%202024" TargetMode="External"/><Relationship Id="rId1" Type="http://schemas.openxmlformats.org/officeDocument/2006/relationships/slideLayout" Target="../slideLayouts/slideLayout15.xml"/><Relationship Id="rId5" Type="http://schemas.openxmlformats.org/officeDocument/2006/relationships/image" Target="../media/image180.png"/><Relationship Id="rId4" Type="http://schemas.openxmlformats.org/officeDocument/2006/relationships/image" Target="../media/image179.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40.xml"/><Relationship Id="rId1" Type="http://schemas.openxmlformats.org/officeDocument/2006/relationships/slideLayout" Target="../slideLayouts/slideLayout15.xml"/><Relationship Id="rId6" Type="http://schemas.openxmlformats.org/officeDocument/2006/relationships/hyperlink" Target="https://arxiv.org/abs/2403.12958" TargetMode="External"/><Relationship Id="rId5" Type="http://schemas.openxmlformats.org/officeDocument/2006/relationships/image" Target="../media/image183.png"/><Relationship Id="rId4" Type="http://schemas.openxmlformats.org/officeDocument/2006/relationships/image" Target="../media/image182.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77.xml.rels><?xml version="1.0" encoding="UTF-8" standalone="yes"?>
<Relationships xmlns="http://schemas.openxmlformats.org/package/2006/relationships"><Relationship Id="rId3" Type="http://schemas.openxmlformats.org/officeDocument/2006/relationships/hyperlink" Target="https://arxiv.org/abs/2305.10429" TargetMode="External"/><Relationship Id="rId2" Type="http://schemas.openxmlformats.org/officeDocument/2006/relationships/hyperlink" Target="https://arxiv.org/abs/2410.04579" TargetMode="External"/><Relationship Id="rId1" Type="http://schemas.openxmlformats.org/officeDocument/2006/relationships/slideLayout" Target="../slideLayouts/slideLayout15.xml"/><Relationship Id="rId4" Type="http://schemas.openxmlformats.org/officeDocument/2006/relationships/image" Target="../media/image184.jpeg"/></Relationships>
</file>

<file path=ppt/slides/_rels/slide178.xml.rels><?xml version="1.0" encoding="UTF-8" standalone="yes"?>
<Relationships xmlns="http://schemas.openxmlformats.org/package/2006/relationships"><Relationship Id="rId3" Type="http://schemas.openxmlformats.org/officeDocument/2006/relationships/hyperlink" Target="https://arxiv.org/abs/2305.10429" TargetMode="External"/><Relationship Id="rId2" Type="http://schemas.openxmlformats.org/officeDocument/2006/relationships/hyperlink" Target="https://arxiv.org/abs/2410.04579" TargetMode="External"/><Relationship Id="rId1" Type="http://schemas.openxmlformats.org/officeDocument/2006/relationships/slideLayout" Target="../slideLayouts/slideLayout15.xml"/></Relationships>
</file>

<file path=ppt/slides/_rels/slide179.xml.rels><?xml version="1.0" encoding="UTF-8" standalone="yes"?>
<Relationships xmlns="http://schemas.openxmlformats.org/package/2006/relationships"><Relationship Id="rId2" Type="http://schemas.openxmlformats.org/officeDocument/2006/relationships/hyperlink" Target="https://fasttext.cc/docs/en/language-identification.html" TargetMode="Externa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s://twitter.com/tarantulae/status/1650170087708454913?t=ncWWY0FI0tYC_dYLs76r5g&amp;s=19" TargetMode="External"/><Relationship Id="rId1" Type="http://schemas.openxmlformats.org/officeDocument/2006/relationships/slideLayout" Target="../slideLayouts/slideLayout15.xml"/></Relationships>
</file>

<file path=ppt/slides/_rels/slide18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s://twitter.com/tarantulae/status/1650170087708454913?t=ncWWY0FI0tYC_dYLs76r5g&amp;s=19" TargetMode="External"/><Relationship Id="rId1" Type="http://schemas.openxmlformats.org/officeDocument/2006/relationships/slideLayout" Target="../slideLayouts/slideLayout15.xml"/></Relationships>
</file>

<file path=ppt/slides/_rels/slide183.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hyperlink" Target="https://twitter.com/tarantulae/status/1650170087708454913?t=ncWWY0FI0tYC_dYLs76r5g&amp;s=19" TargetMode="External"/><Relationship Id="rId1" Type="http://schemas.openxmlformats.org/officeDocument/2006/relationships/slideLayout" Target="../slideLayouts/slideLayout15.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15.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5.xml"/></Relationships>
</file>

<file path=ppt/slides/_rels/slide186.xml.rels><?xml version="1.0" encoding="UTF-8" standalone="yes"?>
<Relationships xmlns="http://schemas.openxmlformats.org/package/2006/relationships"><Relationship Id="rId8" Type="http://schemas.openxmlformats.org/officeDocument/2006/relationships/hyperlink" Target="https://arxiv.org/abs/2406.11794" TargetMode="External"/><Relationship Id="rId3" Type="http://schemas.openxmlformats.org/officeDocument/2006/relationships/hyperlink" Target="https://arxiv.org/abs/1910.10683" TargetMode="External"/><Relationship Id="rId7" Type="http://schemas.openxmlformats.org/officeDocument/2006/relationships/hyperlink" Target="https://arxiv.org/abs/2402.00159" TargetMode="External"/><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hyperlink" Target="https://arxiv.org/abs/2306.01116" TargetMode="External"/><Relationship Id="rId5" Type="http://schemas.openxmlformats.org/officeDocument/2006/relationships/hyperlink" Target="https://arxiv.org/abs/2411.12372" TargetMode="External"/><Relationship Id="rId4" Type="http://schemas.openxmlformats.org/officeDocument/2006/relationships/hyperlink" Target="https://arxiv.org/abs/2101.00027" TargetMode="External"/></Relationships>
</file>

<file path=ppt/slides/_rels/slide18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hyperlink" Target="https://github.com/miso-belica/jusText" TargetMode="External"/><Relationship Id="rId7" Type="http://schemas.openxmlformats.org/officeDocument/2006/relationships/hyperlink" Target="https://www.gharchive.org/" TargetMode="External"/><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hyperlink" Target="https://www.wired.com/story/battle-over-books3/" TargetMode="External"/><Relationship Id="rId5" Type="http://schemas.openxmlformats.org/officeDocument/2006/relationships/hyperlink" Target="https://huggingface.co/datasets/defunct-datasets/the_pile_books3" TargetMode="External"/><Relationship Id="rId4" Type="http://schemas.openxmlformats.org/officeDocument/2006/relationships/hyperlink" Target="https://github.com/google-deepmind/pg19" TargetMode="External"/><Relationship Id="rId9" Type="http://schemas.openxmlformats.org/officeDocument/2006/relationships/hyperlink" Target="https://arxiv.org/abs/2101.00027" TargetMode="Externa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6.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15.xml"/></Relationships>
</file>

<file path=ppt/slides/_rels/slide197.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15.xml"/></Relationships>
</file>

<file path=ppt/slides/_rels/slide19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5.xml"/></Relationships>
</file>

<file path=ppt/slides/_rels/slide199.xml.rels><?xml version="1.0" encoding="UTF-8" standalone="yes"?>
<Relationships xmlns="http://schemas.openxmlformats.org/package/2006/relationships"><Relationship Id="rId3" Type="http://schemas.openxmlformats.org/officeDocument/2006/relationships/image" Target="../media/image192.png"/><Relationship Id="rId2" Type="http://schemas.microsoft.com/office/2018/10/relationships/comments" Target="../comments/modernComment_98F_DFC596D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arxiv.org/abs/1810.04805" TargetMode="External"/><Relationship Id="rId1" Type="http://schemas.openxmlformats.org/officeDocument/2006/relationships/slideLayout" Target="../slideLayouts/slideLayout1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01.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1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3.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hyperlink" Target="https://arxiv.org/pdf/1812.06162" TargetMode="External"/><Relationship Id="rId7" Type="http://schemas.openxmlformats.org/officeDocument/2006/relationships/hyperlink" Target="https://arxiv.org/abs/2407.21783" TargetMode="External"/><Relationship Id="rId2" Type="http://schemas.openxmlformats.org/officeDocument/2006/relationships/notesSlide" Target="../notesSlides/notesSlide43.xml"/><Relationship Id="rId1" Type="http://schemas.openxmlformats.org/officeDocument/2006/relationships/slideLayout" Target="../slideLayouts/slideLayout15.xml"/><Relationship Id="rId6" Type="http://schemas.openxmlformats.org/officeDocument/2006/relationships/image" Target="../media/image195.png"/><Relationship Id="rId5" Type="http://schemas.openxmlformats.org/officeDocument/2006/relationships/hyperlink" Target="https://arxiv.org/pdf/2302.13971" TargetMode="External"/><Relationship Id="rId4" Type="http://schemas.openxmlformats.org/officeDocument/2006/relationships/image" Target="../media/image194.png"/><Relationship Id="rId9" Type="http://schemas.openxmlformats.org/officeDocument/2006/relationships/hyperlink" Target="https://arxiv.org/abs/2405.04434"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6.xml.rels><?xml version="1.0" encoding="UTF-8" standalone="yes"?>
<Relationships xmlns="http://schemas.openxmlformats.org/package/2006/relationships"><Relationship Id="rId3" Type="http://schemas.openxmlformats.org/officeDocument/2006/relationships/image" Target="../media/image197.png"/><Relationship Id="rId2" Type="http://schemas.microsoft.com/office/2018/10/relationships/comments" Target="../comments/modernComment_855_492A3C3.xml"/><Relationship Id="rId1" Type="http://schemas.openxmlformats.org/officeDocument/2006/relationships/slideLayout" Target="../slideLayouts/slideLayout15.xml"/></Relationships>
</file>

<file path=ppt/slides/_rels/slide20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15.xml"/><Relationship Id="rId5" Type="http://schemas.openxmlformats.org/officeDocument/2006/relationships/image" Target="../media/image201.png"/><Relationship Id="rId4" Type="http://schemas.openxmlformats.org/officeDocument/2006/relationships/image" Target="../media/image200.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9.xml.rels><?xml version="1.0" encoding="UTF-8" standalone="yes"?>
<Relationships xmlns="http://schemas.openxmlformats.org/package/2006/relationships"><Relationship Id="rId3" Type="http://schemas.openxmlformats.org/officeDocument/2006/relationships/image" Target="../media/image202.png"/><Relationship Id="rId2" Type="http://schemas.microsoft.com/office/2018/10/relationships/comments" Target="../comments/modernComment_8F4_A75C0C4A.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arxiv.org/abs/1810.04805" TargetMode="External"/><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10.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211.xml.rels><?xml version="1.0" encoding="UTF-8" standalone="yes"?>
<Relationships xmlns="http://schemas.openxmlformats.org/package/2006/relationships"><Relationship Id="rId3" Type="http://schemas.openxmlformats.org/officeDocument/2006/relationships/hyperlink" Target="https://pytorch.org/docs/stable/generated/torch.optim.AdamW.html" TargetMode="External"/><Relationship Id="rId2" Type="http://schemas.openxmlformats.org/officeDocument/2006/relationships/notesSlide" Target="../notesSlides/notesSlide45.xml"/><Relationship Id="rId1" Type="http://schemas.openxmlformats.org/officeDocument/2006/relationships/slideLayout" Target="../slideLayouts/slideLayout15.xml"/><Relationship Id="rId5" Type="http://schemas.openxmlformats.org/officeDocument/2006/relationships/image" Target="../media/image204.png"/><Relationship Id="rId4" Type="http://schemas.openxmlformats.org/officeDocument/2006/relationships/hyperlink" Target="https://pytorch.org/docs/stable/generated/torch.optim.Adam.html" TargetMode="External"/></Relationships>
</file>

<file path=ppt/slides/_rels/slide212.xml.rels><?xml version="1.0" encoding="UTF-8" standalone="yes"?>
<Relationships xmlns="http://schemas.openxmlformats.org/package/2006/relationships"><Relationship Id="rId2" Type="http://schemas.microsoft.com/office/2018/10/relationships/comments" Target="../comments/modernComment_98E_E97A7042.xml"/><Relationship Id="rId1" Type="http://schemas.openxmlformats.org/officeDocument/2006/relationships/slideLayout" Target="../slideLayouts/slideLayout15.xml"/></Relationships>
</file>

<file path=ppt/slides/_rels/slide21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5.xml"/></Relationships>
</file>

<file path=ppt/slides/_rels/slide214.xml.rels><?xml version="1.0" encoding="UTF-8" standalone="yes"?>
<Relationships xmlns="http://schemas.openxmlformats.org/package/2006/relationships"><Relationship Id="rId3" Type="http://schemas.openxmlformats.org/officeDocument/2006/relationships/hyperlink" Target="https://arxiv.org/pdf/2403.15796" TargetMode="External"/><Relationship Id="rId2" Type="http://schemas.microsoft.com/office/2018/10/relationships/comments" Target="../comments/modernComment_98D_32218523.xml"/><Relationship Id="rId1" Type="http://schemas.openxmlformats.org/officeDocument/2006/relationships/slideLayout" Target="../slideLayouts/slideLayout15.xml"/></Relationships>
</file>

<file path=ppt/slides/_rels/slide215.xml.rels><?xml version="1.0" encoding="UTF-8" standalone="yes"?>
<Relationships xmlns="http://schemas.openxmlformats.org/package/2006/relationships"><Relationship Id="rId3" Type="http://schemas.openxmlformats.org/officeDocument/2006/relationships/hyperlink" Target="https://arxiv.org/pdf/2403.15796" TargetMode="External"/><Relationship Id="rId2" Type="http://schemas.microsoft.com/office/2018/10/relationships/comments" Target="../comments/modernComment_99B_DDDCA742.xml"/><Relationship Id="rId1" Type="http://schemas.openxmlformats.org/officeDocument/2006/relationships/slideLayout" Target="../slideLayouts/slideLayout15.xml"/><Relationship Id="rId4" Type="http://schemas.openxmlformats.org/officeDocument/2006/relationships/image" Target="../media/image207.png"/></Relationships>
</file>

<file path=ppt/slides/_rels/slide216.xml.rels><?xml version="1.0" encoding="UTF-8" standalone="yes"?>
<Relationships xmlns="http://schemas.openxmlformats.org/package/2006/relationships"><Relationship Id="rId2" Type="http://schemas.microsoft.com/office/2018/10/relationships/comments" Target="../comments/modernComment_8EA_4279E8CC.xml"/><Relationship Id="rId1" Type="http://schemas.openxmlformats.org/officeDocument/2006/relationships/slideLayout" Target="../slideLayouts/slideLayout1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8.xml.rels><?xml version="1.0" encoding="UTF-8" standalone="yes"?>
<Relationships xmlns="http://schemas.openxmlformats.org/package/2006/relationships"><Relationship Id="rId2" Type="http://schemas.openxmlformats.org/officeDocument/2006/relationships/hyperlink" Target="https://huggingface.co/spaces/nanotron/ultrascale-playbook?section=high_level_overview" TargetMode="External"/><Relationship Id="rId1" Type="http://schemas.openxmlformats.org/officeDocument/2006/relationships/slideLayout" Target="../slideLayouts/slideLayout1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hyperlink" Target="https://arxiv.org/abs/2412.13663" TargetMode="External"/><Relationship Id="rId2" Type="http://schemas.openxmlformats.org/officeDocument/2006/relationships/notesSlide" Target="../notesSlides/notesSlide4.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hyperlink" Target="https://huggingface.co/blog/modernbert" TargetMode="Externa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1.xml.rels><?xml version="1.0" encoding="UTF-8" standalone="yes"?>
<Relationships xmlns="http://schemas.openxmlformats.org/package/2006/relationships"><Relationship Id="rId2" Type="http://schemas.openxmlformats.org/officeDocument/2006/relationships/hyperlink" Target="https://x.com/francoisfleuret/status/1916384736139780460?s=12" TargetMode="External"/><Relationship Id="rId1" Type="http://schemas.openxmlformats.org/officeDocument/2006/relationships/slideLayout" Target="../slideLayouts/slideLayout15.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3.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15.xml"/></Relationships>
</file>

<file path=ppt/slides/_rels/slide224.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s://arxiv.org/abs/2209.01667" TargetMode="External"/><Relationship Id="rId1" Type="http://schemas.openxmlformats.org/officeDocument/2006/relationships/slideLayout" Target="../slideLayouts/slideLayout15.xml"/></Relationships>
</file>

<file path=ppt/slides/_rels/slide225.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hyperlink" Target="https://arxiv.org/pdf/2101.03961" TargetMode="External"/></Relationships>
</file>

<file path=ppt/slides/_rels/slide22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47.xml"/><Relationship Id="rId1" Type="http://schemas.openxmlformats.org/officeDocument/2006/relationships/slideLayout" Target="../slideLayouts/slideLayout15.xml"/><Relationship Id="rId4" Type="http://schemas.openxmlformats.org/officeDocument/2006/relationships/hyperlink" Target="https://arxiv.org/pdf/2101.03961" TargetMode="Externa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229.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09.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5.xml"/></Relationships>
</file>

<file path=ppt/slides/_rels/slide231.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5.xml"/></Relationships>
</file>

<file path=ppt/slides/_rels/slide232.xml.rels><?xml version="1.0" encoding="UTF-8" standalone="yes"?>
<Relationships xmlns="http://schemas.openxmlformats.org/package/2006/relationships"><Relationship Id="rId3" Type="http://schemas.openxmlformats.org/officeDocument/2006/relationships/hyperlink" Target="https://arxiv.org/abs/2401.06066" TargetMode="External"/><Relationship Id="rId2" Type="http://schemas.openxmlformats.org/officeDocument/2006/relationships/image" Target="../media/image216.png"/><Relationship Id="rId1" Type="http://schemas.openxmlformats.org/officeDocument/2006/relationships/slideLayout" Target="../slideLayouts/slideLayout15.xml"/><Relationship Id="rId4" Type="http://schemas.openxmlformats.org/officeDocument/2006/relationships/image" Target="../media/image217.png"/></Relationships>
</file>

<file path=ppt/slides/_rels/slide233.xml.rels><?xml version="1.0" encoding="UTF-8" standalone="yes"?>
<Relationships xmlns="http://schemas.openxmlformats.org/package/2006/relationships"><Relationship Id="rId3" Type="http://schemas.openxmlformats.org/officeDocument/2006/relationships/hyperlink" Target="https://arxiv.org/abs/2401.06066" TargetMode="External"/><Relationship Id="rId2" Type="http://schemas.openxmlformats.org/officeDocument/2006/relationships/image" Target="../media/image218.png"/><Relationship Id="rId1" Type="http://schemas.openxmlformats.org/officeDocument/2006/relationships/slideLayout" Target="../slideLayouts/slideLayout15.xml"/></Relationships>
</file>

<file path=ppt/slides/_rels/slide234.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49.xml"/><Relationship Id="rId1" Type="http://schemas.openxmlformats.org/officeDocument/2006/relationships/slideLayout" Target="../slideLayouts/slideLayout15.xml"/><Relationship Id="rId4" Type="http://schemas.openxmlformats.org/officeDocument/2006/relationships/hyperlink" Target="https://arxiv.org/abs/2209.01667" TargetMode="External"/></Relationships>
</file>

<file path=ppt/slides/_rels/slide235.xml.rels><?xml version="1.0" encoding="UTF-8" standalone="yes"?>
<Relationships xmlns="http://schemas.openxmlformats.org/package/2006/relationships"><Relationship Id="rId3" Type="http://schemas.openxmlformats.org/officeDocument/2006/relationships/hyperlink" Target="https://arxiv.org/abs/2209.01667" TargetMode="External"/><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23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15.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39.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hyperlink" Target="https://arxiv.org/abs/2209.01667" TargetMode="Externa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841_EDDCBD55.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1.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hyperlink" Target="https://arxiv.org/abs/1701.06538" TargetMode="External"/><Relationship Id="rId7" Type="http://schemas.openxmlformats.org/officeDocument/2006/relationships/image" Target="../media/image225.png"/><Relationship Id="rId2" Type="http://schemas.openxmlformats.org/officeDocument/2006/relationships/image" Target="../media/image221.png"/><Relationship Id="rId1" Type="http://schemas.openxmlformats.org/officeDocument/2006/relationships/slideLayout" Target="../slideLayouts/slideLayout15.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image" Target="../media/image222.png"/></Relationships>
</file>

<file path=ppt/slides/_rels/slide242.xml.rels><?xml version="1.0" encoding="UTF-8" standalone="yes"?>
<Relationships xmlns="http://schemas.openxmlformats.org/package/2006/relationships"><Relationship Id="rId3" Type="http://schemas.openxmlformats.org/officeDocument/2006/relationships/hyperlink" Target="https://arxiv.org/abs/2209.01667" TargetMode="External"/><Relationship Id="rId2" Type="http://schemas.openxmlformats.org/officeDocument/2006/relationships/image" Target="../media/image227.png"/><Relationship Id="rId1" Type="http://schemas.openxmlformats.org/officeDocument/2006/relationships/slideLayout" Target="../slideLayouts/slideLayout15.xml"/></Relationships>
</file>

<file path=ppt/slides/_rels/slide243.xml.rels><?xml version="1.0" encoding="UTF-8" standalone="yes"?>
<Relationships xmlns="http://schemas.openxmlformats.org/package/2006/relationships"><Relationship Id="rId3" Type="http://schemas.openxmlformats.org/officeDocument/2006/relationships/hyperlink" Target="https://arxiv.org/abs/2209.01667" TargetMode="External"/><Relationship Id="rId2" Type="http://schemas.openxmlformats.org/officeDocument/2006/relationships/image" Target="../media/image228.png"/><Relationship Id="rId1" Type="http://schemas.openxmlformats.org/officeDocument/2006/relationships/slideLayout" Target="../slideLayouts/slideLayout15.xml"/></Relationships>
</file>

<file path=ppt/slides/_rels/slide244.xml.rels><?xml version="1.0" encoding="UTF-8" standalone="yes"?>
<Relationships xmlns="http://schemas.openxmlformats.org/package/2006/relationships"><Relationship Id="rId3" Type="http://schemas.openxmlformats.org/officeDocument/2006/relationships/hyperlink" Target="https://arxiv.org/abs/2209.01667" TargetMode="External"/><Relationship Id="rId2" Type="http://schemas.openxmlformats.org/officeDocument/2006/relationships/image" Target="../media/image229.png"/><Relationship Id="rId1" Type="http://schemas.openxmlformats.org/officeDocument/2006/relationships/slideLayout" Target="../slideLayouts/slideLayout15.xml"/></Relationships>
</file>

<file path=ppt/slides/_rels/slide24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24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5.xml"/></Relationships>
</file>

<file path=ppt/slides/_rels/slide247.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hyperlink" Target="https://peterbloem.nl/blog/transformers" TargetMode="External"/></Relationships>
</file>

<file path=ppt/slides/_rels/slide250.xml.rels><?xml version="1.0" encoding="UTF-8" standalone="yes"?>
<Relationships xmlns="http://schemas.openxmlformats.org/package/2006/relationships"><Relationship Id="rId3" Type="http://schemas.openxmlformats.org/officeDocument/2006/relationships/hyperlink" Target="https://arxiv.org/abs/1701.06538" TargetMode="External"/><Relationship Id="rId2" Type="http://schemas.openxmlformats.org/officeDocument/2006/relationships/image" Target="../media/image234.png"/><Relationship Id="rId1" Type="http://schemas.openxmlformats.org/officeDocument/2006/relationships/slideLayout" Target="../slideLayouts/slideLayout15.xml"/></Relationships>
</file>

<file path=ppt/slides/_rels/slide251.xml.rels><?xml version="1.0" encoding="UTF-8" standalone="yes"?>
<Relationships xmlns="http://schemas.openxmlformats.org/package/2006/relationships"><Relationship Id="rId3" Type="http://schemas.openxmlformats.org/officeDocument/2006/relationships/hyperlink" Target="https://arxiv.org/pdf/2101.03961" TargetMode="External"/><Relationship Id="rId2" Type="http://schemas.openxmlformats.org/officeDocument/2006/relationships/image" Target="../media/image235.png"/><Relationship Id="rId1" Type="http://schemas.openxmlformats.org/officeDocument/2006/relationships/slideLayout" Target="../slideLayouts/slideLayout15.xml"/></Relationships>
</file>

<file path=ppt/slides/_rels/slide25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hyperlink" Target="https://arxiv.org/pdf/2101.03961" TargetMode="External"/><Relationship Id="rId1" Type="http://schemas.openxmlformats.org/officeDocument/2006/relationships/slideLayout" Target="../slideLayouts/slideLayout15.xml"/></Relationships>
</file>

<file path=ppt/slides/_rels/slide25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png"/><Relationship Id="rId1" Type="http://schemas.openxmlformats.org/officeDocument/2006/relationships/slideLayout" Target="../slideLayouts/slideLayout15.xml"/><Relationship Id="rId4" Type="http://schemas.openxmlformats.org/officeDocument/2006/relationships/hyperlink" Target="https://arxiv.org/abs/2401.06066" TargetMode="External"/></Relationships>
</file>

<file path=ppt/slides/_rels/slide25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5.xml"/></Relationships>
</file>

<file path=ppt/slides/_rels/slide255.xml.rels><?xml version="1.0" encoding="UTF-8" standalone="yes"?>
<Relationships xmlns="http://schemas.openxmlformats.org/package/2006/relationships"><Relationship Id="rId3" Type="http://schemas.openxmlformats.org/officeDocument/2006/relationships/hyperlink" Target="https://arxiv.org/abs/2209.01667" TargetMode="External"/><Relationship Id="rId2" Type="http://schemas.openxmlformats.org/officeDocument/2006/relationships/image" Target="../media/image240.png"/><Relationship Id="rId1" Type="http://schemas.openxmlformats.org/officeDocument/2006/relationships/slideLayout" Target="../slideLayouts/slideLayout15.xml"/></Relationships>
</file>

<file path=ppt/slides/_rels/slide25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15.xml"/></Relationships>
</file>

<file path=ppt/slides/_rels/slide257.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3.png"/><Relationship Id="rId1" Type="http://schemas.openxmlformats.org/officeDocument/2006/relationships/slideLayout" Target="../slideLayouts/slideLayout15.xml"/><Relationship Id="rId4" Type="http://schemas.openxmlformats.org/officeDocument/2006/relationships/image" Target="../media/image245.png"/></Relationships>
</file>

<file path=ppt/slides/_rels/slide25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5.xml"/></Relationships>
</file>

<file path=ppt/slides/_rels/slide259.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 Id="rId4" Type="http://schemas.openxmlformats.org/officeDocument/2006/relationships/hyperlink" Target="https://openai.com/pricing" TargetMode="External"/></Relationships>
</file>

<file path=ppt/slides/_rels/slide260.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15.xml"/></Relationships>
</file>

<file path=ppt/slides/_rels/slide261.xml.rels><?xml version="1.0" encoding="UTF-8" standalone="yes"?>
<Relationships xmlns="http://schemas.openxmlformats.org/package/2006/relationships"><Relationship Id="rId3" Type="http://schemas.openxmlformats.org/officeDocument/2006/relationships/hyperlink" Target="https://twitter.com/tianle_cai/status/1734188749117153684" TargetMode="External"/><Relationship Id="rId2" Type="http://schemas.openxmlformats.org/officeDocument/2006/relationships/image" Target="../media/image249.png"/><Relationship Id="rId1" Type="http://schemas.openxmlformats.org/officeDocument/2006/relationships/slideLayout" Target="../slideLayouts/slideLayout15.xml"/></Relationships>
</file>

<file path=ppt/slides/_rels/slide262.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5.xml"/></Relationships>
</file>

<file path=ppt/slides/_rels/slide263.xml.rels><?xml version="1.0" encoding="UTF-8" standalone="yes"?>
<Relationships xmlns="http://schemas.openxmlformats.org/package/2006/relationships"><Relationship Id="rId3" Type="http://schemas.openxmlformats.org/officeDocument/2006/relationships/hyperlink" Target="https://arxiv.org/abs/2505.11432" TargetMode="External"/><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264.xml.rels><?xml version="1.0" encoding="UTF-8" standalone="yes"?>
<Relationships xmlns="http://schemas.openxmlformats.org/package/2006/relationships"><Relationship Id="rId2" Type="http://schemas.openxmlformats.org/officeDocument/2006/relationships/hyperlink" Target="https://clsp-s.slack.com/archives/C08H5Q0QF7D/p1753344415874439" TargetMode="Externa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hyperlink" Target="https://huggingface.co/mistralai/Mistral-7B-Instruct-v0.2" TargetMode="External"/><Relationship Id="rId2" Type="http://schemas.openxmlformats.org/officeDocument/2006/relationships/hyperlink" Target="https://github.com/facebookresearch/llama" TargetMode="External"/><Relationship Id="rId1" Type="http://schemas.openxmlformats.org/officeDocument/2006/relationships/slideLayout" Target="../slideLayouts/slideLayout15.xml"/><Relationship Id="rId4" Type="http://schemas.openxmlformats.org/officeDocument/2006/relationships/hyperlink" Target="https://huggingface.co/mistralai/Mixtral-8x7B-Instruct-v0.1"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lmarena.ai/" TargetMode="Externa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microsoft.com/office/2018/10/relationships/comments" Target="../comments/modernComment_6B7_441997F5.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89F_CD0FC0D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hyperlink" Target="https://arxiv.org/pdf/2503.10622" TargetMode="Externa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9.png"/><Relationship Id="rId1" Type="http://schemas.openxmlformats.org/officeDocument/2006/relationships/slideLayout" Target="../slideLayouts/slideLayout3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openxmlformats.org/officeDocument/2006/relationships/image" Target="../media/image60.png"/><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hyperlink" Target="https://arxiv.org/pdf/2002.05202" TargetMode="External"/><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3" Type="http://schemas.openxmlformats.org/officeDocument/2006/relationships/hyperlink" Target="https://arxiv.org/pdf/2204.02311" TargetMode="External"/><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3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69.png"/><Relationship Id="rId4" Type="http://schemas.openxmlformats.org/officeDocument/2006/relationships/hyperlink" Target="https://le.qun.ch/en/blog/2023/05/13/transformer-batching/"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5.xml"/><Relationship Id="rId4" Type="http://schemas.openxmlformats.org/officeDocument/2006/relationships/image" Target="../media/image72.png"/></Relationships>
</file>

<file path=ppt/slides/_rels/slide67.xml.rels><?xml version="1.0" encoding="UTF-8" standalone="yes"?>
<Relationships xmlns="http://schemas.openxmlformats.org/package/2006/relationships"><Relationship Id="rId2" Type="http://schemas.openxmlformats.org/officeDocument/2006/relationships/hyperlink" Target="https://docs.google.com/presentation/d/1PV0cKnzcHRCAbJy3OtER1UdJME7T7WBEqLLYmKWJR4g/edit?usp=sharing" TargetMode="Externa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s://tinkerd.net/blog/machine-learning/multi-query-attention/" TargetMode="Externa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3" Type="http://schemas.openxmlformats.org/officeDocument/2006/relationships/hyperlink" Target="https://arxiv.org/abs/1904.10509" TargetMode="Externa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image" Target="../media/image76.pn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hyperlink" Target="https://arxiv.org/pdf/2502.11089" TargetMode="Externa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rxiv.org/abs/2309.17453" TargetMode="Externa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arxiv.org/abs/2309.17453" TargetMode="External"/><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s://arxiv.org/pdf/1911.02150" TargetMode="External"/><Relationship Id="rId2" Type="http://schemas.openxmlformats.org/officeDocument/2006/relationships/image" Target="../media/image64.png"/><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5.xml"/><Relationship Id="rId4" Type="http://schemas.openxmlformats.org/officeDocument/2006/relationships/hyperlink" Target="https://gist.github.com/danyaljj/27beda96053623a7499070fa4019c2a4" TargetMode="Externa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hyperlink" Target="https://crd.lbl.gov/assets/Uploads/ECP20-Roofline-1-intro.pdf" TargetMode="External"/><Relationship Id="rId2" Type="http://schemas.openxmlformats.org/officeDocument/2006/relationships/hyperlink" Target="https://le.qun.ch/en/blog/2023/05/13/transformer-batching/" TargetMode="Externa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3.xml"/></Relationships>
</file>

<file path=ppt/slides/_rels/slide8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microsoft.com/office/2018/10/relationships/comments" Target="../comments/modernComment_988_823BCA53.xml"/><Relationship Id="rId2" Type="http://schemas.openxmlformats.org/officeDocument/2006/relationships/notesSlide" Target="../notesSlides/notesSlide17.xml"/><Relationship Id="rId1" Type="http://schemas.openxmlformats.org/officeDocument/2006/relationships/slideLayout" Target="../slideLayouts/slideLayout15.xml"/><Relationship Id="rId5" Type="http://schemas.openxmlformats.org/officeDocument/2006/relationships/image" Target="../media/image86.png"/><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hyperlink" Target="https://arxiv.org/pdf/1608.05859" TargetMode="External"/><Relationship Id="rId1" Type="http://schemas.openxmlformats.org/officeDocument/2006/relationships/slideLayout" Target="../slideLayouts/slideLayout15.xml"/><Relationship Id="rId4" Type="http://schemas.openxmlformats.org/officeDocument/2006/relationships/image" Target="../media/image90.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7FA_DDC1F69D.xml"/><Relationship Id="rId1" Type="http://schemas.openxmlformats.org/officeDocument/2006/relationships/slideLayout" Target="../slideLayouts/slideLayout52.xml"/></Relationships>
</file>

<file path=ppt/slides/_rels/slide9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101.png"/></Relationships>
</file>

<file path=ppt/slides/_rels/slide9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103.png"/><Relationship Id="rId2" Type="http://schemas.microsoft.com/office/2018/10/relationships/comments" Target="../comments/modernComment_8BC_9514A2.xml"/><Relationship Id="rId1" Type="http://schemas.openxmlformats.org/officeDocument/2006/relationships/slideLayout" Target="../slideLayouts/slideLayout15.xml"/><Relationship Id="rId4" Type="http://schemas.openxmlformats.org/officeDocument/2006/relationships/image" Target="../media/image104.png"/></Relationships>
</file>

<file path=ppt/slides/_rels/slide9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5.xml"/><Relationship Id="rId5" Type="http://schemas.openxmlformats.org/officeDocument/2006/relationships/image" Target="../media/image108.png"/><Relationship Id="rId4" Type="http://schemas.openxmlformats.org/officeDocument/2006/relationships/image" Target="../media/image107.png"/></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9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B3B26-50A8-49D6-ABDA-8B9E79537B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2E7AB9-0D36-541A-5A6C-1FDB4C3DCF96}"/>
              </a:ext>
            </a:extLst>
          </p:cNvPr>
          <p:cNvSpPr>
            <a:spLocks noGrp="1"/>
          </p:cNvSpPr>
          <p:nvPr>
            <p:ph type="title"/>
          </p:nvPr>
        </p:nvSpPr>
        <p:spPr>
          <a:xfrm>
            <a:off x="467751" y="1960285"/>
            <a:ext cx="8596736" cy="544124"/>
          </a:xfrm>
        </p:spPr>
        <p:txBody>
          <a:bodyPr>
            <a:normAutofit fontScale="90000"/>
          </a:bodyPr>
          <a:lstStyle/>
          <a:p>
            <a:r>
              <a:rPr lang="en" dirty="0"/>
              <a:t>Transformer Language Models</a:t>
            </a:r>
            <a:endParaRPr lang="en-US" dirty="0"/>
          </a:p>
        </p:txBody>
      </p:sp>
      <p:sp>
        <p:nvSpPr>
          <p:cNvPr id="3" name="Text Placeholder 2">
            <a:extLst>
              <a:ext uri="{FF2B5EF4-FFF2-40B4-BE49-F238E27FC236}">
                <a16:creationId xmlns:a16="http://schemas.microsoft.com/office/drawing/2014/main" id="{E25DDFF8-B364-07F3-AA47-0F39CEA9CAEB}"/>
              </a:ext>
            </a:extLst>
          </p:cNvPr>
          <p:cNvSpPr>
            <a:spLocks noGrp="1"/>
          </p:cNvSpPr>
          <p:nvPr>
            <p:ph type="body" sz="quarter" idx="10"/>
          </p:nvPr>
        </p:nvSpPr>
        <p:spPr/>
        <p:txBody>
          <a:bodyPr>
            <a:normAutofit fontScale="92500" lnSpcReduction="10000"/>
          </a:bodyPr>
          <a:lstStyle/>
          <a:p>
            <a:r>
              <a:rPr lang="en-US" sz="2400" dirty="0"/>
              <a:t>CSCI 601-771 (NLP: Self-Supervised Models)</a:t>
            </a:r>
          </a:p>
          <a:p>
            <a:endParaRPr lang="en-US" dirty="0"/>
          </a:p>
        </p:txBody>
      </p:sp>
      <p:sp>
        <p:nvSpPr>
          <p:cNvPr id="5" name="TextBox 4">
            <a:extLst>
              <a:ext uri="{FF2B5EF4-FFF2-40B4-BE49-F238E27FC236}">
                <a16:creationId xmlns:a16="http://schemas.microsoft.com/office/drawing/2014/main" id="{44E28BA7-C303-759E-AE25-254160D7CFAD}"/>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https://self-</a:t>
            </a:r>
            <a:r>
              <a:rPr lang="en-US" dirty="0" err="1">
                <a:solidFill>
                  <a:schemeClr val="bg1"/>
                </a:solidFill>
                <a:latin typeface="Consolas" panose="020B0609020204030204" pitchFamily="49" charset="0"/>
                <a:ea typeface="Tahoma" panose="020B0604030504040204" pitchFamily="34" charset="0"/>
                <a:cs typeface="Consolas" panose="020B0609020204030204" pitchFamily="49" charset="0"/>
              </a:rPr>
              <a:t>supervised.cs.jhu.edu</a:t>
            </a:r>
            <a:r>
              <a:rPr lang="en-US" dirty="0">
                <a:solidFill>
                  <a:schemeClr val="bg1"/>
                </a:solidFill>
                <a:latin typeface="Consolas" panose="020B0609020204030204" pitchFamily="49" charset="0"/>
                <a:ea typeface="Tahoma" panose="020B0604030504040204" pitchFamily="34" charset="0"/>
                <a:cs typeface="Consolas" panose="020B0609020204030204" pitchFamily="49" charset="0"/>
              </a:rPr>
              <a:t>/fa2025/</a:t>
            </a:r>
          </a:p>
        </p:txBody>
      </p:sp>
    </p:spTree>
    <p:extLst>
      <p:ext uri="{BB962C8B-B14F-4D97-AF65-F5344CB8AC3E}">
        <p14:creationId xmlns:p14="http://schemas.microsoft.com/office/powerpoint/2010/main" val="37763320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45356C-68D3-B6A5-7CF7-FBE0FA75D1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5BEAAF-BCE1-AC49-DA4D-C62AE124B66E}"/>
              </a:ext>
            </a:extLst>
          </p:cNvPr>
          <p:cNvSpPr>
            <a:spLocks noGrp="1"/>
          </p:cNvSpPr>
          <p:nvPr>
            <p:ph type="title"/>
          </p:nvPr>
        </p:nvSpPr>
        <p:spPr/>
        <p:txBody>
          <a:bodyPr/>
          <a:lstStyle/>
          <a:p>
            <a:r>
              <a:rPr lang="en-US" dirty="0"/>
              <a:t>Encoder-Decoder models: </a:t>
            </a:r>
            <a:r>
              <a:rPr lang="en-US" altLang="zh-CN" dirty="0"/>
              <a:t>T5</a:t>
            </a:r>
            <a:endParaRPr lang="en-US" dirty="0"/>
          </a:p>
        </p:txBody>
      </p:sp>
      <p:sp>
        <p:nvSpPr>
          <p:cNvPr id="3" name="Content Placeholder 2">
            <a:extLst>
              <a:ext uri="{FF2B5EF4-FFF2-40B4-BE49-F238E27FC236}">
                <a16:creationId xmlns:a16="http://schemas.microsoft.com/office/drawing/2014/main" id="{E6DD56EA-6799-8601-19FD-7EA227F6077A}"/>
              </a:ext>
            </a:extLst>
          </p:cNvPr>
          <p:cNvSpPr>
            <a:spLocks noGrp="1"/>
          </p:cNvSpPr>
          <p:nvPr>
            <p:ph type="body" sz="quarter" idx="16"/>
          </p:nvPr>
        </p:nvSpPr>
        <p:spPr>
          <a:xfrm>
            <a:off x="533919" y="1390650"/>
            <a:ext cx="5955781" cy="3077573"/>
          </a:xfrm>
        </p:spPr>
        <p:txBody>
          <a:bodyPr/>
          <a:lstStyle/>
          <a:p>
            <a:r>
              <a:rPr lang="en-US" dirty="0"/>
              <a:t>Architecture:</a:t>
            </a:r>
          </a:p>
          <a:p>
            <a:pPr lvl="1"/>
            <a:r>
              <a:rPr lang="en-US" dirty="0"/>
              <a:t>The </a:t>
            </a:r>
            <a:r>
              <a:rPr lang="en-US" b="1" dirty="0"/>
              <a:t>encoder</a:t>
            </a:r>
            <a:r>
              <a:rPr lang="en-US" dirty="0"/>
              <a:t> portion benefits from bidirectional context.</a:t>
            </a:r>
          </a:p>
          <a:p>
            <a:pPr lvl="1"/>
            <a:r>
              <a:rPr lang="en-US" dirty="0"/>
              <a:t>The </a:t>
            </a:r>
            <a:r>
              <a:rPr lang="en-US" b="1" dirty="0"/>
              <a:t>decoder</a:t>
            </a:r>
            <a:r>
              <a:rPr lang="en-US" dirty="0"/>
              <a:t> portion is used to train the whole model through language modeling. </a:t>
            </a:r>
          </a:p>
          <a:p>
            <a:pPr lvl="1"/>
            <a:r>
              <a:rPr lang="en-US" dirty="0"/>
              <a:t>Similar to the original Transformer enc-dec architecture.</a:t>
            </a:r>
          </a:p>
          <a:p>
            <a:pPr marL="342900" lvl="1" indent="0">
              <a:buNone/>
            </a:pPr>
            <a:endParaRPr lang="en-US" dirty="0"/>
          </a:p>
        </p:txBody>
      </p:sp>
      <p:pic>
        <p:nvPicPr>
          <p:cNvPr id="7" name="Picture 6">
            <a:extLst>
              <a:ext uri="{FF2B5EF4-FFF2-40B4-BE49-F238E27FC236}">
                <a16:creationId xmlns:a16="http://schemas.microsoft.com/office/drawing/2014/main" id="{40E39B37-F908-1BB1-4BFA-F7D595FA6D93}"/>
              </a:ext>
            </a:extLst>
          </p:cNvPr>
          <p:cNvPicPr>
            <a:picLocks noChangeAspect="1"/>
          </p:cNvPicPr>
          <p:nvPr/>
        </p:nvPicPr>
        <p:blipFill>
          <a:blip r:embed="rId2"/>
          <a:stretch>
            <a:fillRect/>
          </a:stretch>
        </p:blipFill>
        <p:spPr>
          <a:xfrm>
            <a:off x="7054850" y="1470277"/>
            <a:ext cx="1943100" cy="2918317"/>
          </a:xfrm>
          <a:prstGeom prst="rect">
            <a:avLst/>
          </a:prstGeom>
        </p:spPr>
      </p:pic>
    </p:spTree>
    <p:extLst>
      <p:ext uri="{BB962C8B-B14F-4D97-AF65-F5344CB8AC3E}">
        <p14:creationId xmlns:p14="http://schemas.microsoft.com/office/powerpoint/2010/main" val="358441257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3919" y="496872"/>
            <a:ext cx="8085415" cy="467789"/>
          </a:xfrm>
          <a:prstGeom prst="rect">
            <a:avLst/>
          </a:prstGeom>
        </p:spPr>
        <p:txBody>
          <a:bodyPr vert="horz" wrap="square" lIns="0" tIns="6065" rIns="0" bIns="0" rtlCol="0">
            <a:spAutoFit/>
          </a:bodyPr>
          <a:lstStyle/>
          <a:p>
            <a:pPr marL="5776">
              <a:lnSpc>
                <a:spcPct val="100000"/>
              </a:lnSpc>
              <a:spcBef>
                <a:spcPts val="48"/>
              </a:spcBef>
            </a:pPr>
            <a:r>
              <a:rPr dirty="0"/>
              <a:t>Rotary</a:t>
            </a:r>
            <a:r>
              <a:rPr spc="-59" dirty="0"/>
              <a:t> </a:t>
            </a:r>
            <a:r>
              <a:rPr dirty="0"/>
              <a:t>Positional</a:t>
            </a:r>
            <a:r>
              <a:rPr spc="-57" dirty="0"/>
              <a:t> </a:t>
            </a:r>
            <a:r>
              <a:rPr lang="en-US" dirty="0"/>
              <a:t>Encoding</a:t>
            </a:r>
            <a:r>
              <a:rPr spc="-57" dirty="0"/>
              <a:t> </a:t>
            </a:r>
            <a:r>
              <a:rPr spc="-5" dirty="0"/>
              <a:t>(</a:t>
            </a:r>
            <a:r>
              <a:rPr spc="-5" dirty="0" err="1"/>
              <a:t>R</a:t>
            </a:r>
            <a:r>
              <a:rPr lang="en-US" spc="-5" dirty="0" err="1"/>
              <a:t>o</a:t>
            </a:r>
            <a:r>
              <a:rPr spc="-5" dirty="0" err="1"/>
              <a:t>PE</a:t>
            </a:r>
            <a:r>
              <a:rPr spc="-5" dirty="0"/>
              <a:t>)</a:t>
            </a:r>
          </a:p>
        </p:txBody>
      </p:sp>
      <p:sp>
        <p:nvSpPr>
          <p:cNvPr id="8" name="object 8"/>
          <p:cNvSpPr txBox="1">
            <a:spLocks noGrp="1"/>
          </p:cNvSpPr>
          <p:nvPr>
            <p:ph type="sldNum" sz="quarter" idx="4294967295"/>
          </p:nvPr>
        </p:nvSpPr>
        <p:spPr>
          <a:xfrm>
            <a:off x="8799513" y="10642600"/>
            <a:ext cx="344487" cy="276225"/>
          </a:xfrm>
          <a:prstGeom prst="rect">
            <a:avLst/>
          </a:prstGeom>
        </p:spPr>
        <p:txBody>
          <a:bodyPr vert="horz" wrap="square" lIns="0" tIns="0" rIns="0" bIns="0" rtlCol="0">
            <a:spAutoFit/>
          </a:bodyPr>
          <a:lstStyle>
            <a:defPPr>
              <a:defRPr kern="0"/>
            </a:defPPr>
            <a:lvl1pPr>
              <a:defRPr sz="1950" b="0" i="0">
                <a:solidFill>
                  <a:srgbClr val="888888"/>
                </a:solidFill>
                <a:latin typeface="Calibri"/>
                <a:cs typeface="Calibri"/>
              </a:defRPr>
            </a:lvl1pPr>
          </a:lstStyle>
          <a:p>
            <a:pPr marL="165100">
              <a:lnSpc>
                <a:spcPts val="1975"/>
              </a:lnSpc>
            </a:pPr>
            <a:fld id="{81D60167-4931-47E6-BA6A-407CBD079E47}" type="slidenum">
              <a:rPr lang="en-US" spc="10" smtClean="0"/>
              <a:pPr marL="165100">
                <a:lnSpc>
                  <a:spcPts val="1975"/>
                </a:lnSpc>
              </a:pPr>
              <a:t>100</a:t>
            </a:fld>
            <a:endParaRPr spc="-11" dirty="0"/>
          </a:p>
        </p:txBody>
      </p:sp>
      <p:sp>
        <p:nvSpPr>
          <p:cNvPr id="9" name="object 9"/>
          <p:cNvSpPr txBox="1"/>
          <p:nvPr/>
        </p:nvSpPr>
        <p:spPr>
          <a:xfrm>
            <a:off x="455785" y="4811251"/>
            <a:ext cx="3911775" cy="126552"/>
          </a:xfrm>
          <a:prstGeom prst="rect">
            <a:avLst/>
          </a:prstGeom>
          <a:solidFill>
            <a:schemeClr val="bg1"/>
          </a:solidFill>
        </p:spPr>
        <p:txBody>
          <a:bodyPr vert="horz" wrap="square" lIns="0" tIns="4043" rIns="0" bIns="0" rtlCol="0">
            <a:spAutoFit/>
          </a:bodyPr>
          <a:lstStyle/>
          <a:p>
            <a:pPr marL="5776" algn="ctr">
              <a:spcBef>
                <a:spcPts val="32"/>
              </a:spcBef>
            </a:pPr>
            <a:r>
              <a:rPr lang="en-US" sz="796" spc="27" dirty="0" err="1">
                <a:latin typeface="Tahoma" panose="020B0604030504040204" pitchFamily="34" charset="0"/>
                <a:ea typeface="Tahoma" panose="020B0604030504040204" pitchFamily="34" charset="0"/>
                <a:cs typeface="Tahoma" panose="020B0604030504040204" pitchFamily="34" charset="0"/>
              </a:rPr>
              <a:t>RoFormer</a:t>
            </a:r>
            <a:r>
              <a:rPr lang="en-US" sz="796" spc="27" dirty="0">
                <a:latin typeface="Tahoma" panose="020B0604030504040204" pitchFamily="34" charset="0"/>
                <a:ea typeface="Tahoma" panose="020B0604030504040204" pitchFamily="34" charset="0"/>
                <a:cs typeface="Tahoma" panose="020B0604030504040204" pitchFamily="34" charset="0"/>
              </a:rPr>
              <a:t>:</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43" dirty="0">
                <a:latin typeface="Tahoma" panose="020B0604030504040204" pitchFamily="34" charset="0"/>
                <a:ea typeface="Tahoma" panose="020B0604030504040204" pitchFamily="34" charset="0"/>
                <a:cs typeface="Tahoma" panose="020B0604030504040204" pitchFamily="34" charset="0"/>
              </a:rPr>
              <a:t>Enhanced</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52" dirty="0">
                <a:latin typeface="Tahoma" panose="020B0604030504040204" pitchFamily="34" charset="0"/>
                <a:ea typeface="Tahoma" panose="020B0604030504040204" pitchFamily="34" charset="0"/>
                <a:cs typeface="Tahoma" panose="020B0604030504040204" pitchFamily="34" charset="0"/>
              </a:rPr>
              <a:t>Transformer</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41" dirty="0">
                <a:latin typeface="Tahoma" panose="020B0604030504040204" pitchFamily="34" charset="0"/>
                <a:ea typeface="Tahoma" panose="020B0604030504040204" pitchFamily="34" charset="0"/>
                <a:cs typeface="Tahoma" panose="020B0604030504040204" pitchFamily="34" charset="0"/>
              </a:rPr>
              <a:t>with</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43" dirty="0">
                <a:latin typeface="Tahoma" panose="020B0604030504040204" pitchFamily="34" charset="0"/>
                <a:ea typeface="Tahoma" panose="020B0604030504040204" pitchFamily="34" charset="0"/>
                <a:cs typeface="Tahoma" panose="020B0604030504040204" pitchFamily="34" charset="0"/>
              </a:rPr>
              <a:t>Rotary</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48" dirty="0">
                <a:latin typeface="Tahoma" panose="020B0604030504040204" pitchFamily="34" charset="0"/>
                <a:ea typeface="Tahoma" panose="020B0604030504040204" pitchFamily="34" charset="0"/>
                <a:cs typeface="Tahoma" panose="020B0604030504040204" pitchFamily="34" charset="0"/>
              </a:rPr>
              <a:t>Position</a:t>
            </a:r>
            <a:r>
              <a:rPr lang="en-US" sz="796" spc="36" dirty="0">
                <a:latin typeface="Tahoma" panose="020B0604030504040204" pitchFamily="34" charset="0"/>
                <a:ea typeface="Tahoma" panose="020B0604030504040204" pitchFamily="34" charset="0"/>
                <a:cs typeface="Tahoma" panose="020B0604030504040204" pitchFamily="34" charset="0"/>
              </a:rPr>
              <a:t> </a:t>
            </a:r>
            <a:r>
              <a:rPr lang="en-US" sz="796" spc="61" dirty="0">
                <a:latin typeface="Tahoma" panose="020B0604030504040204" pitchFamily="34" charset="0"/>
                <a:ea typeface="Tahoma" panose="020B0604030504040204" pitchFamily="34" charset="0"/>
                <a:cs typeface="Tahoma" panose="020B0604030504040204" pitchFamily="34" charset="0"/>
              </a:rPr>
              <a:t>Embedding</a:t>
            </a:r>
            <a:r>
              <a:rPr lang="en-US" sz="796" spc="34" dirty="0">
                <a:latin typeface="Tahoma" panose="020B0604030504040204" pitchFamily="34" charset="0"/>
                <a:ea typeface="Tahoma" panose="020B0604030504040204" pitchFamily="34" charset="0"/>
                <a:cs typeface="Tahoma" panose="020B0604030504040204" pitchFamily="34" charset="0"/>
              </a:rPr>
              <a:t> </a:t>
            </a:r>
            <a:r>
              <a:rPr lang="en-US" sz="796" spc="41" dirty="0">
                <a:latin typeface="Tahoma" panose="020B0604030504040204" pitchFamily="34" charset="0"/>
                <a:ea typeface="Tahoma" panose="020B0604030504040204" pitchFamily="34" charset="0"/>
                <a:cs typeface="Tahoma" panose="020B0604030504040204" pitchFamily="34" charset="0"/>
              </a:rPr>
              <a:t>(2022)</a:t>
            </a:r>
            <a:endParaRPr lang="en-US" sz="796" dirty="0">
              <a:latin typeface="Tahoma" panose="020B0604030504040204" pitchFamily="34" charset="0"/>
              <a:ea typeface="Tahoma" panose="020B0604030504040204" pitchFamily="34" charset="0"/>
              <a:cs typeface="Tahoma" panose="020B0604030504040204" pitchFamily="34" charset="0"/>
            </a:endParaRPr>
          </a:p>
        </p:txBody>
      </p:sp>
      <p:pic>
        <p:nvPicPr>
          <p:cNvPr id="10242" name="Picture 2">
            <a:extLst>
              <a:ext uri="{FF2B5EF4-FFF2-40B4-BE49-F238E27FC236}">
                <a16:creationId xmlns:a16="http://schemas.microsoft.com/office/drawing/2014/main" id="{9DA74277-9619-CC13-75AD-7E42BCF60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3" t="4957" r="1762" b="1544"/>
          <a:stretch/>
        </p:blipFill>
        <p:spPr bwMode="auto">
          <a:xfrm>
            <a:off x="5318150" y="1151809"/>
            <a:ext cx="3825848" cy="3707123"/>
          </a:xfrm>
          <a:prstGeom prst="rect">
            <a:avLst/>
          </a:prstGeom>
          <a:noFill/>
          <a:extLst>
            <a:ext uri="{909E8E84-426E-40DD-AFC4-6F175D3DCCD1}">
              <a14:hiddenFill xmlns:a14="http://schemas.microsoft.com/office/drawing/2010/main">
                <a:solidFill>
                  <a:srgbClr val="FFFFFF"/>
                </a:solidFill>
              </a14:hiddenFill>
            </a:ext>
          </a:extLst>
        </p:spPr>
      </p:pic>
      <p:sp>
        <p:nvSpPr>
          <p:cNvPr id="3" name="object 9">
            <a:extLst>
              <a:ext uri="{FF2B5EF4-FFF2-40B4-BE49-F238E27FC236}">
                <a16:creationId xmlns:a16="http://schemas.microsoft.com/office/drawing/2014/main" id="{D221E3B7-DA14-2541-689D-35108851970C}"/>
              </a:ext>
            </a:extLst>
          </p:cNvPr>
          <p:cNvSpPr txBox="1"/>
          <p:nvPr/>
        </p:nvSpPr>
        <p:spPr>
          <a:xfrm>
            <a:off x="4968044" y="4858932"/>
            <a:ext cx="3911775" cy="126552"/>
          </a:xfrm>
          <a:prstGeom prst="rect">
            <a:avLst/>
          </a:prstGeom>
        </p:spPr>
        <p:txBody>
          <a:bodyPr vert="horz" wrap="square" lIns="0" tIns="4043" rIns="0" bIns="0" rtlCol="0">
            <a:spAutoFit/>
          </a:bodyPr>
          <a:lstStyle/>
          <a:p>
            <a:pPr marL="5776" algn="ctr">
              <a:spcBef>
                <a:spcPts val="32"/>
              </a:spcBef>
            </a:pPr>
            <a:r>
              <a:rPr lang="en-US" sz="796" dirty="0">
                <a:latin typeface="Tahoma" panose="020B0604030504040204" pitchFamily="34" charset="0"/>
                <a:ea typeface="Tahoma" panose="020B0604030504040204" pitchFamily="34" charset="0"/>
                <a:cs typeface="Tahoma" panose="020B0604030504040204" pitchFamily="34" charset="0"/>
                <a:hlinkClick r:id="rId3"/>
              </a:rPr>
              <a:t>Figure source</a:t>
            </a:r>
            <a:endParaRPr lang="en-US" sz="796"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sp>
            <p:nvSpPr>
              <p:cNvPr id="13" name="Text Placeholder 9">
                <a:extLst>
                  <a:ext uri="{FF2B5EF4-FFF2-40B4-BE49-F238E27FC236}">
                    <a16:creationId xmlns:a16="http://schemas.microsoft.com/office/drawing/2014/main" id="{575E1DC1-1765-7604-58F6-050845D1952B}"/>
                  </a:ext>
                </a:extLst>
              </p:cNvPr>
              <p:cNvSpPr>
                <a:spLocks noGrp="1"/>
              </p:cNvSpPr>
              <p:nvPr>
                <p:ph type="body" sz="quarter" idx="16"/>
              </p:nvPr>
            </p:nvSpPr>
            <p:spPr>
              <a:xfrm>
                <a:off x="346057" y="1151810"/>
                <a:ext cx="4833105" cy="3077573"/>
              </a:xfrm>
            </p:spPr>
            <p:txBody>
              <a:bodyPr/>
              <a:lstStyle/>
              <a:p>
                <a:r>
                  <a:rPr lang="en-US" sz="1600" dirty="0"/>
                  <a:t>Drop the additive positional encoding and make it multiplicative. </a:t>
                </a:r>
                <a:br>
                  <a:rPr lang="en-US" sz="1600" dirty="0"/>
                </a:br>
                <a:endParaRPr lang="en-US" sz="1600" dirty="0"/>
              </a:p>
              <a:p>
                <a:pPr marL="0" indent="0" algn="ctr">
                  <a:buNone/>
                </a:pPr>
                <a14:m>
                  <m:oMathPara xmlns:m="http://schemas.openxmlformats.org/officeDocument/2006/math">
                    <m:oMathParaPr>
                      <m:jc m:val="centerGroup"/>
                    </m:oMathParaPr>
                    <m:oMath xmlns:m="http://schemas.openxmlformats.org/officeDocument/2006/math">
                      <m:r>
                        <a:rPr lang="en-US" altLang="zh-TW" sz="1600" b="0" i="1" smtClean="0">
                          <a:solidFill>
                            <a:srgbClr val="7030A0"/>
                          </a:solidFill>
                          <a:latin typeface="Cambria Math" panose="02040503050406030204" pitchFamily="18" charset="0"/>
                        </a:rPr>
                        <m:t>𝑞</m:t>
                      </m:r>
                      <m:sSub>
                        <m:sSubPr>
                          <m:ctrlPr>
                            <a:rPr lang="en-US" altLang="zh-TW" sz="1600" b="0" i="1" smtClean="0">
                              <a:solidFill>
                                <a:srgbClr val="C00000"/>
                              </a:solidFill>
                              <a:latin typeface="Cambria Math" panose="02040503050406030204" pitchFamily="18" charset="0"/>
                            </a:rPr>
                          </m:ctrlPr>
                        </m:sSubPr>
                        <m:e>
                          <m:r>
                            <a:rPr lang="en-US" altLang="zh-TW" sz="1600" b="0" i="1" smtClean="0">
                              <a:solidFill>
                                <a:srgbClr val="C00000"/>
                              </a:solidFill>
                              <a:latin typeface="Cambria Math" panose="02040503050406030204" pitchFamily="18" charset="0"/>
                            </a:rPr>
                            <m:t>𝑘</m:t>
                          </m:r>
                        </m:e>
                        <m:sub>
                          <m:r>
                            <a:rPr lang="en-US" altLang="zh-TW" sz="1600" b="0" i="1" smtClean="0">
                              <a:latin typeface="Cambria Math" panose="02040503050406030204" pitchFamily="18" charset="0"/>
                            </a:rPr>
                            <m:t>𝑚𝑛</m:t>
                          </m:r>
                        </m:sub>
                      </m:sSub>
                      <m:r>
                        <a:rPr lang="en-US" altLang="zh-TW" sz="1600" i="1">
                          <a:latin typeface="Cambria Math" panose="02040503050406030204" pitchFamily="18" charset="0"/>
                        </a:rPr>
                        <m:t>=</m:t>
                      </m:r>
                      <m:sSup>
                        <m:sSupPr>
                          <m:ctrlPr>
                            <a:rPr lang="en-US" altLang="zh-TW" sz="1600" b="0" i="1" smtClean="0">
                              <a:solidFill>
                                <a:srgbClr val="7030A0"/>
                              </a:solidFill>
                              <a:latin typeface="Cambria Math" panose="02040503050406030204" pitchFamily="18" charset="0"/>
                            </a:rPr>
                          </m:ctrlPr>
                        </m:sSupPr>
                        <m:e>
                          <m:d>
                            <m:dPr>
                              <m:ctrlPr>
                                <a:rPr lang="en-US" altLang="zh-TW" sz="1600" b="0" i="1" smtClean="0">
                                  <a:solidFill>
                                    <a:srgbClr val="7030A0"/>
                                  </a:solidFill>
                                  <a:latin typeface="Cambria Math" panose="02040503050406030204" pitchFamily="18" charset="0"/>
                                </a:rPr>
                              </m:ctrlPr>
                            </m:dPr>
                            <m:e>
                              <m:sSub>
                                <m:sSubPr>
                                  <m:ctrlPr>
                                    <a:rPr lang="en-US" altLang="zh-TW" i="1" smtClean="0">
                                      <a:solidFill>
                                        <a:srgbClr val="0F9352"/>
                                      </a:solidFill>
                                      <a:latin typeface="Cambria Math" panose="02040503050406030204" pitchFamily="18" charset="0"/>
                                    </a:rPr>
                                  </m:ctrlPr>
                                </m:sSubPr>
                                <m:e>
                                  <m:r>
                                    <a:rPr lang="en-US" altLang="zh-TW" b="0" i="1" smtClean="0">
                                      <a:solidFill>
                                        <a:srgbClr val="0F9352"/>
                                      </a:solidFill>
                                      <a:latin typeface="Cambria Math" panose="02040503050406030204" pitchFamily="18" charset="0"/>
                                    </a:rPr>
                                    <m:t>𝑅</m:t>
                                  </m:r>
                                </m:e>
                                <m:sub>
                                  <m:r>
                                    <a:rPr lang="en-US" altLang="zh-TW" b="0" i="1" smtClean="0">
                                      <a:solidFill>
                                        <a:srgbClr val="0F9352"/>
                                      </a:solidFill>
                                      <a:latin typeface="Cambria Math" panose="02040503050406030204" pitchFamily="18" charset="0"/>
                                    </a:rPr>
                                    <m:t>𝜃</m:t>
                                  </m:r>
                                  <m:r>
                                    <a:rPr lang="en-US" altLang="zh-TW" b="0" i="1" smtClean="0">
                                      <a:solidFill>
                                        <a:srgbClr val="0F9352"/>
                                      </a:solidFill>
                                      <a:latin typeface="Cambria Math" panose="02040503050406030204" pitchFamily="18" charset="0"/>
                                    </a:rPr>
                                    <m:t>,  </m:t>
                                  </m:r>
                                  <m:r>
                                    <a:rPr lang="en-US" altLang="zh-TW" b="0" i="1" smtClean="0">
                                      <a:solidFill>
                                        <a:srgbClr val="0F9352"/>
                                      </a:solidFill>
                                      <a:latin typeface="Cambria Math" panose="02040503050406030204" pitchFamily="18" charset="0"/>
                                    </a:rPr>
                                    <m:t>𝑚</m:t>
                                  </m:r>
                                </m:sub>
                              </m:sSub>
                              <m:sSub>
                                <m:sSubPr>
                                  <m:ctrlPr>
                                    <a:rPr lang="en-US" altLang="zh-TW" sz="1600" i="1">
                                      <a:solidFill>
                                        <a:srgbClr val="7030A0"/>
                                      </a:solidFill>
                                      <a:latin typeface="Cambria Math" panose="02040503050406030204" pitchFamily="18" charset="0"/>
                                    </a:rPr>
                                  </m:ctrlPr>
                                </m:sSubPr>
                                <m:e>
                                  <m:r>
                                    <a:rPr lang="en-US" altLang="zh-TW" sz="1600" i="1">
                                      <a:solidFill>
                                        <a:srgbClr val="7030A0"/>
                                      </a:solidFill>
                                      <a:latin typeface="Cambria Math" panose="02040503050406030204" pitchFamily="18" charset="0"/>
                                    </a:rPr>
                                    <m:t>𝑊</m:t>
                                  </m:r>
                                </m:e>
                                <m:sub>
                                  <m:r>
                                    <a:rPr lang="en-US" altLang="zh-TW" sz="1600" i="1">
                                      <a:solidFill>
                                        <a:srgbClr val="7030A0"/>
                                      </a:solidFill>
                                      <a:latin typeface="Cambria Math" panose="02040503050406030204" pitchFamily="18" charset="0"/>
                                    </a:rPr>
                                    <m:t>𝑞</m:t>
                                  </m:r>
                                </m:sub>
                              </m:sSub>
                              <m:sSub>
                                <m:sSubPr>
                                  <m:ctrlPr>
                                    <a:rPr lang="en-US" altLang="zh-TW" sz="1600" b="1" i="1">
                                      <a:latin typeface="Cambria Math" panose="02040503050406030204" pitchFamily="18" charset="0"/>
                                    </a:rPr>
                                  </m:ctrlPr>
                                </m:sSubPr>
                                <m:e>
                                  <m:r>
                                    <a:rPr lang="en-US" altLang="zh-TW" sz="1600" b="1" i="1">
                                      <a:latin typeface="Cambria Math" panose="02040503050406030204" pitchFamily="18" charset="0"/>
                                    </a:rPr>
                                    <m:t>𝒙</m:t>
                                  </m:r>
                                </m:e>
                                <m:sub>
                                  <m:r>
                                    <a:rPr lang="en-US" altLang="zh-TW" sz="1600" b="0" i="1" smtClean="0">
                                      <a:latin typeface="Cambria Math" panose="02040503050406030204" pitchFamily="18" charset="0"/>
                                    </a:rPr>
                                    <m:t>𝑚</m:t>
                                  </m:r>
                                </m:sub>
                              </m:sSub>
                            </m:e>
                          </m:d>
                        </m:e>
                        <m:sup>
                          <m:r>
                            <a:rPr lang="en-US" altLang="zh-TW" sz="1600" i="1">
                              <a:latin typeface="Cambria Math" panose="02040503050406030204" pitchFamily="18" charset="0"/>
                            </a:rPr>
                            <m:t>𝑇</m:t>
                          </m:r>
                        </m:sup>
                      </m:sSup>
                      <m:d>
                        <m:dPr>
                          <m:ctrlPr>
                            <a:rPr lang="en-US" altLang="zh-TW" sz="1600" i="1">
                              <a:latin typeface="Cambria Math" panose="02040503050406030204" pitchFamily="18" charset="0"/>
                            </a:rPr>
                          </m:ctrlPr>
                        </m:dPr>
                        <m:e>
                          <m:sSub>
                            <m:sSubPr>
                              <m:ctrlPr>
                                <a:rPr lang="en-US" altLang="zh-TW" i="1">
                                  <a:solidFill>
                                    <a:srgbClr val="0F9352"/>
                                  </a:solidFill>
                                  <a:latin typeface="Cambria Math" panose="02040503050406030204" pitchFamily="18" charset="0"/>
                                </a:rPr>
                              </m:ctrlPr>
                            </m:sSubPr>
                            <m:e>
                              <m:r>
                                <a:rPr lang="en-US" altLang="zh-TW" i="1">
                                  <a:solidFill>
                                    <a:srgbClr val="0F9352"/>
                                  </a:solidFill>
                                  <a:latin typeface="Cambria Math" panose="02040503050406030204" pitchFamily="18" charset="0"/>
                                </a:rPr>
                                <m:t>𝑅</m:t>
                              </m:r>
                            </m:e>
                            <m:sub>
                              <m:r>
                                <a:rPr lang="en-US" altLang="zh-TW" i="1">
                                  <a:solidFill>
                                    <a:srgbClr val="0F9352"/>
                                  </a:solidFill>
                                  <a:latin typeface="Cambria Math" panose="02040503050406030204" pitchFamily="18" charset="0"/>
                                </a:rPr>
                                <m:t>𝜃</m:t>
                              </m:r>
                              <m:r>
                                <a:rPr lang="en-US" altLang="zh-TW" i="1">
                                  <a:solidFill>
                                    <a:srgbClr val="0F9352"/>
                                  </a:solidFill>
                                  <a:latin typeface="Cambria Math" panose="02040503050406030204" pitchFamily="18" charset="0"/>
                                </a:rPr>
                                <m:t>,  </m:t>
                              </m:r>
                              <m:r>
                                <a:rPr lang="en-US" altLang="zh-TW" b="0" i="1" smtClean="0">
                                  <a:solidFill>
                                    <a:srgbClr val="0F9352"/>
                                  </a:solidFill>
                                  <a:latin typeface="Cambria Math" panose="02040503050406030204" pitchFamily="18" charset="0"/>
                                </a:rPr>
                                <m:t>𝑛</m:t>
                              </m:r>
                            </m:sub>
                          </m:sSub>
                          <m:sSub>
                            <m:sSubPr>
                              <m:ctrlPr>
                                <a:rPr lang="en-US" altLang="zh-TW" sz="1600" i="1">
                                  <a:solidFill>
                                    <a:srgbClr val="C00000"/>
                                  </a:solidFill>
                                  <a:latin typeface="Cambria Math" panose="02040503050406030204" pitchFamily="18" charset="0"/>
                                </a:rPr>
                              </m:ctrlPr>
                            </m:sSubPr>
                            <m:e>
                              <m:r>
                                <a:rPr lang="en-US" altLang="zh-TW" sz="1600" i="1">
                                  <a:solidFill>
                                    <a:srgbClr val="C00000"/>
                                  </a:solidFill>
                                  <a:latin typeface="Cambria Math" panose="02040503050406030204" pitchFamily="18" charset="0"/>
                                </a:rPr>
                                <m:t>𝑊</m:t>
                              </m:r>
                            </m:e>
                            <m:sub>
                              <m:r>
                                <a:rPr lang="en-US" altLang="zh-TW" sz="1600" i="1">
                                  <a:solidFill>
                                    <a:srgbClr val="C00000"/>
                                  </a:solidFill>
                                  <a:latin typeface="Cambria Math" panose="02040503050406030204" pitchFamily="18" charset="0"/>
                                </a:rPr>
                                <m:t>𝑘</m:t>
                              </m:r>
                            </m:sub>
                          </m:sSub>
                          <m:sSub>
                            <m:sSubPr>
                              <m:ctrlPr>
                                <a:rPr lang="en-US" altLang="zh-TW" sz="1600" b="1" i="1">
                                  <a:latin typeface="Cambria Math" panose="02040503050406030204" pitchFamily="18" charset="0"/>
                                </a:rPr>
                              </m:ctrlPr>
                            </m:sSubPr>
                            <m:e>
                              <m:r>
                                <a:rPr lang="en-US" altLang="zh-TW" sz="1600" b="1" i="1">
                                  <a:latin typeface="Cambria Math" panose="02040503050406030204" pitchFamily="18" charset="0"/>
                                </a:rPr>
                                <m:t>𝒙</m:t>
                              </m:r>
                            </m:e>
                            <m:sub>
                              <m:r>
                                <a:rPr lang="en-US" altLang="zh-TW" sz="1600" b="0" i="1" smtClean="0">
                                  <a:latin typeface="Cambria Math" panose="02040503050406030204" pitchFamily="18" charset="0"/>
                                </a:rPr>
                                <m:t>𝑛</m:t>
                              </m:r>
                            </m:sub>
                          </m:sSub>
                        </m:e>
                      </m:d>
                    </m:oMath>
                  </m:oMathPara>
                </a14:m>
                <a:endParaRPr lang="en-US" altLang="zh-TW" sz="1600" b="0" i="1" dirty="0">
                  <a:latin typeface="Cambria Math" panose="02040503050406030204" pitchFamily="18" charset="0"/>
                </a:endParaRPr>
              </a:p>
              <a:p>
                <a:pPr marL="0" indent="0" algn="ctr">
                  <a:buNone/>
                </a:pPr>
                <a:r>
                  <a:rPr lang="en-US" altLang="zh-TW" sz="1600" b="0" dirty="0"/>
                  <a:t> </a:t>
                </a:r>
                <a14:m>
                  <m:oMath xmlns:m="http://schemas.openxmlformats.org/officeDocument/2006/math">
                    <m:r>
                      <a:rPr lang="en-US" altLang="zh-TW" sz="1600" b="0" i="1" smtClean="0">
                        <a:latin typeface="Cambria Math" panose="02040503050406030204" pitchFamily="18" charset="0"/>
                      </a:rPr>
                      <m:t>=</m:t>
                    </m:r>
                    <m:sSubSup>
                      <m:sSubSupPr>
                        <m:ctrlPr>
                          <a:rPr lang="en-US" altLang="zh-TW" i="1">
                            <a:latin typeface="Cambria Math" panose="02040503050406030204" pitchFamily="18" charset="0"/>
                          </a:rPr>
                        </m:ctrlPr>
                      </m:sSubSupPr>
                      <m:e>
                        <m:r>
                          <a:rPr lang="en-US" altLang="zh-TW" b="1" i="1">
                            <a:latin typeface="Cambria Math" panose="02040503050406030204" pitchFamily="18" charset="0"/>
                          </a:rPr>
                          <m:t>𝒙</m:t>
                        </m:r>
                      </m:e>
                      <m:sub>
                        <m:r>
                          <a:rPr lang="en-US" altLang="zh-TW" b="0" i="1" smtClean="0">
                            <a:latin typeface="Cambria Math" panose="02040503050406030204" pitchFamily="18" charset="0"/>
                          </a:rPr>
                          <m:t>𝑚</m:t>
                        </m:r>
                      </m:sub>
                      <m:sup>
                        <m:r>
                          <a:rPr lang="en-US" altLang="zh-TW" b="0" i="1">
                            <a:latin typeface="Cambria Math" panose="02040503050406030204" pitchFamily="18" charset="0"/>
                          </a:rPr>
                          <m:t>𝑇</m:t>
                        </m:r>
                      </m:sup>
                    </m:sSubSup>
                    <m:sSubSup>
                      <m:sSubSupPr>
                        <m:ctrlPr>
                          <a:rPr lang="en-US" altLang="zh-TW" b="0" i="1" smtClean="0">
                            <a:solidFill>
                              <a:srgbClr val="7030A0"/>
                            </a:solidFill>
                            <a:latin typeface="Cambria Math" panose="02040503050406030204" pitchFamily="18" charset="0"/>
                          </a:rPr>
                        </m:ctrlPr>
                      </m:sSubSup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up>
                        <m:r>
                          <a:rPr lang="en-US" altLang="zh-TW" i="1">
                            <a:latin typeface="Cambria Math" panose="02040503050406030204" pitchFamily="18" charset="0"/>
                          </a:rPr>
                          <m:t>𝑇</m:t>
                        </m:r>
                      </m:sup>
                    </m:sSubSup>
                    <m:sSubSup>
                      <m:sSubSupPr>
                        <m:ctrlPr>
                          <a:rPr lang="en-US" altLang="zh-TW" b="0" i="1" smtClean="0">
                            <a:solidFill>
                              <a:srgbClr val="0F9352"/>
                            </a:solidFill>
                            <a:latin typeface="Cambria Math" panose="02040503050406030204" pitchFamily="18" charset="0"/>
                          </a:rPr>
                        </m:ctrlPr>
                      </m:sSubSupPr>
                      <m:e>
                        <m:r>
                          <a:rPr lang="en-US" altLang="zh-TW" i="1">
                            <a:solidFill>
                              <a:srgbClr val="0F9352"/>
                            </a:solidFill>
                            <a:latin typeface="Cambria Math" panose="02040503050406030204" pitchFamily="18" charset="0"/>
                          </a:rPr>
                          <m:t>𝑅</m:t>
                        </m:r>
                      </m:e>
                      <m:sub>
                        <m:r>
                          <a:rPr lang="en-US" altLang="zh-TW" i="1">
                            <a:solidFill>
                              <a:srgbClr val="0F9352"/>
                            </a:solidFill>
                            <a:latin typeface="Cambria Math" panose="02040503050406030204" pitchFamily="18" charset="0"/>
                          </a:rPr>
                          <m:t>𝜃</m:t>
                        </m:r>
                        <m:r>
                          <a:rPr lang="en-US" altLang="zh-TW" i="1">
                            <a:solidFill>
                              <a:srgbClr val="0F9352"/>
                            </a:solidFill>
                            <a:latin typeface="Cambria Math" panose="02040503050406030204" pitchFamily="18" charset="0"/>
                          </a:rPr>
                          <m:t>,  </m:t>
                        </m:r>
                        <m:r>
                          <a:rPr lang="en-US" altLang="zh-TW" b="0" i="1" smtClean="0">
                            <a:solidFill>
                              <a:srgbClr val="0F9352"/>
                            </a:solidFill>
                            <a:latin typeface="Cambria Math" panose="02040503050406030204" pitchFamily="18" charset="0"/>
                          </a:rPr>
                          <m:t>𝑚</m:t>
                        </m:r>
                      </m:sub>
                      <m:sup>
                        <m:r>
                          <a:rPr lang="en-US" altLang="zh-TW" i="1">
                            <a:latin typeface="Cambria Math" panose="02040503050406030204" pitchFamily="18" charset="0"/>
                          </a:rPr>
                          <m:t>𝑇</m:t>
                        </m:r>
                      </m:sup>
                    </m:sSubSup>
                    <m:sSub>
                      <m:sSubPr>
                        <m:ctrlPr>
                          <a:rPr lang="en-US" altLang="zh-TW" i="1">
                            <a:solidFill>
                              <a:srgbClr val="0F9352"/>
                            </a:solidFill>
                            <a:latin typeface="Cambria Math" panose="02040503050406030204" pitchFamily="18" charset="0"/>
                          </a:rPr>
                        </m:ctrlPr>
                      </m:sSubPr>
                      <m:e>
                        <m:r>
                          <a:rPr lang="en-US" altLang="zh-TW" i="1">
                            <a:solidFill>
                              <a:srgbClr val="0F9352"/>
                            </a:solidFill>
                            <a:latin typeface="Cambria Math" panose="02040503050406030204" pitchFamily="18" charset="0"/>
                          </a:rPr>
                          <m:t>𝑅</m:t>
                        </m:r>
                      </m:e>
                      <m:sub>
                        <m:r>
                          <a:rPr lang="en-US" altLang="zh-TW" i="1">
                            <a:solidFill>
                              <a:srgbClr val="0F9352"/>
                            </a:solidFill>
                            <a:latin typeface="Cambria Math" panose="02040503050406030204" pitchFamily="18" charset="0"/>
                          </a:rPr>
                          <m:t>𝜃</m:t>
                        </m:r>
                        <m:r>
                          <a:rPr lang="en-US" altLang="zh-TW" i="1">
                            <a:solidFill>
                              <a:srgbClr val="0F9352"/>
                            </a:solidFill>
                            <a:latin typeface="Cambria Math" panose="02040503050406030204" pitchFamily="18" charset="0"/>
                          </a:rPr>
                          <m:t>,  </m:t>
                        </m:r>
                        <m:r>
                          <a:rPr lang="en-US" altLang="zh-TW" b="0" i="1" smtClean="0">
                            <a:solidFill>
                              <a:srgbClr val="0F9352"/>
                            </a:solidFill>
                            <a:latin typeface="Cambria Math" panose="02040503050406030204" pitchFamily="18" charset="0"/>
                          </a:rPr>
                          <m:t>𝑛</m:t>
                        </m:r>
                      </m:sub>
                    </m:sSub>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smtClean="0">
                            <a:latin typeface="Cambria Math" panose="02040503050406030204" pitchFamily="18" charset="0"/>
                          </a:rPr>
                          <m:t>𝒋</m:t>
                        </m:r>
                      </m:sub>
                    </m:sSub>
                  </m:oMath>
                </a14:m>
                <a:endParaRPr lang="en-US" altLang="zh-TW" b="1" dirty="0"/>
              </a:p>
              <a:p>
                <a:pPr marL="0" indent="0" algn="ctr">
                  <a:buNone/>
                </a:pPr>
                <a:endParaRPr lang="en-US" sz="1600" dirty="0"/>
              </a:p>
              <a:p>
                <a:pPr lvl="1"/>
                <a14:m>
                  <m:oMath xmlns:m="http://schemas.openxmlformats.org/officeDocument/2006/math">
                    <m:r>
                      <a:rPr lang="en-US" altLang="zh-TW" i="1" smtClean="0">
                        <a:solidFill>
                          <a:srgbClr val="0F9352"/>
                        </a:solidFill>
                        <a:latin typeface="Cambria Math" panose="02040503050406030204" pitchFamily="18" charset="0"/>
                      </a:rPr>
                      <m:t>𝜃</m:t>
                    </m:r>
                  </m:oMath>
                </a14:m>
                <a:r>
                  <a:rPr lang="en-US" dirty="0"/>
                  <a:t>: the size of rotation</a:t>
                </a:r>
              </a:p>
              <a:p>
                <a:pPr lvl="1"/>
                <a14:m>
                  <m:oMath xmlns:m="http://schemas.openxmlformats.org/officeDocument/2006/math">
                    <m:sSub>
                      <m:sSubPr>
                        <m:ctrlPr>
                          <a:rPr lang="en-US" altLang="zh-TW" i="1">
                            <a:solidFill>
                              <a:srgbClr val="0F9352"/>
                            </a:solidFill>
                            <a:latin typeface="Cambria Math" panose="02040503050406030204" pitchFamily="18" charset="0"/>
                          </a:rPr>
                        </m:ctrlPr>
                      </m:sSubPr>
                      <m:e>
                        <m:r>
                          <a:rPr lang="en-US" altLang="zh-TW" i="1">
                            <a:solidFill>
                              <a:srgbClr val="0F9352"/>
                            </a:solidFill>
                            <a:latin typeface="Cambria Math" panose="02040503050406030204" pitchFamily="18" charset="0"/>
                          </a:rPr>
                          <m:t>𝑅</m:t>
                        </m:r>
                      </m:e>
                      <m:sub>
                        <m:r>
                          <a:rPr lang="en-US" altLang="zh-TW" i="1">
                            <a:solidFill>
                              <a:srgbClr val="0F9352"/>
                            </a:solidFill>
                            <a:latin typeface="Cambria Math" panose="02040503050406030204" pitchFamily="18" charset="0"/>
                          </a:rPr>
                          <m:t>𝜃</m:t>
                        </m:r>
                        <m:r>
                          <a:rPr lang="en-US" altLang="zh-TW" i="1">
                            <a:solidFill>
                              <a:srgbClr val="0F9352"/>
                            </a:solidFill>
                            <a:latin typeface="Cambria Math" panose="02040503050406030204" pitchFamily="18" charset="0"/>
                          </a:rPr>
                          <m:t>,  </m:t>
                        </m:r>
                        <m:r>
                          <a:rPr lang="en-US" altLang="zh-TW" i="1">
                            <a:solidFill>
                              <a:srgbClr val="0F9352"/>
                            </a:solidFill>
                            <a:latin typeface="Cambria Math" panose="02040503050406030204" pitchFamily="18" charset="0"/>
                          </a:rPr>
                          <m:t>𝑚</m:t>
                        </m:r>
                      </m:sub>
                    </m:sSub>
                  </m:oMath>
                </a14:m>
                <a:r>
                  <a:rPr lang="en-US" dirty="0"/>
                  <a:t>: rotation matrix, rotates a vector it gets multiplied to proportional to </a:t>
                </a:r>
                <a14:m>
                  <m:oMath xmlns:m="http://schemas.openxmlformats.org/officeDocument/2006/math">
                    <m:r>
                      <a:rPr lang="en-US" altLang="zh-TW" i="1">
                        <a:solidFill>
                          <a:srgbClr val="0F9352"/>
                        </a:solidFill>
                        <a:latin typeface="Cambria Math" panose="02040503050406030204" pitchFamily="18" charset="0"/>
                      </a:rPr>
                      <m:t>𝜃</m:t>
                    </m:r>
                    <m:r>
                      <a:rPr lang="en-US" altLang="zh-TW" i="1">
                        <a:solidFill>
                          <a:srgbClr val="0F9352"/>
                        </a:solidFill>
                        <a:latin typeface="Cambria Math" panose="02040503050406030204" pitchFamily="18" charset="0"/>
                      </a:rPr>
                      <m:t> </m:t>
                    </m:r>
                  </m:oMath>
                </a14:m>
                <a:r>
                  <a:rPr lang="en-US" dirty="0"/>
                  <a:t>and the position index </a:t>
                </a:r>
                <a14:m>
                  <m:oMath xmlns:m="http://schemas.openxmlformats.org/officeDocument/2006/math">
                    <m:r>
                      <a:rPr lang="en-US" altLang="zh-TW" i="1">
                        <a:solidFill>
                          <a:srgbClr val="0F9352"/>
                        </a:solidFill>
                        <a:latin typeface="Cambria Math" panose="02040503050406030204" pitchFamily="18" charset="0"/>
                      </a:rPr>
                      <m:t>𝑚</m:t>
                    </m:r>
                  </m:oMath>
                </a14:m>
                <a:r>
                  <a:rPr lang="en-US" dirty="0"/>
                  <a:t>.  </a:t>
                </a:r>
              </a:p>
              <a:p>
                <a:r>
                  <a:rPr lang="en-US" dirty="0"/>
                  <a:t>Intuition: </a:t>
                </a:r>
                <a:r>
                  <a:rPr lang="en-US" b="1" dirty="0"/>
                  <a:t>nearby </a:t>
                </a:r>
                <a:r>
                  <a:rPr lang="en-US" dirty="0"/>
                  <a:t>words have </a:t>
                </a:r>
                <a:r>
                  <a:rPr lang="en-US" b="1" dirty="0"/>
                  <a:t>smaller relative rotation</a:t>
                </a:r>
                <a:r>
                  <a:rPr lang="en-US" dirty="0"/>
                  <a:t>.</a:t>
                </a:r>
              </a:p>
              <a:p>
                <a:pPr marL="0" indent="0">
                  <a:buNone/>
                </a:pPr>
                <a:endParaRPr lang="en-US" dirty="0"/>
              </a:p>
              <a:p>
                <a:pPr marL="0" indent="0" algn="ctr">
                  <a:buNone/>
                </a:pPr>
                <a:endParaRPr lang="en-US" sz="1600" dirty="0"/>
              </a:p>
              <a:p>
                <a:pPr marL="0" indent="0" algn="ctr">
                  <a:buNone/>
                </a:pPr>
                <a:endParaRPr lang="en-US" dirty="0"/>
              </a:p>
              <a:p>
                <a:pPr marL="0" indent="0" algn="ctr">
                  <a:buNone/>
                </a:pPr>
                <a:endParaRPr lang="en-US" sz="1600" dirty="0"/>
              </a:p>
            </p:txBody>
          </p:sp>
        </mc:Choice>
        <mc:Fallback>
          <p:sp>
            <p:nvSpPr>
              <p:cNvPr id="13" name="Text Placeholder 9">
                <a:extLst>
                  <a:ext uri="{FF2B5EF4-FFF2-40B4-BE49-F238E27FC236}">
                    <a16:creationId xmlns:a16="http://schemas.microsoft.com/office/drawing/2014/main" id="{575E1DC1-1765-7604-58F6-050845D1952B}"/>
                  </a:ext>
                </a:extLst>
              </p:cNvPr>
              <p:cNvSpPr>
                <a:spLocks noGrp="1" noRot="1" noChangeAspect="1" noMove="1" noResize="1" noEditPoints="1" noAdjustHandles="1" noChangeArrowheads="1" noChangeShapeType="1" noTextEdit="1"/>
              </p:cNvSpPr>
              <p:nvPr>
                <p:ph type="body" sz="quarter" idx="16"/>
              </p:nvPr>
            </p:nvSpPr>
            <p:spPr>
              <a:xfrm>
                <a:off x="346057" y="1151810"/>
                <a:ext cx="4833105" cy="3077573"/>
              </a:xfrm>
              <a:blipFill>
                <a:blip r:embed="rId4"/>
                <a:stretch>
                  <a:fillRect l="-524" t="-1230" r="-524" b="-7377"/>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3B7EC0F2-4787-7CC9-009B-92364BDB5EE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411795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846E-8E1E-5991-62AE-EA00B41D3272}"/>
              </a:ext>
            </a:extLst>
          </p:cNvPr>
          <p:cNvSpPr>
            <a:spLocks noGrp="1"/>
          </p:cNvSpPr>
          <p:nvPr>
            <p:ph type="title"/>
          </p:nvPr>
        </p:nvSpPr>
        <p:spPr/>
        <p:txBody>
          <a:bodyPr/>
          <a:lstStyle/>
          <a:p>
            <a:r>
              <a:rPr lang="en-US" dirty="0"/>
              <a:t>Thinking About Rotation Matrix</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E7EBAC5-0548-9E17-6EE9-3BCCA5DC1FBD}"/>
                  </a:ext>
                </a:extLst>
              </p:cNvPr>
              <p:cNvSpPr>
                <a:spLocks noGrp="1"/>
              </p:cNvSpPr>
              <p:nvPr>
                <p:ph type="body" sz="quarter" idx="16"/>
              </p:nvPr>
            </p:nvSpPr>
            <p:spPr/>
            <p:txBody>
              <a:bodyPr/>
              <a:lstStyle/>
              <a:p>
                <a:r>
                  <a:rPr lang="en-US" dirty="0"/>
                  <a:t>In practice, we are rotating </a:t>
                </a:r>
                <a14:m>
                  <m:oMath xmlns:m="http://schemas.openxmlformats.org/officeDocument/2006/math">
                    <m:r>
                      <a:rPr lang="en-US" altLang="zh-TW" b="0" i="1" smtClean="0">
                        <a:solidFill>
                          <a:schemeClr val="tx1"/>
                        </a:solidFill>
                        <a:latin typeface="Cambria Math" panose="02040503050406030204" pitchFamily="18" charset="0"/>
                      </a:rPr>
                      <m:t>𝑑</m:t>
                    </m:r>
                  </m:oMath>
                </a14:m>
                <a:r>
                  <a:rPr lang="en-US" dirty="0"/>
                  <a:t> dimensional embedding matrices. </a:t>
                </a:r>
              </a:p>
              <a:p>
                <a:r>
                  <a:rPr lang="en-US" dirty="0"/>
                  <a:t>Idea: rotate different dimensions with different angles: </a:t>
                </a:r>
              </a:p>
              <a:p>
                <a:pPr lvl="1"/>
                <a14:m>
                  <m:oMath xmlns:m="http://schemas.openxmlformats.org/officeDocument/2006/math">
                    <m:r>
                      <m:rPr>
                        <m:sty m:val="p"/>
                      </m:rPr>
                      <a:rPr lang="en-US" altLang="zh-TW" smtClean="0">
                        <a:latin typeface="Cambria Math" panose="02040503050406030204" pitchFamily="18" charset="0"/>
                      </a:rPr>
                      <m:t>Θ</m:t>
                    </m:r>
                    <m:r>
                      <a:rPr lang="en-US" altLang="zh-TW" b="0" i="1" smtClean="0">
                        <a:latin typeface="Cambria Math" panose="02040503050406030204" pitchFamily="18" charset="0"/>
                      </a:rPr>
                      <m:t>={</m:t>
                    </m:r>
                    <m:sSub>
                      <m:sSubPr>
                        <m:ctrlPr>
                          <a:rPr lang="en-US" altLang="zh-TW" b="0" i="1" smtClean="0">
                            <a:solidFill>
                              <a:schemeClr val="tx1"/>
                            </a:solidFill>
                            <a:latin typeface="Cambria Math" panose="02040503050406030204" pitchFamily="18" charset="0"/>
                          </a:rPr>
                        </m:ctrlPr>
                      </m:sSubPr>
                      <m:e>
                        <m:r>
                          <m:rPr>
                            <m:brk m:alnAt="7"/>
                          </m:rPr>
                          <a:rPr lang="en-US" altLang="zh-TW" b="0" i="1" smtClean="0">
                            <a:solidFill>
                              <a:schemeClr val="tx1"/>
                            </a:solidFill>
                            <a:latin typeface="Cambria Math" panose="02040503050406030204" pitchFamily="18" charset="0"/>
                          </a:rPr>
                          <m:t>𝜃</m:t>
                        </m:r>
                      </m:e>
                      <m:sub>
                        <m:r>
                          <a:rPr lang="en-US" altLang="zh-TW" b="0" i="1" smtClean="0">
                            <a:solidFill>
                              <a:schemeClr val="tx1"/>
                            </a:solidFill>
                            <a:latin typeface="Cambria Math" panose="02040503050406030204" pitchFamily="18" charset="0"/>
                          </a:rPr>
                          <m:t>0</m:t>
                        </m:r>
                      </m:sub>
                    </m:sSub>
                    <m:r>
                      <a:rPr lang="en-US" altLang="zh-TW" b="0" i="1" smtClean="0">
                        <a:solidFill>
                          <a:schemeClr val="tx1"/>
                        </a:solidFill>
                        <a:latin typeface="Cambria Math" panose="02040503050406030204" pitchFamily="18" charset="0"/>
                      </a:rPr>
                      <m:t>, </m:t>
                    </m:r>
                    <m:sSub>
                      <m:sSubPr>
                        <m:ctrlPr>
                          <a:rPr lang="en-US" altLang="zh-TW" i="1">
                            <a:latin typeface="Cambria Math" panose="02040503050406030204" pitchFamily="18" charset="0"/>
                          </a:rPr>
                        </m:ctrlPr>
                      </m:sSubPr>
                      <m:e>
                        <m:r>
                          <m:rPr>
                            <m:brk m:alnAt="7"/>
                          </m:rPr>
                          <a:rPr lang="en-US" altLang="zh-TW" i="1">
                            <a:latin typeface="Cambria Math" panose="02040503050406030204" pitchFamily="18" charset="0"/>
                          </a:rPr>
                          <m:t>𝜃</m:t>
                        </m:r>
                      </m:e>
                      <m:sub>
                        <m:r>
                          <a:rPr lang="en-US" altLang="zh-TW" b="0" i="1" smtClean="0">
                            <a:latin typeface="Cambria Math" panose="02040503050406030204" pitchFamily="18" charset="0"/>
                          </a:rPr>
                          <m:t>1</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m:rPr>
                            <m:brk m:alnAt="7"/>
                          </m:rPr>
                          <a:rPr lang="en-US" altLang="zh-TW" i="1">
                            <a:latin typeface="Cambria Math" panose="02040503050406030204" pitchFamily="18" charset="0"/>
                          </a:rPr>
                          <m:t>𝜃</m:t>
                        </m:r>
                      </m:e>
                      <m:sub>
                        <m:r>
                          <a:rPr lang="en-US" altLang="zh-TW" b="0" i="1" smtClean="0">
                            <a:latin typeface="Cambria Math" panose="02040503050406030204" pitchFamily="18" charset="0"/>
                          </a:rPr>
                          <m:t>2</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m:rPr>
                            <m:brk m:alnAt="7"/>
                          </m:rPr>
                          <a:rPr lang="en-US" altLang="zh-TW" i="1">
                            <a:latin typeface="Cambria Math" panose="02040503050406030204" pitchFamily="18" charset="0"/>
                          </a:rPr>
                          <m:t>𝜃</m:t>
                        </m:r>
                      </m:e>
                      <m:sub>
                        <m:r>
                          <a:rPr lang="en-US" altLang="zh-TW" b="0" i="1" smtClean="0">
                            <a:latin typeface="Cambria Math" panose="02040503050406030204" pitchFamily="18" charset="0"/>
                          </a:rPr>
                          <m:t>3</m:t>
                        </m:r>
                      </m:sub>
                    </m:sSub>
                    <m:r>
                      <a:rPr lang="en-US" altLang="zh-TW" i="1">
                        <a:latin typeface="Cambria Math" panose="02040503050406030204" pitchFamily="18" charset="0"/>
                      </a:rPr>
                      <m:t>,</m:t>
                    </m:r>
                    <m:r>
                      <a:rPr lang="en-US" altLang="zh-TW" b="0" i="1" smtClean="0">
                        <a:latin typeface="Cambria Math" panose="02040503050406030204" pitchFamily="18" charset="0"/>
                      </a:rPr>
                      <m:t>…, </m:t>
                    </m:r>
                    <m:sSub>
                      <m:sSubPr>
                        <m:ctrlPr>
                          <a:rPr lang="en-US" altLang="zh-TW" b="0" i="1" smtClean="0">
                            <a:latin typeface="Cambria Math" panose="02040503050406030204" pitchFamily="18" charset="0"/>
                          </a:rPr>
                        </m:ctrlPr>
                      </m:sSubPr>
                      <m:e>
                        <m:r>
                          <a:rPr lang="en-US" altLang="zh-TW" b="0" i="1" smtClean="0">
                            <a:latin typeface="Cambria Math" panose="02040503050406030204" pitchFamily="18" charset="0"/>
                          </a:rPr>
                          <m:t>𝜃</m:t>
                        </m:r>
                      </m:e>
                      <m:sub>
                        <m:r>
                          <a:rPr lang="en-US" altLang="zh-TW" b="0" i="1" smtClean="0">
                            <a:latin typeface="Cambria Math" panose="02040503050406030204" pitchFamily="18" charset="0"/>
                          </a:rPr>
                          <m:t>𝑑</m:t>
                        </m:r>
                        <m:r>
                          <a:rPr lang="en-US" altLang="zh-TW" b="0" i="1" smtClean="0">
                            <a:latin typeface="Cambria Math" panose="02040503050406030204" pitchFamily="18" charset="0"/>
                          </a:rPr>
                          <m:t>/2</m:t>
                        </m:r>
                      </m:sub>
                    </m:sSub>
                    <m:r>
                      <a:rPr lang="en-US" altLang="zh-TW" b="0" i="1" smtClean="0">
                        <a:solidFill>
                          <a:schemeClr val="tx1"/>
                        </a:solidFill>
                        <a:latin typeface="Cambria Math" panose="02040503050406030204" pitchFamily="18" charset="0"/>
                      </a:rPr>
                      <m:t>}</m:t>
                    </m:r>
                  </m:oMath>
                </a14:m>
                <a:endParaRPr lang="en-US" dirty="0"/>
              </a:p>
              <a:p>
                <a:endParaRPr lang="en-US" dirty="0"/>
              </a:p>
              <a:p>
                <a:pPr marL="0" indent="0">
                  <a:buNone/>
                </a:pPr>
                <a:r>
                  <a:rPr lang="en-US" altLang="zh-TW" dirty="0">
                    <a:solidFill>
                      <a:schemeClr val="tx1"/>
                    </a:solidFill>
                  </a:rPr>
                  <a:t>          </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mc:Choice>
        <mc:Fallback>
          <p:sp>
            <p:nvSpPr>
              <p:cNvPr id="3" name="Text Placeholder 2">
                <a:extLst>
                  <a:ext uri="{FF2B5EF4-FFF2-40B4-BE49-F238E27FC236}">
                    <a16:creationId xmlns:a16="http://schemas.microsoft.com/office/drawing/2014/main" id="{3E7EBAC5-0548-9E17-6EE9-3BCCA5DC1FB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pic>
        <p:nvPicPr>
          <p:cNvPr id="10" name="Picture 9" descr="A group of numbers and symbols&#10;&#10;Description automatically generated">
            <a:extLst>
              <a:ext uri="{FF2B5EF4-FFF2-40B4-BE49-F238E27FC236}">
                <a16:creationId xmlns:a16="http://schemas.microsoft.com/office/drawing/2014/main" id="{CAEF5688-8508-BC33-E308-D8B2F5FD027D}"/>
              </a:ext>
            </a:extLst>
          </p:cNvPr>
          <p:cNvPicPr>
            <a:picLocks noChangeAspect="1"/>
          </p:cNvPicPr>
          <p:nvPr/>
        </p:nvPicPr>
        <p:blipFill>
          <a:blip r:embed="rId3"/>
          <a:stretch>
            <a:fillRect/>
          </a:stretch>
        </p:blipFill>
        <p:spPr>
          <a:xfrm>
            <a:off x="620775" y="2393075"/>
            <a:ext cx="7818368" cy="2378622"/>
          </a:xfrm>
          <a:prstGeom prst="rect">
            <a:avLst/>
          </a:prstGeom>
        </p:spPr>
      </p:pic>
      <p:sp>
        <p:nvSpPr>
          <p:cNvPr id="4" name="Rounded Rectangle 3">
            <a:extLst>
              <a:ext uri="{FF2B5EF4-FFF2-40B4-BE49-F238E27FC236}">
                <a16:creationId xmlns:a16="http://schemas.microsoft.com/office/drawing/2014/main" id="{E51933C6-8191-23FC-5ED6-994479C7316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574135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70F44-D9D8-D200-ADA2-159B8983850E}"/>
              </a:ext>
            </a:extLst>
          </p:cNvPr>
          <p:cNvSpPr>
            <a:spLocks noGrp="1"/>
          </p:cNvSpPr>
          <p:nvPr>
            <p:ph type="title"/>
          </p:nvPr>
        </p:nvSpPr>
        <p:spPr/>
        <p:txBody>
          <a:bodyPr/>
          <a:lstStyle/>
          <a:p>
            <a:r>
              <a:rPr lang="en-US" dirty="0" err="1"/>
              <a:t>RoPE</a:t>
            </a:r>
            <a:r>
              <a:rPr lang="en-US" dirty="0"/>
              <a:t> in its General Form</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928D9B0E-F2A3-5775-3BBA-D35A24534510}"/>
                  </a:ext>
                </a:extLst>
              </p:cNvPr>
              <p:cNvSpPr>
                <a:spLocks noGrp="1"/>
              </p:cNvSpPr>
              <p:nvPr>
                <p:ph type="body" sz="quarter" idx="16"/>
              </p:nvPr>
            </p:nvSpPr>
            <p:spPr>
              <a:xfrm>
                <a:off x="533920" y="1390650"/>
                <a:ext cx="8085414" cy="3077573"/>
              </a:xfrm>
            </p:spPr>
            <p:txBody>
              <a:bodyPr/>
              <a:lstStyle/>
              <a:p>
                <a:pPr marL="0" indent="0" algn="ctr">
                  <a:buNone/>
                </a:pPr>
                <a14:m>
                  <m:oMathPara xmlns:m="http://schemas.openxmlformats.org/officeDocument/2006/math">
                    <m:oMathParaPr>
                      <m:jc m:val="centerGroup"/>
                    </m:oMathParaPr>
                    <m:oMath xmlns:m="http://schemas.openxmlformats.org/officeDocument/2006/math">
                      <m:r>
                        <a:rPr lang="en-US" altLang="zh-TW" sz="2000" i="1" smtClean="0">
                          <a:solidFill>
                            <a:srgbClr val="7030A0"/>
                          </a:solidFill>
                          <a:latin typeface="Cambria Math" panose="02040503050406030204" pitchFamily="18" charset="0"/>
                        </a:rPr>
                        <m:t>𝑞</m:t>
                      </m:r>
                      <m:sSub>
                        <m:sSubPr>
                          <m:ctrlPr>
                            <a:rPr lang="en-US" altLang="zh-TW" sz="2000" i="1">
                              <a:solidFill>
                                <a:srgbClr val="C00000"/>
                              </a:solidFill>
                              <a:latin typeface="Cambria Math" panose="02040503050406030204" pitchFamily="18" charset="0"/>
                            </a:rPr>
                          </m:ctrlPr>
                        </m:sSubPr>
                        <m:e>
                          <m:r>
                            <a:rPr lang="en-US" altLang="zh-TW" sz="2000" i="1">
                              <a:solidFill>
                                <a:srgbClr val="C00000"/>
                              </a:solidFill>
                              <a:latin typeface="Cambria Math" panose="02040503050406030204" pitchFamily="18" charset="0"/>
                            </a:rPr>
                            <m:t>𝑘</m:t>
                          </m:r>
                        </m:e>
                        <m:sub>
                          <m:r>
                            <a:rPr lang="en-US" altLang="zh-TW" sz="2000" i="1">
                              <a:latin typeface="Cambria Math" panose="02040503050406030204" pitchFamily="18" charset="0"/>
                            </a:rPr>
                            <m:t>𝑚𝑛</m:t>
                          </m:r>
                        </m:sub>
                      </m:sSub>
                      <m:r>
                        <m:rPr>
                          <m:nor/>
                        </m:rPr>
                        <a:rPr lang="en-US" altLang="zh-TW" sz="2000" dirty="0"/>
                        <m:t> </m:t>
                      </m:r>
                      <m:r>
                        <a:rPr lang="en-US" altLang="zh-TW" sz="2000" i="1">
                          <a:latin typeface="Cambria Math" panose="02040503050406030204" pitchFamily="18" charset="0"/>
                        </a:rPr>
                        <m:t>=</m:t>
                      </m:r>
                      <m:sSup>
                        <m:sSupPr>
                          <m:ctrlPr>
                            <a:rPr lang="en-US" altLang="zh-TW" sz="2000" i="1">
                              <a:solidFill>
                                <a:srgbClr val="7030A0"/>
                              </a:solidFill>
                              <a:latin typeface="Cambria Math" panose="02040503050406030204" pitchFamily="18" charset="0"/>
                            </a:rPr>
                          </m:ctrlPr>
                        </m:sSupPr>
                        <m:e>
                          <m:d>
                            <m:dPr>
                              <m:ctrlPr>
                                <a:rPr lang="en-US" altLang="zh-TW" sz="2000" i="1">
                                  <a:solidFill>
                                    <a:srgbClr val="7030A0"/>
                                  </a:solidFill>
                                  <a:latin typeface="Cambria Math" panose="02040503050406030204" pitchFamily="18" charset="0"/>
                                </a:rPr>
                              </m:ctrlPr>
                            </m:dPr>
                            <m:e>
                              <m:sSubSup>
                                <m:sSubSupPr>
                                  <m:ctrlPr>
                                    <a:rPr lang="en-US" altLang="zh-TW" sz="2000" b="0" i="1" smtClean="0">
                                      <a:solidFill>
                                        <a:srgbClr val="0F9352"/>
                                      </a:solidFill>
                                      <a:latin typeface="Cambria Math" panose="02040503050406030204" pitchFamily="18" charset="0"/>
                                    </a:rPr>
                                  </m:ctrlPr>
                                </m:sSubSupPr>
                                <m:e>
                                  <m:r>
                                    <a:rPr lang="en-US" altLang="zh-TW" sz="2000" i="1">
                                      <a:solidFill>
                                        <a:srgbClr val="0F9352"/>
                                      </a:solidFill>
                                      <a:latin typeface="Cambria Math" panose="02040503050406030204" pitchFamily="18" charset="0"/>
                                    </a:rPr>
                                    <m:t>𝑅</m:t>
                                  </m:r>
                                </m:e>
                                <m:sub>
                                  <m:r>
                                    <m:rPr>
                                      <m:sty m:val="p"/>
                                    </m:rPr>
                                    <a:rPr lang="en-US" altLang="zh-TW" sz="2000" b="0" i="0" smtClean="0">
                                      <a:solidFill>
                                        <a:srgbClr val="0F9352"/>
                                      </a:solidFill>
                                      <a:latin typeface="Cambria Math" panose="02040503050406030204" pitchFamily="18" charset="0"/>
                                    </a:rPr>
                                    <m:t>Θ</m:t>
                                  </m:r>
                                  <m:r>
                                    <a:rPr lang="en-US" altLang="zh-TW" sz="2000" i="1">
                                      <a:solidFill>
                                        <a:srgbClr val="0F9352"/>
                                      </a:solidFill>
                                      <a:latin typeface="Cambria Math" panose="02040503050406030204" pitchFamily="18" charset="0"/>
                                    </a:rPr>
                                    <m:t>,  </m:t>
                                  </m:r>
                                  <m:r>
                                    <a:rPr lang="en-US" altLang="zh-TW" sz="2000" i="1">
                                      <a:solidFill>
                                        <a:srgbClr val="0F9352"/>
                                      </a:solidFill>
                                      <a:latin typeface="Cambria Math" panose="02040503050406030204" pitchFamily="18" charset="0"/>
                                    </a:rPr>
                                    <m:t>𝑚</m:t>
                                  </m:r>
                                </m:sub>
                                <m:sup>
                                  <m:r>
                                    <a:rPr lang="en-US" altLang="zh-TW" sz="2000" b="0" i="1" smtClean="0">
                                      <a:solidFill>
                                        <a:srgbClr val="0F9352"/>
                                      </a:solidFill>
                                      <a:latin typeface="Cambria Math" panose="02040503050406030204" pitchFamily="18" charset="0"/>
                                    </a:rPr>
                                    <m:t>𝑑</m:t>
                                  </m:r>
                                </m:sup>
                              </m:sSubSup>
                              <m:sSub>
                                <m:sSubPr>
                                  <m:ctrlPr>
                                    <a:rPr lang="en-US" altLang="zh-TW" sz="2000" i="1">
                                      <a:solidFill>
                                        <a:srgbClr val="7030A0"/>
                                      </a:solidFill>
                                      <a:latin typeface="Cambria Math" panose="02040503050406030204" pitchFamily="18" charset="0"/>
                                    </a:rPr>
                                  </m:ctrlPr>
                                </m:sSubPr>
                                <m:e>
                                  <m:r>
                                    <a:rPr lang="en-US" altLang="zh-TW" sz="2000" i="1">
                                      <a:solidFill>
                                        <a:srgbClr val="7030A0"/>
                                      </a:solidFill>
                                      <a:latin typeface="Cambria Math" panose="02040503050406030204" pitchFamily="18" charset="0"/>
                                    </a:rPr>
                                    <m:t>𝑊</m:t>
                                  </m:r>
                                </m:e>
                                <m:sub>
                                  <m:r>
                                    <a:rPr lang="en-US" altLang="zh-TW" sz="2000" i="1">
                                      <a:solidFill>
                                        <a:srgbClr val="7030A0"/>
                                      </a:solidFill>
                                      <a:latin typeface="Cambria Math" panose="02040503050406030204" pitchFamily="18" charset="0"/>
                                    </a:rPr>
                                    <m:t>𝑞</m:t>
                                  </m:r>
                                </m:sub>
                              </m:sSub>
                              <m:sSub>
                                <m:sSubPr>
                                  <m:ctrlPr>
                                    <a:rPr lang="en-US" altLang="zh-TW" sz="2000" b="1" i="1">
                                      <a:latin typeface="Cambria Math" panose="02040503050406030204" pitchFamily="18" charset="0"/>
                                    </a:rPr>
                                  </m:ctrlPr>
                                </m:sSubPr>
                                <m:e>
                                  <m:r>
                                    <a:rPr lang="en-US" altLang="zh-TW" sz="2000" b="1" i="1">
                                      <a:latin typeface="Cambria Math" panose="02040503050406030204" pitchFamily="18" charset="0"/>
                                    </a:rPr>
                                    <m:t>𝒙</m:t>
                                  </m:r>
                                </m:e>
                                <m:sub>
                                  <m:r>
                                    <a:rPr lang="en-US" altLang="zh-TW" sz="2000" i="1">
                                      <a:latin typeface="Cambria Math" panose="02040503050406030204" pitchFamily="18" charset="0"/>
                                    </a:rPr>
                                    <m:t>𝑚</m:t>
                                  </m:r>
                                </m:sub>
                              </m:sSub>
                            </m:e>
                          </m:d>
                        </m:e>
                        <m:sup>
                          <m:r>
                            <a:rPr lang="en-US" altLang="zh-TW" sz="2000" i="1">
                              <a:latin typeface="Cambria Math" panose="02040503050406030204" pitchFamily="18" charset="0"/>
                            </a:rPr>
                            <m:t>𝑇</m:t>
                          </m:r>
                        </m:sup>
                      </m:sSup>
                      <m:d>
                        <m:dPr>
                          <m:ctrlPr>
                            <a:rPr lang="en-US" altLang="zh-TW" sz="2000" i="1">
                              <a:latin typeface="Cambria Math" panose="02040503050406030204" pitchFamily="18" charset="0"/>
                            </a:rPr>
                          </m:ctrlPr>
                        </m:dPr>
                        <m:e>
                          <m:sSubSup>
                            <m:sSubSupPr>
                              <m:ctrlPr>
                                <a:rPr lang="en-US" altLang="zh-TW" sz="2000" i="1">
                                  <a:solidFill>
                                    <a:srgbClr val="0F9352"/>
                                  </a:solidFill>
                                  <a:latin typeface="Cambria Math" panose="02040503050406030204" pitchFamily="18" charset="0"/>
                                </a:rPr>
                              </m:ctrlPr>
                            </m:sSubSupPr>
                            <m:e>
                              <m:r>
                                <a:rPr lang="en-US" altLang="zh-TW" sz="2000" i="1">
                                  <a:solidFill>
                                    <a:srgbClr val="0F9352"/>
                                  </a:solidFill>
                                  <a:latin typeface="Cambria Math" panose="02040503050406030204" pitchFamily="18" charset="0"/>
                                </a:rPr>
                                <m:t>𝑅</m:t>
                              </m:r>
                            </m:e>
                            <m:sub>
                              <m:r>
                                <m:rPr>
                                  <m:sty m:val="p"/>
                                </m:rPr>
                                <a:rPr lang="en-US" altLang="zh-TW" sz="2000">
                                  <a:solidFill>
                                    <a:srgbClr val="0F9352"/>
                                  </a:solidFill>
                                  <a:latin typeface="Cambria Math" panose="02040503050406030204" pitchFamily="18" charset="0"/>
                                </a:rPr>
                                <m:t>Θ</m:t>
                              </m:r>
                              <m:r>
                                <a:rPr lang="en-US" altLang="zh-TW" sz="2000" i="1">
                                  <a:solidFill>
                                    <a:srgbClr val="0F9352"/>
                                  </a:solidFill>
                                  <a:latin typeface="Cambria Math" panose="02040503050406030204" pitchFamily="18" charset="0"/>
                                </a:rPr>
                                <m:t>,  </m:t>
                              </m:r>
                              <m:r>
                                <a:rPr lang="en-US" altLang="zh-TW" sz="2000" i="1">
                                  <a:solidFill>
                                    <a:srgbClr val="0F9352"/>
                                  </a:solidFill>
                                  <a:latin typeface="Cambria Math" panose="02040503050406030204" pitchFamily="18" charset="0"/>
                                </a:rPr>
                                <m:t>𝑚</m:t>
                              </m:r>
                            </m:sub>
                            <m:sup>
                              <m:r>
                                <a:rPr lang="en-US" altLang="zh-TW" sz="2000" i="1">
                                  <a:solidFill>
                                    <a:srgbClr val="0F9352"/>
                                  </a:solidFill>
                                  <a:latin typeface="Cambria Math" panose="02040503050406030204" pitchFamily="18" charset="0"/>
                                </a:rPr>
                                <m:t>𝑑</m:t>
                              </m:r>
                            </m:sup>
                          </m:sSubSup>
                          <m:sSub>
                            <m:sSubPr>
                              <m:ctrlPr>
                                <a:rPr lang="en-US" altLang="zh-TW" sz="2000" i="1">
                                  <a:solidFill>
                                    <a:srgbClr val="C00000"/>
                                  </a:solidFill>
                                  <a:latin typeface="Cambria Math" panose="02040503050406030204" pitchFamily="18" charset="0"/>
                                </a:rPr>
                              </m:ctrlPr>
                            </m:sSubPr>
                            <m:e>
                              <m:r>
                                <a:rPr lang="en-US" altLang="zh-TW" sz="2000" i="1">
                                  <a:solidFill>
                                    <a:srgbClr val="C00000"/>
                                  </a:solidFill>
                                  <a:latin typeface="Cambria Math" panose="02040503050406030204" pitchFamily="18" charset="0"/>
                                </a:rPr>
                                <m:t>𝑊</m:t>
                              </m:r>
                            </m:e>
                            <m:sub>
                              <m:r>
                                <a:rPr lang="en-US" altLang="zh-TW" sz="2000" i="1">
                                  <a:solidFill>
                                    <a:srgbClr val="C00000"/>
                                  </a:solidFill>
                                  <a:latin typeface="Cambria Math" panose="02040503050406030204" pitchFamily="18" charset="0"/>
                                </a:rPr>
                                <m:t>𝑘</m:t>
                              </m:r>
                            </m:sub>
                          </m:sSub>
                          <m:sSub>
                            <m:sSubPr>
                              <m:ctrlPr>
                                <a:rPr lang="en-US" altLang="zh-TW" sz="2000" b="1" i="1">
                                  <a:latin typeface="Cambria Math" panose="02040503050406030204" pitchFamily="18" charset="0"/>
                                </a:rPr>
                              </m:ctrlPr>
                            </m:sSubPr>
                            <m:e>
                              <m:r>
                                <a:rPr lang="en-US" altLang="zh-TW" sz="2000" b="1" i="1">
                                  <a:latin typeface="Cambria Math" panose="02040503050406030204" pitchFamily="18" charset="0"/>
                                </a:rPr>
                                <m:t>𝒙</m:t>
                              </m:r>
                            </m:e>
                            <m:sub>
                              <m:r>
                                <a:rPr lang="en-US" altLang="zh-TW" sz="2000" i="1">
                                  <a:latin typeface="Cambria Math" panose="02040503050406030204" pitchFamily="18" charset="0"/>
                                </a:rPr>
                                <m:t>𝑛</m:t>
                              </m:r>
                            </m:sub>
                          </m:sSub>
                        </m:e>
                      </m:d>
                      <m:r>
                        <a:rPr lang="en-US" altLang="zh-TW" sz="2000" b="1" i="1" smtClean="0">
                          <a:latin typeface="Cambria Math" panose="02040503050406030204" pitchFamily="18" charset="0"/>
                        </a:rPr>
                        <m:t>,</m:t>
                      </m:r>
                    </m:oMath>
                  </m:oMathPara>
                </a14:m>
                <a:endParaRPr lang="en-US" altLang="zh-TW" sz="2000" b="1" dirty="0"/>
              </a:p>
              <a:p>
                <a:r>
                  <a:rPr lang="en-US" altLang="zh-TW" dirty="0"/>
                  <a:t>where </a:t>
                </a:r>
                <a14:m>
                  <m:oMath xmlns:m="http://schemas.openxmlformats.org/officeDocument/2006/math">
                    <m:sSubSup>
                      <m:sSubSupPr>
                        <m:ctrlPr>
                          <a:rPr lang="en-US" altLang="zh-TW" i="1">
                            <a:solidFill>
                              <a:srgbClr val="0F9352"/>
                            </a:solidFill>
                            <a:latin typeface="Cambria Math" panose="02040503050406030204" pitchFamily="18" charset="0"/>
                          </a:rPr>
                        </m:ctrlPr>
                      </m:sSubSupPr>
                      <m:e>
                        <m:r>
                          <a:rPr lang="en-US" altLang="zh-TW" i="1">
                            <a:solidFill>
                              <a:srgbClr val="0F9352"/>
                            </a:solidFill>
                            <a:latin typeface="Cambria Math" panose="02040503050406030204" pitchFamily="18" charset="0"/>
                          </a:rPr>
                          <m:t>𝑅</m:t>
                        </m:r>
                      </m:e>
                      <m:sub>
                        <m:r>
                          <m:rPr>
                            <m:sty m:val="p"/>
                          </m:rPr>
                          <a:rPr lang="en-US" altLang="zh-TW">
                            <a:solidFill>
                              <a:srgbClr val="0F9352"/>
                            </a:solidFill>
                            <a:latin typeface="Cambria Math" panose="02040503050406030204" pitchFamily="18" charset="0"/>
                          </a:rPr>
                          <m:t>Θ</m:t>
                        </m:r>
                        <m:r>
                          <a:rPr lang="en-US" altLang="zh-TW" i="1">
                            <a:solidFill>
                              <a:srgbClr val="0F9352"/>
                            </a:solidFill>
                            <a:latin typeface="Cambria Math" panose="02040503050406030204" pitchFamily="18" charset="0"/>
                          </a:rPr>
                          <m:t>,  </m:t>
                        </m:r>
                        <m:r>
                          <a:rPr lang="en-US" altLang="zh-TW" i="1">
                            <a:solidFill>
                              <a:srgbClr val="0F9352"/>
                            </a:solidFill>
                            <a:latin typeface="Cambria Math" panose="02040503050406030204" pitchFamily="18" charset="0"/>
                          </a:rPr>
                          <m:t>𝑚</m:t>
                        </m:r>
                      </m:sub>
                      <m:sup>
                        <m:r>
                          <a:rPr lang="en-US" altLang="zh-TW" i="1">
                            <a:solidFill>
                              <a:srgbClr val="0F9352"/>
                            </a:solidFill>
                            <a:latin typeface="Cambria Math" panose="02040503050406030204" pitchFamily="18" charset="0"/>
                          </a:rPr>
                          <m:t>𝑑</m:t>
                        </m:r>
                      </m:sup>
                    </m:sSubSup>
                  </m:oMath>
                </a14:m>
                <a:r>
                  <a:rPr lang="en-US" altLang="zh-TW" dirty="0"/>
                  <a:t> is a </a:t>
                </a:r>
                <a14:m>
                  <m:oMath xmlns:m="http://schemas.openxmlformats.org/officeDocument/2006/math">
                    <m:r>
                      <a:rPr lang="en-US" altLang="zh-TW" i="1">
                        <a:latin typeface="Cambria Math" panose="02040503050406030204" pitchFamily="18" charset="0"/>
                      </a:rPr>
                      <m:t>𝑑</m:t>
                    </m:r>
                  </m:oMath>
                </a14:m>
                <a:r>
                  <a:rPr lang="en-US" altLang="zh-TW" dirty="0"/>
                  <a:t>-dimensional rotation matrix. </a:t>
                </a:r>
              </a:p>
              <a:p>
                <a:r>
                  <a:rPr lang="en-US" altLang="zh-TW" dirty="0"/>
                  <a:t>Since </a:t>
                </a:r>
                <a14:m>
                  <m:oMath xmlns:m="http://schemas.openxmlformats.org/officeDocument/2006/math">
                    <m:sSubSup>
                      <m:sSubSupPr>
                        <m:ctrlPr>
                          <a:rPr lang="en-US" altLang="zh-TW" i="1">
                            <a:solidFill>
                              <a:srgbClr val="0F9352"/>
                            </a:solidFill>
                            <a:latin typeface="Cambria Math" panose="02040503050406030204" pitchFamily="18" charset="0"/>
                          </a:rPr>
                        </m:ctrlPr>
                      </m:sSubSupPr>
                      <m:e>
                        <m:r>
                          <a:rPr lang="en-US" altLang="zh-TW" i="1">
                            <a:solidFill>
                              <a:srgbClr val="0F9352"/>
                            </a:solidFill>
                            <a:latin typeface="Cambria Math" panose="02040503050406030204" pitchFamily="18" charset="0"/>
                          </a:rPr>
                          <m:t>𝑅</m:t>
                        </m:r>
                      </m:e>
                      <m:sub>
                        <m:r>
                          <m:rPr>
                            <m:sty m:val="p"/>
                          </m:rPr>
                          <a:rPr lang="en-US" altLang="zh-TW">
                            <a:solidFill>
                              <a:srgbClr val="0F9352"/>
                            </a:solidFill>
                            <a:latin typeface="Cambria Math" panose="02040503050406030204" pitchFamily="18" charset="0"/>
                          </a:rPr>
                          <m:t>Θ</m:t>
                        </m:r>
                        <m:r>
                          <a:rPr lang="en-US" altLang="zh-TW" i="1">
                            <a:solidFill>
                              <a:srgbClr val="0F9352"/>
                            </a:solidFill>
                            <a:latin typeface="Cambria Math" panose="02040503050406030204" pitchFamily="18" charset="0"/>
                          </a:rPr>
                          <m:t>,  </m:t>
                        </m:r>
                        <m:r>
                          <a:rPr lang="en-US" altLang="zh-TW" i="1">
                            <a:solidFill>
                              <a:srgbClr val="0F9352"/>
                            </a:solidFill>
                            <a:latin typeface="Cambria Math" panose="02040503050406030204" pitchFamily="18" charset="0"/>
                          </a:rPr>
                          <m:t>𝑚</m:t>
                        </m:r>
                      </m:sub>
                      <m:sup>
                        <m:r>
                          <a:rPr lang="en-US" altLang="zh-TW" i="1">
                            <a:solidFill>
                              <a:srgbClr val="0F9352"/>
                            </a:solidFill>
                            <a:latin typeface="Cambria Math" panose="02040503050406030204" pitchFamily="18" charset="0"/>
                          </a:rPr>
                          <m:t>𝑑</m:t>
                        </m:r>
                      </m:sup>
                    </m:sSubSup>
                  </m:oMath>
                </a14:m>
                <a:r>
                  <a:rPr lang="en-US" altLang="zh-TW" dirty="0"/>
                  <a:t> is a sparce matrix, its multiplication is implemented via dense operations:  </a:t>
                </a:r>
              </a:p>
              <a:p>
                <a:endParaRPr lang="en-US" altLang="zh-TW" sz="2000" dirty="0"/>
              </a:p>
              <a:p>
                <a:pPr marL="0" indent="0">
                  <a:buNone/>
                </a:pPr>
                <a:endParaRPr lang="en-US" sz="2000" dirty="0"/>
              </a:p>
            </p:txBody>
          </p:sp>
        </mc:Choice>
        <mc:Fallback>
          <p:sp>
            <p:nvSpPr>
              <p:cNvPr id="3" name="Text Placeholder 2">
                <a:extLst>
                  <a:ext uri="{FF2B5EF4-FFF2-40B4-BE49-F238E27FC236}">
                    <a16:creationId xmlns:a16="http://schemas.microsoft.com/office/drawing/2014/main" id="{928D9B0E-F2A3-5775-3BBA-D35A24534510}"/>
                  </a:ext>
                </a:extLst>
              </p:cNvPr>
              <p:cNvSpPr>
                <a:spLocks noGrp="1" noRot="1" noChangeAspect="1" noMove="1" noResize="1" noEditPoints="1" noAdjustHandles="1" noChangeArrowheads="1" noChangeShapeType="1" noTextEdit="1"/>
              </p:cNvSpPr>
              <p:nvPr>
                <p:ph type="body" sz="quarter" idx="16"/>
              </p:nvPr>
            </p:nvSpPr>
            <p:spPr>
              <a:xfrm>
                <a:off x="533920" y="1390650"/>
                <a:ext cx="8085414" cy="3077573"/>
              </a:xfrm>
              <a:blipFill>
                <a:blip r:embed="rId2"/>
                <a:stretch>
                  <a:fillRect l="-471" r="-785"/>
                </a:stretch>
              </a:blipFill>
            </p:spPr>
            <p:txBody>
              <a:bodyPr/>
              <a:lstStyle/>
              <a:p>
                <a:r>
                  <a:rPr lang="en-US">
                    <a:noFill/>
                  </a:rPr>
                  <a:t> </a:t>
                </a:r>
              </a:p>
            </p:txBody>
          </p:sp>
        </mc:Fallback>
      </mc:AlternateContent>
      <p:pic>
        <p:nvPicPr>
          <p:cNvPr id="6" name="Picture 5" descr="A math equations and formulas&#10;&#10;Description automatically generated with medium confidence">
            <a:extLst>
              <a:ext uri="{FF2B5EF4-FFF2-40B4-BE49-F238E27FC236}">
                <a16:creationId xmlns:a16="http://schemas.microsoft.com/office/drawing/2014/main" id="{1CC043F8-CA3A-5CB3-5BE0-55182F5F9B5B}"/>
              </a:ext>
            </a:extLst>
          </p:cNvPr>
          <p:cNvPicPr>
            <a:picLocks noChangeAspect="1"/>
          </p:cNvPicPr>
          <p:nvPr/>
        </p:nvPicPr>
        <p:blipFill rotWithShape="1">
          <a:blip r:embed="rId3"/>
          <a:srcRect b="7980"/>
          <a:stretch/>
        </p:blipFill>
        <p:spPr>
          <a:xfrm>
            <a:off x="1690438" y="2517321"/>
            <a:ext cx="5588951" cy="2535066"/>
          </a:xfrm>
          <a:prstGeom prst="rect">
            <a:avLst/>
          </a:prstGeom>
        </p:spPr>
      </p:pic>
      <p:sp>
        <p:nvSpPr>
          <p:cNvPr id="4" name="Rounded Rectangle 3">
            <a:extLst>
              <a:ext uri="{FF2B5EF4-FFF2-40B4-BE49-F238E27FC236}">
                <a16:creationId xmlns:a16="http://schemas.microsoft.com/office/drawing/2014/main" id="{B940B693-E1BE-0CC1-5167-D5750ACBDA7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9578216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D6C61-C93E-2254-9A42-B89980C4DA26}"/>
              </a:ext>
            </a:extLst>
          </p:cNvPr>
          <p:cNvSpPr>
            <a:spLocks noGrp="1"/>
          </p:cNvSpPr>
          <p:nvPr>
            <p:ph type="title"/>
          </p:nvPr>
        </p:nvSpPr>
        <p:spPr/>
        <p:txBody>
          <a:bodyPr/>
          <a:lstStyle/>
          <a:p>
            <a:r>
              <a:rPr lang="en-US" dirty="0"/>
              <a:t>ROPE: Incorporate </a:t>
            </a:r>
          </a:p>
        </p:txBody>
      </p:sp>
      <p:sp>
        <p:nvSpPr>
          <p:cNvPr id="3" name="Text Placeholder 2">
            <a:extLst>
              <a:ext uri="{FF2B5EF4-FFF2-40B4-BE49-F238E27FC236}">
                <a16:creationId xmlns:a16="http://schemas.microsoft.com/office/drawing/2014/main" id="{5FDABBB6-3CCB-F341-6DFC-15BE6546E15E}"/>
              </a:ext>
            </a:extLst>
          </p:cNvPr>
          <p:cNvSpPr>
            <a:spLocks noGrp="1"/>
          </p:cNvSpPr>
          <p:nvPr>
            <p:ph type="body" sz="quarter" idx="16"/>
          </p:nvPr>
        </p:nvSpPr>
        <p:spPr/>
        <p:txBody>
          <a:bodyPr/>
          <a:lstStyle/>
          <a:p>
            <a:r>
              <a:rPr lang="en-US" dirty="0"/>
              <a:t>Show implementation inside llama3 </a:t>
            </a:r>
          </a:p>
          <a:p>
            <a:r>
              <a:rPr lang="en-US" dirty="0"/>
              <a:t>Discuss typical values for \theta. </a:t>
            </a:r>
          </a:p>
          <a:p>
            <a:r>
              <a:rPr lang="en-US" dirty="0">
                <a:hlinkClick r:id="rId2"/>
              </a:rPr>
              <a:t>https://github.com/chrisvdweth/selene/blob/master/notebooks/positional_encodings_rope_basics.ipynb</a:t>
            </a:r>
            <a:r>
              <a:rPr lang="en-US" dirty="0"/>
              <a:t> </a:t>
            </a:r>
          </a:p>
        </p:txBody>
      </p:sp>
      <p:sp>
        <p:nvSpPr>
          <p:cNvPr id="4" name="Rounded Rectangle 3">
            <a:extLst>
              <a:ext uri="{FF2B5EF4-FFF2-40B4-BE49-F238E27FC236}">
                <a16:creationId xmlns:a16="http://schemas.microsoft.com/office/drawing/2014/main" id="{6017C4E7-3EA1-1164-3591-5E4E8A83BF5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1404113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F44A-17BE-8D50-2F71-DF161F4B9E31}"/>
              </a:ext>
            </a:extLst>
          </p:cNvPr>
          <p:cNvSpPr>
            <a:spLocks noGrp="1"/>
          </p:cNvSpPr>
          <p:nvPr>
            <p:ph type="title"/>
          </p:nvPr>
        </p:nvSpPr>
        <p:spPr/>
        <p:txBody>
          <a:bodyPr/>
          <a:lstStyle/>
          <a:p>
            <a:r>
              <a:rPr lang="en-US" dirty="0"/>
              <a:t>Implementation and code for </a:t>
            </a:r>
            <a:r>
              <a:rPr lang="en-US" dirty="0" err="1"/>
              <a:t>RoPE</a:t>
            </a:r>
            <a:endParaRPr lang="en-US" dirty="0"/>
          </a:p>
        </p:txBody>
      </p:sp>
      <p:sp>
        <p:nvSpPr>
          <p:cNvPr id="3" name="Text Placeholder 2">
            <a:extLst>
              <a:ext uri="{FF2B5EF4-FFF2-40B4-BE49-F238E27FC236}">
                <a16:creationId xmlns:a16="http://schemas.microsoft.com/office/drawing/2014/main" id="{34017FE0-45F2-6AB8-CE26-B3E412D18475}"/>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Note: embedding at each attention operation to enforce position invariance</a:t>
            </a:r>
          </a:p>
        </p:txBody>
      </p:sp>
      <p:pic>
        <p:nvPicPr>
          <p:cNvPr id="4" name="Picture 3">
            <a:extLst>
              <a:ext uri="{FF2B5EF4-FFF2-40B4-BE49-F238E27FC236}">
                <a16:creationId xmlns:a16="http://schemas.microsoft.com/office/drawing/2014/main" id="{36EE3CFE-4DD0-9CDE-6DE1-1D045E366544}"/>
              </a:ext>
            </a:extLst>
          </p:cNvPr>
          <p:cNvPicPr>
            <a:picLocks noChangeAspect="1"/>
          </p:cNvPicPr>
          <p:nvPr/>
        </p:nvPicPr>
        <p:blipFill>
          <a:blip r:embed="rId2"/>
          <a:stretch>
            <a:fillRect/>
          </a:stretch>
        </p:blipFill>
        <p:spPr>
          <a:xfrm>
            <a:off x="685800" y="1132317"/>
            <a:ext cx="7772400" cy="3049785"/>
          </a:xfrm>
          <a:prstGeom prst="rect">
            <a:avLst/>
          </a:prstGeom>
        </p:spPr>
      </p:pic>
      <p:sp>
        <p:nvSpPr>
          <p:cNvPr id="5" name="Google Shape;665;p81">
            <a:extLst>
              <a:ext uri="{FF2B5EF4-FFF2-40B4-BE49-F238E27FC236}">
                <a16:creationId xmlns:a16="http://schemas.microsoft.com/office/drawing/2014/main" id="{679DA193-C769-4667-7BD1-FA01E55DDFF5}"/>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0B3006EC-644A-E4A3-59EB-9764B833EE1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112831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F8D00FF-EA05-2A19-83C5-412EB2BF14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2C2EE-9F55-1D47-05B4-850D72C246FF}"/>
              </a:ext>
            </a:extLst>
          </p:cNvPr>
          <p:cNvSpPr>
            <a:spLocks noGrp="1"/>
          </p:cNvSpPr>
          <p:nvPr>
            <p:ph type="title"/>
          </p:nvPr>
        </p:nvSpPr>
        <p:spPr/>
        <p:txBody>
          <a:bodyPr/>
          <a:lstStyle/>
          <a:p>
            <a:r>
              <a:rPr lang="en-US" dirty="0"/>
              <a:t>Recap </a:t>
            </a:r>
          </a:p>
        </p:txBody>
      </p:sp>
      <p:sp>
        <p:nvSpPr>
          <p:cNvPr id="3" name="Text Placeholder 2">
            <a:extLst>
              <a:ext uri="{FF2B5EF4-FFF2-40B4-BE49-F238E27FC236}">
                <a16:creationId xmlns:a16="http://schemas.microsoft.com/office/drawing/2014/main" id="{176FBD2B-132A-6A90-78EA-1AF56035A409}"/>
              </a:ext>
            </a:extLst>
          </p:cNvPr>
          <p:cNvSpPr>
            <a:spLocks noGrp="1"/>
          </p:cNvSpPr>
          <p:nvPr>
            <p:ph type="body" sz="quarter" idx="16"/>
          </p:nvPr>
        </p:nvSpPr>
        <p:spPr/>
        <p:txBody>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Sine embeddings: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add sines and cosines that enable localization</a:t>
            </a:r>
          </a:p>
          <a:p>
            <a:pPr marL="0" indent="0">
              <a:buNone/>
            </a:pPr>
            <a:br>
              <a:rPr lang="en-US" dirty="0"/>
            </a:br>
            <a:endParaRPr lang="en-US" dirty="0"/>
          </a:p>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Absolute embeddings: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add a position vector to the embedding</a:t>
            </a:r>
          </a:p>
          <a:p>
            <a:pPr marL="0" indent="0">
              <a:buNone/>
            </a:pPr>
            <a:br>
              <a:rPr lang="en-US" dirty="0"/>
            </a:br>
            <a:endParaRPr lang="en-US" dirty="0"/>
          </a:p>
          <a:p>
            <a:r>
              <a:rPr lang="en-US" b="1" dirty="0"/>
              <a:t>Relative embeddings:</a:t>
            </a:r>
            <a:r>
              <a:rPr lang="en-US" dirty="0"/>
              <a:t> add a vector to the attention computation</a:t>
            </a:r>
          </a:p>
          <a:p>
            <a:pPr marL="0" indent="0">
              <a:buNone/>
            </a:pPr>
            <a:br>
              <a:rPr lang="en-US" dirty="0"/>
            </a:br>
            <a:endParaRPr lang="en-US" dirty="0"/>
          </a:p>
          <a:p>
            <a:r>
              <a:rPr lang="en-US" b="1" dirty="0" err="1"/>
              <a:t>RoPE</a:t>
            </a:r>
            <a:r>
              <a:rPr lang="en-US" b="1" dirty="0"/>
              <a:t> embeddings: </a:t>
            </a:r>
            <a:r>
              <a:rPr lang="en-US" dirty="0"/>
              <a:t>uses rotations to encode relative distances. </a:t>
            </a:r>
          </a:p>
          <a:p>
            <a:endParaRPr lang="en-US" dirty="0"/>
          </a:p>
          <a:p>
            <a:endParaRPr lang="en-US" dirty="0"/>
          </a:p>
        </p:txBody>
      </p:sp>
      <p:sp>
        <p:nvSpPr>
          <p:cNvPr id="8" name="文字方塊 74">
            <a:extLst>
              <a:ext uri="{FF2B5EF4-FFF2-40B4-BE49-F238E27FC236}">
                <a16:creationId xmlns:a16="http://schemas.microsoft.com/office/drawing/2014/main" id="{E984B465-DBBC-C4C7-941F-B84A9D53D9D9}"/>
              </a:ext>
            </a:extLst>
          </p:cNvPr>
          <p:cNvSpPr txBox="1"/>
          <p:nvPr/>
        </p:nvSpPr>
        <p:spPr>
          <a:xfrm>
            <a:off x="7154250" y="1306692"/>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a:t>
            </a:r>
          </a:p>
        </p:txBody>
      </p:sp>
      <p:sp>
        <p:nvSpPr>
          <p:cNvPr id="6" name="文字方塊 74">
            <a:extLst>
              <a:ext uri="{FF2B5EF4-FFF2-40B4-BE49-F238E27FC236}">
                <a16:creationId xmlns:a16="http://schemas.microsoft.com/office/drawing/2014/main" id="{0BF2E063-CEFC-3969-4A52-B648F9649C50}"/>
              </a:ext>
            </a:extLst>
          </p:cNvPr>
          <p:cNvSpPr txBox="1"/>
          <p:nvPr/>
        </p:nvSpPr>
        <p:spPr>
          <a:xfrm>
            <a:off x="7169915" y="2159846"/>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GPT1/2/3 - OPT</a:t>
            </a:r>
          </a:p>
        </p:txBody>
      </p:sp>
      <p:sp>
        <p:nvSpPr>
          <p:cNvPr id="18" name="文字方塊 74">
            <a:extLst>
              <a:ext uri="{FF2B5EF4-FFF2-40B4-BE49-F238E27FC236}">
                <a16:creationId xmlns:a16="http://schemas.microsoft.com/office/drawing/2014/main" id="{FE40E909-DF1A-BC9D-5C8A-5B361CE231A5}"/>
              </a:ext>
            </a:extLst>
          </p:cNvPr>
          <p:cNvSpPr txBox="1"/>
          <p:nvPr/>
        </p:nvSpPr>
        <p:spPr>
          <a:xfrm>
            <a:off x="7185580" y="2850637"/>
            <a:ext cx="1895745" cy="953453"/>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T5, Gopher, Chinchilla, </a:t>
            </a:r>
            <a:r>
              <a:rPr lang="en-US" dirty="0" err="1"/>
              <a:t>Deberta</a:t>
            </a:r>
            <a:r>
              <a:rPr lang="en-US" dirty="0"/>
              <a:t> </a:t>
            </a:r>
            <a:r>
              <a:rPr lang="en-US" dirty="0" err="1"/>
              <a:t>Tranformer</a:t>
            </a:r>
            <a:r>
              <a:rPr lang="en-US" dirty="0"/>
              <a:t>-XL,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文字方塊 74">
            <a:extLst>
              <a:ext uri="{FF2B5EF4-FFF2-40B4-BE49-F238E27FC236}">
                <a16:creationId xmlns:a16="http://schemas.microsoft.com/office/drawing/2014/main" id="{CE70D228-73FF-47F4-D53D-3CDB251C3C5B}"/>
              </a:ext>
            </a:extLst>
          </p:cNvPr>
          <p:cNvSpPr txBox="1"/>
          <p:nvPr/>
        </p:nvSpPr>
        <p:spPr>
          <a:xfrm>
            <a:off x="7154249" y="3940759"/>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GPTJ, </a:t>
            </a:r>
            <a:r>
              <a:rPr lang="en-US" dirty="0" err="1">
                <a:latin typeface="Tahoma" panose="020B0604030504040204" pitchFamily="34" charset="0"/>
                <a:ea typeface="Tahoma" panose="020B0604030504040204" pitchFamily="34" charset="0"/>
                <a:cs typeface="Tahoma" panose="020B0604030504040204" pitchFamily="34" charset="0"/>
              </a:rPr>
              <a:t>PaLM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LLaMA</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766886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5F6E4-91F7-E838-3F6F-D059BF41D355}"/>
              </a:ext>
            </a:extLst>
          </p:cNvPr>
          <p:cNvSpPr>
            <a:spLocks noGrp="1"/>
          </p:cNvSpPr>
          <p:nvPr>
            <p:ph type="body" sz="quarter" idx="10"/>
          </p:nvPr>
        </p:nvSpPr>
        <p:spPr/>
        <p:txBody>
          <a:bodyPr>
            <a:normAutofit lnSpcReduction="10000"/>
          </a:bodyPr>
          <a:lstStyle/>
          <a:p>
            <a:r>
              <a:rPr lang="en-US" sz="3600" dirty="0"/>
              <a:t>Which overall architecture should I use? </a:t>
            </a:r>
          </a:p>
        </p:txBody>
      </p:sp>
    </p:spTree>
    <p:extLst>
      <p:ext uri="{BB962C8B-B14F-4D97-AF65-F5344CB8AC3E}">
        <p14:creationId xmlns:p14="http://schemas.microsoft.com/office/powerpoint/2010/main" val="240527562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4A6D-4020-BE5E-00FD-0A985DFAAD41}"/>
              </a:ext>
            </a:extLst>
          </p:cNvPr>
          <p:cNvSpPr>
            <a:spLocks noGrp="1"/>
          </p:cNvSpPr>
          <p:nvPr>
            <p:ph type="title"/>
          </p:nvPr>
        </p:nvSpPr>
        <p:spPr/>
        <p:txBody>
          <a:bodyPr>
            <a:normAutofit/>
          </a:bodyPr>
          <a:lstStyle/>
          <a:p>
            <a:r>
              <a:rPr lang="en-US" dirty="0"/>
              <a:t>Architectures: Different Choices</a:t>
            </a:r>
          </a:p>
        </p:txBody>
      </p:sp>
      <p:sp>
        <p:nvSpPr>
          <p:cNvPr id="3" name="Text Placeholder 2">
            <a:extLst>
              <a:ext uri="{FF2B5EF4-FFF2-40B4-BE49-F238E27FC236}">
                <a16:creationId xmlns:a16="http://schemas.microsoft.com/office/drawing/2014/main" id="{77534DFE-2675-89D0-9068-6D21F038D76D}"/>
              </a:ext>
            </a:extLst>
          </p:cNvPr>
          <p:cNvSpPr>
            <a:spLocks noGrp="1"/>
          </p:cNvSpPr>
          <p:nvPr>
            <p:ph type="body" sz="quarter" idx="16"/>
          </p:nvPr>
        </p:nvSpPr>
        <p:spPr/>
        <p:txBody>
          <a:bodyPr/>
          <a:lstStyle/>
          <a:p>
            <a:endParaRPr lang="en-US"/>
          </a:p>
        </p:txBody>
      </p:sp>
      <p:pic>
        <p:nvPicPr>
          <p:cNvPr id="10" name="Picture 9" descr="Diagram&#10;&#10;Description automatically generated">
            <a:extLst>
              <a:ext uri="{FF2B5EF4-FFF2-40B4-BE49-F238E27FC236}">
                <a16:creationId xmlns:a16="http://schemas.microsoft.com/office/drawing/2014/main" id="{2D886FAC-DF99-304E-1785-ECB08FAEDFAB}"/>
              </a:ext>
            </a:extLst>
          </p:cNvPr>
          <p:cNvPicPr>
            <a:picLocks noChangeAspect="1"/>
          </p:cNvPicPr>
          <p:nvPr/>
        </p:nvPicPr>
        <p:blipFill>
          <a:blip r:embed="rId2"/>
          <a:stretch>
            <a:fillRect/>
          </a:stretch>
        </p:blipFill>
        <p:spPr>
          <a:xfrm>
            <a:off x="1928283" y="1954334"/>
            <a:ext cx="4864100" cy="2036691"/>
          </a:xfrm>
          <a:prstGeom prst="rect">
            <a:avLst/>
          </a:prstGeom>
        </p:spPr>
      </p:pic>
      <p:sp>
        <p:nvSpPr>
          <p:cNvPr id="4" name="TextBox 3">
            <a:extLst>
              <a:ext uri="{FF2B5EF4-FFF2-40B4-BE49-F238E27FC236}">
                <a16:creationId xmlns:a16="http://schemas.microsoft.com/office/drawing/2014/main" id="{09873451-60C8-86EC-8B42-4E4F1690A7DF}"/>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5" name="Rounded Rectangle 4">
            <a:extLst>
              <a:ext uri="{FF2B5EF4-FFF2-40B4-BE49-F238E27FC236}">
                <a16:creationId xmlns:a16="http://schemas.microsoft.com/office/drawing/2014/main" id="{321A9F0E-3142-3966-F055-D250E27B608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10247294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E4A6D-4020-BE5E-00FD-0A985DFAAD41}"/>
              </a:ext>
            </a:extLst>
          </p:cNvPr>
          <p:cNvSpPr>
            <a:spLocks noGrp="1"/>
          </p:cNvSpPr>
          <p:nvPr>
            <p:ph type="title"/>
          </p:nvPr>
        </p:nvSpPr>
        <p:spPr/>
        <p:txBody>
          <a:bodyPr>
            <a:normAutofit/>
          </a:bodyPr>
          <a:lstStyle/>
          <a:p>
            <a:r>
              <a:rPr lang="en-US" dirty="0"/>
              <a:t>Architectures: Different Attention Masks </a:t>
            </a:r>
          </a:p>
        </p:txBody>
      </p:sp>
      <p:sp>
        <p:nvSpPr>
          <p:cNvPr id="7" name="Content Placeholder 6">
            <a:extLst>
              <a:ext uri="{FF2B5EF4-FFF2-40B4-BE49-F238E27FC236}">
                <a16:creationId xmlns:a16="http://schemas.microsoft.com/office/drawing/2014/main" id="{EEDC8CBD-2662-FB92-C4AB-651E4B263740}"/>
              </a:ext>
            </a:extLst>
          </p:cNvPr>
          <p:cNvSpPr>
            <a:spLocks noGrp="1"/>
          </p:cNvSpPr>
          <p:nvPr>
            <p:ph type="body" sz="quarter" idx="16"/>
          </p:nvPr>
        </p:nvSpPr>
        <p:spPr>
          <a:xfrm>
            <a:off x="533919" y="1169670"/>
            <a:ext cx="8085415" cy="3077573"/>
          </a:xfrm>
        </p:spPr>
        <p:txBody>
          <a:bodyPr/>
          <a:lstStyle/>
          <a:p>
            <a:r>
              <a:rPr lang="en-US" b="1" dirty="0"/>
              <a:t>Fully visible</a:t>
            </a:r>
            <a:r>
              <a:rPr lang="en-US" dirty="0"/>
              <a:t> mask allows the self attention mechanism to attend to the full input.</a:t>
            </a:r>
          </a:p>
          <a:p>
            <a:r>
              <a:rPr lang="en-US" dirty="0"/>
              <a:t>A </a:t>
            </a:r>
            <a:r>
              <a:rPr lang="en-US" b="1" dirty="0"/>
              <a:t>causal mask </a:t>
            </a:r>
            <a:r>
              <a:rPr lang="en-US" dirty="0"/>
              <a:t>doesn’t allow output elements to look into the future.</a:t>
            </a:r>
          </a:p>
          <a:p>
            <a:r>
              <a:rPr lang="en-US" b="1" dirty="0"/>
              <a:t>Causal mask </a:t>
            </a:r>
            <a:r>
              <a:rPr lang="en-US" dirty="0"/>
              <a:t>with prefix allows to fully-visible masking on a portion of input.</a:t>
            </a:r>
          </a:p>
        </p:txBody>
      </p:sp>
      <p:pic>
        <p:nvPicPr>
          <p:cNvPr id="8" name="Content Placeholder 4" descr="A picture containing text, outdoor object&#10;&#10;Description automatically generated">
            <a:extLst>
              <a:ext uri="{FF2B5EF4-FFF2-40B4-BE49-F238E27FC236}">
                <a16:creationId xmlns:a16="http://schemas.microsoft.com/office/drawing/2014/main" id="{30861F03-B631-2B25-262E-22370CB2D504}"/>
              </a:ext>
            </a:extLst>
          </p:cNvPr>
          <p:cNvPicPr>
            <a:picLocks noChangeAspect="1"/>
          </p:cNvPicPr>
          <p:nvPr/>
        </p:nvPicPr>
        <p:blipFill>
          <a:blip r:embed="rId2"/>
          <a:stretch>
            <a:fillRect/>
          </a:stretch>
        </p:blipFill>
        <p:spPr>
          <a:xfrm>
            <a:off x="2241818" y="2195467"/>
            <a:ext cx="4660358" cy="1778363"/>
          </a:xfrm>
          <a:prstGeom prst="rect">
            <a:avLst/>
          </a:prstGeom>
          <a:noFill/>
          <a:ln>
            <a:noFill/>
          </a:ln>
        </p:spPr>
      </p:pic>
      <p:sp>
        <p:nvSpPr>
          <p:cNvPr id="3" name="TextBox 2">
            <a:extLst>
              <a:ext uri="{FF2B5EF4-FFF2-40B4-BE49-F238E27FC236}">
                <a16:creationId xmlns:a16="http://schemas.microsoft.com/office/drawing/2014/main" id="{4D93E600-69E9-006C-F30C-311C59D91779}"/>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pic>
        <p:nvPicPr>
          <p:cNvPr id="4" name="Picture 3" descr="Diagram&#10;&#10;Description automatically generated">
            <a:extLst>
              <a:ext uri="{FF2B5EF4-FFF2-40B4-BE49-F238E27FC236}">
                <a16:creationId xmlns:a16="http://schemas.microsoft.com/office/drawing/2014/main" id="{D204A740-EE0E-655C-DF50-694E45F43C2C}"/>
              </a:ext>
            </a:extLst>
          </p:cNvPr>
          <p:cNvPicPr>
            <a:picLocks noChangeAspect="1"/>
          </p:cNvPicPr>
          <p:nvPr/>
        </p:nvPicPr>
        <p:blipFill>
          <a:blip r:embed="rId3"/>
          <a:stretch>
            <a:fillRect/>
          </a:stretch>
        </p:blipFill>
        <p:spPr>
          <a:xfrm>
            <a:off x="3390900" y="3934450"/>
            <a:ext cx="2138889" cy="895594"/>
          </a:xfrm>
          <a:prstGeom prst="rect">
            <a:avLst/>
          </a:prstGeom>
        </p:spPr>
      </p:pic>
      <p:sp>
        <p:nvSpPr>
          <p:cNvPr id="5" name="Rounded Rectangle 4">
            <a:extLst>
              <a:ext uri="{FF2B5EF4-FFF2-40B4-BE49-F238E27FC236}">
                <a16:creationId xmlns:a16="http://schemas.microsoft.com/office/drawing/2014/main" id="{40F005A2-63E8-DBE9-8FA0-C6F2996CD93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90552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dirty="0"/>
              <a:t>Architectural</a:t>
            </a:r>
            <a:r>
              <a:rPr spc="-5" dirty="0"/>
              <a:t> </a:t>
            </a:r>
            <a:r>
              <a:rPr spc="-20" dirty="0"/>
              <a:t>Variants</a:t>
            </a:r>
            <a:r>
              <a:rPr lang="en-US" spc="-20" dirty="0"/>
              <a:t>: Experiments</a:t>
            </a:r>
            <a:endParaRPr spc="-20" dirty="0"/>
          </a:p>
        </p:txBody>
      </p:sp>
      <p:sp>
        <p:nvSpPr>
          <p:cNvPr id="7" name="Text Placeholder 6">
            <a:extLst>
              <a:ext uri="{FF2B5EF4-FFF2-40B4-BE49-F238E27FC236}">
                <a16:creationId xmlns:a16="http://schemas.microsoft.com/office/drawing/2014/main" id="{373C85D8-A6B1-B23A-C0C2-7D65B5AC0AEF}"/>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1942174"/>
              <a:ext cx="8521065" cy="782320"/>
            </a:xfrm>
            <a:custGeom>
              <a:avLst/>
              <a:gdLst/>
              <a:ahLst/>
              <a:cxnLst/>
              <a:rect l="l" t="t" r="r" b="b"/>
              <a:pathLst>
                <a:path w="8521065" h="782319">
                  <a:moveTo>
                    <a:pt x="8520599" y="781799"/>
                  </a:moveTo>
                  <a:lnTo>
                    <a:pt x="0" y="781799"/>
                  </a:lnTo>
                  <a:lnTo>
                    <a:pt x="0" y="0"/>
                  </a:lnTo>
                  <a:lnTo>
                    <a:pt x="8520599" y="0"/>
                  </a:lnTo>
                  <a:lnTo>
                    <a:pt x="8520599" y="7817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6" name="object 6"/>
          <p:cNvPicPr/>
          <p:nvPr/>
        </p:nvPicPr>
        <p:blipFill>
          <a:blip r:embed="rId3" cstate="print"/>
          <a:stretch>
            <a:fillRect/>
          </a:stretch>
        </p:blipFill>
        <p:spPr>
          <a:xfrm>
            <a:off x="3726125" y="2935949"/>
            <a:ext cx="1347634" cy="2110946"/>
          </a:xfrm>
          <a:prstGeom prst="rect">
            <a:avLst/>
          </a:prstGeom>
        </p:spPr>
      </p:pic>
      <p:sp>
        <p:nvSpPr>
          <p:cNvPr id="8" name="TextBox 7">
            <a:extLst>
              <a:ext uri="{FF2B5EF4-FFF2-40B4-BE49-F238E27FC236}">
                <a16:creationId xmlns:a16="http://schemas.microsoft.com/office/drawing/2014/main" id="{DC3360B0-A37D-D0B7-C645-6D30F98D287A}"/>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9" name="Rounded Rectangular Callout 8">
            <a:extLst>
              <a:ext uri="{FF2B5EF4-FFF2-40B4-BE49-F238E27FC236}">
                <a16:creationId xmlns:a16="http://schemas.microsoft.com/office/drawing/2014/main" id="{B7D9DB52-D99C-AE75-91DB-310695ACE7AF}"/>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0" name="Rounded Rectangle 9">
            <a:extLst>
              <a:ext uri="{FF2B5EF4-FFF2-40B4-BE49-F238E27FC236}">
                <a16:creationId xmlns:a16="http://schemas.microsoft.com/office/drawing/2014/main" id="{A3BFB9D3-8D5D-2324-D164-DFDAC9A7E82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9544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345356C-68D3-B6A5-7CF7-FBE0FA75D11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0E39B37-F908-1BB1-4BFA-F7D595FA6D93}"/>
              </a:ext>
            </a:extLst>
          </p:cNvPr>
          <p:cNvPicPr>
            <a:picLocks noChangeAspect="1"/>
          </p:cNvPicPr>
          <p:nvPr/>
        </p:nvPicPr>
        <p:blipFill>
          <a:blip r:embed="rId3"/>
          <a:stretch>
            <a:fillRect/>
          </a:stretch>
        </p:blipFill>
        <p:spPr>
          <a:xfrm>
            <a:off x="7023935" y="2211043"/>
            <a:ext cx="1943100" cy="2918317"/>
          </a:xfrm>
          <a:prstGeom prst="rect">
            <a:avLst/>
          </a:prstGeom>
        </p:spPr>
      </p:pic>
      <p:sp>
        <p:nvSpPr>
          <p:cNvPr id="2" name="Title 1">
            <a:extLst>
              <a:ext uri="{FF2B5EF4-FFF2-40B4-BE49-F238E27FC236}">
                <a16:creationId xmlns:a16="http://schemas.microsoft.com/office/drawing/2014/main" id="{835BEAAF-BCE1-AC49-DA4D-C62AE124B66E}"/>
              </a:ext>
            </a:extLst>
          </p:cNvPr>
          <p:cNvSpPr>
            <a:spLocks noGrp="1"/>
          </p:cNvSpPr>
          <p:nvPr>
            <p:ph type="title"/>
          </p:nvPr>
        </p:nvSpPr>
        <p:spPr/>
        <p:txBody>
          <a:bodyPr/>
          <a:lstStyle/>
          <a:p>
            <a:r>
              <a:rPr lang="en-US" dirty="0"/>
              <a:t>Encoder-Decoder models: </a:t>
            </a:r>
            <a:r>
              <a:rPr lang="en-US" altLang="zh-CN" dirty="0"/>
              <a:t>T5</a:t>
            </a:r>
            <a:endParaRPr lang="en-US" dirty="0"/>
          </a:p>
        </p:txBody>
      </p:sp>
      <p:sp>
        <p:nvSpPr>
          <p:cNvPr id="3" name="Content Placeholder 2">
            <a:extLst>
              <a:ext uri="{FF2B5EF4-FFF2-40B4-BE49-F238E27FC236}">
                <a16:creationId xmlns:a16="http://schemas.microsoft.com/office/drawing/2014/main" id="{E6DD56EA-6799-8601-19FD-7EA227F6077A}"/>
              </a:ext>
            </a:extLst>
          </p:cNvPr>
          <p:cNvSpPr>
            <a:spLocks noGrp="1"/>
          </p:cNvSpPr>
          <p:nvPr>
            <p:ph type="body" sz="quarter" idx="16"/>
          </p:nvPr>
        </p:nvSpPr>
        <p:spPr/>
        <p:txBody>
          <a:bodyPr/>
          <a:lstStyle/>
          <a:p>
            <a:r>
              <a:rPr lang="en-US" dirty="0"/>
              <a:t>Pretraining objective: Randomly corrupt tokens and replace with sentinel tokens (&lt;x&gt;, &lt;y&gt;) that is unique over the example.</a:t>
            </a:r>
          </a:p>
        </p:txBody>
      </p:sp>
      <p:pic>
        <p:nvPicPr>
          <p:cNvPr id="12" name="Picture 11">
            <a:extLst>
              <a:ext uri="{FF2B5EF4-FFF2-40B4-BE49-F238E27FC236}">
                <a16:creationId xmlns:a16="http://schemas.microsoft.com/office/drawing/2014/main" id="{9FABE964-0F24-5C23-A7A4-6430FD4CBDB8}"/>
              </a:ext>
            </a:extLst>
          </p:cNvPr>
          <p:cNvPicPr>
            <a:picLocks noChangeAspect="1"/>
          </p:cNvPicPr>
          <p:nvPr/>
        </p:nvPicPr>
        <p:blipFill>
          <a:blip r:embed="rId4"/>
          <a:stretch>
            <a:fillRect/>
          </a:stretch>
        </p:blipFill>
        <p:spPr>
          <a:xfrm>
            <a:off x="3607320" y="2217696"/>
            <a:ext cx="3497883" cy="725868"/>
          </a:xfrm>
          <a:prstGeom prst="rect">
            <a:avLst/>
          </a:prstGeom>
        </p:spPr>
      </p:pic>
      <p:cxnSp>
        <p:nvCxnSpPr>
          <p:cNvPr id="17" name="Connector: Curved 16">
            <a:extLst>
              <a:ext uri="{FF2B5EF4-FFF2-40B4-BE49-F238E27FC236}">
                <a16:creationId xmlns:a16="http://schemas.microsoft.com/office/drawing/2014/main" id="{093C4047-32A6-E3DB-84D2-A8536B9A3F58}"/>
              </a:ext>
            </a:extLst>
          </p:cNvPr>
          <p:cNvCxnSpPr>
            <a:cxnSpLocks/>
            <a:stCxn id="9" idx="0"/>
            <a:endCxn id="12" idx="1"/>
          </p:cNvCxnSpPr>
          <p:nvPr/>
        </p:nvCxnSpPr>
        <p:spPr>
          <a:xfrm rot="5400000" flipH="1" flipV="1">
            <a:off x="3200928" y="2569784"/>
            <a:ext cx="395545" cy="417239"/>
          </a:xfrm>
          <a:prstGeom prst="curvedConnector2">
            <a:avLst/>
          </a:prstGeom>
          <a:ln>
            <a:tailEnd type="triangle"/>
          </a:ln>
        </p:spPr>
        <p:style>
          <a:lnRef idx="2">
            <a:schemeClr val="dk1"/>
          </a:lnRef>
          <a:fillRef idx="0">
            <a:schemeClr val="dk1"/>
          </a:fillRef>
          <a:effectRef idx="1">
            <a:schemeClr val="dk1"/>
          </a:effectRef>
          <a:fontRef idx="minor">
            <a:schemeClr val="tx1"/>
          </a:fontRef>
        </p:style>
      </p:cxnSp>
      <p:grpSp>
        <p:nvGrpSpPr>
          <p:cNvPr id="13" name="Group 12">
            <a:extLst>
              <a:ext uri="{FF2B5EF4-FFF2-40B4-BE49-F238E27FC236}">
                <a16:creationId xmlns:a16="http://schemas.microsoft.com/office/drawing/2014/main" id="{577791F8-360F-EED1-0444-E11912D85641}"/>
              </a:ext>
            </a:extLst>
          </p:cNvPr>
          <p:cNvGrpSpPr/>
          <p:nvPr/>
        </p:nvGrpSpPr>
        <p:grpSpPr>
          <a:xfrm>
            <a:off x="315920" y="2976175"/>
            <a:ext cx="5748322" cy="1277355"/>
            <a:chOff x="341328" y="3852005"/>
            <a:chExt cx="4292598" cy="917774"/>
          </a:xfrm>
        </p:grpSpPr>
        <p:pic>
          <p:nvPicPr>
            <p:cNvPr id="9" name="Picture 2">
              <a:extLst>
                <a:ext uri="{FF2B5EF4-FFF2-40B4-BE49-F238E27FC236}">
                  <a16:creationId xmlns:a16="http://schemas.microsoft.com/office/drawing/2014/main" id="{F3325759-6111-4025-9BDF-9B61258014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697" b="64253"/>
            <a:stretch/>
          </p:blipFill>
          <p:spPr bwMode="auto">
            <a:xfrm>
              <a:off x="341328" y="3852005"/>
              <a:ext cx="4292598" cy="4826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E8912413-72EC-2D0C-09AD-1A07929400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7171" b="35779"/>
            <a:stretch/>
          </p:blipFill>
          <p:spPr bwMode="auto">
            <a:xfrm>
              <a:off x="341328" y="4287179"/>
              <a:ext cx="4292598" cy="482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969087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2" name="Text Placeholder 11">
            <a:extLst>
              <a:ext uri="{FF2B5EF4-FFF2-40B4-BE49-F238E27FC236}">
                <a16:creationId xmlns:a16="http://schemas.microsoft.com/office/drawing/2014/main" id="{846F009C-AD1B-7258-0890-846CCCBE0E72}"/>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1942174"/>
              <a:ext cx="8521065" cy="782320"/>
            </a:xfrm>
            <a:custGeom>
              <a:avLst/>
              <a:gdLst/>
              <a:ahLst/>
              <a:cxnLst/>
              <a:rect l="l" t="t" r="r" b="b"/>
              <a:pathLst>
                <a:path w="8521065" h="782319">
                  <a:moveTo>
                    <a:pt x="8520599" y="781799"/>
                  </a:moveTo>
                  <a:lnTo>
                    <a:pt x="0" y="781799"/>
                  </a:lnTo>
                  <a:lnTo>
                    <a:pt x="0" y="0"/>
                  </a:lnTo>
                  <a:lnTo>
                    <a:pt x="8520599" y="0"/>
                  </a:lnTo>
                  <a:lnTo>
                    <a:pt x="8520599" y="7817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6" name="object 6"/>
          <p:cNvPicPr/>
          <p:nvPr/>
        </p:nvPicPr>
        <p:blipFill>
          <a:blip r:embed="rId3" cstate="print"/>
          <a:stretch>
            <a:fillRect/>
          </a:stretch>
        </p:blipFill>
        <p:spPr>
          <a:xfrm>
            <a:off x="3726125" y="2935949"/>
            <a:ext cx="1347634" cy="2110946"/>
          </a:xfrm>
          <a:prstGeom prst="rect">
            <a:avLst/>
          </a:prstGeom>
        </p:spPr>
      </p:pic>
      <p:sp>
        <p:nvSpPr>
          <p:cNvPr id="7" name="object 7"/>
          <p:cNvSpPr txBox="1"/>
          <p:nvPr/>
        </p:nvSpPr>
        <p:spPr>
          <a:xfrm>
            <a:off x="359825" y="2164825"/>
            <a:ext cx="3979545" cy="510396"/>
          </a:xfrm>
          <a:prstGeom prst="rect">
            <a:avLst/>
          </a:prstGeom>
          <a:ln w="9524">
            <a:solidFill>
              <a:srgbClr val="000000"/>
            </a:solidFill>
          </a:ln>
        </p:spPr>
        <p:txBody>
          <a:bodyPr vert="horz" wrap="square" lIns="0" tIns="78740" rIns="0" bIns="0" rtlCol="0">
            <a:spAutoFit/>
          </a:bodyPr>
          <a:lstStyle/>
          <a:p>
            <a:pPr marL="85090" marR="180975">
              <a:lnSpc>
                <a:spcPct val="100000"/>
              </a:lnSpc>
              <a:spcBef>
                <a:spcPts val="620"/>
              </a:spcBef>
            </a:pPr>
            <a:r>
              <a:rPr sz="1400" spc="-5" dirty="0">
                <a:latin typeface="Tahoma" panose="020B0604030504040204" pitchFamily="34" charset="0"/>
                <a:ea typeface="Tahoma" panose="020B0604030504040204" pitchFamily="34" charset="0"/>
                <a:cs typeface="Tahoma" panose="020B0604030504040204" pitchFamily="34" charset="0"/>
              </a:rPr>
              <a:t>Input:</a:t>
            </a:r>
            <a:r>
              <a:rPr sz="1400" spc="-4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Thank</a:t>
            </a:r>
            <a:r>
              <a:rPr sz="1400" spc="-10" dirty="0">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you</a:t>
            </a:r>
            <a:r>
              <a:rPr sz="1400" spc="-1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for</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&lt;X&gt;</a:t>
            </a:r>
            <a:r>
              <a:rPr sz="1400" spc="-15" dirty="0">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me</a:t>
            </a:r>
            <a:r>
              <a:rPr sz="1400" spc="-1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to</a:t>
            </a:r>
            <a:r>
              <a:rPr sz="1400" spc="-10" dirty="0">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your</a:t>
            </a:r>
            <a:r>
              <a:rPr sz="1400" spc="-1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party</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&lt;Y&gt;. </a:t>
            </a:r>
            <a:r>
              <a:rPr sz="1400" spc="-375" dirty="0">
                <a:latin typeface="Tahoma" panose="020B0604030504040204" pitchFamily="34" charset="0"/>
                <a:ea typeface="Tahoma" panose="020B0604030504040204" pitchFamily="34" charset="0"/>
                <a:cs typeface="Tahoma" panose="020B0604030504040204" pitchFamily="34" charset="0"/>
              </a:rPr>
              <a:t> </a:t>
            </a:r>
            <a:r>
              <a:rPr sz="1400" spc="-30" dirty="0">
                <a:latin typeface="Tahoma" panose="020B0604030504040204" pitchFamily="34" charset="0"/>
                <a:ea typeface="Tahoma" panose="020B0604030504040204" pitchFamily="34" charset="0"/>
                <a:cs typeface="Tahoma" panose="020B0604030504040204" pitchFamily="34" charset="0"/>
              </a:rPr>
              <a:t>Target:</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&lt;X&gt; inviting</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&lt;Y&gt; last</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week.</a:t>
            </a:r>
            <a:endParaRPr sz="14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object 8"/>
          <p:cNvGrpSpPr/>
          <p:nvPr/>
        </p:nvGrpSpPr>
        <p:grpSpPr>
          <a:xfrm>
            <a:off x="2406604" y="1942337"/>
            <a:ext cx="41275" cy="301625"/>
            <a:chOff x="2406604" y="1942337"/>
            <a:chExt cx="41275" cy="301625"/>
          </a:xfrm>
        </p:grpSpPr>
        <p:sp>
          <p:nvSpPr>
            <p:cNvPr id="9" name="object 9"/>
            <p:cNvSpPr/>
            <p:nvPr/>
          </p:nvSpPr>
          <p:spPr>
            <a:xfrm>
              <a:off x="2427099" y="1990324"/>
              <a:ext cx="0" cy="253365"/>
            </a:xfrm>
            <a:custGeom>
              <a:avLst/>
              <a:gdLst/>
              <a:ahLst/>
              <a:cxnLst/>
              <a:rect l="l" t="t" r="r" b="b"/>
              <a:pathLst>
                <a:path h="253364">
                  <a:moveTo>
                    <a:pt x="0" y="253349"/>
                  </a:moveTo>
                  <a:lnTo>
                    <a:pt x="0"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p:nvPr/>
          </p:nvSpPr>
          <p:spPr>
            <a:xfrm>
              <a:off x="2411367" y="1947099"/>
              <a:ext cx="31750" cy="43815"/>
            </a:xfrm>
            <a:custGeom>
              <a:avLst/>
              <a:gdLst/>
              <a:ahLst/>
              <a:cxnLst/>
              <a:rect l="l" t="t" r="r" b="b"/>
              <a:pathLst>
                <a:path w="31750" h="43814">
                  <a:moveTo>
                    <a:pt x="31465" y="43225"/>
                  </a:moveTo>
                  <a:lnTo>
                    <a:pt x="0" y="43225"/>
                  </a:lnTo>
                  <a:lnTo>
                    <a:pt x="15732" y="0"/>
                  </a:lnTo>
                  <a:lnTo>
                    <a:pt x="31465" y="43225"/>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p:nvPr/>
          </p:nvSpPr>
          <p:spPr>
            <a:xfrm>
              <a:off x="2411367" y="1947099"/>
              <a:ext cx="31750" cy="43815"/>
            </a:xfrm>
            <a:custGeom>
              <a:avLst/>
              <a:gdLst/>
              <a:ahLst/>
              <a:cxnLst/>
              <a:rect l="l" t="t" r="r" b="b"/>
              <a:pathLst>
                <a:path w="31750" h="43814">
                  <a:moveTo>
                    <a:pt x="31465" y="43225"/>
                  </a:moveTo>
                  <a:lnTo>
                    <a:pt x="15732" y="0"/>
                  </a:lnTo>
                  <a:lnTo>
                    <a:pt x="0" y="43225"/>
                  </a:lnTo>
                  <a:lnTo>
                    <a:pt x="31465" y="43225"/>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4BCED33C-7FC6-536C-3A01-1BDE53F92C78}"/>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4" name="Rounded Rectangular Callout 13">
            <a:extLst>
              <a:ext uri="{FF2B5EF4-FFF2-40B4-BE49-F238E27FC236}">
                <a16:creationId xmlns:a16="http://schemas.microsoft.com/office/drawing/2014/main" id="{CB76A6D1-0FC9-4C2F-35C4-17692DE40AE8}"/>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5" name="Rounded Rectangle 14">
            <a:extLst>
              <a:ext uri="{FF2B5EF4-FFF2-40B4-BE49-F238E27FC236}">
                <a16:creationId xmlns:a16="http://schemas.microsoft.com/office/drawing/2014/main" id="{DE3F2D2A-A03D-1673-8A19-D3BAC5E34A3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4409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2" name="Text Placeholder 11">
            <a:extLst>
              <a:ext uri="{FF2B5EF4-FFF2-40B4-BE49-F238E27FC236}">
                <a16:creationId xmlns:a16="http://schemas.microsoft.com/office/drawing/2014/main" id="{E504030C-9FB0-AF76-A8DD-AE4915A81776}"/>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1942174"/>
              <a:ext cx="8521065" cy="782320"/>
            </a:xfrm>
            <a:custGeom>
              <a:avLst/>
              <a:gdLst/>
              <a:ahLst/>
              <a:cxnLst/>
              <a:rect l="l" t="t" r="r" b="b"/>
              <a:pathLst>
                <a:path w="8521065" h="782319">
                  <a:moveTo>
                    <a:pt x="8520599" y="781799"/>
                  </a:moveTo>
                  <a:lnTo>
                    <a:pt x="0" y="781799"/>
                  </a:lnTo>
                  <a:lnTo>
                    <a:pt x="0" y="0"/>
                  </a:lnTo>
                  <a:lnTo>
                    <a:pt x="8520599" y="0"/>
                  </a:lnTo>
                  <a:lnTo>
                    <a:pt x="8520599" y="7817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6" name="object 6"/>
          <p:cNvPicPr/>
          <p:nvPr/>
        </p:nvPicPr>
        <p:blipFill>
          <a:blip r:embed="rId3" cstate="print"/>
          <a:stretch>
            <a:fillRect/>
          </a:stretch>
        </p:blipFill>
        <p:spPr>
          <a:xfrm>
            <a:off x="3726125" y="2935949"/>
            <a:ext cx="1347634" cy="2110946"/>
          </a:xfrm>
          <a:prstGeom prst="rect">
            <a:avLst/>
          </a:prstGeom>
        </p:spPr>
      </p:pic>
      <p:sp>
        <p:nvSpPr>
          <p:cNvPr id="7" name="object 7"/>
          <p:cNvSpPr txBox="1"/>
          <p:nvPr/>
        </p:nvSpPr>
        <p:spPr>
          <a:xfrm>
            <a:off x="1628375" y="2935950"/>
            <a:ext cx="1442720" cy="509755"/>
          </a:xfrm>
          <a:prstGeom prst="rect">
            <a:avLst/>
          </a:prstGeom>
          <a:ln w="9524">
            <a:solidFill>
              <a:srgbClr val="000000"/>
            </a:solidFill>
          </a:ln>
        </p:spPr>
        <p:txBody>
          <a:bodyPr vert="horz" wrap="square" lIns="0" tIns="78105" rIns="0" bIns="0" rtlCol="0">
            <a:spAutoFit/>
          </a:bodyPr>
          <a:lstStyle/>
          <a:p>
            <a:pPr marL="85725" marR="449580">
              <a:lnSpc>
                <a:spcPct val="100000"/>
              </a:lnSpc>
              <a:spcBef>
                <a:spcPts val="615"/>
              </a:spcBef>
            </a:pPr>
            <a:r>
              <a:rPr sz="1400" spc="-5" dirty="0">
                <a:latin typeface="Tahoma" panose="020B0604030504040204" pitchFamily="34" charset="0"/>
                <a:ea typeface="Tahoma" panose="020B0604030504040204" pitchFamily="34" charset="0"/>
                <a:cs typeface="Tahoma" panose="020B0604030504040204" pitchFamily="34" charset="0"/>
              </a:rPr>
              <a:t>Number of </a:t>
            </a:r>
            <a:r>
              <a:rPr sz="140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parameters</a:t>
            </a:r>
            <a:endParaRPr sz="14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object 8"/>
          <p:cNvGrpSpPr/>
          <p:nvPr/>
        </p:nvGrpSpPr>
        <p:grpSpPr>
          <a:xfrm>
            <a:off x="2344662" y="1918936"/>
            <a:ext cx="672465" cy="1022350"/>
            <a:chOff x="2344662" y="1918936"/>
            <a:chExt cx="672465" cy="1022350"/>
          </a:xfrm>
        </p:grpSpPr>
        <p:sp>
          <p:nvSpPr>
            <p:cNvPr id="9" name="object 9"/>
            <p:cNvSpPr/>
            <p:nvPr/>
          </p:nvSpPr>
          <p:spPr>
            <a:xfrm>
              <a:off x="2349425" y="1959860"/>
              <a:ext cx="639445" cy="976630"/>
            </a:xfrm>
            <a:custGeom>
              <a:avLst/>
              <a:gdLst/>
              <a:ahLst/>
              <a:cxnLst/>
              <a:rect l="l" t="t" r="r" b="b"/>
              <a:pathLst>
                <a:path w="639444" h="976630">
                  <a:moveTo>
                    <a:pt x="0" y="976089"/>
                  </a:moveTo>
                  <a:lnTo>
                    <a:pt x="639191"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p:nvPr/>
          </p:nvSpPr>
          <p:spPr>
            <a:xfrm>
              <a:off x="2975454" y="1923699"/>
              <a:ext cx="37465" cy="45085"/>
            </a:xfrm>
            <a:custGeom>
              <a:avLst/>
              <a:gdLst/>
              <a:ahLst/>
              <a:cxnLst/>
              <a:rect l="l" t="t" r="r" b="b"/>
              <a:pathLst>
                <a:path w="37464" h="45085">
                  <a:moveTo>
                    <a:pt x="26323" y="44780"/>
                  </a:moveTo>
                  <a:lnTo>
                    <a:pt x="0" y="27542"/>
                  </a:lnTo>
                  <a:lnTo>
                    <a:pt x="36842" y="0"/>
                  </a:lnTo>
                  <a:lnTo>
                    <a:pt x="26323" y="44780"/>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p:nvPr/>
          </p:nvSpPr>
          <p:spPr>
            <a:xfrm>
              <a:off x="2975454" y="1923699"/>
              <a:ext cx="37465" cy="45085"/>
            </a:xfrm>
            <a:custGeom>
              <a:avLst/>
              <a:gdLst/>
              <a:ahLst/>
              <a:cxnLst/>
              <a:rect l="l" t="t" r="r" b="b"/>
              <a:pathLst>
                <a:path w="37464" h="45085">
                  <a:moveTo>
                    <a:pt x="26323" y="44780"/>
                  </a:moveTo>
                  <a:lnTo>
                    <a:pt x="36842" y="0"/>
                  </a:lnTo>
                  <a:lnTo>
                    <a:pt x="0" y="27542"/>
                  </a:lnTo>
                  <a:lnTo>
                    <a:pt x="26323" y="44780"/>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18826420-2756-A5DD-6C99-FD78256E3DE9}"/>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4" name="Rounded Rectangular Callout 13">
            <a:extLst>
              <a:ext uri="{FF2B5EF4-FFF2-40B4-BE49-F238E27FC236}">
                <a16:creationId xmlns:a16="http://schemas.microsoft.com/office/drawing/2014/main" id="{8D4627C0-A108-A27A-2305-661AEAF0C62C}"/>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5" name="Rounded Rectangle 14">
            <a:extLst>
              <a:ext uri="{FF2B5EF4-FFF2-40B4-BE49-F238E27FC236}">
                <a16:creationId xmlns:a16="http://schemas.microsoft.com/office/drawing/2014/main" id="{62830845-B15C-2644-9231-BE8872C5A34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8851187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2" name="Text Placeholder 11">
            <a:extLst>
              <a:ext uri="{FF2B5EF4-FFF2-40B4-BE49-F238E27FC236}">
                <a16:creationId xmlns:a16="http://schemas.microsoft.com/office/drawing/2014/main" id="{89700290-0C58-9CD3-06BC-AEFA8657D69B}"/>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1942174"/>
              <a:ext cx="8521065" cy="782320"/>
            </a:xfrm>
            <a:custGeom>
              <a:avLst/>
              <a:gdLst/>
              <a:ahLst/>
              <a:cxnLst/>
              <a:rect l="l" t="t" r="r" b="b"/>
              <a:pathLst>
                <a:path w="8521065" h="782319">
                  <a:moveTo>
                    <a:pt x="8520599" y="781799"/>
                  </a:moveTo>
                  <a:lnTo>
                    <a:pt x="0" y="781799"/>
                  </a:lnTo>
                  <a:lnTo>
                    <a:pt x="0" y="0"/>
                  </a:lnTo>
                  <a:lnTo>
                    <a:pt x="8520599" y="0"/>
                  </a:lnTo>
                  <a:lnTo>
                    <a:pt x="8520599" y="7817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6" name="object 6"/>
          <p:cNvPicPr/>
          <p:nvPr/>
        </p:nvPicPr>
        <p:blipFill>
          <a:blip r:embed="rId3" cstate="print"/>
          <a:stretch>
            <a:fillRect/>
          </a:stretch>
        </p:blipFill>
        <p:spPr>
          <a:xfrm>
            <a:off x="3726125" y="2935949"/>
            <a:ext cx="1347634" cy="2110946"/>
          </a:xfrm>
          <a:prstGeom prst="rect">
            <a:avLst/>
          </a:prstGeom>
        </p:spPr>
      </p:pic>
      <p:sp>
        <p:nvSpPr>
          <p:cNvPr id="7" name="object 7"/>
          <p:cNvSpPr txBox="1"/>
          <p:nvPr/>
        </p:nvSpPr>
        <p:spPr>
          <a:xfrm>
            <a:off x="1628374" y="3830275"/>
            <a:ext cx="1748169" cy="294953"/>
          </a:xfrm>
          <a:prstGeom prst="rect">
            <a:avLst/>
          </a:prstGeom>
          <a:ln w="9524">
            <a:solidFill>
              <a:srgbClr val="000000"/>
            </a:solidFill>
          </a:ln>
        </p:spPr>
        <p:txBody>
          <a:bodyPr vert="horz" wrap="square" lIns="0" tIns="78740" rIns="0" bIns="0" rtlCol="0">
            <a:spAutoFit/>
          </a:bodyPr>
          <a:lstStyle/>
          <a:p>
            <a:pPr marL="85725">
              <a:lnSpc>
                <a:spcPct val="100000"/>
              </a:lnSpc>
              <a:spcBef>
                <a:spcPts val="620"/>
              </a:spcBef>
            </a:pPr>
            <a:r>
              <a:rPr sz="1400" spc="-5" dirty="0">
                <a:latin typeface="Tahoma" panose="020B0604030504040204" pitchFamily="34" charset="0"/>
                <a:ea typeface="Tahoma" panose="020B0604030504040204" pitchFamily="34" charset="0"/>
                <a:cs typeface="Tahoma" panose="020B0604030504040204" pitchFamily="34" charset="0"/>
              </a:rPr>
              <a:t>Number</a:t>
            </a:r>
            <a:r>
              <a:rPr sz="1400" spc="-3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of</a:t>
            </a:r>
            <a:r>
              <a:rPr sz="1400" spc="-35" dirty="0">
                <a:latin typeface="Tahoma" panose="020B0604030504040204" pitchFamily="34" charset="0"/>
                <a:ea typeface="Tahoma" panose="020B0604030504040204" pitchFamily="34" charset="0"/>
                <a:cs typeface="Tahoma" panose="020B0604030504040204" pitchFamily="34" charset="0"/>
              </a:rPr>
              <a:t> </a:t>
            </a:r>
            <a:r>
              <a:rPr lang="en-US" sz="1400" spc="-5" dirty="0">
                <a:latin typeface="Tahoma" panose="020B0604030504040204" pitchFamily="34" charset="0"/>
                <a:ea typeface="Tahoma" panose="020B0604030504040204" pitchFamily="34" charset="0"/>
                <a:cs typeface="Tahoma" panose="020B0604030504040204" pitchFamily="34" charset="0"/>
              </a:rPr>
              <a:t>FLOPS</a:t>
            </a:r>
            <a:endParaRPr sz="1400" dirty="0">
              <a:latin typeface="Tahoma" panose="020B0604030504040204" pitchFamily="34" charset="0"/>
              <a:ea typeface="Tahoma" panose="020B0604030504040204" pitchFamily="34" charset="0"/>
              <a:cs typeface="Tahoma" panose="020B0604030504040204" pitchFamily="34" charset="0"/>
            </a:endParaRPr>
          </a:p>
        </p:txBody>
      </p:sp>
      <p:grpSp>
        <p:nvGrpSpPr>
          <p:cNvPr id="8" name="object 8"/>
          <p:cNvGrpSpPr/>
          <p:nvPr/>
        </p:nvGrpSpPr>
        <p:grpSpPr>
          <a:xfrm>
            <a:off x="2344662" y="1911500"/>
            <a:ext cx="1356360" cy="1924050"/>
            <a:chOff x="2344662" y="1911500"/>
            <a:chExt cx="1356360" cy="1924050"/>
          </a:xfrm>
        </p:grpSpPr>
        <p:sp>
          <p:nvSpPr>
            <p:cNvPr id="9" name="object 9"/>
            <p:cNvSpPr/>
            <p:nvPr/>
          </p:nvSpPr>
          <p:spPr>
            <a:xfrm>
              <a:off x="2349425" y="1951613"/>
              <a:ext cx="1322070" cy="1878964"/>
            </a:xfrm>
            <a:custGeom>
              <a:avLst/>
              <a:gdLst/>
              <a:ahLst/>
              <a:cxnLst/>
              <a:rect l="l" t="t" r="r" b="b"/>
              <a:pathLst>
                <a:path w="1322070" h="1878964">
                  <a:moveTo>
                    <a:pt x="0" y="1878661"/>
                  </a:moveTo>
                  <a:lnTo>
                    <a:pt x="1321912"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p:nvPr/>
          </p:nvSpPr>
          <p:spPr>
            <a:xfrm>
              <a:off x="3658470" y="1916262"/>
              <a:ext cx="38100" cy="44450"/>
            </a:xfrm>
            <a:custGeom>
              <a:avLst/>
              <a:gdLst/>
              <a:ahLst/>
              <a:cxnLst/>
              <a:rect l="l" t="t" r="r" b="b"/>
              <a:pathLst>
                <a:path w="38100" h="44450">
                  <a:moveTo>
                    <a:pt x="25733" y="44404"/>
                  </a:moveTo>
                  <a:lnTo>
                    <a:pt x="0" y="26297"/>
                  </a:lnTo>
                  <a:lnTo>
                    <a:pt x="37740" y="0"/>
                  </a:lnTo>
                  <a:lnTo>
                    <a:pt x="25733" y="44404"/>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p:nvPr/>
          </p:nvSpPr>
          <p:spPr>
            <a:xfrm>
              <a:off x="3658470" y="1916262"/>
              <a:ext cx="38100" cy="44450"/>
            </a:xfrm>
            <a:custGeom>
              <a:avLst/>
              <a:gdLst/>
              <a:ahLst/>
              <a:cxnLst/>
              <a:rect l="l" t="t" r="r" b="b"/>
              <a:pathLst>
                <a:path w="38100" h="44450">
                  <a:moveTo>
                    <a:pt x="25733" y="44404"/>
                  </a:moveTo>
                  <a:lnTo>
                    <a:pt x="37740" y="0"/>
                  </a:lnTo>
                  <a:lnTo>
                    <a:pt x="0" y="26297"/>
                  </a:lnTo>
                  <a:lnTo>
                    <a:pt x="25733" y="44404"/>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sp>
        <p:nvSpPr>
          <p:cNvPr id="13" name="TextBox 12">
            <a:extLst>
              <a:ext uri="{FF2B5EF4-FFF2-40B4-BE49-F238E27FC236}">
                <a16:creationId xmlns:a16="http://schemas.microsoft.com/office/drawing/2014/main" id="{8EB8045D-1843-7783-43D0-BE7A3B24FE71}"/>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4" name="Rounded Rectangular Callout 13">
            <a:extLst>
              <a:ext uri="{FF2B5EF4-FFF2-40B4-BE49-F238E27FC236}">
                <a16:creationId xmlns:a16="http://schemas.microsoft.com/office/drawing/2014/main" id="{7BB32086-DB69-442F-1F20-FBF24073255A}"/>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5" name="Rounded Rectangle 14">
            <a:extLst>
              <a:ext uri="{FF2B5EF4-FFF2-40B4-BE49-F238E27FC236}">
                <a16:creationId xmlns:a16="http://schemas.microsoft.com/office/drawing/2014/main" id="{E7AE4211-089F-AF19-D7BD-ED66BA2CDDE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692921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4" name="Text Placeholder 13">
            <a:extLst>
              <a:ext uri="{FF2B5EF4-FFF2-40B4-BE49-F238E27FC236}">
                <a16:creationId xmlns:a16="http://schemas.microsoft.com/office/drawing/2014/main" id="{BC7BF711-2A85-AFDC-8EAA-7EC53DC10B2F}"/>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2123974"/>
              <a:ext cx="8521065" cy="600075"/>
            </a:xfrm>
            <a:custGeom>
              <a:avLst/>
              <a:gdLst/>
              <a:ahLst/>
              <a:cxnLst/>
              <a:rect l="l" t="t" r="r" b="b"/>
              <a:pathLst>
                <a:path w="8521065" h="600075">
                  <a:moveTo>
                    <a:pt x="8520599" y="599999"/>
                  </a:moveTo>
                  <a:lnTo>
                    <a:pt x="0" y="599999"/>
                  </a:lnTo>
                  <a:lnTo>
                    <a:pt x="0" y="0"/>
                  </a:lnTo>
                  <a:lnTo>
                    <a:pt x="8520599" y="0"/>
                  </a:lnTo>
                  <a:lnTo>
                    <a:pt x="8520599" y="5999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3726125" y="2935949"/>
            <a:ext cx="1348105" cy="2111375"/>
            <a:chOff x="3726125" y="2935949"/>
            <a:chExt cx="1348105" cy="2111375"/>
          </a:xfrm>
        </p:grpSpPr>
        <p:pic>
          <p:nvPicPr>
            <p:cNvPr id="7" name="object 7"/>
            <p:cNvPicPr/>
            <p:nvPr/>
          </p:nvPicPr>
          <p:blipFill>
            <a:blip r:embed="rId3" cstate="print"/>
            <a:stretch>
              <a:fillRect/>
            </a:stretch>
          </p:blipFill>
          <p:spPr>
            <a:xfrm>
              <a:off x="3726125" y="2935949"/>
              <a:ext cx="1347634" cy="2110946"/>
            </a:xfrm>
            <a:prstGeom prst="rect">
              <a:avLst/>
            </a:prstGeom>
          </p:spPr>
        </p:pic>
        <p:pic>
          <p:nvPicPr>
            <p:cNvPr id="8" name="object 8"/>
            <p:cNvPicPr/>
            <p:nvPr/>
          </p:nvPicPr>
          <p:blipFill>
            <a:blip r:embed="rId4" cstate="print"/>
            <a:stretch>
              <a:fillRect/>
            </a:stretch>
          </p:blipFill>
          <p:spPr>
            <a:xfrm>
              <a:off x="4122400" y="3134925"/>
              <a:ext cx="243599" cy="266374"/>
            </a:xfrm>
            <a:prstGeom prst="rect">
              <a:avLst/>
            </a:prstGeom>
          </p:spPr>
        </p:pic>
        <p:pic>
          <p:nvPicPr>
            <p:cNvPr id="9" name="object 9"/>
            <p:cNvPicPr/>
            <p:nvPr/>
          </p:nvPicPr>
          <p:blipFill>
            <a:blip r:embed="rId4" cstate="print"/>
            <a:stretch>
              <a:fillRect/>
            </a:stretch>
          </p:blipFill>
          <p:spPr>
            <a:xfrm>
              <a:off x="4398264" y="3134925"/>
              <a:ext cx="243599" cy="266374"/>
            </a:xfrm>
            <a:prstGeom prst="rect">
              <a:avLst/>
            </a:prstGeom>
          </p:spPr>
        </p:pic>
        <p:pic>
          <p:nvPicPr>
            <p:cNvPr id="10" name="object 10"/>
            <p:cNvPicPr/>
            <p:nvPr/>
          </p:nvPicPr>
          <p:blipFill>
            <a:blip r:embed="rId4" cstate="print"/>
            <a:stretch>
              <a:fillRect/>
            </a:stretch>
          </p:blipFill>
          <p:spPr>
            <a:xfrm>
              <a:off x="4674139" y="3134925"/>
              <a:ext cx="243599" cy="266374"/>
            </a:xfrm>
            <a:prstGeom prst="rect">
              <a:avLst/>
            </a:prstGeom>
          </p:spPr>
        </p:pic>
        <p:pic>
          <p:nvPicPr>
            <p:cNvPr id="11" name="object 11"/>
            <p:cNvPicPr/>
            <p:nvPr/>
          </p:nvPicPr>
          <p:blipFill>
            <a:blip r:embed="rId4" cstate="print"/>
            <a:stretch>
              <a:fillRect/>
            </a:stretch>
          </p:blipFill>
          <p:spPr>
            <a:xfrm>
              <a:off x="4122400" y="3615225"/>
              <a:ext cx="243599" cy="266374"/>
            </a:xfrm>
            <a:prstGeom prst="rect">
              <a:avLst/>
            </a:prstGeom>
          </p:spPr>
        </p:pic>
        <p:pic>
          <p:nvPicPr>
            <p:cNvPr id="12" name="object 12"/>
            <p:cNvPicPr/>
            <p:nvPr/>
          </p:nvPicPr>
          <p:blipFill>
            <a:blip r:embed="rId4" cstate="print"/>
            <a:stretch>
              <a:fillRect/>
            </a:stretch>
          </p:blipFill>
          <p:spPr>
            <a:xfrm>
              <a:off x="4398275" y="3615225"/>
              <a:ext cx="243599" cy="266374"/>
            </a:xfrm>
            <a:prstGeom prst="rect">
              <a:avLst/>
            </a:prstGeom>
          </p:spPr>
        </p:pic>
        <p:pic>
          <p:nvPicPr>
            <p:cNvPr id="13" name="object 13"/>
            <p:cNvPicPr/>
            <p:nvPr/>
          </p:nvPicPr>
          <p:blipFill>
            <a:blip r:embed="rId4" cstate="print"/>
            <a:stretch>
              <a:fillRect/>
            </a:stretch>
          </p:blipFill>
          <p:spPr>
            <a:xfrm>
              <a:off x="4674150" y="3615225"/>
              <a:ext cx="243599" cy="266374"/>
            </a:xfrm>
            <a:prstGeom prst="rect">
              <a:avLst/>
            </a:prstGeom>
          </p:spPr>
        </p:pic>
      </p:grpSp>
      <p:sp>
        <p:nvSpPr>
          <p:cNvPr id="15" name="TextBox 14">
            <a:extLst>
              <a:ext uri="{FF2B5EF4-FFF2-40B4-BE49-F238E27FC236}">
                <a16:creationId xmlns:a16="http://schemas.microsoft.com/office/drawing/2014/main" id="{AD96FB96-E8BF-F411-7770-3206291F59BC}"/>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6" name="Rounded Rectangular Callout 15">
            <a:extLst>
              <a:ext uri="{FF2B5EF4-FFF2-40B4-BE49-F238E27FC236}">
                <a16:creationId xmlns:a16="http://schemas.microsoft.com/office/drawing/2014/main" id="{667396B0-2D7A-B10E-E553-AE359B7F22AA}"/>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7" name="Rounded Rectangle 16">
            <a:extLst>
              <a:ext uri="{FF2B5EF4-FFF2-40B4-BE49-F238E27FC236}">
                <a16:creationId xmlns:a16="http://schemas.microsoft.com/office/drawing/2014/main" id="{43524ACE-034B-2CFD-8604-8821594BBEF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331008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4" name="Text Placeholder 13">
            <a:extLst>
              <a:ext uri="{FF2B5EF4-FFF2-40B4-BE49-F238E27FC236}">
                <a16:creationId xmlns:a16="http://schemas.microsoft.com/office/drawing/2014/main" id="{8844A1AE-627C-0651-53C3-E8B99D798E76}"/>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2323774"/>
              <a:ext cx="8521065" cy="400685"/>
            </a:xfrm>
            <a:custGeom>
              <a:avLst/>
              <a:gdLst/>
              <a:ahLst/>
              <a:cxnLst/>
              <a:rect l="l" t="t" r="r" b="b"/>
              <a:pathLst>
                <a:path w="8521065" h="400685">
                  <a:moveTo>
                    <a:pt x="8520599" y="400199"/>
                  </a:moveTo>
                  <a:lnTo>
                    <a:pt x="0" y="400199"/>
                  </a:lnTo>
                  <a:lnTo>
                    <a:pt x="0" y="0"/>
                  </a:lnTo>
                  <a:lnTo>
                    <a:pt x="8520599" y="0"/>
                  </a:lnTo>
                  <a:lnTo>
                    <a:pt x="8520599" y="4001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grpSp>
        <p:nvGrpSpPr>
          <p:cNvPr id="6" name="object 6"/>
          <p:cNvGrpSpPr/>
          <p:nvPr/>
        </p:nvGrpSpPr>
        <p:grpSpPr>
          <a:xfrm>
            <a:off x="3726125" y="2848165"/>
            <a:ext cx="1394460" cy="2213610"/>
            <a:chOff x="3726125" y="2848165"/>
            <a:chExt cx="1394460" cy="2213610"/>
          </a:xfrm>
        </p:grpSpPr>
        <p:pic>
          <p:nvPicPr>
            <p:cNvPr id="7" name="object 7"/>
            <p:cNvPicPr/>
            <p:nvPr/>
          </p:nvPicPr>
          <p:blipFill>
            <a:blip r:embed="rId3" cstate="print"/>
            <a:stretch>
              <a:fillRect/>
            </a:stretch>
          </p:blipFill>
          <p:spPr>
            <a:xfrm>
              <a:off x="3726125" y="2935949"/>
              <a:ext cx="1347634" cy="2110946"/>
            </a:xfrm>
            <a:prstGeom prst="rect">
              <a:avLst/>
            </a:prstGeom>
          </p:spPr>
        </p:pic>
        <p:sp>
          <p:nvSpPr>
            <p:cNvPr id="8" name="object 8"/>
            <p:cNvSpPr/>
            <p:nvPr/>
          </p:nvSpPr>
          <p:spPr>
            <a:xfrm>
              <a:off x="4113000" y="2852927"/>
              <a:ext cx="890269" cy="770890"/>
            </a:xfrm>
            <a:custGeom>
              <a:avLst/>
              <a:gdLst/>
              <a:ahLst/>
              <a:cxnLst/>
              <a:rect l="l" t="t" r="r" b="b"/>
              <a:pathLst>
                <a:path w="890270" h="770889">
                  <a:moveTo>
                    <a:pt x="890099" y="770399"/>
                  </a:moveTo>
                  <a:lnTo>
                    <a:pt x="0" y="770399"/>
                  </a:lnTo>
                  <a:lnTo>
                    <a:pt x="0" y="0"/>
                  </a:lnTo>
                  <a:lnTo>
                    <a:pt x="890099" y="0"/>
                  </a:lnTo>
                  <a:lnTo>
                    <a:pt x="890099" y="7703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9" name="object 9"/>
            <p:cNvSpPr/>
            <p:nvPr/>
          </p:nvSpPr>
          <p:spPr>
            <a:xfrm>
              <a:off x="4113000" y="2852927"/>
              <a:ext cx="890269" cy="770890"/>
            </a:xfrm>
            <a:custGeom>
              <a:avLst/>
              <a:gdLst/>
              <a:ahLst/>
              <a:cxnLst/>
              <a:rect l="l" t="t" r="r" b="b"/>
              <a:pathLst>
                <a:path w="890270" h="770889">
                  <a:moveTo>
                    <a:pt x="0" y="0"/>
                  </a:moveTo>
                  <a:lnTo>
                    <a:pt x="890099" y="0"/>
                  </a:lnTo>
                  <a:lnTo>
                    <a:pt x="890099" y="770399"/>
                  </a:lnTo>
                  <a:lnTo>
                    <a:pt x="0" y="770399"/>
                  </a:lnTo>
                  <a:lnTo>
                    <a:pt x="0" y="0"/>
                  </a:lnTo>
                  <a:close/>
                </a:path>
              </a:pathLst>
            </a:custGeom>
            <a:ln w="9524">
              <a:solidFill>
                <a:srgbClr val="FFFFFF"/>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p:nvPr/>
          </p:nvSpPr>
          <p:spPr>
            <a:xfrm>
              <a:off x="3974975" y="4364749"/>
              <a:ext cx="1141095" cy="692150"/>
            </a:xfrm>
            <a:custGeom>
              <a:avLst/>
              <a:gdLst/>
              <a:ahLst/>
              <a:cxnLst/>
              <a:rect l="l" t="t" r="r" b="b"/>
              <a:pathLst>
                <a:path w="1141095" h="692150">
                  <a:moveTo>
                    <a:pt x="1140599" y="692099"/>
                  </a:moveTo>
                  <a:lnTo>
                    <a:pt x="0" y="692099"/>
                  </a:lnTo>
                  <a:lnTo>
                    <a:pt x="0" y="0"/>
                  </a:lnTo>
                  <a:lnTo>
                    <a:pt x="1140599" y="0"/>
                  </a:lnTo>
                  <a:lnTo>
                    <a:pt x="1140599" y="6920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p:nvPr/>
          </p:nvSpPr>
          <p:spPr>
            <a:xfrm>
              <a:off x="3974975" y="4364749"/>
              <a:ext cx="1141095" cy="692150"/>
            </a:xfrm>
            <a:custGeom>
              <a:avLst/>
              <a:gdLst/>
              <a:ahLst/>
              <a:cxnLst/>
              <a:rect l="l" t="t" r="r" b="b"/>
              <a:pathLst>
                <a:path w="1141095" h="692150">
                  <a:moveTo>
                    <a:pt x="0" y="0"/>
                  </a:moveTo>
                  <a:lnTo>
                    <a:pt x="1140599" y="0"/>
                  </a:lnTo>
                  <a:lnTo>
                    <a:pt x="1140599" y="692099"/>
                  </a:lnTo>
                  <a:lnTo>
                    <a:pt x="0" y="692099"/>
                  </a:lnTo>
                  <a:lnTo>
                    <a:pt x="0" y="0"/>
                  </a:lnTo>
                  <a:close/>
                </a:path>
              </a:pathLst>
            </a:custGeom>
            <a:ln w="9524">
              <a:solidFill>
                <a:srgbClr val="FFFFFF"/>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pic>
          <p:nvPicPr>
            <p:cNvPr id="12" name="object 12"/>
            <p:cNvPicPr/>
            <p:nvPr/>
          </p:nvPicPr>
          <p:blipFill>
            <a:blip r:embed="rId4" cstate="print"/>
            <a:stretch>
              <a:fillRect/>
            </a:stretch>
          </p:blipFill>
          <p:spPr>
            <a:xfrm>
              <a:off x="4155187" y="3411494"/>
              <a:ext cx="768249" cy="196030"/>
            </a:xfrm>
            <a:prstGeom prst="rect">
              <a:avLst/>
            </a:prstGeom>
          </p:spPr>
        </p:pic>
        <p:pic>
          <p:nvPicPr>
            <p:cNvPr id="13" name="object 13"/>
            <p:cNvPicPr/>
            <p:nvPr/>
          </p:nvPicPr>
          <p:blipFill>
            <a:blip r:embed="rId5" cstate="print"/>
            <a:stretch>
              <a:fillRect/>
            </a:stretch>
          </p:blipFill>
          <p:spPr>
            <a:xfrm>
              <a:off x="4010025" y="4413150"/>
              <a:ext cx="1058600" cy="201574"/>
            </a:xfrm>
            <a:prstGeom prst="rect">
              <a:avLst/>
            </a:prstGeom>
          </p:spPr>
        </p:pic>
      </p:grpSp>
      <p:sp>
        <p:nvSpPr>
          <p:cNvPr id="15" name="TextBox 14">
            <a:extLst>
              <a:ext uri="{FF2B5EF4-FFF2-40B4-BE49-F238E27FC236}">
                <a16:creationId xmlns:a16="http://schemas.microsoft.com/office/drawing/2014/main" id="{B5E894EA-1573-A11B-EE69-E765CA19DF6B}"/>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6" name="Rounded Rectangular Callout 15">
            <a:extLst>
              <a:ext uri="{FF2B5EF4-FFF2-40B4-BE49-F238E27FC236}">
                <a16:creationId xmlns:a16="http://schemas.microsoft.com/office/drawing/2014/main" id="{47FEE086-27D9-CB5E-8696-B398E47D2DD6}"/>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7" name="Rounded Rectangle 16">
            <a:extLst>
              <a:ext uri="{FF2B5EF4-FFF2-40B4-BE49-F238E27FC236}">
                <a16:creationId xmlns:a16="http://schemas.microsoft.com/office/drawing/2014/main" id="{75566AB9-B01E-AFE1-A107-040B66735B1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080474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7" name="Text Placeholder 6">
            <a:extLst>
              <a:ext uri="{FF2B5EF4-FFF2-40B4-BE49-F238E27FC236}">
                <a16:creationId xmlns:a16="http://schemas.microsoft.com/office/drawing/2014/main" id="{CFE6B5A2-FC08-7975-8ECF-89E621874076}"/>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419860"/>
            <a:chOff x="279675" y="1358538"/>
            <a:chExt cx="8775065" cy="141986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2505724"/>
              <a:ext cx="8521065" cy="218440"/>
            </a:xfrm>
            <a:custGeom>
              <a:avLst/>
              <a:gdLst/>
              <a:ahLst/>
              <a:cxnLst/>
              <a:rect l="l" t="t" r="r" b="b"/>
              <a:pathLst>
                <a:path w="8521065" h="218439">
                  <a:moveTo>
                    <a:pt x="8520599" y="218099"/>
                  </a:moveTo>
                  <a:lnTo>
                    <a:pt x="0" y="218099"/>
                  </a:lnTo>
                  <a:lnTo>
                    <a:pt x="0" y="0"/>
                  </a:lnTo>
                  <a:lnTo>
                    <a:pt x="8520599" y="0"/>
                  </a:lnTo>
                  <a:lnTo>
                    <a:pt x="8520599" y="2180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6" name="object 6"/>
          <p:cNvPicPr/>
          <p:nvPr/>
        </p:nvPicPr>
        <p:blipFill>
          <a:blip r:embed="rId3" cstate="print"/>
          <a:stretch>
            <a:fillRect/>
          </a:stretch>
        </p:blipFill>
        <p:spPr>
          <a:xfrm>
            <a:off x="3977736" y="2920296"/>
            <a:ext cx="1602433" cy="2145827"/>
          </a:xfrm>
          <a:prstGeom prst="rect">
            <a:avLst/>
          </a:prstGeom>
        </p:spPr>
      </p:pic>
      <p:sp>
        <p:nvSpPr>
          <p:cNvPr id="8" name="TextBox 7">
            <a:extLst>
              <a:ext uri="{FF2B5EF4-FFF2-40B4-BE49-F238E27FC236}">
                <a16:creationId xmlns:a16="http://schemas.microsoft.com/office/drawing/2014/main" id="{AF8C6E33-CDCC-E679-128E-57E0874FFB18}"/>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9" name="Rounded Rectangular Callout 8">
            <a:extLst>
              <a:ext uri="{FF2B5EF4-FFF2-40B4-BE49-F238E27FC236}">
                <a16:creationId xmlns:a16="http://schemas.microsoft.com/office/drawing/2014/main" id="{F1539484-3957-E48C-DD1E-399F81845597}"/>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0" name="Rounded Rectangle 9">
            <a:extLst>
              <a:ext uri="{FF2B5EF4-FFF2-40B4-BE49-F238E27FC236}">
                <a16:creationId xmlns:a16="http://schemas.microsoft.com/office/drawing/2014/main" id="{7A27D3CF-B53C-F900-56D1-66ECE487744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2407151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1" name="Text Placeholder 10">
            <a:extLst>
              <a:ext uri="{FF2B5EF4-FFF2-40B4-BE49-F238E27FC236}">
                <a16:creationId xmlns:a16="http://schemas.microsoft.com/office/drawing/2014/main" id="{A9543145-F252-428C-3FFB-9B677AC2E6EE}"/>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1602740"/>
            <a:chOff x="279675" y="1358538"/>
            <a:chExt cx="8775065" cy="1602740"/>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2505724"/>
              <a:ext cx="8521065" cy="218440"/>
            </a:xfrm>
            <a:custGeom>
              <a:avLst/>
              <a:gdLst/>
              <a:ahLst/>
              <a:cxnLst/>
              <a:rect l="l" t="t" r="r" b="b"/>
              <a:pathLst>
                <a:path w="8521065" h="218439">
                  <a:moveTo>
                    <a:pt x="8520599" y="218099"/>
                  </a:moveTo>
                  <a:lnTo>
                    <a:pt x="0" y="218099"/>
                  </a:lnTo>
                  <a:lnTo>
                    <a:pt x="0" y="0"/>
                  </a:lnTo>
                  <a:lnTo>
                    <a:pt x="8520599" y="0"/>
                  </a:lnTo>
                  <a:lnTo>
                    <a:pt x="8520599" y="2180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6" name="object 6"/>
            <p:cNvSpPr/>
            <p:nvPr/>
          </p:nvSpPr>
          <p:spPr>
            <a:xfrm>
              <a:off x="1820324" y="2504325"/>
              <a:ext cx="1153795" cy="452120"/>
            </a:xfrm>
            <a:custGeom>
              <a:avLst/>
              <a:gdLst/>
              <a:ahLst/>
              <a:cxnLst/>
              <a:rect l="l" t="t" r="r" b="b"/>
              <a:pathLst>
                <a:path w="1153795" h="452119">
                  <a:moveTo>
                    <a:pt x="0" y="451949"/>
                  </a:moveTo>
                  <a:lnTo>
                    <a:pt x="1153389"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7" name="object 7"/>
            <p:cNvSpPr/>
            <p:nvPr/>
          </p:nvSpPr>
          <p:spPr>
            <a:xfrm>
              <a:off x="2967974" y="2488555"/>
              <a:ext cx="46355" cy="30480"/>
            </a:xfrm>
            <a:custGeom>
              <a:avLst/>
              <a:gdLst/>
              <a:ahLst/>
              <a:cxnLst/>
              <a:rect l="l" t="t" r="r" b="b"/>
              <a:pathLst>
                <a:path w="46355" h="30480">
                  <a:moveTo>
                    <a:pt x="11479" y="30418"/>
                  </a:moveTo>
                  <a:lnTo>
                    <a:pt x="0" y="1121"/>
                  </a:lnTo>
                  <a:lnTo>
                    <a:pt x="45985" y="0"/>
                  </a:lnTo>
                  <a:lnTo>
                    <a:pt x="11479" y="30418"/>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8" name="object 8"/>
            <p:cNvSpPr/>
            <p:nvPr/>
          </p:nvSpPr>
          <p:spPr>
            <a:xfrm>
              <a:off x="2967974" y="2488555"/>
              <a:ext cx="46355" cy="30480"/>
            </a:xfrm>
            <a:custGeom>
              <a:avLst/>
              <a:gdLst/>
              <a:ahLst/>
              <a:cxnLst/>
              <a:rect l="l" t="t" r="r" b="b"/>
              <a:pathLst>
                <a:path w="46355" h="30480">
                  <a:moveTo>
                    <a:pt x="11479" y="30418"/>
                  </a:moveTo>
                  <a:lnTo>
                    <a:pt x="45985" y="0"/>
                  </a:lnTo>
                  <a:lnTo>
                    <a:pt x="0" y="1121"/>
                  </a:lnTo>
                  <a:lnTo>
                    <a:pt x="11479" y="30418"/>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9" name="object 9"/>
          <p:cNvPicPr/>
          <p:nvPr/>
        </p:nvPicPr>
        <p:blipFill>
          <a:blip r:embed="rId3" cstate="print"/>
          <a:stretch>
            <a:fillRect/>
          </a:stretch>
        </p:blipFill>
        <p:spPr>
          <a:xfrm>
            <a:off x="3977736" y="2920296"/>
            <a:ext cx="1602433" cy="2145827"/>
          </a:xfrm>
          <a:prstGeom prst="rect">
            <a:avLst/>
          </a:prstGeom>
        </p:spPr>
      </p:pic>
      <p:sp>
        <p:nvSpPr>
          <p:cNvPr id="10" name="object 10"/>
          <p:cNvSpPr txBox="1"/>
          <p:nvPr/>
        </p:nvSpPr>
        <p:spPr>
          <a:xfrm>
            <a:off x="355250" y="3022188"/>
            <a:ext cx="2604135" cy="228268"/>
          </a:xfrm>
          <a:prstGeom prst="rect">
            <a:avLst/>
          </a:prstGeom>
        </p:spPr>
        <p:txBody>
          <a:bodyPr vert="horz" wrap="square" lIns="0" tIns="12700" rIns="0" bIns="0" rtlCol="0">
            <a:spAutoFit/>
          </a:bodyPr>
          <a:lstStyle/>
          <a:p>
            <a:pPr marL="12700">
              <a:lnSpc>
                <a:spcPct val="100000"/>
              </a:lnSpc>
              <a:spcBef>
                <a:spcPts val="100"/>
              </a:spcBef>
            </a:pPr>
            <a:r>
              <a:rPr sz="1400" spc="-5" dirty="0">
                <a:latin typeface="Tahoma" panose="020B0604030504040204" pitchFamily="34" charset="0"/>
                <a:ea typeface="Tahoma" panose="020B0604030504040204" pitchFamily="34" charset="0"/>
                <a:cs typeface="Tahoma" panose="020B0604030504040204" pitchFamily="34" charset="0"/>
              </a:rPr>
              <a:t>Language</a:t>
            </a:r>
            <a:r>
              <a:rPr sz="1400" spc="-35" dirty="0">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model</a:t>
            </a:r>
            <a:r>
              <a:rPr sz="1400" spc="-3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is</a:t>
            </a:r>
            <a:r>
              <a:rPr sz="1400" spc="-3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decoder-only</a:t>
            </a:r>
            <a:endParaRPr sz="14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FB8262B7-099C-B32F-FFCB-CD59FC093E28}"/>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3" name="Rounded Rectangular Callout 12">
            <a:extLst>
              <a:ext uri="{FF2B5EF4-FFF2-40B4-BE49-F238E27FC236}">
                <a16:creationId xmlns:a16="http://schemas.microsoft.com/office/drawing/2014/main" id="{6BCE74A4-BA1B-A851-D11B-31635AC130D3}"/>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4" name="Rounded Rectangle 13">
            <a:extLst>
              <a:ext uri="{FF2B5EF4-FFF2-40B4-BE49-F238E27FC236}">
                <a16:creationId xmlns:a16="http://schemas.microsoft.com/office/drawing/2014/main" id="{6B91EC70-84F3-9842-38BC-3D19171581C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629464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14" name="Text Placeholder 13">
            <a:extLst>
              <a:ext uri="{FF2B5EF4-FFF2-40B4-BE49-F238E27FC236}">
                <a16:creationId xmlns:a16="http://schemas.microsoft.com/office/drawing/2014/main" id="{19D134F1-5C25-AFF6-B841-B1E916D5453D}"/>
              </a:ext>
            </a:extLst>
          </p:cNvPr>
          <p:cNvSpPr>
            <a:spLocks noGrp="1"/>
          </p:cNvSpPr>
          <p:nvPr>
            <p:ph type="body" sz="quarter" idx="16"/>
          </p:nvPr>
        </p:nvSpPr>
        <p:spPr/>
        <p:txBody>
          <a:bodyPr/>
          <a:lstStyle/>
          <a:p>
            <a:endParaRPr lang="en-US"/>
          </a:p>
        </p:txBody>
      </p:sp>
      <p:grpSp>
        <p:nvGrpSpPr>
          <p:cNvPr id="3" name="object 3"/>
          <p:cNvGrpSpPr/>
          <p:nvPr/>
        </p:nvGrpSpPr>
        <p:grpSpPr>
          <a:xfrm>
            <a:off x="279675" y="1358538"/>
            <a:ext cx="8775065" cy="2576195"/>
            <a:chOff x="279675" y="1358538"/>
            <a:chExt cx="8775065" cy="2576195"/>
          </a:xfrm>
        </p:grpSpPr>
        <p:pic>
          <p:nvPicPr>
            <p:cNvPr id="4" name="object 4"/>
            <p:cNvPicPr/>
            <p:nvPr/>
          </p:nvPicPr>
          <p:blipFill>
            <a:blip r:embed="rId2" cstate="print"/>
            <a:stretch>
              <a:fillRect/>
            </a:stretch>
          </p:blipFill>
          <p:spPr>
            <a:xfrm>
              <a:off x="279675" y="1358538"/>
              <a:ext cx="8774680" cy="1419433"/>
            </a:xfrm>
            <a:prstGeom prst="rect">
              <a:avLst/>
            </a:prstGeom>
          </p:spPr>
        </p:pic>
        <p:sp>
          <p:nvSpPr>
            <p:cNvPr id="5" name="object 5"/>
            <p:cNvSpPr/>
            <p:nvPr/>
          </p:nvSpPr>
          <p:spPr>
            <a:xfrm>
              <a:off x="447850" y="2505724"/>
              <a:ext cx="8521065" cy="218440"/>
            </a:xfrm>
            <a:custGeom>
              <a:avLst/>
              <a:gdLst/>
              <a:ahLst/>
              <a:cxnLst/>
              <a:rect l="l" t="t" r="r" b="b"/>
              <a:pathLst>
                <a:path w="8521065" h="218439">
                  <a:moveTo>
                    <a:pt x="8520599" y="218099"/>
                  </a:moveTo>
                  <a:lnTo>
                    <a:pt x="0" y="218099"/>
                  </a:lnTo>
                  <a:lnTo>
                    <a:pt x="0" y="0"/>
                  </a:lnTo>
                  <a:lnTo>
                    <a:pt x="8520599" y="0"/>
                  </a:lnTo>
                  <a:lnTo>
                    <a:pt x="8520599" y="218099"/>
                  </a:lnTo>
                  <a:close/>
                </a:path>
              </a:pathLst>
            </a:custGeom>
            <a:solidFill>
              <a:srgbClr val="FFFFFF"/>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6" name="object 6"/>
            <p:cNvSpPr/>
            <p:nvPr/>
          </p:nvSpPr>
          <p:spPr>
            <a:xfrm>
              <a:off x="1968500" y="2464760"/>
              <a:ext cx="1664335" cy="1458595"/>
            </a:xfrm>
            <a:custGeom>
              <a:avLst/>
              <a:gdLst/>
              <a:ahLst/>
              <a:cxnLst/>
              <a:rect l="l" t="t" r="r" b="b"/>
              <a:pathLst>
                <a:path w="1664335" h="1458595">
                  <a:moveTo>
                    <a:pt x="0" y="1458139"/>
                  </a:moveTo>
                  <a:lnTo>
                    <a:pt x="1664313"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7" name="object 7"/>
            <p:cNvSpPr/>
            <p:nvPr/>
          </p:nvSpPr>
          <p:spPr>
            <a:xfrm>
              <a:off x="3622446" y="2436276"/>
              <a:ext cx="43180" cy="40640"/>
            </a:xfrm>
            <a:custGeom>
              <a:avLst/>
              <a:gdLst/>
              <a:ahLst/>
              <a:cxnLst/>
              <a:rect l="l" t="t" r="r" b="b"/>
              <a:pathLst>
                <a:path w="43179" h="40639">
                  <a:moveTo>
                    <a:pt x="20735" y="40318"/>
                  </a:moveTo>
                  <a:lnTo>
                    <a:pt x="0" y="16651"/>
                  </a:lnTo>
                  <a:lnTo>
                    <a:pt x="42879" y="0"/>
                  </a:lnTo>
                  <a:lnTo>
                    <a:pt x="20735" y="40318"/>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8" name="object 8"/>
            <p:cNvSpPr/>
            <p:nvPr/>
          </p:nvSpPr>
          <p:spPr>
            <a:xfrm>
              <a:off x="3622446" y="2436276"/>
              <a:ext cx="43180" cy="40640"/>
            </a:xfrm>
            <a:custGeom>
              <a:avLst/>
              <a:gdLst/>
              <a:ahLst/>
              <a:cxnLst/>
              <a:rect l="l" t="t" r="r" b="b"/>
              <a:pathLst>
                <a:path w="43179" h="40639">
                  <a:moveTo>
                    <a:pt x="20735" y="40318"/>
                  </a:moveTo>
                  <a:lnTo>
                    <a:pt x="42879" y="0"/>
                  </a:lnTo>
                  <a:lnTo>
                    <a:pt x="0" y="16651"/>
                  </a:lnTo>
                  <a:lnTo>
                    <a:pt x="20735" y="40318"/>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9" name="object 9"/>
            <p:cNvSpPr/>
            <p:nvPr/>
          </p:nvSpPr>
          <p:spPr>
            <a:xfrm>
              <a:off x="1961450" y="1885594"/>
              <a:ext cx="1671955" cy="2044700"/>
            </a:xfrm>
            <a:custGeom>
              <a:avLst/>
              <a:gdLst/>
              <a:ahLst/>
              <a:cxnLst/>
              <a:rect l="l" t="t" r="r" b="b"/>
              <a:pathLst>
                <a:path w="1671954" h="2044700">
                  <a:moveTo>
                    <a:pt x="0" y="2044355"/>
                  </a:moveTo>
                  <a:lnTo>
                    <a:pt x="1671426" y="0"/>
                  </a:lnTo>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0" name="object 10"/>
            <p:cNvSpPr/>
            <p:nvPr/>
          </p:nvSpPr>
          <p:spPr>
            <a:xfrm>
              <a:off x="3620696" y="1852130"/>
              <a:ext cx="40005" cy="43815"/>
            </a:xfrm>
            <a:custGeom>
              <a:avLst/>
              <a:gdLst/>
              <a:ahLst/>
              <a:cxnLst/>
              <a:rect l="l" t="t" r="r" b="b"/>
              <a:pathLst>
                <a:path w="40004" h="43814">
                  <a:moveTo>
                    <a:pt x="24360" y="43422"/>
                  </a:moveTo>
                  <a:lnTo>
                    <a:pt x="0" y="23506"/>
                  </a:lnTo>
                  <a:lnTo>
                    <a:pt x="39539" y="0"/>
                  </a:lnTo>
                  <a:lnTo>
                    <a:pt x="24360" y="43422"/>
                  </a:lnTo>
                  <a:close/>
                </a:path>
              </a:pathLst>
            </a:custGeom>
            <a:solidFill>
              <a:srgbClr val="FF0000"/>
            </a:solidFill>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sp>
          <p:nvSpPr>
            <p:cNvPr id="11" name="object 11"/>
            <p:cNvSpPr/>
            <p:nvPr/>
          </p:nvSpPr>
          <p:spPr>
            <a:xfrm>
              <a:off x="3620696" y="1852130"/>
              <a:ext cx="40005" cy="43815"/>
            </a:xfrm>
            <a:custGeom>
              <a:avLst/>
              <a:gdLst/>
              <a:ahLst/>
              <a:cxnLst/>
              <a:rect l="l" t="t" r="r" b="b"/>
              <a:pathLst>
                <a:path w="40004" h="43814">
                  <a:moveTo>
                    <a:pt x="24360" y="43422"/>
                  </a:moveTo>
                  <a:lnTo>
                    <a:pt x="39539" y="0"/>
                  </a:lnTo>
                  <a:lnTo>
                    <a:pt x="0" y="23506"/>
                  </a:lnTo>
                  <a:lnTo>
                    <a:pt x="24360" y="43422"/>
                  </a:lnTo>
                  <a:close/>
                </a:path>
              </a:pathLst>
            </a:custGeom>
            <a:ln w="9524">
              <a:solidFill>
                <a:srgbClr val="FF0000"/>
              </a:solidFill>
            </a:ln>
          </p:spPr>
          <p:txBody>
            <a:bodyPr wrap="square" lIns="0" tIns="0" rIns="0" bIns="0" rtlCol="0"/>
            <a:lstStyle/>
            <a:p>
              <a:endParaRPr dirty="0">
                <a:latin typeface="Tahoma" panose="020B0604030504040204" pitchFamily="34" charset="0"/>
                <a:ea typeface="Tahoma" panose="020B0604030504040204" pitchFamily="34" charset="0"/>
                <a:cs typeface="Tahoma" panose="020B0604030504040204" pitchFamily="34" charset="0"/>
              </a:endParaRPr>
            </a:p>
          </p:txBody>
        </p:sp>
      </p:grpSp>
      <p:pic>
        <p:nvPicPr>
          <p:cNvPr id="12" name="object 12"/>
          <p:cNvPicPr/>
          <p:nvPr/>
        </p:nvPicPr>
        <p:blipFill>
          <a:blip r:embed="rId3" cstate="print"/>
          <a:stretch>
            <a:fillRect/>
          </a:stretch>
        </p:blipFill>
        <p:spPr>
          <a:xfrm>
            <a:off x="3977736" y="2920296"/>
            <a:ext cx="1602433" cy="2145827"/>
          </a:xfrm>
          <a:prstGeom prst="rect">
            <a:avLst/>
          </a:prstGeom>
        </p:spPr>
      </p:pic>
      <p:sp>
        <p:nvSpPr>
          <p:cNvPr id="13" name="object 13"/>
          <p:cNvSpPr txBox="1"/>
          <p:nvPr/>
        </p:nvSpPr>
        <p:spPr>
          <a:xfrm>
            <a:off x="167350" y="3929463"/>
            <a:ext cx="3305175" cy="665480"/>
          </a:xfrm>
          <a:prstGeom prst="rect">
            <a:avLst/>
          </a:prstGeom>
        </p:spPr>
        <p:txBody>
          <a:bodyPr vert="horz" wrap="square" lIns="0" tIns="12700" rIns="0" bIns="0" rtlCol="0">
            <a:spAutoFit/>
          </a:bodyPr>
          <a:lstStyle/>
          <a:p>
            <a:pPr marL="12700" marR="5080">
              <a:lnSpc>
                <a:spcPct val="100000"/>
              </a:lnSpc>
              <a:spcBef>
                <a:spcPts val="100"/>
              </a:spcBef>
            </a:pPr>
            <a:r>
              <a:rPr sz="1400" spc="-5" dirty="0">
                <a:latin typeface="Tahoma" panose="020B0604030504040204" pitchFamily="34" charset="0"/>
                <a:ea typeface="Tahoma" panose="020B0604030504040204" pitchFamily="34" charset="0"/>
                <a:cs typeface="Tahoma" panose="020B0604030504040204" pitchFamily="34" charset="0"/>
              </a:rPr>
              <a:t>LM looks at both input and target, while </a:t>
            </a:r>
            <a:r>
              <a:rPr sz="140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encoder only looks at input </a:t>
            </a:r>
            <a:r>
              <a:rPr sz="1400" dirty="0">
                <a:latin typeface="Tahoma" panose="020B0604030504040204" pitchFamily="34" charset="0"/>
                <a:ea typeface="Tahoma" panose="020B0604030504040204" pitchFamily="34" charset="0"/>
                <a:cs typeface="Tahoma" panose="020B0604030504040204" pitchFamily="34" charset="0"/>
              </a:rPr>
              <a:t>sequence </a:t>
            </a:r>
            <a:r>
              <a:rPr sz="1400" spc="-5" dirty="0">
                <a:latin typeface="Tahoma" panose="020B0604030504040204" pitchFamily="34" charset="0"/>
                <a:ea typeface="Tahoma" panose="020B0604030504040204" pitchFamily="34" charset="0"/>
                <a:cs typeface="Tahoma" panose="020B0604030504040204" pitchFamily="34" charset="0"/>
              </a:rPr>
              <a:t>and </a:t>
            </a:r>
            <a:r>
              <a:rPr sz="1400" spc="-37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decoder</a:t>
            </a:r>
            <a:r>
              <a:rPr sz="1400" spc="-15"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looks</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at</a:t>
            </a:r>
            <a:r>
              <a:rPr sz="1400" spc="-10" dirty="0">
                <a:latin typeface="Tahoma" panose="020B0604030504040204" pitchFamily="34" charset="0"/>
                <a:ea typeface="Tahoma" panose="020B0604030504040204" pitchFamily="34" charset="0"/>
                <a:cs typeface="Tahoma" panose="020B0604030504040204" pitchFamily="34" charset="0"/>
              </a:rPr>
              <a:t> </a:t>
            </a:r>
            <a:r>
              <a:rPr sz="1400" spc="-5" dirty="0">
                <a:latin typeface="Tahoma" panose="020B0604030504040204" pitchFamily="34" charset="0"/>
                <a:ea typeface="Tahoma" panose="020B0604030504040204" pitchFamily="34" charset="0"/>
                <a:cs typeface="Tahoma" panose="020B0604030504040204" pitchFamily="34" charset="0"/>
              </a:rPr>
              <a:t>output</a:t>
            </a:r>
            <a:r>
              <a:rPr sz="1400" spc="-10" dirty="0">
                <a:latin typeface="Tahoma" panose="020B0604030504040204" pitchFamily="34" charset="0"/>
                <a:ea typeface="Tahoma" panose="020B0604030504040204" pitchFamily="34" charset="0"/>
                <a:cs typeface="Tahoma" panose="020B0604030504040204" pitchFamily="34" charset="0"/>
              </a:rPr>
              <a:t> </a:t>
            </a:r>
            <a:r>
              <a:rPr sz="1400" dirty="0">
                <a:latin typeface="Tahoma" panose="020B0604030504040204" pitchFamily="34" charset="0"/>
                <a:ea typeface="Tahoma" panose="020B0604030504040204" pitchFamily="34" charset="0"/>
                <a:cs typeface="Tahoma" panose="020B0604030504040204" pitchFamily="34" charset="0"/>
              </a:rPr>
              <a:t>sequence.</a:t>
            </a:r>
          </a:p>
        </p:txBody>
      </p:sp>
      <p:sp>
        <p:nvSpPr>
          <p:cNvPr id="15" name="TextBox 14">
            <a:extLst>
              <a:ext uri="{FF2B5EF4-FFF2-40B4-BE49-F238E27FC236}">
                <a16:creationId xmlns:a16="http://schemas.microsoft.com/office/drawing/2014/main" id="{B9F159C9-94D8-BCF0-F999-02804C1E0D8F}"/>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6" name="Rounded Rectangular Callout 15">
            <a:extLst>
              <a:ext uri="{FF2B5EF4-FFF2-40B4-BE49-F238E27FC236}">
                <a16:creationId xmlns:a16="http://schemas.microsoft.com/office/drawing/2014/main" id="{BA0B88CB-92EC-A7DF-7442-1121CE840DE8}"/>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17" name="Rounded Rectangle 16">
            <a:extLst>
              <a:ext uri="{FF2B5EF4-FFF2-40B4-BE49-F238E27FC236}">
                <a16:creationId xmlns:a16="http://schemas.microsoft.com/office/drawing/2014/main" id="{9371CDFC-A086-6113-400D-366D29C7C4B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85654654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5" name="Text Placeholder 4">
            <a:extLst>
              <a:ext uri="{FF2B5EF4-FFF2-40B4-BE49-F238E27FC236}">
                <a16:creationId xmlns:a16="http://schemas.microsoft.com/office/drawing/2014/main" id="{49203250-9BC6-ACF8-94EE-6490EC9CB7E7}"/>
              </a:ext>
            </a:extLst>
          </p:cNvPr>
          <p:cNvSpPr>
            <a:spLocks noGrp="1"/>
          </p:cNvSpPr>
          <p:nvPr>
            <p:ph type="body" sz="quarter" idx="16"/>
          </p:nvPr>
        </p:nvSpPr>
        <p:spPr/>
        <p:txBody>
          <a:bodyPr/>
          <a:lstStyle/>
          <a:p>
            <a:endParaRPr lang="en-US"/>
          </a:p>
        </p:txBody>
      </p:sp>
      <p:pic>
        <p:nvPicPr>
          <p:cNvPr id="4" name="object 4"/>
          <p:cNvPicPr/>
          <p:nvPr/>
        </p:nvPicPr>
        <p:blipFill>
          <a:blip r:embed="rId2" cstate="print"/>
          <a:stretch>
            <a:fillRect/>
          </a:stretch>
        </p:blipFill>
        <p:spPr>
          <a:xfrm>
            <a:off x="3942922" y="2908994"/>
            <a:ext cx="1535453" cy="2115013"/>
          </a:xfrm>
          <a:prstGeom prst="rect">
            <a:avLst/>
          </a:prstGeom>
        </p:spPr>
      </p:pic>
      <p:sp>
        <p:nvSpPr>
          <p:cNvPr id="6" name="TextBox 5">
            <a:extLst>
              <a:ext uri="{FF2B5EF4-FFF2-40B4-BE49-F238E27FC236}">
                <a16:creationId xmlns:a16="http://schemas.microsoft.com/office/drawing/2014/main" id="{2DEDF205-26F2-7B2F-C992-04287923E148}"/>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pic>
        <p:nvPicPr>
          <p:cNvPr id="7" name="object 3">
            <a:extLst>
              <a:ext uri="{FF2B5EF4-FFF2-40B4-BE49-F238E27FC236}">
                <a16:creationId xmlns:a16="http://schemas.microsoft.com/office/drawing/2014/main" id="{C9FD4F3E-D565-65EA-71EB-9D6070CC23B8}"/>
              </a:ext>
            </a:extLst>
          </p:cNvPr>
          <p:cNvPicPr/>
          <p:nvPr/>
        </p:nvPicPr>
        <p:blipFill rotWithShape="1">
          <a:blip r:embed="rId3" cstate="print"/>
          <a:srcRect l="2023"/>
          <a:stretch/>
        </p:blipFill>
        <p:spPr>
          <a:xfrm>
            <a:off x="457199" y="1358538"/>
            <a:ext cx="8597155" cy="1419433"/>
          </a:xfrm>
          <a:prstGeom prst="rect">
            <a:avLst/>
          </a:prstGeom>
        </p:spPr>
      </p:pic>
      <p:sp>
        <p:nvSpPr>
          <p:cNvPr id="8" name="Rounded Rectangular Callout 7">
            <a:extLst>
              <a:ext uri="{FF2B5EF4-FFF2-40B4-BE49-F238E27FC236}">
                <a16:creationId xmlns:a16="http://schemas.microsoft.com/office/drawing/2014/main" id="{D6EA8444-851B-518C-62F1-FA9423DBA457}"/>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3" name="Rounded Rectangle 2">
            <a:extLst>
              <a:ext uri="{FF2B5EF4-FFF2-40B4-BE49-F238E27FC236}">
                <a16:creationId xmlns:a16="http://schemas.microsoft.com/office/drawing/2014/main" id="{08661165-7873-1A9C-6892-8C7435BA771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7191604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6" name="Text Placeholder 5">
            <a:extLst>
              <a:ext uri="{FF2B5EF4-FFF2-40B4-BE49-F238E27FC236}">
                <a16:creationId xmlns:a16="http://schemas.microsoft.com/office/drawing/2014/main" id="{BB2D7D99-F015-0597-90B3-433F07CE3A2F}"/>
              </a:ext>
            </a:extLst>
          </p:cNvPr>
          <p:cNvSpPr>
            <a:spLocks noGrp="1"/>
          </p:cNvSpPr>
          <p:nvPr>
            <p:ph type="body" sz="quarter" idx="16"/>
          </p:nvPr>
        </p:nvSpPr>
        <p:spPr>
          <a:xfrm>
            <a:off x="533919" y="1390650"/>
            <a:ext cx="8085415" cy="3560912"/>
          </a:xfrm>
        </p:spPr>
        <p:txBody>
          <a:bodyPr>
            <a:normAutofit/>
          </a:bodyPr>
          <a:lstStyle/>
          <a:p>
            <a:endParaRPr lang="en-US" sz="2000" dirty="0"/>
          </a:p>
          <a:p>
            <a:endParaRPr lang="en-US" sz="2000" dirty="0"/>
          </a:p>
          <a:p>
            <a:endParaRPr lang="en-US" sz="2000" dirty="0"/>
          </a:p>
          <a:p>
            <a:pPr marL="0" indent="0">
              <a:buNone/>
            </a:pPr>
            <a:endParaRPr lang="en-US" sz="2000" dirty="0"/>
          </a:p>
          <a:p>
            <a:r>
              <a:rPr lang="en-US" sz="2000" dirty="0"/>
              <a:t>Takeaways: </a:t>
            </a:r>
          </a:p>
          <a:p>
            <a:pPr marL="685800" lvl="1" indent="-342900">
              <a:buFont typeface="+mj-lt"/>
              <a:buAutoNum type="arabicPeriod"/>
            </a:pPr>
            <a:r>
              <a:rPr lang="en-US" sz="1600" dirty="0">
                <a:solidFill>
                  <a:srgbClr val="C00000"/>
                </a:solidFill>
              </a:rPr>
              <a:t>Halving the number </a:t>
            </a:r>
            <a:r>
              <a:rPr lang="en-US" sz="1600" dirty="0"/>
              <a:t>of layers in encoder and decoder </a:t>
            </a:r>
            <a:r>
              <a:rPr lang="en-US" sz="1600" dirty="0">
                <a:solidFill>
                  <a:srgbClr val="C00000"/>
                </a:solidFill>
              </a:rPr>
              <a:t>hurts the performance</a:t>
            </a:r>
            <a:r>
              <a:rPr lang="en-US" sz="1600" dirty="0"/>
              <a:t>.</a:t>
            </a:r>
          </a:p>
        </p:txBody>
      </p:sp>
      <p:pic>
        <p:nvPicPr>
          <p:cNvPr id="3" name="object 3"/>
          <p:cNvPicPr/>
          <p:nvPr/>
        </p:nvPicPr>
        <p:blipFill rotWithShape="1">
          <a:blip r:embed="rId2" cstate="print"/>
          <a:srcRect l="2023"/>
          <a:stretch/>
        </p:blipFill>
        <p:spPr>
          <a:xfrm>
            <a:off x="457199" y="1358538"/>
            <a:ext cx="8597155" cy="1419433"/>
          </a:xfrm>
          <a:prstGeom prst="rect">
            <a:avLst/>
          </a:prstGeom>
        </p:spPr>
      </p:pic>
      <p:sp>
        <p:nvSpPr>
          <p:cNvPr id="4" name="TextBox 3">
            <a:extLst>
              <a:ext uri="{FF2B5EF4-FFF2-40B4-BE49-F238E27FC236}">
                <a16:creationId xmlns:a16="http://schemas.microsoft.com/office/drawing/2014/main" id="{06825A78-40EA-0DA8-CE58-9A63CED94BCB}"/>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0" name="Arc 9">
            <a:extLst>
              <a:ext uri="{FF2B5EF4-FFF2-40B4-BE49-F238E27FC236}">
                <a16:creationId xmlns:a16="http://schemas.microsoft.com/office/drawing/2014/main" id="{E82112DD-FC14-1FF1-8D63-155140BB423C}"/>
              </a:ext>
            </a:extLst>
          </p:cNvPr>
          <p:cNvSpPr/>
          <p:nvPr/>
        </p:nvSpPr>
        <p:spPr>
          <a:xfrm rot="16200000">
            <a:off x="303163" y="1693003"/>
            <a:ext cx="461513" cy="629728"/>
          </a:xfrm>
          <a:prstGeom prst="arc">
            <a:avLst>
              <a:gd name="adj1" fmla="val 12393908"/>
              <a:gd name="adj2" fmla="val 20006097"/>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ounded Rectangular Callout 10">
            <a:extLst>
              <a:ext uri="{FF2B5EF4-FFF2-40B4-BE49-F238E27FC236}">
                <a16:creationId xmlns:a16="http://schemas.microsoft.com/office/drawing/2014/main" id="{F7916F02-C360-9602-6BD8-DCB61BAF1F02}"/>
              </a:ext>
            </a:extLst>
          </p:cNvPr>
          <p:cNvSpPr/>
          <p:nvPr/>
        </p:nvSpPr>
        <p:spPr>
          <a:xfrm>
            <a:off x="6035076" y="920819"/>
            <a:ext cx="3108924" cy="437718"/>
          </a:xfrm>
          <a:prstGeom prst="wedgeRoundRectCallout">
            <a:avLst>
              <a:gd name="adj1" fmla="val -31598"/>
              <a:gd name="adj2" fmla="val 71984"/>
              <a:gd name="adj3" fmla="val 16667"/>
            </a:avLst>
          </a:prstGeom>
          <a:solidFill>
            <a:schemeClr val="bg2">
              <a:lumMod val="20000"/>
              <a:lumOff val="80000"/>
            </a:schemeClr>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5" name="Rounded Rectangle 4">
            <a:extLst>
              <a:ext uri="{FF2B5EF4-FFF2-40B4-BE49-F238E27FC236}">
                <a16:creationId xmlns:a16="http://schemas.microsoft.com/office/drawing/2014/main" id="{27B076B0-40CB-4517-17FF-59AE7032382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77356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F08C-8A84-AD5F-E834-256E3E364A92}"/>
              </a:ext>
            </a:extLst>
          </p:cNvPr>
          <p:cNvSpPr>
            <a:spLocks noGrp="1"/>
          </p:cNvSpPr>
          <p:nvPr>
            <p:ph type="title"/>
          </p:nvPr>
        </p:nvSpPr>
        <p:spPr/>
        <p:txBody>
          <a:bodyPr/>
          <a:lstStyle/>
          <a:p>
            <a:r>
              <a:rPr lang="en-US" dirty="0"/>
              <a:t>Encoder-Decoder models: </a:t>
            </a:r>
            <a:r>
              <a:rPr lang="en-US" altLang="zh-CN" dirty="0"/>
              <a:t>T5</a:t>
            </a:r>
            <a:endParaRPr lang="en-US" dirty="0"/>
          </a:p>
        </p:txBody>
      </p:sp>
      <p:sp>
        <p:nvSpPr>
          <p:cNvPr id="3" name="Text Placeholder 2">
            <a:extLst>
              <a:ext uri="{FF2B5EF4-FFF2-40B4-BE49-F238E27FC236}">
                <a16:creationId xmlns:a16="http://schemas.microsoft.com/office/drawing/2014/main" id="{AA26F27D-461E-11E4-62F4-CA89A61AE50D}"/>
              </a:ext>
            </a:extLst>
          </p:cNvPr>
          <p:cNvSpPr>
            <a:spLocks noGrp="1"/>
          </p:cNvSpPr>
          <p:nvPr>
            <p:ph type="body" sz="quarter" idx="16"/>
          </p:nvPr>
        </p:nvSpPr>
        <p:spPr/>
        <p:txBody>
          <a:bodyPr/>
          <a:lstStyle/>
          <a:p>
            <a:endParaRPr lang="en-US"/>
          </a:p>
        </p:txBody>
      </p:sp>
      <p:pic>
        <p:nvPicPr>
          <p:cNvPr id="4" name="Picture 3">
            <a:extLst>
              <a:ext uri="{FF2B5EF4-FFF2-40B4-BE49-F238E27FC236}">
                <a16:creationId xmlns:a16="http://schemas.microsoft.com/office/drawing/2014/main" id="{4952AFDD-FF0E-CAF8-588C-0A578A907BA2}"/>
              </a:ext>
            </a:extLst>
          </p:cNvPr>
          <p:cNvPicPr>
            <a:picLocks noChangeAspect="1"/>
          </p:cNvPicPr>
          <p:nvPr/>
        </p:nvPicPr>
        <p:blipFill rotWithShape="1">
          <a:blip r:embed="rId2"/>
          <a:srcRect b="88177"/>
          <a:stretch/>
        </p:blipFill>
        <p:spPr>
          <a:xfrm>
            <a:off x="1241314" y="1720498"/>
            <a:ext cx="7065818" cy="677254"/>
          </a:xfrm>
          <a:prstGeom prst="rect">
            <a:avLst/>
          </a:prstGeom>
        </p:spPr>
      </p:pic>
      <p:pic>
        <p:nvPicPr>
          <p:cNvPr id="5" name="Picture 4">
            <a:extLst>
              <a:ext uri="{FF2B5EF4-FFF2-40B4-BE49-F238E27FC236}">
                <a16:creationId xmlns:a16="http://schemas.microsoft.com/office/drawing/2014/main" id="{218F22F3-92F6-3824-4DC7-12BB1453CF9D}"/>
              </a:ext>
            </a:extLst>
          </p:cNvPr>
          <p:cNvPicPr>
            <a:picLocks noChangeAspect="1"/>
          </p:cNvPicPr>
          <p:nvPr/>
        </p:nvPicPr>
        <p:blipFill rotWithShape="1">
          <a:blip r:embed="rId2"/>
          <a:srcRect t="63854"/>
          <a:stretch/>
        </p:blipFill>
        <p:spPr>
          <a:xfrm>
            <a:off x="1241314" y="2397752"/>
            <a:ext cx="7065818" cy="2070471"/>
          </a:xfrm>
          <a:prstGeom prst="rect">
            <a:avLst/>
          </a:prstGeom>
        </p:spPr>
      </p:pic>
    </p:spTree>
    <p:extLst>
      <p:ext uri="{BB962C8B-B14F-4D97-AF65-F5344CB8AC3E}">
        <p14:creationId xmlns:p14="http://schemas.microsoft.com/office/powerpoint/2010/main" val="16867594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5240" rIns="0" bIns="0" rtlCol="0">
            <a:spAutoFit/>
          </a:bodyPr>
          <a:lstStyle/>
          <a:p>
            <a:pPr marL="12700">
              <a:lnSpc>
                <a:spcPct val="100000"/>
              </a:lnSpc>
              <a:spcBef>
                <a:spcPts val="120"/>
              </a:spcBef>
            </a:pPr>
            <a:r>
              <a:rPr lang="en-US" dirty="0"/>
              <a:t>Architectural</a:t>
            </a:r>
            <a:r>
              <a:rPr lang="en-US" spc="-5" dirty="0"/>
              <a:t> </a:t>
            </a:r>
            <a:r>
              <a:rPr lang="en-US" spc="-20" dirty="0"/>
              <a:t>Variants: Experiments</a:t>
            </a:r>
            <a:endParaRPr spc="-20" dirty="0"/>
          </a:p>
        </p:txBody>
      </p:sp>
      <p:sp>
        <p:nvSpPr>
          <p:cNvPr id="6" name="Text Placeholder 5">
            <a:extLst>
              <a:ext uri="{FF2B5EF4-FFF2-40B4-BE49-F238E27FC236}">
                <a16:creationId xmlns:a16="http://schemas.microsoft.com/office/drawing/2014/main" id="{BB2D7D99-F015-0597-90B3-433F07CE3A2F}"/>
              </a:ext>
            </a:extLst>
          </p:cNvPr>
          <p:cNvSpPr>
            <a:spLocks noGrp="1"/>
          </p:cNvSpPr>
          <p:nvPr>
            <p:ph type="body" sz="quarter" idx="16"/>
          </p:nvPr>
        </p:nvSpPr>
        <p:spPr>
          <a:xfrm>
            <a:off x="533919" y="1390650"/>
            <a:ext cx="8085415" cy="3181350"/>
          </a:xfrm>
        </p:spPr>
        <p:txBody>
          <a:bodyPr>
            <a:normAutofit/>
          </a:bodyPr>
          <a:lstStyle/>
          <a:p>
            <a:endParaRPr lang="en-US" sz="2000" dirty="0"/>
          </a:p>
          <a:p>
            <a:endParaRPr lang="en-US" sz="2000" dirty="0"/>
          </a:p>
          <a:p>
            <a:endParaRPr lang="en-US" sz="2000" dirty="0"/>
          </a:p>
          <a:p>
            <a:pPr marL="0" indent="0">
              <a:buNone/>
            </a:pPr>
            <a:endParaRPr lang="en-US" sz="2000" dirty="0"/>
          </a:p>
          <a:p>
            <a:r>
              <a:rPr lang="en-US" sz="2000" dirty="0"/>
              <a:t>Takeaways: </a:t>
            </a:r>
          </a:p>
          <a:p>
            <a:pPr marL="685800" lvl="1" indent="-342900">
              <a:buFont typeface="+mj-lt"/>
              <a:buAutoNum type="arabicPeriod"/>
            </a:pPr>
            <a:r>
              <a:rPr lang="en-US" sz="1600" dirty="0">
                <a:solidFill>
                  <a:srgbClr val="C00000"/>
                </a:solidFill>
              </a:rPr>
              <a:t>Halving the number </a:t>
            </a:r>
            <a:r>
              <a:rPr lang="en-US" sz="1600" dirty="0"/>
              <a:t>of layers in encoder and decoder </a:t>
            </a:r>
            <a:r>
              <a:rPr lang="en-US" sz="1600" dirty="0">
                <a:solidFill>
                  <a:srgbClr val="C00000"/>
                </a:solidFill>
              </a:rPr>
              <a:t>hurts the performance</a:t>
            </a:r>
            <a:r>
              <a:rPr lang="en-US" sz="1600" dirty="0"/>
              <a:t>.</a:t>
            </a:r>
          </a:p>
          <a:p>
            <a:pPr marL="685800" lvl="1" indent="-342900">
              <a:buFont typeface="+mj-lt"/>
              <a:buAutoNum type="arabicPeriod"/>
            </a:pPr>
            <a:r>
              <a:rPr lang="en-US" sz="1600" dirty="0"/>
              <a:t>Performance of Enc-Dec with </a:t>
            </a:r>
            <a:r>
              <a:rPr lang="en-US" sz="1600" dirty="0">
                <a:solidFill>
                  <a:srgbClr val="C00000"/>
                </a:solidFill>
              </a:rPr>
              <a:t>shared params</a:t>
            </a:r>
            <a:r>
              <a:rPr lang="en-US" sz="1600" dirty="0"/>
              <a:t> is almost on-par </a:t>
            </a:r>
            <a:r>
              <a:rPr lang="en-US" dirty="0"/>
              <a:t>with</a:t>
            </a:r>
            <a:r>
              <a:rPr lang="en-US" sz="1600" dirty="0"/>
              <a:t> </a:t>
            </a:r>
            <a:r>
              <a:rPr lang="en-US" sz="1600" dirty="0">
                <a:solidFill>
                  <a:srgbClr val="C00000"/>
                </a:solidFill>
              </a:rPr>
              <a:t>prefix LM</a:t>
            </a:r>
            <a:r>
              <a:rPr lang="en-US" dirty="0">
                <a:solidFill>
                  <a:srgbClr val="C00000"/>
                </a:solidFill>
              </a:rPr>
              <a:t>.</a:t>
            </a:r>
            <a:endParaRPr lang="en-US" sz="1600" dirty="0"/>
          </a:p>
        </p:txBody>
      </p:sp>
      <p:pic>
        <p:nvPicPr>
          <p:cNvPr id="3" name="object 3"/>
          <p:cNvPicPr/>
          <p:nvPr/>
        </p:nvPicPr>
        <p:blipFill rotWithShape="1">
          <a:blip r:embed="rId2" cstate="print"/>
          <a:srcRect l="2023"/>
          <a:stretch/>
        </p:blipFill>
        <p:spPr>
          <a:xfrm>
            <a:off x="457199" y="1358538"/>
            <a:ext cx="8597155" cy="1419433"/>
          </a:xfrm>
          <a:prstGeom prst="rect">
            <a:avLst/>
          </a:prstGeom>
        </p:spPr>
      </p:pic>
      <p:sp>
        <p:nvSpPr>
          <p:cNvPr id="4" name="TextBox 3">
            <a:extLst>
              <a:ext uri="{FF2B5EF4-FFF2-40B4-BE49-F238E27FC236}">
                <a16:creationId xmlns:a16="http://schemas.microsoft.com/office/drawing/2014/main" id="{06825A78-40EA-0DA8-CE58-9A63CED94BCB}"/>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10" name="Arc 9">
            <a:extLst>
              <a:ext uri="{FF2B5EF4-FFF2-40B4-BE49-F238E27FC236}">
                <a16:creationId xmlns:a16="http://schemas.microsoft.com/office/drawing/2014/main" id="{E82112DD-FC14-1FF1-8D63-155140BB423C}"/>
              </a:ext>
            </a:extLst>
          </p:cNvPr>
          <p:cNvSpPr/>
          <p:nvPr/>
        </p:nvSpPr>
        <p:spPr>
          <a:xfrm rot="16200000">
            <a:off x="184587" y="2035868"/>
            <a:ext cx="698670" cy="629728"/>
          </a:xfrm>
          <a:prstGeom prst="arc">
            <a:avLst>
              <a:gd name="adj1" fmla="val 12027745"/>
              <a:gd name="adj2" fmla="val 20616921"/>
            </a:avLst>
          </a:prstGeom>
          <a:ln w="28575">
            <a:solidFill>
              <a:schemeClr val="tx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ounded Rectangular Callout 4">
            <a:extLst>
              <a:ext uri="{FF2B5EF4-FFF2-40B4-BE49-F238E27FC236}">
                <a16:creationId xmlns:a16="http://schemas.microsoft.com/office/drawing/2014/main" id="{5E1402CE-DA32-18A3-DE47-CA72222D7366}"/>
              </a:ext>
            </a:extLst>
          </p:cNvPr>
          <p:cNvSpPr/>
          <p:nvPr/>
        </p:nvSpPr>
        <p:spPr>
          <a:xfrm>
            <a:off x="6035076" y="920819"/>
            <a:ext cx="3108924" cy="437718"/>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Evaluated for classification tasks. </a:t>
            </a:r>
          </a:p>
        </p:txBody>
      </p:sp>
      <p:sp>
        <p:nvSpPr>
          <p:cNvPr id="7" name="Rounded Rectangle 6">
            <a:extLst>
              <a:ext uri="{FF2B5EF4-FFF2-40B4-BE49-F238E27FC236}">
                <a16:creationId xmlns:a16="http://schemas.microsoft.com/office/drawing/2014/main" id="{33B246EB-DDBC-9D87-F91C-D28A6D682D6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62156050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C456301-1802-76B2-BD13-C93E575D73F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578561D-AC9C-3BFC-3E4A-F9822C785F59}"/>
              </a:ext>
            </a:extLst>
          </p:cNvPr>
          <p:cNvSpPr>
            <a:spLocks noGrp="1"/>
          </p:cNvSpPr>
          <p:nvPr>
            <p:ph type="body" sz="quarter" idx="10"/>
          </p:nvPr>
        </p:nvSpPr>
        <p:spPr/>
        <p:txBody>
          <a:bodyPr>
            <a:normAutofit/>
          </a:bodyPr>
          <a:lstStyle/>
          <a:p>
            <a:r>
              <a:rPr lang="en-US" sz="4000" dirty="0"/>
              <a:t>Overall architecture </a:t>
            </a:r>
          </a:p>
        </p:txBody>
      </p:sp>
    </p:spTree>
    <p:extLst>
      <p:ext uri="{BB962C8B-B14F-4D97-AF65-F5344CB8AC3E}">
        <p14:creationId xmlns:p14="http://schemas.microsoft.com/office/powerpoint/2010/main" val="347775142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0F94-0793-79C3-D1B8-7EF2549D8FC7}"/>
              </a:ext>
            </a:extLst>
          </p:cNvPr>
          <p:cNvSpPr>
            <a:spLocks noGrp="1"/>
          </p:cNvSpPr>
          <p:nvPr>
            <p:ph type="title"/>
          </p:nvPr>
        </p:nvSpPr>
        <p:spPr/>
        <p:txBody>
          <a:bodyPr/>
          <a:lstStyle/>
          <a:p>
            <a:r>
              <a:rPr lang="en-US" dirty="0"/>
              <a:t>Architecture </a:t>
            </a:r>
            <a:r>
              <a:rPr lang="en-US" dirty="0" err="1"/>
              <a:t>Hyperparams</a:t>
            </a:r>
            <a:r>
              <a:rPr lang="en-US" dirty="0"/>
              <a:t> </a:t>
            </a:r>
          </a:p>
        </p:txBody>
      </p:sp>
      <p:sp>
        <p:nvSpPr>
          <p:cNvPr id="3" name="Text Placeholder 2">
            <a:extLst>
              <a:ext uri="{FF2B5EF4-FFF2-40B4-BE49-F238E27FC236}">
                <a16:creationId xmlns:a16="http://schemas.microsoft.com/office/drawing/2014/main" id="{08FB7572-D7A1-E5FC-AE71-ABD61AE12EE3}"/>
              </a:ext>
            </a:extLst>
          </p:cNvPr>
          <p:cNvSpPr>
            <a:spLocks noGrp="1"/>
          </p:cNvSpPr>
          <p:nvPr>
            <p:ph type="body" sz="quarter" idx="16"/>
          </p:nvPr>
        </p:nvSpPr>
        <p:spPr/>
        <p:txBody>
          <a:bodyPr/>
          <a:lstStyle/>
          <a:p>
            <a:pPr marL="0" indent="0">
              <a:buNone/>
            </a:pPr>
            <a:r>
              <a:rPr lang="en-US" dirty="0"/>
              <a:t>There are a ton of question regarding architecture hyperparameters: </a:t>
            </a:r>
          </a:p>
          <a:p>
            <a:r>
              <a:rPr lang="en-US" dirty="0"/>
              <a:t>How much bigger should the feedforward size be compared to hidden size?</a:t>
            </a:r>
          </a:p>
          <a:p>
            <a:r>
              <a:rPr lang="en-US" dirty="0"/>
              <a:t>How many heads? Should # of heads always divide hidden size?</a:t>
            </a:r>
          </a:p>
          <a:p>
            <a:r>
              <a:rPr lang="en-US" dirty="0"/>
              <a:t>Should we make our model wide or deep? </a:t>
            </a:r>
          </a:p>
        </p:txBody>
      </p:sp>
    </p:spTree>
    <p:extLst>
      <p:ext uri="{BB962C8B-B14F-4D97-AF65-F5344CB8AC3E}">
        <p14:creationId xmlns:p14="http://schemas.microsoft.com/office/powerpoint/2010/main" val="129237198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AB396-CD3A-B17A-FAF6-9874FB390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92615C-CE14-513A-1EB0-A518328AD616}"/>
              </a:ext>
            </a:extLst>
          </p:cNvPr>
          <p:cNvSpPr>
            <a:spLocks noGrp="1"/>
          </p:cNvSpPr>
          <p:nvPr>
            <p:ph type="title"/>
          </p:nvPr>
        </p:nvSpPr>
        <p:spPr/>
        <p:txBody>
          <a:bodyPr/>
          <a:lstStyle/>
          <a:p>
            <a:r>
              <a:rPr lang="en-US" dirty="0"/>
              <a:t>The Surprising Consensus #1: </a:t>
            </a:r>
            <a:br>
              <a:rPr lang="en-US" dirty="0"/>
            </a:br>
            <a:r>
              <a:rPr lang="en-US" dirty="0"/>
              <a:t>FFN Dimension Ratio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70433EB3-C8CC-F4BB-B150-408C4787CD1D}"/>
                  </a:ext>
                </a:extLst>
              </p:cNvPr>
              <p:cNvSpPr>
                <a:spLocks noGrp="1"/>
              </p:cNvSpPr>
              <p:nvPr>
                <p:ph type="body" sz="quarter" idx="16"/>
              </p:nvPr>
            </p:nvSpPr>
            <p:spPr/>
            <p:txBody>
              <a:bodyPr/>
              <a:lstStyle/>
              <a:p>
                <a:pPr>
                  <a:lnSpc>
                    <a:spcPct val="100000"/>
                  </a:lnSpc>
                </a:pPr>
                <a:r>
                  <a:rPr lang="en-US" b="1" dirty="0"/>
                  <a:t>Feedforward – model dimension ratio:</a:t>
                </a:r>
                <a:br>
                  <a:rPr lang="en-US" b="1" dirty="0"/>
                </a:br>
                <a:endParaRPr lang="en-US" b="1" dirty="0"/>
              </a:p>
              <a:p>
                <a:pPr marL="0" indent="0">
                  <a:lnSpc>
                    <a:spcPct val="100000"/>
                  </a:lnSpc>
                  <a:buNone/>
                </a:pPr>
                <a14:m>
                  <m:oMathPara xmlns:m="http://schemas.openxmlformats.org/officeDocument/2006/math">
                    <m:oMathParaPr>
                      <m:jc m:val="centerGroup"/>
                    </m:oMathParaPr>
                    <m:oMath xmlns:m="http://schemas.openxmlformats.org/officeDocument/2006/math">
                      <m:r>
                        <m:rPr>
                          <m:sty m:val="p"/>
                        </m:rPr>
                        <a:rPr lang="en-US" sz="1600" b="0" i="0" smtClean="0">
                          <a:solidFill>
                            <a:srgbClr val="00B050"/>
                          </a:solidFill>
                          <a:latin typeface="Cambria Math" panose="02040503050406030204" pitchFamily="18" charset="0"/>
                        </a:rPr>
                        <m:t>FFN</m:t>
                      </m:r>
                      <m:d>
                        <m:dPr>
                          <m:ctrlPr>
                            <a:rPr lang="en-US" sz="1600" b="0" i="1" smtClean="0">
                              <a:solidFill>
                                <a:srgbClr val="00B050"/>
                              </a:solidFill>
                              <a:latin typeface="Cambria Math" panose="02040503050406030204" pitchFamily="18" charset="0"/>
                            </a:rPr>
                          </m:ctrlPr>
                        </m:dPr>
                        <m:e>
                          <m:r>
                            <a:rPr lang="en-US" altLang="zh-TW" sz="1600">
                              <a:latin typeface="Cambria Math" panose="02040503050406030204" pitchFamily="18" charset="0"/>
                            </a:rPr>
                            <m:t>𝐱</m:t>
                          </m:r>
                        </m:e>
                      </m:d>
                      <m:r>
                        <a:rPr lang="en-US" sz="1600" smtClean="0">
                          <a:latin typeface="Cambria Math" panose="02040503050406030204" pitchFamily="18" charset="0"/>
                        </a:rPr>
                        <m:t>=</m:t>
                      </m:r>
                      <m:r>
                        <a:rPr lang="en-US" sz="1600" b="0" i="1" smtClean="0">
                          <a:latin typeface="Cambria Math" panose="02040503050406030204" pitchFamily="18" charset="0"/>
                        </a:rPr>
                        <m:t>𝑓</m:t>
                      </m:r>
                      <m:d>
                        <m:dPr>
                          <m:ctrlPr>
                            <a:rPr lang="en-US" sz="1600" i="1" smtClean="0">
                              <a:latin typeface="Cambria Math" panose="02040503050406030204" pitchFamily="18" charset="0"/>
                            </a:rPr>
                          </m:ctrlPr>
                        </m:dPr>
                        <m:e>
                          <m:r>
                            <a:rPr lang="en-US" sz="1600" b="1" i="0" smtClean="0">
                              <a:latin typeface="Cambria Math" panose="02040503050406030204" pitchFamily="18" charset="0"/>
                            </a:rPr>
                            <m:t>𝐱</m:t>
                          </m:r>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𝑾</m:t>
                              </m:r>
                            </m:e>
                            <m:sub>
                              <m:r>
                                <a:rPr lang="en-US" sz="1600" b="0" i="1" smtClean="0">
                                  <a:latin typeface="Cambria Math" panose="02040503050406030204" pitchFamily="18" charset="0"/>
                                </a:rPr>
                                <m:t>1</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𝑏</m:t>
                              </m:r>
                            </m:e>
                            <m:sub>
                              <m:r>
                                <a:rPr lang="en-US" sz="1600" b="0" i="1" smtClean="0">
                                  <a:latin typeface="Cambria Math" panose="02040503050406030204" pitchFamily="18" charset="0"/>
                                </a:rPr>
                                <m:t>1</m:t>
                              </m:r>
                            </m:sub>
                          </m:sSub>
                        </m:e>
                      </m:d>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𝑾</m:t>
                          </m:r>
                        </m:e>
                        <m:sub>
                          <m:r>
                            <a:rPr lang="en-US" sz="1600" b="0" i="1" smtClean="0">
                              <a:latin typeface="Cambria Math" panose="02040503050406030204" pitchFamily="18" charset="0"/>
                            </a:rPr>
                            <m:t>2</m:t>
                          </m:r>
                        </m:sub>
                      </m:sSub>
                      <m:r>
                        <a:rPr lang="en-US" sz="1600" b="0" i="1" smtClean="0">
                          <a:latin typeface="Cambria Math" panose="02040503050406030204" pitchFamily="18" charset="0"/>
                        </a:rPr>
                        <m:t>+</m:t>
                      </m:r>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𝒃</m:t>
                          </m:r>
                        </m:e>
                        <m:sub>
                          <m:r>
                            <a:rPr lang="en-US" sz="1600" b="0" i="1" smtClean="0">
                              <a:latin typeface="Cambria Math" panose="02040503050406030204" pitchFamily="18" charset="0"/>
                            </a:rPr>
                            <m:t>2</m:t>
                          </m:r>
                        </m:sub>
                      </m:sSub>
                    </m:oMath>
                  </m:oMathPara>
                </a14:m>
                <a:endParaRPr lang="en-US" sz="1600" dirty="0">
                  <a:latin typeface="Corbel" panose="020B0503020204020204" pitchFamily="34" charset="0"/>
                  <a:ea typeface="Tahoma" panose="020B0604030504040204" pitchFamily="34" charset="0"/>
                  <a:cs typeface="Tahoma" panose="020B0604030504040204" pitchFamily="34" charset="0"/>
                </a:endParaRPr>
              </a:p>
              <a:p>
                <a:pPr marL="114300" indent="0">
                  <a:lnSpc>
                    <a:spcPct val="100000"/>
                  </a:lnSpc>
                  <a:buNone/>
                </a:pPr>
                <a14:m>
                  <m:oMathPara xmlns:m="http://schemas.openxmlformats.org/officeDocument/2006/math">
                    <m:oMathParaPr>
                      <m:jc m:val="centerGroup"/>
                    </m:oMathParaPr>
                    <m:oMath xmlns:m="http://schemas.openxmlformats.org/officeDocument/2006/math">
                      <m:sSub>
                        <m:sSubPr>
                          <m:ctrlPr>
                            <a:rPr lang="en-US" sz="1600" i="1" smtClean="0">
                              <a:latin typeface="Cambria Math" panose="02040503050406030204" pitchFamily="18" charset="0"/>
                            </a:rPr>
                          </m:ctrlPr>
                        </m:sSubPr>
                        <m:e>
                          <m:r>
                            <a:rPr lang="en-US" sz="1600" b="1" i="1">
                              <a:latin typeface="Cambria Math" panose="02040503050406030204" pitchFamily="18" charset="0"/>
                            </a:rPr>
                            <m:t>𝑾</m:t>
                          </m:r>
                        </m:e>
                        <m:sub>
                          <m:r>
                            <a:rPr lang="en-US" sz="1600" i="1">
                              <a:latin typeface="Cambria Math" panose="02040503050406030204" pitchFamily="18" charset="0"/>
                            </a:rPr>
                            <m:t>1</m:t>
                          </m:r>
                        </m:sub>
                      </m:sSub>
                      <m:r>
                        <a:rPr lang="en-US" altLang="zh-TW" sz="1600" b="1" i="1" smtClean="0">
                          <a:latin typeface="Cambria Math" panose="02040503050406030204" pitchFamily="18" charset="0"/>
                        </a:rPr>
                        <m:t>∈</m:t>
                      </m:r>
                      <m:sSup>
                        <m:sSupPr>
                          <m:ctrlPr>
                            <a:rPr lang="en-US" altLang="zh-TW" sz="1600" b="1" i="1" smtClean="0">
                              <a:latin typeface="Cambria Math" panose="02040503050406030204" pitchFamily="18" charset="0"/>
                              <a:ea typeface="Cambria Math" panose="02040503050406030204" pitchFamily="18" charset="0"/>
                            </a:rPr>
                          </m:ctrlPr>
                        </m:sSupPr>
                        <m:e>
                          <m:r>
                            <a:rPr lang="en-US" altLang="zh-TW" sz="1600" b="1" i="1" smtClean="0">
                              <a:latin typeface="Cambria Math" panose="02040503050406030204" pitchFamily="18" charset="0"/>
                              <a:ea typeface="Cambria Math" panose="02040503050406030204" pitchFamily="18" charset="0"/>
                            </a:rPr>
                            <m:t>ℝ</m:t>
                          </m:r>
                        </m:e>
                        <m:sup>
                          <m:r>
                            <a:rPr lang="en-US" altLang="zh-TW" sz="1600" b="0" i="1" smtClean="0">
                              <a:latin typeface="Cambria Math" panose="02040503050406030204" pitchFamily="18" charset="0"/>
                              <a:ea typeface="Cambria Math" panose="02040503050406030204" pitchFamily="18" charset="0"/>
                            </a:rPr>
                            <m:t>𝑑</m:t>
                          </m:r>
                          <m:r>
                            <a:rPr lang="en-US" altLang="zh-TW" sz="1600" b="0" i="1" smtClean="0">
                              <a:latin typeface="Cambria Math" panose="02040503050406030204" pitchFamily="18" charset="0"/>
                              <a:ea typeface="Cambria Math" panose="02040503050406030204" pitchFamily="18" charset="0"/>
                            </a:rPr>
                            <m:t>×</m:t>
                          </m:r>
                          <m:box>
                            <m:boxPr>
                              <m:ctrlPr>
                                <a:rPr lang="en-US" altLang="zh-TW" sz="1600" b="0" i="1" smtClean="0">
                                  <a:latin typeface="Cambria Math" panose="02040503050406030204" pitchFamily="18" charset="0"/>
                                  <a:ea typeface="Cambria Math" panose="02040503050406030204" pitchFamily="18" charset="0"/>
                                </a:rPr>
                              </m:ctrlPr>
                            </m:boxPr>
                            <m:e>
                              <m:argPr>
                                <m:argSz m:val="-1"/>
                              </m:argPr>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𝑑</m:t>
                                  </m:r>
                                </m:e>
                                <m:sub>
                                  <m:r>
                                    <m:rPr>
                                      <m:sty m:val="p"/>
                                    </m:rPr>
                                    <a:rPr lang="en-US" altLang="zh-TW" sz="1600" b="0" i="0" smtClean="0">
                                      <a:latin typeface="Cambria Math" panose="02040503050406030204" pitchFamily="18" charset="0"/>
                                      <a:ea typeface="Cambria Math" panose="02040503050406030204" pitchFamily="18" charset="0"/>
                                    </a:rPr>
                                    <m:t>ff</m:t>
                                  </m:r>
                                </m:sub>
                              </m:sSub>
                            </m:e>
                          </m:box>
                        </m:sup>
                      </m:sSup>
                      <m:r>
                        <a:rPr lang="en-US" altLang="zh-TW" sz="1600" b="1" i="0" smtClean="0">
                          <a:latin typeface="Cambria Math" panose="02040503050406030204" pitchFamily="18" charset="0"/>
                          <a:ea typeface="Cambria Math" panose="02040503050406030204" pitchFamily="18" charset="0"/>
                        </a:rPr>
                        <m:t>,</m:t>
                      </m:r>
                    </m:oMath>
                  </m:oMathPara>
                </a14:m>
                <a:endParaRPr lang="en-US" altLang="zh-TW" sz="1600" b="1" i="0" dirty="0">
                  <a:latin typeface="Cambria Math" panose="02040503050406030204" pitchFamily="18" charset="0"/>
                  <a:ea typeface="Cambria Math" panose="02040503050406030204" pitchFamily="18" charset="0"/>
                </a:endParaRPr>
              </a:p>
              <a:p>
                <a:pPr marL="114300" indent="0">
                  <a:lnSpc>
                    <a:spcPct val="100000"/>
                  </a:lnSpc>
                  <a:buNone/>
                </a:pPr>
                <a14:m>
                  <m:oMathPara xmlns:m="http://schemas.openxmlformats.org/officeDocument/2006/math">
                    <m:oMathParaPr>
                      <m:jc m:val="centerGroup"/>
                    </m:oMathParaPr>
                    <m:oMath xmlns:m="http://schemas.openxmlformats.org/officeDocument/2006/math">
                      <m:sSub>
                        <m:sSubPr>
                          <m:ctrlPr>
                            <a:rPr lang="en-US" sz="1600" i="1">
                              <a:latin typeface="Cambria Math" panose="02040503050406030204" pitchFamily="18" charset="0"/>
                            </a:rPr>
                          </m:ctrlPr>
                        </m:sSubPr>
                        <m:e>
                          <m:r>
                            <a:rPr lang="en-US" sz="1600" b="1" i="1">
                              <a:latin typeface="Cambria Math" panose="02040503050406030204" pitchFamily="18" charset="0"/>
                            </a:rPr>
                            <m:t>𝑾</m:t>
                          </m:r>
                        </m:e>
                        <m:sub>
                          <m:r>
                            <a:rPr lang="en-US" sz="1600" b="0" i="1" smtClean="0">
                              <a:latin typeface="Cambria Math" panose="02040503050406030204" pitchFamily="18" charset="0"/>
                            </a:rPr>
                            <m:t>2</m:t>
                          </m:r>
                        </m:sub>
                      </m:sSub>
                      <m:r>
                        <a:rPr lang="en-US" altLang="zh-TW" sz="1600" b="1" i="1">
                          <a:latin typeface="Cambria Math" panose="02040503050406030204" pitchFamily="18" charset="0"/>
                        </a:rPr>
                        <m:t>∈</m:t>
                      </m:r>
                      <m:sSup>
                        <m:sSupPr>
                          <m:ctrlPr>
                            <a:rPr lang="en-US" altLang="zh-TW" sz="1600" b="1" i="1">
                              <a:latin typeface="Cambria Math" panose="02040503050406030204" pitchFamily="18" charset="0"/>
                              <a:ea typeface="Cambria Math" panose="02040503050406030204" pitchFamily="18" charset="0"/>
                            </a:rPr>
                          </m:ctrlPr>
                        </m:sSupPr>
                        <m:e>
                          <m:r>
                            <a:rPr lang="en-US" altLang="zh-TW" sz="1600" b="1" i="1">
                              <a:latin typeface="Cambria Math" panose="02040503050406030204" pitchFamily="18" charset="0"/>
                              <a:ea typeface="Cambria Math" panose="02040503050406030204" pitchFamily="18" charset="0"/>
                            </a:rPr>
                            <m:t>ℝ</m:t>
                          </m:r>
                        </m:e>
                        <m:sup>
                          <m:box>
                            <m:boxPr>
                              <m:ctrlPr>
                                <a:rPr lang="en-US" altLang="zh-TW" sz="1600" i="1">
                                  <a:latin typeface="Cambria Math" panose="02040503050406030204" pitchFamily="18" charset="0"/>
                                  <a:ea typeface="Cambria Math" panose="02040503050406030204" pitchFamily="18" charset="0"/>
                                </a:rPr>
                              </m:ctrlPr>
                            </m:boxPr>
                            <m:e>
                              <m:argPr>
                                <m:argSz m:val="-1"/>
                              </m:argPr>
                              <m:sSub>
                                <m:sSubPr>
                                  <m:ctrlPr>
                                    <a:rPr lang="en-US" altLang="zh-TW" sz="1600" i="1">
                                      <a:latin typeface="Cambria Math" panose="02040503050406030204" pitchFamily="18" charset="0"/>
                                      <a:ea typeface="Cambria Math" panose="02040503050406030204" pitchFamily="18" charset="0"/>
                                    </a:rPr>
                                  </m:ctrlPr>
                                </m:sSubPr>
                                <m:e>
                                  <m:r>
                                    <a:rPr lang="en-US" altLang="zh-TW" sz="1600" i="1">
                                      <a:latin typeface="Cambria Math" panose="02040503050406030204" pitchFamily="18" charset="0"/>
                                      <a:ea typeface="Cambria Math" panose="02040503050406030204" pitchFamily="18" charset="0"/>
                                    </a:rPr>
                                    <m:t>𝑑</m:t>
                                  </m:r>
                                </m:e>
                                <m:sub>
                                  <m:r>
                                    <m:rPr>
                                      <m:sty m:val="p"/>
                                    </m:rPr>
                                    <a:rPr lang="en-US" altLang="zh-TW" sz="1600">
                                      <a:latin typeface="Cambria Math" panose="02040503050406030204" pitchFamily="18" charset="0"/>
                                      <a:ea typeface="Cambria Math" panose="02040503050406030204" pitchFamily="18" charset="0"/>
                                    </a:rPr>
                                    <m:t>ff</m:t>
                                  </m:r>
                                </m:sub>
                              </m:sSub>
                              <m:r>
                                <a:rPr lang="en-US" altLang="zh-TW" sz="1600" i="1">
                                  <a:latin typeface="Cambria Math" panose="02040503050406030204" pitchFamily="18" charset="0"/>
                                  <a:ea typeface="Cambria Math" panose="02040503050406030204" pitchFamily="18" charset="0"/>
                                </a:rPr>
                                <m:t>×</m:t>
                              </m:r>
                              <m:r>
                                <a:rPr lang="en-US" altLang="zh-TW" sz="1600" i="1">
                                  <a:latin typeface="Cambria Math" panose="02040503050406030204" pitchFamily="18" charset="0"/>
                                  <a:ea typeface="Cambria Math" panose="02040503050406030204" pitchFamily="18" charset="0"/>
                                </a:rPr>
                                <m:t>𝑑</m:t>
                              </m:r>
                            </m:e>
                          </m:box>
                        </m:sup>
                      </m:sSup>
                    </m:oMath>
                  </m:oMathPara>
                </a14:m>
                <a:endParaRPr lang="en-US" sz="1600" dirty="0">
                  <a:latin typeface="Corbel" panose="020B0503020204020204" pitchFamily="34" charset="0"/>
                  <a:ea typeface="Tahoma" panose="020B0604030504040204" pitchFamily="34" charset="0"/>
                  <a:cs typeface="Tahoma" panose="020B0604030504040204" pitchFamily="34" charset="0"/>
                </a:endParaRPr>
              </a:p>
              <a:p>
                <a:pPr>
                  <a:lnSpc>
                    <a:spcPct val="100000"/>
                  </a:lnSpc>
                </a:pPr>
                <a:r>
                  <a:rPr lang="en-US" dirty="0"/>
                  <a:t>There are two dimensions that are relevant – the feedforward dim (</a:t>
                </a:r>
                <a14:m>
                  <m:oMath xmlns:m="http://schemas.openxmlformats.org/officeDocument/2006/math">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𝑑</m:t>
                        </m:r>
                      </m:e>
                      <m:sub>
                        <m:r>
                          <m:rPr>
                            <m:sty m:val="p"/>
                          </m:rPr>
                          <a:rPr lang="en-US" altLang="zh-TW" sz="1600" b="0" i="0" smtClean="0">
                            <a:latin typeface="Cambria Math" panose="02040503050406030204" pitchFamily="18" charset="0"/>
                            <a:ea typeface="Cambria Math" panose="02040503050406030204" pitchFamily="18" charset="0"/>
                          </a:rPr>
                          <m:t>ff</m:t>
                        </m:r>
                      </m:sub>
                    </m:sSub>
                  </m:oMath>
                </a14:m>
                <a:r>
                  <a:rPr lang="en-US" dirty="0"/>
                  <a:t>) and model dim (</a:t>
                </a:r>
                <a14:m>
                  <m:oMath xmlns:m="http://schemas.openxmlformats.org/officeDocument/2006/math">
                    <m:r>
                      <a:rPr lang="en-US" altLang="zh-TW" i="1">
                        <a:latin typeface="Cambria Math" panose="02040503050406030204" pitchFamily="18" charset="0"/>
                        <a:ea typeface="Cambria Math" panose="02040503050406030204" pitchFamily="18" charset="0"/>
                      </a:rPr>
                      <m:t>𝑑</m:t>
                    </m:r>
                  </m:oMath>
                </a14:m>
                <a:r>
                  <a:rPr lang="en-US" dirty="0"/>
                  <a:t>). What should their relationship be?</a:t>
                </a:r>
              </a:p>
              <a:p>
                <a:pPr marL="0" indent="0">
                  <a:lnSpc>
                    <a:spcPct val="100000"/>
                  </a:lnSpc>
                  <a:buNone/>
                </a:pPr>
                <a:endParaRPr lang="en-US" dirty="0"/>
              </a:p>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𝑑</m:t>
                          </m:r>
                        </m:e>
                        <m:sub>
                          <m:r>
                            <m:rPr>
                              <m:sty m:val="p"/>
                            </m:rPr>
                            <a:rPr lang="en-US" altLang="zh-TW" sz="1600" b="0" i="0" smtClean="0">
                              <a:latin typeface="Cambria Math" panose="02040503050406030204" pitchFamily="18" charset="0"/>
                              <a:ea typeface="Cambria Math" panose="02040503050406030204" pitchFamily="18" charset="0"/>
                            </a:rPr>
                            <m:t>ff</m:t>
                          </m:r>
                        </m:sub>
                      </m:sSub>
                      <m:r>
                        <a:rPr lang="en-US" altLang="zh-TW" sz="1600" b="0" i="1" smtClean="0">
                          <a:latin typeface="Cambria Math" panose="02040503050406030204" pitchFamily="18" charset="0"/>
                          <a:ea typeface="Cambria Math" panose="02040503050406030204" pitchFamily="18" charset="0"/>
                        </a:rPr>
                        <m:t>=4</m:t>
                      </m:r>
                      <m:r>
                        <a:rPr lang="en-US" altLang="zh-TW" sz="1600" b="0" i="1" smtClean="0">
                          <a:latin typeface="Cambria Math" panose="02040503050406030204" pitchFamily="18" charset="0"/>
                          <a:ea typeface="Cambria Math" panose="02040503050406030204" pitchFamily="18" charset="0"/>
                        </a:rPr>
                        <m:t>𝑑</m:t>
                      </m:r>
                    </m:oMath>
                  </m:oMathPara>
                </a14:m>
                <a:endParaRPr lang="en-US" dirty="0"/>
              </a:p>
              <a:p>
                <a:pPr marL="0" indent="0">
                  <a:lnSpc>
                    <a:spcPct val="100000"/>
                  </a:lnSpc>
                  <a:buNone/>
                </a:pPr>
                <a:endParaRPr lang="en-US" dirty="0"/>
              </a:p>
              <a:p>
                <a:pPr>
                  <a:lnSpc>
                    <a:spcPct val="100000"/>
                  </a:lnSpc>
                </a:pPr>
                <a:r>
                  <a:rPr lang="en-US" dirty="0"/>
                  <a:t>This is </a:t>
                </a:r>
                <a:r>
                  <a:rPr lang="en-US" i="1" dirty="0"/>
                  <a:t>almost</a:t>
                </a:r>
                <a:r>
                  <a:rPr lang="en-US" dirty="0"/>
                  <a:t> always true. There’s just a few exceptions.</a:t>
                </a:r>
              </a:p>
            </p:txBody>
          </p:sp>
        </mc:Choice>
        <mc:Fallback>
          <p:sp>
            <p:nvSpPr>
              <p:cNvPr id="3" name="Text Placeholder 2">
                <a:extLst>
                  <a:ext uri="{FF2B5EF4-FFF2-40B4-BE49-F238E27FC236}">
                    <a16:creationId xmlns:a16="http://schemas.microsoft.com/office/drawing/2014/main" id="{70433EB3-C8CC-F4BB-B150-408C4787CD1D}"/>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412" b="-6173"/>
                </a:stretch>
              </a:blipFill>
            </p:spPr>
            <p:txBody>
              <a:bodyPr/>
              <a:lstStyle/>
              <a:p>
                <a:r>
                  <a:rPr lang="en-US">
                    <a:noFill/>
                  </a:rPr>
                  <a:t> </a:t>
                </a:r>
              </a:p>
            </p:txBody>
          </p:sp>
        </mc:Fallback>
      </mc:AlternateContent>
      <p:sp>
        <p:nvSpPr>
          <p:cNvPr id="4" name="Google Shape;665;p81">
            <a:extLst>
              <a:ext uri="{FF2B5EF4-FFF2-40B4-BE49-F238E27FC236}">
                <a16:creationId xmlns:a16="http://schemas.microsoft.com/office/drawing/2014/main" id="{581B8741-7108-CF3C-AB98-37DF444EA650}"/>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2398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61E3C-F276-5A48-0837-8C1D93262F53}"/>
              </a:ext>
            </a:extLst>
          </p:cNvPr>
          <p:cNvSpPr>
            <a:spLocks noGrp="1"/>
          </p:cNvSpPr>
          <p:nvPr>
            <p:ph type="title"/>
          </p:nvPr>
        </p:nvSpPr>
        <p:spPr/>
        <p:txBody>
          <a:bodyPr/>
          <a:lstStyle/>
          <a:p>
            <a:r>
              <a:rPr lang="en-US" dirty="0"/>
              <a:t>Why this range of multipliers? </a:t>
            </a:r>
          </a:p>
        </p:txBody>
      </p:sp>
      <p:sp>
        <p:nvSpPr>
          <p:cNvPr id="3" name="Text Placeholder 2">
            <a:extLst>
              <a:ext uri="{FF2B5EF4-FFF2-40B4-BE49-F238E27FC236}">
                <a16:creationId xmlns:a16="http://schemas.microsoft.com/office/drawing/2014/main" id="{98A528C4-75B6-3F8D-0EB2-C72955E248AD}"/>
              </a:ext>
            </a:extLst>
          </p:cNvPr>
          <p:cNvSpPr>
            <a:spLocks noGrp="1"/>
          </p:cNvSpPr>
          <p:nvPr>
            <p:ph type="body" sz="quarter" idx="16"/>
          </p:nvPr>
        </p:nvSpPr>
        <p:spPr/>
        <p:txBody>
          <a:bodyPr/>
          <a:lstStyle/>
          <a:p>
            <a:r>
              <a:rPr lang="en-US" dirty="0"/>
              <a:t>Empirically, there’s a basin between 1-10 where this hyperparameter is near-optimal.</a:t>
            </a:r>
          </a:p>
        </p:txBody>
      </p:sp>
      <p:pic>
        <p:nvPicPr>
          <p:cNvPr id="4" name="Picture 3">
            <a:extLst>
              <a:ext uri="{FF2B5EF4-FFF2-40B4-BE49-F238E27FC236}">
                <a16:creationId xmlns:a16="http://schemas.microsoft.com/office/drawing/2014/main" id="{C72C00C9-2CD1-E853-7D66-35B5B6DE71D6}"/>
              </a:ext>
            </a:extLst>
          </p:cNvPr>
          <p:cNvPicPr>
            <a:picLocks noChangeAspect="1"/>
          </p:cNvPicPr>
          <p:nvPr/>
        </p:nvPicPr>
        <p:blipFill>
          <a:blip r:embed="rId2"/>
          <a:stretch>
            <a:fillRect/>
          </a:stretch>
        </p:blipFill>
        <p:spPr>
          <a:xfrm>
            <a:off x="2439469" y="1790764"/>
            <a:ext cx="4000439" cy="2677459"/>
          </a:xfrm>
          <a:prstGeom prst="rect">
            <a:avLst/>
          </a:prstGeom>
        </p:spPr>
      </p:pic>
      <p:sp>
        <p:nvSpPr>
          <p:cNvPr id="6" name="TextBox 5">
            <a:extLst>
              <a:ext uri="{FF2B5EF4-FFF2-40B4-BE49-F238E27FC236}">
                <a16:creationId xmlns:a16="http://schemas.microsoft.com/office/drawing/2014/main" id="{9C2883EF-A27E-1D93-1777-8EFF4461F846}"/>
              </a:ext>
            </a:extLst>
          </p:cNvPr>
          <p:cNvSpPr txBox="1"/>
          <p:nvPr/>
        </p:nvSpPr>
        <p:spPr>
          <a:xfrm>
            <a:off x="2195692" y="4808123"/>
            <a:ext cx="4572000" cy="276999"/>
          </a:xfrm>
          <a:prstGeom prst="rect">
            <a:avLst/>
          </a:prstGeom>
          <a:noFill/>
        </p:spPr>
        <p:txBody>
          <a:bodyPr wrap="square">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hlinkClick r:id="rId3"/>
              </a:rPr>
              <a:t>Scaling Laws for Neural Language Models, 2020</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7" name="Google Shape;665;p81">
            <a:extLst>
              <a:ext uri="{FF2B5EF4-FFF2-40B4-BE49-F238E27FC236}">
                <a16:creationId xmlns:a16="http://schemas.microsoft.com/office/drawing/2014/main" id="{F5111103-A068-DB25-BEF9-8DC72E00BD28}"/>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565644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8C36C-5B65-6006-AFF7-CAA8E4EAC98C}"/>
              </a:ext>
            </a:extLst>
          </p:cNvPr>
          <p:cNvSpPr>
            <a:spLocks noGrp="1"/>
          </p:cNvSpPr>
          <p:nvPr>
            <p:ph type="title"/>
          </p:nvPr>
        </p:nvSpPr>
        <p:spPr/>
        <p:txBody>
          <a:bodyPr/>
          <a:lstStyle/>
          <a:p>
            <a:r>
              <a:rPr lang="en-US" dirty="0"/>
              <a:t>Exception #1 — GLU/Gated variants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FD49778-6C7D-7EC5-E3CD-58FFF66E4E9F}"/>
                  </a:ext>
                </a:extLst>
              </p:cNvPr>
              <p:cNvSpPr>
                <a:spLocks noGrp="1"/>
              </p:cNvSpPr>
              <p:nvPr>
                <p:ph type="body" sz="quarter" idx="16"/>
              </p:nvPr>
            </p:nvSpPr>
            <p:spPr>
              <a:xfrm>
                <a:off x="533919" y="1273560"/>
                <a:ext cx="8085415" cy="3077573"/>
              </a:xfrm>
            </p:spPr>
            <p:txBody>
              <a:bodyPr/>
              <a:lstStyle/>
              <a:p>
                <a:r>
                  <a:rPr lang="en-US" dirty="0"/>
                  <a:t>Remember that GLU variants scale down by 2/3 rd. This means most GLU variants have </a:t>
                </a:r>
                <a14:m>
                  <m:oMath xmlns:m="http://schemas.openxmlformats.org/officeDocument/2006/math">
                    <m:sSub>
                      <m:sSubPr>
                        <m:ctrlPr>
                          <a:rPr lang="en-US" altLang="zh-TW" sz="1600" b="0" i="1" smtClean="0">
                            <a:latin typeface="Cambria Math" panose="02040503050406030204" pitchFamily="18" charset="0"/>
                            <a:ea typeface="Cambria Math" panose="02040503050406030204" pitchFamily="18" charset="0"/>
                          </a:rPr>
                        </m:ctrlPr>
                      </m:sSubPr>
                      <m:e>
                        <m:r>
                          <a:rPr lang="en-US" altLang="zh-TW" sz="1600" b="0" i="1" smtClean="0">
                            <a:latin typeface="Cambria Math" panose="02040503050406030204" pitchFamily="18" charset="0"/>
                            <a:ea typeface="Cambria Math" panose="02040503050406030204" pitchFamily="18" charset="0"/>
                          </a:rPr>
                          <m:t>𝑑</m:t>
                        </m:r>
                      </m:e>
                      <m:sub>
                        <m:r>
                          <m:rPr>
                            <m:sty m:val="p"/>
                          </m:rPr>
                          <a:rPr lang="en-US" altLang="zh-TW" sz="1600" b="0" i="0" smtClean="0">
                            <a:latin typeface="Cambria Math" panose="02040503050406030204" pitchFamily="18" charset="0"/>
                            <a:ea typeface="Cambria Math" panose="02040503050406030204" pitchFamily="18" charset="0"/>
                          </a:rPr>
                          <m:t>ff</m:t>
                        </m:r>
                      </m:sub>
                    </m:sSub>
                    <m:r>
                      <a:rPr lang="en-US" altLang="zh-TW" sz="1600" b="0" i="1" smtClean="0">
                        <a:latin typeface="Cambria Math" panose="02040503050406030204" pitchFamily="18" charset="0"/>
                        <a:ea typeface="Cambria Math" panose="02040503050406030204" pitchFamily="18" charset="0"/>
                      </a:rPr>
                      <m:t>=</m:t>
                    </m:r>
                    <m:f>
                      <m:fPr>
                        <m:ctrlPr>
                          <a:rPr lang="en-US" altLang="zh-TW" sz="1600" b="0" i="1" smtClean="0">
                            <a:latin typeface="Cambria Math" panose="02040503050406030204" pitchFamily="18" charset="0"/>
                            <a:ea typeface="Cambria Math" panose="02040503050406030204" pitchFamily="18" charset="0"/>
                          </a:rPr>
                        </m:ctrlPr>
                      </m:fPr>
                      <m:num>
                        <m:r>
                          <a:rPr lang="en-US" altLang="zh-TW" sz="1600" b="0" i="1" smtClean="0">
                            <a:latin typeface="Cambria Math" panose="02040503050406030204" pitchFamily="18" charset="0"/>
                            <a:ea typeface="Cambria Math" panose="02040503050406030204" pitchFamily="18" charset="0"/>
                          </a:rPr>
                          <m:t>8</m:t>
                        </m:r>
                      </m:num>
                      <m:den>
                        <m:r>
                          <a:rPr lang="en-US" altLang="zh-TW" sz="1600" b="0" i="1" smtClean="0">
                            <a:latin typeface="Cambria Math" panose="02040503050406030204" pitchFamily="18" charset="0"/>
                            <a:ea typeface="Cambria Math" panose="02040503050406030204" pitchFamily="18" charset="0"/>
                          </a:rPr>
                          <m:t>3</m:t>
                        </m:r>
                      </m:den>
                    </m:f>
                    <m:r>
                      <a:rPr lang="en-US" altLang="zh-TW" sz="1600" b="0" i="1" smtClean="0">
                        <a:latin typeface="Cambria Math" panose="02040503050406030204" pitchFamily="18" charset="0"/>
                        <a:ea typeface="Cambria Math" panose="02040503050406030204" pitchFamily="18" charset="0"/>
                      </a:rPr>
                      <m:t>×</m:t>
                    </m:r>
                    <m:r>
                      <a:rPr lang="en-US" altLang="zh-TW" sz="1600" b="0" i="1" smtClean="0">
                        <a:latin typeface="Cambria Math" panose="02040503050406030204" pitchFamily="18" charset="0"/>
                        <a:ea typeface="Cambria Math" panose="02040503050406030204" pitchFamily="18" charset="0"/>
                      </a:rPr>
                      <m:t>𝑑</m:t>
                    </m:r>
                  </m:oMath>
                </a14:m>
                <a:r>
                  <a:rPr lang="en-US" dirty="0"/>
                  <a:t>. This is mostly what happens. Some notable such examples: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Models are roughly in this range, though </a:t>
                </a:r>
                <a:r>
                  <a:rPr lang="en-US" dirty="0" err="1"/>
                  <a:t>PaLM</a:t>
                </a:r>
                <a:r>
                  <a:rPr lang="en-US" dirty="0"/>
                  <a:t>, LLaMA2 and Mistral are slightly larger</a:t>
                </a:r>
              </a:p>
            </p:txBody>
          </p:sp>
        </mc:Choice>
        <mc:Fallback>
          <p:sp>
            <p:nvSpPr>
              <p:cNvPr id="3" name="Text Placeholder 2">
                <a:extLst>
                  <a:ext uri="{FF2B5EF4-FFF2-40B4-BE49-F238E27FC236}">
                    <a16:creationId xmlns:a16="http://schemas.microsoft.com/office/drawing/2014/main" id="{0FD49778-6C7D-7EC5-E3CD-58FFF66E4E9F}"/>
                  </a:ext>
                </a:extLst>
              </p:cNvPr>
              <p:cNvSpPr>
                <a:spLocks noGrp="1" noRot="1" noChangeAspect="1" noMove="1" noResize="1" noEditPoints="1" noAdjustHandles="1" noChangeArrowheads="1" noChangeShapeType="1" noTextEdit="1"/>
              </p:cNvSpPr>
              <p:nvPr>
                <p:ph type="body" sz="quarter" idx="16"/>
              </p:nvPr>
            </p:nvSpPr>
            <p:spPr>
              <a:xfrm>
                <a:off x="533919" y="1273560"/>
                <a:ext cx="8085415" cy="3077573"/>
              </a:xfrm>
              <a:blipFill>
                <a:blip r:embed="rId3"/>
                <a:stretch>
                  <a:fillRect l="-471" t="-1646" r="-157" b="-16461"/>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04CDF1C5-5536-A789-A6EE-8365590C5F4F}"/>
              </a:ext>
            </a:extLst>
          </p:cNvPr>
          <p:cNvPicPr>
            <a:picLocks noChangeAspect="1"/>
          </p:cNvPicPr>
          <p:nvPr/>
        </p:nvPicPr>
        <p:blipFill>
          <a:blip r:embed="rId4"/>
          <a:stretch>
            <a:fillRect/>
          </a:stretch>
        </p:blipFill>
        <p:spPr>
          <a:xfrm>
            <a:off x="2487538" y="1863339"/>
            <a:ext cx="3810000" cy="2476500"/>
          </a:xfrm>
          <a:prstGeom prst="rect">
            <a:avLst/>
          </a:prstGeom>
        </p:spPr>
      </p:pic>
      <p:sp>
        <p:nvSpPr>
          <p:cNvPr id="5" name="Google Shape;665;p81">
            <a:extLst>
              <a:ext uri="{FF2B5EF4-FFF2-40B4-BE49-F238E27FC236}">
                <a16:creationId xmlns:a16="http://schemas.microsoft.com/office/drawing/2014/main" id="{1C030CE7-DAAC-5B99-9678-8C9C5A89CA6E}"/>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0935E858-A31E-C81D-2C73-A12D404B8981}"/>
              </a:ext>
            </a:extLst>
          </p:cNvPr>
          <p:cNvSpPr/>
          <p:nvPr/>
        </p:nvSpPr>
        <p:spPr>
          <a:xfrm>
            <a:off x="8147715" y="156949"/>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595833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BE848-3707-6F01-6A60-EF057B5B6B7B}"/>
              </a:ext>
            </a:extLst>
          </p:cNvPr>
          <p:cNvSpPr>
            <a:spLocks noGrp="1"/>
          </p:cNvSpPr>
          <p:nvPr>
            <p:ph type="title"/>
          </p:nvPr>
        </p:nvSpPr>
        <p:spPr/>
        <p:txBody>
          <a:bodyPr/>
          <a:lstStyle/>
          <a:p>
            <a:r>
              <a:rPr lang="en-US" dirty="0"/>
              <a:t>Exception #2 - T5 </a:t>
            </a:r>
          </a:p>
        </p:txBody>
      </p:sp>
      <p:sp>
        <p:nvSpPr>
          <p:cNvPr id="3" name="Text Placeholder 2">
            <a:extLst>
              <a:ext uri="{FF2B5EF4-FFF2-40B4-BE49-F238E27FC236}">
                <a16:creationId xmlns:a16="http://schemas.microsoft.com/office/drawing/2014/main" id="{A8F6FDD1-70A3-5B78-A63F-1C30DC438EC0}"/>
              </a:ext>
            </a:extLst>
          </p:cNvPr>
          <p:cNvSpPr>
            <a:spLocks noGrp="1"/>
          </p:cNvSpPr>
          <p:nvPr>
            <p:ph type="body" sz="quarter" idx="16"/>
          </p:nvPr>
        </p:nvSpPr>
        <p:spPr/>
        <p:txBody>
          <a:bodyPr/>
          <a:lstStyle/>
          <a:p>
            <a:r>
              <a:rPr lang="en-US" dirty="0"/>
              <a:t>As we have (and will) see, most LMs have boring, conservative hyperparameters.</a:t>
            </a:r>
          </a:p>
          <a:p>
            <a:r>
              <a:rPr lang="en-US" dirty="0"/>
              <a:t>One exception is T5 [</a:t>
            </a:r>
            <a:r>
              <a:rPr lang="en-US" dirty="0" err="1"/>
              <a:t>Raffel</a:t>
            </a:r>
            <a:r>
              <a:rPr lang="en-US" dirty="0"/>
              <a:t> et al 2020] which has some very bold settings.</a:t>
            </a:r>
          </a:p>
          <a:p>
            <a:endParaRPr lang="en-US" dirty="0"/>
          </a:p>
          <a:p>
            <a:r>
              <a:rPr lang="en-US" dirty="0"/>
              <a:t>In particular, for the 11B model, they set</a:t>
            </a:r>
          </a:p>
          <a:p>
            <a:endParaRPr lang="en-US" dirty="0"/>
          </a:p>
          <a:p>
            <a:r>
              <a:rPr lang="en-US" dirty="0"/>
              <a:t>For an astounding 64-times multiplier.</a:t>
            </a:r>
          </a:p>
        </p:txBody>
      </p:sp>
      <p:pic>
        <p:nvPicPr>
          <p:cNvPr id="7" name="Picture 6">
            <a:extLst>
              <a:ext uri="{FF2B5EF4-FFF2-40B4-BE49-F238E27FC236}">
                <a16:creationId xmlns:a16="http://schemas.microsoft.com/office/drawing/2014/main" id="{076C3C5C-A5E5-F3E5-827D-5024E9371278}"/>
              </a:ext>
            </a:extLst>
          </p:cNvPr>
          <p:cNvPicPr>
            <a:picLocks noChangeAspect="1"/>
          </p:cNvPicPr>
          <p:nvPr/>
        </p:nvPicPr>
        <p:blipFill>
          <a:blip r:embed="rId2"/>
          <a:stretch>
            <a:fillRect/>
          </a:stretch>
        </p:blipFill>
        <p:spPr>
          <a:xfrm>
            <a:off x="1212992" y="3386864"/>
            <a:ext cx="6718016" cy="1364597"/>
          </a:xfrm>
          <a:prstGeom prst="rect">
            <a:avLst/>
          </a:prstGeom>
        </p:spPr>
      </p:pic>
      <p:sp>
        <p:nvSpPr>
          <p:cNvPr id="8" name="Google Shape;665;p81">
            <a:extLst>
              <a:ext uri="{FF2B5EF4-FFF2-40B4-BE49-F238E27FC236}">
                <a16:creationId xmlns:a16="http://schemas.microsoft.com/office/drawing/2014/main" id="{51D85F71-6C4D-6231-6A6D-015FEBBFA6F1}"/>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95938101-D5C4-6CAA-C08C-797F20F6F77C}"/>
                  </a:ext>
                </a:extLst>
              </p:cNvPr>
              <p:cNvSpPr txBox="1"/>
              <p:nvPr/>
            </p:nvSpPr>
            <p:spPr>
              <a:xfrm>
                <a:off x="4591118" y="2310140"/>
                <a:ext cx="1218569" cy="523220"/>
              </a:xfrm>
              <a:prstGeom prst="rect">
                <a:avLst/>
              </a:prstGeom>
              <a:noFill/>
            </p:spPr>
            <p:txBody>
              <a:bodyPr wrap="square">
                <a:spAutoFit/>
              </a:bodyPr>
              <a:lstStyle/>
              <a:p>
                <a:pPr marL="0" indent="0">
                  <a:lnSpc>
                    <a:spcPct val="100000"/>
                  </a:lnSpc>
                  <a:buNone/>
                </a:pPr>
                <a14:m>
                  <m:oMathPara xmlns:m="http://schemas.openxmlformats.org/officeDocument/2006/math">
                    <m:oMathParaPr>
                      <m:jc m:val="centerGroup"/>
                    </m:oMathParaPr>
                    <m:oMath xmlns:m="http://schemas.openxmlformats.org/officeDocument/2006/math">
                      <m:sSub>
                        <m:sSubPr>
                          <m:ctrlPr>
                            <a:rPr lang="en-US" altLang="zh-TW" sz="1400" b="0" i="1" smtClean="0">
                              <a:latin typeface="Cambria Math" panose="02040503050406030204" pitchFamily="18" charset="0"/>
                              <a:ea typeface="Cambria Math" panose="02040503050406030204" pitchFamily="18" charset="0"/>
                            </a:rPr>
                          </m:ctrlPr>
                        </m:sSubPr>
                        <m:e>
                          <m:r>
                            <a:rPr lang="en-US" altLang="zh-TW" sz="1400" b="0" i="1" smtClean="0">
                              <a:latin typeface="Cambria Math" panose="02040503050406030204" pitchFamily="18" charset="0"/>
                              <a:ea typeface="Cambria Math" panose="02040503050406030204" pitchFamily="18" charset="0"/>
                            </a:rPr>
                            <m:t>𝑑</m:t>
                          </m:r>
                        </m:e>
                        <m:sub>
                          <m:r>
                            <m:rPr>
                              <m:sty m:val="p"/>
                            </m:rPr>
                            <a:rPr lang="en-US" altLang="zh-TW" sz="1400" b="0" i="0" smtClean="0">
                              <a:latin typeface="Cambria Math" panose="02040503050406030204" pitchFamily="18" charset="0"/>
                              <a:ea typeface="Cambria Math" panose="02040503050406030204" pitchFamily="18" charset="0"/>
                            </a:rPr>
                            <m:t>ff</m:t>
                          </m:r>
                        </m:sub>
                      </m:sSub>
                      <m:r>
                        <a:rPr lang="en-US" altLang="zh-TW" sz="1400" b="0" i="1" smtClean="0">
                          <a:latin typeface="Cambria Math" panose="02040503050406030204" pitchFamily="18" charset="0"/>
                          <a:ea typeface="Cambria Math" panose="02040503050406030204" pitchFamily="18" charset="0"/>
                        </a:rPr>
                        <m:t>=65,536</m:t>
                      </m:r>
                    </m:oMath>
                  </m:oMathPara>
                </a14:m>
                <a:endParaRPr lang="en-US" altLang="zh-TW" sz="1400" b="0" dirty="0">
                  <a:ea typeface="Cambria Math" panose="020405030504060302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1400" b="0" i="1" smtClean="0">
                          <a:latin typeface="Cambria Math" panose="02040503050406030204" pitchFamily="18" charset="0"/>
                          <a:ea typeface="Cambria Math" panose="02040503050406030204" pitchFamily="18" charset="0"/>
                        </a:rPr>
                        <m:t>𝑑</m:t>
                      </m:r>
                      <m:r>
                        <a:rPr lang="en-US" altLang="zh-TW" sz="1400" b="0" i="1" smtClean="0">
                          <a:latin typeface="Cambria Math" panose="02040503050406030204" pitchFamily="18" charset="0"/>
                          <a:ea typeface="Cambria Math" panose="02040503050406030204" pitchFamily="18" charset="0"/>
                        </a:rPr>
                        <m:t>=1024</m:t>
                      </m:r>
                    </m:oMath>
                  </m:oMathPara>
                </a14:m>
                <a:endParaRPr lang="en-US" altLang="zh-TW" sz="1400" b="0" dirty="0">
                  <a:ea typeface="Cambria Math" panose="02040503050406030204" pitchFamily="18" charset="0"/>
                </a:endParaRPr>
              </a:p>
            </p:txBody>
          </p:sp>
        </mc:Choice>
        <mc:Fallback>
          <p:sp>
            <p:nvSpPr>
              <p:cNvPr id="6" name="TextBox 5">
                <a:extLst>
                  <a:ext uri="{FF2B5EF4-FFF2-40B4-BE49-F238E27FC236}">
                    <a16:creationId xmlns:a16="http://schemas.microsoft.com/office/drawing/2014/main" id="{95938101-D5C4-6CAA-C08C-797F20F6F77C}"/>
                  </a:ext>
                </a:extLst>
              </p:cNvPr>
              <p:cNvSpPr txBox="1">
                <a:spLocks noRot="1" noChangeAspect="1" noMove="1" noResize="1" noEditPoints="1" noAdjustHandles="1" noChangeArrowheads="1" noChangeShapeType="1" noTextEdit="1"/>
              </p:cNvSpPr>
              <p:nvPr/>
            </p:nvSpPr>
            <p:spPr>
              <a:xfrm>
                <a:off x="4591118" y="2310140"/>
                <a:ext cx="1218569" cy="523220"/>
              </a:xfrm>
              <a:prstGeom prst="rect">
                <a:avLst/>
              </a:prstGeom>
              <a:blipFill>
                <a:blip r:embed="rId3"/>
                <a:stretch>
                  <a:fillRect/>
                </a:stretch>
              </a:blipFill>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793A6E6A-3D69-C364-CB26-444D1C37EFF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6919949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82935-4244-1496-BF88-F192BBD23FF5}"/>
              </a:ext>
            </a:extLst>
          </p:cNvPr>
          <p:cNvSpPr>
            <a:spLocks noGrp="1"/>
          </p:cNvSpPr>
          <p:nvPr>
            <p:ph type="title"/>
          </p:nvPr>
        </p:nvSpPr>
        <p:spPr/>
        <p:txBody>
          <a:bodyPr/>
          <a:lstStyle/>
          <a:p>
            <a:r>
              <a:rPr lang="en-US" dirty="0"/>
              <a:t>The Surprising Consensus #2: </a:t>
            </a:r>
            <a:br>
              <a:rPr lang="en-US" dirty="0"/>
            </a:br>
            <a:r>
              <a:rPr lang="en-US" dirty="0"/>
              <a:t>Model Dimension Ratio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4D503021-38BB-3800-7770-DA9309468607}"/>
                  </a:ext>
                </a:extLst>
              </p:cNvPr>
              <p:cNvSpPr>
                <a:spLocks noGrp="1"/>
              </p:cNvSpPr>
              <p:nvPr>
                <p:ph type="body" sz="quarter" idx="16"/>
              </p:nvPr>
            </p:nvSpPr>
            <p:spPr/>
            <p:txBody>
              <a:bodyPr/>
              <a:lstStyle/>
              <a:p>
                <a:r>
                  <a:rPr lang="en-US" sz="1400" dirty="0"/>
                  <a:t>Remember: </a:t>
                </a:r>
              </a:p>
              <a:p>
                <a:endParaRPr lang="en-US" dirty="0"/>
              </a:p>
              <a:p>
                <a:endParaRPr lang="fa-IR" dirty="0"/>
              </a:p>
              <a:p>
                <a:endParaRPr lang="fa-IR" dirty="0"/>
              </a:p>
              <a:p>
                <a:endParaRPr lang="en-US" dirty="0"/>
              </a:p>
              <a:p>
                <a:r>
                  <a:rPr lang="en-US" dirty="0"/>
                  <a:t>The consensus: dim of head (</a:t>
                </a:r>
                <a14:m>
                  <m:oMath xmlns:m="http://schemas.openxmlformats.org/officeDocument/2006/math">
                    <m:f>
                      <m:fPr>
                        <m:ctrlPr>
                          <a:rPr lang="en-US" altLang="zh-TW" i="1" smtClean="0">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h</m:t>
                        </m:r>
                      </m:den>
                    </m:f>
                  </m:oMath>
                </a14:m>
                <a:r>
                  <a:rPr lang="en-US" dirty="0"/>
                  <a:t>) x num-heads (</a:t>
                </a:r>
                <a14:m>
                  <m:oMath xmlns:m="http://schemas.openxmlformats.org/officeDocument/2006/math">
                    <m:r>
                      <a:rPr lang="en-US" altLang="zh-TW" i="1">
                        <a:latin typeface="Cambria Math" panose="02040503050406030204" pitchFamily="18" charset="0"/>
                        <a:ea typeface="Cambria Math" panose="02040503050406030204" pitchFamily="18" charset="0"/>
                      </a:rPr>
                      <m:t>h</m:t>
                    </m:r>
                  </m:oMath>
                </a14:m>
                <a:r>
                  <a:rPr lang="en-US" dirty="0"/>
                  <a:t>) = model-dim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𝑑</m:t>
                    </m:r>
                  </m:oMath>
                </a14:m>
                <a:r>
                  <a:rPr lang="en-US" dirty="0"/>
                  <a:t>)</a:t>
                </a:r>
              </a:p>
              <a:p>
                <a:r>
                  <a:rPr lang="en-US" dirty="0"/>
                  <a:t>This doesn’t have to be true: we can have head-dimensions &gt; model-dim / num-heads. The matrix (</a:t>
                </a:r>
                <a14:m>
                  <m:oMath xmlns:m="http://schemas.openxmlformats.org/officeDocument/2006/math">
                    <m:sSup>
                      <m:sSupPr>
                        <m:ctrlPr>
                          <a:rPr lang="en-US" b="1"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a14:m>
                <a:r>
                  <a:rPr lang="en-US" dirty="0"/>
                  <a:t>) can take care of projection to model-dim. </a:t>
                </a:r>
              </a:p>
              <a:p>
                <a:pPr lvl="1"/>
                <a:r>
                  <a:rPr lang="en-US" dirty="0"/>
                  <a:t>But most models do follow this guideline</a:t>
                </a:r>
              </a:p>
            </p:txBody>
          </p:sp>
        </mc:Choice>
        <mc:Fallback>
          <p:sp>
            <p:nvSpPr>
              <p:cNvPr id="3" name="Text Placeholder 2">
                <a:extLst>
                  <a:ext uri="{FF2B5EF4-FFF2-40B4-BE49-F238E27FC236}">
                    <a16:creationId xmlns:a16="http://schemas.microsoft.com/office/drawing/2014/main" id="{4D503021-38BB-3800-7770-DA9309468607}"/>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sp>
        <p:nvSpPr>
          <p:cNvPr id="5" name="Google Shape;665;p81">
            <a:extLst>
              <a:ext uri="{FF2B5EF4-FFF2-40B4-BE49-F238E27FC236}">
                <a16:creationId xmlns:a16="http://schemas.microsoft.com/office/drawing/2014/main" id="{01A6FFF8-4A44-6FAE-5480-DD42A7D4F102}"/>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B2BAD6B4-EDB2-256D-6AE3-AE254B184956}"/>
                  </a:ext>
                </a:extLst>
              </p:cNvPr>
              <p:cNvSpPr txBox="1"/>
              <p:nvPr/>
            </p:nvSpPr>
            <p:spPr>
              <a:xfrm>
                <a:off x="1625288" y="1362149"/>
                <a:ext cx="6272561" cy="1319336"/>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b="0" i="0" smtClean="0">
                          <a:solidFill>
                            <a:srgbClr val="00B050"/>
                          </a:solidFill>
                          <a:latin typeface="Cambria Math" panose="02040503050406030204" pitchFamily="18" charset="0"/>
                        </a:rPr>
                        <m:t>Attention</m:t>
                      </m:r>
                      <m:d>
                        <m:dPr>
                          <m:ctrlPr>
                            <a:rPr lang="en-US" b="0" i="1" smtClean="0">
                              <a:latin typeface="Cambria Math" panose="02040503050406030204" pitchFamily="18" charset="0"/>
                            </a:rPr>
                          </m:ctrlPr>
                        </m:dPr>
                        <m:e>
                          <m:sSubSup>
                            <m:sSubSupPr>
                              <m:ctrlPr>
                                <a:rPr lang="en-US" altLang="zh-TW" b="1" i="1">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a:latin typeface="Cambria Math" panose="02040503050406030204" pitchFamily="18" charset="0"/>
                            </a:rPr>
                            <m:t>, </m:t>
                          </m:r>
                          <m:sSubSup>
                            <m:sSubSupPr>
                              <m:ctrlPr>
                                <a:rPr lang="en-US" altLang="zh-TW" b="1" i="1">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r>
                            <a:rPr lang="en-US" altLang="zh-TW" b="1" i="1">
                              <a:latin typeface="Cambria Math" panose="02040503050406030204" pitchFamily="18" charset="0"/>
                            </a:rPr>
                            <m:t>, </m:t>
                          </m:r>
                          <m:sSubSup>
                            <m:sSubSupPr>
                              <m:ctrlPr>
                                <a:rPr lang="en-US" altLang="zh-TW" b="1" i="1">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e>
                      </m:d>
                      <m:r>
                        <a:rPr lang="en-US" b="0" i="1" smtClean="0">
                          <a:latin typeface="Cambria Math" panose="02040503050406030204" pitchFamily="18" charset="0"/>
                        </a:rPr>
                        <m:t> </m:t>
                      </m:r>
                    </m:oMath>
                  </m:oMathPara>
                </a14:m>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solidFill>
                            <a:srgbClr val="00B050"/>
                          </a:solidFill>
                          <a:latin typeface="Cambria Math" panose="02040503050406030204" pitchFamily="18" charset="0"/>
                        </a:rPr>
                        <m:t>MultiHeadedAttention</m:t>
                      </m:r>
                      <m:d>
                        <m:dPr>
                          <m:ctrlPr>
                            <a:rPr lang="en-US" b="0" i="1" smtClean="0">
                              <a:latin typeface="Cambria Math" panose="02040503050406030204" pitchFamily="18" charset="0"/>
                            </a:rPr>
                          </m:ctrlPr>
                        </m:dPr>
                        <m:e>
                          <m:r>
                            <a:rPr lang="en-US" altLang="zh-TW" b="1">
                              <a:latin typeface="Cambria Math" panose="02040503050406030204" pitchFamily="18" charset="0"/>
                            </a:rPr>
                            <m:t>𝐱</m:t>
                          </m:r>
                        </m:e>
                      </m:d>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h</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i="1" dirty="0"/>
              </a:p>
              <a:p>
                <a:endParaRPr lang="en-US" dirty="0"/>
              </a:p>
              <a:p>
                <a:r>
                  <a:rPr lang="en-US" dirty="0"/>
                  <a:t>In practice, we use a reduced dimension for each head. </a:t>
                </a:r>
                <a:endParaRPr lang="en-US" altLang="zh-TW" b="1" i="1" dirty="0">
                  <a:solidFill>
                    <a:srgbClr val="7030A0"/>
                  </a:solidFill>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h</m:t>
                                  </m:r>
                                </m:den>
                              </m:f>
                            </m:e>
                          </m:box>
                        </m:sup>
                      </m:sSup>
                      <m:r>
                        <a:rPr lang="en-US" altLang="zh-TW" b="1" i="1">
                          <a:latin typeface="Cambria Math" panose="02040503050406030204" pitchFamily="18" charset="0"/>
                        </a:rPr>
                        <m:t>, </m:t>
                      </m:r>
                      <m:r>
                        <a:rPr lang="en-US" altLang="zh-TW" b="1" i="1" smtClean="0">
                          <a:latin typeface="Cambria Math" panose="02040503050406030204" pitchFamily="18" charset="0"/>
                        </a:rPr>
                        <m:t> </m:t>
                      </m:r>
                      <m:sSubSup>
                        <m:sSubSupPr>
                          <m:ctrlPr>
                            <a:rPr lang="en-US" altLang="zh-TW" b="1" i="1">
                              <a:solidFill>
                                <a:srgbClr val="C00000"/>
                              </a:solidFill>
                              <a:latin typeface="Cambria Math" panose="02040503050406030204" pitchFamily="18" charset="0"/>
                            </a:rPr>
                          </m:ctrlPr>
                        </m:sSubSupPr>
                        <m:e>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h</m:t>
                                  </m:r>
                                </m:den>
                              </m:f>
                            </m:e>
                          </m:box>
                        </m:sup>
                      </m:sSup>
                      <m:r>
                        <a:rPr lang="en-US" altLang="zh-TW" b="1" i="1">
                          <a:latin typeface="Cambria Math" panose="02040503050406030204" pitchFamily="18" charset="0"/>
                        </a:rPr>
                        <m:t>, </m:t>
                      </m:r>
                      <m:r>
                        <a:rPr lang="en-US" altLang="zh-TW" b="1" i="1" smtClean="0">
                          <a:latin typeface="Cambria Math" panose="02040503050406030204" pitchFamily="18" charset="0"/>
                        </a:rPr>
                        <m:t> </m:t>
                      </m:r>
                      <m:sSubSup>
                        <m:sSubSupPr>
                          <m:ctrlPr>
                            <a:rPr lang="en-US" altLang="zh-TW" b="1" i="1">
                              <a:solidFill>
                                <a:srgbClr val="0070C0"/>
                              </a:solidFill>
                              <a:latin typeface="Cambria Math" panose="02040503050406030204" pitchFamily="18" charset="0"/>
                            </a:rPr>
                          </m:ctrlPr>
                        </m:sSubSupPr>
                        <m:e>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h</m:t>
                                  </m:r>
                                </m:den>
                              </m:f>
                            </m:e>
                          </m:box>
                        </m:sup>
                      </m:sSup>
                      <m:r>
                        <a:rPr lang="en-US" altLang="zh-TW" b="1"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  </m:t>
                      </m:r>
                      <m:sSup>
                        <m:sSupPr>
                          <m:ctrlPr>
                            <a:rPr lang="en-US" i="1">
                              <a:solidFill>
                                <a:srgbClr val="00B050"/>
                              </a:solidFill>
                              <a:latin typeface="Cambria Math" panose="02040503050406030204" pitchFamily="18" charset="0"/>
                            </a:rPr>
                          </m:ctrlPr>
                        </m:sSupPr>
                        <m:e>
                          <m:r>
                            <a:rPr lang="en-US" b="1" i="1">
                              <a:solidFill>
                                <a:srgbClr val="00B050"/>
                              </a:solidFill>
                              <a:latin typeface="Cambria Math" panose="02040503050406030204" pitchFamily="18" charset="0"/>
                            </a:rPr>
                            <m:t>𝑾</m:t>
                          </m:r>
                        </m:e>
                        <m:sup>
                          <m:r>
                            <a:rPr lang="en-US" i="1">
                              <a:solidFill>
                                <a:srgbClr val="00B050"/>
                              </a:solidFill>
                              <a:latin typeface="Cambria Math" panose="02040503050406030204" pitchFamily="18" charset="0"/>
                            </a:rPr>
                            <m:t>𝑂</m:t>
                          </m:r>
                        </m:sup>
                      </m:s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r>
                                <a:rPr lang="en-US" altLang="zh-TW" b="0" i="1" smtClean="0">
                                  <a:latin typeface="Cambria Math" panose="02040503050406030204" pitchFamily="18" charset="0"/>
                                  <a:ea typeface="Cambria Math" panose="02040503050406030204" pitchFamily="18" charset="0"/>
                                </a:rPr>
                                <m:t>𝑑</m:t>
                              </m:r>
                            </m:e>
                          </m:box>
                        </m:sup>
                      </m:sSup>
                    </m:oMath>
                  </m:oMathPara>
                </a14:m>
                <a:endParaRPr lang="en-US" dirty="0"/>
              </a:p>
            </p:txBody>
          </p:sp>
        </mc:Choice>
        <mc:Fallback>
          <p:sp>
            <p:nvSpPr>
              <p:cNvPr id="7" name="TextBox 6">
                <a:extLst>
                  <a:ext uri="{FF2B5EF4-FFF2-40B4-BE49-F238E27FC236}">
                    <a16:creationId xmlns:a16="http://schemas.microsoft.com/office/drawing/2014/main" id="{B2BAD6B4-EDB2-256D-6AE3-AE254B184956}"/>
                  </a:ext>
                </a:extLst>
              </p:cNvPr>
              <p:cNvSpPr txBox="1">
                <a:spLocks noRot="1" noChangeAspect="1" noMove="1" noResize="1" noEditPoints="1" noAdjustHandles="1" noChangeArrowheads="1" noChangeShapeType="1" noTextEdit="1"/>
              </p:cNvSpPr>
              <p:nvPr/>
            </p:nvSpPr>
            <p:spPr>
              <a:xfrm>
                <a:off x="1625288" y="1362149"/>
                <a:ext cx="6272561" cy="1319336"/>
              </a:xfrm>
              <a:prstGeom prst="rect">
                <a:avLst/>
              </a:prstGeom>
              <a:blipFill>
                <a:blip r:embed="rId4"/>
                <a:stretch>
                  <a:fillRect l="-404" b="-952"/>
                </a:stretch>
              </a:blipFill>
            </p:spPr>
            <p:txBody>
              <a:bodyPr/>
              <a:lstStyle/>
              <a:p>
                <a:r>
                  <a:rPr lang="en-US">
                    <a:noFill/>
                  </a:rPr>
                  <a:t> </a:t>
                </a:r>
              </a:p>
            </p:txBody>
          </p:sp>
        </mc:Fallback>
      </mc:AlternateContent>
    </p:spTree>
    <p:extLst>
      <p:ext uri="{BB962C8B-B14F-4D97-AF65-F5344CB8AC3E}">
        <p14:creationId xmlns:p14="http://schemas.microsoft.com/office/powerpoint/2010/main" val="222286612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EB7E92-A4F9-DF99-DB54-A0F7B8CB41CF}"/>
              </a:ext>
            </a:extLst>
          </p:cNvPr>
          <p:cNvSpPr>
            <a:spLocks noGrp="1"/>
          </p:cNvSpPr>
          <p:nvPr>
            <p:ph type="title"/>
          </p:nvPr>
        </p:nvSpPr>
        <p:spPr/>
        <p:txBody>
          <a:bodyPr/>
          <a:lstStyle/>
          <a:p>
            <a:r>
              <a:rPr lang="en-US" dirty="0"/>
              <a:t>Heads vs model dim </a:t>
            </a:r>
          </a:p>
        </p:txBody>
      </p:sp>
      <p:sp>
        <p:nvSpPr>
          <p:cNvPr id="3" name="Text Placeholder 2">
            <a:extLst>
              <a:ext uri="{FF2B5EF4-FFF2-40B4-BE49-F238E27FC236}">
                <a16:creationId xmlns:a16="http://schemas.microsoft.com/office/drawing/2014/main" id="{A8C44C40-7887-7B4A-C6A9-4C375F557CEA}"/>
              </a:ext>
            </a:extLst>
          </p:cNvPr>
          <p:cNvSpPr>
            <a:spLocks noGrp="1"/>
          </p:cNvSpPr>
          <p:nvPr>
            <p:ph type="body" sz="quarter" idx="16"/>
          </p:nvPr>
        </p:nvSpPr>
        <p:spPr/>
        <p:txBody>
          <a:bodyPr/>
          <a:lstStyle/>
          <a:p>
            <a:r>
              <a:rPr lang="en-US" dirty="0"/>
              <a:t>Some examples of this hyperparameter: </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dirty="0"/>
          </a:p>
          <a:p>
            <a:r>
              <a:rPr lang="en-US" dirty="0"/>
              <a:t>Most models have ratios around 1 – notable exceptions by some google models.</a:t>
            </a:r>
          </a:p>
        </p:txBody>
      </p:sp>
      <p:pic>
        <p:nvPicPr>
          <p:cNvPr id="4" name="Picture 3">
            <a:extLst>
              <a:ext uri="{FF2B5EF4-FFF2-40B4-BE49-F238E27FC236}">
                <a16:creationId xmlns:a16="http://schemas.microsoft.com/office/drawing/2014/main" id="{EAECCA4F-DEE8-9781-C0FF-7692703230B4}"/>
              </a:ext>
            </a:extLst>
          </p:cNvPr>
          <p:cNvPicPr>
            <a:picLocks noChangeAspect="1"/>
          </p:cNvPicPr>
          <p:nvPr/>
        </p:nvPicPr>
        <p:blipFill>
          <a:blip r:embed="rId2"/>
          <a:stretch>
            <a:fillRect/>
          </a:stretch>
        </p:blipFill>
        <p:spPr>
          <a:xfrm>
            <a:off x="1775098" y="1983776"/>
            <a:ext cx="5461000" cy="2120900"/>
          </a:xfrm>
          <a:prstGeom prst="rect">
            <a:avLst/>
          </a:prstGeom>
        </p:spPr>
      </p:pic>
      <p:sp>
        <p:nvSpPr>
          <p:cNvPr id="5" name="Google Shape;665;p81">
            <a:extLst>
              <a:ext uri="{FF2B5EF4-FFF2-40B4-BE49-F238E27FC236}">
                <a16:creationId xmlns:a16="http://schemas.microsoft.com/office/drawing/2014/main" id="{14D9238E-E1F8-4D07-44BB-3CAA7F984923}"/>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99397DB0-9151-9DA0-BA27-B1E04F1349F2}"/>
                  </a:ext>
                </a:extLst>
              </p:cNvPr>
              <p:cNvSpPr txBox="1"/>
              <p:nvPr/>
            </p:nvSpPr>
            <p:spPr>
              <a:xfrm>
                <a:off x="3200399" y="1722988"/>
                <a:ext cx="436180"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h</m:t>
                      </m:r>
                    </m:oMath>
                  </m:oMathPara>
                </a14:m>
                <a:endParaRPr lang="en-US" dirty="0"/>
              </a:p>
            </p:txBody>
          </p:sp>
        </mc:Choice>
        <mc:Fallback>
          <p:sp>
            <p:nvSpPr>
              <p:cNvPr id="10" name="TextBox 9">
                <a:extLst>
                  <a:ext uri="{FF2B5EF4-FFF2-40B4-BE49-F238E27FC236}">
                    <a16:creationId xmlns:a16="http://schemas.microsoft.com/office/drawing/2014/main" id="{99397DB0-9151-9DA0-BA27-B1E04F1349F2}"/>
                  </a:ext>
                </a:extLst>
              </p:cNvPr>
              <p:cNvSpPr txBox="1">
                <a:spLocks noRot="1" noChangeAspect="1" noMove="1" noResize="1" noEditPoints="1" noAdjustHandles="1" noChangeArrowheads="1" noChangeShapeType="1" noTextEdit="1"/>
              </p:cNvSpPr>
              <p:nvPr/>
            </p:nvSpPr>
            <p:spPr>
              <a:xfrm>
                <a:off x="3200399" y="1722988"/>
                <a:ext cx="436180" cy="30777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44032B2D-F141-6064-C097-4FFC43D43645}"/>
                  </a:ext>
                </a:extLst>
              </p:cNvPr>
              <p:cNvSpPr txBox="1"/>
              <p:nvPr/>
            </p:nvSpPr>
            <p:spPr>
              <a:xfrm>
                <a:off x="4062247" y="1722987"/>
                <a:ext cx="68413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h</m:t>
                      </m:r>
                    </m:oMath>
                  </m:oMathPara>
                </a14:m>
                <a:endParaRPr lang="en-US" dirty="0"/>
              </a:p>
            </p:txBody>
          </p:sp>
        </mc:Choice>
        <mc:Fallback>
          <p:sp>
            <p:nvSpPr>
              <p:cNvPr id="11" name="TextBox 10">
                <a:extLst>
                  <a:ext uri="{FF2B5EF4-FFF2-40B4-BE49-F238E27FC236}">
                    <a16:creationId xmlns:a16="http://schemas.microsoft.com/office/drawing/2014/main" id="{44032B2D-F141-6064-C097-4FFC43D43645}"/>
                  </a:ext>
                </a:extLst>
              </p:cNvPr>
              <p:cNvSpPr txBox="1">
                <a:spLocks noRot="1" noChangeAspect="1" noMove="1" noResize="1" noEditPoints="1" noAdjustHandles="1" noChangeArrowheads="1" noChangeShapeType="1" noTextEdit="1"/>
              </p:cNvSpPr>
              <p:nvPr/>
            </p:nvSpPr>
            <p:spPr>
              <a:xfrm>
                <a:off x="4062247" y="1722987"/>
                <a:ext cx="684131" cy="307777"/>
              </a:xfrm>
              <a:prstGeom prst="rect">
                <a:avLst/>
              </a:prstGeom>
              <a:blipFill>
                <a:blip r:embed="rId4"/>
                <a:stretch>
                  <a:fillRect b="-160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B4A15F02-F586-AA59-FAD2-F4CEFA46E73F}"/>
                  </a:ext>
                </a:extLst>
              </p:cNvPr>
              <p:cNvSpPr txBox="1"/>
              <p:nvPr/>
            </p:nvSpPr>
            <p:spPr>
              <a:xfrm>
                <a:off x="5154847" y="1722987"/>
                <a:ext cx="684131"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𝑑</m:t>
                      </m:r>
                    </m:oMath>
                  </m:oMathPara>
                </a14:m>
                <a:endParaRPr lang="en-US" dirty="0"/>
              </a:p>
            </p:txBody>
          </p:sp>
        </mc:Choice>
        <mc:Fallback>
          <p:sp>
            <p:nvSpPr>
              <p:cNvPr id="12" name="TextBox 11">
                <a:extLst>
                  <a:ext uri="{FF2B5EF4-FFF2-40B4-BE49-F238E27FC236}">
                    <a16:creationId xmlns:a16="http://schemas.microsoft.com/office/drawing/2014/main" id="{B4A15F02-F586-AA59-FAD2-F4CEFA46E73F}"/>
                  </a:ext>
                </a:extLst>
              </p:cNvPr>
              <p:cNvSpPr txBox="1">
                <a:spLocks noRot="1" noChangeAspect="1" noMove="1" noResize="1" noEditPoints="1" noAdjustHandles="1" noChangeArrowheads="1" noChangeShapeType="1" noTextEdit="1"/>
              </p:cNvSpPr>
              <p:nvPr/>
            </p:nvSpPr>
            <p:spPr>
              <a:xfrm>
                <a:off x="5154847" y="1722987"/>
                <a:ext cx="684131" cy="307777"/>
              </a:xfrm>
              <a:prstGeom prst="rect">
                <a:avLst/>
              </a:prstGeom>
              <a:blipFill>
                <a:blip r:embed="rId5"/>
                <a:stretch>
                  <a:fillRect/>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8F36F2AC-88EB-EA13-84D6-B07EFFF15529}"/>
              </a:ext>
            </a:extLst>
          </p:cNvPr>
          <p:cNvSpPr txBox="1"/>
          <p:nvPr/>
        </p:nvSpPr>
        <p:spPr>
          <a:xfrm>
            <a:off x="6110811" y="1616893"/>
            <a:ext cx="4410043" cy="307777"/>
          </a:xfrm>
          <a:prstGeom prst="rect">
            <a:avLst/>
          </a:prstGeom>
          <a:noFill/>
        </p:spPr>
        <p:txBody>
          <a:bodyPr wrap="square">
            <a:spAutoFit/>
          </a:bodyPr>
          <a:lstStyle/>
          <a:p>
            <a:r>
              <a:rPr lang="en-US" dirty="0"/>
              <a:t>num-heads x head-dim / model-dim</a:t>
            </a:r>
          </a:p>
        </p:txBody>
      </p:sp>
    </p:spTree>
    <p:extLst>
      <p:ext uri="{BB962C8B-B14F-4D97-AF65-F5344CB8AC3E}">
        <p14:creationId xmlns:p14="http://schemas.microsoft.com/office/powerpoint/2010/main" val="227055991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5F5FB-27A5-04E2-A698-03B65CBD5302}"/>
              </a:ext>
            </a:extLst>
          </p:cNvPr>
          <p:cNvSpPr>
            <a:spLocks noGrp="1"/>
          </p:cNvSpPr>
          <p:nvPr>
            <p:ph type="title"/>
          </p:nvPr>
        </p:nvSpPr>
        <p:spPr/>
        <p:txBody>
          <a:bodyPr/>
          <a:lstStyle/>
          <a:p>
            <a:r>
              <a:rPr lang="en-US" dirty="0"/>
              <a:t>Aspect radios </a:t>
            </a:r>
          </a:p>
        </p:txBody>
      </p:sp>
      <p:sp>
        <p:nvSpPr>
          <p:cNvPr id="3" name="Text Placeholder 2">
            <a:extLst>
              <a:ext uri="{FF2B5EF4-FFF2-40B4-BE49-F238E27FC236}">
                <a16:creationId xmlns:a16="http://schemas.microsoft.com/office/drawing/2014/main" id="{5102BBBB-C9BB-9095-7F92-464FAE0977DB}"/>
              </a:ext>
            </a:extLst>
          </p:cNvPr>
          <p:cNvSpPr>
            <a:spLocks noGrp="1"/>
          </p:cNvSpPr>
          <p:nvPr>
            <p:ph type="body" sz="quarter" idx="16"/>
          </p:nvPr>
        </p:nvSpPr>
        <p:spPr/>
        <p:txBody>
          <a:bodyPr/>
          <a:lstStyle/>
          <a:p>
            <a:r>
              <a:rPr lang="en-US" dirty="0"/>
              <a:t>Should my model be deep or wide? How deep and how wide?</a:t>
            </a:r>
          </a:p>
          <a:p>
            <a:r>
              <a:rPr lang="en-US" dirty="0"/>
              <a:t>Most models are surprisingly consistent on this one too!</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Note here width is the hidden dimension, </a:t>
            </a:r>
            <a:r>
              <a:rPr lang="en-US" b="1" dirty="0"/>
              <a:t>not </a:t>
            </a:r>
            <a:r>
              <a:rPr lang="en-US" dirty="0"/>
              <a:t>the context window width. </a:t>
            </a:r>
          </a:p>
        </p:txBody>
      </p:sp>
      <p:pic>
        <p:nvPicPr>
          <p:cNvPr id="4" name="Picture 3">
            <a:extLst>
              <a:ext uri="{FF2B5EF4-FFF2-40B4-BE49-F238E27FC236}">
                <a16:creationId xmlns:a16="http://schemas.microsoft.com/office/drawing/2014/main" id="{32BEBF29-DF37-8142-4DC0-549D2FB7E88D}"/>
              </a:ext>
            </a:extLst>
          </p:cNvPr>
          <p:cNvPicPr>
            <a:picLocks noChangeAspect="1"/>
          </p:cNvPicPr>
          <p:nvPr/>
        </p:nvPicPr>
        <p:blipFill>
          <a:blip r:embed="rId2"/>
          <a:stretch>
            <a:fillRect/>
          </a:stretch>
        </p:blipFill>
        <p:spPr>
          <a:xfrm>
            <a:off x="1659976" y="2027135"/>
            <a:ext cx="5152741" cy="2570502"/>
          </a:xfrm>
          <a:prstGeom prst="rect">
            <a:avLst/>
          </a:prstGeom>
        </p:spPr>
      </p:pic>
      <p:sp>
        <p:nvSpPr>
          <p:cNvPr id="5" name="Google Shape;665;p81">
            <a:extLst>
              <a:ext uri="{FF2B5EF4-FFF2-40B4-BE49-F238E27FC236}">
                <a16:creationId xmlns:a16="http://schemas.microsoft.com/office/drawing/2014/main" id="{441F4FC3-902D-A46E-B140-84889C699664}"/>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E5D5A926-B1A4-6D3B-553B-6190D23A60F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803482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4F8DA27-AC1C-8C4A-8B7C-4988585EC8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4979C-F4B6-8AC9-02FB-A39885385042}"/>
              </a:ext>
            </a:extLst>
          </p:cNvPr>
          <p:cNvSpPr>
            <a:spLocks noGrp="1"/>
          </p:cNvSpPr>
          <p:nvPr>
            <p:ph type="title"/>
          </p:nvPr>
        </p:nvSpPr>
        <p:spPr/>
        <p:txBody>
          <a:bodyPr>
            <a:normAutofit/>
          </a:bodyPr>
          <a:lstStyle/>
          <a:p>
            <a:r>
              <a:rPr lang="en-US" dirty="0"/>
              <a:t>Recap: Enc-dec models</a:t>
            </a:r>
          </a:p>
        </p:txBody>
      </p:sp>
      <p:sp>
        <p:nvSpPr>
          <p:cNvPr id="3" name="Content Placeholder 2">
            <a:extLst>
              <a:ext uri="{FF2B5EF4-FFF2-40B4-BE49-F238E27FC236}">
                <a16:creationId xmlns:a16="http://schemas.microsoft.com/office/drawing/2014/main" id="{E989D1EB-D345-EC5C-F025-63942B94C995}"/>
              </a:ext>
            </a:extLst>
          </p:cNvPr>
          <p:cNvSpPr>
            <a:spLocks noGrp="1"/>
          </p:cNvSpPr>
          <p:nvPr>
            <p:ph type="body" sz="quarter" idx="16"/>
          </p:nvPr>
        </p:nvSpPr>
        <p:spPr>
          <a:xfrm>
            <a:off x="533919" y="1390650"/>
            <a:ext cx="8376401" cy="3077573"/>
          </a:xfrm>
        </p:spPr>
        <p:txBody>
          <a:bodyPr>
            <a:normAutofit/>
          </a:bodyPr>
          <a:lstStyle/>
          <a:p>
            <a:pPr>
              <a:lnSpc>
                <a:spcPct val="110000"/>
              </a:lnSpc>
            </a:pPr>
            <a:r>
              <a:rPr lang="en-US" sz="2000" dirty="0"/>
              <a:t>The most canonical form of Transformers. </a:t>
            </a:r>
          </a:p>
          <a:p>
            <a:pPr>
              <a:lnSpc>
                <a:spcPct val="110000"/>
              </a:lnSpc>
            </a:pPr>
            <a:endParaRPr lang="en-US" sz="2000" dirty="0"/>
          </a:p>
          <a:p>
            <a:pPr>
              <a:lnSpc>
                <a:spcPct val="110000"/>
              </a:lnSpc>
            </a:pPr>
            <a:r>
              <a:rPr lang="en-US" sz="2000" dirty="0"/>
              <a:t>Notable example: T5.</a:t>
            </a:r>
          </a:p>
          <a:p>
            <a:pPr marL="0" indent="0">
              <a:lnSpc>
                <a:spcPct val="110000"/>
              </a:lnSpc>
              <a:buNone/>
            </a:pPr>
            <a:endParaRPr lang="en-US" sz="2000" dirty="0"/>
          </a:p>
        </p:txBody>
      </p:sp>
      <p:pic>
        <p:nvPicPr>
          <p:cNvPr id="4" name="object 20">
            <a:extLst>
              <a:ext uri="{FF2B5EF4-FFF2-40B4-BE49-F238E27FC236}">
                <a16:creationId xmlns:a16="http://schemas.microsoft.com/office/drawing/2014/main" id="{9311C2DD-F2B5-E647-76A7-88931D7BF318}"/>
              </a:ext>
            </a:extLst>
          </p:cNvPr>
          <p:cNvPicPr/>
          <p:nvPr/>
        </p:nvPicPr>
        <p:blipFill>
          <a:blip r:embed="rId2" cstate="print"/>
          <a:stretch>
            <a:fillRect/>
          </a:stretch>
        </p:blipFill>
        <p:spPr>
          <a:xfrm>
            <a:off x="7269834" y="3152857"/>
            <a:ext cx="1417881" cy="1200801"/>
          </a:xfrm>
          <a:prstGeom prst="rect">
            <a:avLst/>
          </a:prstGeom>
        </p:spPr>
      </p:pic>
    </p:spTree>
    <p:extLst>
      <p:ext uri="{BB962C8B-B14F-4D97-AF65-F5344CB8AC3E}">
        <p14:creationId xmlns:p14="http://schemas.microsoft.com/office/powerpoint/2010/main" val="287177164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00E42-D056-2038-237F-4371D03BE979}"/>
              </a:ext>
            </a:extLst>
          </p:cNvPr>
          <p:cNvSpPr>
            <a:spLocks noGrp="1"/>
          </p:cNvSpPr>
          <p:nvPr>
            <p:ph type="title"/>
          </p:nvPr>
        </p:nvSpPr>
        <p:spPr/>
        <p:txBody>
          <a:bodyPr/>
          <a:lstStyle/>
          <a:p>
            <a:r>
              <a:rPr lang="en-US" dirty="0"/>
              <a:t>Considerations about aspect ratio</a:t>
            </a:r>
          </a:p>
        </p:txBody>
      </p:sp>
      <p:sp>
        <p:nvSpPr>
          <p:cNvPr id="3" name="Text Placeholder 2">
            <a:extLst>
              <a:ext uri="{FF2B5EF4-FFF2-40B4-BE49-F238E27FC236}">
                <a16:creationId xmlns:a16="http://schemas.microsoft.com/office/drawing/2014/main" id="{582CC37A-943C-E12E-37B2-A2DB2A8D0427}"/>
              </a:ext>
            </a:extLst>
          </p:cNvPr>
          <p:cNvSpPr>
            <a:spLocks noGrp="1"/>
          </p:cNvSpPr>
          <p:nvPr>
            <p:ph type="body" sz="quarter" idx="16"/>
          </p:nvPr>
        </p:nvSpPr>
        <p:spPr/>
        <p:txBody>
          <a:bodyPr/>
          <a:lstStyle/>
          <a:p>
            <a:r>
              <a:rPr lang="en-US" dirty="0"/>
              <a:t>Extremely deep models are harder to parallelize</a:t>
            </a:r>
          </a:p>
          <a:p>
            <a:endParaRPr lang="en-US" dirty="0"/>
          </a:p>
          <a:p>
            <a:endParaRPr lang="en-US"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055E6A55-13B3-BCFA-4471-A12E856049DA}"/>
              </a:ext>
            </a:extLst>
          </p:cNvPr>
          <p:cNvPicPr>
            <a:picLocks noChangeAspect="1"/>
          </p:cNvPicPr>
          <p:nvPr/>
        </p:nvPicPr>
        <p:blipFill>
          <a:blip r:embed="rId2"/>
          <a:stretch>
            <a:fillRect/>
          </a:stretch>
        </p:blipFill>
        <p:spPr>
          <a:xfrm>
            <a:off x="996950" y="1697536"/>
            <a:ext cx="7150100" cy="1231900"/>
          </a:xfrm>
          <a:prstGeom prst="rect">
            <a:avLst/>
          </a:prstGeom>
        </p:spPr>
      </p:pic>
      <p:pic>
        <p:nvPicPr>
          <p:cNvPr id="8" name="Picture 7">
            <a:extLst>
              <a:ext uri="{FF2B5EF4-FFF2-40B4-BE49-F238E27FC236}">
                <a16:creationId xmlns:a16="http://schemas.microsoft.com/office/drawing/2014/main" id="{5B77EFF9-0773-59FD-393E-7E6815EA367A}"/>
              </a:ext>
            </a:extLst>
          </p:cNvPr>
          <p:cNvPicPr>
            <a:picLocks noChangeAspect="1"/>
          </p:cNvPicPr>
          <p:nvPr/>
        </p:nvPicPr>
        <p:blipFill>
          <a:blip r:embed="rId3"/>
          <a:stretch>
            <a:fillRect/>
          </a:stretch>
        </p:blipFill>
        <p:spPr>
          <a:xfrm>
            <a:off x="3149600" y="2929436"/>
            <a:ext cx="2844800" cy="1841500"/>
          </a:xfrm>
          <a:prstGeom prst="rect">
            <a:avLst/>
          </a:prstGeom>
        </p:spPr>
      </p:pic>
      <p:sp>
        <p:nvSpPr>
          <p:cNvPr id="9" name="Google Shape;665;p81">
            <a:extLst>
              <a:ext uri="{FF2B5EF4-FFF2-40B4-BE49-F238E27FC236}">
                <a16:creationId xmlns:a16="http://schemas.microsoft.com/office/drawing/2014/main" id="{8D5DBE01-2732-BFF0-8015-49AAE49E43F1}"/>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9474601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6463C-B7CE-111F-5FDB-8090C777B86E}"/>
              </a:ext>
            </a:extLst>
          </p:cNvPr>
          <p:cNvSpPr>
            <a:spLocks noGrp="1"/>
          </p:cNvSpPr>
          <p:nvPr>
            <p:ph type="title"/>
          </p:nvPr>
        </p:nvSpPr>
        <p:spPr/>
        <p:txBody>
          <a:bodyPr/>
          <a:lstStyle/>
          <a:p>
            <a:r>
              <a:rPr lang="en-US" dirty="0"/>
              <a:t>Evidence on aspect ratio scaling </a:t>
            </a:r>
          </a:p>
        </p:txBody>
      </p:sp>
      <p:sp>
        <p:nvSpPr>
          <p:cNvPr id="3" name="Text Placeholder 2">
            <a:extLst>
              <a:ext uri="{FF2B5EF4-FFF2-40B4-BE49-F238E27FC236}">
                <a16:creationId xmlns:a16="http://schemas.microsoft.com/office/drawing/2014/main" id="{98203FDC-EB6A-7500-B808-788162D695F1}"/>
              </a:ext>
            </a:extLst>
          </p:cNvPr>
          <p:cNvSpPr>
            <a:spLocks noGrp="1"/>
          </p:cNvSpPr>
          <p:nvPr>
            <p:ph type="body" sz="quarter" idx="16"/>
          </p:nvPr>
        </p:nvSpPr>
        <p:spPr/>
        <p:txBody>
          <a:bodyPr/>
          <a:lstStyle/>
          <a:p>
            <a:endParaRPr lang="en-US"/>
          </a:p>
        </p:txBody>
      </p:sp>
      <p:pic>
        <p:nvPicPr>
          <p:cNvPr id="7" name="Picture 6">
            <a:extLst>
              <a:ext uri="{FF2B5EF4-FFF2-40B4-BE49-F238E27FC236}">
                <a16:creationId xmlns:a16="http://schemas.microsoft.com/office/drawing/2014/main" id="{CDFA5DA3-DBCD-577A-9BBF-3E6AC7EBC943}"/>
              </a:ext>
            </a:extLst>
          </p:cNvPr>
          <p:cNvPicPr>
            <a:picLocks noChangeAspect="1"/>
          </p:cNvPicPr>
          <p:nvPr/>
        </p:nvPicPr>
        <p:blipFill>
          <a:blip r:embed="rId2"/>
          <a:stretch>
            <a:fillRect/>
          </a:stretch>
        </p:blipFill>
        <p:spPr>
          <a:xfrm>
            <a:off x="2807195" y="1450249"/>
            <a:ext cx="3529609" cy="2695523"/>
          </a:xfrm>
          <a:prstGeom prst="rect">
            <a:avLst/>
          </a:prstGeom>
        </p:spPr>
      </p:pic>
      <p:sp>
        <p:nvSpPr>
          <p:cNvPr id="9" name="TextBox 8">
            <a:extLst>
              <a:ext uri="{FF2B5EF4-FFF2-40B4-BE49-F238E27FC236}">
                <a16:creationId xmlns:a16="http://schemas.microsoft.com/office/drawing/2014/main" id="{0B181A31-4399-C293-FD04-58562CD7C536}"/>
              </a:ext>
            </a:extLst>
          </p:cNvPr>
          <p:cNvSpPr txBox="1"/>
          <p:nvPr/>
        </p:nvSpPr>
        <p:spPr>
          <a:xfrm>
            <a:off x="3698192" y="4160446"/>
            <a:ext cx="1747615" cy="307777"/>
          </a:xfrm>
          <a:prstGeom prst="rect">
            <a:avLst/>
          </a:prstGeom>
          <a:noFill/>
        </p:spPr>
        <p:txBody>
          <a:bodyPr wrap="square">
            <a:spAutoFit/>
          </a:bodyPr>
          <a:lstStyle/>
          <a:p>
            <a:r>
              <a:rPr lang="en-US" dirty="0"/>
              <a:t>[Kaplan et al 2020]</a:t>
            </a:r>
          </a:p>
        </p:txBody>
      </p:sp>
      <p:sp>
        <p:nvSpPr>
          <p:cNvPr id="10" name="TextBox 9">
            <a:extLst>
              <a:ext uri="{FF2B5EF4-FFF2-40B4-BE49-F238E27FC236}">
                <a16:creationId xmlns:a16="http://schemas.microsoft.com/office/drawing/2014/main" id="{A1DF7C2E-9867-4D6C-43E4-BE9A917503DD}"/>
              </a:ext>
            </a:extLst>
          </p:cNvPr>
          <p:cNvSpPr txBox="1"/>
          <p:nvPr/>
        </p:nvSpPr>
        <p:spPr>
          <a:xfrm>
            <a:off x="2234724" y="4796971"/>
            <a:ext cx="4572000" cy="307777"/>
          </a:xfrm>
          <a:prstGeom prst="rect">
            <a:avLst/>
          </a:prstGeom>
          <a:noFill/>
        </p:spPr>
        <p:txBody>
          <a:bodyPr wrap="square">
            <a:spAutoFit/>
          </a:bodyPr>
          <a:lstStyle/>
          <a:p>
            <a:pPr algn="ctr"/>
            <a:r>
              <a:rPr lang="en-US" dirty="0">
                <a:hlinkClick r:id="rId3"/>
              </a:rPr>
              <a:t>Scaling Laws for Neural Language Models, 2020</a:t>
            </a:r>
            <a:endParaRPr lang="en-US" dirty="0"/>
          </a:p>
        </p:txBody>
      </p:sp>
      <p:sp>
        <p:nvSpPr>
          <p:cNvPr id="11" name="Google Shape;665;p81">
            <a:extLst>
              <a:ext uri="{FF2B5EF4-FFF2-40B4-BE49-F238E27FC236}">
                <a16:creationId xmlns:a16="http://schemas.microsoft.com/office/drawing/2014/main" id="{9908E400-C437-080A-7F28-3D0BA90E1B83}"/>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8" name="TextBox 7">
            <a:extLst>
              <a:ext uri="{FF2B5EF4-FFF2-40B4-BE49-F238E27FC236}">
                <a16:creationId xmlns:a16="http://schemas.microsoft.com/office/drawing/2014/main" id="{CFEEC781-FA9D-87F8-E33B-4EBB9F740C7D}"/>
              </a:ext>
            </a:extLst>
          </p:cNvPr>
          <p:cNvSpPr txBox="1"/>
          <p:nvPr/>
        </p:nvSpPr>
        <p:spPr>
          <a:xfrm>
            <a:off x="3087790" y="1142472"/>
            <a:ext cx="4572000" cy="307777"/>
          </a:xfrm>
          <a:prstGeom prst="rect">
            <a:avLst/>
          </a:prstGeom>
          <a:noFill/>
        </p:spPr>
        <p:txBody>
          <a:bodyPr wrap="square">
            <a:spAutoFit/>
          </a:bodyPr>
          <a:lstStyle/>
          <a:p>
            <a:r>
              <a:rPr lang="en-US" dirty="0"/>
              <a:t>Wide range of ‘good’ values (100-200)</a:t>
            </a:r>
          </a:p>
        </p:txBody>
      </p:sp>
    </p:spTree>
    <p:extLst>
      <p:ext uri="{BB962C8B-B14F-4D97-AF65-F5344CB8AC3E}">
        <p14:creationId xmlns:p14="http://schemas.microsoft.com/office/powerpoint/2010/main" val="12842133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1DEB3-907D-1B32-8291-3037CADA7B43}"/>
              </a:ext>
            </a:extLst>
          </p:cNvPr>
          <p:cNvSpPr>
            <a:spLocks noGrp="1"/>
          </p:cNvSpPr>
          <p:nvPr>
            <p:ph type="title"/>
          </p:nvPr>
        </p:nvSpPr>
        <p:spPr/>
        <p:txBody>
          <a:bodyPr/>
          <a:lstStyle/>
          <a:p>
            <a:r>
              <a:rPr lang="en-US" dirty="0"/>
              <a:t>Recap of architecture </a:t>
            </a:r>
            <a:r>
              <a:rPr lang="en-US" dirty="0" err="1"/>
              <a:t>hyperparams</a:t>
            </a:r>
            <a:endParaRPr lang="en-US" dirty="0"/>
          </a:p>
        </p:txBody>
      </p:sp>
      <p:sp>
        <p:nvSpPr>
          <p:cNvPr id="3" name="Text Placeholder 2">
            <a:extLst>
              <a:ext uri="{FF2B5EF4-FFF2-40B4-BE49-F238E27FC236}">
                <a16:creationId xmlns:a16="http://schemas.microsoft.com/office/drawing/2014/main" id="{E6B13AC2-249F-C305-927E-9752D773DBE9}"/>
              </a:ext>
            </a:extLst>
          </p:cNvPr>
          <p:cNvSpPr>
            <a:spLocks noGrp="1"/>
          </p:cNvSpPr>
          <p:nvPr>
            <p:ph type="body" sz="quarter" idx="16"/>
          </p:nvPr>
        </p:nvSpPr>
        <p:spPr/>
        <p:txBody>
          <a:bodyPr/>
          <a:lstStyle/>
          <a:p>
            <a:r>
              <a:rPr lang="en-US" dirty="0"/>
              <a:t>Feedforward dimension / model dimension </a:t>
            </a:r>
          </a:p>
          <a:p>
            <a:pPr lvl="1"/>
            <a:r>
              <a:rPr lang="en-US" dirty="0"/>
              <a:t>Factor-of-4 rule of thumb (8/3 for GLUs) is standard (with some evidence)</a:t>
            </a:r>
            <a:br>
              <a:rPr lang="en-US" dirty="0"/>
            </a:br>
            <a:endParaRPr lang="en-US" dirty="0"/>
          </a:p>
          <a:p>
            <a:r>
              <a:rPr lang="en-US" dirty="0"/>
              <a:t>Head dim</a:t>
            </a:r>
          </a:p>
          <a:p>
            <a:pPr lvl="1"/>
            <a:r>
              <a:rPr lang="en-US" dirty="0"/>
              <a:t>Head dim*Num head = D model is standard – but not much validation</a:t>
            </a:r>
            <a:br>
              <a:rPr lang="en-US" dirty="0"/>
            </a:br>
            <a:endParaRPr lang="en-US" dirty="0"/>
          </a:p>
          <a:p>
            <a:r>
              <a:rPr lang="en-US" dirty="0"/>
              <a:t>Aspect ratio</a:t>
            </a:r>
          </a:p>
          <a:p>
            <a:pPr lvl="1"/>
            <a:r>
              <a:rPr lang="en-US" dirty="0"/>
              <a:t>Wide range of ‘good’ values (100-200). Systems concerns dictate the value.</a:t>
            </a:r>
            <a:br>
              <a:rPr lang="en-US" dirty="0"/>
            </a:br>
            <a:endParaRPr lang="en-US" dirty="0"/>
          </a:p>
        </p:txBody>
      </p:sp>
      <p:sp>
        <p:nvSpPr>
          <p:cNvPr id="4" name="Google Shape;665;p81">
            <a:extLst>
              <a:ext uri="{FF2B5EF4-FFF2-40B4-BE49-F238E27FC236}">
                <a16:creationId xmlns:a16="http://schemas.microsoft.com/office/drawing/2014/main" id="{25766785-EE11-8D3E-2975-1179BBCD0812}"/>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7456823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B59A97A-82F4-FC44-7B87-CDA8EE94F1C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F258135-A60A-FA5E-447E-E095F8C5327F}"/>
              </a:ext>
            </a:extLst>
          </p:cNvPr>
          <p:cNvSpPr>
            <a:spLocks noGrp="1"/>
          </p:cNvSpPr>
          <p:nvPr>
            <p:ph type="body" sz="quarter" idx="10"/>
          </p:nvPr>
        </p:nvSpPr>
        <p:spPr/>
        <p:txBody>
          <a:bodyPr>
            <a:normAutofit/>
          </a:bodyPr>
          <a:lstStyle/>
          <a:p>
            <a:r>
              <a:rPr lang="en-US" sz="4000" dirty="0"/>
              <a:t>Tokenizers </a:t>
            </a:r>
          </a:p>
        </p:txBody>
      </p:sp>
    </p:spTree>
    <p:extLst>
      <p:ext uri="{BB962C8B-B14F-4D97-AF65-F5344CB8AC3E}">
        <p14:creationId xmlns:p14="http://schemas.microsoft.com/office/powerpoint/2010/main" val="313042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5719C7-C187-F56C-4454-513E663D2E4D}"/>
              </a:ext>
            </a:extLst>
          </p:cNvPr>
          <p:cNvSpPr>
            <a:spLocks noGrp="1"/>
          </p:cNvSpPr>
          <p:nvPr>
            <p:ph type="title"/>
          </p:nvPr>
        </p:nvSpPr>
        <p:spPr/>
        <p:txBody>
          <a:bodyPr/>
          <a:lstStyle/>
          <a:p>
            <a:r>
              <a:rPr lang="en-US" dirty="0"/>
              <a:t>What Tokenizers do people use? </a:t>
            </a:r>
          </a:p>
        </p:txBody>
      </p:sp>
      <p:sp>
        <p:nvSpPr>
          <p:cNvPr id="3" name="Text Placeholder 2">
            <a:extLst>
              <a:ext uri="{FF2B5EF4-FFF2-40B4-BE49-F238E27FC236}">
                <a16:creationId xmlns:a16="http://schemas.microsoft.com/office/drawing/2014/main" id="{1531F395-5861-745C-AF8E-AA9603371DC2}"/>
              </a:ext>
            </a:extLst>
          </p:cNvPr>
          <p:cNvSpPr>
            <a:spLocks noGrp="1"/>
          </p:cNvSpPr>
          <p:nvPr>
            <p:ph type="body" sz="quarter" idx="16"/>
          </p:nvPr>
        </p:nvSpPr>
        <p:spPr>
          <a:xfrm>
            <a:off x="533919" y="1275036"/>
            <a:ext cx="8085415" cy="3077573"/>
          </a:xfrm>
        </p:spPr>
        <p:txBody>
          <a:bodyPr/>
          <a:lstStyle/>
          <a:p>
            <a:r>
              <a:rPr lang="en-US" dirty="0"/>
              <a:t>The non-google world uses BPE. Google uses the </a:t>
            </a:r>
            <a:r>
              <a:rPr lang="en-US" dirty="0" err="1"/>
              <a:t>SentencePiece</a:t>
            </a:r>
            <a:r>
              <a:rPr lang="en-US" dirty="0"/>
              <a:t> library, which (sometimes) refers to a non-BPE </a:t>
            </a:r>
            <a:r>
              <a:rPr lang="en-US" dirty="0" err="1"/>
              <a:t>subword</a:t>
            </a:r>
            <a:r>
              <a:rPr lang="en-US" dirty="0"/>
              <a:t> tokenizer</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Important property – all of these tokenizers are </a:t>
            </a:r>
            <a:r>
              <a:rPr lang="en-US" i="1" dirty="0"/>
              <a:t>mostly</a:t>
            </a:r>
            <a:r>
              <a:rPr lang="en-US" dirty="0"/>
              <a:t>*</a:t>
            </a:r>
            <a:r>
              <a:rPr lang="en-US" i="1" dirty="0"/>
              <a:t>invertible.</a:t>
            </a:r>
          </a:p>
          <a:p>
            <a:pPr lvl="1"/>
            <a:r>
              <a:rPr lang="en-US" dirty="0"/>
              <a:t>* except the ones that do lowercasing and aggressive normalization </a:t>
            </a:r>
          </a:p>
        </p:txBody>
      </p:sp>
      <p:sp>
        <p:nvSpPr>
          <p:cNvPr id="4" name="Google Shape;665;p81">
            <a:extLst>
              <a:ext uri="{FF2B5EF4-FFF2-40B4-BE49-F238E27FC236}">
                <a16:creationId xmlns:a16="http://schemas.microsoft.com/office/drawing/2014/main" id="{64A2400C-3763-B0D4-1F81-8B49B6F8D8FE}"/>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ABD12A15-21BB-20A3-5AB4-B552F858A675}"/>
              </a:ext>
            </a:extLst>
          </p:cNvPr>
          <p:cNvPicPr>
            <a:picLocks noChangeAspect="1"/>
          </p:cNvPicPr>
          <p:nvPr/>
        </p:nvPicPr>
        <p:blipFill>
          <a:blip r:embed="rId3"/>
          <a:stretch>
            <a:fillRect/>
          </a:stretch>
        </p:blipFill>
        <p:spPr>
          <a:xfrm>
            <a:off x="2690445" y="1843413"/>
            <a:ext cx="3570971" cy="2530217"/>
          </a:xfrm>
          <a:prstGeom prst="rect">
            <a:avLst/>
          </a:prstGeom>
        </p:spPr>
      </p:pic>
    </p:spTree>
    <p:extLst>
      <p:ext uri="{BB962C8B-B14F-4D97-AF65-F5344CB8AC3E}">
        <p14:creationId xmlns:p14="http://schemas.microsoft.com/office/powerpoint/2010/main" val="25134122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BEA03-FC5C-DC3A-7FE4-DE01FE1F6316}"/>
              </a:ext>
            </a:extLst>
          </p:cNvPr>
          <p:cNvSpPr>
            <a:spLocks noGrp="1"/>
          </p:cNvSpPr>
          <p:nvPr>
            <p:ph type="title"/>
          </p:nvPr>
        </p:nvSpPr>
        <p:spPr/>
        <p:txBody>
          <a:bodyPr/>
          <a:lstStyle/>
          <a:p>
            <a:r>
              <a:rPr lang="en-US" dirty="0"/>
              <a:t>What are typical vocabulary sizes?</a:t>
            </a:r>
          </a:p>
        </p:txBody>
      </p:sp>
      <p:sp>
        <p:nvSpPr>
          <p:cNvPr id="5" name="TextBox 4">
            <a:extLst>
              <a:ext uri="{FF2B5EF4-FFF2-40B4-BE49-F238E27FC236}">
                <a16:creationId xmlns:a16="http://schemas.microsoft.com/office/drawing/2014/main" id="{B7EBAF08-C827-E4E2-D6AF-90F99C80BFA0}"/>
              </a:ext>
            </a:extLst>
          </p:cNvPr>
          <p:cNvSpPr txBox="1"/>
          <p:nvPr/>
        </p:nvSpPr>
        <p:spPr>
          <a:xfrm>
            <a:off x="1029768" y="1512542"/>
            <a:ext cx="3396953" cy="307777"/>
          </a:xfrm>
          <a:prstGeom prst="rect">
            <a:avLst/>
          </a:prstGeom>
          <a:noFill/>
        </p:spPr>
        <p:txBody>
          <a:bodyPr wrap="square">
            <a:spAutoFit/>
          </a:bodyPr>
          <a:lstStyle/>
          <a:p>
            <a:r>
              <a:rPr lang="en-US" dirty="0"/>
              <a:t>Monolingual models – 30-50k vocab</a:t>
            </a:r>
          </a:p>
        </p:txBody>
      </p:sp>
      <p:sp>
        <p:nvSpPr>
          <p:cNvPr id="7" name="TextBox 6">
            <a:extLst>
              <a:ext uri="{FF2B5EF4-FFF2-40B4-BE49-F238E27FC236}">
                <a16:creationId xmlns:a16="http://schemas.microsoft.com/office/drawing/2014/main" id="{F66CCBD4-A27B-973F-E4F8-52C861211051}"/>
              </a:ext>
            </a:extLst>
          </p:cNvPr>
          <p:cNvSpPr txBox="1"/>
          <p:nvPr/>
        </p:nvSpPr>
        <p:spPr>
          <a:xfrm>
            <a:off x="4832647" y="1512542"/>
            <a:ext cx="4572000" cy="307777"/>
          </a:xfrm>
          <a:prstGeom prst="rect">
            <a:avLst/>
          </a:prstGeom>
          <a:noFill/>
        </p:spPr>
        <p:txBody>
          <a:bodyPr wrap="square">
            <a:spAutoFit/>
          </a:bodyPr>
          <a:lstStyle/>
          <a:p>
            <a:r>
              <a:rPr lang="en-US" dirty="0"/>
              <a:t>Multilingual / production systems 100-250k</a:t>
            </a:r>
          </a:p>
        </p:txBody>
      </p:sp>
      <p:pic>
        <p:nvPicPr>
          <p:cNvPr id="8" name="Picture 7">
            <a:extLst>
              <a:ext uri="{FF2B5EF4-FFF2-40B4-BE49-F238E27FC236}">
                <a16:creationId xmlns:a16="http://schemas.microsoft.com/office/drawing/2014/main" id="{61484839-A1B2-0320-6419-D7B683FD06EF}"/>
              </a:ext>
            </a:extLst>
          </p:cNvPr>
          <p:cNvPicPr>
            <a:picLocks noChangeAspect="1"/>
          </p:cNvPicPr>
          <p:nvPr/>
        </p:nvPicPr>
        <p:blipFill>
          <a:blip r:embed="rId2"/>
          <a:stretch>
            <a:fillRect/>
          </a:stretch>
        </p:blipFill>
        <p:spPr>
          <a:xfrm>
            <a:off x="533919" y="2013971"/>
            <a:ext cx="3644900" cy="2260600"/>
          </a:xfrm>
          <a:prstGeom prst="rect">
            <a:avLst/>
          </a:prstGeom>
        </p:spPr>
      </p:pic>
      <p:pic>
        <p:nvPicPr>
          <p:cNvPr id="9" name="Picture 8">
            <a:extLst>
              <a:ext uri="{FF2B5EF4-FFF2-40B4-BE49-F238E27FC236}">
                <a16:creationId xmlns:a16="http://schemas.microsoft.com/office/drawing/2014/main" id="{04CC1DBA-15AA-060E-91DB-4B131F921D0A}"/>
              </a:ext>
            </a:extLst>
          </p:cNvPr>
          <p:cNvPicPr>
            <a:picLocks noChangeAspect="1"/>
          </p:cNvPicPr>
          <p:nvPr/>
        </p:nvPicPr>
        <p:blipFill>
          <a:blip r:embed="rId3"/>
          <a:stretch>
            <a:fillRect/>
          </a:stretch>
        </p:blipFill>
        <p:spPr>
          <a:xfrm>
            <a:off x="4871221" y="1820319"/>
            <a:ext cx="3619500" cy="2768600"/>
          </a:xfrm>
          <a:prstGeom prst="rect">
            <a:avLst/>
          </a:prstGeom>
        </p:spPr>
      </p:pic>
      <p:sp>
        <p:nvSpPr>
          <p:cNvPr id="11" name="TextBox 10">
            <a:extLst>
              <a:ext uri="{FF2B5EF4-FFF2-40B4-BE49-F238E27FC236}">
                <a16:creationId xmlns:a16="http://schemas.microsoft.com/office/drawing/2014/main" id="{D5D626FB-62C8-F8B5-90DA-47F54DB190C7}"/>
              </a:ext>
            </a:extLst>
          </p:cNvPr>
          <p:cNvSpPr txBox="1"/>
          <p:nvPr/>
        </p:nvSpPr>
        <p:spPr>
          <a:xfrm>
            <a:off x="1318189" y="4652223"/>
            <a:ext cx="6467030" cy="307777"/>
          </a:xfrm>
          <a:prstGeom prst="rect">
            <a:avLst/>
          </a:prstGeom>
          <a:noFill/>
        </p:spPr>
        <p:txBody>
          <a:bodyPr wrap="square">
            <a:spAutoFit/>
          </a:bodyPr>
          <a:lstStyle/>
          <a:p>
            <a:pPr algn="ctr"/>
            <a:r>
              <a:rPr lang="en-US" dirty="0"/>
              <a:t>Monolingual vocabs don’t need to be huge, but multilingual ones do</a:t>
            </a:r>
          </a:p>
        </p:txBody>
      </p:sp>
      <p:sp>
        <p:nvSpPr>
          <p:cNvPr id="12" name="Google Shape;665;p81">
            <a:extLst>
              <a:ext uri="{FF2B5EF4-FFF2-40B4-BE49-F238E27FC236}">
                <a16:creationId xmlns:a16="http://schemas.microsoft.com/office/drawing/2014/main" id="{1B3D2C5A-8FFE-5249-E94B-97F1642533A7}"/>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1322382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D370B-45D8-D758-9A9C-611140F0B0D3}"/>
              </a:ext>
            </a:extLst>
          </p:cNvPr>
          <p:cNvSpPr>
            <a:spLocks noGrp="1"/>
          </p:cNvSpPr>
          <p:nvPr>
            <p:ph type="title"/>
          </p:nvPr>
        </p:nvSpPr>
        <p:spPr/>
        <p:txBody>
          <a:bodyPr/>
          <a:lstStyle/>
          <a:p>
            <a:r>
              <a:rPr lang="en-US" dirty="0"/>
              <a:t>Dealing with white spaces </a:t>
            </a:r>
          </a:p>
        </p:txBody>
      </p:sp>
      <p:sp>
        <p:nvSpPr>
          <p:cNvPr id="5" name="TextBox 4">
            <a:extLst>
              <a:ext uri="{FF2B5EF4-FFF2-40B4-BE49-F238E27FC236}">
                <a16:creationId xmlns:a16="http://schemas.microsoft.com/office/drawing/2014/main" id="{276A9E8F-19FD-4E2F-A16A-D94D187D807C}"/>
              </a:ext>
            </a:extLst>
          </p:cNvPr>
          <p:cNvSpPr txBox="1"/>
          <p:nvPr/>
        </p:nvSpPr>
        <p:spPr>
          <a:xfrm>
            <a:off x="3165556" y="1077212"/>
            <a:ext cx="2391103" cy="523220"/>
          </a:xfrm>
          <a:prstGeom prst="rect">
            <a:avLst/>
          </a:prstGeom>
          <a:noFill/>
        </p:spPr>
        <p:txBody>
          <a:bodyPr wrap="square">
            <a:spAutoFit/>
          </a:bodyPr>
          <a:lstStyle/>
          <a:p>
            <a:r>
              <a:rPr lang="en-US" dirty="0"/>
              <a:t>Multi-whitespace tokenization (GPT-</a:t>
            </a:r>
            <a:r>
              <a:rPr lang="en-US" dirty="0" err="1"/>
              <a:t>NeoX</a:t>
            </a:r>
            <a:r>
              <a:rPr lang="en-US" dirty="0"/>
              <a:t>)</a:t>
            </a:r>
          </a:p>
        </p:txBody>
      </p:sp>
      <p:pic>
        <p:nvPicPr>
          <p:cNvPr id="7" name="Picture 6">
            <a:extLst>
              <a:ext uri="{FF2B5EF4-FFF2-40B4-BE49-F238E27FC236}">
                <a16:creationId xmlns:a16="http://schemas.microsoft.com/office/drawing/2014/main" id="{88CFBD52-C801-196B-4E22-0E4944C1CC9D}"/>
              </a:ext>
            </a:extLst>
          </p:cNvPr>
          <p:cNvPicPr>
            <a:picLocks noChangeAspect="1"/>
          </p:cNvPicPr>
          <p:nvPr/>
        </p:nvPicPr>
        <p:blipFill>
          <a:blip r:embed="rId2"/>
          <a:stretch>
            <a:fillRect/>
          </a:stretch>
        </p:blipFill>
        <p:spPr>
          <a:xfrm>
            <a:off x="2435087" y="1547447"/>
            <a:ext cx="3336610" cy="2942664"/>
          </a:xfrm>
          <a:prstGeom prst="rect">
            <a:avLst/>
          </a:prstGeom>
        </p:spPr>
      </p:pic>
      <p:sp>
        <p:nvSpPr>
          <p:cNvPr id="9" name="Google Shape;665;p81">
            <a:extLst>
              <a:ext uri="{FF2B5EF4-FFF2-40B4-BE49-F238E27FC236}">
                <a16:creationId xmlns:a16="http://schemas.microsoft.com/office/drawing/2014/main" id="{247ED995-5670-ADB9-43FA-EC9C108FBD6C}"/>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84800365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30F4A0-BA60-E82D-1F72-06AA39E2F6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5568DB-0110-3A8E-63FE-D038CF57385D}"/>
              </a:ext>
            </a:extLst>
          </p:cNvPr>
          <p:cNvSpPr>
            <a:spLocks noGrp="1"/>
          </p:cNvSpPr>
          <p:nvPr>
            <p:ph type="title"/>
          </p:nvPr>
        </p:nvSpPr>
        <p:spPr/>
        <p:txBody>
          <a:bodyPr/>
          <a:lstStyle/>
          <a:p>
            <a:r>
              <a:rPr lang="en-US" dirty="0"/>
              <a:t>Dealing with numbers</a:t>
            </a:r>
          </a:p>
        </p:txBody>
      </p:sp>
      <p:pic>
        <p:nvPicPr>
          <p:cNvPr id="8" name="Picture 7">
            <a:extLst>
              <a:ext uri="{FF2B5EF4-FFF2-40B4-BE49-F238E27FC236}">
                <a16:creationId xmlns:a16="http://schemas.microsoft.com/office/drawing/2014/main" id="{DEA8F4D2-5901-61F2-A63A-9B4CD084FF69}"/>
              </a:ext>
            </a:extLst>
          </p:cNvPr>
          <p:cNvPicPr>
            <a:picLocks noChangeAspect="1"/>
          </p:cNvPicPr>
          <p:nvPr/>
        </p:nvPicPr>
        <p:blipFill>
          <a:blip r:embed="rId3"/>
          <a:stretch>
            <a:fillRect/>
          </a:stretch>
        </p:blipFill>
        <p:spPr>
          <a:xfrm>
            <a:off x="5562134" y="3390185"/>
            <a:ext cx="2943421" cy="1164630"/>
          </a:xfrm>
          <a:prstGeom prst="rect">
            <a:avLst/>
          </a:prstGeom>
        </p:spPr>
      </p:pic>
      <p:sp>
        <p:nvSpPr>
          <p:cNvPr id="4" name="TextBox 3">
            <a:extLst>
              <a:ext uri="{FF2B5EF4-FFF2-40B4-BE49-F238E27FC236}">
                <a16:creationId xmlns:a16="http://schemas.microsoft.com/office/drawing/2014/main" id="{09D81CDB-92B0-BE90-4FD2-4265EDF4EFF0}"/>
              </a:ext>
            </a:extLst>
          </p:cNvPr>
          <p:cNvSpPr txBox="1"/>
          <p:nvPr/>
        </p:nvSpPr>
        <p:spPr>
          <a:xfrm>
            <a:off x="2461846" y="4881890"/>
            <a:ext cx="4572000" cy="261610"/>
          </a:xfrm>
          <a:prstGeom prst="rect">
            <a:avLst/>
          </a:prstGeom>
          <a:noFill/>
        </p:spPr>
        <p:txBody>
          <a:bodyPr wrap="square">
            <a:spAutoFit/>
          </a:bodyPr>
          <a:lstStyle/>
          <a:p>
            <a:r>
              <a:rPr lang="en-US" sz="1100"/>
              <a:t>https://www.artfish.ai/p/how-would-you-tokenize-or-break-down</a:t>
            </a:r>
            <a:endParaRPr lang="en-US" sz="1100" dirty="0"/>
          </a:p>
        </p:txBody>
      </p:sp>
      <p:pic>
        <p:nvPicPr>
          <p:cNvPr id="1026" name="Picture 2">
            <a:extLst>
              <a:ext uri="{FF2B5EF4-FFF2-40B4-BE49-F238E27FC236}">
                <a16:creationId xmlns:a16="http://schemas.microsoft.com/office/drawing/2014/main" id="{F4B020A8-E53D-FC4D-F8F9-56B08A4E4A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919" y="1446459"/>
            <a:ext cx="4512971" cy="12371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8DA07E6B-B2A7-9CC3-CF67-B0889E359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919" y="2905964"/>
            <a:ext cx="4512971" cy="1272407"/>
          </a:xfrm>
          <a:prstGeom prst="rect">
            <a:avLst/>
          </a:prstGeom>
          <a:noFill/>
          <a:extLst>
            <a:ext uri="{909E8E84-426E-40DD-AFC4-6F175D3DCCD1}">
              <a14:hiddenFill xmlns:a14="http://schemas.microsoft.com/office/drawing/2010/main">
                <a:solidFill>
                  <a:srgbClr val="FFFFFF"/>
                </a:solidFill>
              </a14:hiddenFill>
            </a:ext>
          </a:extLst>
        </p:spPr>
      </p:pic>
      <p:sp>
        <p:nvSpPr>
          <p:cNvPr id="12" name="文字方塊 74">
            <a:extLst>
              <a:ext uri="{FF2B5EF4-FFF2-40B4-BE49-F238E27FC236}">
                <a16:creationId xmlns:a16="http://schemas.microsoft.com/office/drawing/2014/main" id="{2DCBFC59-81B6-BA32-9871-7B8C5665AE9B}"/>
              </a:ext>
            </a:extLst>
          </p:cNvPr>
          <p:cNvSpPr txBox="1"/>
          <p:nvPr/>
        </p:nvSpPr>
        <p:spPr>
          <a:xfrm>
            <a:off x="5206177" y="2470649"/>
            <a:ext cx="3655336" cy="715089"/>
          </a:xfrm>
          <a:prstGeom prst="wedgeRoundRectCallout">
            <a:avLst>
              <a:gd name="adj1" fmla="val -57868"/>
              <a:gd name="adj2" fmla="val 45743"/>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err="1">
                <a:latin typeface="Tahoma" panose="020B0604030504040204" pitchFamily="34" charset="0"/>
                <a:ea typeface="Tahoma" panose="020B0604030504040204" pitchFamily="34" charset="0"/>
                <a:cs typeface="Tahoma" panose="020B0604030504040204" pitchFamily="34" charset="0"/>
              </a:rPr>
              <a:t>Mixral</a:t>
            </a:r>
            <a:r>
              <a:rPr lang="en-US" b="1" dirty="0">
                <a:latin typeface="Tahoma" panose="020B0604030504040204" pitchFamily="34" charset="0"/>
                <a:ea typeface="Tahoma" panose="020B0604030504040204" pitchFamily="34" charset="0"/>
                <a:cs typeface="Tahoma" panose="020B0604030504040204" pitchFamily="34" charset="0"/>
              </a:rPr>
              <a:t>, Llama, </a:t>
            </a:r>
            <a:r>
              <a:rPr lang="en-US" b="1" dirty="0" err="1">
                <a:latin typeface="Tahoma" panose="020B0604030504040204" pitchFamily="34" charset="0"/>
                <a:ea typeface="Tahoma" panose="020B0604030504040204" pitchFamily="34" charset="0"/>
                <a:cs typeface="Tahoma" panose="020B0604030504040204" pitchFamily="34" charset="0"/>
              </a:rPr>
              <a:t>DeepSeek</a:t>
            </a:r>
            <a:r>
              <a:rPr lang="en-US" b="1" dirty="0">
                <a:latin typeface="Tahoma" panose="020B0604030504040204" pitchFamily="34" charset="0"/>
                <a:ea typeface="Tahoma" panose="020B0604030504040204" pitchFamily="34" charset="0"/>
                <a:cs typeface="Tahoma" panose="020B0604030504040204" pitchFamily="34" charset="0"/>
              </a:rPr>
              <a:t>, and Gemma </a:t>
            </a:r>
            <a:r>
              <a:rPr lang="en-US" dirty="0">
                <a:latin typeface="Tahoma" panose="020B0604030504040204" pitchFamily="34" charset="0"/>
                <a:ea typeface="Tahoma" panose="020B0604030504040204" pitchFamily="34" charset="0"/>
                <a:cs typeface="Tahoma" panose="020B0604030504040204" pitchFamily="34" charset="0"/>
              </a:rPr>
              <a:t>tokenizers broke down numerical sequences into a separate token for each digit.</a:t>
            </a:r>
          </a:p>
        </p:txBody>
      </p:sp>
      <p:sp>
        <p:nvSpPr>
          <p:cNvPr id="14" name="文字方塊 74">
            <a:extLst>
              <a:ext uri="{FF2B5EF4-FFF2-40B4-BE49-F238E27FC236}">
                <a16:creationId xmlns:a16="http://schemas.microsoft.com/office/drawing/2014/main" id="{77A726B1-3522-D1DE-9BF5-124B34D579C1}"/>
              </a:ext>
            </a:extLst>
          </p:cNvPr>
          <p:cNvSpPr txBox="1"/>
          <p:nvPr/>
        </p:nvSpPr>
        <p:spPr>
          <a:xfrm>
            <a:off x="5206177" y="1297492"/>
            <a:ext cx="3655336" cy="476726"/>
          </a:xfrm>
          <a:prstGeom prst="wedgeRoundRectCallout">
            <a:avLst>
              <a:gd name="adj1" fmla="val -57146"/>
              <a:gd name="adj2" fmla="val 48817"/>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GPT-4 </a:t>
            </a:r>
            <a:r>
              <a:rPr lang="en-US" dirty="0">
                <a:latin typeface="Tahoma" panose="020B0604030504040204" pitchFamily="34" charset="0"/>
                <a:ea typeface="Tahoma" panose="020B0604030504040204" pitchFamily="34" charset="0"/>
                <a:cs typeface="Tahoma" panose="020B0604030504040204" pitchFamily="34" charset="0"/>
              </a:rPr>
              <a:t>and</a:t>
            </a:r>
            <a:r>
              <a:rPr lang="en-US" b="1" dirty="0">
                <a:latin typeface="Tahoma" panose="020B0604030504040204" pitchFamily="34" charset="0"/>
                <a:ea typeface="Tahoma" panose="020B0604030504040204" pitchFamily="34" charset="0"/>
                <a:cs typeface="Tahoma" panose="020B0604030504040204" pitchFamily="34" charset="0"/>
              </a:rPr>
              <a:t> GPT-4o </a:t>
            </a:r>
            <a:r>
              <a:rPr lang="en-US" dirty="0">
                <a:latin typeface="Tahoma" panose="020B0604030504040204" pitchFamily="34" charset="0"/>
                <a:ea typeface="Tahoma" panose="020B0604030504040204" pitchFamily="34" charset="0"/>
                <a:cs typeface="Tahoma" panose="020B0604030504040204" pitchFamily="34" charset="0"/>
              </a:rPr>
              <a:t>tokenizers broke down numerical sequences into groups of 3.</a:t>
            </a:r>
          </a:p>
        </p:txBody>
      </p:sp>
    </p:spTree>
    <p:extLst>
      <p:ext uri="{BB962C8B-B14F-4D97-AF65-F5344CB8AC3E}">
        <p14:creationId xmlns:p14="http://schemas.microsoft.com/office/powerpoint/2010/main" val="14137659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FAD2B-8320-5216-4F3D-2B304A2C2A94}"/>
              </a:ext>
            </a:extLst>
          </p:cNvPr>
          <p:cNvSpPr>
            <a:spLocks noGrp="1"/>
          </p:cNvSpPr>
          <p:nvPr>
            <p:ph type="title"/>
          </p:nvPr>
        </p:nvSpPr>
        <p:spPr/>
        <p:txBody>
          <a:bodyPr/>
          <a:lstStyle/>
          <a:p>
            <a:r>
              <a:rPr lang="en-US" dirty="0"/>
              <a:t>On number tokenization</a:t>
            </a:r>
          </a:p>
        </p:txBody>
      </p:sp>
      <p:sp>
        <p:nvSpPr>
          <p:cNvPr id="3" name="Text Placeholder 2">
            <a:extLst>
              <a:ext uri="{FF2B5EF4-FFF2-40B4-BE49-F238E27FC236}">
                <a16:creationId xmlns:a16="http://schemas.microsoft.com/office/drawing/2014/main" id="{099344C8-F667-3E07-E155-B67A274D3F6A}"/>
              </a:ext>
            </a:extLst>
          </p:cNvPr>
          <p:cNvSpPr>
            <a:spLocks noGrp="1"/>
          </p:cNvSpPr>
          <p:nvPr>
            <p:ph type="body" sz="quarter" idx="16"/>
          </p:nvPr>
        </p:nvSpPr>
        <p:spPr/>
        <p:txBody>
          <a:bodyPr/>
          <a:lstStyle/>
          <a:p>
            <a:r>
              <a:rPr lang="en-US" dirty="0"/>
              <a:t>Incorporate: </a:t>
            </a:r>
            <a:r>
              <a:rPr lang="en-US" dirty="0">
                <a:hlinkClick r:id="rId2"/>
              </a:rPr>
              <a:t>https://huggingface.co/spaces/huggingface/number-tokenization-blog</a:t>
            </a:r>
            <a:r>
              <a:rPr lang="en-US" dirty="0"/>
              <a:t> </a:t>
            </a:r>
          </a:p>
        </p:txBody>
      </p:sp>
    </p:spTree>
    <p:extLst>
      <p:ext uri="{BB962C8B-B14F-4D97-AF65-F5344CB8AC3E}">
        <p14:creationId xmlns:p14="http://schemas.microsoft.com/office/powerpoint/2010/main" val="2326311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FDC27A1-1CF5-7536-4DE6-888CA13AC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858DC-F3C6-0268-17C0-2A9BEDFE37B8}"/>
              </a:ext>
            </a:extLst>
          </p:cNvPr>
          <p:cNvSpPr>
            <a:spLocks noGrp="1"/>
          </p:cNvSpPr>
          <p:nvPr>
            <p:ph type="title"/>
          </p:nvPr>
        </p:nvSpPr>
        <p:spPr/>
        <p:txBody>
          <a:bodyPr/>
          <a:lstStyle/>
          <a:p>
            <a:r>
              <a:rPr lang="en-US" dirty="0"/>
              <a:t>Tokenizers </a:t>
            </a:r>
          </a:p>
        </p:txBody>
      </p:sp>
      <p:sp>
        <p:nvSpPr>
          <p:cNvPr id="3" name="Text Placeholder 2">
            <a:extLst>
              <a:ext uri="{FF2B5EF4-FFF2-40B4-BE49-F238E27FC236}">
                <a16:creationId xmlns:a16="http://schemas.microsoft.com/office/drawing/2014/main" id="{136F0E0C-D05E-299B-EEBB-8AE148ED5855}"/>
              </a:ext>
            </a:extLst>
          </p:cNvPr>
          <p:cNvSpPr>
            <a:spLocks noGrp="1"/>
          </p:cNvSpPr>
          <p:nvPr>
            <p:ph type="body" sz="quarter" idx="16"/>
          </p:nvPr>
        </p:nvSpPr>
        <p:spPr/>
        <p:txBody>
          <a:bodyPr/>
          <a:lstStyle/>
          <a:p>
            <a:r>
              <a:rPr lang="en-US" dirty="0"/>
              <a:t>Everyone uses invertible </a:t>
            </a:r>
            <a:r>
              <a:rPr lang="en-US" dirty="0" err="1"/>
              <a:t>subword</a:t>
            </a:r>
            <a:r>
              <a:rPr lang="en-US" dirty="0"/>
              <a:t> tokenizers (BPE, Unigram) for good reason.</a:t>
            </a:r>
          </a:p>
          <a:p>
            <a:endParaRPr lang="en-US" dirty="0"/>
          </a:p>
          <a:p>
            <a:pPr marL="0" indent="0">
              <a:buNone/>
            </a:pPr>
            <a:endParaRPr lang="en-US" dirty="0"/>
          </a:p>
          <a:p>
            <a:endParaRPr lang="en-US" dirty="0"/>
          </a:p>
          <a:p>
            <a:r>
              <a:rPr lang="en-US" dirty="0"/>
              <a:t>For math and code, careful manual handling of whitespace and numbers can help.</a:t>
            </a:r>
          </a:p>
        </p:txBody>
      </p:sp>
      <p:sp>
        <p:nvSpPr>
          <p:cNvPr id="4" name="Google Shape;665;p81">
            <a:extLst>
              <a:ext uri="{FF2B5EF4-FFF2-40B4-BE49-F238E27FC236}">
                <a16:creationId xmlns:a16="http://schemas.microsoft.com/office/drawing/2014/main" id="{767769A2-41DF-CF18-4A9B-900CFDD5AF0A}"/>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8093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F551B7-4FAA-F174-C34D-5112CF5DB5B5}"/>
              </a:ext>
            </a:extLst>
          </p:cNvPr>
          <p:cNvSpPr>
            <a:spLocks noGrp="1"/>
          </p:cNvSpPr>
          <p:nvPr>
            <p:ph type="body" sz="quarter" idx="10"/>
          </p:nvPr>
        </p:nvSpPr>
        <p:spPr/>
        <p:txBody>
          <a:bodyPr>
            <a:normAutofit/>
          </a:bodyPr>
          <a:lstStyle/>
          <a:p>
            <a:pPr algn="ctr"/>
            <a:r>
              <a:rPr lang="en-US" sz="2800" dirty="0"/>
              <a:t>Encoder-only Family of Transformers </a:t>
            </a:r>
          </a:p>
        </p:txBody>
      </p:sp>
      <p:grpSp>
        <p:nvGrpSpPr>
          <p:cNvPr id="2" name="object 5">
            <a:extLst>
              <a:ext uri="{FF2B5EF4-FFF2-40B4-BE49-F238E27FC236}">
                <a16:creationId xmlns:a16="http://schemas.microsoft.com/office/drawing/2014/main" id="{429B71FE-E5F0-F594-28AA-E41E778A1EBE}"/>
              </a:ext>
            </a:extLst>
          </p:cNvPr>
          <p:cNvGrpSpPr/>
          <p:nvPr/>
        </p:nvGrpSpPr>
        <p:grpSpPr>
          <a:xfrm>
            <a:off x="3993118" y="3534420"/>
            <a:ext cx="1157764" cy="771525"/>
            <a:chOff x="1007309" y="3287101"/>
            <a:chExt cx="1543685" cy="1028700"/>
          </a:xfrm>
        </p:grpSpPr>
        <p:sp>
          <p:nvSpPr>
            <p:cNvPr id="3" name="object 6">
              <a:extLst>
                <a:ext uri="{FF2B5EF4-FFF2-40B4-BE49-F238E27FC236}">
                  <a16:creationId xmlns:a16="http://schemas.microsoft.com/office/drawing/2014/main" id="{988463F1-E409-3A2C-05BF-FAC72430D79F}"/>
                </a:ext>
              </a:extLst>
            </p:cNvPr>
            <p:cNvSpPr/>
            <p:nvPr/>
          </p:nvSpPr>
          <p:spPr>
            <a:xfrm>
              <a:off x="1007300" y="3287102"/>
              <a:ext cx="192405" cy="1028700"/>
            </a:xfrm>
            <a:custGeom>
              <a:avLst/>
              <a:gdLst/>
              <a:ahLst/>
              <a:cxnLst/>
              <a:rect l="l" t="t" r="r" b="b"/>
              <a:pathLst>
                <a:path w="192405" h="1028700">
                  <a:moveTo>
                    <a:pt x="192100" y="679716"/>
                  </a:moveTo>
                  <a:lnTo>
                    <a:pt x="189585" y="667258"/>
                  </a:lnTo>
                  <a:lnTo>
                    <a:pt x="182727" y="657085"/>
                  </a:lnTo>
                  <a:lnTo>
                    <a:pt x="172542" y="650214"/>
                  </a:lnTo>
                  <a:lnTo>
                    <a:pt x="160083" y="647700"/>
                  </a:lnTo>
                  <a:lnTo>
                    <a:pt x="32016" y="647700"/>
                  </a:lnTo>
                  <a:lnTo>
                    <a:pt x="19558" y="650214"/>
                  </a:lnTo>
                  <a:lnTo>
                    <a:pt x="9385" y="657085"/>
                  </a:lnTo>
                  <a:lnTo>
                    <a:pt x="2514" y="667258"/>
                  </a:lnTo>
                  <a:lnTo>
                    <a:pt x="0" y="679716"/>
                  </a:lnTo>
                  <a:lnTo>
                    <a:pt x="0" y="996683"/>
                  </a:lnTo>
                  <a:lnTo>
                    <a:pt x="2514" y="1009154"/>
                  </a:lnTo>
                  <a:lnTo>
                    <a:pt x="9385" y="1019327"/>
                  </a:lnTo>
                  <a:lnTo>
                    <a:pt x="19558" y="1026185"/>
                  </a:lnTo>
                  <a:lnTo>
                    <a:pt x="32016" y="1028700"/>
                  </a:lnTo>
                  <a:lnTo>
                    <a:pt x="160083" y="1028700"/>
                  </a:lnTo>
                  <a:lnTo>
                    <a:pt x="172542" y="1026185"/>
                  </a:lnTo>
                  <a:lnTo>
                    <a:pt x="182727" y="1019327"/>
                  </a:lnTo>
                  <a:lnTo>
                    <a:pt x="189585" y="1009154"/>
                  </a:lnTo>
                  <a:lnTo>
                    <a:pt x="192100" y="996683"/>
                  </a:lnTo>
                  <a:lnTo>
                    <a:pt x="192100" y="679716"/>
                  </a:lnTo>
                  <a:close/>
                </a:path>
                <a:path w="192405" h="1028700">
                  <a:moveTo>
                    <a:pt x="192100" y="32016"/>
                  </a:moveTo>
                  <a:lnTo>
                    <a:pt x="189585" y="19558"/>
                  </a:lnTo>
                  <a:lnTo>
                    <a:pt x="182727" y="9385"/>
                  </a:lnTo>
                  <a:lnTo>
                    <a:pt x="172542" y="2527"/>
                  </a:lnTo>
                  <a:lnTo>
                    <a:pt x="160083" y="0"/>
                  </a:lnTo>
                  <a:lnTo>
                    <a:pt x="32016" y="0"/>
                  </a:lnTo>
                  <a:lnTo>
                    <a:pt x="19558" y="2527"/>
                  </a:lnTo>
                  <a:lnTo>
                    <a:pt x="9385" y="9385"/>
                  </a:lnTo>
                  <a:lnTo>
                    <a:pt x="2514" y="19558"/>
                  </a:lnTo>
                  <a:lnTo>
                    <a:pt x="0" y="32016"/>
                  </a:lnTo>
                  <a:lnTo>
                    <a:pt x="0" y="348983"/>
                  </a:lnTo>
                  <a:lnTo>
                    <a:pt x="2514" y="361454"/>
                  </a:lnTo>
                  <a:lnTo>
                    <a:pt x="9385" y="371627"/>
                  </a:lnTo>
                  <a:lnTo>
                    <a:pt x="19558" y="378485"/>
                  </a:lnTo>
                  <a:lnTo>
                    <a:pt x="32016" y="381000"/>
                  </a:lnTo>
                  <a:lnTo>
                    <a:pt x="160083" y="381000"/>
                  </a:lnTo>
                  <a:lnTo>
                    <a:pt x="172542" y="378485"/>
                  </a:lnTo>
                  <a:lnTo>
                    <a:pt x="182727"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5" name="object 7">
              <a:extLst>
                <a:ext uri="{FF2B5EF4-FFF2-40B4-BE49-F238E27FC236}">
                  <a16:creationId xmlns:a16="http://schemas.microsoft.com/office/drawing/2014/main" id="{3D06FE37-3CBB-682A-856C-6B87C29F440B}"/>
                </a:ext>
              </a:extLst>
            </p:cNvPr>
            <p:cNvSpPr/>
            <p:nvPr/>
          </p:nvSpPr>
          <p:spPr>
            <a:xfrm>
              <a:off x="1065259" y="3668101"/>
              <a:ext cx="76200" cy="266700"/>
            </a:xfrm>
            <a:custGeom>
              <a:avLst/>
              <a:gdLst/>
              <a:ahLst/>
              <a:cxnLst/>
              <a:rect l="l" t="t" r="r" b="b"/>
              <a:pathLst>
                <a:path w="76200" h="266700">
                  <a:moveTo>
                    <a:pt x="42862" y="63499"/>
                  </a:moveTo>
                  <a:lnTo>
                    <a:pt x="33337" y="63499"/>
                  </a:lnTo>
                  <a:lnTo>
                    <a:pt x="33336" y="266698"/>
                  </a:lnTo>
                  <a:lnTo>
                    <a:pt x="42861" y="266698"/>
                  </a:lnTo>
                  <a:lnTo>
                    <a:pt x="42862" y="63499"/>
                  </a:lnTo>
                  <a:close/>
                </a:path>
                <a:path w="76200" h="266700">
                  <a:moveTo>
                    <a:pt x="38100" y="0"/>
                  </a:moveTo>
                  <a:lnTo>
                    <a:pt x="0" y="76199"/>
                  </a:lnTo>
                  <a:lnTo>
                    <a:pt x="33337" y="76199"/>
                  </a:lnTo>
                  <a:lnTo>
                    <a:pt x="33337" y="63499"/>
                  </a:lnTo>
                  <a:lnTo>
                    <a:pt x="69850" y="63499"/>
                  </a:lnTo>
                  <a:lnTo>
                    <a:pt x="38100" y="0"/>
                  </a:lnTo>
                  <a:close/>
                </a:path>
                <a:path w="76200" h="266700">
                  <a:moveTo>
                    <a:pt x="69850" y="63499"/>
                  </a:moveTo>
                  <a:lnTo>
                    <a:pt x="42862" y="63499"/>
                  </a:lnTo>
                  <a:lnTo>
                    <a:pt x="42862" y="76199"/>
                  </a:lnTo>
                  <a:lnTo>
                    <a:pt x="76200" y="76199"/>
                  </a:lnTo>
                  <a:lnTo>
                    <a:pt x="69850" y="63499"/>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6" name="object 8">
              <a:extLst>
                <a:ext uri="{FF2B5EF4-FFF2-40B4-BE49-F238E27FC236}">
                  <a16:creationId xmlns:a16="http://schemas.microsoft.com/office/drawing/2014/main" id="{14DCE3A6-C424-25D8-BB5D-A4F1F6487F67}"/>
                </a:ext>
              </a:extLst>
            </p:cNvPr>
            <p:cNvSpPr/>
            <p:nvPr/>
          </p:nvSpPr>
          <p:spPr>
            <a:xfrm>
              <a:off x="1351800" y="3287102"/>
              <a:ext cx="192405" cy="1028700"/>
            </a:xfrm>
            <a:custGeom>
              <a:avLst/>
              <a:gdLst/>
              <a:ahLst/>
              <a:cxnLst/>
              <a:rect l="l" t="t" r="r" b="b"/>
              <a:pathLst>
                <a:path w="192405" h="1028700">
                  <a:moveTo>
                    <a:pt x="192100" y="679716"/>
                  </a:moveTo>
                  <a:lnTo>
                    <a:pt x="189585" y="667258"/>
                  </a:lnTo>
                  <a:lnTo>
                    <a:pt x="182714" y="657085"/>
                  </a:lnTo>
                  <a:lnTo>
                    <a:pt x="172542" y="650214"/>
                  </a:lnTo>
                  <a:lnTo>
                    <a:pt x="160083" y="647700"/>
                  </a:lnTo>
                  <a:lnTo>
                    <a:pt x="32016" y="647700"/>
                  </a:lnTo>
                  <a:lnTo>
                    <a:pt x="19558" y="650214"/>
                  </a:lnTo>
                  <a:lnTo>
                    <a:pt x="9372" y="657085"/>
                  </a:lnTo>
                  <a:lnTo>
                    <a:pt x="2514" y="667258"/>
                  </a:lnTo>
                  <a:lnTo>
                    <a:pt x="0" y="679716"/>
                  </a:lnTo>
                  <a:lnTo>
                    <a:pt x="0" y="996683"/>
                  </a:lnTo>
                  <a:lnTo>
                    <a:pt x="2514" y="1009154"/>
                  </a:lnTo>
                  <a:lnTo>
                    <a:pt x="9372" y="1019327"/>
                  </a:lnTo>
                  <a:lnTo>
                    <a:pt x="19558" y="1026185"/>
                  </a:lnTo>
                  <a:lnTo>
                    <a:pt x="32016" y="1028700"/>
                  </a:lnTo>
                  <a:lnTo>
                    <a:pt x="160083" y="1028700"/>
                  </a:lnTo>
                  <a:lnTo>
                    <a:pt x="172542" y="1026185"/>
                  </a:lnTo>
                  <a:lnTo>
                    <a:pt x="182714" y="1019327"/>
                  </a:lnTo>
                  <a:lnTo>
                    <a:pt x="189585" y="1009154"/>
                  </a:lnTo>
                  <a:lnTo>
                    <a:pt x="192100" y="996683"/>
                  </a:lnTo>
                  <a:lnTo>
                    <a:pt x="192100" y="679716"/>
                  </a:lnTo>
                  <a:close/>
                </a:path>
                <a:path w="192405" h="1028700">
                  <a:moveTo>
                    <a:pt x="192100" y="32016"/>
                  </a:moveTo>
                  <a:lnTo>
                    <a:pt x="189585" y="19558"/>
                  </a:lnTo>
                  <a:lnTo>
                    <a:pt x="182714" y="9385"/>
                  </a:lnTo>
                  <a:lnTo>
                    <a:pt x="172542" y="2527"/>
                  </a:lnTo>
                  <a:lnTo>
                    <a:pt x="160083" y="0"/>
                  </a:lnTo>
                  <a:lnTo>
                    <a:pt x="32016" y="0"/>
                  </a:lnTo>
                  <a:lnTo>
                    <a:pt x="19558" y="2527"/>
                  </a:lnTo>
                  <a:lnTo>
                    <a:pt x="9372" y="9385"/>
                  </a:lnTo>
                  <a:lnTo>
                    <a:pt x="2514" y="19558"/>
                  </a:lnTo>
                  <a:lnTo>
                    <a:pt x="0" y="32016"/>
                  </a:lnTo>
                  <a:lnTo>
                    <a:pt x="0" y="348983"/>
                  </a:lnTo>
                  <a:lnTo>
                    <a:pt x="2514" y="361454"/>
                  </a:lnTo>
                  <a:lnTo>
                    <a:pt x="9372" y="371627"/>
                  </a:lnTo>
                  <a:lnTo>
                    <a:pt x="19558" y="378485"/>
                  </a:lnTo>
                  <a:lnTo>
                    <a:pt x="32016" y="381000"/>
                  </a:lnTo>
                  <a:lnTo>
                    <a:pt x="160083" y="381000"/>
                  </a:lnTo>
                  <a:lnTo>
                    <a:pt x="172542" y="378485"/>
                  </a:lnTo>
                  <a:lnTo>
                    <a:pt x="182714"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7" name="object 9">
              <a:extLst>
                <a:ext uri="{FF2B5EF4-FFF2-40B4-BE49-F238E27FC236}">
                  <a16:creationId xmlns:a16="http://schemas.microsoft.com/office/drawing/2014/main" id="{8FD5DAF9-3FB4-9F6D-26F9-65DD6385F0ED}"/>
                </a:ext>
              </a:extLst>
            </p:cNvPr>
            <p:cNvSpPr/>
            <p:nvPr/>
          </p:nvSpPr>
          <p:spPr>
            <a:xfrm>
              <a:off x="1100443" y="3668101"/>
              <a:ext cx="347980" cy="270510"/>
            </a:xfrm>
            <a:custGeom>
              <a:avLst/>
              <a:gdLst/>
              <a:ahLst/>
              <a:cxnLst/>
              <a:rect l="l" t="t" r="r" b="b"/>
              <a:pathLst>
                <a:path w="347980" h="270510">
                  <a:moveTo>
                    <a:pt x="284243" y="42881"/>
                  </a:moveTo>
                  <a:lnTo>
                    <a:pt x="0" y="262933"/>
                  </a:lnTo>
                  <a:lnTo>
                    <a:pt x="5830" y="270465"/>
                  </a:lnTo>
                  <a:lnTo>
                    <a:pt x="290073" y="50412"/>
                  </a:lnTo>
                  <a:lnTo>
                    <a:pt x="284243" y="42881"/>
                  </a:lnTo>
                  <a:close/>
                </a:path>
                <a:path w="347980" h="270510">
                  <a:moveTo>
                    <a:pt x="330525" y="35106"/>
                  </a:moveTo>
                  <a:lnTo>
                    <a:pt x="294285" y="35106"/>
                  </a:lnTo>
                  <a:lnTo>
                    <a:pt x="300116" y="42637"/>
                  </a:lnTo>
                  <a:lnTo>
                    <a:pt x="290073" y="50412"/>
                  </a:lnTo>
                  <a:lnTo>
                    <a:pt x="310481" y="76774"/>
                  </a:lnTo>
                  <a:lnTo>
                    <a:pt x="330525" y="35106"/>
                  </a:lnTo>
                  <a:close/>
                </a:path>
                <a:path w="347980" h="270510">
                  <a:moveTo>
                    <a:pt x="294285" y="35106"/>
                  </a:moveTo>
                  <a:lnTo>
                    <a:pt x="284243" y="42881"/>
                  </a:lnTo>
                  <a:lnTo>
                    <a:pt x="290073" y="50412"/>
                  </a:lnTo>
                  <a:lnTo>
                    <a:pt x="300116" y="42637"/>
                  </a:lnTo>
                  <a:lnTo>
                    <a:pt x="294285" y="35106"/>
                  </a:lnTo>
                  <a:close/>
                </a:path>
                <a:path w="347980" h="270510">
                  <a:moveTo>
                    <a:pt x="347412" y="0"/>
                  </a:moveTo>
                  <a:lnTo>
                    <a:pt x="263834" y="16520"/>
                  </a:lnTo>
                  <a:lnTo>
                    <a:pt x="284243" y="42881"/>
                  </a:lnTo>
                  <a:lnTo>
                    <a:pt x="294285" y="35106"/>
                  </a:lnTo>
                  <a:lnTo>
                    <a:pt x="330525" y="35106"/>
                  </a:lnTo>
                  <a:lnTo>
                    <a:pt x="347412"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8" name="object 10">
              <a:extLst>
                <a:ext uri="{FF2B5EF4-FFF2-40B4-BE49-F238E27FC236}">
                  <a16:creationId xmlns:a16="http://schemas.microsoft.com/office/drawing/2014/main" id="{FAA89AEE-2F97-4E24-FC57-9621D5912310}"/>
                </a:ext>
              </a:extLst>
            </p:cNvPr>
            <p:cNvSpPr/>
            <p:nvPr/>
          </p:nvSpPr>
          <p:spPr>
            <a:xfrm>
              <a:off x="1696301" y="3287102"/>
              <a:ext cx="192405" cy="1028700"/>
            </a:xfrm>
            <a:custGeom>
              <a:avLst/>
              <a:gdLst/>
              <a:ahLst/>
              <a:cxnLst/>
              <a:rect l="l" t="t" r="r" b="b"/>
              <a:pathLst>
                <a:path w="192405" h="1028700">
                  <a:moveTo>
                    <a:pt x="192100" y="679716"/>
                  </a:moveTo>
                  <a:lnTo>
                    <a:pt x="189572" y="667258"/>
                  </a:lnTo>
                  <a:lnTo>
                    <a:pt x="182714" y="657085"/>
                  </a:lnTo>
                  <a:lnTo>
                    <a:pt x="172542" y="650214"/>
                  </a:lnTo>
                  <a:lnTo>
                    <a:pt x="160083" y="647700"/>
                  </a:lnTo>
                  <a:lnTo>
                    <a:pt x="32016" y="647700"/>
                  </a:lnTo>
                  <a:lnTo>
                    <a:pt x="19545" y="650214"/>
                  </a:lnTo>
                  <a:lnTo>
                    <a:pt x="9372" y="657085"/>
                  </a:lnTo>
                  <a:lnTo>
                    <a:pt x="2514" y="667258"/>
                  </a:lnTo>
                  <a:lnTo>
                    <a:pt x="0" y="679716"/>
                  </a:lnTo>
                  <a:lnTo>
                    <a:pt x="0" y="996683"/>
                  </a:lnTo>
                  <a:lnTo>
                    <a:pt x="2514" y="1009154"/>
                  </a:lnTo>
                  <a:lnTo>
                    <a:pt x="9372" y="1019327"/>
                  </a:lnTo>
                  <a:lnTo>
                    <a:pt x="19545" y="1026185"/>
                  </a:lnTo>
                  <a:lnTo>
                    <a:pt x="32016" y="1028700"/>
                  </a:lnTo>
                  <a:lnTo>
                    <a:pt x="160083" y="1028700"/>
                  </a:lnTo>
                  <a:lnTo>
                    <a:pt x="172542" y="1026185"/>
                  </a:lnTo>
                  <a:lnTo>
                    <a:pt x="182714" y="1019327"/>
                  </a:lnTo>
                  <a:lnTo>
                    <a:pt x="189572" y="1009154"/>
                  </a:lnTo>
                  <a:lnTo>
                    <a:pt x="192100" y="996683"/>
                  </a:lnTo>
                  <a:lnTo>
                    <a:pt x="192100" y="679716"/>
                  </a:lnTo>
                  <a:close/>
                </a:path>
                <a:path w="192405" h="1028700">
                  <a:moveTo>
                    <a:pt x="192100" y="32016"/>
                  </a:moveTo>
                  <a:lnTo>
                    <a:pt x="189572" y="19558"/>
                  </a:lnTo>
                  <a:lnTo>
                    <a:pt x="182714" y="9385"/>
                  </a:lnTo>
                  <a:lnTo>
                    <a:pt x="172542" y="2527"/>
                  </a:lnTo>
                  <a:lnTo>
                    <a:pt x="160083" y="0"/>
                  </a:lnTo>
                  <a:lnTo>
                    <a:pt x="32016" y="0"/>
                  </a:lnTo>
                  <a:lnTo>
                    <a:pt x="19545" y="2527"/>
                  </a:lnTo>
                  <a:lnTo>
                    <a:pt x="9372" y="9385"/>
                  </a:lnTo>
                  <a:lnTo>
                    <a:pt x="2514" y="19558"/>
                  </a:lnTo>
                  <a:lnTo>
                    <a:pt x="0" y="32016"/>
                  </a:lnTo>
                  <a:lnTo>
                    <a:pt x="0" y="348983"/>
                  </a:lnTo>
                  <a:lnTo>
                    <a:pt x="2514" y="361454"/>
                  </a:lnTo>
                  <a:lnTo>
                    <a:pt x="9372" y="371627"/>
                  </a:lnTo>
                  <a:lnTo>
                    <a:pt x="19545" y="378485"/>
                  </a:lnTo>
                  <a:lnTo>
                    <a:pt x="32016" y="381000"/>
                  </a:lnTo>
                  <a:lnTo>
                    <a:pt x="160083" y="381000"/>
                  </a:lnTo>
                  <a:lnTo>
                    <a:pt x="172542" y="378485"/>
                  </a:lnTo>
                  <a:lnTo>
                    <a:pt x="182714" y="371627"/>
                  </a:lnTo>
                  <a:lnTo>
                    <a:pt x="189572"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9" name="object 11">
              <a:extLst>
                <a:ext uri="{FF2B5EF4-FFF2-40B4-BE49-F238E27FC236}">
                  <a16:creationId xmlns:a16="http://schemas.microsoft.com/office/drawing/2014/main" id="{D96EAC10-5C5A-C380-7B34-88B533DF9B47}"/>
                </a:ext>
              </a:extLst>
            </p:cNvPr>
            <p:cNvSpPr/>
            <p:nvPr/>
          </p:nvSpPr>
          <p:spPr>
            <a:xfrm>
              <a:off x="1101639" y="3660077"/>
              <a:ext cx="690880" cy="279400"/>
            </a:xfrm>
            <a:custGeom>
              <a:avLst/>
              <a:gdLst/>
              <a:ahLst/>
              <a:cxnLst/>
              <a:rect l="l" t="t" r="r" b="b"/>
              <a:pathLst>
                <a:path w="690880" h="279400">
                  <a:moveTo>
                    <a:pt x="617932" y="31089"/>
                  </a:moveTo>
                  <a:lnTo>
                    <a:pt x="0" y="270281"/>
                  </a:lnTo>
                  <a:lnTo>
                    <a:pt x="3438" y="279165"/>
                  </a:lnTo>
                  <a:lnTo>
                    <a:pt x="621370" y="39972"/>
                  </a:lnTo>
                  <a:lnTo>
                    <a:pt x="617932" y="31089"/>
                  </a:lnTo>
                  <a:close/>
                </a:path>
                <a:path w="690880" h="279400">
                  <a:moveTo>
                    <a:pt x="673912" y="26504"/>
                  </a:moveTo>
                  <a:lnTo>
                    <a:pt x="629775" y="26504"/>
                  </a:lnTo>
                  <a:lnTo>
                    <a:pt x="633213" y="35388"/>
                  </a:lnTo>
                  <a:lnTo>
                    <a:pt x="621370" y="39972"/>
                  </a:lnTo>
                  <a:lnTo>
                    <a:pt x="633405" y="71061"/>
                  </a:lnTo>
                  <a:lnTo>
                    <a:pt x="673912" y="26504"/>
                  </a:lnTo>
                  <a:close/>
                </a:path>
                <a:path w="690880" h="279400">
                  <a:moveTo>
                    <a:pt x="629775" y="26504"/>
                  </a:moveTo>
                  <a:lnTo>
                    <a:pt x="617932" y="31089"/>
                  </a:lnTo>
                  <a:lnTo>
                    <a:pt x="621370" y="39972"/>
                  </a:lnTo>
                  <a:lnTo>
                    <a:pt x="633213" y="35388"/>
                  </a:lnTo>
                  <a:lnTo>
                    <a:pt x="629775" y="26504"/>
                  </a:lnTo>
                  <a:close/>
                </a:path>
                <a:path w="690880" h="279400">
                  <a:moveTo>
                    <a:pt x="605898" y="0"/>
                  </a:moveTo>
                  <a:lnTo>
                    <a:pt x="617932" y="31089"/>
                  </a:lnTo>
                  <a:lnTo>
                    <a:pt x="629775" y="26504"/>
                  </a:lnTo>
                  <a:lnTo>
                    <a:pt x="673912" y="26504"/>
                  </a:lnTo>
                  <a:lnTo>
                    <a:pt x="690713" y="8023"/>
                  </a:lnTo>
                  <a:lnTo>
                    <a:pt x="605898"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0" name="object 12">
              <a:extLst>
                <a:ext uri="{FF2B5EF4-FFF2-40B4-BE49-F238E27FC236}">
                  <a16:creationId xmlns:a16="http://schemas.microsoft.com/office/drawing/2014/main" id="{C22F0561-F36D-19BF-FDED-D8B6D51553A2}"/>
                </a:ext>
              </a:extLst>
            </p:cNvPr>
            <p:cNvSpPr/>
            <p:nvPr/>
          </p:nvSpPr>
          <p:spPr>
            <a:xfrm>
              <a:off x="2040801" y="3287102"/>
              <a:ext cx="192405" cy="1028700"/>
            </a:xfrm>
            <a:custGeom>
              <a:avLst/>
              <a:gdLst/>
              <a:ahLst/>
              <a:cxnLst/>
              <a:rect l="l" t="t" r="r" b="b"/>
              <a:pathLst>
                <a:path w="192405" h="1028700">
                  <a:moveTo>
                    <a:pt x="192087" y="679716"/>
                  </a:moveTo>
                  <a:lnTo>
                    <a:pt x="189572" y="667258"/>
                  </a:lnTo>
                  <a:lnTo>
                    <a:pt x="182714" y="657085"/>
                  </a:lnTo>
                  <a:lnTo>
                    <a:pt x="172529" y="650214"/>
                  </a:lnTo>
                  <a:lnTo>
                    <a:pt x="160070" y="647700"/>
                  </a:lnTo>
                  <a:lnTo>
                    <a:pt x="32016" y="647700"/>
                  </a:lnTo>
                  <a:lnTo>
                    <a:pt x="19545" y="650214"/>
                  </a:lnTo>
                  <a:lnTo>
                    <a:pt x="9372" y="657085"/>
                  </a:lnTo>
                  <a:lnTo>
                    <a:pt x="2514" y="667258"/>
                  </a:lnTo>
                  <a:lnTo>
                    <a:pt x="0" y="679716"/>
                  </a:lnTo>
                  <a:lnTo>
                    <a:pt x="0" y="996683"/>
                  </a:lnTo>
                  <a:lnTo>
                    <a:pt x="2514" y="1009154"/>
                  </a:lnTo>
                  <a:lnTo>
                    <a:pt x="9372" y="1019327"/>
                  </a:lnTo>
                  <a:lnTo>
                    <a:pt x="19545" y="1026185"/>
                  </a:lnTo>
                  <a:lnTo>
                    <a:pt x="32016" y="1028700"/>
                  </a:lnTo>
                  <a:lnTo>
                    <a:pt x="160070" y="1028700"/>
                  </a:lnTo>
                  <a:lnTo>
                    <a:pt x="172529" y="1026185"/>
                  </a:lnTo>
                  <a:lnTo>
                    <a:pt x="182714" y="1019327"/>
                  </a:lnTo>
                  <a:lnTo>
                    <a:pt x="189572" y="1009154"/>
                  </a:lnTo>
                  <a:lnTo>
                    <a:pt x="192087" y="996683"/>
                  </a:lnTo>
                  <a:lnTo>
                    <a:pt x="192087" y="679716"/>
                  </a:lnTo>
                  <a:close/>
                </a:path>
                <a:path w="192405" h="1028700">
                  <a:moveTo>
                    <a:pt x="192087" y="32016"/>
                  </a:moveTo>
                  <a:lnTo>
                    <a:pt x="189572" y="19558"/>
                  </a:lnTo>
                  <a:lnTo>
                    <a:pt x="182714" y="9385"/>
                  </a:lnTo>
                  <a:lnTo>
                    <a:pt x="172529" y="2527"/>
                  </a:lnTo>
                  <a:lnTo>
                    <a:pt x="160070" y="0"/>
                  </a:lnTo>
                  <a:lnTo>
                    <a:pt x="32016" y="0"/>
                  </a:lnTo>
                  <a:lnTo>
                    <a:pt x="19545" y="2527"/>
                  </a:lnTo>
                  <a:lnTo>
                    <a:pt x="9372" y="9385"/>
                  </a:lnTo>
                  <a:lnTo>
                    <a:pt x="2514" y="19558"/>
                  </a:lnTo>
                  <a:lnTo>
                    <a:pt x="0" y="32016"/>
                  </a:lnTo>
                  <a:lnTo>
                    <a:pt x="0" y="348983"/>
                  </a:lnTo>
                  <a:lnTo>
                    <a:pt x="2514" y="361454"/>
                  </a:lnTo>
                  <a:lnTo>
                    <a:pt x="9372" y="371627"/>
                  </a:lnTo>
                  <a:lnTo>
                    <a:pt x="19545" y="378485"/>
                  </a:lnTo>
                  <a:lnTo>
                    <a:pt x="32016" y="381000"/>
                  </a:lnTo>
                  <a:lnTo>
                    <a:pt x="160070" y="381000"/>
                  </a:lnTo>
                  <a:lnTo>
                    <a:pt x="172529" y="378485"/>
                  </a:lnTo>
                  <a:lnTo>
                    <a:pt x="182714" y="371627"/>
                  </a:lnTo>
                  <a:lnTo>
                    <a:pt x="189572" y="361454"/>
                  </a:lnTo>
                  <a:lnTo>
                    <a:pt x="192087" y="348983"/>
                  </a:lnTo>
                  <a:lnTo>
                    <a:pt x="192087"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1" name="object 13">
              <a:extLst>
                <a:ext uri="{FF2B5EF4-FFF2-40B4-BE49-F238E27FC236}">
                  <a16:creationId xmlns:a16="http://schemas.microsoft.com/office/drawing/2014/main" id="{19C31738-F2E3-C16D-EB0F-EE2F54B4882B}"/>
                </a:ext>
              </a:extLst>
            </p:cNvPr>
            <p:cNvSpPr/>
            <p:nvPr/>
          </p:nvSpPr>
          <p:spPr>
            <a:xfrm>
              <a:off x="1446136" y="3660077"/>
              <a:ext cx="690880" cy="279400"/>
            </a:xfrm>
            <a:custGeom>
              <a:avLst/>
              <a:gdLst/>
              <a:ahLst/>
              <a:cxnLst/>
              <a:rect l="l" t="t" r="r" b="b"/>
              <a:pathLst>
                <a:path w="690880" h="279400">
                  <a:moveTo>
                    <a:pt x="617932" y="31089"/>
                  </a:moveTo>
                  <a:lnTo>
                    <a:pt x="0" y="270281"/>
                  </a:lnTo>
                  <a:lnTo>
                    <a:pt x="3439" y="279165"/>
                  </a:lnTo>
                  <a:lnTo>
                    <a:pt x="621370" y="39972"/>
                  </a:lnTo>
                  <a:lnTo>
                    <a:pt x="617932" y="31089"/>
                  </a:lnTo>
                  <a:close/>
                </a:path>
                <a:path w="690880" h="279400">
                  <a:moveTo>
                    <a:pt x="673912" y="26504"/>
                  </a:moveTo>
                  <a:lnTo>
                    <a:pt x="629776" y="26504"/>
                  </a:lnTo>
                  <a:lnTo>
                    <a:pt x="633214" y="35388"/>
                  </a:lnTo>
                  <a:lnTo>
                    <a:pt x="621370" y="39972"/>
                  </a:lnTo>
                  <a:lnTo>
                    <a:pt x="633404" y="71061"/>
                  </a:lnTo>
                  <a:lnTo>
                    <a:pt x="673912" y="26504"/>
                  </a:lnTo>
                  <a:close/>
                </a:path>
                <a:path w="690880" h="279400">
                  <a:moveTo>
                    <a:pt x="629776" y="26504"/>
                  </a:moveTo>
                  <a:lnTo>
                    <a:pt x="617932" y="31089"/>
                  </a:lnTo>
                  <a:lnTo>
                    <a:pt x="621370" y="39972"/>
                  </a:lnTo>
                  <a:lnTo>
                    <a:pt x="633214" y="35388"/>
                  </a:lnTo>
                  <a:lnTo>
                    <a:pt x="629776" y="26504"/>
                  </a:lnTo>
                  <a:close/>
                </a:path>
                <a:path w="690880" h="279400">
                  <a:moveTo>
                    <a:pt x="605897" y="0"/>
                  </a:moveTo>
                  <a:lnTo>
                    <a:pt x="617932" y="31089"/>
                  </a:lnTo>
                  <a:lnTo>
                    <a:pt x="629776" y="26504"/>
                  </a:lnTo>
                  <a:lnTo>
                    <a:pt x="673912" y="26504"/>
                  </a:lnTo>
                  <a:lnTo>
                    <a:pt x="690713" y="8023"/>
                  </a:lnTo>
                  <a:lnTo>
                    <a:pt x="605897"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2" name="object 14">
              <a:extLst>
                <a:ext uri="{FF2B5EF4-FFF2-40B4-BE49-F238E27FC236}">
                  <a16:creationId xmlns:a16="http://schemas.microsoft.com/office/drawing/2014/main" id="{6983656B-779F-F786-AA83-7EBF816F808F}"/>
                </a:ext>
              </a:extLst>
            </p:cNvPr>
            <p:cNvSpPr/>
            <p:nvPr/>
          </p:nvSpPr>
          <p:spPr>
            <a:xfrm>
              <a:off x="2358301" y="3287102"/>
              <a:ext cx="192405" cy="1028700"/>
            </a:xfrm>
            <a:custGeom>
              <a:avLst/>
              <a:gdLst/>
              <a:ahLst/>
              <a:cxnLst/>
              <a:rect l="l" t="t" r="r" b="b"/>
              <a:pathLst>
                <a:path w="192405" h="1028700">
                  <a:moveTo>
                    <a:pt x="192100" y="679716"/>
                  </a:moveTo>
                  <a:lnTo>
                    <a:pt x="189585" y="667258"/>
                  </a:lnTo>
                  <a:lnTo>
                    <a:pt x="182727" y="657085"/>
                  </a:lnTo>
                  <a:lnTo>
                    <a:pt x="172542" y="650214"/>
                  </a:lnTo>
                  <a:lnTo>
                    <a:pt x="160083" y="647700"/>
                  </a:lnTo>
                  <a:lnTo>
                    <a:pt x="32016" y="647700"/>
                  </a:lnTo>
                  <a:lnTo>
                    <a:pt x="19558" y="650214"/>
                  </a:lnTo>
                  <a:lnTo>
                    <a:pt x="9385" y="657085"/>
                  </a:lnTo>
                  <a:lnTo>
                    <a:pt x="2514" y="667258"/>
                  </a:lnTo>
                  <a:lnTo>
                    <a:pt x="0" y="679716"/>
                  </a:lnTo>
                  <a:lnTo>
                    <a:pt x="0" y="996683"/>
                  </a:lnTo>
                  <a:lnTo>
                    <a:pt x="2514" y="1009154"/>
                  </a:lnTo>
                  <a:lnTo>
                    <a:pt x="9385" y="1019327"/>
                  </a:lnTo>
                  <a:lnTo>
                    <a:pt x="19558" y="1026185"/>
                  </a:lnTo>
                  <a:lnTo>
                    <a:pt x="32016" y="1028700"/>
                  </a:lnTo>
                  <a:lnTo>
                    <a:pt x="160083" y="1028700"/>
                  </a:lnTo>
                  <a:lnTo>
                    <a:pt x="172542" y="1026185"/>
                  </a:lnTo>
                  <a:lnTo>
                    <a:pt x="182727" y="1019327"/>
                  </a:lnTo>
                  <a:lnTo>
                    <a:pt x="189585" y="1009154"/>
                  </a:lnTo>
                  <a:lnTo>
                    <a:pt x="192100" y="996683"/>
                  </a:lnTo>
                  <a:lnTo>
                    <a:pt x="192100" y="679716"/>
                  </a:lnTo>
                  <a:close/>
                </a:path>
                <a:path w="192405" h="1028700">
                  <a:moveTo>
                    <a:pt x="192100" y="32016"/>
                  </a:moveTo>
                  <a:lnTo>
                    <a:pt x="189585" y="19558"/>
                  </a:lnTo>
                  <a:lnTo>
                    <a:pt x="182727" y="9385"/>
                  </a:lnTo>
                  <a:lnTo>
                    <a:pt x="172542" y="2527"/>
                  </a:lnTo>
                  <a:lnTo>
                    <a:pt x="160083" y="0"/>
                  </a:lnTo>
                  <a:lnTo>
                    <a:pt x="32016" y="0"/>
                  </a:lnTo>
                  <a:lnTo>
                    <a:pt x="19558" y="2527"/>
                  </a:lnTo>
                  <a:lnTo>
                    <a:pt x="9385" y="9385"/>
                  </a:lnTo>
                  <a:lnTo>
                    <a:pt x="2514" y="19558"/>
                  </a:lnTo>
                  <a:lnTo>
                    <a:pt x="0" y="32016"/>
                  </a:lnTo>
                  <a:lnTo>
                    <a:pt x="0" y="348983"/>
                  </a:lnTo>
                  <a:lnTo>
                    <a:pt x="2514" y="361454"/>
                  </a:lnTo>
                  <a:lnTo>
                    <a:pt x="9385" y="371627"/>
                  </a:lnTo>
                  <a:lnTo>
                    <a:pt x="19558" y="378485"/>
                  </a:lnTo>
                  <a:lnTo>
                    <a:pt x="32016" y="381000"/>
                  </a:lnTo>
                  <a:lnTo>
                    <a:pt x="160083" y="381000"/>
                  </a:lnTo>
                  <a:lnTo>
                    <a:pt x="172542" y="378485"/>
                  </a:lnTo>
                  <a:lnTo>
                    <a:pt x="182727"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3" name="object 15">
              <a:extLst>
                <a:ext uri="{FF2B5EF4-FFF2-40B4-BE49-F238E27FC236}">
                  <a16:creationId xmlns:a16="http://schemas.microsoft.com/office/drawing/2014/main" id="{E9549026-C69F-BACA-5254-E863C1B17BA6}"/>
                </a:ext>
              </a:extLst>
            </p:cNvPr>
            <p:cNvSpPr/>
            <p:nvPr/>
          </p:nvSpPr>
          <p:spPr>
            <a:xfrm>
              <a:off x="1102436" y="3645484"/>
              <a:ext cx="1390015" cy="294005"/>
            </a:xfrm>
            <a:custGeom>
              <a:avLst/>
              <a:gdLst/>
              <a:ahLst/>
              <a:cxnLst/>
              <a:rect l="l" t="t" r="r" b="b"/>
              <a:pathLst>
                <a:path w="1390014" h="294004">
                  <a:moveTo>
                    <a:pt x="1390015" y="98818"/>
                  </a:moveTo>
                  <a:lnTo>
                    <a:pt x="1383665" y="86118"/>
                  </a:lnTo>
                  <a:lnTo>
                    <a:pt x="1351915" y="22618"/>
                  </a:lnTo>
                  <a:lnTo>
                    <a:pt x="1347152" y="21310"/>
                  </a:lnTo>
                  <a:lnTo>
                    <a:pt x="1347152" y="98818"/>
                  </a:lnTo>
                  <a:lnTo>
                    <a:pt x="1347152" y="279107"/>
                  </a:lnTo>
                  <a:lnTo>
                    <a:pt x="1325956" y="261315"/>
                  </a:lnTo>
                  <a:lnTo>
                    <a:pt x="1325956" y="273735"/>
                  </a:lnTo>
                  <a:lnTo>
                    <a:pt x="1279067" y="254850"/>
                  </a:lnTo>
                  <a:lnTo>
                    <a:pt x="1279067" y="265112"/>
                  </a:lnTo>
                  <a:lnTo>
                    <a:pt x="1207135" y="246062"/>
                  </a:lnTo>
                  <a:lnTo>
                    <a:pt x="1207135" y="255892"/>
                  </a:lnTo>
                  <a:lnTo>
                    <a:pt x="1105496" y="235826"/>
                  </a:lnTo>
                  <a:lnTo>
                    <a:pt x="1111707" y="230606"/>
                  </a:lnTo>
                  <a:lnTo>
                    <a:pt x="1207135" y="255892"/>
                  </a:lnTo>
                  <a:lnTo>
                    <a:pt x="1207135" y="246062"/>
                  </a:lnTo>
                  <a:lnTo>
                    <a:pt x="1120622" y="223126"/>
                  </a:lnTo>
                  <a:lnTo>
                    <a:pt x="1138199" y="208368"/>
                  </a:lnTo>
                  <a:lnTo>
                    <a:pt x="1279067" y="265112"/>
                  </a:lnTo>
                  <a:lnTo>
                    <a:pt x="1279067" y="254850"/>
                  </a:lnTo>
                  <a:lnTo>
                    <a:pt x="1146454" y="201422"/>
                  </a:lnTo>
                  <a:lnTo>
                    <a:pt x="1193152" y="162204"/>
                  </a:lnTo>
                  <a:lnTo>
                    <a:pt x="1325956" y="273735"/>
                  </a:lnTo>
                  <a:lnTo>
                    <a:pt x="1325956" y="261315"/>
                  </a:lnTo>
                  <a:lnTo>
                    <a:pt x="1200556" y="155981"/>
                  </a:lnTo>
                  <a:lnTo>
                    <a:pt x="1292402" y="78841"/>
                  </a:lnTo>
                  <a:lnTo>
                    <a:pt x="1295476" y="86436"/>
                  </a:lnTo>
                  <a:lnTo>
                    <a:pt x="1300861" y="80340"/>
                  </a:lnTo>
                  <a:lnTo>
                    <a:pt x="1314767" y="96901"/>
                  </a:lnTo>
                  <a:lnTo>
                    <a:pt x="1313815" y="98818"/>
                  </a:lnTo>
                  <a:lnTo>
                    <a:pt x="1316393" y="98818"/>
                  </a:lnTo>
                  <a:lnTo>
                    <a:pt x="1318069" y="100812"/>
                  </a:lnTo>
                  <a:lnTo>
                    <a:pt x="1318920" y="98818"/>
                  </a:lnTo>
                  <a:lnTo>
                    <a:pt x="1347152" y="98818"/>
                  </a:lnTo>
                  <a:lnTo>
                    <a:pt x="1347152" y="21310"/>
                  </a:lnTo>
                  <a:lnTo>
                    <a:pt x="1284236" y="3987"/>
                  </a:lnTo>
                  <a:lnTo>
                    <a:pt x="1284236" y="73253"/>
                  </a:lnTo>
                  <a:lnTo>
                    <a:pt x="1193165" y="149758"/>
                  </a:lnTo>
                  <a:lnTo>
                    <a:pt x="1185748" y="143535"/>
                  </a:lnTo>
                  <a:lnTo>
                    <a:pt x="1185748" y="155981"/>
                  </a:lnTo>
                  <a:lnTo>
                    <a:pt x="1136446" y="197396"/>
                  </a:lnTo>
                  <a:lnTo>
                    <a:pt x="1128191" y="194081"/>
                  </a:lnTo>
                  <a:lnTo>
                    <a:pt x="1128191" y="204330"/>
                  </a:lnTo>
                  <a:lnTo>
                    <a:pt x="1109370" y="220141"/>
                  </a:lnTo>
                  <a:lnTo>
                    <a:pt x="1100455" y="217779"/>
                  </a:lnTo>
                  <a:lnTo>
                    <a:pt x="1100455" y="227634"/>
                  </a:lnTo>
                  <a:lnTo>
                    <a:pt x="1093508" y="233464"/>
                  </a:lnTo>
                  <a:lnTo>
                    <a:pt x="1084148" y="231622"/>
                  </a:lnTo>
                  <a:lnTo>
                    <a:pt x="1084148" y="241325"/>
                  </a:lnTo>
                  <a:lnTo>
                    <a:pt x="1039164" y="279107"/>
                  </a:lnTo>
                  <a:lnTo>
                    <a:pt x="1039164" y="232435"/>
                  </a:lnTo>
                  <a:lnTo>
                    <a:pt x="1084148" y="241325"/>
                  </a:lnTo>
                  <a:lnTo>
                    <a:pt x="1084148" y="231622"/>
                  </a:lnTo>
                  <a:lnTo>
                    <a:pt x="1039164" y="222732"/>
                  </a:lnTo>
                  <a:lnTo>
                    <a:pt x="1039164" y="211391"/>
                  </a:lnTo>
                  <a:lnTo>
                    <a:pt x="1100455" y="227634"/>
                  </a:lnTo>
                  <a:lnTo>
                    <a:pt x="1100455" y="217779"/>
                  </a:lnTo>
                  <a:lnTo>
                    <a:pt x="1039164" y="201536"/>
                  </a:lnTo>
                  <a:lnTo>
                    <a:pt x="1039164" y="168465"/>
                  </a:lnTo>
                  <a:lnTo>
                    <a:pt x="1128191" y="204330"/>
                  </a:lnTo>
                  <a:lnTo>
                    <a:pt x="1128191" y="194081"/>
                  </a:lnTo>
                  <a:lnTo>
                    <a:pt x="1039164" y="158203"/>
                  </a:lnTo>
                  <a:lnTo>
                    <a:pt x="1039164" y="153758"/>
                  </a:lnTo>
                  <a:lnTo>
                    <a:pt x="1136446" y="114579"/>
                  </a:lnTo>
                  <a:lnTo>
                    <a:pt x="1185748" y="155981"/>
                  </a:lnTo>
                  <a:lnTo>
                    <a:pt x="1185748" y="143535"/>
                  </a:lnTo>
                  <a:lnTo>
                    <a:pt x="1146467" y="110540"/>
                  </a:lnTo>
                  <a:lnTo>
                    <a:pt x="1280782" y="56426"/>
                  </a:lnTo>
                  <a:lnTo>
                    <a:pt x="1280934" y="56603"/>
                  </a:lnTo>
                  <a:lnTo>
                    <a:pt x="1284236" y="73253"/>
                  </a:lnTo>
                  <a:lnTo>
                    <a:pt x="1284236" y="3987"/>
                  </a:lnTo>
                  <a:lnTo>
                    <a:pt x="1274343" y="1257"/>
                  </a:lnTo>
                  <a:lnTo>
                    <a:pt x="1274343" y="48755"/>
                  </a:lnTo>
                  <a:lnTo>
                    <a:pt x="1138212" y="103606"/>
                  </a:lnTo>
                  <a:lnTo>
                    <a:pt x="1128191" y="95199"/>
                  </a:lnTo>
                  <a:lnTo>
                    <a:pt x="1128191" y="107632"/>
                  </a:lnTo>
                  <a:lnTo>
                    <a:pt x="1039164" y="143497"/>
                  </a:lnTo>
                  <a:lnTo>
                    <a:pt x="1039164" y="110439"/>
                  </a:lnTo>
                  <a:lnTo>
                    <a:pt x="1109383" y="91833"/>
                  </a:lnTo>
                  <a:lnTo>
                    <a:pt x="1128191" y="107632"/>
                  </a:lnTo>
                  <a:lnTo>
                    <a:pt x="1128191" y="95199"/>
                  </a:lnTo>
                  <a:lnTo>
                    <a:pt x="1120648" y="88849"/>
                  </a:lnTo>
                  <a:lnTo>
                    <a:pt x="1273911" y="48234"/>
                  </a:lnTo>
                  <a:lnTo>
                    <a:pt x="1274343" y="48755"/>
                  </a:lnTo>
                  <a:lnTo>
                    <a:pt x="1274343" y="1257"/>
                  </a:lnTo>
                  <a:lnTo>
                    <a:pt x="1269784" y="0"/>
                  </a:lnTo>
                  <a:lnTo>
                    <a:pt x="1270927" y="5816"/>
                  </a:lnTo>
                  <a:lnTo>
                    <a:pt x="1268501" y="5308"/>
                  </a:lnTo>
                  <a:lnTo>
                    <a:pt x="1271358" y="16116"/>
                  </a:lnTo>
                  <a:lnTo>
                    <a:pt x="1267002" y="15760"/>
                  </a:lnTo>
                  <a:lnTo>
                    <a:pt x="1274013" y="33172"/>
                  </a:lnTo>
                  <a:lnTo>
                    <a:pt x="1207236" y="46367"/>
                  </a:lnTo>
                  <a:lnTo>
                    <a:pt x="1207236" y="56045"/>
                  </a:lnTo>
                  <a:lnTo>
                    <a:pt x="1111732" y="81368"/>
                  </a:lnTo>
                  <a:lnTo>
                    <a:pt x="1105509" y="76136"/>
                  </a:lnTo>
                  <a:lnTo>
                    <a:pt x="1207236" y="56045"/>
                  </a:lnTo>
                  <a:lnTo>
                    <a:pt x="1207236" y="46367"/>
                  </a:lnTo>
                  <a:lnTo>
                    <a:pt x="1100467" y="67449"/>
                  </a:lnTo>
                  <a:lnTo>
                    <a:pt x="1100467" y="84353"/>
                  </a:lnTo>
                  <a:lnTo>
                    <a:pt x="1076807" y="90627"/>
                  </a:lnTo>
                  <a:lnTo>
                    <a:pt x="1085684" y="80048"/>
                  </a:lnTo>
                  <a:lnTo>
                    <a:pt x="1093508" y="78511"/>
                  </a:lnTo>
                  <a:lnTo>
                    <a:pt x="1100467" y="84353"/>
                  </a:lnTo>
                  <a:lnTo>
                    <a:pt x="1100467" y="67449"/>
                  </a:lnTo>
                  <a:lnTo>
                    <a:pt x="1096162" y="68287"/>
                  </a:lnTo>
                  <a:lnTo>
                    <a:pt x="1095819" y="67983"/>
                  </a:lnTo>
                  <a:lnTo>
                    <a:pt x="1102677" y="59817"/>
                  </a:lnTo>
                  <a:lnTo>
                    <a:pt x="1117257" y="42456"/>
                  </a:lnTo>
                  <a:lnTo>
                    <a:pt x="1045806" y="25361"/>
                  </a:lnTo>
                  <a:lnTo>
                    <a:pt x="1045806" y="98818"/>
                  </a:lnTo>
                  <a:lnTo>
                    <a:pt x="1039164" y="100584"/>
                  </a:lnTo>
                  <a:lnTo>
                    <a:pt x="1039164" y="98818"/>
                  </a:lnTo>
                  <a:lnTo>
                    <a:pt x="1045806" y="98818"/>
                  </a:lnTo>
                  <a:lnTo>
                    <a:pt x="1045806" y="25361"/>
                  </a:lnTo>
                  <a:lnTo>
                    <a:pt x="1034415" y="22631"/>
                  </a:lnTo>
                  <a:lnTo>
                    <a:pt x="1034084" y="23279"/>
                  </a:lnTo>
                  <a:lnTo>
                    <a:pt x="1034402" y="22618"/>
                  </a:lnTo>
                  <a:lnTo>
                    <a:pt x="1029639" y="22174"/>
                  </a:lnTo>
                  <a:lnTo>
                    <a:pt x="1029639" y="279615"/>
                  </a:lnTo>
                  <a:lnTo>
                    <a:pt x="1005687" y="261086"/>
                  </a:lnTo>
                  <a:lnTo>
                    <a:pt x="1005687" y="273113"/>
                  </a:lnTo>
                  <a:lnTo>
                    <a:pt x="956729" y="254165"/>
                  </a:lnTo>
                  <a:lnTo>
                    <a:pt x="956729" y="264375"/>
                  </a:lnTo>
                  <a:lnTo>
                    <a:pt x="839622" y="234149"/>
                  </a:lnTo>
                  <a:lnTo>
                    <a:pt x="858748" y="226441"/>
                  </a:lnTo>
                  <a:lnTo>
                    <a:pt x="956729" y="264375"/>
                  </a:lnTo>
                  <a:lnTo>
                    <a:pt x="956729" y="254165"/>
                  </a:lnTo>
                  <a:lnTo>
                    <a:pt x="871677" y="221234"/>
                  </a:lnTo>
                  <a:lnTo>
                    <a:pt x="908100" y="206565"/>
                  </a:lnTo>
                  <a:lnTo>
                    <a:pt x="923658" y="209638"/>
                  </a:lnTo>
                  <a:lnTo>
                    <a:pt x="1005687" y="273113"/>
                  </a:lnTo>
                  <a:lnTo>
                    <a:pt x="1005687" y="261086"/>
                  </a:lnTo>
                  <a:lnTo>
                    <a:pt x="944562" y="213766"/>
                  </a:lnTo>
                  <a:lnTo>
                    <a:pt x="1029639" y="230555"/>
                  </a:lnTo>
                  <a:lnTo>
                    <a:pt x="1029639" y="220853"/>
                  </a:lnTo>
                  <a:lnTo>
                    <a:pt x="927722" y="200736"/>
                  </a:lnTo>
                  <a:lnTo>
                    <a:pt x="925969" y="199364"/>
                  </a:lnTo>
                  <a:lnTo>
                    <a:pt x="952881" y="188531"/>
                  </a:lnTo>
                  <a:lnTo>
                    <a:pt x="1029639" y="208864"/>
                  </a:lnTo>
                  <a:lnTo>
                    <a:pt x="1029639" y="199009"/>
                  </a:lnTo>
                  <a:lnTo>
                    <a:pt x="967638" y="182575"/>
                  </a:lnTo>
                  <a:lnTo>
                    <a:pt x="1020914" y="161112"/>
                  </a:lnTo>
                  <a:lnTo>
                    <a:pt x="1029639" y="164630"/>
                  </a:lnTo>
                  <a:lnTo>
                    <a:pt x="1029639" y="147332"/>
                  </a:lnTo>
                  <a:lnTo>
                    <a:pt x="1020914" y="150850"/>
                  </a:lnTo>
                  <a:lnTo>
                    <a:pt x="1008176" y="145719"/>
                  </a:lnTo>
                  <a:lnTo>
                    <a:pt x="1008176" y="155981"/>
                  </a:lnTo>
                  <a:lnTo>
                    <a:pt x="952258" y="178511"/>
                  </a:lnTo>
                  <a:lnTo>
                    <a:pt x="937514" y="174612"/>
                  </a:lnTo>
                  <a:lnTo>
                    <a:pt x="937514" y="184454"/>
                  </a:lnTo>
                  <a:lnTo>
                    <a:pt x="917257" y="192608"/>
                  </a:lnTo>
                  <a:lnTo>
                    <a:pt x="906856" y="184569"/>
                  </a:lnTo>
                  <a:lnTo>
                    <a:pt x="906856" y="196608"/>
                  </a:lnTo>
                  <a:lnTo>
                    <a:pt x="891006" y="193484"/>
                  </a:lnTo>
                  <a:lnTo>
                    <a:pt x="891006" y="203187"/>
                  </a:lnTo>
                  <a:lnTo>
                    <a:pt x="858685" y="216204"/>
                  </a:lnTo>
                  <a:lnTo>
                    <a:pt x="845756" y="211201"/>
                  </a:lnTo>
                  <a:lnTo>
                    <a:pt x="845756" y="221411"/>
                  </a:lnTo>
                  <a:lnTo>
                    <a:pt x="824090" y="230136"/>
                  </a:lnTo>
                  <a:lnTo>
                    <a:pt x="809218" y="226301"/>
                  </a:lnTo>
                  <a:lnTo>
                    <a:pt x="809218" y="236131"/>
                  </a:lnTo>
                  <a:lnTo>
                    <a:pt x="719963" y="272084"/>
                  </a:lnTo>
                  <a:lnTo>
                    <a:pt x="777100" y="227850"/>
                  </a:lnTo>
                  <a:lnTo>
                    <a:pt x="809218" y="236131"/>
                  </a:lnTo>
                  <a:lnTo>
                    <a:pt x="809218" y="226301"/>
                  </a:lnTo>
                  <a:lnTo>
                    <a:pt x="786638" y="220472"/>
                  </a:lnTo>
                  <a:lnTo>
                    <a:pt x="805535" y="205841"/>
                  </a:lnTo>
                  <a:lnTo>
                    <a:pt x="845756" y="221411"/>
                  </a:lnTo>
                  <a:lnTo>
                    <a:pt x="845756" y="211201"/>
                  </a:lnTo>
                  <a:lnTo>
                    <a:pt x="814324" y="199034"/>
                  </a:lnTo>
                  <a:lnTo>
                    <a:pt x="825627" y="190284"/>
                  </a:lnTo>
                  <a:lnTo>
                    <a:pt x="891006" y="203187"/>
                  </a:lnTo>
                  <a:lnTo>
                    <a:pt x="891006" y="193484"/>
                  </a:lnTo>
                  <a:lnTo>
                    <a:pt x="835609" y="182549"/>
                  </a:lnTo>
                  <a:lnTo>
                    <a:pt x="859764" y="163855"/>
                  </a:lnTo>
                  <a:lnTo>
                    <a:pt x="867003" y="165773"/>
                  </a:lnTo>
                  <a:lnTo>
                    <a:pt x="906856" y="196608"/>
                  </a:lnTo>
                  <a:lnTo>
                    <a:pt x="906856" y="184569"/>
                  </a:lnTo>
                  <a:lnTo>
                    <a:pt x="890676" y="172046"/>
                  </a:lnTo>
                  <a:lnTo>
                    <a:pt x="937514" y="184454"/>
                  </a:lnTo>
                  <a:lnTo>
                    <a:pt x="937514" y="174612"/>
                  </a:lnTo>
                  <a:lnTo>
                    <a:pt x="871308" y="157060"/>
                  </a:lnTo>
                  <a:lnTo>
                    <a:pt x="869937" y="155981"/>
                  </a:lnTo>
                  <a:lnTo>
                    <a:pt x="871308" y="154914"/>
                  </a:lnTo>
                  <a:lnTo>
                    <a:pt x="952284" y="133464"/>
                  </a:lnTo>
                  <a:lnTo>
                    <a:pt x="1008176" y="155981"/>
                  </a:lnTo>
                  <a:lnTo>
                    <a:pt x="1008176" y="145719"/>
                  </a:lnTo>
                  <a:lnTo>
                    <a:pt x="967651" y="129387"/>
                  </a:lnTo>
                  <a:lnTo>
                    <a:pt x="1029639" y="112966"/>
                  </a:lnTo>
                  <a:lnTo>
                    <a:pt x="1029639" y="103111"/>
                  </a:lnTo>
                  <a:lnTo>
                    <a:pt x="952893" y="123444"/>
                  </a:lnTo>
                  <a:lnTo>
                    <a:pt x="937526" y="117259"/>
                  </a:lnTo>
                  <a:lnTo>
                    <a:pt x="937526" y="127520"/>
                  </a:lnTo>
                  <a:lnTo>
                    <a:pt x="890663" y="139928"/>
                  </a:lnTo>
                  <a:lnTo>
                    <a:pt x="917257" y="119354"/>
                  </a:lnTo>
                  <a:lnTo>
                    <a:pt x="937526" y="127520"/>
                  </a:lnTo>
                  <a:lnTo>
                    <a:pt x="937526" y="117259"/>
                  </a:lnTo>
                  <a:lnTo>
                    <a:pt x="925969" y="112598"/>
                  </a:lnTo>
                  <a:lnTo>
                    <a:pt x="927747" y="111226"/>
                  </a:lnTo>
                  <a:lnTo>
                    <a:pt x="996162" y="97713"/>
                  </a:lnTo>
                  <a:lnTo>
                    <a:pt x="996581" y="98272"/>
                  </a:lnTo>
                  <a:lnTo>
                    <a:pt x="996315" y="98818"/>
                  </a:lnTo>
                  <a:lnTo>
                    <a:pt x="997026" y="98818"/>
                  </a:lnTo>
                  <a:lnTo>
                    <a:pt x="997483" y="99402"/>
                  </a:lnTo>
                  <a:lnTo>
                    <a:pt x="997762" y="98818"/>
                  </a:lnTo>
                  <a:lnTo>
                    <a:pt x="1029639" y="98818"/>
                  </a:lnTo>
                  <a:lnTo>
                    <a:pt x="1029639" y="22174"/>
                  </a:lnTo>
                  <a:lnTo>
                    <a:pt x="989660" y="18402"/>
                  </a:lnTo>
                  <a:lnTo>
                    <a:pt x="989660" y="89306"/>
                  </a:lnTo>
                  <a:lnTo>
                    <a:pt x="944562" y="98209"/>
                  </a:lnTo>
                  <a:lnTo>
                    <a:pt x="973328" y="75946"/>
                  </a:lnTo>
                  <a:lnTo>
                    <a:pt x="977099" y="85661"/>
                  </a:lnTo>
                  <a:lnTo>
                    <a:pt x="982357" y="79883"/>
                  </a:lnTo>
                  <a:lnTo>
                    <a:pt x="989660" y="89306"/>
                  </a:lnTo>
                  <a:lnTo>
                    <a:pt x="989660" y="18402"/>
                  </a:lnTo>
                  <a:lnTo>
                    <a:pt x="969733" y="16510"/>
                  </a:lnTo>
                  <a:lnTo>
                    <a:pt x="969733" y="66662"/>
                  </a:lnTo>
                  <a:lnTo>
                    <a:pt x="923658" y="102336"/>
                  </a:lnTo>
                  <a:lnTo>
                    <a:pt x="908126" y="105410"/>
                  </a:lnTo>
                  <a:lnTo>
                    <a:pt x="906856" y="104902"/>
                  </a:lnTo>
                  <a:lnTo>
                    <a:pt x="906856" y="115354"/>
                  </a:lnTo>
                  <a:lnTo>
                    <a:pt x="867003" y="146202"/>
                  </a:lnTo>
                  <a:lnTo>
                    <a:pt x="859777" y="148120"/>
                  </a:lnTo>
                  <a:lnTo>
                    <a:pt x="847661" y="138747"/>
                  </a:lnTo>
                  <a:lnTo>
                    <a:pt x="847661" y="150787"/>
                  </a:lnTo>
                  <a:lnTo>
                    <a:pt x="847648" y="161188"/>
                  </a:lnTo>
                  <a:lnTo>
                    <a:pt x="823214" y="180111"/>
                  </a:lnTo>
                  <a:lnTo>
                    <a:pt x="813231" y="178142"/>
                  </a:lnTo>
                  <a:lnTo>
                    <a:pt x="813231" y="187833"/>
                  </a:lnTo>
                  <a:lnTo>
                    <a:pt x="803948" y="195021"/>
                  </a:lnTo>
                  <a:lnTo>
                    <a:pt x="795159" y="191630"/>
                  </a:lnTo>
                  <a:lnTo>
                    <a:pt x="795159" y="201828"/>
                  </a:lnTo>
                  <a:lnTo>
                    <a:pt x="774966" y="217462"/>
                  </a:lnTo>
                  <a:lnTo>
                    <a:pt x="765441" y="215011"/>
                  </a:lnTo>
                  <a:lnTo>
                    <a:pt x="765441" y="224840"/>
                  </a:lnTo>
                  <a:lnTo>
                    <a:pt x="694677" y="279615"/>
                  </a:lnTo>
                  <a:lnTo>
                    <a:pt x="694677" y="206578"/>
                  </a:lnTo>
                  <a:lnTo>
                    <a:pt x="765441" y="224840"/>
                  </a:lnTo>
                  <a:lnTo>
                    <a:pt x="765441" y="215011"/>
                  </a:lnTo>
                  <a:lnTo>
                    <a:pt x="704189" y="199199"/>
                  </a:lnTo>
                  <a:lnTo>
                    <a:pt x="754164" y="185966"/>
                  </a:lnTo>
                  <a:lnTo>
                    <a:pt x="795159" y="201828"/>
                  </a:lnTo>
                  <a:lnTo>
                    <a:pt x="795159" y="191630"/>
                  </a:lnTo>
                  <a:lnTo>
                    <a:pt x="769823" y="181813"/>
                  </a:lnTo>
                  <a:lnTo>
                    <a:pt x="775335" y="180352"/>
                  </a:lnTo>
                  <a:lnTo>
                    <a:pt x="813231" y="187833"/>
                  </a:lnTo>
                  <a:lnTo>
                    <a:pt x="813231" y="178142"/>
                  </a:lnTo>
                  <a:lnTo>
                    <a:pt x="796315" y="174790"/>
                  </a:lnTo>
                  <a:lnTo>
                    <a:pt x="847648" y="161188"/>
                  </a:lnTo>
                  <a:lnTo>
                    <a:pt x="847648" y="150787"/>
                  </a:lnTo>
                  <a:lnTo>
                    <a:pt x="830097" y="146138"/>
                  </a:lnTo>
                  <a:lnTo>
                    <a:pt x="830097" y="155994"/>
                  </a:lnTo>
                  <a:lnTo>
                    <a:pt x="775004" y="170586"/>
                  </a:lnTo>
                  <a:lnTo>
                    <a:pt x="739051" y="163499"/>
                  </a:lnTo>
                  <a:lnTo>
                    <a:pt x="739051" y="180111"/>
                  </a:lnTo>
                  <a:lnTo>
                    <a:pt x="694677" y="191858"/>
                  </a:lnTo>
                  <a:lnTo>
                    <a:pt x="694677" y="164439"/>
                  </a:lnTo>
                  <a:lnTo>
                    <a:pt x="702576" y="165989"/>
                  </a:lnTo>
                  <a:lnTo>
                    <a:pt x="739051" y="180111"/>
                  </a:lnTo>
                  <a:lnTo>
                    <a:pt x="739051" y="163499"/>
                  </a:lnTo>
                  <a:lnTo>
                    <a:pt x="705231" y="156819"/>
                  </a:lnTo>
                  <a:lnTo>
                    <a:pt x="703097" y="155981"/>
                  </a:lnTo>
                  <a:lnTo>
                    <a:pt x="705243" y="155143"/>
                  </a:lnTo>
                  <a:lnTo>
                    <a:pt x="774979" y="141389"/>
                  </a:lnTo>
                  <a:lnTo>
                    <a:pt x="830097" y="155994"/>
                  </a:lnTo>
                  <a:lnTo>
                    <a:pt x="830097" y="146138"/>
                  </a:lnTo>
                  <a:lnTo>
                    <a:pt x="796302" y="137185"/>
                  </a:lnTo>
                  <a:lnTo>
                    <a:pt x="823226" y="131864"/>
                  </a:lnTo>
                  <a:lnTo>
                    <a:pt x="847661" y="150787"/>
                  </a:lnTo>
                  <a:lnTo>
                    <a:pt x="847661" y="138747"/>
                  </a:lnTo>
                  <a:lnTo>
                    <a:pt x="835621" y="129413"/>
                  </a:lnTo>
                  <a:lnTo>
                    <a:pt x="906856" y="115354"/>
                  </a:lnTo>
                  <a:lnTo>
                    <a:pt x="906856" y="104902"/>
                  </a:lnTo>
                  <a:lnTo>
                    <a:pt x="891032" y="98526"/>
                  </a:lnTo>
                  <a:lnTo>
                    <a:pt x="891032" y="108788"/>
                  </a:lnTo>
                  <a:lnTo>
                    <a:pt x="825639" y="121691"/>
                  </a:lnTo>
                  <a:lnTo>
                    <a:pt x="814324" y="112928"/>
                  </a:lnTo>
                  <a:lnTo>
                    <a:pt x="858685" y="95758"/>
                  </a:lnTo>
                  <a:lnTo>
                    <a:pt x="891032" y="108788"/>
                  </a:lnTo>
                  <a:lnTo>
                    <a:pt x="891032" y="98526"/>
                  </a:lnTo>
                  <a:lnTo>
                    <a:pt x="871677" y="90728"/>
                  </a:lnTo>
                  <a:lnTo>
                    <a:pt x="963295" y="55257"/>
                  </a:lnTo>
                  <a:lnTo>
                    <a:pt x="967346" y="60502"/>
                  </a:lnTo>
                  <a:lnTo>
                    <a:pt x="969733" y="66662"/>
                  </a:lnTo>
                  <a:lnTo>
                    <a:pt x="969733" y="16510"/>
                  </a:lnTo>
                  <a:lnTo>
                    <a:pt x="949591" y="14605"/>
                  </a:lnTo>
                  <a:lnTo>
                    <a:pt x="958494" y="37630"/>
                  </a:lnTo>
                  <a:lnTo>
                    <a:pt x="950836" y="39141"/>
                  </a:lnTo>
                  <a:lnTo>
                    <a:pt x="957224" y="47409"/>
                  </a:lnTo>
                  <a:lnTo>
                    <a:pt x="858761" y="85521"/>
                  </a:lnTo>
                  <a:lnTo>
                    <a:pt x="845769" y="80289"/>
                  </a:lnTo>
                  <a:lnTo>
                    <a:pt x="845769" y="90551"/>
                  </a:lnTo>
                  <a:lnTo>
                    <a:pt x="813244" y="103149"/>
                  </a:lnTo>
                  <a:lnTo>
                    <a:pt x="813244" y="124142"/>
                  </a:lnTo>
                  <a:lnTo>
                    <a:pt x="775322" y="131622"/>
                  </a:lnTo>
                  <a:lnTo>
                    <a:pt x="769810" y="130162"/>
                  </a:lnTo>
                  <a:lnTo>
                    <a:pt x="803948" y="116941"/>
                  </a:lnTo>
                  <a:lnTo>
                    <a:pt x="813244" y="124142"/>
                  </a:lnTo>
                  <a:lnTo>
                    <a:pt x="813244" y="103149"/>
                  </a:lnTo>
                  <a:lnTo>
                    <a:pt x="805535" y="106121"/>
                  </a:lnTo>
                  <a:lnTo>
                    <a:pt x="795159" y="98094"/>
                  </a:lnTo>
                  <a:lnTo>
                    <a:pt x="795159" y="110134"/>
                  </a:lnTo>
                  <a:lnTo>
                    <a:pt x="754151" y="126009"/>
                  </a:lnTo>
                  <a:lnTo>
                    <a:pt x="739038" y="122008"/>
                  </a:lnTo>
                  <a:lnTo>
                    <a:pt x="739038" y="131864"/>
                  </a:lnTo>
                  <a:lnTo>
                    <a:pt x="702576" y="145973"/>
                  </a:lnTo>
                  <a:lnTo>
                    <a:pt x="694677" y="147535"/>
                  </a:lnTo>
                  <a:lnTo>
                    <a:pt x="694677" y="120103"/>
                  </a:lnTo>
                  <a:lnTo>
                    <a:pt x="739038" y="131864"/>
                  </a:lnTo>
                  <a:lnTo>
                    <a:pt x="739038" y="122008"/>
                  </a:lnTo>
                  <a:lnTo>
                    <a:pt x="694677" y="110248"/>
                  </a:lnTo>
                  <a:lnTo>
                    <a:pt x="694677" y="98818"/>
                  </a:lnTo>
                  <a:lnTo>
                    <a:pt x="726554" y="98818"/>
                  </a:lnTo>
                  <a:lnTo>
                    <a:pt x="726846" y="99402"/>
                  </a:lnTo>
                  <a:lnTo>
                    <a:pt x="727290" y="98818"/>
                  </a:lnTo>
                  <a:lnTo>
                    <a:pt x="728014" y="98818"/>
                  </a:lnTo>
                  <a:lnTo>
                    <a:pt x="727722" y="98259"/>
                  </a:lnTo>
                  <a:lnTo>
                    <a:pt x="741299" y="80733"/>
                  </a:lnTo>
                  <a:lnTo>
                    <a:pt x="746353" y="86436"/>
                  </a:lnTo>
                  <a:lnTo>
                    <a:pt x="750671" y="75692"/>
                  </a:lnTo>
                  <a:lnTo>
                    <a:pt x="795159" y="110134"/>
                  </a:lnTo>
                  <a:lnTo>
                    <a:pt x="795159" y="98094"/>
                  </a:lnTo>
                  <a:lnTo>
                    <a:pt x="754380" y="66522"/>
                  </a:lnTo>
                  <a:lnTo>
                    <a:pt x="756627" y="60934"/>
                  </a:lnTo>
                  <a:lnTo>
                    <a:pt x="759104" y="57734"/>
                  </a:lnTo>
                  <a:lnTo>
                    <a:pt x="760336" y="56134"/>
                  </a:lnTo>
                  <a:lnTo>
                    <a:pt x="845769" y="90551"/>
                  </a:lnTo>
                  <a:lnTo>
                    <a:pt x="845769" y="80289"/>
                  </a:lnTo>
                  <a:lnTo>
                    <a:pt x="766394" y="48310"/>
                  </a:lnTo>
                  <a:lnTo>
                    <a:pt x="773493" y="39141"/>
                  </a:lnTo>
                  <a:lnTo>
                    <a:pt x="766000" y="37668"/>
                  </a:lnTo>
                  <a:lnTo>
                    <a:pt x="774827" y="15760"/>
                  </a:lnTo>
                  <a:lnTo>
                    <a:pt x="689914" y="22618"/>
                  </a:lnTo>
                  <a:lnTo>
                    <a:pt x="685152" y="23571"/>
                  </a:lnTo>
                  <a:lnTo>
                    <a:pt x="685152" y="98818"/>
                  </a:lnTo>
                  <a:lnTo>
                    <a:pt x="685152" y="107734"/>
                  </a:lnTo>
                  <a:lnTo>
                    <a:pt x="685152" y="279628"/>
                  </a:lnTo>
                  <a:lnTo>
                    <a:pt x="661174" y="261073"/>
                  </a:lnTo>
                  <a:lnTo>
                    <a:pt x="661174" y="273113"/>
                  </a:lnTo>
                  <a:lnTo>
                    <a:pt x="565302" y="236004"/>
                  </a:lnTo>
                  <a:lnTo>
                    <a:pt x="601014" y="226542"/>
                  </a:lnTo>
                  <a:lnTo>
                    <a:pt x="661174" y="273113"/>
                  </a:lnTo>
                  <a:lnTo>
                    <a:pt x="661174" y="261073"/>
                  </a:lnTo>
                  <a:lnTo>
                    <a:pt x="612609" y="223469"/>
                  </a:lnTo>
                  <a:lnTo>
                    <a:pt x="685152" y="204241"/>
                  </a:lnTo>
                  <a:lnTo>
                    <a:pt x="685152" y="194284"/>
                  </a:lnTo>
                  <a:lnTo>
                    <a:pt x="666559" y="189496"/>
                  </a:lnTo>
                  <a:lnTo>
                    <a:pt x="666559" y="199326"/>
                  </a:lnTo>
                  <a:lnTo>
                    <a:pt x="603123" y="216128"/>
                  </a:lnTo>
                  <a:lnTo>
                    <a:pt x="591527" y="207149"/>
                  </a:lnTo>
                  <a:lnTo>
                    <a:pt x="591527" y="219202"/>
                  </a:lnTo>
                  <a:lnTo>
                    <a:pt x="550189" y="230149"/>
                  </a:lnTo>
                  <a:lnTo>
                    <a:pt x="534530" y="224091"/>
                  </a:lnTo>
                  <a:lnTo>
                    <a:pt x="534530" y="234289"/>
                  </a:lnTo>
                  <a:lnTo>
                    <a:pt x="427545" y="262636"/>
                  </a:lnTo>
                  <a:lnTo>
                    <a:pt x="517652" y="227761"/>
                  </a:lnTo>
                  <a:lnTo>
                    <a:pt x="534530" y="234289"/>
                  </a:lnTo>
                  <a:lnTo>
                    <a:pt x="534530" y="224091"/>
                  </a:lnTo>
                  <a:lnTo>
                    <a:pt x="530847" y="222656"/>
                  </a:lnTo>
                  <a:lnTo>
                    <a:pt x="574281" y="205841"/>
                  </a:lnTo>
                  <a:lnTo>
                    <a:pt x="591527" y="219202"/>
                  </a:lnTo>
                  <a:lnTo>
                    <a:pt x="591527" y="207149"/>
                  </a:lnTo>
                  <a:lnTo>
                    <a:pt x="584657" y="201828"/>
                  </a:lnTo>
                  <a:lnTo>
                    <a:pt x="621309" y="187642"/>
                  </a:lnTo>
                  <a:lnTo>
                    <a:pt x="666559" y="199326"/>
                  </a:lnTo>
                  <a:lnTo>
                    <a:pt x="666559" y="189496"/>
                  </a:lnTo>
                  <a:lnTo>
                    <a:pt x="636549" y="181749"/>
                  </a:lnTo>
                  <a:lnTo>
                    <a:pt x="685152" y="162928"/>
                  </a:lnTo>
                  <a:lnTo>
                    <a:pt x="685152" y="149034"/>
                  </a:lnTo>
                  <a:lnTo>
                    <a:pt x="651903" y="136169"/>
                  </a:lnTo>
                  <a:lnTo>
                    <a:pt x="651903" y="155994"/>
                  </a:lnTo>
                  <a:lnTo>
                    <a:pt x="651446" y="156095"/>
                  </a:lnTo>
                  <a:lnTo>
                    <a:pt x="651446" y="165773"/>
                  </a:lnTo>
                  <a:lnTo>
                    <a:pt x="620737" y="177660"/>
                  </a:lnTo>
                  <a:lnTo>
                    <a:pt x="607949" y="174358"/>
                  </a:lnTo>
                  <a:lnTo>
                    <a:pt x="651446" y="165773"/>
                  </a:lnTo>
                  <a:lnTo>
                    <a:pt x="651446" y="156095"/>
                  </a:lnTo>
                  <a:lnTo>
                    <a:pt x="605497" y="165150"/>
                  </a:lnTo>
                  <a:lnTo>
                    <a:pt x="605497" y="183565"/>
                  </a:lnTo>
                  <a:lnTo>
                    <a:pt x="575868" y="195033"/>
                  </a:lnTo>
                  <a:lnTo>
                    <a:pt x="565492" y="186994"/>
                  </a:lnTo>
                  <a:lnTo>
                    <a:pt x="565492" y="199047"/>
                  </a:lnTo>
                  <a:lnTo>
                    <a:pt x="517664" y="217551"/>
                  </a:lnTo>
                  <a:lnTo>
                    <a:pt x="504482" y="212458"/>
                  </a:lnTo>
                  <a:lnTo>
                    <a:pt x="504482" y="222656"/>
                  </a:lnTo>
                  <a:lnTo>
                    <a:pt x="374154" y="273100"/>
                  </a:lnTo>
                  <a:lnTo>
                    <a:pt x="461035" y="205841"/>
                  </a:lnTo>
                  <a:lnTo>
                    <a:pt x="504482" y="222656"/>
                  </a:lnTo>
                  <a:lnTo>
                    <a:pt x="504482" y="212458"/>
                  </a:lnTo>
                  <a:lnTo>
                    <a:pt x="474243" y="200748"/>
                  </a:lnTo>
                  <a:lnTo>
                    <a:pt x="548716" y="186055"/>
                  </a:lnTo>
                  <a:lnTo>
                    <a:pt x="565492" y="199047"/>
                  </a:lnTo>
                  <a:lnTo>
                    <a:pt x="565492" y="186994"/>
                  </a:lnTo>
                  <a:lnTo>
                    <a:pt x="561124" y="183603"/>
                  </a:lnTo>
                  <a:lnTo>
                    <a:pt x="586359" y="178625"/>
                  </a:lnTo>
                  <a:lnTo>
                    <a:pt x="605497" y="183565"/>
                  </a:lnTo>
                  <a:lnTo>
                    <a:pt x="605497" y="165150"/>
                  </a:lnTo>
                  <a:lnTo>
                    <a:pt x="586638" y="168859"/>
                  </a:lnTo>
                  <a:lnTo>
                    <a:pt x="565048" y="163296"/>
                  </a:lnTo>
                  <a:lnTo>
                    <a:pt x="565048" y="173126"/>
                  </a:lnTo>
                  <a:lnTo>
                    <a:pt x="551129" y="175869"/>
                  </a:lnTo>
                  <a:lnTo>
                    <a:pt x="538835" y="166357"/>
                  </a:lnTo>
                  <a:lnTo>
                    <a:pt x="565048" y="173126"/>
                  </a:lnTo>
                  <a:lnTo>
                    <a:pt x="565048" y="163296"/>
                  </a:lnTo>
                  <a:lnTo>
                    <a:pt x="538734" y="156502"/>
                  </a:lnTo>
                  <a:lnTo>
                    <a:pt x="538734" y="178320"/>
                  </a:lnTo>
                  <a:lnTo>
                    <a:pt x="482168" y="189484"/>
                  </a:lnTo>
                  <a:lnTo>
                    <a:pt x="517664" y="162001"/>
                  </a:lnTo>
                  <a:lnTo>
                    <a:pt x="538734" y="178320"/>
                  </a:lnTo>
                  <a:lnTo>
                    <a:pt x="538734" y="156502"/>
                  </a:lnTo>
                  <a:lnTo>
                    <a:pt x="528256" y="153797"/>
                  </a:lnTo>
                  <a:lnTo>
                    <a:pt x="551129" y="136093"/>
                  </a:lnTo>
                  <a:lnTo>
                    <a:pt x="651903" y="155994"/>
                  </a:lnTo>
                  <a:lnTo>
                    <a:pt x="651903" y="136169"/>
                  </a:lnTo>
                  <a:lnTo>
                    <a:pt x="651370" y="135966"/>
                  </a:lnTo>
                  <a:lnTo>
                    <a:pt x="651370" y="146189"/>
                  </a:lnTo>
                  <a:lnTo>
                    <a:pt x="561111" y="128371"/>
                  </a:lnTo>
                  <a:lnTo>
                    <a:pt x="575868" y="116941"/>
                  </a:lnTo>
                  <a:lnTo>
                    <a:pt x="651370" y="146189"/>
                  </a:lnTo>
                  <a:lnTo>
                    <a:pt x="651370" y="135966"/>
                  </a:lnTo>
                  <a:lnTo>
                    <a:pt x="584657" y="110134"/>
                  </a:lnTo>
                  <a:lnTo>
                    <a:pt x="603110" y="95846"/>
                  </a:lnTo>
                  <a:lnTo>
                    <a:pt x="685152" y="117576"/>
                  </a:lnTo>
                  <a:lnTo>
                    <a:pt x="685152" y="107734"/>
                  </a:lnTo>
                  <a:lnTo>
                    <a:pt x="653059" y="99225"/>
                  </a:lnTo>
                  <a:lnTo>
                    <a:pt x="653262" y="98818"/>
                  </a:lnTo>
                  <a:lnTo>
                    <a:pt x="685152" y="98818"/>
                  </a:lnTo>
                  <a:lnTo>
                    <a:pt x="685152" y="23571"/>
                  </a:lnTo>
                  <a:lnTo>
                    <a:pt x="652780" y="29972"/>
                  </a:lnTo>
                  <a:lnTo>
                    <a:pt x="652780" y="99148"/>
                  </a:lnTo>
                  <a:lnTo>
                    <a:pt x="612597" y="88506"/>
                  </a:lnTo>
                  <a:lnTo>
                    <a:pt x="632574" y="73037"/>
                  </a:lnTo>
                  <a:lnTo>
                    <a:pt x="652094" y="98259"/>
                  </a:lnTo>
                  <a:lnTo>
                    <a:pt x="651814" y="98818"/>
                  </a:lnTo>
                  <a:lnTo>
                    <a:pt x="652526" y="98818"/>
                  </a:lnTo>
                  <a:lnTo>
                    <a:pt x="652780" y="99148"/>
                  </a:lnTo>
                  <a:lnTo>
                    <a:pt x="652780" y="29972"/>
                  </a:lnTo>
                  <a:lnTo>
                    <a:pt x="606336" y="39141"/>
                  </a:lnTo>
                  <a:lnTo>
                    <a:pt x="626745" y="65506"/>
                  </a:lnTo>
                  <a:lnTo>
                    <a:pt x="601002" y="85432"/>
                  </a:lnTo>
                  <a:lnTo>
                    <a:pt x="591527" y="82931"/>
                  </a:lnTo>
                  <a:lnTo>
                    <a:pt x="591527" y="92773"/>
                  </a:lnTo>
                  <a:lnTo>
                    <a:pt x="574281" y="106121"/>
                  </a:lnTo>
                  <a:lnTo>
                    <a:pt x="565492" y="102730"/>
                  </a:lnTo>
                  <a:lnTo>
                    <a:pt x="565492" y="112928"/>
                  </a:lnTo>
                  <a:lnTo>
                    <a:pt x="548716" y="125920"/>
                  </a:lnTo>
                  <a:lnTo>
                    <a:pt x="538721" y="123952"/>
                  </a:lnTo>
                  <a:lnTo>
                    <a:pt x="538721" y="133654"/>
                  </a:lnTo>
                  <a:lnTo>
                    <a:pt x="517652" y="149961"/>
                  </a:lnTo>
                  <a:lnTo>
                    <a:pt x="507060" y="141770"/>
                  </a:lnTo>
                  <a:lnTo>
                    <a:pt x="507060" y="158165"/>
                  </a:lnTo>
                  <a:lnTo>
                    <a:pt x="461276" y="193598"/>
                  </a:lnTo>
                  <a:lnTo>
                    <a:pt x="457644" y="194322"/>
                  </a:lnTo>
                  <a:lnTo>
                    <a:pt x="444449" y="189217"/>
                  </a:lnTo>
                  <a:lnTo>
                    <a:pt x="444449" y="206629"/>
                  </a:lnTo>
                  <a:lnTo>
                    <a:pt x="350177" y="279615"/>
                  </a:lnTo>
                  <a:lnTo>
                    <a:pt x="350177" y="225234"/>
                  </a:lnTo>
                  <a:lnTo>
                    <a:pt x="444449" y="206629"/>
                  </a:lnTo>
                  <a:lnTo>
                    <a:pt x="444449" y="189217"/>
                  </a:lnTo>
                  <a:lnTo>
                    <a:pt x="440169" y="187566"/>
                  </a:lnTo>
                  <a:lnTo>
                    <a:pt x="440169" y="197764"/>
                  </a:lnTo>
                  <a:lnTo>
                    <a:pt x="350177" y="215531"/>
                  </a:lnTo>
                  <a:lnTo>
                    <a:pt x="350177" y="162928"/>
                  </a:lnTo>
                  <a:lnTo>
                    <a:pt x="440169" y="197764"/>
                  </a:lnTo>
                  <a:lnTo>
                    <a:pt x="440169" y="187566"/>
                  </a:lnTo>
                  <a:lnTo>
                    <a:pt x="350177" y="152717"/>
                  </a:lnTo>
                  <a:lnTo>
                    <a:pt x="350177" y="117678"/>
                  </a:lnTo>
                  <a:lnTo>
                    <a:pt x="507060" y="158165"/>
                  </a:lnTo>
                  <a:lnTo>
                    <a:pt x="507060" y="141770"/>
                  </a:lnTo>
                  <a:lnTo>
                    <a:pt x="496443" y="133553"/>
                  </a:lnTo>
                  <a:lnTo>
                    <a:pt x="496443" y="145592"/>
                  </a:lnTo>
                  <a:lnTo>
                    <a:pt x="350177" y="107848"/>
                  </a:lnTo>
                  <a:lnTo>
                    <a:pt x="350177" y="98818"/>
                  </a:lnTo>
                  <a:lnTo>
                    <a:pt x="362318" y="98818"/>
                  </a:lnTo>
                  <a:lnTo>
                    <a:pt x="461251" y="118351"/>
                  </a:lnTo>
                  <a:lnTo>
                    <a:pt x="496443" y="145592"/>
                  </a:lnTo>
                  <a:lnTo>
                    <a:pt x="496443" y="133553"/>
                  </a:lnTo>
                  <a:lnTo>
                    <a:pt x="482142" y="122478"/>
                  </a:lnTo>
                  <a:lnTo>
                    <a:pt x="538721" y="133654"/>
                  </a:lnTo>
                  <a:lnTo>
                    <a:pt x="538721" y="123952"/>
                  </a:lnTo>
                  <a:lnTo>
                    <a:pt x="465328" y="109461"/>
                  </a:lnTo>
                  <a:lnTo>
                    <a:pt x="444436" y="93294"/>
                  </a:lnTo>
                  <a:lnTo>
                    <a:pt x="444436" y="105333"/>
                  </a:lnTo>
                  <a:lnTo>
                    <a:pt x="386588" y="93916"/>
                  </a:lnTo>
                  <a:lnTo>
                    <a:pt x="397446" y="79883"/>
                  </a:lnTo>
                  <a:lnTo>
                    <a:pt x="402717" y="85661"/>
                  </a:lnTo>
                  <a:lnTo>
                    <a:pt x="406311" y="76339"/>
                  </a:lnTo>
                  <a:lnTo>
                    <a:pt x="409308" y="78968"/>
                  </a:lnTo>
                  <a:lnTo>
                    <a:pt x="409486" y="78282"/>
                  </a:lnTo>
                  <a:lnTo>
                    <a:pt x="444436" y="105333"/>
                  </a:lnTo>
                  <a:lnTo>
                    <a:pt x="444436" y="93294"/>
                  </a:lnTo>
                  <a:lnTo>
                    <a:pt x="412140" y="68275"/>
                  </a:lnTo>
                  <a:lnTo>
                    <a:pt x="415112" y="57073"/>
                  </a:lnTo>
                  <a:lnTo>
                    <a:pt x="416521" y="55257"/>
                  </a:lnTo>
                  <a:lnTo>
                    <a:pt x="565492" y="112928"/>
                  </a:lnTo>
                  <a:lnTo>
                    <a:pt x="565492" y="102730"/>
                  </a:lnTo>
                  <a:lnTo>
                    <a:pt x="427456" y="49301"/>
                  </a:lnTo>
                  <a:lnTo>
                    <a:pt x="591527" y="92773"/>
                  </a:lnTo>
                  <a:lnTo>
                    <a:pt x="591527" y="82931"/>
                  </a:lnTo>
                  <a:lnTo>
                    <a:pt x="428536" y="39738"/>
                  </a:lnTo>
                  <a:lnTo>
                    <a:pt x="428993" y="39141"/>
                  </a:lnTo>
                  <a:lnTo>
                    <a:pt x="421309" y="37630"/>
                  </a:lnTo>
                  <a:lnTo>
                    <a:pt x="430225" y="14605"/>
                  </a:lnTo>
                  <a:lnTo>
                    <a:pt x="426262" y="14986"/>
                  </a:lnTo>
                  <a:lnTo>
                    <a:pt x="428828" y="5308"/>
                  </a:lnTo>
                  <a:lnTo>
                    <a:pt x="345414" y="22618"/>
                  </a:lnTo>
                  <a:lnTo>
                    <a:pt x="340652" y="32143"/>
                  </a:lnTo>
                  <a:lnTo>
                    <a:pt x="340652" y="98818"/>
                  </a:lnTo>
                  <a:lnTo>
                    <a:pt x="340652" y="105384"/>
                  </a:lnTo>
                  <a:lnTo>
                    <a:pt x="340652" y="279615"/>
                  </a:lnTo>
                  <a:lnTo>
                    <a:pt x="286613" y="237782"/>
                  </a:lnTo>
                  <a:lnTo>
                    <a:pt x="340652" y="227114"/>
                  </a:lnTo>
                  <a:lnTo>
                    <a:pt x="340652" y="217411"/>
                  </a:lnTo>
                  <a:lnTo>
                    <a:pt x="276618" y="230047"/>
                  </a:lnTo>
                  <a:lnTo>
                    <a:pt x="69316" y="69596"/>
                  </a:lnTo>
                  <a:lnTo>
                    <a:pt x="72136" y="55308"/>
                  </a:lnTo>
                  <a:lnTo>
                    <a:pt x="340652" y="159245"/>
                  </a:lnTo>
                  <a:lnTo>
                    <a:pt x="340652" y="149034"/>
                  </a:lnTo>
                  <a:lnTo>
                    <a:pt x="78498" y="47574"/>
                  </a:lnTo>
                  <a:lnTo>
                    <a:pt x="340652" y="115214"/>
                  </a:lnTo>
                  <a:lnTo>
                    <a:pt x="340652" y="105384"/>
                  </a:lnTo>
                  <a:lnTo>
                    <a:pt x="315226" y="98818"/>
                  </a:lnTo>
                  <a:lnTo>
                    <a:pt x="340652" y="98818"/>
                  </a:lnTo>
                  <a:lnTo>
                    <a:pt x="340652" y="32143"/>
                  </a:lnTo>
                  <a:lnTo>
                    <a:pt x="316661" y="80111"/>
                  </a:lnTo>
                  <a:lnTo>
                    <a:pt x="312254" y="79248"/>
                  </a:lnTo>
                  <a:lnTo>
                    <a:pt x="312254" y="88938"/>
                  </a:lnTo>
                  <a:lnTo>
                    <a:pt x="308216" y="97015"/>
                  </a:lnTo>
                  <a:lnTo>
                    <a:pt x="161861" y="59258"/>
                  </a:lnTo>
                  <a:lnTo>
                    <a:pt x="312254" y="88938"/>
                  </a:lnTo>
                  <a:lnTo>
                    <a:pt x="312254" y="79248"/>
                  </a:lnTo>
                  <a:lnTo>
                    <a:pt x="78574" y="33108"/>
                  </a:lnTo>
                  <a:lnTo>
                    <a:pt x="85737" y="14605"/>
                  </a:lnTo>
                  <a:lnTo>
                    <a:pt x="81572" y="14998"/>
                  </a:lnTo>
                  <a:lnTo>
                    <a:pt x="84213" y="4775"/>
                  </a:lnTo>
                  <a:lnTo>
                    <a:pt x="82016" y="5245"/>
                  </a:lnTo>
                  <a:lnTo>
                    <a:pt x="83058" y="0"/>
                  </a:lnTo>
                  <a:lnTo>
                    <a:pt x="914" y="22618"/>
                  </a:lnTo>
                  <a:lnTo>
                    <a:pt x="37846" y="99402"/>
                  </a:lnTo>
                  <a:lnTo>
                    <a:pt x="52959" y="79883"/>
                  </a:lnTo>
                  <a:lnTo>
                    <a:pt x="58229" y="85661"/>
                  </a:lnTo>
                  <a:lnTo>
                    <a:pt x="61988" y="75933"/>
                  </a:lnTo>
                  <a:lnTo>
                    <a:pt x="63627" y="77216"/>
                  </a:lnTo>
                  <a:lnTo>
                    <a:pt x="65176" y="78549"/>
                  </a:lnTo>
                  <a:lnTo>
                    <a:pt x="264223" y="232498"/>
                  </a:lnTo>
                  <a:lnTo>
                    <a:pt x="0" y="284645"/>
                  </a:lnTo>
                  <a:lnTo>
                    <a:pt x="1841" y="293992"/>
                  </a:lnTo>
                  <a:lnTo>
                    <a:pt x="274205" y="240233"/>
                  </a:lnTo>
                  <a:lnTo>
                    <a:pt x="342493" y="293090"/>
                  </a:lnTo>
                  <a:lnTo>
                    <a:pt x="345401" y="289344"/>
                  </a:lnTo>
                  <a:lnTo>
                    <a:pt x="346633" y="293928"/>
                  </a:lnTo>
                  <a:lnTo>
                    <a:pt x="549643" y="240144"/>
                  </a:lnTo>
                  <a:lnTo>
                    <a:pt x="688187" y="293763"/>
                  </a:lnTo>
                  <a:lnTo>
                    <a:pt x="689889" y="289344"/>
                  </a:lnTo>
                  <a:lnTo>
                    <a:pt x="691692" y="293738"/>
                  </a:lnTo>
                  <a:lnTo>
                    <a:pt x="824750" y="240144"/>
                  </a:lnTo>
                  <a:lnTo>
                    <a:pt x="1033221" y="293928"/>
                  </a:lnTo>
                  <a:lnTo>
                    <a:pt x="1034389" y="289369"/>
                  </a:lnTo>
                  <a:lnTo>
                    <a:pt x="1037475" y="292963"/>
                  </a:lnTo>
                  <a:lnTo>
                    <a:pt x="1096137" y="243687"/>
                  </a:lnTo>
                  <a:lnTo>
                    <a:pt x="1351000" y="293992"/>
                  </a:lnTo>
                  <a:lnTo>
                    <a:pt x="1351889" y="289356"/>
                  </a:lnTo>
                  <a:lnTo>
                    <a:pt x="1356677" y="289318"/>
                  </a:lnTo>
                  <a:lnTo>
                    <a:pt x="1356677" y="98818"/>
                  </a:lnTo>
                  <a:lnTo>
                    <a:pt x="1390015" y="98818"/>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66059175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13DF-E41F-6444-BF16-A9D565A55F53}"/>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153A4D44-3B3C-82E6-1B95-686852F17E4A}"/>
              </a:ext>
            </a:extLst>
          </p:cNvPr>
          <p:cNvSpPr>
            <a:spLocks noGrp="1"/>
          </p:cNvSpPr>
          <p:nvPr>
            <p:ph type="body" sz="quarter" idx="16"/>
          </p:nvPr>
        </p:nvSpPr>
        <p:spPr/>
        <p:txBody>
          <a:bodyPr/>
          <a:lstStyle/>
          <a:p>
            <a:r>
              <a:rPr lang="en-US" dirty="0"/>
              <a:t>Lessons from Gemma 3: </a:t>
            </a:r>
            <a:r>
              <a:rPr lang="en-US" dirty="0">
                <a:hlinkClick r:id="rId2"/>
              </a:rPr>
              <a:t>https://storage.googleapis.com/deepmind-media/gemma/Gemma3Report.pdf</a:t>
            </a:r>
            <a:r>
              <a:rPr lang="en-US" dirty="0"/>
              <a:t> </a:t>
            </a:r>
          </a:p>
        </p:txBody>
      </p:sp>
    </p:spTree>
    <p:extLst>
      <p:ext uri="{BB962C8B-B14F-4D97-AF65-F5344CB8AC3E}">
        <p14:creationId xmlns:p14="http://schemas.microsoft.com/office/powerpoint/2010/main" val="22249126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0D21B-F286-36A2-3F62-BA34F9A41B82}"/>
              </a:ext>
            </a:extLst>
          </p:cNvPr>
          <p:cNvSpPr>
            <a:spLocks noGrp="1"/>
          </p:cNvSpPr>
          <p:nvPr>
            <p:ph type="title"/>
          </p:nvPr>
        </p:nvSpPr>
        <p:spPr/>
        <p:txBody>
          <a:bodyPr/>
          <a:lstStyle/>
          <a:p>
            <a:r>
              <a:rPr lang="en-US" dirty="0"/>
              <a:t>Summary of LLM architectures </a:t>
            </a:r>
          </a:p>
        </p:txBody>
      </p:sp>
      <p:sp>
        <p:nvSpPr>
          <p:cNvPr id="3" name="Text Placeholder 2">
            <a:extLst>
              <a:ext uri="{FF2B5EF4-FFF2-40B4-BE49-F238E27FC236}">
                <a16:creationId xmlns:a16="http://schemas.microsoft.com/office/drawing/2014/main" id="{2B7F8464-2DF4-2336-9A18-C678C9CC099F}"/>
              </a:ext>
            </a:extLst>
          </p:cNvPr>
          <p:cNvSpPr>
            <a:spLocks noGrp="1"/>
          </p:cNvSpPr>
          <p:nvPr>
            <p:ph type="body" sz="quarter" idx="16"/>
          </p:nvPr>
        </p:nvSpPr>
        <p:spPr>
          <a:xfrm>
            <a:off x="533919" y="1265960"/>
            <a:ext cx="8543580" cy="3077573"/>
          </a:xfrm>
        </p:spPr>
        <p:txBody>
          <a:bodyPr/>
          <a:lstStyle/>
          <a:p>
            <a:r>
              <a:rPr lang="en-US" dirty="0"/>
              <a:t>There are many architectural variations. </a:t>
            </a:r>
          </a:p>
          <a:p>
            <a:r>
              <a:rPr lang="en-US" dirty="0"/>
              <a:t>Major differences? Position embeddings, activations, tokenization</a:t>
            </a:r>
          </a:p>
          <a:p>
            <a:r>
              <a:rPr lang="en-US" dirty="0"/>
              <a:t>This is an evolving field; a lot of empirical analysis is going into identifying best practices. </a:t>
            </a:r>
          </a:p>
          <a:p>
            <a:endParaRPr lang="en-US" dirty="0"/>
          </a:p>
          <a:p>
            <a:endParaRPr lang="en-US" dirty="0"/>
          </a:p>
          <a:p>
            <a:pPr marL="0" indent="0">
              <a:buNone/>
            </a:pPr>
            <a:endParaRPr lang="en-US" dirty="0"/>
          </a:p>
        </p:txBody>
      </p:sp>
      <p:pic>
        <p:nvPicPr>
          <p:cNvPr id="5" name="Picture 4">
            <a:extLst>
              <a:ext uri="{FF2B5EF4-FFF2-40B4-BE49-F238E27FC236}">
                <a16:creationId xmlns:a16="http://schemas.microsoft.com/office/drawing/2014/main" id="{3128066D-DA97-D267-BC9E-F5189FE01F78}"/>
              </a:ext>
            </a:extLst>
          </p:cNvPr>
          <p:cNvPicPr>
            <a:picLocks noChangeAspect="1"/>
          </p:cNvPicPr>
          <p:nvPr/>
        </p:nvPicPr>
        <p:blipFill>
          <a:blip r:embed="rId2"/>
          <a:stretch>
            <a:fillRect/>
          </a:stretch>
        </p:blipFill>
        <p:spPr>
          <a:xfrm>
            <a:off x="141317" y="2266918"/>
            <a:ext cx="8877993" cy="2744525"/>
          </a:xfrm>
          <a:prstGeom prst="rect">
            <a:avLst/>
          </a:prstGeom>
        </p:spPr>
      </p:pic>
      <p:sp>
        <p:nvSpPr>
          <p:cNvPr id="6" name="Google Shape;665;p81">
            <a:extLst>
              <a:ext uri="{FF2B5EF4-FFF2-40B4-BE49-F238E27FC236}">
                <a16:creationId xmlns:a16="http://schemas.microsoft.com/office/drawing/2014/main" id="{6517FAB8-48A5-749F-09C8-500AEC7857C1}"/>
              </a:ext>
            </a:extLst>
          </p:cNvPr>
          <p:cNvSpPr txBox="1"/>
          <p:nvPr/>
        </p:nvSpPr>
        <p:spPr>
          <a:xfrm>
            <a:off x="7431253" y="4899769"/>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[Picture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1878766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CB94A-B2CC-6C81-4857-8166FCB0DF6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E9F3954-8F53-6268-B838-F961849A3226}"/>
              </a:ext>
            </a:extLst>
          </p:cNvPr>
          <p:cNvSpPr>
            <a:spLocks noGrp="1"/>
          </p:cNvSpPr>
          <p:nvPr>
            <p:ph type="body" sz="quarter" idx="16"/>
          </p:nvPr>
        </p:nvSpPr>
        <p:spPr/>
        <p:txBody>
          <a:bodyPr anchor="ctr"/>
          <a:lstStyle/>
          <a:p>
            <a:pPr algn="ctr"/>
            <a:r>
              <a:rPr lang="en-US" sz="4800" dirty="0"/>
              <a:t>Pre-training data</a:t>
            </a:r>
          </a:p>
        </p:txBody>
      </p:sp>
      <p:sp>
        <p:nvSpPr>
          <p:cNvPr id="3" name="Text Placeholder 2">
            <a:extLst>
              <a:ext uri="{FF2B5EF4-FFF2-40B4-BE49-F238E27FC236}">
                <a16:creationId xmlns:a16="http://schemas.microsoft.com/office/drawing/2014/main" id="{AEF34B97-A655-1991-E6DA-872DD2908960}"/>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7348412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B91F3-2259-BD60-A208-CF8162283E38}"/>
              </a:ext>
            </a:extLst>
          </p:cNvPr>
          <p:cNvSpPr>
            <a:spLocks noGrp="1"/>
          </p:cNvSpPr>
          <p:nvPr>
            <p:ph type="title"/>
          </p:nvPr>
        </p:nvSpPr>
        <p:spPr/>
        <p:txBody>
          <a:bodyPr/>
          <a:lstStyle/>
          <a:p>
            <a:r>
              <a:rPr lang="en-US" dirty="0"/>
              <a:t>The pre-training data size and sources</a:t>
            </a:r>
          </a:p>
        </p:txBody>
      </p:sp>
      <p:sp>
        <p:nvSpPr>
          <p:cNvPr id="3" name="Text Placeholder 2">
            <a:extLst>
              <a:ext uri="{FF2B5EF4-FFF2-40B4-BE49-F238E27FC236}">
                <a16:creationId xmlns:a16="http://schemas.microsoft.com/office/drawing/2014/main" id="{2E84410B-7110-01F7-EEC0-606F027F6049}"/>
              </a:ext>
            </a:extLst>
          </p:cNvPr>
          <p:cNvSpPr>
            <a:spLocks noGrp="1"/>
          </p:cNvSpPr>
          <p:nvPr>
            <p:ph type="body" sz="quarter" idx="16"/>
          </p:nvPr>
        </p:nvSpPr>
        <p:spPr>
          <a:xfrm>
            <a:off x="133087" y="1223673"/>
            <a:ext cx="8085415" cy="3077573"/>
          </a:xfrm>
        </p:spPr>
        <p:txBody>
          <a:bodyPr/>
          <a:lstStyle/>
          <a:p>
            <a:r>
              <a:rPr lang="en-US" dirty="0"/>
              <a:t>They vary </a:t>
            </a:r>
            <a:br>
              <a:rPr lang="en-US" dirty="0"/>
            </a:br>
            <a:r>
              <a:rPr lang="en-US" dirty="0"/>
              <a:t>quite a bit! </a:t>
            </a:r>
            <a:br>
              <a:rPr lang="en-US" dirty="0"/>
            </a:br>
            <a:endParaRPr lang="en-US" dirty="0"/>
          </a:p>
          <a:p>
            <a:r>
              <a:rPr lang="en-US" dirty="0"/>
              <a:t>They used to be </a:t>
            </a:r>
            <a:br>
              <a:rPr lang="en-US" dirty="0"/>
            </a:br>
            <a:r>
              <a:rPr lang="en-US" dirty="0"/>
              <a:t>in billions of tokens;</a:t>
            </a:r>
            <a:br>
              <a:rPr lang="en-US" dirty="0"/>
            </a:br>
            <a:r>
              <a:rPr lang="en-US" dirty="0"/>
              <a:t>now they’re north </a:t>
            </a:r>
            <a:br>
              <a:rPr lang="en-US" dirty="0"/>
            </a:br>
            <a:r>
              <a:rPr lang="en-US" dirty="0"/>
              <a:t>of trillions. </a:t>
            </a:r>
          </a:p>
        </p:txBody>
      </p:sp>
      <p:pic>
        <p:nvPicPr>
          <p:cNvPr id="7" name="Picture 6">
            <a:extLst>
              <a:ext uri="{FF2B5EF4-FFF2-40B4-BE49-F238E27FC236}">
                <a16:creationId xmlns:a16="http://schemas.microsoft.com/office/drawing/2014/main" id="{13542F7B-AB7E-A265-0DAA-940041086738}"/>
              </a:ext>
            </a:extLst>
          </p:cNvPr>
          <p:cNvPicPr>
            <a:picLocks noChangeAspect="1"/>
          </p:cNvPicPr>
          <p:nvPr/>
        </p:nvPicPr>
        <p:blipFill>
          <a:blip r:embed="rId2"/>
          <a:stretch>
            <a:fillRect/>
          </a:stretch>
        </p:blipFill>
        <p:spPr>
          <a:xfrm>
            <a:off x="2279176" y="1137224"/>
            <a:ext cx="6811560" cy="3985804"/>
          </a:xfrm>
          <a:prstGeom prst="rect">
            <a:avLst/>
          </a:prstGeom>
        </p:spPr>
      </p:pic>
    </p:spTree>
    <p:extLst>
      <p:ext uri="{BB962C8B-B14F-4D97-AF65-F5344CB8AC3E}">
        <p14:creationId xmlns:p14="http://schemas.microsoft.com/office/powerpoint/2010/main" val="148645101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2803-5C5F-1D9A-C508-1987C5CC16EE}"/>
              </a:ext>
            </a:extLst>
          </p:cNvPr>
          <p:cNvSpPr>
            <a:spLocks noGrp="1"/>
          </p:cNvSpPr>
          <p:nvPr>
            <p:ph type="title"/>
          </p:nvPr>
        </p:nvSpPr>
        <p:spPr/>
        <p:txBody>
          <a:bodyPr/>
          <a:lstStyle/>
          <a:p>
            <a:r>
              <a:rPr lang="en-US" dirty="0"/>
              <a:t>Where do we begin to collect data? </a:t>
            </a:r>
          </a:p>
        </p:txBody>
      </p:sp>
      <p:sp>
        <p:nvSpPr>
          <p:cNvPr id="3" name="Text Placeholder 2">
            <a:extLst>
              <a:ext uri="{FF2B5EF4-FFF2-40B4-BE49-F238E27FC236}">
                <a16:creationId xmlns:a16="http://schemas.microsoft.com/office/drawing/2014/main" id="{754FE417-EC20-6624-F750-E3E2701B2953}"/>
              </a:ext>
            </a:extLst>
          </p:cNvPr>
          <p:cNvSpPr>
            <a:spLocks noGrp="1"/>
          </p:cNvSpPr>
          <p:nvPr>
            <p:ph type="body" sz="quarter" idx="16"/>
          </p:nvPr>
        </p:nvSpPr>
        <p:spPr>
          <a:xfrm>
            <a:off x="533919" y="1390650"/>
            <a:ext cx="8365823" cy="3077573"/>
          </a:xfrm>
        </p:spPr>
        <p:txBody>
          <a:bodyPr/>
          <a:lstStyle/>
          <a:p>
            <a:r>
              <a:rPr lang="en-US" dirty="0"/>
              <a:t>Where do I find a very large dataset? </a:t>
            </a:r>
          </a:p>
          <a:p>
            <a:pPr lvl="1"/>
            <a:r>
              <a:rPr lang="en-US" dirty="0"/>
              <a:t>Crawling web is non-trivial (unless you’re OpenAI or Google with ton of resources).</a:t>
            </a:r>
          </a:p>
          <a:p>
            <a:pPr lvl="1"/>
            <a:r>
              <a:rPr lang="en-US" dirty="0"/>
              <a:t>But if you have to do it, be aware that websites have their own permissions regarding which parts of their content, if any, can be crawled. (next slide)</a:t>
            </a:r>
          </a:p>
          <a:p>
            <a:pPr marL="685800" lvl="2" indent="0">
              <a:buNone/>
            </a:pPr>
            <a:endParaRPr lang="en-US" dirty="0"/>
          </a:p>
          <a:p>
            <a:pPr lvl="1"/>
            <a:endParaRPr lang="en-US" dirty="0"/>
          </a:p>
          <a:p>
            <a:pPr lvl="1"/>
            <a:r>
              <a:rPr lang="en-US" dirty="0"/>
              <a:t>The alternative is to look for websites that have done the crawling for you. </a:t>
            </a:r>
          </a:p>
        </p:txBody>
      </p:sp>
    </p:spTree>
    <p:extLst>
      <p:ext uri="{BB962C8B-B14F-4D97-AF65-F5344CB8AC3E}">
        <p14:creationId xmlns:p14="http://schemas.microsoft.com/office/powerpoint/2010/main" val="384388658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B1E01-88F9-341D-41F3-77A2DA9A539D}"/>
              </a:ext>
            </a:extLst>
          </p:cNvPr>
          <p:cNvSpPr>
            <a:spLocks noGrp="1"/>
          </p:cNvSpPr>
          <p:nvPr>
            <p:ph type="title"/>
          </p:nvPr>
        </p:nvSpPr>
        <p:spPr>
          <a:xfrm>
            <a:off x="533919" y="2304753"/>
            <a:ext cx="8085415" cy="857542"/>
          </a:xfrm>
        </p:spPr>
        <p:txBody>
          <a:bodyPr/>
          <a:lstStyle/>
          <a:p>
            <a:r>
              <a:rPr lang="en-US" dirty="0"/>
              <a:t>Collecting </a:t>
            </a:r>
            <a:br>
              <a:rPr lang="en-US" dirty="0"/>
            </a:br>
            <a:r>
              <a:rPr lang="en-US" dirty="0"/>
              <a:t>(Quality) Data </a:t>
            </a:r>
            <a:br>
              <a:rPr lang="en-US" dirty="0"/>
            </a:br>
            <a:r>
              <a:rPr lang="en-US" dirty="0"/>
              <a:t>is Difficult </a:t>
            </a:r>
          </a:p>
        </p:txBody>
      </p:sp>
      <p:sp>
        <p:nvSpPr>
          <p:cNvPr id="3" name="Text Placeholder 2">
            <a:extLst>
              <a:ext uri="{FF2B5EF4-FFF2-40B4-BE49-F238E27FC236}">
                <a16:creationId xmlns:a16="http://schemas.microsoft.com/office/drawing/2014/main" id="{646A39C7-98D3-9688-82D9-D80067C53C71}"/>
              </a:ext>
            </a:extLst>
          </p:cNvPr>
          <p:cNvSpPr>
            <a:spLocks noGrp="1"/>
          </p:cNvSpPr>
          <p:nvPr>
            <p:ph type="body" sz="quarter" idx="16"/>
          </p:nvPr>
        </p:nvSpPr>
        <p:spPr/>
        <p:txBody>
          <a:bodyPr/>
          <a:lstStyle/>
          <a:p>
            <a:endParaRPr lang="en-US"/>
          </a:p>
        </p:txBody>
      </p:sp>
      <p:pic>
        <p:nvPicPr>
          <p:cNvPr id="1026" name="Picture 2" descr="Dark web | Definition, The Onion Router, History, &amp; Examples | Britannica">
            <a:extLst>
              <a:ext uri="{FF2B5EF4-FFF2-40B4-BE49-F238E27FC236}">
                <a16:creationId xmlns:a16="http://schemas.microsoft.com/office/drawing/2014/main" id="{57C2DF48-026A-198A-4E0E-C38BFA152F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9389" y="0"/>
            <a:ext cx="51435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08174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2904C5-A1F8-0B95-ECDB-1B3ECD5DE2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54829-C5EA-768A-4660-FE7143EEA9A6}"/>
              </a:ext>
            </a:extLst>
          </p:cNvPr>
          <p:cNvSpPr>
            <a:spLocks noGrp="1"/>
          </p:cNvSpPr>
          <p:nvPr>
            <p:ph type="title"/>
          </p:nvPr>
        </p:nvSpPr>
        <p:spPr/>
        <p:txBody>
          <a:bodyPr/>
          <a:lstStyle/>
          <a:p>
            <a:r>
              <a:rPr lang="en-US" dirty="0" err="1"/>
              <a:t>Robots.txt</a:t>
            </a:r>
            <a:endParaRPr lang="en-US" dirty="0"/>
          </a:p>
        </p:txBody>
      </p:sp>
      <p:sp>
        <p:nvSpPr>
          <p:cNvPr id="3" name="Text Placeholder 2">
            <a:extLst>
              <a:ext uri="{FF2B5EF4-FFF2-40B4-BE49-F238E27FC236}">
                <a16:creationId xmlns:a16="http://schemas.microsoft.com/office/drawing/2014/main" id="{4B436BBA-18CF-E813-A82E-61D95CB24078}"/>
              </a:ext>
            </a:extLst>
          </p:cNvPr>
          <p:cNvSpPr>
            <a:spLocks noGrp="1"/>
          </p:cNvSpPr>
          <p:nvPr>
            <p:ph type="body" sz="quarter" idx="16"/>
          </p:nvPr>
        </p:nvSpPr>
        <p:spPr/>
        <p:txBody>
          <a:bodyPr/>
          <a:lstStyle/>
          <a:p>
            <a:r>
              <a:rPr lang="en-US" dirty="0"/>
              <a:t>A plain text file that tells web crawlers which parts of a website they can access. </a:t>
            </a:r>
          </a:p>
          <a:p>
            <a:r>
              <a:rPr lang="en-US" dirty="0"/>
              <a:t>When a web crawler visits a website, it first checks the </a:t>
            </a:r>
            <a:r>
              <a:rPr lang="en-US" dirty="0" err="1"/>
              <a:t>robots.txt</a:t>
            </a:r>
            <a:r>
              <a:rPr lang="en-US" dirty="0"/>
              <a:t> file (if available) before crawling other pages.</a:t>
            </a:r>
            <a:br>
              <a:rPr lang="en-US" dirty="0"/>
            </a:br>
            <a:endParaRPr lang="en-US" dirty="0"/>
          </a:p>
          <a:p>
            <a:endParaRPr lang="en-US" dirty="0"/>
          </a:p>
          <a:p>
            <a:endParaRPr lang="en-US" dirty="0"/>
          </a:p>
          <a:p>
            <a:endParaRPr lang="en-US" dirty="0"/>
          </a:p>
          <a:p>
            <a:endParaRPr lang="en-US" dirty="0"/>
          </a:p>
          <a:p>
            <a:r>
              <a:rPr lang="en-US" dirty="0"/>
              <a:t>AI companies release the details of their crawlers: </a:t>
            </a:r>
            <a:br>
              <a:rPr lang="en-US" dirty="0"/>
            </a:br>
            <a:r>
              <a:rPr lang="en-US" dirty="0">
                <a:hlinkClick r:id="rId3"/>
              </a:rPr>
              <a:t>https://platform.openai.com/docs/bots/</a:t>
            </a:r>
            <a:r>
              <a:rPr lang="en-US" dirty="0"/>
              <a:t> </a:t>
            </a:r>
          </a:p>
          <a:p>
            <a:pPr marL="0" indent="0">
              <a:buNone/>
            </a:pPr>
            <a:endParaRPr lang="en-US" dirty="0"/>
          </a:p>
        </p:txBody>
      </p:sp>
      <p:sp>
        <p:nvSpPr>
          <p:cNvPr id="5" name="TextBox 4">
            <a:extLst>
              <a:ext uri="{FF2B5EF4-FFF2-40B4-BE49-F238E27FC236}">
                <a16:creationId xmlns:a16="http://schemas.microsoft.com/office/drawing/2014/main" id="{14566F58-AAAB-6409-F86E-62DC21018EEC}"/>
              </a:ext>
            </a:extLst>
          </p:cNvPr>
          <p:cNvSpPr txBox="1"/>
          <p:nvPr/>
        </p:nvSpPr>
        <p:spPr>
          <a:xfrm>
            <a:off x="2195383" y="4872130"/>
            <a:ext cx="4572000" cy="246221"/>
          </a:xfrm>
          <a:prstGeom prst="rect">
            <a:avLst/>
          </a:prstGeom>
          <a:noFill/>
        </p:spPr>
        <p:txBody>
          <a:bodyPr wrap="square">
            <a:spAutoFit/>
          </a:bodyPr>
          <a:lstStyle/>
          <a:p>
            <a:pPr algn="ctr"/>
            <a:r>
              <a:rPr lang="en-US" sz="1000" dirty="0">
                <a:hlinkClick r:id="rId4"/>
              </a:rPr>
              <a:t>https://github.com/ai-robots-txt/ai.robots.txt</a:t>
            </a:r>
            <a:r>
              <a:rPr lang="en-US" sz="1000" dirty="0"/>
              <a:t> </a:t>
            </a:r>
          </a:p>
        </p:txBody>
      </p:sp>
      <p:pic>
        <p:nvPicPr>
          <p:cNvPr id="2050" name="Picture 2">
            <a:extLst>
              <a:ext uri="{FF2B5EF4-FFF2-40B4-BE49-F238E27FC236}">
                <a16:creationId xmlns:a16="http://schemas.microsoft.com/office/drawing/2014/main" id="{56B6ADB1-A31B-4539-BF9C-F822F4DF84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08323" y="89096"/>
            <a:ext cx="1128241" cy="11723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obots.txt Guide for Squarespace: Block AI Crawlers + Issues | Collaborada">
            <a:extLst>
              <a:ext uri="{FF2B5EF4-FFF2-40B4-BE49-F238E27FC236}">
                <a16:creationId xmlns:a16="http://schemas.microsoft.com/office/drawing/2014/main" id="{A5B495FA-64E6-88C4-297B-FDA0178CD9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1102" y="2049684"/>
            <a:ext cx="3498566" cy="22092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7D9908A-4DC7-CCCE-BBF3-69DA9BDD5DF1}"/>
              </a:ext>
            </a:extLst>
          </p:cNvPr>
          <p:cNvSpPr txBox="1"/>
          <p:nvPr/>
        </p:nvSpPr>
        <p:spPr>
          <a:xfrm>
            <a:off x="5741818" y="4212193"/>
            <a:ext cx="2774029" cy="600164"/>
          </a:xfrm>
          <a:prstGeom prst="rect">
            <a:avLst/>
          </a:prstGeom>
          <a:noFill/>
        </p:spPr>
        <p:txBody>
          <a:bodyPr wrap="square">
            <a:spAutoFit/>
          </a:bodyPr>
          <a:lstStyle/>
          <a:p>
            <a:r>
              <a:rPr lang="en-US" sz="1100" dirty="0">
                <a:latin typeface="Tahoma" panose="020B0604030504040204" pitchFamily="34" charset="0"/>
                <a:ea typeface="Tahoma" panose="020B0604030504040204" pitchFamily="34" charset="0"/>
                <a:cs typeface="Tahoma" panose="020B0604030504040204" pitchFamily="34" charset="0"/>
              </a:rPr>
              <a:t>More examples: </a:t>
            </a:r>
          </a:p>
          <a:p>
            <a:r>
              <a:rPr lang="en-US" sz="1100" dirty="0">
                <a:latin typeface="Tahoma" panose="020B0604030504040204" pitchFamily="34" charset="0"/>
                <a:ea typeface="Tahoma" panose="020B0604030504040204" pitchFamily="34" charset="0"/>
                <a:cs typeface="Tahoma" panose="020B0604030504040204" pitchFamily="34" charset="0"/>
                <a:hlinkClick r:id="rId7"/>
              </a:rPr>
              <a:t>https://www.youtube.com/robots.txt</a:t>
            </a:r>
            <a:r>
              <a:rPr lang="en-US" sz="1100" dirty="0">
                <a:latin typeface="Tahoma" panose="020B0604030504040204" pitchFamily="34" charset="0"/>
                <a:ea typeface="Tahoma" panose="020B0604030504040204" pitchFamily="34" charset="0"/>
                <a:cs typeface="Tahoma" panose="020B0604030504040204" pitchFamily="34" charset="0"/>
              </a:rPr>
              <a:t> </a:t>
            </a:r>
            <a:br>
              <a:rPr lang="en-US" sz="1100" dirty="0">
                <a:latin typeface="Tahoma" panose="020B0604030504040204" pitchFamily="34" charset="0"/>
                <a:ea typeface="Tahoma" panose="020B0604030504040204" pitchFamily="34" charset="0"/>
                <a:cs typeface="Tahoma" panose="020B0604030504040204" pitchFamily="34" charset="0"/>
              </a:rPr>
            </a:br>
            <a:r>
              <a:rPr lang="en-US" sz="1100" dirty="0">
                <a:latin typeface="Tahoma" panose="020B0604030504040204" pitchFamily="34" charset="0"/>
                <a:ea typeface="Tahoma" panose="020B0604030504040204" pitchFamily="34" charset="0"/>
                <a:cs typeface="Tahoma" panose="020B0604030504040204" pitchFamily="34" charset="0"/>
                <a:hlinkClick r:id="rId8"/>
              </a:rPr>
              <a:t>https://www.jhu.edu/robots.txt</a:t>
            </a:r>
            <a:r>
              <a:rPr lang="en-US" sz="1100" dirty="0">
                <a:latin typeface="Tahoma" panose="020B0604030504040204" pitchFamily="34" charset="0"/>
                <a:ea typeface="Tahoma" panose="020B0604030504040204" pitchFamily="34" charset="0"/>
                <a:cs typeface="Tahoma" panose="020B0604030504040204" pitchFamily="34" charset="0"/>
              </a:rPr>
              <a:t> </a:t>
            </a:r>
          </a:p>
        </p:txBody>
      </p:sp>
      <p:pic>
        <p:nvPicPr>
          <p:cNvPr id="3074" name="Picture 2" descr="What is Robots.Txt File | Importance, Role, and Impact on SEO -  GeeksforGeeks">
            <a:extLst>
              <a:ext uri="{FF2B5EF4-FFF2-40B4-BE49-F238E27FC236}">
                <a16:creationId xmlns:a16="http://schemas.microsoft.com/office/drawing/2014/main" id="{7A74A778-C058-3BC6-ABDE-7F9571E29E5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028" t="5586" r="10450" b="14774"/>
          <a:stretch/>
        </p:blipFill>
        <p:spPr bwMode="auto">
          <a:xfrm>
            <a:off x="1579233" y="2387452"/>
            <a:ext cx="2437916" cy="1268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93820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CBCCE05-13BB-2C63-BA77-A1AB0B7444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1DD0F9-AA7C-6539-4015-600AD0A899CC}"/>
              </a:ext>
            </a:extLst>
          </p:cNvPr>
          <p:cNvSpPr>
            <a:spLocks noGrp="1"/>
          </p:cNvSpPr>
          <p:nvPr>
            <p:ph type="title"/>
          </p:nvPr>
        </p:nvSpPr>
        <p:spPr/>
        <p:txBody>
          <a:bodyPr/>
          <a:lstStyle/>
          <a:p>
            <a:r>
              <a:rPr lang="en-US" dirty="0" err="1"/>
              <a:t>Robots.txt’s</a:t>
            </a:r>
            <a:r>
              <a:rPr lang="en-US" dirty="0"/>
              <a:t> are becoming </a:t>
            </a:r>
            <a:br>
              <a:rPr lang="en-US" dirty="0"/>
            </a:br>
            <a:r>
              <a:rPr lang="en-US" dirty="0"/>
              <a:t>increasingly more restrictive</a:t>
            </a:r>
          </a:p>
        </p:txBody>
      </p:sp>
      <p:sp>
        <p:nvSpPr>
          <p:cNvPr id="3" name="Text Placeholder 2">
            <a:extLst>
              <a:ext uri="{FF2B5EF4-FFF2-40B4-BE49-F238E27FC236}">
                <a16:creationId xmlns:a16="http://schemas.microsoft.com/office/drawing/2014/main" id="{695D579C-F6D9-3DC6-0C61-4DA1F71F5B3B}"/>
              </a:ext>
            </a:extLst>
          </p:cNvPr>
          <p:cNvSpPr>
            <a:spLocks noGrp="1"/>
          </p:cNvSpPr>
          <p:nvPr>
            <p:ph type="body" sz="quarter" idx="16"/>
          </p:nvPr>
        </p:nvSpPr>
        <p:spPr/>
        <p:txBody>
          <a:bodyPr/>
          <a:lstStyle/>
          <a:p>
            <a:r>
              <a:rPr lang="en-US" dirty="0"/>
              <a:t>A longitudinal analyses show that in the past few years, a major chunk of websites have restricted their data to AI crawlers. </a:t>
            </a:r>
          </a:p>
          <a:p>
            <a:endParaRPr lang="en-US" dirty="0"/>
          </a:p>
          <a:p>
            <a:endParaRPr lang="en-US" dirty="0">
              <a:hlinkClick r:id="rId3"/>
            </a:endParaRPr>
          </a:p>
        </p:txBody>
      </p:sp>
      <p:sp>
        <p:nvSpPr>
          <p:cNvPr id="5" name="TextBox 4">
            <a:extLst>
              <a:ext uri="{FF2B5EF4-FFF2-40B4-BE49-F238E27FC236}">
                <a16:creationId xmlns:a16="http://schemas.microsoft.com/office/drawing/2014/main" id="{556C39E8-BC09-8B82-15AB-2D05EE7A0188}"/>
              </a:ext>
            </a:extLst>
          </p:cNvPr>
          <p:cNvSpPr txBox="1"/>
          <p:nvPr/>
        </p:nvSpPr>
        <p:spPr>
          <a:xfrm>
            <a:off x="2195383" y="4872130"/>
            <a:ext cx="4572000" cy="246221"/>
          </a:xfrm>
          <a:prstGeom prst="rect">
            <a:avLst/>
          </a:prstGeom>
          <a:noFill/>
        </p:spPr>
        <p:txBody>
          <a:bodyPr wrap="square">
            <a:spAutoFit/>
          </a:bodyPr>
          <a:lstStyle/>
          <a:p>
            <a:pPr algn="ctr"/>
            <a:r>
              <a:rPr lang="en-US" sz="1000" dirty="0">
                <a:hlinkClick r:id="rId4"/>
              </a:rPr>
              <a:t>Consent in Crisis: The Rapid Decline of the AI Data Commons, 2024</a:t>
            </a:r>
            <a:endParaRPr lang="en-US" sz="1000" dirty="0"/>
          </a:p>
        </p:txBody>
      </p:sp>
      <p:pic>
        <p:nvPicPr>
          <p:cNvPr id="6" name="Picture 5">
            <a:extLst>
              <a:ext uri="{FF2B5EF4-FFF2-40B4-BE49-F238E27FC236}">
                <a16:creationId xmlns:a16="http://schemas.microsoft.com/office/drawing/2014/main" id="{FF1EB23D-4B1D-30A6-62CA-FD4485123C66}"/>
              </a:ext>
            </a:extLst>
          </p:cNvPr>
          <p:cNvPicPr>
            <a:picLocks noChangeAspect="1"/>
          </p:cNvPicPr>
          <p:nvPr/>
        </p:nvPicPr>
        <p:blipFill>
          <a:blip r:embed="rId5"/>
          <a:stretch>
            <a:fillRect/>
          </a:stretch>
        </p:blipFill>
        <p:spPr>
          <a:xfrm>
            <a:off x="67962" y="2224213"/>
            <a:ext cx="8976984" cy="2297680"/>
          </a:xfrm>
          <a:prstGeom prst="rect">
            <a:avLst/>
          </a:prstGeom>
        </p:spPr>
      </p:pic>
    </p:spTree>
    <p:extLst>
      <p:ext uri="{BB962C8B-B14F-4D97-AF65-F5344CB8AC3E}">
        <p14:creationId xmlns:p14="http://schemas.microsoft.com/office/powerpoint/2010/main" val="368831454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DC912-5D17-2408-4945-7D89F8705056}"/>
              </a:ext>
            </a:extLst>
          </p:cNvPr>
          <p:cNvSpPr>
            <a:spLocks noGrp="1"/>
          </p:cNvSpPr>
          <p:nvPr>
            <p:ph type="title"/>
          </p:nvPr>
        </p:nvSpPr>
        <p:spPr/>
        <p:txBody>
          <a:bodyPr/>
          <a:lstStyle/>
          <a:p>
            <a:r>
              <a:rPr lang="en-US" dirty="0" err="1"/>
              <a:t>CommonCrawl</a:t>
            </a:r>
            <a:r>
              <a:rPr lang="en-US" dirty="0"/>
              <a:t> </a:t>
            </a:r>
          </a:p>
        </p:txBody>
      </p:sp>
      <p:sp>
        <p:nvSpPr>
          <p:cNvPr id="3" name="Text Placeholder 2">
            <a:extLst>
              <a:ext uri="{FF2B5EF4-FFF2-40B4-BE49-F238E27FC236}">
                <a16:creationId xmlns:a16="http://schemas.microsoft.com/office/drawing/2014/main" id="{0770DDD7-12EB-9A6B-096D-BB6113D160DF}"/>
              </a:ext>
            </a:extLst>
          </p:cNvPr>
          <p:cNvSpPr>
            <a:spLocks noGrp="1"/>
          </p:cNvSpPr>
          <p:nvPr>
            <p:ph type="body" sz="quarter" idx="16"/>
          </p:nvPr>
        </p:nvSpPr>
        <p:spPr>
          <a:xfrm>
            <a:off x="362731" y="1234075"/>
            <a:ext cx="8572566" cy="3077573"/>
          </a:xfrm>
        </p:spPr>
        <p:txBody>
          <a:bodyPr/>
          <a:lstStyle/>
          <a:p>
            <a:r>
              <a:rPr lang="en-US" dirty="0"/>
              <a:t>A non-profit organization that release a new crawl of the internet </a:t>
            </a:r>
            <a:r>
              <a:rPr lang="en-US" b="1" dirty="0"/>
              <a:t>every month</a:t>
            </a:r>
            <a:r>
              <a:rPr lang="en-US" dirty="0"/>
              <a:t>.</a:t>
            </a:r>
          </a:p>
          <a:p>
            <a:pPr lvl="1"/>
            <a:r>
              <a:rPr lang="en-US" dirty="0"/>
              <a:t>So far, there have been ~100 crawls from 2008-2024.</a:t>
            </a:r>
          </a:p>
          <a:p>
            <a:pPr lvl="1"/>
            <a:r>
              <a:rPr lang="en-US" dirty="0"/>
              <a:t>In 2016, a crawl took 10-12 days on 100 machines. They used </a:t>
            </a:r>
            <a:r>
              <a:rPr lang="en-US" dirty="0">
                <a:hlinkClick r:id="rId3"/>
              </a:rPr>
              <a:t>Apache </a:t>
            </a:r>
            <a:r>
              <a:rPr lang="en-US" dirty="0" err="1">
                <a:hlinkClick r:id="rId3"/>
              </a:rPr>
              <a:t>Nutch</a:t>
            </a:r>
            <a:r>
              <a:rPr lang="en-US" dirty="0"/>
              <a:t>. </a:t>
            </a:r>
          </a:p>
          <a:p>
            <a:pPr lvl="1"/>
            <a:r>
              <a:rPr lang="en-US" dirty="0"/>
              <a:t>This is </a:t>
            </a:r>
            <a:r>
              <a:rPr lang="en-US" b="1" dirty="0"/>
              <a:t>not </a:t>
            </a:r>
            <a:r>
              <a:rPr lang="en-US" dirty="0"/>
              <a:t>a complete of the internet. Crawls have some overlap but try to diversify.</a:t>
            </a:r>
          </a:p>
          <a:p>
            <a:pPr lvl="2"/>
            <a:r>
              <a:rPr lang="en-US" dirty="0"/>
              <a:t>Common Crawl follows links from previously crawled pages.</a:t>
            </a:r>
          </a:p>
          <a:p>
            <a:pPr lvl="1"/>
            <a:r>
              <a:rPr lang="en-US" dirty="0"/>
              <a:t>Also note, it respects </a:t>
            </a:r>
            <a:r>
              <a:rPr lang="en-US" dirty="0" err="1"/>
              <a:t>robots.txt</a:t>
            </a:r>
            <a:endParaRPr lang="en-US" dirty="0"/>
          </a:p>
          <a:p>
            <a:r>
              <a:rPr lang="en-US" dirty="0"/>
              <a:t>CC is a common sources of pre-training data. </a:t>
            </a:r>
          </a:p>
          <a:p>
            <a:pPr lvl="1"/>
            <a:r>
              <a:rPr lang="en-US" sz="1400" b="1" dirty="0"/>
              <a:t>WARC</a:t>
            </a:r>
            <a:r>
              <a:rPr lang="en-US" sz="1400" dirty="0"/>
              <a:t>: The raw HTTP responses, including </a:t>
            </a:r>
            <a:br>
              <a:rPr lang="en-US" sz="1400" dirty="0"/>
            </a:br>
            <a:r>
              <a:rPr lang="en-US" sz="1400" dirty="0"/>
              <a:t>full web pages.</a:t>
            </a:r>
          </a:p>
          <a:p>
            <a:pPr lvl="1"/>
            <a:r>
              <a:rPr lang="en-US" sz="1400" b="1" dirty="0"/>
              <a:t>WAT</a:t>
            </a:r>
            <a:r>
              <a:rPr lang="en-US" sz="1400" dirty="0"/>
              <a:t>: The metadata summary from WARC files.</a:t>
            </a:r>
          </a:p>
          <a:p>
            <a:pPr lvl="1"/>
            <a:r>
              <a:rPr lang="en-US" sz="1400" b="1" dirty="0"/>
              <a:t>WET</a:t>
            </a:r>
            <a:r>
              <a:rPr lang="en-US" sz="1400" dirty="0"/>
              <a:t>: The extracted plaintext from WARC files, </a:t>
            </a:r>
            <a:br>
              <a:rPr lang="en-US" sz="1400" dirty="0"/>
            </a:br>
            <a:r>
              <a:rPr lang="en-US" sz="1400" dirty="0"/>
              <a:t>stripping out HTML and other non-textual content.</a:t>
            </a:r>
          </a:p>
        </p:txBody>
      </p:sp>
      <p:pic>
        <p:nvPicPr>
          <p:cNvPr id="10244" name="Picture 4" descr="Common Crawl Dataset | Papers With Code">
            <a:extLst>
              <a:ext uri="{FF2B5EF4-FFF2-40B4-BE49-F238E27FC236}">
                <a16:creationId xmlns:a16="http://schemas.microsoft.com/office/drawing/2014/main" id="{141F231C-A3A1-3355-C2E5-0EAD9740E3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71" t="25155" r="7546" b="37313"/>
          <a:stretch/>
        </p:blipFill>
        <p:spPr bwMode="auto">
          <a:xfrm>
            <a:off x="5686818" y="271313"/>
            <a:ext cx="2818356" cy="8079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6721F75-B157-8D10-9D08-1CA0A2053CED}"/>
              </a:ext>
            </a:extLst>
          </p:cNvPr>
          <p:cNvPicPr>
            <a:picLocks noChangeAspect="1"/>
          </p:cNvPicPr>
          <p:nvPr/>
        </p:nvPicPr>
        <p:blipFill>
          <a:blip r:embed="rId5"/>
          <a:stretch>
            <a:fillRect/>
          </a:stretch>
        </p:blipFill>
        <p:spPr>
          <a:xfrm>
            <a:off x="5093537" y="3241538"/>
            <a:ext cx="3954831" cy="1615952"/>
          </a:xfrm>
          <a:prstGeom prst="rect">
            <a:avLst/>
          </a:prstGeom>
          <a:solidFill>
            <a:schemeClr val="bg1"/>
          </a:solidFill>
        </p:spPr>
      </p:pic>
      <p:sp>
        <p:nvSpPr>
          <p:cNvPr id="7" name="TextBox 6">
            <a:extLst>
              <a:ext uri="{FF2B5EF4-FFF2-40B4-BE49-F238E27FC236}">
                <a16:creationId xmlns:a16="http://schemas.microsoft.com/office/drawing/2014/main" id="{060DC403-DB59-7B00-ABDA-FC2BF58788CC}"/>
              </a:ext>
            </a:extLst>
          </p:cNvPr>
          <p:cNvSpPr txBox="1"/>
          <p:nvPr/>
        </p:nvSpPr>
        <p:spPr>
          <a:xfrm>
            <a:off x="5022935" y="4797009"/>
            <a:ext cx="4334006" cy="246221"/>
          </a:xfrm>
          <a:prstGeom prst="rect">
            <a:avLst/>
          </a:prstGeom>
          <a:solidFill>
            <a:schemeClr val="bg1"/>
          </a:solidFill>
        </p:spPr>
        <p:txBody>
          <a:bodyPr wrap="square">
            <a:spAutoFit/>
          </a:bodyPr>
          <a:lstStyle/>
          <a:p>
            <a:r>
              <a:rPr lang="en-US" sz="1000" dirty="0">
                <a:hlinkClick r:id="rId6"/>
              </a:rPr>
              <a:t>https://data.commoncrawl.org/crawl-data/CC-MAIN-2024-30/index.html</a:t>
            </a:r>
            <a:r>
              <a:rPr lang="en-US" sz="1000" dirty="0"/>
              <a:t> </a:t>
            </a:r>
          </a:p>
        </p:txBody>
      </p:sp>
    </p:spTree>
    <p:extLst>
      <p:ext uri="{BB962C8B-B14F-4D97-AF65-F5344CB8AC3E}">
        <p14:creationId xmlns:p14="http://schemas.microsoft.com/office/powerpoint/2010/main" val="1275667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25E5C-6361-1DA5-FD26-3F884CDE673A}"/>
              </a:ext>
            </a:extLst>
          </p:cNvPr>
          <p:cNvSpPr>
            <a:spLocks noGrp="1"/>
          </p:cNvSpPr>
          <p:nvPr>
            <p:ph type="title"/>
          </p:nvPr>
        </p:nvSpPr>
        <p:spPr/>
        <p:txBody>
          <a:bodyPr/>
          <a:lstStyle/>
          <a:p>
            <a:r>
              <a:rPr lang="en-US" dirty="0"/>
              <a:t>CC: Examples </a:t>
            </a:r>
          </a:p>
        </p:txBody>
      </p:sp>
      <p:sp>
        <p:nvSpPr>
          <p:cNvPr id="3" name="Text Placeholder 2">
            <a:extLst>
              <a:ext uri="{FF2B5EF4-FFF2-40B4-BE49-F238E27FC236}">
                <a16:creationId xmlns:a16="http://schemas.microsoft.com/office/drawing/2014/main" id="{F045B935-2BEE-844B-2066-4DAE9290E5FA}"/>
              </a:ext>
            </a:extLst>
          </p:cNvPr>
          <p:cNvSpPr>
            <a:spLocks noGrp="1"/>
          </p:cNvSpPr>
          <p:nvPr>
            <p:ph type="body" sz="quarter" idx="16"/>
          </p:nvPr>
        </p:nvSpPr>
        <p:spPr/>
        <p:txBody>
          <a:bodyPr/>
          <a:lstStyle/>
          <a:p>
            <a:r>
              <a:rPr lang="en-US" dirty="0"/>
              <a:t>Sample JSON of BBC pages in 2025 </a:t>
            </a:r>
          </a:p>
          <a:p>
            <a:pPr marL="0" indent="0">
              <a:buNone/>
            </a:pPr>
            <a:endParaRPr lang="en-US" dirty="0"/>
          </a:p>
          <a:p>
            <a:pPr marL="0" indent="0">
              <a:buNone/>
            </a:pPr>
            <a:endParaRPr lang="en-US" dirty="0"/>
          </a:p>
          <a:p>
            <a:r>
              <a:rPr lang="en-US" dirty="0"/>
              <a:t>Gives you a list of WARC files: </a:t>
            </a:r>
          </a:p>
        </p:txBody>
      </p:sp>
      <p:sp>
        <p:nvSpPr>
          <p:cNvPr id="5" name="TextBox 4">
            <a:extLst>
              <a:ext uri="{FF2B5EF4-FFF2-40B4-BE49-F238E27FC236}">
                <a16:creationId xmlns:a16="http://schemas.microsoft.com/office/drawing/2014/main" id="{F098274D-3C27-58B7-832E-77553C12D2A9}"/>
              </a:ext>
            </a:extLst>
          </p:cNvPr>
          <p:cNvSpPr txBox="1"/>
          <p:nvPr/>
        </p:nvSpPr>
        <p:spPr>
          <a:xfrm>
            <a:off x="214008" y="1737422"/>
            <a:ext cx="8706255" cy="307777"/>
          </a:xfrm>
          <a:prstGeom prst="rect">
            <a:avLst/>
          </a:prstGeom>
          <a:solidFill>
            <a:schemeClr val="bg2">
              <a:lumMod val="20000"/>
              <a:lumOff val="80000"/>
            </a:schemeClr>
          </a:solidFill>
        </p:spPr>
        <p:txBody>
          <a:bodyPr wrap="square">
            <a:spAutoFit/>
          </a:bodyPr>
          <a:lstStyle/>
          <a:p>
            <a:pPr algn="ctr"/>
            <a:r>
              <a:rPr lang="en-US" dirty="0">
                <a:latin typeface="Consolas" panose="020B0609020204030204" pitchFamily="49" charset="0"/>
                <a:cs typeface="Consolas" panose="020B0609020204030204" pitchFamily="49" charset="0"/>
              </a:rPr>
              <a:t>curl "http://</a:t>
            </a:r>
            <a:r>
              <a:rPr lang="en-US" dirty="0" err="1">
                <a:latin typeface="Consolas" panose="020B0609020204030204" pitchFamily="49" charset="0"/>
                <a:cs typeface="Consolas" panose="020B0609020204030204" pitchFamily="49" charset="0"/>
              </a:rPr>
              <a:t>index.commoncrawl.org</a:t>
            </a:r>
            <a:r>
              <a:rPr lang="en-US" dirty="0">
                <a:latin typeface="Consolas" panose="020B0609020204030204" pitchFamily="49" charset="0"/>
                <a:cs typeface="Consolas" panose="020B0609020204030204" pitchFamily="49" charset="0"/>
              </a:rPr>
              <a:t>/CC-MAIN-2025-18-index?url=*.</a:t>
            </a:r>
            <a:r>
              <a:rPr lang="en-US" dirty="0" err="1">
                <a:latin typeface="Consolas" panose="020B0609020204030204" pitchFamily="49" charset="0"/>
                <a:cs typeface="Consolas" panose="020B0609020204030204" pitchFamily="49" charset="0"/>
              </a:rPr>
              <a:t>bbc.com</a:t>
            </a:r>
            <a:r>
              <a:rPr lang="en-US" dirty="0">
                <a:latin typeface="Consolas" panose="020B0609020204030204" pitchFamily="49" charset="0"/>
                <a:cs typeface="Consolas" panose="020B0609020204030204" pitchFamily="49" charset="0"/>
              </a:rPr>
              <a:t>/*&amp;output=</a:t>
            </a:r>
            <a:r>
              <a:rPr lang="en-US" dirty="0" err="1">
                <a:latin typeface="Consolas" panose="020B0609020204030204" pitchFamily="49" charset="0"/>
                <a:cs typeface="Consolas" panose="020B0609020204030204" pitchFamily="49" charset="0"/>
              </a:rPr>
              <a:t>json</a:t>
            </a:r>
            <a:r>
              <a:rPr lang="en-US" dirty="0">
                <a:latin typeface="Consolas" panose="020B0609020204030204" pitchFamily="49" charset="0"/>
                <a:cs typeface="Consolas" panose="020B0609020204030204" pitchFamily="49" charset="0"/>
              </a:rPr>
              <a:t>"</a:t>
            </a:r>
          </a:p>
        </p:txBody>
      </p:sp>
      <p:sp>
        <p:nvSpPr>
          <p:cNvPr id="7" name="TextBox 6">
            <a:extLst>
              <a:ext uri="{FF2B5EF4-FFF2-40B4-BE49-F238E27FC236}">
                <a16:creationId xmlns:a16="http://schemas.microsoft.com/office/drawing/2014/main" id="{AAEAA791-EC5B-AEC0-78D3-DED647A4A210}"/>
              </a:ext>
            </a:extLst>
          </p:cNvPr>
          <p:cNvSpPr txBox="1"/>
          <p:nvPr/>
        </p:nvSpPr>
        <p:spPr>
          <a:xfrm>
            <a:off x="0" y="2733752"/>
            <a:ext cx="9144000" cy="1969770"/>
          </a:xfrm>
          <a:prstGeom prst="rect">
            <a:avLst/>
          </a:prstGeom>
          <a:solidFill>
            <a:schemeClr val="bg2">
              <a:lumMod val="20000"/>
              <a:lumOff val="80000"/>
            </a:schemeClr>
          </a:solidFill>
        </p:spPr>
        <p:txBody>
          <a:bodyPr wrap="square">
            <a:spAutoFit/>
          </a:bodyPr>
          <a:lstStyle/>
          <a:p>
            <a:pPr marL="115888" indent="-115888">
              <a:buFont typeface="Arial" panose="020B0604020202020204" pitchFamily="34" charset="0"/>
              <a:buChar char="•"/>
            </a:pP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urlkey</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com,bbc</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 "timestamp": "20250428060906", "</a:t>
            </a:r>
            <a:r>
              <a:rPr lang="en-US" sz="1200" dirty="0" err="1">
                <a:latin typeface="Consolas" panose="020B0609020204030204" pitchFamily="49" charset="0"/>
                <a:cs typeface="Consolas" panose="020B0609020204030204" pitchFamily="49" charset="0"/>
              </a:rPr>
              <a:t>url</a:t>
            </a:r>
            <a:r>
              <a:rPr lang="en-US" sz="1200" dirty="0">
                <a:latin typeface="Consolas" panose="020B0609020204030204" pitchFamily="49" charset="0"/>
                <a:cs typeface="Consolas" panose="020B0609020204030204" pitchFamily="49" charset="0"/>
              </a:rPr>
              <a:t>": "https://</a:t>
            </a:r>
            <a:r>
              <a:rPr lang="en-US" sz="1200" dirty="0" err="1">
                <a:latin typeface="Consolas" panose="020B0609020204030204" pitchFamily="49" charset="0"/>
                <a:cs typeface="Consolas" panose="020B0609020204030204" pitchFamily="49" charset="0"/>
              </a:rPr>
              <a:t>www.bbc.com</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 "mime": "text/plain", "mime-detected": "text/x-robots", "status": "200", "digest": "2KVPVCI6BTQR4JY6GFDWBOFEVT65AD2R", "length": "1903", "offset": "1708305", "filename": "crawl-data/CC-MAIN-2025-18/segments/1744889136360.8/</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/CC-MAIN-20250428042413-20250428072413-00819.warc.gz"}</a:t>
            </a:r>
          </a:p>
          <a:p>
            <a:pPr marL="115888" indent="-115888">
              <a:buFont typeface="Arial" panose="020B0604020202020204" pitchFamily="34" charset="0"/>
              <a:buChar char="•"/>
            </a:pP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urlkey</a:t>
            </a:r>
            <a:r>
              <a:rPr lang="en-US" sz="1200" dirty="0">
                <a:latin typeface="Consolas" panose="020B0609020204030204" pitchFamily="49" charset="0"/>
                <a:cs typeface="Consolas" panose="020B0609020204030204" pitchFamily="49" charset="0"/>
              </a:rPr>
              <a:t>": "</a:t>
            </a:r>
            <a:r>
              <a:rPr lang="en-US" sz="1200" dirty="0" err="1">
                <a:latin typeface="Consolas" panose="020B0609020204030204" pitchFamily="49" charset="0"/>
                <a:cs typeface="Consolas" panose="020B0609020204030204" pitchFamily="49" charset="0"/>
              </a:rPr>
              <a:t>com,bbc,player</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 "timestamp": "20250429122350", "</a:t>
            </a:r>
            <a:r>
              <a:rPr lang="en-US" sz="1200" dirty="0" err="1">
                <a:latin typeface="Consolas" panose="020B0609020204030204" pitchFamily="49" charset="0"/>
                <a:cs typeface="Consolas" panose="020B0609020204030204" pitchFamily="49" charset="0"/>
              </a:rPr>
              <a:t>url</a:t>
            </a:r>
            <a:r>
              <a:rPr lang="en-US" sz="1200" dirty="0">
                <a:latin typeface="Consolas" panose="020B0609020204030204" pitchFamily="49" charset="0"/>
                <a:cs typeface="Consolas" panose="020B0609020204030204" pitchFamily="49" charset="0"/>
              </a:rPr>
              <a:t>": "https://</a:t>
            </a:r>
            <a:r>
              <a:rPr lang="en-US" sz="1200" dirty="0" err="1">
                <a:latin typeface="Consolas" panose="020B0609020204030204" pitchFamily="49" charset="0"/>
                <a:cs typeface="Consolas" panose="020B0609020204030204" pitchFamily="49" charset="0"/>
              </a:rPr>
              <a:t>player.bbc.com</a:t>
            </a:r>
            <a:r>
              <a:rPr lang="en-US" sz="1200" dirty="0">
                <a:latin typeface="Consolas" panose="020B0609020204030204" pitchFamily="49" charset="0"/>
                <a:cs typeface="Consolas" panose="020B0609020204030204" pitchFamily="49" charset="0"/>
              </a:rPr>
              <a:t>/</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 "mime": "text/plain", "mime-detected": "text/x-robots", "status": "200", "digest": "W3D6OWCVBXFEDQY5EHOKUJQSVW7K3PTJ", "length": "761", "offset": "988251", "filename": "crawl-data/CC-MAIN-2025-18/segments/1744889460581.80/</a:t>
            </a:r>
            <a:r>
              <a:rPr lang="en-US" sz="1200" dirty="0" err="1">
                <a:latin typeface="Consolas" panose="020B0609020204030204" pitchFamily="49" charset="0"/>
                <a:cs typeface="Consolas" panose="020B0609020204030204" pitchFamily="49" charset="0"/>
              </a:rPr>
              <a:t>robotstxt</a:t>
            </a:r>
            <a:r>
              <a:rPr lang="en-US" sz="1200" dirty="0">
                <a:latin typeface="Consolas" panose="020B0609020204030204" pitchFamily="49" charset="0"/>
                <a:cs typeface="Consolas" panose="020B0609020204030204" pitchFamily="49" charset="0"/>
              </a:rPr>
              <a:t>/CC-MAIN-20250429100507-20250429130507-00673.warc.gz"}</a:t>
            </a:r>
          </a:p>
          <a:p>
            <a:pPr marL="115888" indent="-115888">
              <a:buFont typeface="Arial" panose="020B0604020202020204" pitchFamily="34" charset="0"/>
              <a:buChar char="•"/>
            </a:pPr>
            <a:r>
              <a:rPr lang="en-US" sz="12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9886349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1756A07-DEBC-78CD-2E8B-65223FAD3DAA}"/>
              </a:ext>
            </a:extLst>
          </p:cNvPr>
          <p:cNvSpPr>
            <a:spLocks noGrp="1"/>
          </p:cNvSpPr>
          <p:nvPr>
            <p:ph type="title"/>
          </p:nvPr>
        </p:nvSpPr>
        <p:spPr/>
        <p:txBody>
          <a:bodyPr/>
          <a:lstStyle/>
          <a:p>
            <a:r>
              <a:rPr lang="en-US" dirty="0"/>
              <a:t>Encoder-only models (BERT)</a:t>
            </a:r>
          </a:p>
        </p:txBody>
      </p:sp>
      <p:sp>
        <p:nvSpPr>
          <p:cNvPr id="7" name="Text Placeholder 6">
            <a:extLst>
              <a:ext uri="{FF2B5EF4-FFF2-40B4-BE49-F238E27FC236}">
                <a16:creationId xmlns:a16="http://schemas.microsoft.com/office/drawing/2014/main" id="{C8B6B503-E4EA-13A7-23B3-DC378351ED69}"/>
              </a:ext>
            </a:extLst>
          </p:cNvPr>
          <p:cNvSpPr>
            <a:spLocks noGrp="1"/>
          </p:cNvSpPr>
          <p:nvPr>
            <p:ph type="body" sz="quarter" idx="16"/>
          </p:nvPr>
        </p:nvSpPr>
        <p:spPr>
          <a:xfrm>
            <a:off x="533919" y="1223010"/>
            <a:ext cx="8085415" cy="3077573"/>
          </a:xfrm>
        </p:spPr>
        <p:txBody>
          <a:bodyPr/>
          <a:lstStyle/>
          <a:p>
            <a:r>
              <a:rPr lang="en-US" dirty="0"/>
              <a:t>Transformer encoder-only</a:t>
            </a:r>
          </a:p>
          <a:p>
            <a:r>
              <a:rPr lang="en-US" sz="1600" spc="15" dirty="0">
                <a:latin typeface="Corbel" panose="020B0503020204020204" pitchFamily="34" charset="0"/>
                <a:ea typeface="Tahoma" panose="020B0604030504040204" pitchFamily="34" charset="0"/>
                <a:cs typeface="Microsoft Sans Serif"/>
              </a:rPr>
              <a:t>BERT is trained to uncover masked tokens. </a:t>
            </a:r>
          </a:p>
          <a:p>
            <a:endParaRPr lang="en-US" dirty="0"/>
          </a:p>
          <a:p>
            <a:endParaRPr lang="en-US" dirty="0"/>
          </a:p>
          <a:p>
            <a:endParaRPr lang="en-US" dirty="0"/>
          </a:p>
        </p:txBody>
      </p:sp>
      <p:pic>
        <p:nvPicPr>
          <p:cNvPr id="8" name="object 2">
            <a:extLst>
              <a:ext uri="{FF2B5EF4-FFF2-40B4-BE49-F238E27FC236}">
                <a16:creationId xmlns:a16="http://schemas.microsoft.com/office/drawing/2014/main" id="{D3945B20-4229-017F-4F55-AAA486AE1FE3}"/>
              </a:ext>
            </a:extLst>
          </p:cNvPr>
          <p:cNvPicPr/>
          <p:nvPr/>
        </p:nvPicPr>
        <p:blipFill>
          <a:blip r:embed="rId3" cstate="print"/>
          <a:stretch>
            <a:fillRect/>
          </a:stretch>
        </p:blipFill>
        <p:spPr>
          <a:xfrm>
            <a:off x="8361194" y="3997325"/>
            <a:ext cx="776456" cy="1139825"/>
          </a:xfrm>
          <a:prstGeom prst="rect">
            <a:avLst/>
          </a:prstGeom>
        </p:spPr>
      </p:pic>
      <p:pic>
        <p:nvPicPr>
          <p:cNvPr id="10" name="Picture 9">
            <a:extLst>
              <a:ext uri="{FF2B5EF4-FFF2-40B4-BE49-F238E27FC236}">
                <a16:creationId xmlns:a16="http://schemas.microsoft.com/office/drawing/2014/main" id="{7E8E2CF8-AB50-0AF4-5453-CFE34CED484F}"/>
              </a:ext>
            </a:extLst>
          </p:cNvPr>
          <p:cNvPicPr>
            <a:picLocks noChangeAspect="1"/>
          </p:cNvPicPr>
          <p:nvPr/>
        </p:nvPicPr>
        <p:blipFill rotWithShape="1">
          <a:blip r:embed="rId4"/>
          <a:srcRect l="14413" r="18563" b="7483"/>
          <a:stretch/>
        </p:blipFill>
        <p:spPr>
          <a:xfrm>
            <a:off x="1878841" y="1836331"/>
            <a:ext cx="5137431" cy="2966356"/>
          </a:xfrm>
          <a:prstGeom prst="rect">
            <a:avLst/>
          </a:prstGeom>
        </p:spPr>
      </p:pic>
      <p:sp>
        <p:nvSpPr>
          <p:cNvPr id="11" name="Google Shape;138;g1501cc781cf_0_0">
            <a:extLst>
              <a:ext uri="{FF2B5EF4-FFF2-40B4-BE49-F238E27FC236}">
                <a16:creationId xmlns:a16="http://schemas.microsoft.com/office/drawing/2014/main" id="{4A1440ED-2C82-07EC-BFBE-C49FD7799AE0}"/>
              </a:ext>
            </a:extLst>
          </p:cNvPr>
          <p:cNvSpPr txBox="1"/>
          <p:nvPr/>
        </p:nvSpPr>
        <p:spPr>
          <a:xfrm>
            <a:off x="471600" y="4871236"/>
            <a:ext cx="8200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 sz="900" dirty="0">
                <a:latin typeface="Corbel"/>
                <a:ea typeface="Corbel"/>
                <a:cs typeface="Corbel"/>
                <a:sym typeface="Corbel"/>
                <a:hlinkClick r:id="rId5"/>
              </a:rPr>
              <a:t>BERT: Pre-training of Deep Bidirectional Transformers for Language Understanding, Devlin et al. 2018</a:t>
            </a:r>
            <a:r>
              <a:rPr lang="en" sz="900" dirty="0">
                <a:latin typeface="Corbel"/>
                <a:ea typeface="Corbel"/>
                <a:cs typeface="Corbel"/>
                <a:sym typeface="Corbel"/>
              </a:rPr>
              <a:t>]</a:t>
            </a:r>
            <a:endParaRPr sz="900" dirty="0">
              <a:latin typeface="Corbel"/>
              <a:ea typeface="Corbel"/>
              <a:cs typeface="Corbel"/>
              <a:sym typeface="Corbel"/>
            </a:endParaRPr>
          </a:p>
        </p:txBody>
      </p:sp>
      <p:sp>
        <p:nvSpPr>
          <p:cNvPr id="13" name="object 35">
            <a:extLst>
              <a:ext uri="{FF2B5EF4-FFF2-40B4-BE49-F238E27FC236}">
                <a16:creationId xmlns:a16="http://schemas.microsoft.com/office/drawing/2014/main" id="{901B61B8-1E8B-3426-BAFF-76C689A1F629}"/>
              </a:ext>
            </a:extLst>
          </p:cNvPr>
          <p:cNvSpPr txBox="1"/>
          <p:nvPr/>
        </p:nvSpPr>
        <p:spPr>
          <a:xfrm>
            <a:off x="5664476" y="1446363"/>
            <a:ext cx="943928" cy="642837"/>
          </a:xfrm>
          <a:prstGeom prst="rect">
            <a:avLst/>
          </a:prstGeom>
        </p:spPr>
        <p:txBody>
          <a:bodyPr vert="horz" wrap="square" lIns="0" tIns="10954" rIns="0" bIns="0" rtlCol="0">
            <a:spAutoFit/>
          </a:bodyPr>
          <a:lstStyle/>
          <a:p>
            <a:pPr marR="22860" algn="r">
              <a:spcBef>
                <a:spcPts val="86"/>
              </a:spcBef>
            </a:pPr>
            <a:r>
              <a:rPr sz="1313" spc="23" dirty="0">
                <a:solidFill>
                  <a:srgbClr val="C00000"/>
                </a:solidFill>
                <a:latin typeface="Trebuchet MS"/>
                <a:ea typeface="Tahoma" panose="020B0604030504040204" pitchFamily="34" charset="0"/>
                <a:cs typeface="Trebuchet MS"/>
              </a:rPr>
              <a:t>brown</a:t>
            </a:r>
            <a:r>
              <a:rPr sz="1313" spc="83" dirty="0">
                <a:solidFill>
                  <a:srgbClr val="C00000"/>
                </a:solidFill>
                <a:latin typeface="Trebuchet MS"/>
                <a:ea typeface="Tahoma" panose="020B0604030504040204" pitchFamily="34" charset="0"/>
                <a:cs typeface="Trebuchet MS"/>
              </a:rPr>
              <a:t> </a:t>
            </a:r>
            <a:r>
              <a:rPr sz="1969" spc="-33" baseline="-6349" dirty="0">
                <a:latin typeface="Trebuchet MS"/>
                <a:ea typeface="Tahoma" panose="020B0604030504040204" pitchFamily="34" charset="0"/>
                <a:cs typeface="Trebuchet MS"/>
              </a:rPr>
              <a:t>0.92</a:t>
            </a:r>
            <a:endParaRPr sz="1969" baseline="-6349" dirty="0">
              <a:latin typeface="Trebuchet MS"/>
              <a:ea typeface="Tahoma" panose="020B0604030504040204" pitchFamily="34" charset="0"/>
              <a:cs typeface="Trebuchet MS"/>
            </a:endParaRPr>
          </a:p>
          <a:p>
            <a:pPr marR="22860" algn="r">
              <a:spcBef>
                <a:spcPts val="79"/>
              </a:spcBef>
            </a:pPr>
            <a:r>
              <a:rPr sz="1313" spc="-34" dirty="0">
                <a:solidFill>
                  <a:srgbClr val="C00000"/>
                </a:solidFill>
                <a:latin typeface="Trebuchet MS"/>
                <a:ea typeface="Tahoma" panose="020B0604030504040204" pitchFamily="34" charset="0"/>
                <a:cs typeface="Trebuchet MS"/>
              </a:rPr>
              <a:t>lazy</a:t>
            </a:r>
            <a:r>
              <a:rPr sz="1313" spc="90" dirty="0">
                <a:solidFill>
                  <a:srgbClr val="C00000"/>
                </a:solidFill>
                <a:latin typeface="Trebuchet MS"/>
                <a:ea typeface="Tahoma" panose="020B0604030504040204" pitchFamily="34" charset="0"/>
                <a:cs typeface="Trebuchet MS"/>
              </a:rPr>
              <a:t> </a:t>
            </a:r>
            <a:r>
              <a:rPr sz="1969" spc="-33" baseline="-6349" dirty="0">
                <a:latin typeface="Trebuchet MS"/>
                <a:ea typeface="Tahoma" panose="020B0604030504040204" pitchFamily="34" charset="0"/>
                <a:cs typeface="Trebuchet MS"/>
              </a:rPr>
              <a:t>0.05</a:t>
            </a:r>
            <a:endParaRPr sz="1969" baseline="-6349" dirty="0">
              <a:latin typeface="Trebuchet MS"/>
              <a:ea typeface="Tahoma" panose="020B0604030504040204" pitchFamily="34" charset="0"/>
              <a:cs typeface="Trebuchet MS"/>
            </a:endParaRPr>
          </a:p>
          <a:p>
            <a:pPr marR="22860" algn="r">
              <a:spcBef>
                <a:spcPts val="83"/>
              </a:spcBef>
            </a:pPr>
            <a:r>
              <a:rPr sz="1313" spc="-15" dirty="0">
                <a:solidFill>
                  <a:srgbClr val="C00000"/>
                </a:solidFill>
                <a:latin typeface="Trebuchet MS"/>
                <a:ea typeface="Tahoma" panose="020B0604030504040204" pitchFamily="34" charset="0"/>
                <a:cs typeface="Trebuchet MS"/>
              </a:rPr>
              <a:t>playful</a:t>
            </a:r>
            <a:r>
              <a:rPr sz="1313" spc="94" dirty="0">
                <a:solidFill>
                  <a:srgbClr val="C00000"/>
                </a:solidFill>
                <a:latin typeface="Trebuchet MS"/>
                <a:ea typeface="Tahoma" panose="020B0604030504040204" pitchFamily="34" charset="0"/>
                <a:cs typeface="Trebuchet MS"/>
              </a:rPr>
              <a:t> </a:t>
            </a:r>
            <a:r>
              <a:rPr sz="1969" spc="-33" baseline="-6349" dirty="0">
                <a:latin typeface="Trebuchet MS"/>
                <a:ea typeface="Tahoma" panose="020B0604030504040204" pitchFamily="34" charset="0"/>
                <a:cs typeface="Trebuchet MS"/>
              </a:rPr>
              <a:t>0.03</a:t>
            </a:r>
            <a:endParaRPr sz="1969" baseline="-6349" dirty="0">
              <a:latin typeface="Trebuchet MS"/>
              <a:ea typeface="Tahoma" panose="020B0604030504040204" pitchFamily="34" charset="0"/>
              <a:cs typeface="Trebuchet MS"/>
            </a:endParaRPr>
          </a:p>
        </p:txBody>
      </p:sp>
    </p:spTree>
    <p:extLst>
      <p:ext uri="{BB962C8B-B14F-4D97-AF65-F5344CB8AC3E}">
        <p14:creationId xmlns:p14="http://schemas.microsoft.com/office/powerpoint/2010/main" val="665113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13FC9D9-53F8-DC8A-351D-63D3031E46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853A82-8936-624F-0E4A-120C380B2A92}"/>
              </a:ext>
            </a:extLst>
          </p:cNvPr>
          <p:cNvSpPr>
            <a:spLocks noGrp="1"/>
          </p:cNvSpPr>
          <p:nvPr>
            <p:ph type="title"/>
          </p:nvPr>
        </p:nvSpPr>
        <p:spPr/>
        <p:txBody>
          <a:bodyPr/>
          <a:lstStyle/>
          <a:p>
            <a:r>
              <a:rPr lang="en-US" dirty="0"/>
              <a:t>CC: Examples </a:t>
            </a:r>
          </a:p>
        </p:txBody>
      </p:sp>
      <p:sp>
        <p:nvSpPr>
          <p:cNvPr id="3" name="Text Placeholder 2">
            <a:extLst>
              <a:ext uri="{FF2B5EF4-FFF2-40B4-BE49-F238E27FC236}">
                <a16:creationId xmlns:a16="http://schemas.microsoft.com/office/drawing/2014/main" id="{5179C838-CA54-564D-0F85-FC7C75663210}"/>
              </a:ext>
            </a:extLst>
          </p:cNvPr>
          <p:cNvSpPr>
            <a:spLocks noGrp="1"/>
          </p:cNvSpPr>
          <p:nvPr>
            <p:ph type="body" sz="quarter" idx="16"/>
          </p:nvPr>
        </p:nvSpPr>
        <p:spPr/>
        <p:txBody>
          <a:bodyPr/>
          <a:lstStyle/>
          <a:p>
            <a:r>
              <a:rPr lang="en-US" dirty="0"/>
              <a:t>Now you can download each WARC file: </a:t>
            </a:r>
          </a:p>
          <a:p>
            <a:pPr marL="0" indent="0">
              <a:buNone/>
            </a:pPr>
            <a:endParaRPr lang="en-US" dirty="0"/>
          </a:p>
          <a:p>
            <a:pPr marL="0" indent="0">
              <a:buNone/>
            </a:pPr>
            <a:endParaRPr lang="en-US" dirty="0"/>
          </a:p>
          <a:p>
            <a:r>
              <a:rPr lang="en-US" dirty="0"/>
              <a:t>Gives you a list of WARC files: </a:t>
            </a:r>
          </a:p>
        </p:txBody>
      </p:sp>
      <p:sp>
        <p:nvSpPr>
          <p:cNvPr id="5" name="TextBox 4">
            <a:extLst>
              <a:ext uri="{FF2B5EF4-FFF2-40B4-BE49-F238E27FC236}">
                <a16:creationId xmlns:a16="http://schemas.microsoft.com/office/drawing/2014/main" id="{D829A8AC-4690-25EF-C3C4-123CC4C0E313}"/>
              </a:ext>
            </a:extLst>
          </p:cNvPr>
          <p:cNvSpPr txBox="1"/>
          <p:nvPr/>
        </p:nvSpPr>
        <p:spPr>
          <a:xfrm>
            <a:off x="214008" y="1737422"/>
            <a:ext cx="8706255" cy="954107"/>
          </a:xfrm>
          <a:prstGeom prst="rect">
            <a:avLst/>
          </a:prstGeom>
          <a:solidFill>
            <a:schemeClr val="bg2">
              <a:lumMod val="20000"/>
              <a:lumOff val="80000"/>
            </a:schemeClr>
          </a:solidFill>
        </p:spPr>
        <p:txBody>
          <a:bodyPr wrap="square">
            <a:spAutoFit/>
          </a:bodyPr>
          <a:lstStyle/>
          <a:p>
            <a:r>
              <a:rPr lang="en-US" dirty="0" err="1">
                <a:latin typeface="Consolas" panose="020B0609020204030204" pitchFamily="49" charset="0"/>
                <a:cs typeface="Consolas" panose="020B0609020204030204" pitchFamily="49" charset="0"/>
              </a:rPr>
              <a:t>wget</a:t>
            </a:r>
            <a:r>
              <a:rPr lang="en-US" dirty="0">
                <a:latin typeface="Consolas" panose="020B0609020204030204" pitchFamily="49" charset="0"/>
                <a:cs typeface="Consolas" panose="020B0609020204030204" pitchFamily="49" charset="0"/>
              </a:rPr>
              <a:t> https://</a:t>
            </a:r>
            <a:r>
              <a:rPr lang="en-US" dirty="0" err="1">
                <a:latin typeface="Consolas" panose="020B0609020204030204" pitchFamily="49" charset="0"/>
                <a:cs typeface="Consolas" panose="020B0609020204030204" pitchFamily="49" charset="0"/>
              </a:rPr>
              <a:t>data.commoncrawl.org</a:t>
            </a:r>
            <a:r>
              <a:rPr lang="en-US" dirty="0">
                <a:latin typeface="Consolas" panose="020B0609020204030204" pitchFamily="49" charset="0"/>
                <a:cs typeface="Consolas" panose="020B0609020204030204" pitchFamily="49" charset="0"/>
              </a:rPr>
              <a:t>/crawl-data/CC-MAIN-2025-18/segments/1744889136360.8/</a:t>
            </a:r>
            <a:r>
              <a:rPr lang="en-US" dirty="0" err="1">
                <a:latin typeface="Consolas" panose="020B0609020204030204" pitchFamily="49" charset="0"/>
                <a:cs typeface="Consolas" panose="020B0609020204030204" pitchFamily="49" charset="0"/>
              </a:rPr>
              <a:t>robotstxt</a:t>
            </a:r>
            <a:r>
              <a:rPr lang="en-US" dirty="0">
                <a:latin typeface="Consolas" panose="020B0609020204030204" pitchFamily="49" charset="0"/>
                <a:cs typeface="Consolas" panose="020B0609020204030204" pitchFamily="49" charset="0"/>
              </a:rPr>
              <a:t>/CC-MAIN-20250428042413-20250428072413-00819.warc.gz</a:t>
            </a:r>
          </a:p>
          <a:p>
            <a:r>
              <a:rPr lang="en-US" dirty="0" err="1">
                <a:latin typeface="Consolas" panose="020B0609020204030204" pitchFamily="49" charset="0"/>
                <a:cs typeface="Consolas" panose="020B0609020204030204" pitchFamily="49" charset="0"/>
              </a:rPr>
              <a:t>zcat</a:t>
            </a:r>
            <a:r>
              <a:rPr lang="en-US" dirty="0">
                <a:latin typeface="Consolas" panose="020B0609020204030204" pitchFamily="49" charset="0"/>
                <a:cs typeface="Consolas" panose="020B0609020204030204" pitchFamily="49" charset="0"/>
              </a:rPr>
              <a:t> CC-MAIN-20250428042413-*.</a:t>
            </a:r>
            <a:r>
              <a:rPr lang="en-US" dirty="0" err="1">
                <a:latin typeface="Consolas" panose="020B0609020204030204" pitchFamily="49" charset="0"/>
                <a:cs typeface="Consolas" panose="020B0609020204030204" pitchFamily="49" charset="0"/>
              </a:rPr>
              <a:t>wet.gz</a:t>
            </a:r>
            <a:r>
              <a:rPr lang="en-US" dirty="0">
                <a:latin typeface="Consolas" panose="020B0609020204030204" pitchFamily="49" charset="0"/>
                <a:cs typeface="Consolas" panose="020B0609020204030204" pitchFamily="49" charset="0"/>
              </a:rPr>
              <a:t> | head -n 50</a:t>
            </a:r>
          </a:p>
        </p:txBody>
      </p:sp>
      <p:sp>
        <p:nvSpPr>
          <p:cNvPr id="7" name="TextBox 6">
            <a:extLst>
              <a:ext uri="{FF2B5EF4-FFF2-40B4-BE49-F238E27FC236}">
                <a16:creationId xmlns:a16="http://schemas.microsoft.com/office/drawing/2014/main" id="{668FB547-6267-1859-E45B-7AFD95919AA2}"/>
              </a:ext>
            </a:extLst>
          </p:cNvPr>
          <p:cNvSpPr txBox="1"/>
          <p:nvPr/>
        </p:nvSpPr>
        <p:spPr>
          <a:xfrm>
            <a:off x="0" y="2733752"/>
            <a:ext cx="9144000" cy="276999"/>
          </a:xfrm>
          <a:prstGeom prst="rect">
            <a:avLst/>
          </a:prstGeom>
          <a:solidFill>
            <a:schemeClr val="bg2">
              <a:lumMod val="20000"/>
              <a:lumOff val="80000"/>
            </a:schemeClr>
          </a:solidFill>
        </p:spPr>
        <p:txBody>
          <a:bodyPr wrap="square">
            <a:spAutoFit/>
          </a:bodyPr>
          <a:lstStyle/>
          <a:p>
            <a:pPr marL="115888" indent="-115888">
              <a:buFont typeface="Arial" panose="020B0604020202020204" pitchFamily="34" charset="0"/>
              <a:buChar char="•"/>
            </a:pPr>
            <a:r>
              <a:rPr lang="en-US" sz="1200" dirty="0">
                <a:latin typeface="Consolas" panose="020B0609020204030204" pitchFamily="49" charset="0"/>
                <a:cs typeface="Consolas" panose="020B0609020204030204" pitchFamily="49" charset="0"/>
              </a:rPr>
              <a:t>...</a:t>
            </a:r>
          </a:p>
        </p:txBody>
      </p:sp>
    </p:spTree>
    <p:extLst>
      <p:ext uri="{BB962C8B-B14F-4D97-AF65-F5344CB8AC3E}">
        <p14:creationId xmlns:p14="http://schemas.microsoft.com/office/powerpoint/2010/main" val="86973598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9903BB-BDC1-8473-A4C0-92AE601E6A4E}"/>
              </a:ext>
            </a:extLst>
          </p:cNvPr>
          <p:cNvSpPr>
            <a:spLocks noGrp="1"/>
          </p:cNvSpPr>
          <p:nvPr>
            <p:ph type="body" sz="quarter" idx="10"/>
          </p:nvPr>
        </p:nvSpPr>
        <p:spPr/>
        <p:txBody>
          <a:bodyPr>
            <a:normAutofit/>
          </a:bodyPr>
          <a:lstStyle/>
          <a:p>
            <a:r>
              <a:rPr lang="en-US" sz="2800" dirty="0"/>
              <a:t>CC is messy. Is that a concern? </a:t>
            </a:r>
          </a:p>
        </p:txBody>
      </p:sp>
    </p:spTree>
    <p:extLst>
      <p:ext uri="{BB962C8B-B14F-4D97-AF65-F5344CB8AC3E}">
        <p14:creationId xmlns:p14="http://schemas.microsoft.com/office/powerpoint/2010/main" val="302517001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BFEF27-8EFE-379A-C597-4EF1EF1A1FF3}"/>
            </a:ext>
          </a:extLst>
        </p:cNvPr>
        <p:cNvGrpSpPr/>
        <p:nvPr/>
      </p:nvGrpSpPr>
      <p:grpSpPr>
        <a:xfrm>
          <a:off x="0" y="0"/>
          <a:ext cx="0" cy="0"/>
          <a:chOff x="0" y="0"/>
          <a:chExt cx="0" cy="0"/>
        </a:xfrm>
      </p:grpSpPr>
      <p:pic>
        <p:nvPicPr>
          <p:cNvPr id="1028" name="Picture 4" descr="Garbage In, Garbage Out.">
            <a:extLst>
              <a:ext uri="{FF2B5EF4-FFF2-40B4-BE49-F238E27FC236}">
                <a16:creationId xmlns:a16="http://schemas.microsoft.com/office/drawing/2014/main" id="{6E61B007-AC8B-5A62-BA71-F99C5A3E60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1EADE76-B7ED-04EE-D0A1-A7D927DECD2C}"/>
              </a:ext>
            </a:extLst>
          </p:cNvPr>
          <p:cNvSpPr txBox="1"/>
          <p:nvPr/>
        </p:nvSpPr>
        <p:spPr>
          <a:xfrm>
            <a:off x="1485901" y="114300"/>
            <a:ext cx="7436651" cy="438582"/>
          </a:xfrm>
          <a:prstGeom prst="rect">
            <a:avLst/>
          </a:prstGeom>
          <a:noFill/>
        </p:spPr>
        <p:txBody>
          <a:bodyPr wrap="none" rtlCol="0">
            <a:spAutoFit/>
          </a:bodyPr>
          <a:lstStyle/>
          <a:p>
            <a:r>
              <a:rPr lang="en-US" sz="2250" dirty="0">
                <a:solidFill>
                  <a:srgbClr val="C00000"/>
                </a:solidFill>
                <a:latin typeface="Comic Sans MS" panose="030F0902030302020204" pitchFamily="66" charset="0"/>
              </a:rPr>
              <a:t>Besides quantity, the choice of dataset is also critical</a:t>
            </a:r>
          </a:p>
        </p:txBody>
      </p:sp>
      <p:sp>
        <p:nvSpPr>
          <p:cNvPr id="2" name="Google Shape;665;p81">
            <a:extLst>
              <a:ext uri="{FF2B5EF4-FFF2-40B4-BE49-F238E27FC236}">
                <a16:creationId xmlns:a16="http://schemas.microsoft.com/office/drawing/2014/main" id="{D1C75A19-B843-F307-9489-13180770263E}"/>
              </a:ext>
            </a:extLst>
          </p:cNvPr>
          <p:cNvSpPr txBox="1"/>
          <p:nvPr/>
        </p:nvSpPr>
        <p:spPr>
          <a:xfrm>
            <a:off x="22860" y="4706100"/>
            <a:ext cx="157004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Samet</a:t>
            </a:r>
            <a:r>
              <a:rPr lang="en-US" sz="900" dirty="0">
                <a:solidFill>
                  <a:srgbClr val="888888"/>
                </a:solidFill>
                <a:latin typeface="Calibri"/>
                <a:ea typeface="Calibri"/>
                <a:cs typeface="Calibri"/>
                <a:sym typeface="Calibri"/>
              </a:rPr>
              <a:t> Samik]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10896827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83E5-080A-BCA3-5A79-FA2F94703974}"/>
              </a:ext>
            </a:extLst>
          </p:cNvPr>
          <p:cNvSpPr>
            <a:spLocks noGrp="1"/>
          </p:cNvSpPr>
          <p:nvPr>
            <p:ph type="title"/>
          </p:nvPr>
        </p:nvSpPr>
        <p:spPr/>
        <p:txBody>
          <a:bodyPr>
            <a:normAutofit/>
          </a:bodyPr>
          <a:lstStyle/>
          <a:p>
            <a:r>
              <a:rPr lang="en-US" dirty="0"/>
              <a:t>C4: A cleaned up pre-training dataset</a:t>
            </a:r>
          </a:p>
        </p:txBody>
      </p:sp>
      <p:sp>
        <p:nvSpPr>
          <p:cNvPr id="3" name="Content Placeholder 2">
            <a:extLst>
              <a:ext uri="{FF2B5EF4-FFF2-40B4-BE49-F238E27FC236}">
                <a16:creationId xmlns:a16="http://schemas.microsoft.com/office/drawing/2014/main" id="{49ED8F0B-7B83-5BFF-404A-C643779F2A22}"/>
              </a:ext>
            </a:extLst>
          </p:cNvPr>
          <p:cNvSpPr>
            <a:spLocks noGrp="1"/>
          </p:cNvSpPr>
          <p:nvPr>
            <p:ph type="body" sz="quarter" idx="16"/>
          </p:nvPr>
        </p:nvSpPr>
        <p:spPr/>
        <p:txBody>
          <a:bodyPr>
            <a:normAutofit/>
          </a:bodyPr>
          <a:lstStyle/>
          <a:p>
            <a:r>
              <a:rPr lang="en-US" dirty="0"/>
              <a:t>C4: Colossal Clean Crawled Corpus </a:t>
            </a:r>
          </a:p>
          <a:p>
            <a:pPr lvl="1"/>
            <a:r>
              <a:rPr lang="en-US" dirty="0"/>
              <a:t>The course is </a:t>
            </a:r>
            <a:r>
              <a:rPr lang="en-US" dirty="0" err="1"/>
              <a:t>CommonCrawl</a:t>
            </a:r>
            <a:r>
              <a:rPr lang="en-US" dirty="0"/>
              <a:t>. </a:t>
            </a:r>
          </a:p>
          <a:p>
            <a:pPr lvl="1"/>
            <a:r>
              <a:rPr lang="en-US" dirty="0"/>
              <a:t>English language only </a:t>
            </a:r>
          </a:p>
          <a:p>
            <a:pPr lvl="1"/>
            <a:r>
              <a:rPr lang="en-US" dirty="0"/>
              <a:t>750GB after ton of filtering</a:t>
            </a:r>
          </a:p>
          <a:p>
            <a:pPr lvl="1"/>
            <a:endParaRPr lang="en-US" dirty="0"/>
          </a:p>
          <a:p>
            <a:r>
              <a:rPr lang="en-US" dirty="0"/>
              <a:t>Notice that the unfiltered data is quite large. </a:t>
            </a:r>
          </a:p>
          <a:p>
            <a:pPr lvl="1"/>
            <a:r>
              <a:rPr lang="en-US" dirty="0"/>
              <a:t>Common Crawl is mostly not useful natural language</a:t>
            </a:r>
          </a:p>
        </p:txBody>
      </p:sp>
      <p:pic>
        <p:nvPicPr>
          <p:cNvPr id="5" name="Picture 4" descr="Table&#10;&#10;Description automatically generated">
            <a:extLst>
              <a:ext uri="{FF2B5EF4-FFF2-40B4-BE49-F238E27FC236}">
                <a16:creationId xmlns:a16="http://schemas.microsoft.com/office/drawing/2014/main" id="{B7481979-F213-6EDE-D27E-7920550A6EBB}"/>
              </a:ext>
            </a:extLst>
          </p:cNvPr>
          <p:cNvPicPr>
            <a:picLocks noChangeAspect="1"/>
          </p:cNvPicPr>
          <p:nvPr/>
        </p:nvPicPr>
        <p:blipFill rotWithShape="1">
          <a:blip r:embed="rId2"/>
          <a:srcRect b="54669"/>
          <a:stretch/>
        </p:blipFill>
        <p:spPr>
          <a:xfrm>
            <a:off x="5183347" y="1390650"/>
            <a:ext cx="3338945" cy="1037439"/>
          </a:xfrm>
          <a:prstGeom prst="rect">
            <a:avLst/>
          </a:prstGeom>
        </p:spPr>
      </p:pic>
    </p:spTree>
    <p:extLst>
      <p:ext uri="{BB962C8B-B14F-4D97-AF65-F5344CB8AC3E}">
        <p14:creationId xmlns:p14="http://schemas.microsoft.com/office/powerpoint/2010/main" val="195049296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A83E5-080A-BCA3-5A79-FA2F94703974}"/>
              </a:ext>
            </a:extLst>
          </p:cNvPr>
          <p:cNvSpPr>
            <a:spLocks noGrp="1"/>
          </p:cNvSpPr>
          <p:nvPr>
            <p:ph type="title"/>
          </p:nvPr>
        </p:nvSpPr>
        <p:spPr/>
        <p:txBody>
          <a:bodyPr>
            <a:normAutofit/>
          </a:bodyPr>
          <a:lstStyle/>
          <a:p>
            <a:r>
              <a:rPr lang="en-US" dirty="0"/>
              <a:t>C4: The Data</a:t>
            </a:r>
          </a:p>
        </p:txBody>
      </p:sp>
      <p:sp>
        <p:nvSpPr>
          <p:cNvPr id="3" name="Text Placeholder 2">
            <a:extLst>
              <a:ext uri="{FF2B5EF4-FFF2-40B4-BE49-F238E27FC236}">
                <a16:creationId xmlns:a16="http://schemas.microsoft.com/office/drawing/2014/main" id="{31790EE4-EDAC-E350-33AC-ABA808782528}"/>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317B591E-E776-AC77-6A77-BACFBE6CFB2E}"/>
              </a:ext>
            </a:extLst>
          </p:cNvPr>
          <p:cNvSpPr txBox="1"/>
          <p:nvPr/>
        </p:nvSpPr>
        <p:spPr>
          <a:xfrm>
            <a:off x="2722418" y="4801340"/>
            <a:ext cx="4572000" cy="261610"/>
          </a:xfrm>
          <a:prstGeom prst="rect">
            <a:avLst/>
          </a:prstGeom>
          <a:noFill/>
        </p:spPr>
        <p:txBody>
          <a:bodyPr wrap="square">
            <a:spAutoFit/>
          </a:bodyPr>
          <a:lstStyle/>
          <a:p>
            <a:pPr algn="ct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Slide adapted from Colin </a:t>
            </a:r>
            <a:r>
              <a:rPr lang="en-US" sz="11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Raffel</a:t>
            </a:r>
            <a:endPar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0" name="Picture 9" descr="Text&#10;&#10;Description automatically generated with medium confidence">
            <a:extLst>
              <a:ext uri="{FF2B5EF4-FFF2-40B4-BE49-F238E27FC236}">
                <a16:creationId xmlns:a16="http://schemas.microsoft.com/office/drawing/2014/main" id="{26FE99A4-B980-A02C-419D-36F6ED0BA55A}"/>
              </a:ext>
            </a:extLst>
          </p:cNvPr>
          <p:cNvPicPr>
            <a:picLocks noChangeAspect="1"/>
          </p:cNvPicPr>
          <p:nvPr/>
        </p:nvPicPr>
        <p:blipFill>
          <a:blip r:embed="rId2"/>
          <a:stretch>
            <a:fillRect/>
          </a:stretch>
        </p:blipFill>
        <p:spPr>
          <a:xfrm>
            <a:off x="1224794" y="1187864"/>
            <a:ext cx="6934199" cy="3446918"/>
          </a:xfrm>
          <a:prstGeom prst="rect">
            <a:avLst/>
          </a:prstGeom>
        </p:spPr>
      </p:pic>
      <p:sp>
        <p:nvSpPr>
          <p:cNvPr id="4" name="文字方塊 74">
            <a:extLst>
              <a:ext uri="{FF2B5EF4-FFF2-40B4-BE49-F238E27FC236}">
                <a16:creationId xmlns:a16="http://schemas.microsoft.com/office/drawing/2014/main" id="{83277770-35DA-B89A-5FAF-16DD1969D7CC}"/>
              </a:ext>
            </a:extLst>
          </p:cNvPr>
          <p:cNvSpPr txBox="1"/>
          <p:nvPr/>
        </p:nvSpPr>
        <p:spPr>
          <a:xfrm>
            <a:off x="5100145" y="113097"/>
            <a:ext cx="3914787" cy="1191816"/>
          </a:xfrm>
          <a:prstGeom prst="wedgeRoundRectCallout">
            <a:avLst>
              <a:gd name="adj1" fmla="val -26115"/>
              <a:gd name="adj2" fmla="val 63597"/>
              <a:gd name="adj3" fmla="val 16667"/>
            </a:avLst>
          </a:prstGeom>
          <a:solidFill>
            <a:schemeClr val="bg2">
              <a:lumMod val="20000"/>
              <a:lumOff val="80000"/>
            </a:schemeClr>
          </a:solidFill>
          <a:ln>
            <a:solidFill>
              <a:schemeClr val="accent1"/>
            </a:solidFill>
          </a:ln>
        </p:spPr>
        <p:txBody>
          <a:bodyPr wrap="square" lIns="0" tIns="0" rIns="0" bIns="0"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Remove any: </a:t>
            </a:r>
          </a:p>
          <a:p>
            <a:pPr marL="285750" lvl="1" indent="-16827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References to </a:t>
            </a:r>
            <a:r>
              <a:rPr lang="en-US" dirty="0" err="1">
                <a:latin typeface="Tahoma" panose="020B0604030504040204" pitchFamily="34" charset="0"/>
                <a:ea typeface="Tahoma" panose="020B0604030504040204" pitchFamily="34" charset="0"/>
                <a:cs typeface="Tahoma" panose="020B0604030504040204" pitchFamily="34" charset="0"/>
              </a:rPr>
              <a:t>Javascript</a:t>
            </a:r>
            <a:r>
              <a:rPr lang="en-US" dirty="0">
                <a:latin typeface="Tahoma" panose="020B0604030504040204" pitchFamily="34" charset="0"/>
                <a:ea typeface="Tahoma" panose="020B0604030504040204" pitchFamily="34" charset="0"/>
                <a:cs typeface="Tahoma" panose="020B0604030504040204" pitchFamily="34" charset="0"/>
              </a:rPr>
              <a:t> </a:t>
            </a:r>
          </a:p>
          <a:p>
            <a:pPr marL="285750" lvl="1" indent="-16827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Pages with ”{“ (no code), “</a:t>
            </a:r>
            <a:r>
              <a:rPr lang="en-US" dirty="0">
                <a:latin typeface="Tahoma" panose="020B0604030504040204" pitchFamily="34" charset="0"/>
                <a:ea typeface="Tahoma" panose="020B0604030504040204" pitchFamily="34" charset="0"/>
                <a:cs typeface="Tahoma" panose="020B0604030504040204" pitchFamily="34" charset="0"/>
                <a:hlinkClick r:id="rId3"/>
              </a:rPr>
              <a:t>Lorem ipsum</a:t>
            </a:r>
            <a:r>
              <a:rPr lang="en-US" dirty="0">
                <a:latin typeface="Tahoma" panose="020B0604030504040204" pitchFamily="34" charset="0"/>
                <a:ea typeface="Tahoma" panose="020B0604030504040204" pitchFamily="34" charset="0"/>
                <a:cs typeface="Tahoma" panose="020B0604030504040204" pitchFamily="34" charset="0"/>
              </a:rPr>
              <a:t>” text (dummy text), “terms of use”, etc.  </a:t>
            </a:r>
          </a:p>
          <a:p>
            <a:pPr marL="285750" lvl="1" indent="-16827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Pages with ”</a:t>
            </a:r>
            <a:r>
              <a:rPr lang="en-US" dirty="0">
                <a:latin typeface="Tahoma" panose="020B0604030504040204" pitchFamily="34" charset="0"/>
                <a:ea typeface="Tahoma" panose="020B0604030504040204" pitchFamily="34" charset="0"/>
                <a:cs typeface="Tahoma" panose="020B0604030504040204" pitchFamily="34" charset="0"/>
                <a:hlinkClick r:id="rId4"/>
              </a:rPr>
              <a:t>bad words</a:t>
            </a:r>
            <a:r>
              <a:rPr lang="en-US" dirty="0">
                <a:latin typeface="Tahoma" panose="020B0604030504040204" pitchFamily="34" charset="0"/>
                <a:ea typeface="Tahoma" panose="020B0604030504040204" pitchFamily="34" charset="0"/>
                <a:cs typeface="Tahoma" panose="020B0604030504040204" pitchFamily="34" charset="0"/>
              </a:rPr>
              <a:t>”. </a:t>
            </a:r>
          </a:p>
        </p:txBody>
      </p:sp>
      <p:sp>
        <p:nvSpPr>
          <p:cNvPr id="5" name="文字方塊 74">
            <a:extLst>
              <a:ext uri="{FF2B5EF4-FFF2-40B4-BE49-F238E27FC236}">
                <a16:creationId xmlns:a16="http://schemas.microsoft.com/office/drawing/2014/main" id="{F6E71AEA-0685-5D26-E2A8-07AC6FB60F03}"/>
              </a:ext>
            </a:extLst>
          </p:cNvPr>
          <p:cNvSpPr txBox="1"/>
          <p:nvPr/>
        </p:nvSpPr>
        <p:spPr>
          <a:xfrm>
            <a:off x="254443" y="3804434"/>
            <a:ext cx="3116910" cy="1191816"/>
          </a:xfrm>
          <a:prstGeom prst="wedgeRoundRectCallout">
            <a:avLst>
              <a:gd name="adj1" fmla="val 29752"/>
              <a:gd name="adj2" fmla="val -77396"/>
              <a:gd name="adj3" fmla="val 16667"/>
            </a:avLst>
          </a:prstGeom>
          <a:solidFill>
            <a:schemeClr val="bg2">
              <a:lumMod val="20000"/>
              <a:lumOff val="80000"/>
            </a:schemeClr>
          </a:solidFill>
          <a:ln>
            <a:solidFill>
              <a:schemeClr val="accent1"/>
            </a:solidFill>
          </a:ln>
        </p:spPr>
        <p:txBody>
          <a:bodyPr wrap="square" lIns="0" tIns="0" rIns="0" bIns="0"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Retain: </a:t>
            </a:r>
          </a:p>
          <a:p>
            <a:pPr marL="285750" lvl="1" indent="-16827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Sentences with terminal punctuation marks </a:t>
            </a:r>
          </a:p>
          <a:p>
            <a:pPr marL="285750" lvl="1" indent="-168275">
              <a:buFont typeface="Arial" panose="020B0604020202020204" pitchFamily="34" charset="0"/>
              <a:buChar char="•"/>
            </a:pPr>
            <a:r>
              <a:rPr lang="en-US" dirty="0">
                <a:latin typeface="Tahoma" panose="020B0604030504040204" pitchFamily="34" charset="0"/>
                <a:ea typeface="Tahoma" panose="020B0604030504040204" pitchFamily="34" charset="0"/>
                <a:cs typeface="Tahoma" panose="020B0604030504040204" pitchFamily="34" charset="0"/>
              </a:rPr>
              <a:t>Pages with at least 5 sentences, sentences with at least 3 words </a:t>
            </a:r>
          </a:p>
        </p:txBody>
      </p:sp>
    </p:spTree>
    <p:extLst>
      <p:ext uri="{BB962C8B-B14F-4D97-AF65-F5344CB8AC3E}">
        <p14:creationId xmlns:p14="http://schemas.microsoft.com/office/powerpoint/2010/main" val="426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03A56-3726-8E5F-40FF-CB7DD2612A6F}"/>
              </a:ext>
            </a:extLst>
          </p:cNvPr>
          <p:cNvSpPr>
            <a:spLocks noGrp="1"/>
          </p:cNvSpPr>
          <p:nvPr>
            <p:ph type="title"/>
          </p:nvPr>
        </p:nvSpPr>
        <p:spPr/>
        <p:txBody>
          <a:bodyPr>
            <a:normAutofit/>
          </a:bodyPr>
          <a:lstStyle/>
          <a:p>
            <a:r>
              <a:rPr lang="en-US" dirty="0"/>
              <a:t>Pre-training Data: Experiment </a:t>
            </a:r>
          </a:p>
        </p:txBody>
      </p:sp>
      <p:sp>
        <p:nvSpPr>
          <p:cNvPr id="7" name="Content Placeholder 6">
            <a:extLst>
              <a:ext uri="{FF2B5EF4-FFF2-40B4-BE49-F238E27FC236}">
                <a16:creationId xmlns:a16="http://schemas.microsoft.com/office/drawing/2014/main" id="{44E0B538-4269-8394-8DEF-B4E381909C53}"/>
              </a:ext>
            </a:extLst>
          </p:cNvPr>
          <p:cNvSpPr>
            <a:spLocks noGrp="1"/>
          </p:cNvSpPr>
          <p:nvPr>
            <p:ph type="body" sz="quarter" idx="16"/>
          </p:nvPr>
        </p:nvSpPr>
        <p:spPr/>
        <p:txBody>
          <a:bodyPr/>
          <a:lstStyle/>
          <a:p>
            <a:r>
              <a:rPr lang="en-US" dirty="0"/>
              <a:t>Takeaway: </a:t>
            </a:r>
          </a:p>
          <a:p>
            <a:pPr lvl="1"/>
            <a:r>
              <a:rPr lang="en-US" dirty="0"/>
              <a:t>Clean and compact data is better than large, but noisy data. </a:t>
            </a:r>
          </a:p>
          <a:p>
            <a:pPr lvl="1"/>
            <a:r>
              <a:rPr lang="en-US" dirty="0"/>
              <a:t>Pre-training on in-domain data helps. </a:t>
            </a:r>
          </a:p>
        </p:txBody>
      </p:sp>
      <p:pic>
        <p:nvPicPr>
          <p:cNvPr id="8" name="Content Placeholder 4" descr="Table&#10;&#10;Description automatically generated">
            <a:extLst>
              <a:ext uri="{FF2B5EF4-FFF2-40B4-BE49-F238E27FC236}">
                <a16:creationId xmlns:a16="http://schemas.microsoft.com/office/drawing/2014/main" id="{5DFF8FB8-BE69-0918-35FA-DC9F0B984A21}"/>
              </a:ext>
            </a:extLst>
          </p:cNvPr>
          <p:cNvPicPr>
            <a:picLocks noChangeAspect="1"/>
          </p:cNvPicPr>
          <p:nvPr/>
        </p:nvPicPr>
        <p:blipFill rotWithShape="1">
          <a:blip r:embed="rId2"/>
          <a:srcRect t="-1" b="52488"/>
          <a:stretch/>
        </p:blipFill>
        <p:spPr>
          <a:xfrm>
            <a:off x="266257" y="2762055"/>
            <a:ext cx="8521700" cy="920038"/>
          </a:xfrm>
          <a:prstGeom prst="rect">
            <a:avLst/>
          </a:prstGeom>
          <a:noFill/>
          <a:ln>
            <a:noFill/>
          </a:ln>
        </p:spPr>
      </p:pic>
      <p:sp>
        <p:nvSpPr>
          <p:cNvPr id="4" name="TextBox 3">
            <a:extLst>
              <a:ext uri="{FF2B5EF4-FFF2-40B4-BE49-F238E27FC236}">
                <a16:creationId xmlns:a16="http://schemas.microsoft.com/office/drawing/2014/main" id="{BA58C799-67EE-C828-EBD3-6B1389842E77}"/>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Tree>
    <p:extLst>
      <p:ext uri="{BB962C8B-B14F-4D97-AF65-F5344CB8AC3E}">
        <p14:creationId xmlns:p14="http://schemas.microsoft.com/office/powerpoint/2010/main" val="22738326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7330A-A0A6-B406-CAC1-AEC8A7A582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28EDF0-FD97-100E-3A8B-02F3E76CD21D}"/>
              </a:ext>
            </a:extLst>
          </p:cNvPr>
          <p:cNvSpPr>
            <a:spLocks noGrp="1"/>
          </p:cNvSpPr>
          <p:nvPr>
            <p:ph type="body" sz="quarter" idx="10"/>
          </p:nvPr>
        </p:nvSpPr>
        <p:spPr/>
        <p:txBody>
          <a:bodyPr>
            <a:normAutofit lnSpcReduction="10000"/>
          </a:bodyPr>
          <a:lstStyle/>
          <a:p>
            <a:r>
              <a:rPr lang="en-US" sz="3200" dirty="0"/>
              <a:t>Does it matter that my </a:t>
            </a:r>
          </a:p>
          <a:p>
            <a:r>
              <a:rPr lang="en-US" sz="3200" dirty="0"/>
              <a:t>data has ton of repetitions? </a:t>
            </a:r>
          </a:p>
        </p:txBody>
      </p:sp>
    </p:spTree>
    <p:extLst>
      <p:ext uri="{BB962C8B-B14F-4D97-AF65-F5344CB8AC3E}">
        <p14:creationId xmlns:p14="http://schemas.microsoft.com/office/powerpoint/2010/main" val="414539666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1149-4D12-01B1-0F80-04C784D0DBB2}"/>
              </a:ext>
            </a:extLst>
          </p:cNvPr>
          <p:cNvSpPr>
            <a:spLocks noGrp="1"/>
          </p:cNvSpPr>
          <p:nvPr>
            <p:ph type="title"/>
          </p:nvPr>
        </p:nvSpPr>
        <p:spPr/>
        <p:txBody>
          <a:bodyPr/>
          <a:lstStyle/>
          <a:p>
            <a:r>
              <a:rPr lang="en-US" dirty="0"/>
              <a:t>Pre-training Data Duplicates </a:t>
            </a:r>
          </a:p>
        </p:txBody>
      </p:sp>
      <p:sp>
        <p:nvSpPr>
          <p:cNvPr id="3" name="Text Placeholder 2">
            <a:extLst>
              <a:ext uri="{FF2B5EF4-FFF2-40B4-BE49-F238E27FC236}">
                <a16:creationId xmlns:a16="http://schemas.microsoft.com/office/drawing/2014/main" id="{713B2250-EC8A-BF74-A003-82300029160C}"/>
              </a:ext>
            </a:extLst>
          </p:cNvPr>
          <p:cNvSpPr>
            <a:spLocks noGrp="1"/>
          </p:cNvSpPr>
          <p:nvPr>
            <p:ph type="body" sz="quarter" idx="16"/>
          </p:nvPr>
        </p:nvSpPr>
        <p:spPr/>
        <p:txBody>
          <a:bodyPr/>
          <a:lstStyle/>
          <a:p>
            <a:r>
              <a:rPr lang="en-US" dirty="0"/>
              <a:t>There is a non-negligible number of  duplicates in any pre-training data. </a:t>
            </a:r>
          </a:p>
          <a:p>
            <a:endParaRPr lang="en-US" dirty="0"/>
          </a:p>
        </p:txBody>
      </p:sp>
      <p:pic>
        <p:nvPicPr>
          <p:cNvPr id="4" name="Picture 3">
            <a:extLst>
              <a:ext uri="{FF2B5EF4-FFF2-40B4-BE49-F238E27FC236}">
                <a16:creationId xmlns:a16="http://schemas.microsoft.com/office/drawing/2014/main" id="{CA8D525D-0392-4B23-B0BE-8A51C7B9A33E}"/>
              </a:ext>
            </a:extLst>
          </p:cNvPr>
          <p:cNvPicPr>
            <a:picLocks noChangeAspect="1"/>
          </p:cNvPicPr>
          <p:nvPr/>
        </p:nvPicPr>
        <p:blipFill>
          <a:blip r:embed="rId2"/>
          <a:stretch>
            <a:fillRect/>
          </a:stretch>
        </p:blipFill>
        <p:spPr>
          <a:xfrm>
            <a:off x="1238250" y="2764686"/>
            <a:ext cx="6277831" cy="2311650"/>
          </a:xfrm>
          <a:prstGeom prst="rect">
            <a:avLst/>
          </a:prstGeom>
        </p:spPr>
      </p:pic>
      <p:pic>
        <p:nvPicPr>
          <p:cNvPr id="7" name="Picture 6" descr="A table with numbers and text&#10;&#10;Description automatically generated">
            <a:extLst>
              <a:ext uri="{FF2B5EF4-FFF2-40B4-BE49-F238E27FC236}">
                <a16:creationId xmlns:a16="http://schemas.microsoft.com/office/drawing/2014/main" id="{275BA65A-19BE-6850-8148-43064FFAE4B1}"/>
              </a:ext>
            </a:extLst>
          </p:cNvPr>
          <p:cNvPicPr>
            <a:picLocks noChangeAspect="1"/>
          </p:cNvPicPr>
          <p:nvPr/>
        </p:nvPicPr>
        <p:blipFill>
          <a:blip r:embed="rId3"/>
          <a:stretch>
            <a:fillRect/>
          </a:stretch>
        </p:blipFill>
        <p:spPr>
          <a:xfrm>
            <a:off x="2886936" y="1719769"/>
            <a:ext cx="3018558" cy="1047356"/>
          </a:xfrm>
          <a:prstGeom prst="rect">
            <a:avLst/>
          </a:prstGeom>
        </p:spPr>
      </p:pic>
      <p:sp>
        <p:nvSpPr>
          <p:cNvPr id="8" name="TextBox 7">
            <a:extLst>
              <a:ext uri="{FF2B5EF4-FFF2-40B4-BE49-F238E27FC236}">
                <a16:creationId xmlns:a16="http://schemas.microsoft.com/office/drawing/2014/main" id="{F26C9E5F-8722-22C8-0F0E-A6C939FCAF61}"/>
              </a:ext>
            </a:extLst>
          </p:cNvPr>
          <p:cNvSpPr txBox="1"/>
          <p:nvPr/>
        </p:nvSpPr>
        <p:spPr>
          <a:xfrm>
            <a:off x="1257300" y="4888381"/>
            <a:ext cx="6629399" cy="261610"/>
          </a:xfrm>
          <a:prstGeom prst="rect">
            <a:avLst/>
          </a:prstGeom>
          <a:solidFill>
            <a:schemeClr val="bg1"/>
          </a:solidFill>
        </p:spPr>
        <p:txBody>
          <a:bodyPr wrap="square">
            <a:spAutoFit/>
          </a:bodyPr>
          <a:lstStyle/>
          <a:p>
            <a:pPr algn="ct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rPr>
              <a:t>Deduplicating Training Data Mitigates Privacy Risks in Language Models, 2022</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1685135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1E3CC-9A32-C6E5-6AE6-BFDCC6EB224E}"/>
              </a:ext>
            </a:extLst>
          </p:cNvPr>
          <p:cNvSpPr>
            <a:spLocks noGrp="1"/>
          </p:cNvSpPr>
          <p:nvPr>
            <p:ph type="title"/>
          </p:nvPr>
        </p:nvSpPr>
        <p:spPr/>
        <p:txBody>
          <a:bodyPr/>
          <a:lstStyle/>
          <a:p>
            <a:r>
              <a:rPr lang="en-US" dirty="0"/>
              <a:t>Pre-training Data Duplicates </a:t>
            </a:r>
          </a:p>
        </p:txBody>
      </p:sp>
      <p:sp>
        <p:nvSpPr>
          <p:cNvPr id="3" name="Text Placeholder 2">
            <a:extLst>
              <a:ext uri="{FF2B5EF4-FFF2-40B4-BE49-F238E27FC236}">
                <a16:creationId xmlns:a16="http://schemas.microsoft.com/office/drawing/2014/main" id="{2AB76243-A945-D27D-1B30-651C1F2ADD48}"/>
              </a:ext>
            </a:extLst>
          </p:cNvPr>
          <p:cNvSpPr>
            <a:spLocks noGrp="1"/>
          </p:cNvSpPr>
          <p:nvPr>
            <p:ph type="body" sz="quarter" idx="16"/>
          </p:nvPr>
        </p:nvSpPr>
        <p:spPr>
          <a:xfrm>
            <a:off x="439324" y="1390650"/>
            <a:ext cx="8476074" cy="3077573"/>
          </a:xfrm>
        </p:spPr>
        <p:txBody>
          <a:bodyPr/>
          <a:lstStyle/>
          <a:p>
            <a:r>
              <a:rPr lang="en-US" dirty="0"/>
              <a:t>There is a non-negligible number of duplicates in any pre-training data. </a:t>
            </a:r>
          </a:p>
          <a:p>
            <a:r>
              <a:rPr lang="en-US" dirty="0"/>
              <a:t>Maybe we should not spend our training budget re-learning things we have already seen. </a:t>
            </a:r>
          </a:p>
        </p:txBody>
      </p:sp>
      <p:pic>
        <p:nvPicPr>
          <p:cNvPr id="5" name="Picture 4" descr="A screenshot of a newspaper&#10;&#10;Description automatically generated">
            <a:extLst>
              <a:ext uri="{FF2B5EF4-FFF2-40B4-BE49-F238E27FC236}">
                <a16:creationId xmlns:a16="http://schemas.microsoft.com/office/drawing/2014/main" id="{2E15390D-4B60-294E-329D-9FC5E245EABE}"/>
              </a:ext>
            </a:extLst>
          </p:cNvPr>
          <p:cNvPicPr>
            <a:picLocks noChangeAspect="1"/>
          </p:cNvPicPr>
          <p:nvPr/>
        </p:nvPicPr>
        <p:blipFill>
          <a:blip r:embed="rId2"/>
          <a:stretch>
            <a:fillRect/>
          </a:stretch>
        </p:blipFill>
        <p:spPr>
          <a:xfrm>
            <a:off x="597477" y="2125366"/>
            <a:ext cx="7772400" cy="2340849"/>
          </a:xfrm>
          <a:prstGeom prst="rect">
            <a:avLst/>
          </a:prstGeom>
        </p:spPr>
      </p:pic>
      <p:sp>
        <p:nvSpPr>
          <p:cNvPr id="6" name="TextBox 5">
            <a:extLst>
              <a:ext uri="{FF2B5EF4-FFF2-40B4-BE49-F238E27FC236}">
                <a16:creationId xmlns:a16="http://schemas.microsoft.com/office/drawing/2014/main" id="{3130D537-EF28-E2D8-A0F2-D1072E8FF6D8}"/>
              </a:ext>
            </a:extLst>
          </p:cNvPr>
          <p:cNvSpPr txBox="1"/>
          <p:nvPr/>
        </p:nvSpPr>
        <p:spPr>
          <a:xfrm>
            <a:off x="1257300" y="4831231"/>
            <a:ext cx="6629399" cy="261610"/>
          </a:xfrm>
          <a:prstGeom prst="rect">
            <a:avLst/>
          </a:prstGeom>
          <a:noFill/>
        </p:spPr>
        <p:txBody>
          <a:bodyPr wrap="square">
            <a:spAutoFit/>
          </a:bodyPr>
          <a:lstStyle/>
          <a:p>
            <a:pPr algn="ct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rPr>
              <a:t>Deduplicating Training Data Makes Language Models Better</a:t>
            </a:r>
            <a:r>
              <a:rPr lang="en-US" sz="1050" spc="-2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050" spc="-53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rPr>
              <a:t>2020</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03505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D7287-B5EF-9FE7-5DAC-9D33D06EE9FA}"/>
              </a:ext>
            </a:extLst>
          </p:cNvPr>
          <p:cNvSpPr>
            <a:spLocks noGrp="1"/>
          </p:cNvSpPr>
          <p:nvPr>
            <p:ph type="title"/>
          </p:nvPr>
        </p:nvSpPr>
        <p:spPr/>
        <p:txBody>
          <a:bodyPr/>
          <a:lstStyle/>
          <a:p>
            <a:r>
              <a:rPr lang="en-US" dirty="0"/>
              <a:t>Deduplicating Data Improves LMs</a:t>
            </a:r>
          </a:p>
        </p:txBody>
      </p:sp>
      <p:sp>
        <p:nvSpPr>
          <p:cNvPr id="3" name="Text Placeholder 2">
            <a:extLst>
              <a:ext uri="{FF2B5EF4-FFF2-40B4-BE49-F238E27FC236}">
                <a16:creationId xmlns:a16="http://schemas.microsoft.com/office/drawing/2014/main" id="{6F9BC62C-DDE6-4AC6-54A6-7A699A59116F}"/>
              </a:ext>
            </a:extLst>
          </p:cNvPr>
          <p:cNvSpPr>
            <a:spLocks noGrp="1"/>
          </p:cNvSpPr>
          <p:nvPr>
            <p:ph type="body" sz="quarter" idx="16"/>
          </p:nvPr>
        </p:nvSpPr>
        <p:spPr/>
        <p:txBody>
          <a:bodyPr/>
          <a:lstStyle/>
          <a:p>
            <a:r>
              <a:rPr lang="en-US" dirty="0"/>
              <a:t>Models: GPT-2-like (1.5B param) models </a:t>
            </a:r>
          </a:p>
          <a:p>
            <a:r>
              <a:rPr lang="en-US" dirty="0"/>
              <a:t>On there datasets: </a:t>
            </a:r>
          </a:p>
          <a:p>
            <a:pPr lvl="1"/>
            <a:r>
              <a:rPr lang="en-US" dirty="0">
                <a:solidFill>
                  <a:srgbClr val="CB6D67"/>
                </a:solidFill>
              </a:rPr>
              <a:t>C4</a:t>
            </a:r>
            <a:r>
              <a:rPr lang="en-US" dirty="0"/>
              <a:t> : the original training data</a:t>
            </a:r>
            <a:endParaRPr lang="en-US" dirty="0">
              <a:solidFill>
                <a:srgbClr val="CB6D67"/>
              </a:solidFill>
            </a:endParaRPr>
          </a:p>
          <a:p>
            <a:pPr lvl="1"/>
            <a:r>
              <a:rPr lang="en-US" dirty="0">
                <a:solidFill>
                  <a:srgbClr val="68CA6D"/>
                </a:solidFill>
              </a:rPr>
              <a:t>C4-NearDup</a:t>
            </a:r>
            <a:r>
              <a:rPr lang="en-US" dirty="0"/>
              <a:t>: C4 excluding exact duplicates </a:t>
            </a:r>
          </a:p>
          <a:p>
            <a:pPr lvl="1"/>
            <a:r>
              <a:rPr lang="en-US" dirty="0">
                <a:solidFill>
                  <a:srgbClr val="6E67CB"/>
                </a:solidFill>
              </a:rPr>
              <a:t>C4-ExactSubs</a:t>
            </a:r>
            <a:r>
              <a:rPr lang="en-US" dirty="0"/>
              <a:t>: C4 excluding </a:t>
            </a:r>
            <a:br>
              <a:rPr lang="en-US" dirty="0"/>
            </a:br>
            <a:r>
              <a:rPr lang="en-US" dirty="0"/>
              <a:t>near-duplicates </a:t>
            </a:r>
            <a:br>
              <a:rPr lang="en-US" dirty="0"/>
            </a:br>
            <a:endParaRPr lang="en-US" dirty="0">
              <a:solidFill>
                <a:srgbClr val="6E67CB"/>
              </a:solidFill>
            </a:endParaRPr>
          </a:p>
        </p:txBody>
      </p:sp>
      <p:pic>
        <p:nvPicPr>
          <p:cNvPr id="5" name="Picture 4" descr="A graph of a graph with different colored bars&#10;&#10;Description automatically generated with medium confidence">
            <a:extLst>
              <a:ext uri="{FF2B5EF4-FFF2-40B4-BE49-F238E27FC236}">
                <a16:creationId xmlns:a16="http://schemas.microsoft.com/office/drawing/2014/main" id="{B5896F3B-D796-8DDC-C4A0-F94AAA6F6A2F}"/>
              </a:ext>
            </a:extLst>
          </p:cNvPr>
          <p:cNvPicPr>
            <a:picLocks noChangeAspect="1"/>
          </p:cNvPicPr>
          <p:nvPr/>
        </p:nvPicPr>
        <p:blipFill>
          <a:blip r:embed="rId2"/>
          <a:stretch>
            <a:fillRect/>
          </a:stretch>
        </p:blipFill>
        <p:spPr>
          <a:xfrm>
            <a:off x="4304963" y="2596983"/>
            <a:ext cx="4701473" cy="2314139"/>
          </a:xfrm>
          <a:prstGeom prst="rect">
            <a:avLst/>
          </a:prstGeom>
        </p:spPr>
      </p:pic>
      <p:sp>
        <p:nvSpPr>
          <p:cNvPr id="6" name="TextBox 5">
            <a:extLst>
              <a:ext uri="{FF2B5EF4-FFF2-40B4-BE49-F238E27FC236}">
                <a16:creationId xmlns:a16="http://schemas.microsoft.com/office/drawing/2014/main" id="{13E3EDC6-4E19-D2E5-9B6C-9FBC2DCBE0DC}"/>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Deduplicating Training Data Makes Language Models Better</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3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2020</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7" name="文字方塊 74">
            <a:extLst>
              <a:ext uri="{FF2B5EF4-FFF2-40B4-BE49-F238E27FC236}">
                <a16:creationId xmlns:a16="http://schemas.microsoft.com/office/drawing/2014/main" id="{52FA4355-6DA7-A195-C546-5531FD968320}"/>
              </a:ext>
            </a:extLst>
          </p:cNvPr>
          <p:cNvSpPr txBox="1"/>
          <p:nvPr/>
        </p:nvSpPr>
        <p:spPr>
          <a:xfrm>
            <a:off x="1257300" y="4042687"/>
            <a:ext cx="2828603" cy="646986"/>
          </a:xfrm>
          <a:prstGeom prst="wedgeRoundRectCallout">
            <a:avLst>
              <a:gd name="adj1" fmla="val 49346"/>
              <a:gd name="adj2" fmla="val -26163"/>
              <a:gd name="adj3" fmla="val 16667"/>
            </a:avLst>
          </a:prstGeom>
          <a:solidFill>
            <a:schemeClr val="accent1">
              <a:lumMod val="20000"/>
              <a:lumOff val="80000"/>
            </a:schemeClr>
          </a:solidFill>
          <a:ln>
            <a:solidFill>
              <a:schemeClr val="accent1"/>
            </a:solidFill>
          </a:ln>
        </p:spPr>
        <p:txBody>
          <a:bodyPr wrap="square" rtlCol="0">
            <a:spAutoFit/>
          </a:bodyPr>
          <a:lstStyle/>
          <a:p>
            <a:r>
              <a:rPr lang="en-US" altLang="zh-TW" sz="1600" dirty="0">
                <a:solidFill>
                  <a:schemeClr val="tx1"/>
                </a:solidFill>
                <a:latin typeface="Corbel" panose="020B0503020204020204" pitchFamily="34" charset="0"/>
                <a:cs typeface="Tahoma" panose="020B0604030504040204" pitchFamily="34" charset="0"/>
              </a:rPr>
              <a:t>Training on deduplicated data always leads to lower PPL! </a:t>
            </a:r>
            <a:endParaRPr lang="zh-TW" altLang="en-US" sz="1600" dirty="0">
              <a:solidFill>
                <a:schemeClr val="tx1"/>
              </a:solidFill>
              <a:latin typeface="Corbel" panose="020B0503020204020204" pitchFamily="34" charset="0"/>
              <a:cs typeface="Tahoma" panose="020B0604030504040204" pitchFamily="34" charset="0"/>
            </a:endParaRPr>
          </a:p>
        </p:txBody>
      </p:sp>
      <p:sp>
        <p:nvSpPr>
          <p:cNvPr id="8" name="文字方塊 74">
            <a:extLst>
              <a:ext uri="{FF2B5EF4-FFF2-40B4-BE49-F238E27FC236}">
                <a16:creationId xmlns:a16="http://schemas.microsoft.com/office/drawing/2014/main" id="{851D8EAB-74F1-3992-D232-441C819F1955}"/>
              </a:ext>
            </a:extLst>
          </p:cNvPr>
          <p:cNvSpPr txBox="1"/>
          <p:nvPr/>
        </p:nvSpPr>
        <p:spPr>
          <a:xfrm>
            <a:off x="1257300" y="3169327"/>
            <a:ext cx="2828603" cy="646986"/>
          </a:xfrm>
          <a:prstGeom prst="wedgeRoundRectCallout">
            <a:avLst>
              <a:gd name="adj1" fmla="val 68799"/>
              <a:gd name="adj2" fmla="val -23661"/>
              <a:gd name="adj3" fmla="val 16667"/>
            </a:avLst>
          </a:prstGeom>
          <a:solidFill>
            <a:schemeClr val="accent1">
              <a:lumMod val="20000"/>
              <a:lumOff val="80000"/>
            </a:schemeClr>
          </a:solidFill>
          <a:ln>
            <a:solidFill>
              <a:schemeClr val="accent1"/>
            </a:solidFill>
          </a:ln>
        </p:spPr>
        <p:txBody>
          <a:bodyPr wrap="square" rtlCol="0">
            <a:spAutoFit/>
          </a:bodyPr>
          <a:lstStyle/>
          <a:p>
            <a:r>
              <a:rPr lang="en-US" altLang="zh-TW" sz="1600" dirty="0">
                <a:solidFill>
                  <a:schemeClr val="tx1"/>
                </a:solidFill>
                <a:latin typeface="Corbel" panose="020B0503020204020204" pitchFamily="34" charset="0"/>
                <a:cs typeface="Tahoma" panose="020B0604030504040204" pitchFamily="34" charset="0"/>
              </a:rPr>
              <a:t>Except when evaluated on duplicate evaluation data! </a:t>
            </a:r>
            <a:endParaRPr lang="zh-TW" altLang="en-US" sz="1600" dirty="0">
              <a:solidFill>
                <a:schemeClr val="tx1"/>
              </a:solidFill>
              <a:latin typeface="Corbel" panose="020B050302020402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3160C250-1DB2-8A82-3E6B-4362E958AC6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63337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589BA-9363-C21A-2643-89BC238C10AF}"/>
              </a:ext>
            </a:extLst>
          </p:cNvPr>
          <p:cNvSpPr>
            <a:spLocks noGrp="1"/>
          </p:cNvSpPr>
          <p:nvPr>
            <p:ph type="title"/>
          </p:nvPr>
        </p:nvSpPr>
        <p:spPr/>
        <p:txBody>
          <a:bodyPr/>
          <a:lstStyle/>
          <a:p>
            <a:r>
              <a:rPr lang="en-US" dirty="0"/>
              <a:t>Encoder-only models (BERT): </a:t>
            </a:r>
            <a:br>
              <a:rPr lang="en-US" dirty="0"/>
            </a:br>
            <a:r>
              <a:rPr lang="en-US" dirty="0"/>
              <a:t>Probing its predictions </a:t>
            </a:r>
          </a:p>
        </p:txBody>
      </p:sp>
      <p:sp>
        <p:nvSpPr>
          <p:cNvPr id="3" name="Text Placeholder 2">
            <a:extLst>
              <a:ext uri="{FF2B5EF4-FFF2-40B4-BE49-F238E27FC236}">
                <a16:creationId xmlns:a16="http://schemas.microsoft.com/office/drawing/2014/main" id="{47F0374B-5B18-37B2-8234-BB7C89AFD07B}"/>
              </a:ext>
            </a:extLst>
          </p:cNvPr>
          <p:cNvSpPr>
            <a:spLocks noGrp="1"/>
          </p:cNvSpPr>
          <p:nvPr>
            <p:ph type="body" sz="quarter" idx="16"/>
          </p:nvPr>
        </p:nvSpPr>
        <p:spPr/>
        <p:txBody>
          <a:bodyPr/>
          <a:lstStyle/>
          <a:p>
            <a:r>
              <a:rPr lang="en-US" dirty="0"/>
              <a:t>Masking words forces BERT to use context in both directions to predict the masked word.</a:t>
            </a:r>
          </a:p>
          <a:p>
            <a:endParaRPr lang="en-US" dirty="0"/>
          </a:p>
        </p:txBody>
      </p:sp>
      <p:pic>
        <p:nvPicPr>
          <p:cNvPr id="4" name="Picture 4" descr="Graphical user interface, text, application, email&#10;&#10;Description automatically generated">
            <a:extLst>
              <a:ext uri="{FF2B5EF4-FFF2-40B4-BE49-F238E27FC236}">
                <a16:creationId xmlns:a16="http://schemas.microsoft.com/office/drawing/2014/main" id="{06B1BBEC-BE24-4D31-3891-F2D15CBCDA03}"/>
              </a:ext>
            </a:extLst>
          </p:cNvPr>
          <p:cNvPicPr>
            <a:picLocks noChangeAspect="1"/>
          </p:cNvPicPr>
          <p:nvPr/>
        </p:nvPicPr>
        <p:blipFill>
          <a:blip r:embed="rId2"/>
          <a:stretch>
            <a:fillRect/>
          </a:stretch>
        </p:blipFill>
        <p:spPr>
          <a:xfrm>
            <a:off x="1432561" y="1755596"/>
            <a:ext cx="6186078" cy="3098957"/>
          </a:xfrm>
          <a:prstGeom prst="rect">
            <a:avLst/>
          </a:prstGeom>
        </p:spPr>
      </p:pic>
      <p:sp>
        <p:nvSpPr>
          <p:cNvPr id="5" name="TextBox 4">
            <a:extLst>
              <a:ext uri="{FF2B5EF4-FFF2-40B4-BE49-F238E27FC236}">
                <a16:creationId xmlns:a16="http://schemas.microsoft.com/office/drawing/2014/main" id="{EB4E6CCD-BB49-4A3C-3E5C-C8E9757CDC5A}"/>
              </a:ext>
            </a:extLst>
          </p:cNvPr>
          <p:cNvSpPr txBox="1"/>
          <p:nvPr/>
        </p:nvSpPr>
        <p:spPr>
          <a:xfrm>
            <a:off x="2286000" y="4838648"/>
            <a:ext cx="4572000" cy="261610"/>
          </a:xfrm>
          <a:prstGeom prst="rect">
            <a:avLst/>
          </a:prstGeom>
          <a:noFill/>
        </p:spPr>
        <p:txBody>
          <a:bodyPr wrap="square">
            <a:spAutoFit/>
          </a:bodyPr>
          <a:lstStyle/>
          <a:p>
            <a:pPr algn="ctr"/>
            <a:r>
              <a:rPr lang="en-US" sz="1100" dirty="0">
                <a:latin typeface="Consolas" panose="020B0609020204030204" pitchFamily="49" charset="0"/>
                <a:ea typeface="Tahoma" panose="020B0604030504040204" pitchFamily="34" charset="0"/>
                <a:cs typeface="Consolas" panose="020B0609020204030204" pitchFamily="49" charset="0"/>
                <a:hlinkClick r:id="rId3"/>
              </a:rPr>
              <a:t>https://huggingface.co/bert-base-uncased</a:t>
            </a:r>
            <a:r>
              <a:rPr lang="en-US" sz="1100" dirty="0">
                <a:latin typeface="Consolas" panose="020B0609020204030204" pitchFamily="49" charset="0"/>
                <a:ea typeface="Tahoma" panose="020B0604030504040204" pitchFamily="34" charset="0"/>
                <a:cs typeface="Consolas" panose="020B0609020204030204" pitchFamily="49" charset="0"/>
              </a:rPr>
              <a:t> </a:t>
            </a:r>
          </a:p>
        </p:txBody>
      </p:sp>
    </p:spTree>
    <p:extLst>
      <p:ext uri="{BB962C8B-B14F-4D97-AF65-F5344CB8AC3E}">
        <p14:creationId xmlns:p14="http://schemas.microsoft.com/office/powerpoint/2010/main" val="30835745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738BA-D9AB-E5D5-DDAF-BE6289C62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673E4D-DB5E-6297-DBD5-DD3E1A9ECE24}"/>
              </a:ext>
            </a:extLst>
          </p:cNvPr>
          <p:cNvSpPr>
            <a:spLocks noGrp="1"/>
          </p:cNvSpPr>
          <p:nvPr>
            <p:ph type="title"/>
          </p:nvPr>
        </p:nvSpPr>
        <p:spPr/>
        <p:txBody>
          <a:bodyPr/>
          <a:lstStyle/>
          <a:p>
            <a:r>
              <a:rPr lang="en-US" dirty="0"/>
              <a:t>Deduplicating Data Improves LMs</a:t>
            </a:r>
          </a:p>
        </p:txBody>
      </p:sp>
      <p:sp>
        <p:nvSpPr>
          <p:cNvPr id="3" name="Text Placeholder 2">
            <a:extLst>
              <a:ext uri="{FF2B5EF4-FFF2-40B4-BE49-F238E27FC236}">
                <a16:creationId xmlns:a16="http://schemas.microsoft.com/office/drawing/2014/main" id="{AEF8316C-F4EE-9AE4-6BCB-D5E9F5DDC601}"/>
              </a:ext>
            </a:extLst>
          </p:cNvPr>
          <p:cNvSpPr>
            <a:spLocks noGrp="1"/>
          </p:cNvSpPr>
          <p:nvPr>
            <p:ph type="body" sz="quarter" idx="16"/>
          </p:nvPr>
        </p:nvSpPr>
        <p:spPr/>
        <p:txBody>
          <a:bodyPr/>
          <a:lstStyle/>
          <a:p>
            <a:r>
              <a:rPr lang="en-US" dirty="0"/>
              <a:t>Another evidence from Gopher paper: Performance of 1.4B parameter models (lower is better) trained on </a:t>
            </a:r>
            <a:r>
              <a:rPr lang="en-US" dirty="0" err="1"/>
              <a:t>OpenWebText</a:t>
            </a:r>
            <a:r>
              <a:rPr lang="en-US" dirty="0"/>
              <a:t>, C4, and versions of </a:t>
            </a:r>
            <a:r>
              <a:rPr lang="en-US" dirty="0" err="1"/>
              <a:t>MassiveWeb</a:t>
            </a:r>
            <a:r>
              <a:rPr lang="en-US" dirty="0"/>
              <a:t> with progressively more pre-processing stages added. </a:t>
            </a:r>
          </a:p>
          <a:p>
            <a:r>
              <a:rPr lang="en-US" dirty="0"/>
              <a:t>Applying a quality filter and de-duplication stages significantly improves quality.</a:t>
            </a:r>
            <a:endParaRPr lang="en-US" dirty="0">
              <a:solidFill>
                <a:srgbClr val="6E67CB"/>
              </a:solidFill>
            </a:endParaRPr>
          </a:p>
        </p:txBody>
      </p:sp>
      <p:sp>
        <p:nvSpPr>
          <p:cNvPr id="6" name="TextBox 5">
            <a:extLst>
              <a:ext uri="{FF2B5EF4-FFF2-40B4-BE49-F238E27FC236}">
                <a16:creationId xmlns:a16="http://schemas.microsoft.com/office/drawing/2014/main" id="{ED49D9A1-73E2-65AB-8F41-174E2DA60AB9}"/>
              </a:ext>
            </a:extLst>
          </p:cNvPr>
          <p:cNvSpPr txBox="1"/>
          <p:nvPr/>
        </p:nvSpPr>
        <p:spPr>
          <a:xfrm>
            <a:off x="1257300" y="4845932"/>
            <a:ext cx="6629399" cy="261610"/>
          </a:xfrm>
          <a:prstGeom prst="rect">
            <a:avLst/>
          </a:prstGeom>
          <a:noFill/>
        </p:spPr>
        <p:txBody>
          <a:bodyPr wrap="square">
            <a:spAutoFit/>
          </a:bodyPr>
          <a:lstStyle/>
          <a:p>
            <a:pPr algn="ct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2"/>
              </a:rPr>
              <a:t>Scaling Language Models: Methods, Analysis &amp; Insights from Training Gopher, 2022</a:t>
            </a: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443295D-3917-76B3-6ABB-717035E1FA9F}"/>
              </a:ext>
            </a:extLst>
          </p:cNvPr>
          <p:cNvPicPr>
            <a:picLocks noChangeAspect="1"/>
          </p:cNvPicPr>
          <p:nvPr/>
        </p:nvPicPr>
        <p:blipFill>
          <a:blip r:embed="rId3"/>
          <a:stretch>
            <a:fillRect/>
          </a:stretch>
        </p:blipFill>
        <p:spPr>
          <a:xfrm>
            <a:off x="691055" y="2505189"/>
            <a:ext cx="7620000" cy="1765300"/>
          </a:xfrm>
          <a:prstGeom prst="rect">
            <a:avLst/>
          </a:prstGeom>
        </p:spPr>
      </p:pic>
    </p:spTree>
    <p:extLst>
      <p:ext uri="{BB962C8B-B14F-4D97-AF65-F5344CB8AC3E}">
        <p14:creationId xmlns:p14="http://schemas.microsoft.com/office/powerpoint/2010/main" val="215486902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3A5D8-C434-BA37-407E-9AC0FB23B67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1603E51-6417-3D8D-3375-EECC1EA936BF}"/>
              </a:ext>
            </a:extLst>
          </p:cNvPr>
          <p:cNvSpPr>
            <a:spLocks noGrp="1"/>
          </p:cNvSpPr>
          <p:nvPr>
            <p:ph type="body" sz="quarter" idx="10"/>
          </p:nvPr>
        </p:nvSpPr>
        <p:spPr/>
        <p:txBody>
          <a:bodyPr>
            <a:normAutofit/>
          </a:bodyPr>
          <a:lstStyle/>
          <a:p>
            <a:r>
              <a:rPr lang="en-US" sz="3200" dirty="0"/>
              <a:t>How can I do my own deduplication? </a:t>
            </a:r>
          </a:p>
        </p:txBody>
      </p:sp>
    </p:spTree>
    <p:extLst>
      <p:ext uri="{BB962C8B-B14F-4D97-AF65-F5344CB8AC3E}">
        <p14:creationId xmlns:p14="http://schemas.microsoft.com/office/powerpoint/2010/main" val="21481209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91DCA-FC58-0E1A-5E37-1516285F30A9}"/>
              </a:ext>
            </a:extLst>
          </p:cNvPr>
          <p:cNvSpPr>
            <a:spLocks noGrp="1"/>
          </p:cNvSpPr>
          <p:nvPr>
            <p:ph type="title"/>
          </p:nvPr>
        </p:nvSpPr>
        <p:spPr/>
        <p:txBody>
          <a:bodyPr/>
          <a:lstStyle/>
          <a:p>
            <a:r>
              <a:rPr lang="en-US" dirty="0"/>
              <a:t>How do you scale data deduplication? </a:t>
            </a:r>
          </a:p>
        </p:txBody>
      </p:sp>
      <p:sp>
        <p:nvSpPr>
          <p:cNvPr id="3" name="Text Placeholder 2">
            <a:extLst>
              <a:ext uri="{FF2B5EF4-FFF2-40B4-BE49-F238E27FC236}">
                <a16:creationId xmlns:a16="http://schemas.microsoft.com/office/drawing/2014/main" id="{49C160C0-0665-AC13-B57C-DC1C043E464C}"/>
              </a:ext>
            </a:extLst>
          </p:cNvPr>
          <p:cNvSpPr>
            <a:spLocks noGrp="1"/>
          </p:cNvSpPr>
          <p:nvPr>
            <p:ph type="body" sz="quarter" idx="16"/>
          </p:nvPr>
        </p:nvSpPr>
        <p:spPr/>
        <p:txBody>
          <a:bodyPr/>
          <a:lstStyle/>
          <a:p>
            <a:r>
              <a:rPr lang="en-US" dirty="0"/>
              <a:t>Pre-training is huge. Naively deduplicating the data is going to take forever!! </a:t>
            </a:r>
          </a:p>
          <a:p>
            <a:r>
              <a:rPr lang="en-US" dirty="0"/>
              <a:t>How do you deduplicate it? Here are a few options: </a:t>
            </a:r>
          </a:p>
          <a:p>
            <a:pPr lvl="1"/>
            <a:r>
              <a:rPr lang="en-US" dirty="0"/>
              <a:t>Naively hashing each document (a good baseline) </a:t>
            </a:r>
          </a:p>
          <a:p>
            <a:pPr lvl="1"/>
            <a:r>
              <a:rPr lang="en-US" dirty="0" err="1"/>
              <a:t>SuffixArray</a:t>
            </a:r>
            <a:endParaRPr lang="en-US" dirty="0"/>
          </a:p>
          <a:p>
            <a:pPr lvl="1"/>
            <a:r>
              <a:rPr lang="en-US" dirty="0" err="1"/>
              <a:t>MinHash</a:t>
            </a:r>
            <a:endParaRPr lang="en-US" dirty="0"/>
          </a:p>
          <a:p>
            <a:pPr lvl="1"/>
            <a:r>
              <a:rPr lang="en-US" dirty="0" err="1"/>
              <a:t>BloomFilters</a:t>
            </a:r>
            <a:r>
              <a:rPr lang="en-US" dirty="0"/>
              <a:t> </a:t>
            </a:r>
          </a:p>
          <a:p>
            <a:pPr lvl="1"/>
            <a:r>
              <a:rPr lang="en-US" dirty="0"/>
              <a:t>Embedding-based </a:t>
            </a:r>
            <a:r>
              <a:rPr lang="en-US" dirty="0" err="1"/>
              <a:t>dedup</a:t>
            </a:r>
            <a:endParaRPr lang="en-US" dirty="0"/>
          </a:p>
          <a:p>
            <a:endParaRPr lang="en-US" dirty="0"/>
          </a:p>
        </p:txBody>
      </p:sp>
    </p:spTree>
    <p:extLst>
      <p:ext uri="{BB962C8B-B14F-4D97-AF65-F5344CB8AC3E}">
        <p14:creationId xmlns:p14="http://schemas.microsoft.com/office/powerpoint/2010/main" val="1372763024"/>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6FAA3-CB33-731A-D369-9FDA8EE9681C}"/>
              </a:ext>
            </a:extLst>
          </p:cNvPr>
          <p:cNvSpPr>
            <a:spLocks noGrp="1"/>
          </p:cNvSpPr>
          <p:nvPr>
            <p:ph type="title"/>
          </p:nvPr>
        </p:nvSpPr>
        <p:spPr/>
        <p:txBody>
          <a:bodyPr/>
          <a:lstStyle/>
          <a:p>
            <a:r>
              <a:rPr lang="en-US" dirty="0"/>
              <a:t>The simplest: hashing documents</a:t>
            </a:r>
          </a:p>
        </p:txBody>
      </p:sp>
      <p:sp>
        <p:nvSpPr>
          <p:cNvPr id="3" name="Text Placeholder 2">
            <a:extLst>
              <a:ext uri="{FF2B5EF4-FFF2-40B4-BE49-F238E27FC236}">
                <a16:creationId xmlns:a16="http://schemas.microsoft.com/office/drawing/2014/main" id="{E179B07C-411F-761D-5C3C-1D14E4F7D61C}"/>
              </a:ext>
            </a:extLst>
          </p:cNvPr>
          <p:cNvSpPr>
            <a:spLocks noGrp="1"/>
          </p:cNvSpPr>
          <p:nvPr>
            <p:ph type="body" sz="quarter" idx="16"/>
          </p:nvPr>
        </p:nvSpPr>
        <p:spPr/>
        <p:txBody>
          <a:bodyPr/>
          <a:lstStyle/>
          <a:p>
            <a:r>
              <a:rPr lang="en-US" dirty="0"/>
              <a:t>Hash all documents, so each document receives one unique hash. </a:t>
            </a:r>
          </a:p>
          <a:p>
            <a:r>
              <a:rPr lang="en-US" b="1" dirty="0"/>
              <a:t>Efficiency: </a:t>
            </a:r>
            <a:r>
              <a:rPr lang="en-US" dirty="0"/>
              <a:t>This will be fast. </a:t>
            </a:r>
          </a:p>
          <a:p>
            <a:r>
              <a:rPr lang="en-US" b="1" dirty="0"/>
              <a:t>Granularity: </a:t>
            </a:r>
          </a:p>
          <a:p>
            <a:pPr lvl="1"/>
            <a:r>
              <a:rPr lang="en-US" dirty="0"/>
              <a:t>This will be sensitive to small changes; any change in the document (e.g., one word change) would change its hash.</a:t>
            </a:r>
          </a:p>
          <a:p>
            <a:pPr lvl="1"/>
            <a:r>
              <a:rPr lang="en-US" dirty="0"/>
              <a:t>  Also, we’re deduplicating </a:t>
            </a:r>
            <a:r>
              <a:rPr lang="en-US" u="sng" dirty="0"/>
              <a:t>full</a:t>
            </a:r>
            <a:r>
              <a:rPr lang="en-US" dirty="0"/>
              <a:t> documents. </a:t>
            </a:r>
          </a:p>
          <a:p>
            <a:r>
              <a:rPr lang="en-US" dirty="0"/>
              <a:t>Different choices of hashing functions (trade off between efficiency vs collision):</a:t>
            </a:r>
          </a:p>
          <a:p>
            <a:pPr lvl="1"/>
            <a:r>
              <a:rPr lang="en-US" dirty="0"/>
              <a:t>Collison: h(x) = h(y), if x!=y. </a:t>
            </a:r>
          </a:p>
          <a:p>
            <a:pPr lvl="1"/>
            <a:r>
              <a:rPr lang="en-US" dirty="0"/>
              <a:t>Cryptographic hashing (SHA-256, SHA-3, BLAKE2); collision resistant but slow. </a:t>
            </a:r>
          </a:p>
          <a:p>
            <a:pPr lvl="1"/>
            <a:r>
              <a:rPr lang="en-US" dirty="0"/>
              <a:t>DJB2, </a:t>
            </a:r>
            <a:r>
              <a:rPr lang="en-US" dirty="0" err="1"/>
              <a:t>MurmurHash</a:t>
            </a:r>
            <a:r>
              <a:rPr lang="en-US" dirty="0"/>
              <a:t>, </a:t>
            </a:r>
            <a:r>
              <a:rPr lang="en-US" dirty="0" err="1"/>
              <a:t>CityHash</a:t>
            </a:r>
            <a:r>
              <a:rPr lang="en-US" dirty="0"/>
              <a:t>: Not collision resistant but fast. </a:t>
            </a:r>
          </a:p>
          <a:p>
            <a:pPr lvl="1"/>
            <a:endParaRPr lang="en-US" dirty="0"/>
          </a:p>
          <a:p>
            <a:pPr lvl="1"/>
            <a:endParaRPr lang="en-US" dirty="0"/>
          </a:p>
        </p:txBody>
      </p:sp>
      <p:sp>
        <p:nvSpPr>
          <p:cNvPr id="4" name="Rounded Rectangle 3">
            <a:extLst>
              <a:ext uri="{FF2B5EF4-FFF2-40B4-BE49-F238E27FC236}">
                <a16:creationId xmlns:a16="http://schemas.microsoft.com/office/drawing/2014/main" id="{35E9DB84-C44F-26D0-65D5-5219622DF23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89785766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A159FD-075E-0576-A5C7-1BF0853A4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213964-74E0-24E9-9CE3-4BF0174C48EC}"/>
              </a:ext>
            </a:extLst>
          </p:cNvPr>
          <p:cNvSpPr>
            <a:spLocks noGrp="1"/>
          </p:cNvSpPr>
          <p:nvPr>
            <p:ph type="title"/>
          </p:nvPr>
        </p:nvSpPr>
        <p:spPr/>
        <p:txBody>
          <a:bodyPr/>
          <a:lstStyle/>
          <a:p>
            <a:r>
              <a:rPr lang="en-US" dirty="0"/>
              <a:t>What are Suffix Arrays? </a:t>
            </a:r>
          </a:p>
        </p:txBody>
      </p:sp>
      <p:sp>
        <p:nvSpPr>
          <p:cNvPr id="3" name="Text Placeholder 2">
            <a:extLst>
              <a:ext uri="{FF2B5EF4-FFF2-40B4-BE49-F238E27FC236}">
                <a16:creationId xmlns:a16="http://schemas.microsoft.com/office/drawing/2014/main" id="{408CD10A-A52B-2DB0-C0FE-FC6ED7A74131}"/>
              </a:ext>
            </a:extLst>
          </p:cNvPr>
          <p:cNvSpPr>
            <a:spLocks noGrp="1"/>
          </p:cNvSpPr>
          <p:nvPr>
            <p:ph type="body" sz="quarter" idx="16"/>
          </p:nvPr>
        </p:nvSpPr>
        <p:spPr>
          <a:xfrm>
            <a:off x="533919" y="1390650"/>
            <a:ext cx="8457681" cy="3077573"/>
          </a:xfrm>
        </p:spPr>
        <p:txBody>
          <a:bodyPr/>
          <a:lstStyle/>
          <a:p>
            <a:r>
              <a:rPr lang="en-US" dirty="0"/>
              <a:t>A common approach is using </a:t>
            </a:r>
            <a:r>
              <a:rPr lang="en-US" b="1" dirty="0"/>
              <a:t>Suffix arrays </a:t>
            </a:r>
            <a:r>
              <a:rPr lang="en-US" dirty="0"/>
              <a:t>— A suffix array for a string </a:t>
            </a:r>
            <a:r>
              <a:rPr lang="en-US" i="1" dirty="0"/>
              <a:t>T</a:t>
            </a:r>
            <a:r>
              <a:rPr lang="en-US" dirty="0"/>
              <a:t> (of length m) is an array of integers [0, m) that correspond to suffixes of </a:t>
            </a:r>
            <a:r>
              <a:rPr lang="en-US" i="1" dirty="0"/>
              <a:t>T </a:t>
            </a:r>
            <a:r>
              <a:rPr lang="en-US" dirty="0"/>
              <a:t>$, stored in sorted order.</a:t>
            </a:r>
          </a:p>
          <a:p>
            <a:pPr lvl="1"/>
            <a:r>
              <a:rPr lang="en-US" dirty="0"/>
              <a:t>Example: </a:t>
            </a:r>
            <a:r>
              <a:rPr lang="en-US" i="1" dirty="0"/>
              <a:t>T</a:t>
            </a:r>
            <a:r>
              <a:rPr lang="en-US" dirty="0"/>
              <a:t> = “</a:t>
            </a:r>
            <a:r>
              <a:rPr lang="en-US" dirty="0" err="1"/>
              <a:t>abaaba</a:t>
            </a:r>
            <a:r>
              <a:rPr lang="en-US" dirty="0"/>
              <a:t>$”</a:t>
            </a:r>
          </a:p>
          <a:p>
            <a:r>
              <a:rPr lang="en-US" dirty="0"/>
              <a:t>Space complexity: </a:t>
            </a:r>
          </a:p>
          <a:p>
            <a:pPr lvl="1"/>
            <a:r>
              <a:rPr lang="en-US" dirty="0"/>
              <a:t>O(m)</a:t>
            </a:r>
          </a:p>
          <a:p>
            <a:pPr marL="342900" lvl="1" indent="0">
              <a:buNone/>
            </a:pPr>
            <a:endParaRPr lang="en-US" dirty="0"/>
          </a:p>
        </p:txBody>
      </p:sp>
      <p:graphicFrame>
        <p:nvGraphicFramePr>
          <p:cNvPr id="9" name="Table 8">
            <a:extLst>
              <a:ext uri="{FF2B5EF4-FFF2-40B4-BE49-F238E27FC236}">
                <a16:creationId xmlns:a16="http://schemas.microsoft.com/office/drawing/2014/main" id="{5B9EAADF-D1A9-48E7-AC8C-693AEDD1CEAE}"/>
              </a:ext>
            </a:extLst>
          </p:cNvPr>
          <p:cNvGraphicFramePr>
            <a:graphicFrameLocks noGrp="1"/>
          </p:cNvGraphicFramePr>
          <p:nvPr>
            <p:extLst>
              <p:ext uri="{D42A27DB-BD31-4B8C-83A1-F6EECF244321}">
                <p14:modId xmlns:p14="http://schemas.microsoft.com/office/powerpoint/2010/main" val="374189785"/>
              </p:ext>
            </p:extLst>
          </p:nvPr>
        </p:nvGraphicFramePr>
        <p:xfrm>
          <a:off x="2762249" y="2288505"/>
          <a:ext cx="1476375"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3392030997"/>
                    </a:ext>
                  </a:extLst>
                </a:gridCol>
                <a:gridCol w="1122312">
                  <a:extLst>
                    <a:ext uri="{9D8B030D-6E8A-4147-A177-3AD203B41FA5}">
                      <a16:colId xmlns:a16="http://schemas.microsoft.com/office/drawing/2014/main" val="3473408714"/>
                    </a:ext>
                  </a:extLst>
                </a:gridCol>
              </a:tblGrid>
              <a:tr h="293921">
                <a:tc>
                  <a:txBody>
                    <a:bodyPr/>
                    <a:lstStyle/>
                    <a:p>
                      <a:r>
                        <a:rPr lang="en-US" b="0" dirty="0"/>
                        <a:t>0</a:t>
                      </a:r>
                    </a:p>
                  </a:txBody>
                  <a:tcPr/>
                </a:tc>
                <a:tc>
                  <a:txBody>
                    <a:bodyPr/>
                    <a:lstStyle/>
                    <a:p>
                      <a:r>
                        <a:rPr lang="en-US" b="0" dirty="0" err="1"/>
                        <a:t>abaaba</a:t>
                      </a:r>
                      <a:r>
                        <a:rPr lang="en-US" b="0" dirty="0"/>
                        <a:t>$</a:t>
                      </a:r>
                    </a:p>
                  </a:txBody>
                  <a:tcPr/>
                </a:tc>
                <a:extLst>
                  <a:ext uri="{0D108BD9-81ED-4DB2-BD59-A6C34878D82A}">
                    <a16:rowId xmlns:a16="http://schemas.microsoft.com/office/drawing/2014/main" val="3736893885"/>
                  </a:ext>
                </a:extLst>
              </a:tr>
              <a:tr h="293921">
                <a:tc>
                  <a:txBody>
                    <a:bodyPr/>
                    <a:lstStyle/>
                    <a:p>
                      <a:r>
                        <a:rPr lang="en-US" dirty="0"/>
                        <a:t>1</a:t>
                      </a:r>
                    </a:p>
                  </a:txBody>
                  <a:tcPr/>
                </a:tc>
                <a:tc>
                  <a:txBody>
                    <a:bodyPr/>
                    <a:lstStyle/>
                    <a:p>
                      <a:r>
                        <a:rPr lang="en-US" dirty="0" err="1"/>
                        <a:t>baaba</a:t>
                      </a:r>
                      <a:r>
                        <a:rPr lang="en-US" dirty="0"/>
                        <a:t>$</a:t>
                      </a:r>
                    </a:p>
                  </a:txBody>
                  <a:tcPr/>
                </a:tc>
                <a:extLst>
                  <a:ext uri="{0D108BD9-81ED-4DB2-BD59-A6C34878D82A}">
                    <a16:rowId xmlns:a16="http://schemas.microsoft.com/office/drawing/2014/main" val="2032234418"/>
                  </a:ext>
                </a:extLst>
              </a:tr>
              <a:tr h="293921">
                <a:tc>
                  <a:txBody>
                    <a:bodyPr/>
                    <a:lstStyle/>
                    <a:p>
                      <a:r>
                        <a:rPr lang="en-US" dirty="0"/>
                        <a:t>2</a:t>
                      </a:r>
                    </a:p>
                  </a:txBody>
                  <a:tcPr/>
                </a:tc>
                <a:tc>
                  <a:txBody>
                    <a:bodyPr/>
                    <a:lstStyle/>
                    <a:p>
                      <a:r>
                        <a:rPr lang="en-US" dirty="0" err="1"/>
                        <a:t>aaba</a:t>
                      </a:r>
                      <a:r>
                        <a:rPr lang="en-US" dirty="0"/>
                        <a:t>$</a:t>
                      </a:r>
                    </a:p>
                  </a:txBody>
                  <a:tcPr/>
                </a:tc>
                <a:extLst>
                  <a:ext uri="{0D108BD9-81ED-4DB2-BD59-A6C34878D82A}">
                    <a16:rowId xmlns:a16="http://schemas.microsoft.com/office/drawing/2014/main" val="1153510908"/>
                  </a:ext>
                </a:extLst>
              </a:tr>
              <a:tr h="293921">
                <a:tc>
                  <a:txBody>
                    <a:bodyPr/>
                    <a:lstStyle/>
                    <a:p>
                      <a:r>
                        <a:rPr lang="en-US" dirty="0"/>
                        <a:t>3</a:t>
                      </a:r>
                    </a:p>
                  </a:txBody>
                  <a:tcPr/>
                </a:tc>
                <a:tc>
                  <a:txBody>
                    <a:bodyPr/>
                    <a:lstStyle/>
                    <a:p>
                      <a:r>
                        <a:rPr lang="en-US" dirty="0"/>
                        <a:t>aba$</a:t>
                      </a:r>
                    </a:p>
                  </a:txBody>
                  <a:tcPr/>
                </a:tc>
                <a:extLst>
                  <a:ext uri="{0D108BD9-81ED-4DB2-BD59-A6C34878D82A}">
                    <a16:rowId xmlns:a16="http://schemas.microsoft.com/office/drawing/2014/main" val="357484482"/>
                  </a:ext>
                </a:extLst>
              </a:tr>
              <a:tr h="293921">
                <a:tc>
                  <a:txBody>
                    <a:bodyPr/>
                    <a:lstStyle/>
                    <a:p>
                      <a:r>
                        <a:rPr lang="en-US" dirty="0"/>
                        <a:t>4</a:t>
                      </a:r>
                    </a:p>
                  </a:txBody>
                  <a:tcPr/>
                </a:tc>
                <a:tc>
                  <a:txBody>
                    <a:bodyPr/>
                    <a:lstStyle/>
                    <a:p>
                      <a:r>
                        <a:rPr lang="en-US" dirty="0" err="1"/>
                        <a:t>ba</a:t>
                      </a:r>
                      <a:r>
                        <a:rPr lang="en-US" dirty="0"/>
                        <a:t>$</a:t>
                      </a:r>
                    </a:p>
                  </a:txBody>
                  <a:tcPr/>
                </a:tc>
                <a:extLst>
                  <a:ext uri="{0D108BD9-81ED-4DB2-BD59-A6C34878D82A}">
                    <a16:rowId xmlns:a16="http://schemas.microsoft.com/office/drawing/2014/main" val="4225006585"/>
                  </a:ext>
                </a:extLst>
              </a:tr>
              <a:tr h="293921">
                <a:tc>
                  <a:txBody>
                    <a:bodyPr/>
                    <a:lstStyle/>
                    <a:p>
                      <a:r>
                        <a:rPr lang="en-US" dirty="0"/>
                        <a:t>6</a:t>
                      </a:r>
                    </a:p>
                  </a:txBody>
                  <a:tcPr/>
                </a:tc>
                <a:tc>
                  <a:txBody>
                    <a:bodyPr/>
                    <a:lstStyle/>
                    <a:p>
                      <a:r>
                        <a:rPr lang="en-US" dirty="0"/>
                        <a:t>a$</a:t>
                      </a:r>
                    </a:p>
                  </a:txBody>
                  <a:tcPr/>
                </a:tc>
                <a:extLst>
                  <a:ext uri="{0D108BD9-81ED-4DB2-BD59-A6C34878D82A}">
                    <a16:rowId xmlns:a16="http://schemas.microsoft.com/office/drawing/2014/main" val="3131237233"/>
                  </a:ext>
                </a:extLst>
              </a:tr>
              <a:tr h="293921">
                <a:tc>
                  <a:txBody>
                    <a:bodyPr/>
                    <a:lstStyle/>
                    <a:p>
                      <a:r>
                        <a:rPr lang="en-US" dirty="0"/>
                        <a:t>7</a:t>
                      </a:r>
                    </a:p>
                  </a:txBody>
                  <a:tcPr/>
                </a:tc>
                <a:tc>
                  <a:txBody>
                    <a:bodyPr/>
                    <a:lstStyle/>
                    <a:p>
                      <a:r>
                        <a:rPr lang="en-US" dirty="0"/>
                        <a:t>$</a:t>
                      </a:r>
                    </a:p>
                  </a:txBody>
                  <a:tcPr/>
                </a:tc>
                <a:extLst>
                  <a:ext uri="{0D108BD9-81ED-4DB2-BD59-A6C34878D82A}">
                    <a16:rowId xmlns:a16="http://schemas.microsoft.com/office/drawing/2014/main" val="1784694599"/>
                  </a:ext>
                </a:extLst>
              </a:tr>
            </a:tbl>
          </a:graphicData>
        </a:graphic>
      </p:graphicFrame>
      <p:graphicFrame>
        <p:nvGraphicFramePr>
          <p:cNvPr id="10" name="Table 9">
            <a:extLst>
              <a:ext uri="{FF2B5EF4-FFF2-40B4-BE49-F238E27FC236}">
                <a16:creationId xmlns:a16="http://schemas.microsoft.com/office/drawing/2014/main" id="{C28CD95E-ADFF-4E7B-37CF-92DD921FBD53}"/>
              </a:ext>
            </a:extLst>
          </p:cNvPr>
          <p:cNvGraphicFramePr>
            <a:graphicFrameLocks noGrp="1"/>
          </p:cNvGraphicFramePr>
          <p:nvPr>
            <p:extLst>
              <p:ext uri="{D42A27DB-BD31-4B8C-83A1-F6EECF244321}">
                <p14:modId xmlns:p14="http://schemas.microsoft.com/office/powerpoint/2010/main" val="1239413742"/>
              </p:ext>
            </p:extLst>
          </p:nvPr>
        </p:nvGraphicFramePr>
        <p:xfrm>
          <a:off x="5676899" y="2288505"/>
          <a:ext cx="1476375"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3392030997"/>
                    </a:ext>
                  </a:extLst>
                </a:gridCol>
                <a:gridCol w="1122312">
                  <a:extLst>
                    <a:ext uri="{9D8B030D-6E8A-4147-A177-3AD203B41FA5}">
                      <a16:colId xmlns:a16="http://schemas.microsoft.com/office/drawing/2014/main" val="3473408714"/>
                    </a:ext>
                  </a:extLst>
                </a:gridCol>
              </a:tblGrid>
              <a:tr h="293921">
                <a:tc>
                  <a:txBody>
                    <a:bodyPr/>
                    <a:lstStyle/>
                    <a:p>
                      <a:r>
                        <a:rPr lang="en-US" b="0" dirty="0"/>
                        <a:t>6</a:t>
                      </a:r>
                    </a:p>
                  </a:txBody>
                  <a:tcPr/>
                </a:tc>
                <a:tc>
                  <a:txBody>
                    <a:bodyPr/>
                    <a:lstStyle/>
                    <a:p>
                      <a:r>
                        <a:rPr lang="en-US" b="0" dirty="0"/>
                        <a:t>$</a:t>
                      </a:r>
                    </a:p>
                  </a:txBody>
                  <a:tcPr/>
                </a:tc>
                <a:extLst>
                  <a:ext uri="{0D108BD9-81ED-4DB2-BD59-A6C34878D82A}">
                    <a16:rowId xmlns:a16="http://schemas.microsoft.com/office/drawing/2014/main" val="3736893885"/>
                  </a:ext>
                </a:extLst>
              </a:tr>
              <a:tr h="293921">
                <a:tc>
                  <a:txBody>
                    <a:bodyPr/>
                    <a:lstStyle/>
                    <a:p>
                      <a:r>
                        <a:rPr lang="en-US" dirty="0"/>
                        <a:t>5</a:t>
                      </a:r>
                    </a:p>
                  </a:txBody>
                  <a:tcPr/>
                </a:tc>
                <a:tc>
                  <a:txBody>
                    <a:bodyPr/>
                    <a:lstStyle/>
                    <a:p>
                      <a:r>
                        <a:rPr lang="en-US" dirty="0"/>
                        <a:t>a$</a:t>
                      </a:r>
                    </a:p>
                  </a:txBody>
                  <a:tcPr/>
                </a:tc>
                <a:extLst>
                  <a:ext uri="{0D108BD9-81ED-4DB2-BD59-A6C34878D82A}">
                    <a16:rowId xmlns:a16="http://schemas.microsoft.com/office/drawing/2014/main" val="2032234418"/>
                  </a:ext>
                </a:extLst>
              </a:tr>
              <a:tr h="293921">
                <a:tc>
                  <a:txBody>
                    <a:bodyPr/>
                    <a:lstStyle/>
                    <a:p>
                      <a:r>
                        <a:rPr lang="en-US" dirty="0"/>
                        <a:t>2</a:t>
                      </a:r>
                    </a:p>
                  </a:txBody>
                  <a:tcPr/>
                </a:tc>
                <a:tc>
                  <a:txBody>
                    <a:bodyPr/>
                    <a:lstStyle/>
                    <a:p>
                      <a:r>
                        <a:rPr lang="en-US" dirty="0" err="1"/>
                        <a:t>aaba</a:t>
                      </a:r>
                      <a:r>
                        <a:rPr lang="en-US" dirty="0"/>
                        <a:t>$</a:t>
                      </a:r>
                    </a:p>
                  </a:txBody>
                  <a:tcPr/>
                </a:tc>
                <a:extLst>
                  <a:ext uri="{0D108BD9-81ED-4DB2-BD59-A6C34878D82A}">
                    <a16:rowId xmlns:a16="http://schemas.microsoft.com/office/drawing/2014/main" val="1153510908"/>
                  </a:ext>
                </a:extLst>
              </a:tr>
              <a:tr h="293921">
                <a:tc>
                  <a:txBody>
                    <a:bodyPr/>
                    <a:lstStyle/>
                    <a:p>
                      <a:r>
                        <a:rPr lang="en-US" dirty="0"/>
                        <a:t>3</a:t>
                      </a:r>
                    </a:p>
                  </a:txBody>
                  <a:tcPr/>
                </a:tc>
                <a:tc>
                  <a:txBody>
                    <a:bodyPr/>
                    <a:lstStyle/>
                    <a:p>
                      <a:r>
                        <a:rPr lang="en-US" dirty="0"/>
                        <a:t>aba$</a:t>
                      </a:r>
                    </a:p>
                  </a:txBody>
                  <a:tcPr/>
                </a:tc>
                <a:extLst>
                  <a:ext uri="{0D108BD9-81ED-4DB2-BD59-A6C34878D82A}">
                    <a16:rowId xmlns:a16="http://schemas.microsoft.com/office/drawing/2014/main" val="357484482"/>
                  </a:ext>
                </a:extLst>
              </a:tr>
              <a:tr h="293921">
                <a:tc>
                  <a:txBody>
                    <a:bodyPr/>
                    <a:lstStyle/>
                    <a:p>
                      <a:r>
                        <a:rPr lang="en-US" dirty="0"/>
                        <a:t>0</a:t>
                      </a:r>
                    </a:p>
                  </a:txBody>
                  <a:tcPr/>
                </a:tc>
                <a:tc>
                  <a:txBody>
                    <a:bodyPr/>
                    <a:lstStyle/>
                    <a:p>
                      <a:r>
                        <a:rPr lang="en-US" dirty="0" err="1"/>
                        <a:t>abaaba</a:t>
                      </a:r>
                      <a:r>
                        <a:rPr lang="en-US" dirty="0"/>
                        <a:t>$</a:t>
                      </a:r>
                    </a:p>
                  </a:txBody>
                  <a:tcPr/>
                </a:tc>
                <a:extLst>
                  <a:ext uri="{0D108BD9-81ED-4DB2-BD59-A6C34878D82A}">
                    <a16:rowId xmlns:a16="http://schemas.microsoft.com/office/drawing/2014/main" val="4225006585"/>
                  </a:ext>
                </a:extLst>
              </a:tr>
              <a:tr h="293921">
                <a:tc>
                  <a:txBody>
                    <a:bodyPr/>
                    <a:lstStyle/>
                    <a:p>
                      <a:r>
                        <a:rPr lang="en-US" dirty="0"/>
                        <a:t>4</a:t>
                      </a:r>
                    </a:p>
                  </a:txBody>
                  <a:tcPr/>
                </a:tc>
                <a:tc>
                  <a:txBody>
                    <a:bodyPr/>
                    <a:lstStyle/>
                    <a:p>
                      <a:r>
                        <a:rPr lang="en-US" dirty="0" err="1"/>
                        <a:t>ba</a:t>
                      </a:r>
                      <a:r>
                        <a:rPr lang="en-US" dirty="0"/>
                        <a:t>$</a:t>
                      </a:r>
                    </a:p>
                  </a:txBody>
                  <a:tcPr/>
                </a:tc>
                <a:extLst>
                  <a:ext uri="{0D108BD9-81ED-4DB2-BD59-A6C34878D82A}">
                    <a16:rowId xmlns:a16="http://schemas.microsoft.com/office/drawing/2014/main" val="793842669"/>
                  </a:ext>
                </a:extLst>
              </a:tr>
              <a:tr h="293921">
                <a:tc>
                  <a:txBody>
                    <a:bodyPr/>
                    <a:lstStyle/>
                    <a:p>
                      <a:r>
                        <a:rPr lang="en-US" dirty="0"/>
                        <a:t>1</a:t>
                      </a:r>
                    </a:p>
                  </a:txBody>
                  <a:tcPr/>
                </a:tc>
                <a:tc>
                  <a:txBody>
                    <a:bodyPr/>
                    <a:lstStyle/>
                    <a:p>
                      <a:r>
                        <a:rPr lang="en-US" dirty="0" err="1"/>
                        <a:t>baaba</a:t>
                      </a:r>
                      <a:r>
                        <a:rPr lang="en-US" dirty="0"/>
                        <a:t>$</a:t>
                      </a:r>
                    </a:p>
                  </a:txBody>
                  <a:tcPr/>
                </a:tc>
                <a:extLst>
                  <a:ext uri="{0D108BD9-81ED-4DB2-BD59-A6C34878D82A}">
                    <a16:rowId xmlns:a16="http://schemas.microsoft.com/office/drawing/2014/main" val="3131237233"/>
                  </a:ext>
                </a:extLst>
              </a:tr>
            </a:tbl>
          </a:graphicData>
        </a:graphic>
      </p:graphicFrame>
      <p:sp>
        <p:nvSpPr>
          <p:cNvPr id="11" name="Right Arrow 10">
            <a:extLst>
              <a:ext uri="{FF2B5EF4-FFF2-40B4-BE49-F238E27FC236}">
                <a16:creationId xmlns:a16="http://schemas.microsoft.com/office/drawing/2014/main" id="{739DD477-BE27-1541-8B99-67848CED6368}"/>
              </a:ext>
            </a:extLst>
          </p:cNvPr>
          <p:cNvSpPr/>
          <p:nvPr/>
        </p:nvSpPr>
        <p:spPr>
          <a:xfrm>
            <a:off x="4591050" y="3134325"/>
            <a:ext cx="742950" cy="685800"/>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5683508-3B0C-9BD7-A392-76B07FB19F1E}"/>
              </a:ext>
            </a:extLst>
          </p:cNvPr>
          <p:cNvSpPr txBox="1"/>
          <p:nvPr/>
        </p:nvSpPr>
        <p:spPr>
          <a:xfrm>
            <a:off x="4200525" y="2571750"/>
            <a:ext cx="1499128" cy="523220"/>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Sort suffixes </a:t>
            </a:r>
          </a:p>
          <a:p>
            <a:pPr algn="ctr"/>
            <a:r>
              <a:rPr lang="en-US" dirty="0">
                <a:latin typeface="Tahoma" panose="020B0604030504040204" pitchFamily="34" charset="0"/>
                <a:ea typeface="Tahoma" panose="020B0604030504040204" pitchFamily="34" charset="0"/>
                <a:cs typeface="Tahoma" panose="020B0604030504040204" pitchFamily="34" charset="0"/>
              </a:rPr>
              <a:t>lexicographically</a:t>
            </a:r>
          </a:p>
        </p:txBody>
      </p:sp>
      <p:sp>
        <p:nvSpPr>
          <p:cNvPr id="13" name="Right Arrow 12">
            <a:extLst>
              <a:ext uri="{FF2B5EF4-FFF2-40B4-BE49-F238E27FC236}">
                <a16:creationId xmlns:a16="http://schemas.microsoft.com/office/drawing/2014/main" id="{5C2347B4-CC65-148D-F053-B9583EF5A44F}"/>
              </a:ext>
            </a:extLst>
          </p:cNvPr>
          <p:cNvSpPr/>
          <p:nvPr/>
        </p:nvSpPr>
        <p:spPr>
          <a:xfrm>
            <a:off x="7466808" y="3142147"/>
            <a:ext cx="742950" cy="685800"/>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C3F902F-8F86-4448-E86E-FBC1D3319B7F}"/>
              </a:ext>
            </a:extLst>
          </p:cNvPr>
          <p:cNvSpPr txBox="1"/>
          <p:nvPr/>
        </p:nvSpPr>
        <p:spPr>
          <a:xfrm>
            <a:off x="7118094" y="2535505"/>
            <a:ext cx="1435009" cy="523220"/>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Now you can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drop the strings</a:t>
            </a:r>
          </a:p>
        </p:txBody>
      </p:sp>
      <p:graphicFrame>
        <p:nvGraphicFramePr>
          <p:cNvPr id="16" name="Table 15">
            <a:extLst>
              <a:ext uri="{FF2B5EF4-FFF2-40B4-BE49-F238E27FC236}">
                <a16:creationId xmlns:a16="http://schemas.microsoft.com/office/drawing/2014/main" id="{BD2D0D28-ADD8-8F17-C284-29752223AB27}"/>
              </a:ext>
            </a:extLst>
          </p:cNvPr>
          <p:cNvGraphicFramePr>
            <a:graphicFrameLocks noGrp="1"/>
          </p:cNvGraphicFramePr>
          <p:nvPr>
            <p:extLst>
              <p:ext uri="{D42A27DB-BD31-4B8C-83A1-F6EECF244321}">
                <p14:modId xmlns:p14="http://schemas.microsoft.com/office/powerpoint/2010/main" val="4023545224"/>
              </p:ext>
            </p:extLst>
          </p:nvPr>
        </p:nvGraphicFramePr>
        <p:xfrm>
          <a:off x="8591203" y="2288505"/>
          <a:ext cx="354063"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2958510328"/>
                    </a:ext>
                  </a:extLst>
                </a:gridCol>
              </a:tblGrid>
              <a:tr h="293921">
                <a:tc>
                  <a:txBody>
                    <a:bodyPr/>
                    <a:lstStyle/>
                    <a:p>
                      <a:pPr algn="ctr"/>
                      <a:r>
                        <a:rPr lang="en-US" b="0" dirty="0"/>
                        <a:t>6</a:t>
                      </a:r>
                    </a:p>
                  </a:txBody>
                  <a:tcPr/>
                </a:tc>
                <a:extLst>
                  <a:ext uri="{0D108BD9-81ED-4DB2-BD59-A6C34878D82A}">
                    <a16:rowId xmlns:a16="http://schemas.microsoft.com/office/drawing/2014/main" val="319673767"/>
                  </a:ext>
                </a:extLst>
              </a:tr>
              <a:tr h="293921">
                <a:tc>
                  <a:txBody>
                    <a:bodyPr/>
                    <a:lstStyle/>
                    <a:p>
                      <a:pPr algn="ctr"/>
                      <a:r>
                        <a:rPr lang="en-US" dirty="0"/>
                        <a:t>5</a:t>
                      </a:r>
                    </a:p>
                  </a:txBody>
                  <a:tcPr/>
                </a:tc>
                <a:extLst>
                  <a:ext uri="{0D108BD9-81ED-4DB2-BD59-A6C34878D82A}">
                    <a16:rowId xmlns:a16="http://schemas.microsoft.com/office/drawing/2014/main" val="4160140348"/>
                  </a:ext>
                </a:extLst>
              </a:tr>
              <a:tr h="293921">
                <a:tc>
                  <a:txBody>
                    <a:bodyPr/>
                    <a:lstStyle/>
                    <a:p>
                      <a:pPr algn="ctr"/>
                      <a:r>
                        <a:rPr lang="en-US" dirty="0"/>
                        <a:t>2</a:t>
                      </a:r>
                    </a:p>
                  </a:txBody>
                  <a:tcPr/>
                </a:tc>
                <a:extLst>
                  <a:ext uri="{0D108BD9-81ED-4DB2-BD59-A6C34878D82A}">
                    <a16:rowId xmlns:a16="http://schemas.microsoft.com/office/drawing/2014/main" val="1360157403"/>
                  </a:ext>
                </a:extLst>
              </a:tr>
              <a:tr h="293921">
                <a:tc>
                  <a:txBody>
                    <a:bodyPr/>
                    <a:lstStyle/>
                    <a:p>
                      <a:pPr algn="ctr"/>
                      <a:r>
                        <a:rPr lang="en-US" dirty="0"/>
                        <a:t>3</a:t>
                      </a:r>
                    </a:p>
                  </a:txBody>
                  <a:tcPr/>
                </a:tc>
                <a:extLst>
                  <a:ext uri="{0D108BD9-81ED-4DB2-BD59-A6C34878D82A}">
                    <a16:rowId xmlns:a16="http://schemas.microsoft.com/office/drawing/2014/main" val="465573109"/>
                  </a:ext>
                </a:extLst>
              </a:tr>
              <a:tr h="293921">
                <a:tc>
                  <a:txBody>
                    <a:bodyPr/>
                    <a:lstStyle/>
                    <a:p>
                      <a:pPr algn="ctr"/>
                      <a:r>
                        <a:rPr lang="en-US" dirty="0"/>
                        <a:t>0</a:t>
                      </a:r>
                    </a:p>
                  </a:txBody>
                  <a:tcPr/>
                </a:tc>
                <a:extLst>
                  <a:ext uri="{0D108BD9-81ED-4DB2-BD59-A6C34878D82A}">
                    <a16:rowId xmlns:a16="http://schemas.microsoft.com/office/drawing/2014/main" val="3720139528"/>
                  </a:ext>
                </a:extLst>
              </a:tr>
              <a:tr h="293921">
                <a:tc>
                  <a:txBody>
                    <a:bodyPr/>
                    <a:lstStyle/>
                    <a:p>
                      <a:pPr algn="ctr"/>
                      <a:r>
                        <a:rPr lang="en-US" dirty="0"/>
                        <a:t>4</a:t>
                      </a:r>
                    </a:p>
                  </a:txBody>
                  <a:tcPr/>
                </a:tc>
                <a:extLst>
                  <a:ext uri="{0D108BD9-81ED-4DB2-BD59-A6C34878D82A}">
                    <a16:rowId xmlns:a16="http://schemas.microsoft.com/office/drawing/2014/main" val="2076843748"/>
                  </a:ext>
                </a:extLst>
              </a:tr>
              <a:tr h="293921">
                <a:tc>
                  <a:txBody>
                    <a:bodyPr/>
                    <a:lstStyle/>
                    <a:p>
                      <a:pPr algn="ctr"/>
                      <a:r>
                        <a:rPr lang="en-US" dirty="0"/>
                        <a:t>1</a:t>
                      </a:r>
                    </a:p>
                  </a:txBody>
                  <a:tcPr/>
                </a:tc>
                <a:extLst>
                  <a:ext uri="{0D108BD9-81ED-4DB2-BD59-A6C34878D82A}">
                    <a16:rowId xmlns:a16="http://schemas.microsoft.com/office/drawing/2014/main" val="65420127"/>
                  </a:ext>
                </a:extLst>
              </a:tr>
            </a:tbl>
          </a:graphicData>
        </a:graphic>
      </p:graphicFrame>
      <p:sp>
        <p:nvSpPr>
          <p:cNvPr id="17" name="TextBox 16">
            <a:extLst>
              <a:ext uri="{FF2B5EF4-FFF2-40B4-BE49-F238E27FC236}">
                <a16:creationId xmlns:a16="http://schemas.microsoft.com/office/drawing/2014/main" id="{A338D730-BA5D-DCD3-5F1A-E4DA2249C70E}"/>
              </a:ext>
            </a:extLst>
          </p:cNvPr>
          <p:cNvSpPr txBox="1"/>
          <p:nvPr/>
        </p:nvSpPr>
        <p:spPr>
          <a:xfrm>
            <a:off x="1577545" y="4856607"/>
            <a:ext cx="5663514" cy="253916"/>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3"/>
              </a:rPr>
              <a:t>Suffix arrays: a new method for on-line string searches, 1993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a:extLst>
              <a:ext uri="{FF2B5EF4-FFF2-40B4-BE49-F238E27FC236}">
                <a16:creationId xmlns:a16="http://schemas.microsoft.com/office/drawing/2014/main" id="{E68E4427-7538-F2F5-C9B7-B080820B6A8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7377050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18CA7F1-E7FE-7417-A1A5-FADCFF816D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060688-34AE-6621-26B7-322ADED5F462}"/>
              </a:ext>
            </a:extLst>
          </p:cNvPr>
          <p:cNvSpPr>
            <a:spLocks noGrp="1"/>
          </p:cNvSpPr>
          <p:nvPr>
            <p:ph type="title"/>
          </p:nvPr>
        </p:nvSpPr>
        <p:spPr/>
        <p:txBody>
          <a:bodyPr/>
          <a:lstStyle/>
          <a:p>
            <a:r>
              <a:rPr lang="en-US" dirty="0"/>
              <a:t>What are Suffix Arrays? </a:t>
            </a:r>
          </a:p>
        </p:txBody>
      </p:sp>
      <p:sp>
        <p:nvSpPr>
          <p:cNvPr id="3" name="Text Placeholder 2">
            <a:extLst>
              <a:ext uri="{FF2B5EF4-FFF2-40B4-BE49-F238E27FC236}">
                <a16:creationId xmlns:a16="http://schemas.microsoft.com/office/drawing/2014/main" id="{3839717F-0DAB-9EDA-C9C4-ACB8B826217A}"/>
              </a:ext>
            </a:extLst>
          </p:cNvPr>
          <p:cNvSpPr>
            <a:spLocks noGrp="1"/>
          </p:cNvSpPr>
          <p:nvPr>
            <p:ph type="body" sz="quarter" idx="16"/>
          </p:nvPr>
        </p:nvSpPr>
        <p:spPr>
          <a:xfrm>
            <a:off x="533919" y="1390650"/>
            <a:ext cx="8457681" cy="3077573"/>
          </a:xfrm>
        </p:spPr>
        <p:txBody>
          <a:bodyPr/>
          <a:lstStyle/>
          <a:p>
            <a:r>
              <a:rPr lang="en-US" dirty="0"/>
              <a:t>A common approach is using </a:t>
            </a:r>
            <a:r>
              <a:rPr lang="en-US" b="1" dirty="0"/>
              <a:t>Suffix arrays </a:t>
            </a:r>
            <a:r>
              <a:rPr lang="en-US" dirty="0"/>
              <a:t>— A suffix array for a string </a:t>
            </a:r>
            <a:r>
              <a:rPr lang="en-US" i="1" dirty="0"/>
              <a:t>T</a:t>
            </a:r>
            <a:r>
              <a:rPr lang="en-US" dirty="0"/>
              <a:t> (of length m) is an array of integers [0, m) that correspond to suffixes of </a:t>
            </a:r>
            <a:r>
              <a:rPr lang="en-US" i="1" dirty="0"/>
              <a:t>T </a:t>
            </a:r>
            <a:r>
              <a:rPr lang="en-US" dirty="0"/>
              <a:t>$, stored in sorted order.</a:t>
            </a:r>
          </a:p>
          <a:p>
            <a:pPr lvl="1"/>
            <a:r>
              <a:rPr lang="en-US" dirty="0"/>
              <a:t>Example: </a:t>
            </a:r>
            <a:r>
              <a:rPr lang="en-US" i="1" dirty="0"/>
              <a:t>T</a:t>
            </a:r>
            <a:r>
              <a:rPr lang="en-US" dirty="0"/>
              <a:t> = “</a:t>
            </a:r>
            <a:r>
              <a:rPr lang="en-US" dirty="0" err="1"/>
              <a:t>abaaba</a:t>
            </a:r>
            <a:r>
              <a:rPr lang="en-US" dirty="0"/>
              <a:t>$”</a:t>
            </a:r>
          </a:p>
          <a:p>
            <a:r>
              <a:rPr lang="en-US" dirty="0"/>
              <a:t>Space complexity: </a:t>
            </a:r>
          </a:p>
          <a:p>
            <a:pPr lvl="1"/>
            <a:r>
              <a:rPr lang="en-US" dirty="0"/>
              <a:t>O(m)</a:t>
            </a:r>
          </a:p>
          <a:p>
            <a:pPr lvl="1"/>
            <a:endParaRPr lang="en-US" dirty="0"/>
          </a:p>
          <a:p>
            <a:pPr lvl="1"/>
            <a:endParaRPr lang="en-US" dirty="0"/>
          </a:p>
          <a:p>
            <a:pPr lvl="1"/>
            <a:endParaRPr lang="en-US" dirty="0"/>
          </a:p>
          <a:p>
            <a:endParaRPr lang="en-US" dirty="0"/>
          </a:p>
          <a:p>
            <a:endParaRPr lang="en-US" dirty="0"/>
          </a:p>
          <a:p>
            <a:endParaRPr lang="en-US" dirty="0"/>
          </a:p>
          <a:p>
            <a:r>
              <a:rPr lang="en-US" dirty="0"/>
              <a:t>You don’t need the suffixes since, given their index, you can look them up from </a:t>
            </a:r>
            <a:r>
              <a:rPr lang="en-US" i="1" dirty="0"/>
              <a:t>T</a:t>
            </a:r>
            <a:r>
              <a:rPr lang="en-US" dirty="0"/>
              <a:t>. </a:t>
            </a:r>
          </a:p>
          <a:p>
            <a:pPr marL="342900" lvl="1" indent="0">
              <a:buNone/>
            </a:pPr>
            <a:endParaRPr lang="en-US" dirty="0"/>
          </a:p>
        </p:txBody>
      </p:sp>
      <p:graphicFrame>
        <p:nvGraphicFramePr>
          <p:cNvPr id="9" name="Table 8">
            <a:extLst>
              <a:ext uri="{FF2B5EF4-FFF2-40B4-BE49-F238E27FC236}">
                <a16:creationId xmlns:a16="http://schemas.microsoft.com/office/drawing/2014/main" id="{8661889F-365C-7745-9373-82AE8F29A523}"/>
              </a:ext>
            </a:extLst>
          </p:cNvPr>
          <p:cNvGraphicFramePr>
            <a:graphicFrameLocks noGrp="1"/>
          </p:cNvGraphicFramePr>
          <p:nvPr/>
        </p:nvGraphicFramePr>
        <p:xfrm>
          <a:off x="2762249" y="2288505"/>
          <a:ext cx="1476375"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3392030997"/>
                    </a:ext>
                  </a:extLst>
                </a:gridCol>
                <a:gridCol w="1122312">
                  <a:extLst>
                    <a:ext uri="{9D8B030D-6E8A-4147-A177-3AD203B41FA5}">
                      <a16:colId xmlns:a16="http://schemas.microsoft.com/office/drawing/2014/main" val="3473408714"/>
                    </a:ext>
                  </a:extLst>
                </a:gridCol>
              </a:tblGrid>
              <a:tr h="293921">
                <a:tc>
                  <a:txBody>
                    <a:bodyPr/>
                    <a:lstStyle/>
                    <a:p>
                      <a:r>
                        <a:rPr lang="en-US" b="0" dirty="0"/>
                        <a:t>0</a:t>
                      </a:r>
                    </a:p>
                  </a:txBody>
                  <a:tcPr/>
                </a:tc>
                <a:tc>
                  <a:txBody>
                    <a:bodyPr/>
                    <a:lstStyle/>
                    <a:p>
                      <a:r>
                        <a:rPr lang="en-US" b="0" dirty="0" err="1"/>
                        <a:t>abaaba</a:t>
                      </a:r>
                      <a:r>
                        <a:rPr lang="en-US" b="0" dirty="0"/>
                        <a:t>$</a:t>
                      </a:r>
                    </a:p>
                  </a:txBody>
                  <a:tcPr/>
                </a:tc>
                <a:extLst>
                  <a:ext uri="{0D108BD9-81ED-4DB2-BD59-A6C34878D82A}">
                    <a16:rowId xmlns:a16="http://schemas.microsoft.com/office/drawing/2014/main" val="3736893885"/>
                  </a:ext>
                </a:extLst>
              </a:tr>
              <a:tr h="293921">
                <a:tc>
                  <a:txBody>
                    <a:bodyPr/>
                    <a:lstStyle/>
                    <a:p>
                      <a:r>
                        <a:rPr lang="en-US" dirty="0"/>
                        <a:t>1</a:t>
                      </a:r>
                    </a:p>
                  </a:txBody>
                  <a:tcPr/>
                </a:tc>
                <a:tc>
                  <a:txBody>
                    <a:bodyPr/>
                    <a:lstStyle/>
                    <a:p>
                      <a:r>
                        <a:rPr lang="en-US" dirty="0" err="1"/>
                        <a:t>baaba</a:t>
                      </a:r>
                      <a:r>
                        <a:rPr lang="en-US" dirty="0"/>
                        <a:t>$</a:t>
                      </a:r>
                    </a:p>
                  </a:txBody>
                  <a:tcPr/>
                </a:tc>
                <a:extLst>
                  <a:ext uri="{0D108BD9-81ED-4DB2-BD59-A6C34878D82A}">
                    <a16:rowId xmlns:a16="http://schemas.microsoft.com/office/drawing/2014/main" val="2032234418"/>
                  </a:ext>
                </a:extLst>
              </a:tr>
              <a:tr h="293921">
                <a:tc>
                  <a:txBody>
                    <a:bodyPr/>
                    <a:lstStyle/>
                    <a:p>
                      <a:r>
                        <a:rPr lang="en-US" dirty="0"/>
                        <a:t>2</a:t>
                      </a:r>
                    </a:p>
                  </a:txBody>
                  <a:tcPr/>
                </a:tc>
                <a:tc>
                  <a:txBody>
                    <a:bodyPr/>
                    <a:lstStyle/>
                    <a:p>
                      <a:r>
                        <a:rPr lang="en-US" dirty="0" err="1"/>
                        <a:t>aaba</a:t>
                      </a:r>
                      <a:r>
                        <a:rPr lang="en-US" dirty="0"/>
                        <a:t>$</a:t>
                      </a:r>
                    </a:p>
                  </a:txBody>
                  <a:tcPr/>
                </a:tc>
                <a:extLst>
                  <a:ext uri="{0D108BD9-81ED-4DB2-BD59-A6C34878D82A}">
                    <a16:rowId xmlns:a16="http://schemas.microsoft.com/office/drawing/2014/main" val="1153510908"/>
                  </a:ext>
                </a:extLst>
              </a:tr>
              <a:tr h="293921">
                <a:tc>
                  <a:txBody>
                    <a:bodyPr/>
                    <a:lstStyle/>
                    <a:p>
                      <a:r>
                        <a:rPr lang="en-US" dirty="0"/>
                        <a:t>3</a:t>
                      </a:r>
                    </a:p>
                  </a:txBody>
                  <a:tcPr/>
                </a:tc>
                <a:tc>
                  <a:txBody>
                    <a:bodyPr/>
                    <a:lstStyle/>
                    <a:p>
                      <a:r>
                        <a:rPr lang="en-US" dirty="0"/>
                        <a:t>aba$</a:t>
                      </a:r>
                    </a:p>
                  </a:txBody>
                  <a:tcPr/>
                </a:tc>
                <a:extLst>
                  <a:ext uri="{0D108BD9-81ED-4DB2-BD59-A6C34878D82A}">
                    <a16:rowId xmlns:a16="http://schemas.microsoft.com/office/drawing/2014/main" val="357484482"/>
                  </a:ext>
                </a:extLst>
              </a:tr>
              <a:tr h="293921">
                <a:tc>
                  <a:txBody>
                    <a:bodyPr/>
                    <a:lstStyle/>
                    <a:p>
                      <a:r>
                        <a:rPr lang="en-US" dirty="0"/>
                        <a:t>4</a:t>
                      </a:r>
                    </a:p>
                  </a:txBody>
                  <a:tcPr/>
                </a:tc>
                <a:tc>
                  <a:txBody>
                    <a:bodyPr/>
                    <a:lstStyle/>
                    <a:p>
                      <a:r>
                        <a:rPr lang="en-US" dirty="0" err="1"/>
                        <a:t>ba</a:t>
                      </a:r>
                      <a:r>
                        <a:rPr lang="en-US" dirty="0"/>
                        <a:t>$</a:t>
                      </a:r>
                    </a:p>
                  </a:txBody>
                  <a:tcPr/>
                </a:tc>
                <a:extLst>
                  <a:ext uri="{0D108BD9-81ED-4DB2-BD59-A6C34878D82A}">
                    <a16:rowId xmlns:a16="http://schemas.microsoft.com/office/drawing/2014/main" val="4225006585"/>
                  </a:ext>
                </a:extLst>
              </a:tr>
              <a:tr h="293921">
                <a:tc>
                  <a:txBody>
                    <a:bodyPr/>
                    <a:lstStyle/>
                    <a:p>
                      <a:r>
                        <a:rPr lang="en-US" dirty="0"/>
                        <a:t>6</a:t>
                      </a:r>
                    </a:p>
                  </a:txBody>
                  <a:tcPr/>
                </a:tc>
                <a:tc>
                  <a:txBody>
                    <a:bodyPr/>
                    <a:lstStyle/>
                    <a:p>
                      <a:r>
                        <a:rPr lang="en-US" dirty="0"/>
                        <a:t>a$</a:t>
                      </a:r>
                    </a:p>
                  </a:txBody>
                  <a:tcPr/>
                </a:tc>
                <a:extLst>
                  <a:ext uri="{0D108BD9-81ED-4DB2-BD59-A6C34878D82A}">
                    <a16:rowId xmlns:a16="http://schemas.microsoft.com/office/drawing/2014/main" val="3131237233"/>
                  </a:ext>
                </a:extLst>
              </a:tr>
              <a:tr h="293921">
                <a:tc>
                  <a:txBody>
                    <a:bodyPr/>
                    <a:lstStyle/>
                    <a:p>
                      <a:r>
                        <a:rPr lang="en-US" dirty="0"/>
                        <a:t>7</a:t>
                      </a:r>
                    </a:p>
                  </a:txBody>
                  <a:tcPr/>
                </a:tc>
                <a:tc>
                  <a:txBody>
                    <a:bodyPr/>
                    <a:lstStyle/>
                    <a:p>
                      <a:r>
                        <a:rPr lang="en-US" dirty="0"/>
                        <a:t>$</a:t>
                      </a:r>
                    </a:p>
                  </a:txBody>
                  <a:tcPr/>
                </a:tc>
                <a:extLst>
                  <a:ext uri="{0D108BD9-81ED-4DB2-BD59-A6C34878D82A}">
                    <a16:rowId xmlns:a16="http://schemas.microsoft.com/office/drawing/2014/main" val="1784694599"/>
                  </a:ext>
                </a:extLst>
              </a:tr>
            </a:tbl>
          </a:graphicData>
        </a:graphic>
      </p:graphicFrame>
      <p:graphicFrame>
        <p:nvGraphicFramePr>
          <p:cNvPr id="10" name="Table 9">
            <a:extLst>
              <a:ext uri="{FF2B5EF4-FFF2-40B4-BE49-F238E27FC236}">
                <a16:creationId xmlns:a16="http://schemas.microsoft.com/office/drawing/2014/main" id="{A58D21C0-B6ED-4ABA-EC12-369B7F9FADEA}"/>
              </a:ext>
            </a:extLst>
          </p:cNvPr>
          <p:cNvGraphicFramePr>
            <a:graphicFrameLocks noGrp="1"/>
          </p:cNvGraphicFramePr>
          <p:nvPr/>
        </p:nvGraphicFramePr>
        <p:xfrm>
          <a:off x="5676899" y="2288505"/>
          <a:ext cx="1476375"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3392030997"/>
                    </a:ext>
                  </a:extLst>
                </a:gridCol>
                <a:gridCol w="1122312">
                  <a:extLst>
                    <a:ext uri="{9D8B030D-6E8A-4147-A177-3AD203B41FA5}">
                      <a16:colId xmlns:a16="http://schemas.microsoft.com/office/drawing/2014/main" val="3473408714"/>
                    </a:ext>
                  </a:extLst>
                </a:gridCol>
              </a:tblGrid>
              <a:tr h="293921">
                <a:tc>
                  <a:txBody>
                    <a:bodyPr/>
                    <a:lstStyle/>
                    <a:p>
                      <a:r>
                        <a:rPr lang="en-US" b="0" dirty="0"/>
                        <a:t>6</a:t>
                      </a:r>
                    </a:p>
                  </a:txBody>
                  <a:tcPr/>
                </a:tc>
                <a:tc>
                  <a:txBody>
                    <a:bodyPr/>
                    <a:lstStyle/>
                    <a:p>
                      <a:r>
                        <a:rPr lang="en-US" b="0" dirty="0"/>
                        <a:t>$</a:t>
                      </a:r>
                    </a:p>
                  </a:txBody>
                  <a:tcPr/>
                </a:tc>
                <a:extLst>
                  <a:ext uri="{0D108BD9-81ED-4DB2-BD59-A6C34878D82A}">
                    <a16:rowId xmlns:a16="http://schemas.microsoft.com/office/drawing/2014/main" val="3736893885"/>
                  </a:ext>
                </a:extLst>
              </a:tr>
              <a:tr h="293921">
                <a:tc>
                  <a:txBody>
                    <a:bodyPr/>
                    <a:lstStyle/>
                    <a:p>
                      <a:r>
                        <a:rPr lang="en-US" dirty="0"/>
                        <a:t>5</a:t>
                      </a:r>
                    </a:p>
                  </a:txBody>
                  <a:tcPr/>
                </a:tc>
                <a:tc>
                  <a:txBody>
                    <a:bodyPr/>
                    <a:lstStyle/>
                    <a:p>
                      <a:r>
                        <a:rPr lang="en-US" dirty="0"/>
                        <a:t>a$</a:t>
                      </a:r>
                    </a:p>
                  </a:txBody>
                  <a:tcPr/>
                </a:tc>
                <a:extLst>
                  <a:ext uri="{0D108BD9-81ED-4DB2-BD59-A6C34878D82A}">
                    <a16:rowId xmlns:a16="http://schemas.microsoft.com/office/drawing/2014/main" val="2032234418"/>
                  </a:ext>
                </a:extLst>
              </a:tr>
              <a:tr h="293921">
                <a:tc>
                  <a:txBody>
                    <a:bodyPr/>
                    <a:lstStyle/>
                    <a:p>
                      <a:r>
                        <a:rPr lang="en-US" dirty="0"/>
                        <a:t>2</a:t>
                      </a:r>
                    </a:p>
                  </a:txBody>
                  <a:tcPr/>
                </a:tc>
                <a:tc>
                  <a:txBody>
                    <a:bodyPr/>
                    <a:lstStyle/>
                    <a:p>
                      <a:r>
                        <a:rPr lang="en-US" dirty="0" err="1"/>
                        <a:t>aaba</a:t>
                      </a:r>
                      <a:r>
                        <a:rPr lang="en-US" dirty="0"/>
                        <a:t>$</a:t>
                      </a:r>
                    </a:p>
                  </a:txBody>
                  <a:tcPr/>
                </a:tc>
                <a:extLst>
                  <a:ext uri="{0D108BD9-81ED-4DB2-BD59-A6C34878D82A}">
                    <a16:rowId xmlns:a16="http://schemas.microsoft.com/office/drawing/2014/main" val="1153510908"/>
                  </a:ext>
                </a:extLst>
              </a:tr>
              <a:tr h="293921">
                <a:tc>
                  <a:txBody>
                    <a:bodyPr/>
                    <a:lstStyle/>
                    <a:p>
                      <a:r>
                        <a:rPr lang="en-US" dirty="0"/>
                        <a:t>3</a:t>
                      </a:r>
                    </a:p>
                  </a:txBody>
                  <a:tcPr/>
                </a:tc>
                <a:tc>
                  <a:txBody>
                    <a:bodyPr/>
                    <a:lstStyle/>
                    <a:p>
                      <a:r>
                        <a:rPr lang="en-US" dirty="0"/>
                        <a:t>aba$</a:t>
                      </a:r>
                    </a:p>
                  </a:txBody>
                  <a:tcPr/>
                </a:tc>
                <a:extLst>
                  <a:ext uri="{0D108BD9-81ED-4DB2-BD59-A6C34878D82A}">
                    <a16:rowId xmlns:a16="http://schemas.microsoft.com/office/drawing/2014/main" val="357484482"/>
                  </a:ext>
                </a:extLst>
              </a:tr>
              <a:tr h="293921">
                <a:tc>
                  <a:txBody>
                    <a:bodyPr/>
                    <a:lstStyle/>
                    <a:p>
                      <a:r>
                        <a:rPr lang="en-US" dirty="0"/>
                        <a:t>0</a:t>
                      </a:r>
                    </a:p>
                  </a:txBody>
                  <a:tcPr/>
                </a:tc>
                <a:tc>
                  <a:txBody>
                    <a:bodyPr/>
                    <a:lstStyle/>
                    <a:p>
                      <a:r>
                        <a:rPr lang="en-US" dirty="0" err="1"/>
                        <a:t>abaaba</a:t>
                      </a:r>
                      <a:r>
                        <a:rPr lang="en-US" dirty="0"/>
                        <a:t>$</a:t>
                      </a:r>
                    </a:p>
                  </a:txBody>
                  <a:tcPr/>
                </a:tc>
                <a:extLst>
                  <a:ext uri="{0D108BD9-81ED-4DB2-BD59-A6C34878D82A}">
                    <a16:rowId xmlns:a16="http://schemas.microsoft.com/office/drawing/2014/main" val="4225006585"/>
                  </a:ext>
                </a:extLst>
              </a:tr>
              <a:tr h="293921">
                <a:tc>
                  <a:txBody>
                    <a:bodyPr/>
                    <a:lstStyle/>
                    <a:p>
                      <a:r>
                        <a:rPr lang="en-US" dirty="0"/>
                        <a:t>4</a:t>
                      </a:r>
                    </a:p>
                  </a:txBody>
                  <a:tcPr/>
                </a:tc>
                <a:tc>
                  <a:txBody>
                    <a:bodyPr/>
                    <a:lstStyle/>
                    <a:p>
                      <a:r>
                        <a:rPr lang="en-US" dirty="0" err="1"/>
                        <a:t>ba</a:t>
                      </a:r>
                      <a:r>
                        <a:rPr lang="en-US" dirty="0"/>
                        <a:t>$</a:t>
                      </a:r>
                    </a:p>
                  </a:txBody>
                  <a:tcPr/>
                </a:tc>
                <a:extLst>
                  <a:ext uri="{0D108BD9-81ED-4DB2-BD59-A6C34878D82A}">
                    <a16:rowId xmlns:a16="http://schemas.microsoft.com/office/drawing/2014/main" val="793842669"/>
                  </a:ext>
                </a:extLst>
              </a:tr>
              <a:tr h="293921">
                <a:tc>
                  <a:txBody>
                    <a:bodyPr/>
                    <a:lstStyle/>
                    <a:p>
                      <a:r>
                        <a:rPr lang="en-US" dirty="0"/>
                        <a:t>1</a:t>
                      </a:r>
                    </a:p>
                  </a:txBody>
                  <a:tcPr/>
                </a:tc>
                <a:tc>
                  <a:txBody>
                    <a:bodyPr/>
                    <a:lstStyle/>
                    <a:p>
                      <a:r>
                        <a:rPr lang="en-US" dirty="0" err="1"/>
                        <a:t>baaba</a:t>
                      </a:r>
                      <a:r>
                        <a:rPr lang="en-US" dirty="0"/>
                        <a:t>$</a:t>
                      </a:r>
                    </a:p>
                  </a:txBody>
                  <a:tcPr/>
                </a:tc>
                <a:extLst>
                  <a:ext uri="{0D108BD9-81ED-4DB2-BD59-A6C34878D82A}">
                    <a16:rowId xmlns:a16="http://schemas.microsoft.com/office/drawing/2014/main" val="3131237233"/>
                  </a:ext>
                </a:extLst>
              </a:tr>
            </a:tbl>
          </a:graphicData>
        </a:graphic>
      </p:graphicFrame>
      <p:sp>
        <p:nvSpPr>
          <p:cNvPr id="11" name="Right Arrow 10">
            <a:extLst>
              <a:ext uri="{FF2B5EF4-FFF2-40B4-BE49-F238E27FC236}">
                <a16:creationId xmlns:a16="http://schemas.microsoft.com/office/drawing/2014/main" id="{DBA224DF-7AF9-446B-7B46-32709500CBAA}"/>
              </a:ext>
            </a:extLst>
          </p:cNvPr>
          <p:cNvSpPr/>
          <p:nvPr/>
        </p:nvSpPr>
        <p:spPr>
          <a:xfrm>
            <a:off x="4591050" y="3134325"/>
            <a:ext cx="742950" cy="685800"/>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7ED558E-39AE-939E-ABD4-21DE72499503}"/>
              </a:ext>
            </a:extLst>
          </p:cNvPr>
          <p:cNvSpPr txBox="1"/>
          <p:nvPr/>
        </p:nvSpPr>
        <p:spPr>
          <a:xfrm>
            <a:off x="4200525" y="2571750"/>
            <a:ext cx="1499128" cy="523220"/>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Sort suffixes </a:t>
            </a:r>
          </a:p>
          <a:p>
            <a:pPr algn="ctr"/>
            <a:r>
              <a:rPr lang="en-US" dirty="0">
                <a:latin typeface="Tahoma" panose="020B0604030504040204" pitchFamily="34" charset="0"/>
                <a:ea typeface="Tahoma" panose="020B0604030504040204" pitchFamily="34" charset="0"/>
                <a:cs typeface="Tahoma" panose="020B0604030504040204" pitchFamily="34" charset="0"/>
              </a:rPr>
              <a:t>lexicographically</a:t>
            </a:r>
          </a:p>
        </p:txBody>
      </p:sp>
      <p:sp>
        <p:nvSpPr>
          <p:cNvPr id="13" name="Right Arrow 12">
            <a:extLst>
              <a:ext uri="{FF2B5EF4-FFF2-40B4-BE49-F238E27FC236}">
                <a16:creationId xmlns:a16="http://schemas.microsoft.com/office/drawing/2014/main" id="{8F1A2224-0947-9DF3-D85A-CE104CF7419D}"/>
              </a:ext>
            </a:extLst>
          </p:cNvPr>
          <p:cNvSpPr/>
          <p:nvPr/>
        </p:nvSpPr>
        <p:spPr>
          <a:xfrm>
            <a:off x="7466808" y="3142147"/>
            <a:ext cx="742950" cy="685800"/>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FD14EF8-A9CE-E668-9E5C-7D4306DF228A}"/>
              </a:ext>
            </a:extLst>
          </p:cNvPr>
          <p:cNvSpPr txBox="1"/>
          <p:nvPr/>
        </p:nvSpPr>
        <p:spPr>
          <a:xfrm>
            <a:off x="7118094" y="2535505"/>
            <a:ext cx="1435009" cy="523220"/>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Now you can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drop the strings</a:t>
            </a:r>
          </a:p>
        </p:txBody>
      </p:sp>
      <p:graphicFrame>
        <p:nvGraphicFramePr>
          <p:cNvPr id="16" name="Table 15">
            <a:extLst>
              <a:ext uri="{FF2B5EF4-FFF2-40B4-BE49-F238E27FC236}">
                <a16:creationId xmlns:a16="http://schemas.microsoft.com/office/drawing/2014/main" id="{11FF0405-0EF5-79D2-5527-787F9DE2C733}"/>
              </a:ext>
            </a:extLst>
          </p:cNvPr>
          <p:cNvGraphicFramePr>
            <a:graphicFrameLocks noGrp="1"/>
          </p:cNvGraphicFramePr>
          <p:nvPr/>
        </p:nvGraphicFramePr>
        <p:xfrm>
          <a:off x="8591203" y="2288505"/>
          <a:ext cx="354063"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2958510328"/>
                    </a:ext>
                  </a:extLst>
                </a:gridCol>
              </a:tblGrid>
              <a:tr h="293921">
                <a:tc>
                  <a:txBody>
                    <a:bodyPr/>
                    <a:lstStyle/>
                    <a:p>
                      <a:pPr algn="ctr"/>
                      <a:r>
                        <a:rPr lang="en-US" b="0" dirty="0"/>
                        <a:t>6</a:t>
                      </a:r>
                    </a:p>
                  </a:txBody>
                  <a:tcPr/>
                </a:tc>
                <a:extLst>
                  <a:ext uri="{0D108BD9-81ED-4DB2-BD59-A6C34878D82A}">
                    <a16:rowId xmlns:a16="http://schemas.microsoft.com/office/drawing/2014/main" val="319673767"/>
                  </a:ext>
                </a:extLst>
              </a:tr>
              <a:tr h="293921">
                <a:tc>
                  <a:txBody>
                    <a:bodyPr/>
                    <a:lstStyle/>
                    <a:p>
                      <a:pPr algn="ctr"/>
                      <a:r>
                        <a:rPr lang="en-US" dirty="0"/>
                        <a:t>5</a:t>
                      </a:r>
                    </a:p>
                  </a:txBody>
                  <a:tcPr/>
                </a:tc>
                <a:extLst>
                  <a:ext uri="{0D108BD9-81ED-4DB2-BD59-A6C34878D82A}">
                    <a16:rowId xmlns:a16="http://schemas.microsoft.com/office/drawing/2014/main" val="4160140348"/>
                  </a:ext>
                </a:extLst>
              </a:tr>
              <a:tr h="293921">
                <a:tc>
                  <a:txBody>
                    <a:bodyPr/>
                    <a:lstStyle/>
                    <a:p>
                      <a:pPr algn="ctr"/>
                      <a:r>
                        <a:rPr lang="en-US" dirty="0"/>
                        <a:t>2</a:t>
                      </a:r>
                    </a:p>
                  </a:txBody>
                  <a:tcPr/>
                </a:tc>
                <a:extLst>
                  <a:ext uri="{0D108BD9-81ED-4DB2-BD59-A6C34878D82A}">
                    <a16:rowId xmlns:a16="http://schemas.microsoft.com/office/drawing/2014/main" val="1360157403"/>
                  </a:ext>
                </a:extLst>
              </a:tr>
              <a:tr h="293921">
                <a:tc>
                  <a:txBody>
                    <a:bodyPr/>
                    <a:lstStyle/>
                    <a:p>
                      <a:pPr algn="ctr"/>
                      <a:r>
                        <a:rPr lang="en-US" dirty="0"/>
                        <a:t>3</a:t>
                      </a:r>
                    </a:p>
                  </a:txBody>
                  <a:tcPr/>
                </a:tc>
                <a:extLst>
                  <a:ext uri="{0D108BD9-81ED-4DB2-BD59-A6C34878D82A}">
                    <a16:rowId xmlns:a16="http://schemas.microsoft.com/office/drawing/2014/main" val="465573109"/>
                  </a:ext>
                </a:extLst>
              </a:tr>
              <a:tr h="293921">
                <a:tc>
                  <a:txBody>
                    <a:bodyPr/>
                    <a:lstStyle/>
                    <a:p>
                      <a:pPr algn="ctr"/>
                      <a:r>
                        <a:rPr lang="en-US" dirty="0"/>
                        <a:t>0</a:t>
                      </a:r>
                    </a:p>
                  </a:txBody>
                  <a:tcPr/>
                </a:tc>
                <a:extLst>
                  <a:ext uri="{0D108BD9-81ED-4DB2-BD59-A6C34878D82A}">
                    <a16:rowId xmlns:a16="http://schemas.microsoft.com/office/drawing/2014/main" val="3720139528"/>
                  </a:ext>
                </a:extLst>
              </a:tr>
              <a:tr h="293921">
                <a:tc>
                  <a:txBody>
                    <a:bodyPr/>
                    <a:lstStyle/>
                    <a:p>
                      <a:pPr algn="ctr"/>
                      <a:r>
                        <a:rPr lang="en-US" dirty="0"/>
                        <a:t>4</a:t>
                      </a:r>
                    </a:p>
                  </a:txBody>
                  <a:tcPr/>
                </a:tc>
                <a:extLst>
                  <a:ext uri="{0D108BD9-81ED-4DB2-BD59-A6C34878D82A}">
                    <a16:rowId xmlns:a16="http://schemas.microsoft.com/office/drawing/2014/main" val="2076843748"/>
                  </a:ext>
                </a:extLst>
              </a:tr>
              <a:tr h="293921">
                <a:tc>
                  <a:txBody>
                    <a:bodyPr/>
                    <a:lstStyle/>
                    <a:p>
                      <a:pPr algn="ctr"/>
                      <a:r>
                        <a:rPr lang="en-US" dirty="0"/>
                        <a:t>1</a:t>
                      </a:r>
                    </a:p>
                  </a:txBody>
                  <a:tcPr/>
                </a:tc>
                <a:extLst>
                  <a:ext uri="{0D108BD9-81ED-4DB2-BD59-A6C34878D82A}">
                    <a16:rowId xmlns:a16="http://schemas.microsoft.com/office/drawing/2014/main" val="65420127"/>
                  </a:ext>
                </a:extLst>
              </a:tr>
            </a:tbl>
          </a:graphicData>
        </a:graphic>
      </p:graphicFrame>
      <p:sp>
        <p:nvSpPr>
          <p:cNvPr id="4" name="Rounded Rectangle 3">
            <a:extLst>
              <a:ext uri="{FF2B5EF4-FFF2-40B4-BE49-F238E27FC236}">
                <a16:creationId xmlns:a16="http://schemas.microsoft.com/office/drawing/2014/main" id="{F0933D85-DB32-A48A-3AD1-7F613E1D9F4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70485591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141D6-F594-3B98-7798-FB15DC49E4B1}"/>
              </a:ext>
            </a:extLst>
          </p:cNvPr>
          <p:cNvSpPr>
            <a:spLocks noGrp="1"/>
          </p:cNvSpPr>
          <p:nvPr>
            <p:ph type="title"/>
          </p:nvPr>
        </p:nvSpPr>
        <p:spPr/>
        <p:txBody>
          <a:bodyPr/>
          <a:lstStyle/>
          <a:p>
            <a:r>
              <a:rPr lang="en-US" dirty="0"/>
              <a:t>Suffix arrays: querying</a:t>
            </a:r>
          </a:p>
        </p:txBody>
      </p:sp>
      <p:sp>
        <p:nvSpPr>
          <p:cNvPr id="3" name="Text Placeholder 2">
            <a:extLst>
              <a:ext uri="{FF2B5EF4-FFF2-40B4-BE49-F238E27FC236}">
                <a16:creationId xmlns:a16="http://schemas.microsoft.com/office/drawing/2014/main" id="{FD1A1017-3D86-76BE-E089-950D41F970CC}"/>
              </a:ext>
            </a:extLst>
          </p:cNvPr>
          <p:cNvSpPr>
            <a:spLocks noGrp="1"/>
          </p:cNvSpPr>
          <p:nvPr>
            <p:ph type="body" sz="quarter" idx="16"/>
          </p:nvPr>
        </p:nvSpPr>
        <p:spPr/>
        <p:txBody>
          <a:bodyPr/>
          <a:lstStyle/>
          <a:p>
            <a:r>
              <a:rPr lang="en-US" dirty="0"/>
              <a:t>Querying: Is </a:t>
            </a:r>
            <a:r>
              <a:rPr lang="en-US" i="1" dirty="0"/>
              <a:t>P</a:t>
            </a:r>
            <a:r>
              <a:rPr lang="en-US" dirty="0"/>
              <a:t> a substring of </a:t>
            </a:r>
            <a:r>
              <a:rPr lang="en-US" i="1" dirty="0"/>
              <a:t>T</a:t>
            </a:r>
            <a:r>
              <a:rPr lang="en-US" dirty="0"/>
              <a:t>? </a:t>
            </a:r>
          </a:p>
          <a:p>
            <a:r>
              <a:rPr lang="en-US" dirty="0"/>
              <a:t>Two crucial observations: </a:t>
            </a:r>
          </a:p>
          <a:p>
            <a:pPr marL="685800" lvl="1" indent="-342900">
              <a:buFont typeface="+mj-lt"/>
              <a:buAutoNum type="arabicPeriod"/>
            </a:pPr>
            <a:r>
              <a:rPr lang="en-US" dirty="0"/>
              <a:t>For P to be a substring, it must be a prefix of ≥1 of T’s suffixes.</a:t>
            </a:r>
          </a:p>
          <a:p>
            <a:pPr marL="685800" lvl="1" indent="-342900">
              <a:buFont typeface="+mj-lt"/>
              <a:buAutoNum type="arabicPeriod"/>
            </a:pPr>
            <a:r>
              <a:rPr lang="en-US" dirty="0"/>
              <a:t>Suffixes sharing a prefix are consecutive in the suffix array.</a:t>
            </a:r>
          </a:p>
          <a:p>
            <a:endParaRPr lang="en-US" dirty="0"/>
          </a:p>
          <a:p>
            <a:r>
              <a:rPr lang="en-US" dirty="0"/>
              <a:t>Example: Given SA of </a:t>
            </a:r>
            <a:r>
              <a:rPr lang="en-US" i="1" dirty="0"/>
              <a:t>T</a:t>
            </a:r>
            <a:r>
              <a:rPr lang="en-US" dirty="0"/>
              <a:t> = “</a:t>
            </a:r>
            <a:r>
              <a:rPr lang="en-US" dirty="0" err="1"/>
              <a:t>abaaba</a:t>
            </a:r>
            <a:r>
              <a:rPr lang="en-US" dirty="0"/>
              <a:t>$” </a:t>
            </a:r>
            <a:br>
              <a:rPr lang="en-US" dirty="0"/>
            </a:br>
            <a:r>
              <a:rPr lang="en-US" dirty="0"/>
              <a:t>find the indices (if any) of substring </a:t>
            </a:r>
            <a:r>
              <a:rPr lang="en-US" i="1" dirty="0"/>
              <a:t>P</a:t>
            </a:r>
            <a:r>
              <a:rPr lang="en-US" dirty="0"/>
              <a:t> = “aba”. </a:t>
            </a:r>
          </a:p>
          <a:p>
            <a:r>
              <a:rPr lang="en-US" dirty="0"/>
              <a:t>In practice, we can use binary search to to check </a:t>
            </a:r>
            <a:br>
              <a:rPr lang="en-US" dirty="0"/>
            </a:br>
            <a:r>
              <a:rPr lang="en-US" dirty="0"/>
              <a:t>whether P is a prefix of any suffix. </a:t>
            </a:r>
          </a:p>
          <a:p>
            <a:r>
              <a:rPr lang="en-US" dirty="0"/>
              <a:t>Complexity: O(n log m) </a:t>
            </a:r>
          </a:p>
          <a:p>
            <a:pPr lvl="1"/>
            <a:r>
              <a:rPr lang="en-US" dirty="0"/>
              <a:t>for m = </a:t>
            </a:r>
            <a:r>
              <a:rPr lang="en-US" dirty="0" err="1"/>
              <a:t>len</a:t>
            </a:r>
            <a:r>
              <a:rPr lang="en-US" dirty="0"/>
              <a:t>(T) and n = </a:t>
            </a:r>
            <a:r>
              <a:rPr lang="en-US" dirty="0" err="1"/>
              <a:t>len</a:t>
            </a:r>
            <a:r>
              <a:rPr lang="en-US" dirty="0"/>
              <a:t>(P)</a:t>
            </a:r>
          </a:p>
          <a:p>
            <a:pPr lvl="1"/>
            <a:r>
              <a:rPr lang="en-US" dirty="0"/>
              <a:t>See an example </a:t>
            </a:r>
            <a:r>
              <a:rPr lang="en-US" dirty="0">
                <a:hlinkClick r:id="rId2"/>
              </a:rPr>
              <a:t>here</a:t>
            </a:r>
            <a:r>
              <a:rPr lang="en-US" dirty="0"/>
              <a:t>. </a:t>
            </a:r>
          </a:p>
        </p:txBody>
      </p:sp>
      <p:graphicFrame>
        <p:nvGraphicFramePr>
          <p:cNvPr id="4" name="Table 3">
            <a:extLst>
              <a:ext uri="{FF2B5EF4-FFF2-40B4-BE49-F238E27FC236}">
                <a16:creationId xmlns:a16="http://schemas.microsoft.com/office/drawing/2014/main" id="{12F86DCF-587F-255D-E32E-D48A46FA12B3}"/>
              </a:ext>
            </a:extLst>
          </p:cNvPr>
          <p:cNvGraphicFramePr>
            <a:graphicFrameLocks noGrp="1"/>
          </p:cNvGraphicFramePr>
          <p:nvPr>
            <p:extLst>
              <p:ext uri="{D42A27DB-BD31-4B8C-83A1-F6EECF244321}">
                <p14:modId xmlns:p14="http://schemas.microsoft.com/office/powerpoint/2010/main" val="3740635653"/>
              </p:ext>
            </p:extLst>
          </p:nvPr>
        </p:nvGraphicFramePr>
        <p:xfrm>
          <a:off x="5629274" y="2687048"/>
          <a:ext cx="1476375"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3392030997"/>
                    </a:ext>
                  </a:extLst>
                </a:gridCol>
                <a:gridCol w="1122312">
                  <a:extLst>
                    <a:ext uri="{9D8B030D-6E8A-4147-A177-3AD203B41FA5}">
                      <a16:colId xmlns:a16="http://schemas.microsoft.com/office/drawing/2014/main" val="3473408714"/>
                    </a:ext>
                  </a:extLst>
                </a:gridCol>
              </a:tblGrid>
              <a:tr h="293921">
                <a:tc>
                  <a:txBody>
                    <a:bodyPr/>
                    <a:lstStyle/>
                    <a:p>
                      <a:r>
                        <a:rPr lang="en-US" b="0" dirty="0"/>
                        <a:t>6</a:t>
                      </a:r>
                    </a:p>
                  </a:txBody>
                  <a:tcPr/>
                </a:tc>
                <a:tc>
                  <a:txBody>
                    <a:bodyPr/>
                    <a:lstStyle/>
                    <a:p>
                      <a:r>
                        <a:rPr lang="en-US" b="0" dirty="0"/>
                        <a:t>$</a:t>
                      </a:r>
                    </a:p>
                  </a:txBody>
                  <a:tcPr/>
                </a:tc>
                <a:extLst>
                  <a:ext uri="{0D108BD9-81ED-4DB2-BD59-A6C34878D82A}">
                    <a16:rowId xmlns:a16="http://schemas.microsoft.com/office/drawing/2014/main" val="3736893885"/>
                  </a:ext>
                </a:extLst>
              </a:tr>
              <a:tr h="293921">
                <a:tc>
                  <a:txBody>
                    <a:bodyPr/>
                    <a:lstStyle/>
                    <a:p>
                      <a:r>
                        <a:rPr lang="en-US" dirty="0"/>
                        <a:t>5</a:t>
                      </a:r>
                    </a:p>
                  </a:txBody>
                  <a:tcPr/>
                </a:tc>
                <a:tc>
                  <a:txBody>
                    <a:bodyPr/>
                    <a:lstStyle/>
                    <a:p>
                      <a:r>
                        <a:rPr lang="en-US" dirty="0"/>
                        <a:t>a$</a:t>
                      </a:r>
                    </a:p>
                  </a:txBody>
                  <a:tcPr/>
                </a:tc>
                <a:extLst>
                  <a:ext uri="{0D108BD9-81ED-4DB2-BD59-A6C34878D82A}">
                    <a16:rowId xmlns:a16="http://schemas.microsoft.com/office/drawing/2014/main" val="2032234418"/>
                  </a:ext>
                </a:extLst>
              </a:tr>
              <a:tr h="293921">
                <a:tc>
                  <a:txBody>
                    <a:bodyPr/>
                    <a:lstStyle/>
                    <a:p>
                      <a:r>
                        <a:rPr lang="en-US" dirty="0"/>
                        <a:t>2</a:t>
                      </a:r>
                    </a:p>
                  </a:txBody>
                  <a:tcPr/>
                </a:tc>
                <a:tc>
                  <a:txBody>
                    <a:bodyPr/>
                    <a:lstStyle/>
                    <a:p>
                      <a:r>
                        <a:rPr lang="en-US" dirty="0" err="1"/>
                        <a:t>aaba</a:t>
                      </a:r>
                      <a:r>
                        <a:rPr lang="en-US" dirty="0"/>
                        <a:t>$</a:t>
                      </a:r>
                    </a:p>
                  </a:txBody>
                  <a:tcPr/>
                </a:tc>
                <a:extLst>
                  <a:ext uri="{0D108BD9-81ED-4DB2-BD59-A6C34878D82A}">
                    <a16:rowId xmlns:a16="http://schemas.microsoft.com/office/drawing/2014/main" val="1153510908"/>
                  </a:ext>
                </a:extLst>
              </a:tr>
              <a:tr h="293921">
                <a:tc>
                  <a:txBody>
                    <a:bodyPr/>
                    <a:lstStyle/>
                    <a:p>
                      <a:r>
                        <a:rPr lang="en-US" dirty="0"/>
                        <a:t>3</a:t>
                      </a:r>
                    </a:p>
                  </a:txBody>
                  <a:tcPr/>
                </a:tc>
                <a:tc>
                  <a:txBody>
                    <a:bodyPr/>
                    <a:lstStyle/>
                    <a:p>
                      <a:r>
                        <a:rPr lang="en-US" dirty="0"/>
                        <a:t>aba$</a:t>
                      </a:r>
                    </a:p>
                  </a:txBody>
                  <a:tcPr/>
                </a:tc>
                <a:extLst>
                  <a:ext uri="{0D108BD9-81ED-4DB2-BD59-A6C34878D82A}">
                    <a16:rowId xmlns:a16="http://schemas.microsoft.com/office/drawing/2014/main" val="357484482"/>
                  </a:ext>
                </a:extLst>
              </a:tr>
              <a:tr h="293921">
                <a:tc>
                  <a:txBody>
                    <a:bodyPr/>
                    <a:lstStyle/>
                    <a:p>
                      <a:r>
                        <a:rPr lang="en-US" dirty="0"/>
                        <a:t>0</a:t>
                      </a:r>
                    </a:p>
                  </a:txBody>
                  <a:tcPr/>
                </a:tc>
                <a:tc>
                  <a:txBody>
                    <a:bodyPr/>
                    <a:lstStyle/>
                    <a:p>
                      <a:r>
                        <a:rPr lang="en-US" dirty="0" err="1"/>
                        <a:t>abaaba</a:t>
                      </a:r>
                      <a:r>
                        <a:rPr lang="en-US" dirty="0"/>
                        <a:t>$</a:t>
                      </a:r>
                    </a:p>
                  </a:txBody>
                  <a:tcPr/>
                </a:tc>
                <a:extLst>
                  <a:ext uri="{0D108BD9-81ED-4DB2-BD59-A6C34878D82A}">
                    <a16:rowId xmlns:a16="http://schemas.microsoft.com/office/drawing/2014/main" val="4225006585"/>
                  </a:ext>
                </a:extLst>
              </a:tr>
              <a:tr h="293921">
                <a:tc>
                  <a:txBody>
                    <a:bodyPr/>
                    <a:lstStyle/>
                    <a:p>
                      <a:r>
                        <a:rPr lang="en-US" dirty="0"/>
                        <a:t>4</a:t>
                      </a:r>
                    </a:p>
                  </a:txBody>
                  <a:tcPr/>
                </a:tc>
                <a:tc>
                  <a:txBody>
                    <a:bodyPr/>
                    <a:lstStyle/>
                    <a:p>
                      <a:r>
                        <a:rPr lang="en-US" dirty="0" err="1"/>
                        <a:t>ba</a:t>
                      </a:r>
                      <a:r>
                        <a:rPr lang="en-US" dirty="0"/>
                        <a:t>$</a:t>
                      </a:r>
                    </a:p>
                  </a:txBody>
                  <a:tcPr/>
                </a:tc>
                <a:extLst>
                  <a:ext uri="{0D108BD9-81ED-4DB2-BD59-A6C34878D82A}">
                    <a16:rowId xmlns:a16="http://schemas.microsoft.com/office/drawing/2014/main" val="793842669"/>
                  </a:ext>
                </a:extLst>
              </a:tr>
              <a:tr h="293921">
                <a:tc>
                  <a:txBody>
                    <a:bodyPr/>
                    <a:lstStyle/>
                    <a:p>
                      <a:r>
                        <a:rPr lang="en-US" dirty="0"/>
                        <a:t>1</a:t>
                      </a:r>
                    </a:p>
                  </a:txBody>
                  <a:tcPr/>
                </a:tc>
                <a:tc>
                  <a:txBody>
                    <a:bodyPr/>
                    <a:lstStyle/>
                    <a:p>
                      <a:r>
                        <a:rPr lang="en-US" dirty="0" err="1"/>
                        <a:t>baaba</a:t>
                      </a:r>
                      <a:r>
                        <a:rPr lang="en-US" dirty="0"/>
                        <a:t>$</a:t>
                      </a:r>
                    </a:p>
                  </a:txBody>
                  <a:tcPr/>
                </a:tc>
                <a:extLst>
                  <a:ext uri="{0D108BD9-81ED-4DB2-BD59-A6C34878D82A}">
                    <a16:rowId xmlns:a16="http://schemas.microsoft.com/office/drawing/2014/main" val="3131237233"/>
                  </a:ext>
                </a:extLst>
              </a:tr>
            </a:tbl>
          </a:graphicData>
        </a:graphic>
      </p:graphicFrame>
      <p:sp>
        <p:nvSpPr>
          <p:cNvPr id="5" name="Right Arrow 4">
            <a:extLst>
              <a:ext uri="{FF2B5EF4-FFF2-40B4-BE49-F238E27FC236}">
                <a16:creationId xmlns:a16="http://schemas.microsoft.com/office/drawing/2014/main" id="{AA0128EF-F5EF-D40B-105A-FA5A7ECEEBED}"/>
              </a:ext>
            </a:extLst>
          </p:cNvPr>
          <p:cNvSpPr/>
          <p:nvPr/>
        </p:nvSpPr>
        <p:spPr>
          <a:xfrm>
            <a:off x="7419183" y="3540690"/>
            <a:ext cx="742950" cy="685800"/>
          </a:xfrm>
          <a:prstGeom prst="rightArrow">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691A49E-8CC2-478B-74B9-DA1F4BD13B9B}"/>
              </a:ext>
            </a:extLst>
          </p:cNvPr>
          <p:cNvSpPr txBox="1"/>
          <p:nvPr/>
        </p:nvSpPr>
        <p:spPr>
          <a:xfrm>
            <a:off x="7070469" y="2934048"/>
            <a:ext cx="1435009" cy="523220"/>
          </a:xfrm>
          <a:prstGeom prst="rect">
            <a:avLst/>
          </a:prstGeom>
          <a:noFill/>
        </p:spPr>
        <p:txBody>
          <a:bodyPr wrap="none" rtlCol="0">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Now you can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drop the strings</a:t>
            </a:r>
          </a:p>
        </p:txBody>
      </p:sp>
      <p:graphicFrame>
        <p:nvGraphicFramePr>
          <p:cNvPr id="7" name="Table 6">
            <a:extLst>
              <a:ext uri="{FF2B5EF4-FFF2-40B4-BE49-F238E27FC236}">
                <a16:creationId xmlns:a16="http://schemas.microsoft.com/office/drawing/2014/main" id="{6965FCBE-3C15-BEE0-982E-78B28A266FD8}"/>
              </a:ext>
            </a:extLst>
          </p:cNvPr>
          <p:cNvGraphicFramePr>
            <a:graphicFrameLocks noGrp="1"/>
          </p:cNvGraphicFramePr>
          <p:nvPr>
            <p:extLst>
              <p:ext uri="{D42A27DB-BD31-4B8C-83A1-F6EECF244321}">
                <p14:modId xmlns:p14="http://schemas.microsoft.com/office/powerpoint/2010/main" val="1923412352"/>
              </p:ext>
            </p:extLst>
          </p:nvPr>
        </p:nvGraphicFramePr>
        <p:xfrm>
          <a:off x="8543578" y="2687048"/>
          <a:ext cx="354063" cy="2080260"/>
        </p:xfrm>
        <a:graphic>
          <a:graphicData uri="http://schemas.openxmlformats.org/drawingml/2006/table">
            <a:tbl>
              <a:tblPr firstRow="1" bandRow="1">
                <a:tableStyleId>{D7AC3CCA-C797-4891-BE02-D94E43425B78}</a:tableStyleId>
              </a:tblPr>
              <a:tblGrid>
                <a:gridCol w="354063">
                  <a:extLst>
                    <a:ext uri="{9D8B030D-6E8A-4147-A177-3AD203B41FA5}">
                      <a16:colId xmlns:a16="http://schemas.microsoft.com/office/drawing/2014/main" val="2958510328"/>
                    </a:ext>
                  </a:extLst>
                </a:gridCol>
              </a:tblGrid>
              <a:tr h="293921">
                <a:tc>
                  <a:txBody>
                    <a:bodyPr/>
                    <a:lstStyle/>
                    <a:p>
                      <a:pPr algn="ctr"/>
                      <a:r>
                        <a:rPr lang="en-US" b="0" dirty="0"/>
                        <a:t>6</a:t>
                      </a:r>
                    </a:p>
                  </a:txBody>
                  <a:tcPr/>
                </a:tc>
                <a:extLst>
                  <a:ext uri="{0D108BD9-81ED-4DB2-BD59-A6C34878D82A}">
                    <a16:rowId xmlns:a16="http://schemas.microsoft.com/office/drawing/2014/main" val="319673767"/>
                  </a:ext>
                </a:extLst>
              </a:tr>
              <a:tr h="293921">
                <a:tc>
                  <a:txBody>
                    <a:bodyPr/>
                    <a:lstStyle/>
                    <a:p>
                      <a:pPr algn="ctr"/>
                      <a:r>
                        <a:rPr lang="en-US" dirty="0"/>
                        <a:t>5</a:t>
                      </a:r>
                    </a:p>
                  </a:txBody>
                  <a:tcPr/>
                </a:tc>
                <a:extLst>
                  <a:ext uri="{0D108BD9-81ED-4DB2-BD59-A6C34878D82A}">
                    <a16:rowId xmlns:a16="http://schemas.microsoft.com/office/drawing/2014/main" val="4160140348"/>
                  </a:ext>
                </a:extLst>
              </a:tr>
              <a:tr h="293921">
                <a:tc>
                  <a:txBody>
                    <a:bodyPr/>
                    <a:lstStyle/>
                    <a:p>
                      <a:pPr algn="ctr"/>
                      <a:r>
                        <a:rPr lang="en-US" dirty="0"/>
                        <a:t>2</a:t>
                      </a:r>
                    </a:p>
                  </a:txBody>
                  <a:tcPr/>
                </a:tc>
                <a:extLst>
                  <a:ext uri="{0D108BD9-81ED-4DB2-BD59-A6C34878D82A}">
                    <a16:rowId xmlns:a16="http://schemas.microsoft.com/office/drawing/2014/main" val="1360157403"/>
                  </a:ext>
                </a:extLst>
              </a:tr>
              <a:tr h="293921">
                <a:tc>
                  <a:txBody>
                    <a:bodyPr/>
                    <a:lstStyle/>
                    <a:p>
                      <a:pPr algn="ctr"/>
                      <a:r>
                        <a:rPr lang="en-US" dirty="0"/>
                        <a:t>3</a:t>
                      </a:r>
                    </a:p>
                  </a:txBody>
                  <a:tcPr/>
                </a:tc>
                <a:extLst>
                  <a:ext uri="{0D108BD9-81ED-4DB2-BD59-A6C34878D82A}">
                    <a16:rowId xmlns:a16="http://schemas.microsoft.com/office/drawing/2014/main" val="465573109"/>
                  </a:ext>
                </a:extLst>
              </a:tr>
              <a:tr h="293921">
                <a:tc>
                  <a:txBody>
                    <a:bodyPr/>
                    <a:lstStyle/>
                    <a:p>
                      <a:pPr algn="ctr"/>
                      <a:r>
                        <a:rPr lang="en-US" dirty="0"/>
                        <a:t>0</a:t>
                      </a:r>
                    </a:p>
                  </a:txBody>
                  <a:tcPr/>
                </a:tc>
                <a:extLst>
                  <a:ext uri="{0D108BD9-81ED-4DB2-BD59-A6C34878D82A}">
                    <a16:rowId xmlns:a16="http://schemas.microsoft.com/office/drawing/2014/main" val="3720139528"/>
                  </a:ext>
                </a:extLst>
              </a:tr>
              <a:tr h="293921">
                <a:tc>
                  <a:txBody>
                    <a:bodyPr/>
                    <a:lstStyle/>
                    <a:p>
                      <a:pPr algn="ctr"/>
                      <a:r>
                        <a:rPr lang="en-US" dirty="0"/>
                        <a:t>4</a:t>
                      </a:r>
                    </a:p>
                  </a:txBody>
                  <a:tcPr/>
                </a:tc>
                <a:extLst>
                  <a:ext uri="{0D108BD9-81ED-4DB2-BD59-A6C34878D82A}">
                    <a16:rowId xmlns:a16="http://schemas.microsoft.com/office/drawing/2014/main" val="2076843748"/>
                  </a:ext>
                </a:extLst>
              </a:tr>
              <a:tr h="293921">
                <a:tc>
                  <a:txBody>
                    <a:bodyPr/>
                    <a:lstStyle/>
                    <a:p>
                      <a:pPr algn="ctr"/>
                      <a:r>
                        <a:rPr lang="en-US" dirty="0"/>
                        <a:t>1</a:t>
                      </a:r>
                    </a:p>
                  </a:txBody>
                  <a:tcPr/>
                </a:tc>
                <a:extLst>
                  <a:ext uri="{0D108BD9-81ED-4DB2-BD59-A6C34878D82A}">
                    <a16:rowId xmlns:a16="http://schemas.microsoft.com/office/drawing/2014/main" val="65420127"/>
                  </a:ext>
                </a:extLst>
              </a:tr>
            </a:tbl>
          </a:graphicData>
        </a:graphic>
      </p:graphicFrame>
      <p:sp>
        <p:nvSpPr>
          <p:cNvPr id="8" name="Rounded Rectangle 7">
            <a:extLst>
              <a:ext uri="{FF2B5EF4-FFF2-40B4-BE49-F238E27FC236}">
                <a16:creationId xmlns:a16="http://schemas.microsoft.com/office/drawing/2014/main" id="{917B43FA-441D-023F-612D-1E12269FB87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8841293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3593E2-DFD7-D3DC-0699-71E9367EA1AE}"/>
              </a:ext>
            </a:extLst>
          </p:cNvPr>
          <p:cNvSpPr>
            <a:spLocks noGrp="1"/>
          </p:cNvSpPr>
          <p:nvPr>
            <p:ph type="title"/>
          </p:nvPr>
        </p:nvSpPr>
        <p:spPr/>
        <p:txBody>
          <a:bodyPr/>
          <a:lstStyle/>
          <a:p>
            <a:r>
              <a:rPr lang="en-US" dirty="0"/>
              <a:t>LCS with </a:t>
            </a:r>
            <a:r>
              <a:rPr lang="en-US" dirty="0" err="1"/>
              <a:t>SuffixArrays</a:t>
            </a:r>
            <a:endParaRPr lang="en-US" dirty="0"/>
          </a:p>
        </p:txBody>
      </p:sp>
      <p:sp>
        <p:nvSpPr>
          <p:cNvPr id="3" name="Text Placeholder 2">
            <a:extLst>
              <a:ext uri="{FF2B5EF4-FFF2-40B4-BE49-F238E27FC236}">
                <a16:creationId xmlns:a16="http://schemas.microsoft.com/office/drawing/2014/main" id="{72EB305B-21A6-7849-55F1-34008FBA9B9F}"/>
              </a:ext>
            </a:extLst>
          </p:cNvPr>
          <p:cNvSpPr>
            <a:spLocks noGrp="1"/>
          </p:cNvSpPr>
          <p:nvPr>
            <p:ph type="body" sz="quarter" idx="16"/>
          </p:nvPr>
        </p:nvSpPr>
        <p:spPr/>
        <p:txBody>
          <a:bodyPr/>
          <a:lstStyle/>
          <a:p>
            <a:r>
              <a:rPr lang="en-US" dirty="0"/>
              <a:t>Suffix arrays also allows us to quickly check overlap between pairs of documents. </a:t>
            </a:r>
          </a:p>
          <a:p>
            <a:r>
              <a:rPr lang="en-US" dirty="0"/>
              <a:t>Querying: Given SA of T, what is its Longest Common Subsequence (LCS) with </a:t>
            </a:r>
            <a:r>
              <a:rPr lang="en-US" i="1" dirty="0"/>
              <a:t>P? </a:t>
            </a:r>
          </a:p>
          <a:p>
            <a:r>
              <a:rPr lang="en-US" dirty="0"/>
              <a:t>This can also be done with binary search O(n log m) for m = </a:t>
            </a:r>
            <a:r>
              <a:rPr lang="en-US" dirty="0" err="1"/>
              <a:t>len</a:t>
            </a:r>
            <a:r>
              <a:rPr lang="en-US" dirty="0"/>
              <a:t>(T) and n = </a:t>
            </a:r>
            <a:r>
              <a:rPr lang="en-US" dirty="0" err="1"/>
              <a:t>len</a:t>
            </a:r>
            <a:r>
              <a:rPr lang="en-US" dirty="0"/>
              <a:t>(P).</a:t>
            </a:r>
          </a:p>
          <a:p>
            <a:r>
              <a:rPr lang="en-US" dirty="0"/>
              <a:t>See an example </a:t>
            </a:r>
            <a:r>
              <a:rPr lang="en-US" dirty="0">
                <a:hlinkClick r:id="rId2"/>
              </a:rPr>
              <a:t>here</a:t>
            </a:r>
            <a:r>
              <a:rPr lang="en-US" dirty="0"/>
              <a:t>. </a:t>
            </a:r>
          </a:p>
          <a:p>
            <a:endParaRPr lang="en-US" dirty="0"/>
          </a:p>
          <a:p>
            <a:endParaRPr lang="en-US" dirty="0"/>
          </a:p>
        </p:txBody>
      </p:sp>
      <p:sp>
        <p:nvSpPr>
          <p:cNvPr id="5" name="TextBox 4">
            <a:extLst>
              <a:ext uri="{FF2B5EF4-FFF2-40B4-BE49-F238E27FC236}">
                <a16:creationId xmlns:a16="http://schemas.microsoft.com/office/drawing/2014/main" id="{69748508-A498-CCDA-805A-147298B9E102}"/>
              </a:ext>
            </a:extLst>
          </p:cNvPr>
          <p:cNvSpPr txBox="1"/>
          <p:nvPr/>
        </p:nvSpPr>
        <p:spPr>
          <a:xfrm>
            <a:off x="866775" y="4606794"/>
            <a:ext cx="7391399"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Find more about these algorithms in Ben Langmead’s course: </a:t>
            </a:r>
            <a:r>
              <a:rPr lang="en-US" sz="1100" dirty="0">
                <a:latin typeface="Tahoma" panose="020B0604030504040204" pitchFamily="34" charset="0"/>
                <a:ea typeface="Tahoma" panose="020B0604030504040204" pitchFamily="34" charset="0"/>
                <a:cs typeface="Tahoma" panose="020B0604030504040204" pitchFamily="34" charset="0"/>
                <a:hlinkClick r:id="rId3"/>
              </a:rPr>
              <a:t>https://www.langmead-lab.org/teaching.html</a:t>
            </a:r>
            <a:r>
              <a:rPr lang="en-US" sz="1100" dirty="0">
                <a:latin typeface="Tahoma" panose="020B0604030504040204" pitchFamily="34" charset="0"/>
                <a:ea typeface="Tahoma" panose="020B0604030504040204" pitchFamily="34" charset="0"/>
                <a:cs typeface="Tahoma" panose="020B0604030504040204" pitchFamily="34" charset="0"/>
              </a:rPr>
              <a:t> </a:t>
            </a:r>
          </a:p>
        </p:txBody>
      </p:sp>
      <p:sp>
        <p:nvSpPr>
          <p:cNvPr id="8" name="Rounded Rectangle 7">
            <a:extLst>
              <a:ext uri="{FF2B5EF4-FFF2-40B4-BE49-F238E27FC236}">
                <a16:creationId xmlns:a16="http://schemas.microsoft.com/office/drawing/2014/main" id="{6862506D-2625-C1AD-EB39-74016AD42A3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6474930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B6D1D7-33D6-15C9-43ED-F1DDE279F8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B2D73-3C47-40CC-8C22-52AEBD280AB5}"/>
              </a:ext>
            </a:extLst>
          </p:cNvPr>
          <p:cNvSpPr>
            <a:spLocks noGrp="1"/>
          </p:cNvSpPr>
          <p:nvPr>
            <p:ph type="title"/>
          </p:nvPr>
        </p:nvSpPr>
        <p:spPr/>
        <p:txBody>
          <a:bodyPr/>
          <a:lstStyle/>
          <a:p>
            <a:r>
              <a:rPr lang="en-US" dirty="0"/>
              <a:t>Deduplication with Suffix Arrays</a:t>
            </a:r>
          </a:p>
        </p:txBody>
      </p:sp>
      <p:sp>
        <p:nvSpPr>
          <p:cNvPr id="3" name="Text Placeholder 2">
            <a:extLst>
              <a:ext uri="{FF2B5EF4-FFF2-40B4-BE49-F238E27FC236}">
                <a16:creationId xmlns:a16="http://schemas.microsoft.com/office/drawing/2014/main" id="{06F4B859-3F8C-E671-333B-2ADA523E0B74}"/>
              </a:ext>
            </a:extLst>
          </p:cNvPr>
          <p:cNvSpPr>
            <a:spLocks noGrp="1"/>
          </p:cNvSpPr>
          <p:nvPr>
            <p:ph type="body" sz="quarter" idx="16"/>
          </p:nvPr>
        </p:nvSpPr>
        <p:spPr/>
        <p:txBody>
          <a:bodyPr/>
          <a:lstStyle/>
          <a:p>
            <a:r>
              <a:rPr lang="en-US" dirty="0"/>
              <a:t>Concatenating all text in the corpus together and then sorting each suffix. </a:t>
            </a:r>
          </a:p>
          <a:p>
            <a:r>
              <a:rPr lang="en-US" dirty="0"/>
              <a:t>By scanning this sorted list, substrings with a common prefix can by identified by scanning the </a:t>
            </a:r>
            <a:r>
              <a:rPr lang="en-US" dirty="0" err="1"/>
              <a:t>prefices</a:t>
            </a:r>
            <a:r>
              <a:rPr lang="en-US" dirty="0"/>
              <a:t> of neighboring elements in the sorted list. </a:t>
            </a:r>
          </a:p>
          <a:p>
            <a:r>
              <a:rPr lang="en-US" dirty="0"/>
              <a:t>This latter step can be done in an embarrassingly parallel fashion.</a:t>
            </a:r>
          </a:p>
          <a:p>
            <a:r>
              <a:rPr lang="en-US" b="1" dirty="0"/>
              <a:t>Granularity: </a:t>
            </a:r>
          </a:p>
          <a:p>
            <a:pPr lvl="1"/>
            <a:r>
              <a:rPr lang="en-US" dirty="0"/>
              <a:t>Note SAs can only do exact deduplication! </a:t>
            </a:r>
          </a:p>
          <a:p>
            <a:pPr lvl="1"/>
            <a:r>
              <a:rPr lang="en-US" dirty="0"/>
              <a:t>But it can allow you to do deduplication on substrings/sub-documents. </a:t>
            </a:r>
          </a:p>
          <a:p>
            <a:r>
              <a:rPr lang="en-US" b="1" dirty="0"/>
              <a:t>Hyperparameter:</a:t>
            </a:r>
            <a:r>
              <a:rPr lang="en-US" dirty="0"/>
              <a:t> the length of overlap </a:t>
            </a:r>
          </a:p>
          <a:p>
            <a:pPr lvl="1"/>
            <a:r>
              <a:rPr lang="en-US" dirty="0"/>
              <a:t>Lee at al. deduplicated substrings that are at least 50 tokens long. </a:t>
            </a:r>
          </a:p>
        </p:txBody>
      </p:sp>
      <p:sp>
        <p:nvSpPr>
          <p:cNvPr id="7" name="TextBox 6">
            <a:extLst>
              <a:ext uri="{FF2B5EF4-FFF2-40B4-BE49-F238E27FC236}">
                <a16:creationId xmlns:a16="http://schemas.microsoft.com/office/drawing/2014/main" id="{29CC2B67-87FA-2F04-AFD7-D1CCCD748903}"/>
              </a:ext>
            </a:extLst>
          </p:cNvPr>
          <p:cNvSpPr txBox="1"/>
          <p:nvPr/>
        </p:nvSpPr>
        <p:spPr>
          <a:xfrm>
            <a:off x="752474" y="4363171"/>
            <a:ext cx="7639050" cy="461665"/>
          </a:xfrm>
          <a:prstGeom prst="rect">
            <a:avLst/>
          </a:prstGeom>
          <a:noFill/>
        </p:spPr>
        <p:txBody>
          <a:bodyPr wrap="square">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See example here: </a:t>
            </a:r>
            <a:r>
              <a:rPr lang="en-US" sz="1200" dirty="0">
                <a:latin typeface="Tahoma" panose="020B0604030504040204" pitchFamily="34" charset="0"/>
                <a:ea typeface="Tahoma" panose="020B0604030504040204" pitchFamily="34" charset="0"/>
                <a:cs typeface="Tahoma" panose="020B0604030504040204" pitchFamily="34" charset="0"/>
                <a:hlinkClick r:id="rId3"/>
              </a:rPr>
              <a:t>https://github.com/google-research/deduplicate-text-datasets/blob/master/README.md</a:t>
            </a:r>
            <a:r>
              <a:rPr lang="en-US" sz="1200" dirty="0">
                <a:latin typeface="Tahoma" panose="020B0604030504040204" pitchFamily="34" charset="0"/>
                <a:ea typeface="Tahoma" panose="020B0604030504040204" pitchFamily="34" charset="0"/>
                <a:cs typeface="Tahoma" panose="020B0604030504040204" pitchFamily="34" charset="0"/>
              </a:rPr>
              <a:t> </a:t>
            </a:r>
          </a:p>
          <a:p>
            <a:pPr algn="ctr"/>
            <a:r>
              <a:rPr lang="en-US" sz="1200" spc="-5" dirty="0">
                <a:solidFill>
                  <a:schemeClr val="tx1"/>
                </a:solidFill>
                <a:latin typeface="Tahoma" panose="020B0604030504040204" pitchFamily="34" charset="0"/>
                <a:ea typeface="Tahoma" panose="020B0604030504040204" pitchFamily="34" charset="0"/>
                <a:cs typeface="Tahoma" panose="020B0604030504040204" pitchFamily="34" charset="0"/>
              </a:rPr>
              <a:t>Uses </a:t>
            </a:r>
            <a:r>
              <a:rPr lang="en-US" sz="1200" spc="-5" dirty="0" err="1">
                <a:solidFill>
                  <a:schemeClr val="tx1"/>
                </a:solidFill>
                <a:latin typeface="Tahoma" panose="020B0604030504040204" pitchFamily="34" charset="0"/>
                <a:ea typeface="Tahoma" panose="020B0604030504040204" pitchFamily="34" charset="0"/>
                <a:cs typeface="Tahoma" panose="020B0604030504040204" pitchFamily="34" charset="0"/>
              </a:rPr>
              <a:t>MinHash</a:t>
            </a:r>
            <a:r>
              <a:rPr lang="en-US" sz="1200" spc="-5"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4"/>
              </a:rPr>
              <a:t>Lee at al. Deduplicating Training Data Makes Language Models Better</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hlinkClick r:id="rId4"/>
              </a:rPr>
              <a:t>, </a:t>
            </a:r>
            <a:r>
              <a:rPr lang="en-US" sz="1200" spc="-530" dirty="0">
                <a:solidFill>
                  <a:srgbClr val="888888"/>
                </a:solidFill>
                <a:latin typeface="Tahoma" panose="020B0604030504040204" pitchFamily="34" charset="0"/>
                <a:ea typeface="Tahoma" panose="020B0604030504040204" pitchFamily="34" charset="0"/>
                <a:cs typeface="Tahoma" panose="020B0604030504040204" pitchFamily="34" charset="0"/>
                <a:hlinkClick r:id="rId4"/>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4"/>
              </a:rPr>
              <a:t>2020</a:t>
            </a:r>
            <a:endPar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endParaRPr>
          </a:p>
        </p:txBody>
      </p:sp>
      <p:sp>
        <p:nvSpPr>
          <p:cNvPr id="8" name="Rounded Rectangle 7">
            <a:extLst>
              <a:ext uri="{FF2B5EF4-FFF2-40B4-BE49-F238E27FC236}">
                <a16:creationId xmlns:a16="http://schemas.microsoft.com/office/drawing/2014/main" id="{B28FD121-22E5-6497-E248-81BC9E5EE82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50461280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8EFEF-623D-A4D9-C8B6-0C98EB44698F}"/>
              </a:ext>
            </a:extLst>
          </p:cNvPr>
          <p:cNvSpPr>
            <a:spLocks noGrp="1"/>
          </p:cNvSpPr>
          <p:nvPr>
            <p:ph type="title"/>
          </p:nvPr>
        </p:nvSpPr>
        <p:spPr>
          <a:xfrm>
            <a:off x="533919" y="107119"/>
            <a:ext cx="8381481" cy="857542"/>
          </a:xfrm>
        </p:spPr>
        <p:txBody>
          <a:bodyPr/>
          <a:lstStyle/>
          <a:p>
            <a:r>
              <a:rPr lang="en-US" dirty="0"/>
              <a:t>Deduplication with </a:t>
            </a:r>
            <a:r>
              <a:rPr lang="en-US" dirty="0" err="1"/>
              <a:t>MinHash</a:t>
            </a:r>
            <a:endParaRPr lang="en-US" dirty="0"/>
          </a:p>
        </p:txBody>
      </p:sp>
      <p:sp>
        <p:nvSpPr>
          <p:cNvPr id="3" name="Text Placeholder 2">
            <a:extLst>
              <a:ext uri="{FF2B5EF4-FFF2-40B4-BE49-F238E27FC236}">
                <a16:creationId xmlns:a16="http://schemas.microsoft.com/office/drawing/2014/main" id="{95871E72-4B0B-73DD-0FA7-52D4CB0CD2C3}"/>
              </a:ext>
            </a:extLst>
          </p:cNvPr>
          <p:cNvSpPr>
            <a:spLocks noGrp="1"/>
          </p:cNvSpPr>
          <p:nvPr>
            <p:ph type="body" sz="quarter" idx="16"/>
          </p:nvPr>
        </p:nvSpPr>
        <p:spPr/>
        <p:txBody>
          <a:bodyPr/>
          <a:lstStyle/>
          <a:p>
            <a:r>
              <a:rPr lang="en-US" b="1" dirty="0" err="1"/>
              <a:t>MinHash</a:t>
            </a:r>
            <a:r>
              <a:rPr lang="en-US" dirty="0"/>
              <a:t> is a locality-sensitive hashing technique used to group sets into collections based on their Jaccard similarity. </a:t>
            </a:r>
          </a:p>
          <a:p>
            <a:pPr lvl="1"/>
            <a:r>
              <a:rPr lang="en-US" dirty="0"/>
              <a:t>Note, unlike </a:t>
            </a:r>
            <a:r>
              <a:rPr lang="en-US" dirty="0" err="1"/>
              <a:t>SuffixArrays</a:t>
            </a:r>
            <a:r>
              <a:rPr lang="en-US" dirty="0"/>
              <a:t>, </a:t>
            </a:r>
            <a:r>
              <a:rPr lang="en-US" dirty="0" err="1"/>
              <a:t>MinHash</a:t>
            </a:r>
            <a:r>
              <a:rPr lang="en-US" dirty="0"/>
              <a:t> can do “fuzzy” deduplication! </a:t>
            </a:r>
          </a:p>
          <a:p>
            <a:pPr lvl="1"/>
            <a:r>
              <a:rPr lang="en-US" dirty="0"/>
              <a:t>Hyperparameters: the n-gram-size, and the number of permutations used. </a:t>
            </a:r>
          </a:p>
          <a:p>
            <a:pPr lvl="1"/>
            <a:r>
              <a:rPr lang="en-US" dirty="0"/>
              <a:t>Lee et al used: </a:t>
            </a:r>
          </a:p>
          <a:p>
            <a:pPr lvl="2"/>
            <a:r>
              <a:rPr lang="en-US" dirty="0"/>
              <a:t>n-gram-size of 5 tokens and Jaccard sim &lt; 0.8; </a:t>
            </a:r>
          </a:p>
          <a:p>
            <a:pPr lvl="2"/>
            <a:r>
              <a:rPr lang="en-US" dirty="0"/>
              <a:t>9K permutations, split into 450 buckets of 20 hashes each. </a:t>
            </a:r>
          </a:p>
          <a:p>
            <a:pPr lvl="1"/>
            <a:r>
              <a:rPr lang="en-US" dirty="0"/>
              <a:t>Li et al. used: 1,395 permutations, split into 93 buckets of size 15.</a:t>
            </a:r>
          </a:p>
          <a:p>
            <a:pPr lvl="1"/>
            <a:endParaRPr lang="en-US" dirty="0"/>
          </a:p>
          <a:p>
            <a:endParaRPr lang="en-US" dirty="0"/>
          </a:p>
        </p:txBody>
      </p:sp>
      <p:sp>
        <p:nvSpPr>
          <p:cNvPr id="4" name="TextBox 3">
            <a:extLst>
              <a:ext uri="{FF2B5EF4-FFF2-40B4-BE49-F238E27FC236}">
                <a16:creationId xmlns:a16="http://schemas.microsoft.com/office/drawing/2014/main" id="{89F6F513-EAF9-EE04-4D64-06B6304A63E8}"/>
              </a:ext>
            </a:extLst>
          </p:cNvPr>
          <p:cNvSpPr txBox="1"/>
          <p:nvPr/>
        </p:nvSpPr>
        <p:spPr>
          <a:xfrm>
            <a:off x="1133475" y="4464587"/>
            <a:ext cx="7362034" cy="738664"/>
          </a:xfrm>
          <a:prstGeom prst="rect">
            <a:avLst/>
          </a:prstGeom>
          <a:noFill/>
        </p:spPr>
        <p:txBody>
          <a:bodyPr wrap="square">
            <a:spAutoFit/>
          </a:bodyPr>
          <a:lstStyle/>
          <a:p>
            <a:pPr algn="ctr"/>
            <a:r>
              <a:rPr lang="en-US" sz="1050" spc="-5" dirty="0">
                <a:solidFill>
                  <a:schemeClr val="tx1"/>
                </a:solidFill>
                <a:latin typeface="Tahoma" panose="020B0604030504040204" pitchFamily="34" charset="0"/>
                <a:ea typeface="Tahoma" panose="020B0604030504040204" pitchFamily="34" charset="0"/>
                <a:cs typeface="Tahoma" panose="020B0604030504040204" pitchFamily="34" charset="0"/>
              </a:rPr>
              <a:t>Uses </a:t>
            </a:r>
            <a:r>
              <a:rPr lang="en-US" sz="1050" spc="-5" dirty="0" err="1">
                <a:solidFill>
                  <a:schemeClr val="tx1"/>
                </a:solidFill>
                <a:latin typeface="Tahoma" panose="020B0604030504040204" pitchFamily="34" charset="0"/>
                <a:ea typeface="Tahoma" panose="020B0604030504040204" pitchFamily="34" charset="0"/>
                <a:cs typeface="Tahoma" panose="020B0604030504040204" pitchFamily="34" charset="0"/>
              </a:rPr>
              <a:t>MinHash</a:t>
            </a:r>
            <a:r>
              <a:rPr lang="en-US" sz="1050" spc="-5"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2"/>
              </a:rPr>
              <a:t>Lee at al. Deduplicating Training Data Makes Language Models Better</a:t>
            </a:r>
            <a:r>
              <a:rPr lang="en-US" sz="1050" spc="-20" dirty="0">
                <a:solidFill>
                  <a:srgbClr val="888888"/>
                </a:solidFill>
                <a:latin typeface="Tahoma" panose="020B0604030504040204" pitchFamily="34" charset="0"/>
                <a:ea typeface="Tahoma" panose="020B0604030504040204" pitchFamily="34" charset="0"/>
                <a:cs typeface="Tahoma" panose="020B0604030504040204" pitchFamily="34" charset="0"/>
                <a:hlinkClick r:id="rId2"/>
              </a:rPr>
              <a:t>, </a:t>
            </a:r>
            <a:r>
              <a:rPr lang="en-US" sz="1050" spc="-530" dirty="0">
                <a:solidFill>
                  <a:srgbClr val="888888"/>
                </a:solidFill>
                <a:latin typeface="Tahoma" panose="020B0604030504040204" pitchFamily="34" charset="0"/>
                <a:ea typeface="Tahoma" panose="020B0604030504040204" pitchFamily="34" charset="0"/>
                <a:cs typeface="Tahoma" panose="020B0604030504040204" pitchFamily="34" charset="0"/>
                <a:hlinkClick r:id="rId2"/>
              </a:rPr>
              <a:t> </a:t>
            </a:r>
            <a:r>
              <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2"/>
              </a:rPr>
              <a:t>2020</a:t>
            </a:r>
            <a:endPar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endParaRPr>
          </a:p>
          <a:p>
            <a:pPr algn="ctr"/>
            <a:r>
              <a:rPr lang="en-US" sz="1050" spc="-5" dirty="0">
                <a:solidFill>
                  <a:schemeClr val="tx1"/>
                </a:solidFill>
                <a:latin typeface="Tahoma" panose="020B0604030504040204" pitchFamily="34" charset="0"/>
                <a:ea typeface="Tahoma" panose="020B0604030504040204" pitchFamily="34" charset="0"/>
                <a:cs typeface="Tahoma" panose="020B0604030504040204" pitchFamily="34" charset="0"/>
              </a:rPr>
              <a:t>Uses </a:t>
            </a:r>
            <a:r>
              <a:rPr lang="en-US" sz="1050" spc="-5" dirty="0" err="1">
                <a:solidFill>
                  <a:schemeClr val="tx1"/>
                </a:solidFill>
                <a:latin typeface="Tahoma" panose="020B0604030504040204" pitchFamily="34" charset="0"/>
                <a:ea typeface="Tahoma" panose="020B0604030504040204" pitchFamily="34" charset="0"/>
                <a:cs typeface="Tahoma" panose="020B0604030504040204" pitchFamily="34" charset="0"/>
              </a:rPr>
              <a:t>MinHash</a:t>
            </a:r>
            <a:r>
              <a:rPr lang="en-US" sz="1050" spc="-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Li et al. </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DataComp-LM: In search of the next generation of training sets for language models, 2024</a:t>
            </a:r>
            <a:endPar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p>
            <a:pPr algn="ctr"/>
            <a:r>
              <a:rPr lang="en-US" sz="1050" spc="-5" dirty="0">
                <a:latin typeface="Tahoma" panose="020B0604030504040204" pitchFamily="34" charset="0"/>
                <a:ea typeface="Tahoma" panose="020B0604030504040204" pitchFamily="34" charset="0"/>
                <a:cs typeface="Tahoma" panose="020B0604030504040204" pitchFamily="34" charset="0"/>
              </a:rPr>
              <a:t>Also see: </a:t>
            </a:r>
            <a:r>
              <a:rPr lang="en-US" sz="1050" spc="-5" dirty="0">
                <a:latin typeface="Tahoma" panose="020B0604030504040204" pitchFamily="34" charset="0"/>
                <a:ea typeface="Tahoma" panose="020B0604030504040204" pitchFamily="34" charset="0"/>
                <a:cs typeface="Tahoma" panose="020B0604030504040204" pitchFamily="34" charset="0"/>
                <a:hlinkClick r:id="rId4"/>
              </a:rPr>
              <a:t>https://blog.nelhage.com/post/fuzzy-dedup/</a:t>
            </a:r>
            <a:r>
              <a:rPr lang="en-US" sz="1050" spc="-5" dirty="0">
                <a:latin typeface="Tahoma" panose="020B0604030504040204" pitchFamily="34" charset="0"/>
                <a:ea typeface="Tahoma" panose="020B0604030504040204" pitchFamily="34" charset="0"/>
                <a:cs typeface="Tahoma" panose="020B0604030504040204" pitchFamily="34" charset="0"/>
              </a:rPr>
              <a:t> </a:t>
            </a:r>
            <a:endPar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endParaRPr>
          </a:p>
          <a:p>
            <a:pPr algn="ct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7" name="Rounded Rectangle 6">
            <a:extLst>
              <a:ext uri="{FF2B5EF4-FFF2-40B4-BE49-F238E27FC236}">
                <a16:creationId xmlns:a16="http://schemas.microsoft.com/office/drawing/2014/main" id="{B989A39F-F4A9-F11A-BC5A-97DEA1D3436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26674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9295DEB-04A6-28DF-5C6C-91689FCBB0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C8B3D3-F82D-0F4E-56A1-902FF19A8008}"/>
              </a:ext>
            </a:extLst>
          </p:cNvPr>
          <p:cNvSpPr>
            <a:spLocks noGrp="1"/>
          </p:cNvSpPr>
          <p:nvPr>
            <p:ph type="title"/>
          </p:nvPr>
        </p:nvSpPr>
        <p:spPr/>
        <p:txBody>
          <a:bodyPr/>
          <a:lstStyle/>
          <a:p>
            <a:r>
              <a:rPr lang="en-US" dirty="0"/>
              <a:t>Encoder-only models (BERT): </a:t>
            </a:r>
            <a:br>
              <a:rPr lang="en-US" dirty="0"/>
            </a:br>
            <a:r>
              <a:rPr lang="en-US" dirty="0"/>
              <a:t>Probing its predictions </a:t>
            </a:r>
          </a:p>
        </p:txBody>
      </p:sp>
      <p:sp>
        <p:nvSpPr>
          <p:cNvPr id="3" name="Text Placeholder 2">
            <a:extLst>
              <a:ext uri="{FF2B5EF4-FFF2-40B4-BE49-F238E27FC236}">
                <a16:creationId xmlns:a16="http://schemas.microsoft.com/office/drawing/2014/main" id="{938875EE-D689-0534-3E17-E954D25184C1}"/>
              </a:ext>
            </a:extLst>
          </p:cNvPr>
          <p:cNvSpPr>
            <a:spLocks noGrp="1"/>
          </p:cNvSpPr>
          <p:nvPr>
            <p:ph type="body" sz="quarter" idx="16"/>
          </p:nvPr>
        </p:nvSpPr>
        <p:spPr/>
        <p:txBody>
          <a:bodyPr/>
          <a:lstStyle/>
          <a:p>
            <a:r>
              <a:rPr lang="en-US" dirty="0"/>
              <a:t>Masking words forces BERT to use context in both directions to predict the masked word.</a:t>
            </a:r>
          </a:p>
          <a:p>
            <a:endParaRPr lang="en-US" dirty="0"/>
          </a:p>
        </p:txBody>
      </p:sp>
      <p:sp>
        <p:nvSpPr>
          <p:cNvPr id="5" name="TextBox 4">
            <a:extLst>
              <a:ext uri="{FF2B5EF4-FFF2-40B4-BE49-F238E27FC236}">
                <a16:creationId xmlns:a16="http://schemas.microsoft.com/office/drawing/2014/main" id="{C3CA4E9C-173E-28F2-4118-5F0379BBA202}"/>
              </a:ext>
            </a:extLst>
          </p:cNvPr>
          <p:cNvSpPr txBox="1"/>
          <p:nvPr/>
        </p:nvSpPr>
        <p:spPr>
          <a:xfrm>
            <a:off x="2286000" y="4838648"/>
            <a:ext cx="4572000" cy="261610"/>
          </a:xfrm>
          <a:prstGeom prst="rect">
            <a:avLst/>
          </a:prstGeom>
          <a:noFill/>
        </p:spPr>
        <p:txBody>
          <a:bodyPr wrap="square">
            <a:spAutoFit/>
          </a:bodyPr>
          <a:lstStyle/>
          <a:p>
            <a:pPr algn="ctr"/>
            <a:r>
              <a:rPr lang="en-US" sz="1100" dirty="0">
                <a:latin typeface="Consolas" panose="020B0609020204030204" pitchFamily="49" charset="0"/>
                <a:ea typeface="Tahoma" panose="020B0604030504040204" pitchFamily="34" charset="0"/>
                <a:cs typeface="Consolas" panose="020B0609020204030204" pitchFamily="49" charset="0"/>
                <a:hlinkClick r:id="rId2"/>
              </a:rPr>
              <a:t>https://huggingface.co/bert-base-uncased</a:t>
            </a:r>
            <a:r>
              <a:rPr lang="en-US" sz="1100" dirty="0">
                <a:latin typeface="Consolas" panose="020B0609020204030204" pitchFamily="49" charset="0"/>
                <a:ea typeface="Tahoma" panose="020B0604030504040204" pitchFamily="34" charset="0"/>
                <a:cs typeface="Consolas" panose="020B0609020204030204" pitchFamily="49" charset="0"/>
              </a:rPr>
              <a:t> </a:t>
            </a:r>
          </a:p>
        </p:txBody>
      </p:sp>
      <p:pic>
        <p:nvPicPr>
          <p:cNvPr id="6" name="Picture 3" descr="Graphical user interface, application&#10;&#10;Description automatically generated">
            <a:extLst>
              <a:ext uri="{FF2B5EF4-FFF2-40B4-BE49-F238E27FC236}">
                <a16:creationId xmlns:a16="http://schemas.microsoft.com/office/drawing/2014/main" id="{B0523706-A453-EBBF-C9AF-536110DEFA90}"/>
              </a:ext>
            </a:extLst>
          </p:cNvPr>
          <p:cNvPicPr>
            <a:picLocks noChangeAspect="1"/>
          </p:cNvPicPr>
          <p:nvPr/>
        </p:nvPicPr>
        <p:blipFill>
          <a:blip r:embed="rId3"/>
          <a:stretch>
            <a:fillRect/>
          </a:stretch>
        </p:blipFill>
        <p:spPr>
          <a:xfrm>
            <a:off x="1448712" y="1752466"/>
            <a:ext cx="6246575" cy="3135220"/>
          </a:xfrm>
          <a:prstGeom prst="rect">
            <a:avLst/>
          </a:prstGeom>
        </p:spPr>
      </p:pic>
    </p:spTree>
    <p:extLst>
      <p:ext uri="{BB962C8B-B14F-4D97-AF65-F5344CB8AC3E}">
        <p14:creationId xmlns:p14="http://schemas.microsoft.com/office/powerpoint/2010/main" val="277627121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D1BE1AE-3267-58CE-F259-537D0943F3B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37E4F52-424C-6120-1D9C-16BD7B7D33AA}"/>
              </a:ext>
            </a:extLst>
          </p:cNvPr>
          <p:cNvSpPr>
            <a:spLocks noGrp="1"/>
          </p:cNvSpPr>
          <p:nvPr>
            <p:ph type="body" sz="quarter" idx="16"/>
          </p:nvPr>
        </p:nvSpPr>
        <p:spPr>
          <a:xfrm>
            <a:off x="319234" y="1390650"/>
            <a:ext cx="8745253" cy="3077573"/>
          </a:xfrm>
        </p:spPr>
        <p:txBody>
          <a:bodyPr/>
          <a:lstStyle/>
          <a:p>
            <a:r>
              <a:rPr lang="en-US" b="1" dirty="0"/>
              <a:t>Bloom filters </a:t>
            </a:r>
            <a:r>
              <a:rPr lang="en-US" dirty="0"/>
              <a:t>are a data structure that enable space-efficient set membership queries.</a:t>
            </a:r>
          </a:p>
          <a:p>
            <a:pPr lvl="1"/>
            <a:r>
              <a:rPr lang="en-US" dirty="0"/>
              <a:t>A Bloom filter maintains a sketch of a set (in sublinear space) that supports an </a:t>
            </a:r>
          </a:p>
          <a:p>
            <a:pPr lvl="2"/>
            <a:r>
              <a:rPr lang="en-US" dirty="0"/>
              <a:t>insert operation, </a:t>
            </a:r>
          </a:p>
          <a:p>
            <a:pPr lvl="2"/>
            <a:r>
              <a:rPr lang="en-US" dirty="0"/>
              <a:t>a probabilistic </a:t>
            </a:r>
            <a:r>
              <a:rPr lang="en-US" dirty="0" err="1"/>
              <a:t>membership_query</a:t>
            </a:r>
            <a:r>
              <a:rPr lang="en-US" dirty="0"/>
              <a:t> operation. </a:t>
            </a:r>
          </a:p>
          <a:p>
            <a:pPr lvl="3"/>
            <a:r>
              <a:rPr lang="en-US" dirty="0"/>
              <a:t>Note: The latter operation has no false negatives (i.e., return False for an element in the set), but it may occasionally return a false positive (i.e., return True for an element not in the set).</a:t>
            </a:r>
          </a:p>
          <a:p>
            <a:r>
              <a:rPr lang="en-US" b="1" dirty="0"/>
              <a:t>Efficiency: </a:t>
            </a:r>
            <a:r>
              <a:rPr lang="en-US" dirty="0"/>
              <a:t>Li et al. say that BF is “vastly more efficient than a </a:t>
            </a:r>
            <a:r>
              <a:rPr lang="en-US" dirty="0" err="1"/>
              <a:t>MinhHash</a:t>
            </a:r>
            <a:r>
              <a:rPr lang="en-US" dirty="0"/>
              <a:t> and </a:t>
            </a:r>
            <a:r>
              <a:rPr lang="en-US" dirty="0" err="1"/>
              <a:t>SuffixArrays</a:t>
            </a:r>
            <a:r>
              <a:rPr lang="en-US" dirty="0"/>
              <a:t>.”</a:t>
            </a:r>
          </a:p>
          <a:p>
            <a:r>
              <a:rPr lang="en-US" b="1" dirty="0"/>
              <a:t>Granularity:</a:t>
            </a:r>
            <a:r>
              <a:rPr lang="en-US" dirty="0"/>
              <a:t> </a:t>
            </a:r>
          </a:p>
          <a:p>
            <a:pPr lvl="1"/>
            <a:r>
              <a:rPr lang="en-US" dirty="0"/>
              <a:t>Can be used for both exact </a:t>
            </a:r>
            <a:r>
              <a:rPr lang="en-US" dirty="0" err="1"/>
              <a:t>dedup</a:t>
            </a:r>
            <a:r>
              <a:rPr lang="en-US" dirty="0"/>
              <a:t> (like </a:t>
            </a:r>
            <a:r>
              <a:rPr lang="en-US" dirty="0" err="1"/>
              <a:t>Sondaini</a:t>
            </a:r>
            <a:r>
              <a:rPr lang="en-US" dirty="0"/>
              <a:t> et al) and ”fuzzy” </a:t>
            </a:r>
            <a:r>
              <a:rPr lang="en-US" dirty="0" err="1"/>
              <a:t>dedup</a:t>
            </a:r>
            <a:r>
              <a:rPr lang="en-US" dirty="0"/>
              <a:t>!</a:t>
            </a:r>
          </a:p>
          <a:p>
            <a:pPr lvl="1"/>
            <a:r>
              <a:rPr lang="en-US" dirty="0"/>
              <a:t>Caveat: </a:t>
            </a:r>
            <a:r>
              <a:rPr lang="en-US" dirty="0" err="1"/>
              <a:t>MinHash</a:t>
            </a:r>
            <a:r>
              <a:rPr lang="en-US" dirty="0"/>
              <a:t> performs doc-level deduplication at a document vs. document level, whereas BFF performs document-level deduplication at a document vs. corpus level.</a:t>
            </a:r>
          </a:p>
          <a:p>
            <a:r>
              <a:rPr lang="en-US" dirty="0" err="1"/>
              <a:t>Hyperparams</a:t>
            </a:r>
            <a:r>
              <a:rPr lang="en-US" dirty="0"/>
              <a:t>: Number of hashers which determines the false positive rate.</a:t>
            </a:r>
          </a:p>
        </p:txBody>
      </p:sp>
      <p:sp>
        <p:nvSpPr>
          <p:cNvPr id="2" name="Title 1">
            <a:extLst>
              <a:ext uri="{FF2B5EF4-FFF2-40B4-BE49-F238E27FC236}">
                <a16:creationId xmlns:a16="http://schemas.microsoft.com/office/drawing/2014/main" id="{6FFC8264-E9D2-3AC7-65E3-9B21E38BC942}"/>
              </a:ext>
            </a:extLst>
          </p:cNvPr>
          <p:cNvSpPr>
            <a:spLocks noGrp="1"/>
          </p:cNvSpPr>
          <p:nvPr>
            <p:ph type="title"/>
          </p:nvPr>
        </p:nvSpPr>
        <p:spPr>
          <a:xfrm>
            <a:off x="533919" y="107119"/>
            <a:ext cx="8381481" cy="857542"/>
          </a:xfrm>
        </p:spPr>
        <p:txBody>
          <a:bodyPr/>
          <a:lstStyle/>
          <a:p>
            <a:r>
              <a:rPr lang="en-US" dirty="0"/>
              <a:t>Deduplication with </a:t>
            </a:r>
            <a:r>
              <a:rPr lang="en-US" dirty="0" err="1"/>
              <a:t>BloomFilters</a:t>
            </a:r>
            <a:endParaRPr lang="en-US" dirty="0"/>
          </a:p>
        </p:txBody>
      </p:sp>
      <p:sp>
        <p:nvSpPr>
          <p:cNvPr id="4" name="TextBox 3">
            <a:extLst>
              <a:ext uri="{FF2B5EF4-FFF2-40B4-BE49-F238E27FC236}">
                <a16:creationId xmlns:a16="http://schemas.microsoft.com/office/drawing/2014/main" id="{401EE6BD-14FD-0F22-5E39-965882B496BF}"/>
              </a:ext>
            </a:extLst>
          </p:cNvPr>
          <p:cNvSpPr txBox="1"/>
          <p:nvPr/>
        </p:nvSpPr>
        <p:spPr>
          <a:xfrm>
            <a:off x="0" y="4644634"/>
            <a:ext cx="9144000" cy="553998"/>
          </a:xfrm>
          <a:prstGeom prst="rect">
            <a:avLst/>
          </a:prstGeom>
          <a:solidFill>
            <a:schemeClr val="bg1"/>
          </a:solidFill>
        </p:spPr>
        <p:txBody>
          <a:bodyPr wrap="square">
            <a:spAutoFit/>
          </a:bodyPr>
          <a:lstStyle/>
          <a:p>
            <a:pPr algn="ctr"/>
            <a:r>
              <a:rPr lang="en-US" sz="1000" spc="-5" dirty="0" err="1">
                <a:solidFill>
                  <a:schemeClr val="tx1"/>
                </a:solidFill>
                <a:latin typeface="Tahoma" panose="020B0604030504040204" pitchFamily="34" charset="0"/>
                <a:ea typeface="Tahoma" panose="020B0604030504040204" pitchFamily="34" charset="0"/>
                <a:cs typeface="Tahoma" panose="020B0604030504040204" pitchFamily="34" charset="0"/>
              </a:rPr>
              <a:t>BloomFilters</a:t>
            </a:r>
            <a:r>
              <a:rPr lang="en-US" sz="1000" spc="-5"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10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Space/time trade-offs in hash coding with allowable errors, 1970</a:t>
            </a:r>
            <a:endParaRPr lang="en-US" sz="1000" spc="-5"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sz="1000" spc="-5" dirty="0">
                <a:solidFill>
                  <a:schemeClr val="tx1"/>
                </a:solidFill>
                <a:latin typeface="Tahoma" panose="020B0604030504040204" pitchFamily="34" charset="0"/>
                <a:ea typeface="Tahoma" panose="020B0604030504040204" pitchFamily="34" charset="0"/>
                <a:cs typeface="Tahoma" panose="020B0604030504040204" pitchFamily="34" charset="0"/>
              </a:rPr>
              <a:t>Uses </a:t>
            </a:r>
            <a:r>
              <a:rPr lang="en-US" sz="1000" spc="-5" dirty="0" err="1">
                <a:solidFill>
                  <a:schemeClr val="tx1"/>
                </a:solidFill>
                <a:latin typeface="Tahoma" panose="020B0604030504040204" pitchFamily="34" charset="0"/>
                <a:ea typeface="Tahoma" panose="020B0604030504040204" pitchFamily="34" charset="0"/>
                <a:cs typeface="Tahoma" panose="020B0604030504040204" pitchFamily="34" charset="0"/>
              </a:rPr>
              <a:t>BloomFilter</a:t>
            </a:r>
            <a:r>
              <a:rPr lang="en-US" sz="1000" spc="-5" dirty="0">
                <a:solidFill>
                  <a:schemeClr val="tx1"/>
                </a:solidFill>
                <a:latin typeface="Tahoma" panose="020B0604030504040204" pitchFamily="34" charset="0"/>
                <a:ea typeface="Tahoma" panose="020B0604030504040204" pitchFamily="34" charset="0"/>
                <a:cs typeface="Tahoma" panose="020B0604030504040204" pitchFamily="34" charset="0"/>
              </a:rPr>
              <a:t>:</a:t>
            </a: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4"/>
              </a:rPr>
              <a:t>Soldaini at al. Dolma: An open corpus of three trillion tokens for language model pretraining research, 2024</a:t>
            </a: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5"/>
              </a:rPr>
              <a:t>https://github.com/allenai/bff</a:t>
            </a: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rPr>
              <a:t> </a:t>
            </a:r>
          </a:p>
          <a:p>
            <a:pPr algn="ctr"/>
            <a:endPar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ABA70DDE-BF80-F392-8B69-5B195E170A1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97991118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9AE2D-CD61-6FE5-E404-10DAE3BD5A22}"/>
              </a:ext>
            </a:extLst>
          </p:cNvPr>
          <p:cNvSpPr>
            <a:spLocks noGrp="1"/>
          </p:cNvSpPr>
          <p:nvPr>
            <p:ph type="title"/>
          </p:nvPr>
        </p:nvSpPr>
        <p:spPr/>
        <p:txBody>
          <a:bodyPr/>
          <a:lstStyle/>
          <a:p>
            <a:r>
              <a:rPr lang="en-US" dirty="0"/>
              <a:t>Comparison between </a:t>
            </a:r>
            <a:r>
              <a:rPr lang="en-US" dirty="0" err="1"/>
              <a:t>dedup</a:t>
            </a:r>
            <a:r>
              <a:rPr lang="en-US" dirty="0"/>
              <a:t> algorithms</a:t>
            </a:r>
          </a:p>
        </p:txBody>
      </p:sp>
      <p:sp>
        <p:nvSpPr>
          <p:cNvPr id="3" name="Text Placeholder 2">
            <a:extLst>
              <a:ext uri="{FF2B5EF4-FFF2-40B4-BE49-F238E27FC236}">
                <a16:creationId xmlns:a16="http://schemas.microsoft.com/office/drawing/2014/main" id="{30DADB30-8D6E-5BDA-56C7-14334CA3EC09}"/>
              </a:ext>
            </a:extLst>
          </p:cNvPr>
          <p:cNvSpPr>
            <a:spLocks noGrp="1"/>
          </p:cNvSpPr>
          <p:nvPr>
            <p:ph type="body" sz="quarter" idx="16"/>
          </p:nvPr>
        </p:nvSpPr>
        <p:spPr/>
        <p:txBody>
          <a:bodyPr/>
          <a:lstStyle/>
          <a:p>
            <a:r>
              <a:rPr lang="en-US" dirty="0"/>
              <a:t>Single methods: BF better than any other method standalone. </a:t>
            </a:r>
          </a:p>
          <a:p>
            <a:r>
              <a:rPr lang="en-US" dirty="0"/>
              <a:t>Combination: The competitive approaches are last row (exact -&gt; MH -&gt; SA) and BF-only. The former leads to more compact data. </a:t>
            </a:r>
          </a:p>
        </p:txBody>
      </p:sp>
      <p:sp>
        <p:nvSpPr>
          <p:cNvPr id="7" name="TextBox 6">
            <a:extLst>
              <a:ext uri="{FF2B5EF4-FFF2-40B4-BE49-F238E27FC236}">
                <a16:creationId xmlns:a16="http://schemas.microsoft.com/office/drawing/2014/main" id="{7929B3C7-813B-E3B3-3340-CA75F808F970}"/>
              </a:ext>
            </a:extLst>
          </p:cNvPr>
          <p:cNvSpPr txBox="1"/>
          <p:nvPr/>
        </p:nvSpPr>
        <p:spPr>
          <a:xfrm>
            <a:off x="1133475" y="4763251"/>
            <a:ext cx="7362034" cy="415498"/>
          </a:xfrm>
          <a:prstGeom prst="rect">
            <a:avLst/>
          </a:prstGeom>
          <a:noFill/>
        </p:spPr>
        <p:txBody>
          <a:bodyPr wrap="square">
            <a:spAutoFit/>
          </a:bodyPr>
          <a:lstStyle/>
          <a:p>
            <a:pPr algn="ct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Li et al. </a:t>
            </a:r>
            <a:r>
              <a:rPr lang="en-US" sz="105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DataComp</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2"/>
              </a:rPr>
              <a:t>-LM: In search of the next generation of training sets for language models, 2024</a:t>
            </a:r>
            <a:endParaRPr lang="en-US" sz="1050" spc="-5" dirty="0">
              <a:solidFill>
                <a:srgbClr val="888888"/>
              </a:solidFill>
              <a:latin typeface="Tahoma" panose="020B0604030504040204" pitchFamily="34" charset="0"/>
              <a:ea typeface="Tahoma" panose="020B0604030504040204" pitchFamily="34" charset="0"/>
              <a:cs typeface="Tahoma" panose="020B0604030504040204" pitchFamily="34" charset="0"/>
            </a:endParaRPr>
          </a:p>
          <a:p>
            <a:pPr algn="ctr"/>
            <a:endParaRPr lang="en-US" sz="1050" dirty="0">
              <a:latin typeface="Tahoma" panose="020B0604030504040204" pitchFamily="34" charset="0"/>
              <a:ea typeface="Tahoma" panose="020B0604030504040204" pitchFamily="34" charset="0"/>
              <a:cs typeface="Tahoma" panose="020B0604030504040204" pitchFamily="34" charset="0"/>
            </a:endParaRPr>
          </a:p>
        </p:txBody>
      </p:sp>
      <p:grpSp>
        <p:nvGrpSpPr>
          <p:cNvPr id="11" name="Group 10">
            <a:extLst>
              <a:ext uri="{FF2B5EF4-FFF2-40B4-BE49-F238E27FC236}">
                <a16:creationId xmlns:a16="http://schemas.microsoft.com/office/drawing/2014/main" id="{18E38F9E-6723-EC6E-AB01-28582C7FD0FE}"/>
              </a:ext>
            </a:extLst>
          </p:cNvPr>
          <p:cNvGrpSpPr/>
          <p:nvPr/>
        </p:nvGrpSpPr>
        <p:grpSpPr>
          <a:xfrm>
            <a:off x="1158766" y="2343748"/>
            <a:ext cx="6826465" cy="2007538"/>
            <a:chOff x="1229714" y="2296448"/>
            <a:chExt cx="7772400" cy="2316773"/>
          </a:xfrm>
        </p:grpSpPr>
        <p:pic>
          <p:nvPicPr>
            <p:cNvPr id="6" name="Picture 5">
              <a:extLst>
                <a:ext uri="{FF2B5EF4-FFF2-40B4-BE49-F238E27FC236}">
                  <a16:creationId xmlns:a16="http://schemas.microsoft.com/office/drawing/2014/main" id="{B6ADA393-7F28-5296-ABF5-BB8A53D6F978}"/>
                </a:ext>
              </a:extLst>
            </p:cNvPr>
            <p:cNvPicPr>
              <a:picLocks noChangeAspect="1"/>
            </p:cNvPicPr>
            <p:nvPr/>
          </p:nvPicPr>
          <p:blipFill>
            <a:blip r:embed="rId3"/>
            <a:stretch>
              <a:fillRect/>
            </a:stretch>
          </p:blipFill>
          <p:spPr>
            <a:xfrm>
              <a:off x="1229714" y="2296448"/>
              <a:ext cx="7772400" cy="2316773"/>
            </a:xfrm>
            <a:prstGeom prst="rect">
              <a:avLst/>
            </a:prstGeom>
          </p:spPr>
        </p:pic>
        <p:sp>
          <p:nvSpPr>
            <p:cNvPr id="8" name="Rectangle 7">
              <a:extLst>
                <a:ext uri="{FF2B5EF4-FFF2-40B4-BE49-F238E27FC236}">
                  <a16:creationId xmlns:a16="http://schemas.microsoft.com/office/drawing/2014/main" id="{4462A178-2883-279F-B5BF-1A1AFCB26915}"/>
                </a:ext>
              </a:extLst>
            </p:cNvPr>
            <p:cNvSpPr/>
            <p:nvPr/>
          </p:nvSpPr>
          <p:spPr>
            <a:xfrm>
              <a:off x="1661623" y="2892972"/>
              <a:ext cx="3209925" cy="764628"/>
            </a:xfrm>
            <a:prstGeom prst="rect">
              <a:avLst/>
            </a:prstGeom>
            <a:solidFill>
              <a:srgbClr val="C00000">
                <a:alpha val="1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D88BA48-6D8E-05E8-ACBC-BB224B55720E}"/>
                </a:ext>
              </a:extLst>
            </p:cNvPr>
            <p:cNvSpPr/>
            <p:nvPr/>
          </p:nvSpPr>
          <p:spPr>
            <a:xfrm>
              <a:off x="1661622" y="3687829"/>
              <a:ext cx="3209925" cy="764628"/>
            </a:xfrm>
            <a:prstGeom prst="rect">
              <a:avLst/>
            </a:prstGeom>
            <a:solidFill>
              <a:srgbClr val="0070C0">
                <a:alpha val="1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文字方塊 74">
            <a:extLst>
              <a:ext uri="{FF2B5EF4-FFF2-40B4-BE49-F238E27FC236}">
                <a16:creationId xmlns:a16="http://schemas.microsoft.com/office/drawing/2014/main" id="{3CDEB2DA-1665-5033-85EA-7A9D962F0ED4}"/>
              </a:ext>
            </a:extLst>
          </p:cNvPr>
          <p:cNvSpPr txBox="1"/>
          <p:nvPr/>
        </p:nvSpPr>
        <p:spPr>
          <a:xfrm>
            <a:off x="423565" y="3094843"/>
            <a:ext cx="794516" cy="459700"/>
          </a:xfrm>
          <a:prstGeom prst="wedgeRoundRectCallout">
            <a:avLst>
              <a:gd name="adj1" fmla="val 68799"/>
              <a:gd name="adj2" fmla="val -23661"/>
              <a:gd name="adj3" fmla="val 16667"/>
            </a:avLst>
          </a:prstGeom>
          <a:solidFill>
            <a:schemeClr val="accent4">
              <a:lumMod val="20000"/>
              <a:lumOff val="80000"/>
            </a:schemeClr>
          </a:solidFill>
          <a:ln>
            <a:noFill/>
          </a:ln>
        </p:spPr>
        <p:txBody>
          <a:bodyPr wrap="square" rtlCol="0">
            <a:spAutoFit/>
          </a:bodyPr>
          <a:lstStyle/>
          <a:p>
            <a:pPr algn="ctr"/>
            <a:r>
              <a:rPr lang="en-US" altLang="zh-TW" sz="1050" dirty="0">
                <a:solidFill>
                  <a:schemeClr val="tx1"/>
                </a:solidFill>
                <a:latin typeface="Corbel" panose="020B0503020204020204" pitchFamily="34" charset="0"/>
                <a:cs typeface="Tahoma" panose="020B0604030504040204" pitchFamily="34" charset="0"/>
              </a:rPr>
              <a:t>Individual technique</a:t>
            </a:r>
            <a:endParaRPr lang="zh-TW" altLang="en-US" sz="1050" dirty="0">
              <a:solidFill>
                <a:schemeClr val="tx1"/>
              </a:solidFill>
              <a:latin typeface="Corbel" panose="020B0503020204020204" pitchFamily="34" charset="0"/>
              <a:cs typeface="Tahoma" panose="020B0604030504040204" pitchFamily="34" charset="0"/>
            </a:endParaRPr>
          </a:p>
        </p:txBody>
      </p:sp>
      <p:sp>
        <p:nvSpPr>
          <p:cNvPr id="12" name="文字方塊 74">
            <a:extLst>
              <a:ext uri="{FF2B5EF4-FFF2-40B4-BE49-F238E27FC236}">
                <a16:creationId xmlns:a16="http://schemas.microsoft.com/office/drawing/2014/main" id="{1048F380-CB05-A702-EE3D-5D12D455A72A}"/>
              </a:ext>
            </a:extLst>
          </p:cNvPr>
          <p:cNvSpPr txBox="1"/>
          <p:nvPr/>
        </p:nvSpPr>
        <p:spPr>
          <a:xfrm>
            <a:off x="354723" y="3750682"/>
            <a:ext cx="863357" cy="459700"/>
          </a:xfrm>
          <a:prstGeom prst="wedgeRoundRectCallout">
            <a:avLst>
              <a:gd name="adj1" fmla="val 68799"/>
              <a:gd name="adj2" fmla="val -23661"/>
              <a:gd name="adj3" fmla="val 16667"/>
            </a:avLst>
          </a:prstGeom>
          <a:solidFill>
            <a:schemeClr val="bg2">
              <a:lumMod val="20000"/>
              <a:lumOff val="80000"/>
            </a:schemeClr>
          </a:solidFill>
          <a:ln>
            <a:noFill/>
          </a:ln>
        </p:spPr>
        <p:txBody>
          <a:bodyPr wrap="square" rtlCol="0">
            <a:spAutoFit/>
          </a:bodyPr>
          <a:lstStyle/>
          <a:p>
            <a:pPr algn="ctr"/>
            <a:r>
              <a:rPr lang="en-US" altLang="zh-TW" sz="1050" dirty="0">
                <a:solidFill>
                  <a:schemeClr val="tx1"/>
                </a:solidFill>
                <a:latin typeface="Corbel" panose="020B0503020204020204" pitchFamily="34" charset="0"/>
                <a:cs typeface="Tahoma" panose="020B0604030504040204" pitchFamily="34" charset="0"/>
              </a:rPr>
              <a:t>Combined techniques</a:t>
            </a:r>
            <a:endParaRPr lang="zh-TW" altLang="en-US" sz="1050" dirty="0">
              <a:solidFill>
                <a:schemeClr val="tx1"/>
              </a:solidFill>
              <a:latin typeface="Corbel" panose="020B0503020204020204" pitchFamily="34" charset="0"/>
              <a:cs typeface="Tahoma" panose="020B0604030504040204" pitchFamily="34" charset="0"/>
            </a:endParaRPr>
          </a:p>
        </p:txBody>
      </p:sp>
    </p:spTree>
    <p:extLst>
      <p:ext uri="{BB962C8B-B14F-4D97-AF65-F5344CB8AC3E}">
        <p14:creationId xmlns:p14="http://schemas.microsoft.com/office/powerpoint/2010/main" val="366001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11528-7FE9-2E6E-8588-954628EAF1BB}"/>
              </a:ext>
            </a:extLst>
          </p:cNvPr>
          <p:cNvSpPr>
            <a:spLocks noGrp="1"/>
          </p:cNvSpPr>
          <p:nvPr>
            <p:ph type="title"/>
          </p:nvPr>
        </p:nvSpPr>
        <p:spPr/>
        <p:txBody>
          <a:bodyPr/>
          <a:lstStyle/>
          <a:p>
            <a:r>
              <a:rPr lang="en-US" dirty="0"/>
              <a:t>Deduplication in embedding space </a:t>
            </a:r>
          </a:p>
        </p:txBody>
      </p:sp>
      <p:sp>
        <p:nvSpPr>
          <p:cNvPr id="3" name="Text Placeholder 2">
            <a:extLst>
              <a:ext uri="{FF2B5EF4-FFF2-40B4-BE49-F238E27FC236}">
                <a16:creationId xmlns:a16="http://schemas.microsoft.com/office/drawing/2014/main" id="{2F7C3B26-66D0-183F-DB08-7EFF09C44F29}"/>
              </a:ext>
            </a:extLst>
          </p:cNvPr>
          <p:cNvSpPr>
            <a:spLocks noGrp="1"/>
          </p:cNvSpPr>
          <p:nvPr>
            <p:ph type="body" sz="quarter" idx="16"/>
          </p:nvPr>
        </p:nvSpPr>
        <p:spPr>
          <a:xfrm>
            <a:off x="533919" y="1176462"/>
            <a:ext cx="8610081" cy="3077573"/>
          </a:xfrm>
        </p:spPr>
        <p:txBody>
          <a:bodyPr/>
          <a:lstStyle/>
          <a:p>
            <a:r>
              <a:rPr lang="en-US" dirty="0"/>
              <a:t>D4 performs </a:t>
            </a:r>
            <a:r>
              <a:rPr lang="en-US" dirty="0" err="1"/>
              <a:t>dedup</a:t>
            </a:r>
            <a:r>
              <a:rPr lang="en-US" dirty="0"/>
              <a:t> in embedding space of sentences by a pre-trained sentence embedder: </a:t>
            </a:r>
          </a:p>
          <a:p>
            <a:pPr lvl="1"/>
            <a:r>
              <a:rPr lang="en-US" dirty="0"/>
              <a:t>(1) deduplication: drop data points in epsilon-ball around each data point.</a:t>
            </a:r>
          </a:p>
          <a:p>
            <a:pPr lvl="1"/>
            <a:r>
              <a:rPr lang="en-US" dirty="0"/>
              <a:t>(2) diversification: k-means to cluster points and drop those far from centroids</a:t>
            </a:r>
          </a:p>
          <a:p>
            <a:r>
              <a:rPr lang="en-US" dirty="0"/>
              <a:t>Does it work? </a:t>
            </a:r>
          </a:p>
          <a:p>
            <a:pPr lvl="1"/>
            <a:r>
              <a:rPr lang="en-US" dirty="0"/>
              <a:t>Yes, it gives 22% training speedup over baseline (random selection). </a:t>
            </a:r>
          </a:p>
          <a:p>
            <a:pPr lvl="1"/>
            <a:r>
              <a:rPr lang="en-US" dirty="0"/>
              <a:t>Is it better than </a:t>
            </a:r>
            <a:r>
              <a:rPr lang="en-US" dirty="0" err="1"/>
              <a:t>MinHash</a:t>
            </a:r>
            <a:r>
              <a:rPr lang="en-US" dirty="0"/>
              <a:t>? Depends 😐  </a:t>
            </a:r>
          </a:p>
        </p:txBody>
      </p:sp>
      <p:sp>
        <p:nvSpPr>
          <p:cNvPr id="9" name="TextBox 8">
            <a:extLst>
              <a:ext uri="{FF2B5EF4-FFF2-40B4-BE49-F238E27FC236}">
                <a16:creationId xmlns:a16="http://schemas.microsoft.com/office/drawing/2014/main" id="{100ADB49-6F80-26FC-A8C1-074F47DE6E2B}"/>
              </a:ext>
            </a:extLst>
          </p:cNvPr>
          <p:cNvSpPr txBox="1"/>
          <p:nvPr/>
        </p:nvSpPr>
        <p:spPr>
          <a:xfrm>
            <a:off x="1577545" y="4856607"/>
            <a:ext cx="5663514" cy="253916"/>
          </a:xfrm>
          <a:prstGeom prst="rect">
            <a:avLst/>
          </a:prstGeom>
          <a:noFill/>
        </p:spPr>
        <p:txBody>
          <a:bodyPr wrap="square">
            <a:spAutoFit/>
          </a:bodyPr>
          <a:lstStyle/>
          <a:p>
            <a:pPr algn="ctr"/>
            <a:r>
              <a:rPr lang="en-US" sz="1050" dirty="0">
                <a:hlinkClick r:id="rId2"/>
              </a:rPr>
              <a:t>D4: Improving LLM Pretraining via Document De-Duplication and Diversification, 2024 </a:t>
            </a:r>
            <a:endParaRPr lang="en-US" sz="1050" dirty="0"/>
          </a:p>
        </p:txBody>
      </p:sp>
      <p:pic>
        <p:nvPicPr>
          <p:cNvPr id="10" name="Picture 9">
            <a:extLst>
              <a:ext uri="{FF2B5EF4-FFF2-40B4-BE49-F238E27FC236}">
                <a16:creationId xmlns:a16="http://schemas.microsoft.com/office/drawing/2014/main" id="{4A73C6BC-6447-F389-65EB-326EE7E7A8D0}"/>
              </a:ext>
            </a:extLst>
          </p:cNvPr>
          <p:cNvPicPr>
            <a:picLocks noChangeAspect="1"/>
          </p:cNvPicPr>
          <p:nvPr/>
        </p:nvPicPr>
        <p:blipFill>
          <a:blip r:embed="rId3"/>
          <a:stretch>
            <a:fillRect/>
          </a:stretch>
        </p:blipFill>
        <p:spPr>
          <a:xfrm>
            <a:off x="4942708" y="2878558"/>
            <a:ext cx="1941727" cy="1826377"/>
          </a:xfrm>
          <a:prstGeom prst="rect">
            <a:avLst/>
          </a:prstGeom>
        </p:spPr>
      </p:pic>
      <p:sp>
        <p:nvSpPr>
          <p:cNvPr id="12" name="TextBox 11">
            <a:extLst>
              <a:ext uri="{FF2B5EF4-FFF2-40B4-BE49-F238E27FC236}">
                <a16:creationId xmlns:a16="http://schemas.microsoft.com/office/drawing/2014/main" id="{7BB7938A-CD22-213D-398D-E8118713B420}"/>
              </a:ext>
            </a:extLst>
          </p:cNvPr>
          <p:cNvSpPr txBox="1"/>
          <p:nvPr/>
        </p:nvSpPr>
        <p:spPr>
          <a:xfrm>
            <a:off x="5315128" y="4569923"/>
            <a:ext cx="1643449" cy="261610"/>
          </a:xfrm>
          <a:prstGeom prst="rect">
            <a:avLst/>
          </a:prstGeom>
          <a:noFill/>
        </p:spPr>
        <p:txBody>
          <a:bodyPr wrap="square">
            <a:spAutoFit/>
          </a:bodyPr>
          <a:lstStyle/>
          <a:p>
            <a:r>
              <a:rPr lang="en-US" sz="1050" dirty="0">
                <a:latin typeface="Tahoma" panose="020B0604030504040204" pitchFamily="34" charset="0"/>
                <a:ea typeface="Tahoma" panose="020B0604030504040204" pitchFamily="34" charset="0"/>
                <a:cs typeface="Tahoma" panose="020B0604030504040204" pitchFamily="34" charset="0"/>
              </a:rPr>
              <a:t>Number of Tokens Seen</a:t>
            </a:r>
          </a:p>
        </p:txBody>
      </p:sp>
      <p:pic>
        <p:nvPicPr>
          <p:cNvPr id="13" name="Picture 12">
            <a:extLst>
              <a:ext uri="{FF2B5EF4-FFF2-40B4-BE49-F238E27FC236}">
                <a16:creationId xmlns:a16="http://schemas.microsoft.com/office/drawing/2014/main" id="{31414659-4B59-8D93-F96E-3E09BAA978BC}"/>
              </a:ext>
            </a:extLst>
          </p:cNvPr>
          <p:cNvPicPr>
            <a:picLocks noChangeAspect="1"/>
          </p:cNvPicPr>
          <p:nvPr/>
        </p:nvPicPr>
        <p:blipFill>
          <a:blip r:embed="rId4"/>
          <a:stretch>
            <a:fillRect/>
          </a:stretch>
        </p:blipFill>
        <p:spPr>
          <a:xfrm>
            <a:off x="2081559" y="3032680"/>
            <a:ext cx="2712009" cy="1713445"/>
          </a:xfrm>
          <a:prstGeom prst="rect">
            <a:avLst/>
          </a:prstGeom>
        </p:spPr>
      </p:pic>
      <p:pic>
        <p:nvPicPr>
          <p:cNvPr id="14" name="Picture 13">
            <a:extLst>
              <a:ext uri="{FF2B5EF4-FFF2-40B4-BE49-F238E27FC236}">
                <a16:creationId xmlns:a16="http://schemas.microsoft.com/office/drawing/2014/main" id="{B126B267-9D49-79BD-6F93-1A2CA4DA0430}"/>
              </a:ext>
            </a:extLst>
          </p:cNvPr>
          <p:cNvPicPr>
            <a:picLocks noChangeAspect="1"/>
          </p:cNvPicPr>
          <p:nvPr/>
        </p:nvPicPr>
        <p:blipFill>
          <a:blip r:embed="rId5"/>
          <a:stretch>
            <a:fillRect/>
          </a:stretch>
        </p:blipFill>
        <p:spPr>
          <a:xfrm>
            <a:off x="2213853" y="2934743"/>
            <a:ext cx="2712010" cy="228826"/>
          </a:xfrm>
          <a:prstGeom prst="rect">
            <a:avLst/>
          </a:prstGeom>
        </p:spPr>
      </p:pic>
      <p:sp>
        <p:nvSpPr>
          <p:cNvPr id="18" name="TextBox 17">
            <a:extLst>
              <a:ext uri="{FF2B5EF4-FFF2-40B4-BE49-F238E27FC236}">
                <a16:creationId xmlns:a16="http://schemas.microsoft.com/office/drawing/2014/main" id="{2664A548-F878-AB4A-D937-14D88F75FF72}"/>
              </a:ext>
            </a:extLst>
          </p:cNvPr>
          <p:cNvSpPr txBox="1"/>
          <p:nvPr/>
        </p:nvSpPr>
        <p:spPr>
          <a:xfrm>
            <a:off x="3198162" y="4602691"/>
            <a:ext cx="1157416" cy="253916"/>
          </a:xfrm>
          <a:prstGeom prst="rect">
            <a:avLst/>
          </a:prstGeom>
          <a:noFill/>
        </p:spPr>
        <p:txBody>
          <a:bodyPr wrap="square">
            <a:spAutoFit/>
          </a:bodyPr>
          <a:lstStyle/>
          <a:p>
            <a:r>
              <a:rPr lang="en-US" sz="1050" dirty="0"/>
              <a:t>selection ratio</a:t>
            </a:r>
          </a:p>
        </p:txBody>
      </p:sp>
      <p:sp>
        <p:nvSpPr>
          <p:cNvPr id="4" name="Rounded Rectangle 3">
            <a:extLst>
              <a:ext uri="{FF2B5EF4-FFF2-40B4-BE49-F238E27FC236}">
                <a16:creationId xmlns:a16="http://schemas.microsoft.com/office/drawing/2014/main" id="{9D803991-0C27-6AF9-8068-800BDAB15A9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4954147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61FD3-77CD-694E-A15A-7A9E739367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D86319-7E6F-15A8-E702-C0AD7047A851}"/>
              </a:ext>
            </a:extLst>
          </p:cNvPr>
          <p:cNvSpPr>
            <a:spLocks noGrp="1"/>
          </p:cNvSpPr>
          <p:nvPr>
            <p:ph type="title"/>
          </p:nvPr>
        </p:nvSpPr>
        <p:spPr/>
        <p:txBody>
          <a:bodyPr/>
          <a:lstStyle/>
          <a:p>
            <a:r>
              <a:rPr lang="en-US" dirty="0"/>
              <a:t>Deduplication: Recap </a:t>
            </a:r>
          </a:p>
        </p:txBody>
      </p:sp>
      <p:sp>
        <p:nvSpPr>
          <p:cNvPr id="3" name="Text Placeholder 2">
            <a:extLst>
              <a:ext uri="{FF2B5EF4-FFF2-40B4-BE49-F238E27FC236}">
                <a16:creationId xmlns:a16="http://schemas.microsoft.com/office/drawing/2014/main" id="{8355D29E-0964-4956-6C0F-1E3C3D762937}"/>
              </a:ext>
            </a:extLst>
          </p:cNvPr>
          <p:cNvSpPr>
            <a:spLocks noGrp="1"/>
          </p:cNvSpPr>
          <p:nvPr>
            <p:ph type="body" sz="quarter" idx="16"/>
          </p:nvPr>
        </p:nvSpPr>
        <p:spPr>
          <a:xfrm>
            <a:off x="533919" y="1390650"/>
            <a:ext cx="8365823" cy="3077573"/>
          </a:xfrm>
        </p:spPr>
        <p:txBody>
          <a:bodyPr/>
          <a:lstStyle/>
          <a:p>
            <a:r>
              <a:rPr lang="en-US" dirty="0"/>
              <a:t>Does it matter that my data has ton of repetitions? Yes, one should do careful </a:t>
            </a:r>
            <a:r>
              <a:rPr lang="en-US" dirty="0" err="1"/>
              <a:t>dedup</a:t>
            </a:r>
            <a:r>
              <a:rPr lang="en-US" dirty="0"/>
              <a:t>.</a:t>
            </a:r>
          </a:p>
          <a:p>
            <a:r>
              <a:rPr lang="en-US" dirty="0"/>
              <a:t>How can I do my own deduplication? </a:t>
            </a:r>
          </a:p>
          <a:p>
            <a:pPr lvl="1"/>
            <a:r>
              <a:rPr lang="en-US" dirty="0"/>
              <a:t>Scaling it up requires advanced data structures. </a:t>
            </a:r>
          </a:p>
          <a:p>
            <a:pPr lvl="1"/>
            <a:r>
              <a:rPr lang="en-US" dirty="0"/>
              <a:t>So far, there is no clear winner between these algorithms. A “kitchen sink” approach that mixes </a:t>
            </a:r>
            <a:r>
              <a:rPr lang="en-US" dirty="0" err="1"/>
              <a:t>dedup</a:t>
            </a:r>
            <a:r>
              <a:rPr lang="en-US" dirty="0"/>
              <a:t> algorithms is generally best, but it’s an empirical exercise. </a:t>
            </a:r>
          </a:p>
          <a:p>
            <a:pPr lvl="1"/>
            <a:r>
              <a:rPr lang="en-US" dirty="0"/>
              <a:t>BF is generally preferred since it’s cheaper/faster. </a:t>
            </a:r>
          </a:p>
          <a:p>
            <a:endParaRPr lang="en-US" dirty="0"/>
          </a:p>
          <a:p>
            <a:endParaRPr lang="en-US" dirty="0"/>
          </a:p>
        </p:txBody>
      </p:sp>
      <p:sp>
        <p:nvSpPr>
          <p:cNvPr id="4" name="Rounded Rectangle 3">
            <a:extLst>
              <a:ext uri="{FF2B5EF4-FFF2-40B4-BE49-F238E27FC236}">
                <a16:creationId xmlns:a16="http://schemas.microsoft.com/office/drawing/2014/main" id="{047D0C10-1A6E-6A32-0B07-B5412FDA4E3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198419311"/>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8133F-6269-A423-293B-5A36AD0C7AD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866B39E-9BEF-AAA5-916E-DC9850D5E572}"/>
              </a:ext>
            </a:extLst>
          </p:cNvPr>
          <p:cNvSpPr>
            <a:spLocks noGrp="1"/>
          </p:cNvSpPr>
          <p:nvPr>
            <p:ph type="body" sz="quarter" idx="10"/>
          </p:nvPr>
        </p:nvSpPr>
        <p:spPr/>
        <p:txBody>
          <a:bodyPr>
            <a:normAutofit lnSpcReduction="10000"/>
          </a:bodyPr>
          <a:lstStyle/>
          <a:p>
            <a:r>
              <a:rPr lang="en-US" sz="3200" dirty="0"/>
              <a:t>Should I worry about old data </a:t>
            </a:r>
          </a:p>
          <a:p>
            <a:r>
              <a:rPr lang="en-US" sz="3200" dirty="0"/>
              <a:t>in my pre-training? </a:t>
            </a:r>
          </a:p>
        </p:txBody>
      </p:sp>
      <p:sp>
        <p:nvSpPr>
          <p:cNvPr id="3" name="Rounded Rectangle 2">
            <a:extLst>
              <a:ext uri="{FF2B5EF4-FFF2-40B4-BE49-F238E27FC236}">
                <a16:creationId xmlns:a16="http://schemas.microsoft.com/office/drawing/2014/main" id="{E83A24A0-E180-2FFA-C589-DDF0AC99E39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40775612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10075-B536-4133-87D1-526D7AB278EC}"/>
              </a:ext>
            </a:extLst>
          </p:cNvPr>
          <p:cNvSpPr>
            <a:spLocks noGrp="1"/>
          </p:cNvSpPr>
          <p:nvPr>
            <p:ph type="title"/>
          </p:nvPr>
        </p:nvSpPr>
        <p:spPr/>
        <p:txBody>
          <a:bodyPr/>
          <a:lstStyle/>
          <a:p>
            <a:r>
              <a:rPr lang="en-US" dirty="0"/>
              <a:t>Prevalence of stale data: </a:t>
            </a:r>
            <a:r>
              <a:rPr lang="en-US" dirty="0" err="1"/>
              <a:t>RedPejamas</a:t>
            </a:r>
            <a:r>
              <a:rPr lang="en-US" dirty="0"/>
              <a:t> </a:t>
            </a:r>
          </a:p>
        </p:txBody>
      </p:sp>
      <p:sp>
        <p:nvSpPr>
          <p:cNvPr id="11" name="Text Placeholder 10">
            <a:extLst>
              <a:ext uri="{FF2B5EF4-FFF2-40B4-BE49-F238E27FC236}">
                <a16:creationId xmlns:a16="http://schemas.microsoft.com/office/drawing/2014/main" id="{1FE2E3F4-400D-8B9A-D42B-235579410F90}"/>
              </a:ext>
            </a:extLst>
          </p:cNvPr>
          <p:cNvSpPr>
            <a:spLocks noGrp="1"/>
          </p:cNvSpPr>
          <p:nvPr>
            <p:ph type="body" sz="quarter" idx="16"/>
          </p:nvPr>
        </p:nvSpPr>
        <p:spPr>
          <a:xfrm>
            <a:off x="533919" y="1170681"/>
            <a:ext cx="8085415" cy="3077573"/>
          </a:xfrm>
        </p:spPr>
        <p:txBody>
          <a:bodyPr/>
          <a:lstStyle/>
          <a:p>
            <a:pPr>
              <a:lnSpc>
                <a:spcPct val="100000"/>
              </a:lnSpc>
            </a:pPr>
            <a:r>
              <a:rPr lang="en-US" sz="1400" dirty="0"/>
              <a:t>Breakdown of old versions of Wikipedia in </a:t>
            </a:r>
            <a:r>
              <a:rPr lang="en-US" sz="1400" dirty="0" err="1"/>
              <a:t>RedPejamas</a:t>
            </a:r>
            <a:r>
              <a:rPr lang="en-US" sz="1400" dirty="0"/>
              <a:t> </a:t>
            </a:r>
          </a:p>
          <a:p>
            <a:pPr lvl="1">
              <a:lnSpc>
                <a:spcPct val="100000"/>
              </a:lnSpc>
            </a:pPr>
            <a:r>
              <a:rPr lang="en-US" sz="1400" dirty="0"/>
              <a:t>It is based on dumps from C4, CC and a recent Wikipedia dump. </a:t>
            </a:r>
          </a:p>
          <a:p>
            <a:pPr>
              <a:lnSpc>
                <a:spcPct val="100000"/>
              </a:lnSpc>
            </a:pPr>
            <a:r>
              <a:rPr lang="en-US" sz="1400" dirty="0"/>
              <a:t>The bars blow show the breakdown of older versions of Wikipedia in </a:t>
            </a:r>
            <a:r>
              <a:rPr lang="en-US" sz="1400" dirty="0" err="1"/>
              <a:t>RedPajamas</a:t>
            </a:r>
            <a:r>
              <a:rPr lang="en-US" sz="1400" dirty="0"/>
              <a:t>. </a:t>
            </a:r>
          </a:p>
          <a:p>
            <a:pPr lvl="1">
              <a:lnSpc>
                <a:spcPct val="100000"/>
              </a:lnSpc>
            </a:pPr>
            <a:r>
              <a:rPr lang="en-US" sz="1400" dirty="0"/>
              <a:t>There is a ton of old Wikipedia versions in </a:t>
            </a:r>
            <a:r>
              <a:rPr lang="en-US" sz="1400" dirty="0" err="1"/>
              <a:t>RedPejamas</a:t>
            </a:r>
            <a:r>
              <a:rPr lang="en-US" sz="1400" dirty="0"/>
              <a:t>! 😨</a:t>
            </a:r>
          </a:p>
          <a:p>
            <a:pPr>
              <a:lnSpc>
                <a:spcPct val="100000"/>
              </a:lnSpc>
            </a:pPr>
            <a:r>
              <a:rPr lang="en-US" sz="1400" dirty="0"/>
              <a:t>The solid trend is the perplexity of a pre-trained model on temporal instances of Wikipedia. </a:t>
            </a:r>
          </a:p>
          <a:p>
            <a:pPr lvl="1">
              <a:lnSpc>
                <a:spcPct val="100000"/>
              </a:lnSpc>
            </a:pPr>
            <a:r>
              <a:rPr lang="en-US" sz="1400" dirty="0"/>
              <a:t>The significant stale training data in has skewed PPL toward older versions of </a:t>
            </a:r>
            <a:r>
              <a:rPr lang="en-US" sz="1400" dirty="0" err="1"/>
              <a:t>Wikpedia</a:t>
            </a:r>
            <a:r>
              <a:rPr lang="en-US" sz="1400" dirty="0"/>
              <a:t>. </a:t>
            </a:r>
          </a:p>
        </p:txBody>
      </p:sp>
      <p:pic>
        <p:nvPicPr>
          <p:cNvPr id="18" name="Picture 17">
            <a:extLst>
              <a:ext uri="{FF2B5EF4-FFF2-40B4-BE49-F238E27FC236}">
                <a16:creationId xmlns:a16="http://schemas.microsoft.com/office/drawing/2014/main" id="{AEE584FD-8435-F90E-2F62-3F604CACAAE2}"/>
              </a:ext>
            </a:extLst>
          </p:cNvPr>
          <p:cNvPicPr>
            <a:picLocks noChangeAspect="1"/>
          </p:cNvPicPr>
          <p:nvPr/>
        </p:nvPicPr>
        <p:blipFill>
          <a:blip r:embed="rId3"/>
          <a:stretch>
            <a:fillRect/>
          </a:stretch>
        </p:blipFill>
        <p:spPr>
          <a:xfrm>
            <a:off x="1371600" y="2933569"/>
            <a:ext cx="6400800" cy="2037492"/>
          </a:xfrm>
          <a:prstGeom prst="rect">
            <a:avLst/>
          </a:prstGeom>
        </p:spPr>
      </p:pic>
      <p:pic>
        <p:nvPicPr>
          <p:cNvPr id="20" name="Picture 19">
            <a:extLst>
              <a:ext uri="{FF2B5EF4-FFF2-40B4-BE49-F238E27FC236}">
                <a16:creationId xmlns:a16="http://schemas.microsoft.com/office/drawing/2014/main" id="{0225D276-9A99-D13E-14C1-5962B60713BB}"/>
              </a:ext>
            </a:extLst>
          </p:cNvPr>
          <p:cNvPicPr>
            <a:picLocks noChangeAspect="1"/>
          </p:cNvPicPr>
          <p:nvPr/>
        </p:nvPicPr>
        <p:blipFill>
          <a:blip r:embed="rId4"/>
          <a:stretch>
            <a:fillRect/>
          </a:stretch>
        </p:blipFill>
        <p:spPr>
          <a:xfrm>
            <a:off x="1371601" y="2933569"/>
            <a:ext cx="6400801" cy="2037492"/>
          </a:xfrm>
          <a:prstGeom prst="rect">
            <a:avLst/>
          </a:prstGeom>
        </p:spPr>
      </p:pic>
      <p:pic>
        <p:nvPicPr>
          <p:cNvPr id="22" name="Picture 21">
            <a:extLst>
              <a:ext uri="{FF2B5EF4-FFF2-40B4-BE49-F238E27FC236}">
                <a16:creationId xmlns:a16="http://schemas.microsoft.com/office/drawing/2014/main" id="{3E37027B-92D9-2491-FA5B-390B98D58EF4}"/>
              </a:ext>
            </a:extLst>
          </p:cNvPr>
          <p:cNvPicPr>
            <a:picLocks noChangeAspect="1"/>
          </p:cNvPicPr>
          <p:nvPr/>
        </p:nvPicPr>
        <p:blipFill>
          <a:blip r:embed="rId5"/>
          <a:stretch>
            <a:fillRect/>
          </a:stretch>
        </p:blipFill>
        <p:spPr>
          <a:xfrm>
            <a:off x="1371600" y="2933569"/>
            <a:ext cx="6400802" cy="2037493"/>
          </a:xfrm>
          <a:prstGeom prst="rect">
            <a:avLst/>
          </a:prstGeom>
        </p:spPr>
      </p:pic>
      <p:sp>
        <p:nvSpPr>
          <p:cNvPr id="6" name="TextBox 5">
            <a:extLst>
              <a:ext uri="{FF2B5EF4-FFF2-40B4-BE49-F238E27FC236}">
                <a16:creationId xmlns:a16="http://schemas.microsoft.com/office/drawing/2014/main" id="{DB3BB336-7727-2FB0-CADA-4EE65EF0E029}"/>
              </a:ext>
            </a:extLst>
          </p:cNvPr>
          <p:cNvSpPr txBox="1"/>
          <p:nvPr/>
        </p:nvSpPr>
        <p:spPr>
          <a:xfrm>
            <a:off x="2303891" y="4916553"/>
            <a:ext cx="4572000" cy="261610"/>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6"/>
              </a:rPr>
              <a:t>Dated Data: Tracing Knowledge Cutoffs in Large Language Models, 2024</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3" name="Rounded Rectangle 2">
            <a:extLst>
              <a:ext uri="{FF2B5EF4-FFF2-40B4-BE49-F238E27FC236}">
                <a16:creationId xmlns:a16="http://schemas.microsoft.com/office/drawing/2014/main" id="{2EA7B1FF-1491-5224-0D28-C77FABA6DDD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21772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DF099-0BB6-B9C3-14E3-0599E64E317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ED3780B-8E90-0475-8833-07223376BC3E}"/>
              </a:ext>
            </a:extLst>
          </p:cNvPr>
          <p:cNvSpPr>
            <a:spLocks noGrp="1"/>
          </p:cNvSpPr>
          <p:nvPr>
            <p:ph type="body" sz="quarter" idx="10"/>
          </p:nvPr>
        </p:nvSpPr>
        <p:spPr/>
        <p:txBody>
          <a:bodyPr>
            <a:normAutofit fontScale="85000" lnSpcReduction="10000"/>
          </a:bodyPr>
          <a:lstStyle/>
          <a:p>
            <a:r>
              <a:rPr lang="en-US" sz="3200" dirty="0"/>
              <a:t>Should I worry about skew of </a:t>
            </a:r>
            <a:br>
              <a:rPr lang="en-US" sz="3200" dirty="0"/>
            </a:br>
            <a:r>
              <a:rPr lang="en-US" sz="3200" dirty="0"/>
              <a:t>the data mixtures in my pre-training? </a:t>
            </a:r>
          </a:p>
        </p:txBody>
      </p:sp>
      <p:sp>
        <p:nvSpPr>
          <p:cNvPr id="3" name="Rounded Rectangle 2">
            <a:extLst>
              <a:ext uri="{FF2B5EF4-FFF2-40B4-BE49-F238E27FC236}">
                <a16:creationId xmlns:a16="http://schemas.microsoft.com/office/drawing/2014/main" id="{F3332C7C-33DE-664B-A666-FF95F948CFD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8769575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6B818-D028-4A7C-9A5C-0E52E0D14A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9B7B04-7E83-8480-F702-7B5D716A7854}"/>
              </a:ext>
            </a:extLst>
          </p:cNvPr>
          <p:cNvSpPr>
            <a:spLocks noGrp="1"/>
          </p:cNvSpPr>
          <p:nvPr>
            <p:ph type="title"/>
          </p:nvPr>
        </p:nvSpPr>
        <p:spPr/>
        <p:txBody>
          <a:bodyPr/>
          <a:lstStyle/>
          <a:p>
            <a:r>
              <a:rPr lang="en-US" dirty="0"/>
              <a:t>Data mixtures (and the long tail)</a:t>
            </a:r>
          </a:p>
        </p:txBody>
      </p:sp>
      <p:sp>
        <p:nvSpPr>
          <p:cNvPr id="3" name="Text Placeholder 2">
            <a:extLst>
              <a:ext uri="{FF2B5EF4-FFF2-40B4-BE49-F238E27FC236}">
                <a16:creationId xmlns:a16="http://schemas.microsoft.com/office/drawing/2014/main" id="{1A00E9A8-9349-6F83-A9EC-9428383BF273}"/>
              </a:ext>
            </a:extLst>
          </p:cNvPr>
          <p:cNvSpPr>
            <a:spLocks noGrp="1"/>
          </p:cNvSpPr>
          <p:nvPr>
            <p:ph type="body" sz="quarter" idx="16"/>
          </p:nvPr>
        </p:nvSpPr>
        <p:spPr/>
        <p:txBody>
          <a:bodyPr/>
          <a:lstStyle/>
          <a:p>
            <a:r>
              <a:rPr lang="en-US" dirty="0"/>
              <a:t>Your dataset mixture will determine the versatility of the resulting model. </a:t>
            </a:r>
          </a:p>
          <a:p>
            <a:r>
              <a:rPr lang="en-US" dirty="0"/>
              <a:t>Data in the world is always skewed. For example, </a:t>
            </a:r>
          </a:p>
          <a:p>
            <a:pPr lvl="1"/>
            <a:r>
              <a:rPr lang="en-US" dirty="0"/>
              <a:t>English has a lot more language than other domains. </a:t>
            </a:r>
          </a:p>
          <a:p>
            <a:pPr lvl="1"/>
            <a:r>
              <a:rPr lang="en-US" dirty="0"/>
              <a:t>Reddit is a lot larger than science papers.</a:t>
            </a:r>
          </a:p>
        </p:txBody>
      </p:sp>
      <p:sp>
        <p:nvSpPr>
          <p:cNvPr id="5" name="TextBox 4">
            <a:extLst>
              <a:ext uri="{FF2B5EF4-FFF2-40B4-BE49-F238E27FC236}">
                <a16:creationId xmlns:a16="http://schemas.microsoft.com/office/drawing/2014/main" id="{D65C6A92-D97C-44BC-1C64-C3E7D0AFA0E8}"/>
              </a:ext>
            </a:extLst>
          </p:cNvPr>
          <p:cNvSpPr txBox="1"/>
          <p:nvPr/>
        </p:nvSpPr>
        <p:spPr>
          <a:xfrm>
            <a:off x="1201002" y="4727003"/>
            <a:ext cx="6571397" cy="415498"/>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2"/>
              </a:rPr>
              <a:t>Upsample or Upweight? Balanced Training on Heavily Imbalanced Datasets, 2024</a:t>
            </a:r>
            <a:endParaRPr lang="en-US" sz="1050" dirty="0">
              <a:latin typeface="Tahoma" panose="020B0604030504040204" pitchFamily="34" charset="0"/>
              <a:ea typeface="Tahoma" panose="020B0604030504040204" pitchFamily="34" charset="0"/>
              <a:cs typeface="Tahoma" panose="020B0604030504040204" pitchFamily="34" charset="0"/>
            </a:endParaRPr>
          </a:p>
          <a:p>
            <a:pPr algn="ctr"/>
            <a:r>
              <a:rPr lang="en-US" sz="1050" dirty="0">
                <a:latin typeface="Tahoma" panose="020B0604030504040204" pitchFamily="34" charset="0"/>
                <a:ea typeface="Tahoma" panose="020B0604030504040204" pitchFamily="34" charset="0"/>
                <a:cs typeface="Tahoma" panose="020B0604030504040204" pitchFamily="34" charset="0"/>
                <a:hlinkClick r:id="rId3"/>
              </a:rPr>
              <a:t>DoReMi: Optimizing Data Mixtures Speeds Up Language Model Pretraining,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8B501D22-D2B6-88CC-6FEE-D70E63F7EC0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8" name="Picture 2" descr="Recognize Strategic Opportunities with Long-Tail Data">
            <a:extLst>
              <a:ext uri="{FF2B5EF4-FFF2-40B4-BE49-F238E27FC236}">
                <a16:creationId xmlns:a16="http://schemas.microsoft.com/office/drawing/2014/main" id="{BDE1EBE9-1729-3433-D82B-2D96B73A3A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836" b="26311"/>
          <a:stretch/>
        </p:blipFill>
        <p:spPr bwMode="auto">
          <a:xfrm>
            <a:off x="2081718" y="2571750"/>
            <a:ext cx="4445540" cy="2191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87749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3099E-0A1B-236E-BA8E-2BF21874811F}"/>
              </a:ext>
            </a:extLst>
          </p:cNvPr>
          <p:cNvSpPr>
            <a:spLocks noGrp="1"/>
          </p:cNvSpPr>
          <p:nvPr>
            <p:ph type="title"/>
          </p:nvPr>
        </p:nvSpPr>
        <p:spPr/>
        <p:txBody>
          <a:bodyPr/>
          <a:lstStyle/>
          <a:p>
            <a:r>
              <a:rPr lang="en-US" dirty="0"/>
              <a:t>Data mixtures (and the long tail)</a:t>
            </a:r>
          </a:p>
        </p:txBody>
      </p:sp>
      <p:sp>
        <p:nvSpPr>
          <p:cNvPr id="3" name="Text Placeholder 2">
            <a:extLst>
              <a:ext uri="{FF2B5EF4-FFF2-40B4-BE49-F238E27FC236}">
                <a16:creationId xmlns:a16="http://schemas.microsoft.com/office/drawing/2014/main" id="{A72E7085-ADF7-56DF-AE15-2881CB7DC9AB}"/>
              </a:ext>
            </a:extLst>
          </p:cNvPr>
          <p:cNvSpPr>
            <a:spLocks noGrp="1"/>
          </p:cNvSpPr>
          <p:nvPr>
            <p:ph type="body" sz="quarter" idx="16"/>
          </p:nvPr>
        </p:nvSpPr>
        <p:spPr/>
        <p:txBody>
          <a:bodyPr/>
          <a:lstStyle/>
          <a:p>
            <a:r>
              <a:rPr lang="en-US" dirty="0"/>
              <a:t>Your dataset mixture will determine the versatility of the resulting model. </a:t>
            </a:r>
          </a:p>
          <a:p>
            <a:r>
              <a:rPr lang="en-US" dirty="0"/>
              <a:t>Data in the world is always skewed. For example, </a:t>
            </a:r>
          </a:p>
          <a:p>
            <a:pPr lvl="1"/>
            <a:r>
              <a:rPr lang="en-US" dirty="0"/>
              <a:t>English has a lot more language than other domains. </a:t>
            </a:r>
          </a:p>
          <a:p>
            <a:pPr lvl="1"/>
            <a:r>
              <a:rPr lang="en-US" dirty="0"/>
              <a:t>Reddit is a lot larger than science papers.</a:t>
            </a:r>
          </a:p>
          <a:p>
            <a:r>
              <a:rPr lang="en-US" dirty="0"/>
              <a:t>A uniform ”weight” of data during pre-training is not good since overrepresented domains would dominate (e.g., your model would be a better at English than Azeri).</a:t>
            </a:r>
          </a:p>
          <a:p>
            <a:r>
              <a:rPr lang="en-US" dirty="0"/>
              <a:t>Overamplifying underrepresented domains also runs risk of overfitting. </a:t>
            </a:r>
          </a:p>
          <a:p>
            <a:r>
              <a:rPr lang="en-US" dirty="0"/>
              <a:t>So, there is a lot of research on finding </a:t>
            </a:r>
            <a:r>
              <a:rPr lang="en-US" b="1" dirty="0"/>
              <a:t>a good balance</a:t>
            </a:r>
            <a:r>
              <a:rPr lang="en-US" dirty="0"/>
              <a:t>.</a:t>
            </a:r>
          </a:p>
        </p:txBody>
      </p:sp>
      <p:sp>
        <p:nvSpPr>
          <p:cNvPr id="5" name="TextBox 4">
            <a:extLst>
              <a:ext uri="{FF2B5EF4-FFF2-40B4-BE49-F238E27FC236}">
                <a16:creationId xmlns:a16="http://schemas.microsoft.com/office/drawing/2014/main" id="{CCBE0687-BD21-8DFA-B020-C40DB54F6D38}"/>
              </a:ext>
            </a:extLst>
          </p:cNvPr>
          <p:cNvSpPr txBox="1"/>
          <p:nvPr/>
        </p:nvSpPr>
        <p:spPr>
          <a:xfrm>
            <a:off x="1201002" y="4727003"/>
            <a:ext cx="6571397" cy="415498"/>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2"/>
              </a:rPr>
              <a:t>Upsample or Upweight? Balanced Training on Heavily Imbalanced Datasets, 2024</a:t>
            </a:r>
            <a:endParaRPr lang="en-US" sz="1050" dirty="0">
              <a:latin typeface="Tahoma" panose="020B0604030504040204" pitchFamily="34" charset="0"/>
              <a:ea typeface="Tahoma" panose="020B0604030504040204" pitchFamily="34" charset="0"/>
              <a:cs typeface="Tahoma" panose="020B0604030504040204" pitchFamily="34" charset="0"/>
            </a:endParaRPr>
          </a:p>
          <a:p>
            <a:pPr algn="ctr"/>
            <a:r>
              <a:rPr lang="en-US" sz="1050" dirty="0">
                <a:latin typeface="Tahoma" panose="020B0604030504040204" pitchFamily="34" charset="0"/>
                <a:ea typeface="Tahoma" panose="020B0604030504040204" pitchFamily="34" charset="0"/>
                <a:cs typeface="Tahoma" panose="020B0604030504040204" pitchFamily="34" charset="0"/>
                <a:hlinkClick r:id="rId3"/>
              </a:rPr>
              <a:t>DoReMi: Optimizing Data Mixtures Speeds Up Language Model Pretraining, 2023</a:t>
            </a:r>
            <a:endParaRPr lang="en-US" sz="1050" dirty="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D3C3E654-5DA4-1A5C-0C6C-3477EBCE21D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686328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500"/>
                                        <p:tgtEl>
                                          <p:spTgt spid="3">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6" end="6"/>
                                            </p:txEl>
                                          </p:spTgt>
                                        </p:tgtEl>
                                        <p:attrNameLst>
                                          <p:attrName>style.visibility</p:attrName>
                                        </p:attrNameLst>
                                      </p:cBhvr>
                                      <p:to>
                                        <p:strVal val="visible"/>
                                      </p:to>
                                    </p:set>
                                    <p:animEffect transition="in" filter="fade">
                                      <p:cBhvr>
                                        <p:cTn id="1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730DB-A88B-1896-8AAF-7FEFFACC83C2}"/>
              </a:ext>
            </a:extLst>
          </p:cNvPr>
          <p:cNvSpPr>
            <a:spLocks noGrp="1"/>
          </p:cNvSpPr>
          <p:nvPr>
            <p:ph type="title"/>
          </p:nvPr>
        </p:nvSpPr>
        <p:spPr/>
        <p:txBody>
          <a:bodyPr/>
          <a:lstStyle/>
          <a:p>
            <a:r>
              <a:rPr lang="en-US" dirty="0"/>
              <a:t>Language filtering</a:t>
            </a:r>
          </a:p>
        </p:txBody>
      </p:sp>
      <p:sp>
        <p:nvSpPr>
          <p:cNvPr id="3" name="Text Placeholder 2">
            <a:extLst>
              <a:ext uri="{FF2B5EF4-FFF2-40B4-BE49-F238E27FC236}">
                <a16:creationId xmlns:a16="http://schemas.microsoft.com/office/drawing/2014/main" id="{304FE11A-4758-157B-82DD-BA5AE8967252}"/>
              </a:ext>
            </a:extLst>
          </p:cNvPr>
          <p:cNvSpPr>
            <a:spLocks noGrp="1"/>
          </p:cNvSpPr>
          <p:nvPr>
            <p:ph type="body" sz="quarter" idx="16"/>
          </p:nvPr>
        </p:nvSpPr>
        <p:spPr>
          <a:xfrm>
            <a:off x="506623" y="1390650"/>
            <a:ext cx="8514547" cy="3077573"/>
          </a:xfrm>
        </p:spPr>
        <p:txBody>
          <a:bodyPr/>
          <a:lstStyle/>
          <a:p>
            <a:r>
              <a:rPr lang="en-US" dirty="0"/>
              <a:t>Many works limit their data to English. </a:t>
            </a:r>
          </a:p>
          <a:p>
            <a:r>
              <a:rPr lang="en-US" dirty="0"/>
              <a:t>Chinese models (e.g., </a:t>
            </a:r>
            <a:r>
              <a:rPr lang="en-US" dirty="0" err="1"/>
              <a:t>Qwen</a:t>
            </a:r>
            <a:r>
              <a:rPr lang="en-US" dirty="0"/>
              <a:t> and </a:t>
            </a:r>
            <a:r>
              <a:rPr lang="en-US" dirty="0" err="1"/>
              <a:t>DeepSeek</a:t>
            </a:r>
            <a:r>
              <a:rPr lang="en-US" dirty="0"/>
              <a:t>) are mostly English + Chinese. </a:t>
            </a:r>
          </a:p>
          <a:p>
            <a:r>
              <a:rPr lang="en-US" dirty="0"/>
              <a:t>The issue is the difficulty curating high-quality data. Also cost training on more data.</a:t>
            </a:r>
          </a:p>
          <a:p>
            <a:r>
              <a:rPr lang="en-US" dirty="0"/>
              <a:t>GPT-4, Claude, Gemini are all multilingual. </a:t>
            </a:r>
          </a:p>
          <a:p>
            <a:r>
              <a:rPr lang="en-US" dirty="0"/>
              <a:t>How do people identify languages? A popular choice is </a:t>
            </a:r>
            <a:r>
              <a:rPr lang="en-US" dirty="0">
                <a:hlinkClick r:id="rId2"/>
              </a:rPr>
              <a:t>fastText</a:t>
            </a:r>
            <a:r>
              <a:rPr lang="en-US" dirty="0"/>
              <a:t> which supports 176 langs. </a:t>
            </a:r>
          </a:p>
          <a:p>
            <a:r>
              <a:rPr lang="en-US" dirty="0"/>
              <a:t>Danger in English-only filtering: </a:t>
            </a:r>
          </a:p>
          <a:p>
            <a:pPr lvl="1"/>
            <a:r>
              <a:rPr lang="en-US" dirty="0"/>
              <a:t>accidentally filtering out dialect of English. </a:t>
            </a:r>
          </a:p>
          <a:p>
            <a:pPr lvl="1"/>
            <a:r>
              <a:rPr lang="en-US" dirty="0"/>
              <a:t>Ill-defined for code-switching (e.g., English + Chinese).  </a:t>
            </a:r>
          </a:p>
          <a:p>
            <a:endParaRPr lang="en-US" dirty="0"/>
          </a:p>
          <a:p>
            <a:endParaRPr lang="en-US" dirty="0"/>
          </a:p>
          <a:p>
            <a:endParaRPr lang="en-US" dirty="0"/>
          </a:p>
          <a:p>
            <a:endParaRPr lang="en-US" dirty="0"/>
          </a:p>
        </p:txBody>
      </p:sp>
      <p:sp>
        <p:nvSpPr>
          <p:cNvPr id="4" name="Rounded Rectangle 3">
            <a:extLst>
              <a:ext uri="{FF2B5EF4-FFF2-40B4-BE49-F238E27FC236}">
                <a16:creationId xmlns:a16="http://schemas.microsoft.com/office/drawing/2014/main" id="{5F883FE5-522C-42AA-20EA-E5745AFB848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899704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1137BE-E3BB-4407-3B6E-642B5CC25E4F}"/>
              </a:ext>
            </a:extLst>
          </p:cNvPr>
          <p:cNvSpPr>
            <a:spLocks noGrp="1"/>
          </p:cNvSpPr>
          <p:nvPr>
            <p:ph type="title"/>
          </p:nvPr>
        </p:nvSpPr>
        <p:spPr/>
        <p:txBody>
          <a:bodyPr/>
          <a:lstStyle/>
          <a:p>
            <a:r>
              <a:rPr lang="en-US" dirty="0"/>
              <a:t>Encoder-only models (BERT): </a:t>
            </a:r>
            <a:br>
              <a:rPr lang="en-US" dirty="0"/>
            </a:br>
            <a:r>
              <a:rPr lang="en-US" dirty="0"/>
              <a:t>Pre-training Objectives </a:t>
            </a:r>
          </a:p>
        </p:txBody>
      </p:sp>
      <p:sp>
        <p:nvSpPr>
          <p:cNvPr id="3" name="Text Placeholder 2">
            <a:extLst>
              <a:ext uri="{FF2B5EF4-FFF2-40B4-BE49-F238E27FC236}">
                <a16:creationId xmlns:a16="http://schemas.microsoft.com/office/drawing/2014/main" id="{470EE6A3-F47F-3018-1CC7-F983F833AB0E}"/>
              </a:ext>
            </a:extLst>
          </p:cNvPr>
          <p:cNvSpPr>
            <a:spLocks noGrp="1"/>
          </p:cNvSpPr>
          <p:nvPr>
            <p:ph type="body" sz="quarter" idx="16"/>
          </p:nvPr>
        </p:nvSpPr>
        <p:spPr>
          <a:xfrm>
            <a:off x="533919" y="1390650"/>
            <a:ext cx="8503401" cy="3077573"/>
          </a:xfrm>
        </p:spPr>
        <p:txBody>
          <a:bodyPr/>
          <a:lstStyle/>
          <a:p>
            <a:r>
              <a:rPr lang="en-US" b="1" dirty="0"/>
              <a:t>Token masking: </a:t>
            </a:r>
            <a:r>
              <a:rPr lang="en-US" dirty="0"/>
              <a:t>Randomly mask 15% of tokens and train the model to recover them. </a:t>
            </a:r>
          </a:p>
          <a:p>
            <a:endParaRPr lang="en-US" dirty="0"/>
          </a:p>
          <a:p>
            <a:endParaRPr lang="en-US" dirty="0"/>
          </a:p>
        </p:txBody>
      </p:sp>
      <p:pic>
        <p:nvPicPr>
          <p:cNvPr id="4" name="Picture 3">
            <a:extLst>
              <a:ext uri="{FF2B5EF4-FFF2-40B4-BE49-F238E27FC236}">
                <a16:creationId xmlns:a16="http://schemas.microsoft.com/office/drawing/2014/main" id="{A187D71B-48E9-8E10-596B-F65CF9A24210}"/>
              </a:ext>
            </a:extLst>
          </p:cNvPr>
          <p:cNvPicPr>
            <a:picLocks noChangeAspect="1"/>
          </p:cNvPicPr>
          <p:nvPr/>
        </p:nvPicPr>
        <p:blipFill rotWithShape="1">
          <a:blip r:embed="rId2"/>
          <a:srcRect l="286" r="6636"/>
          <a:stretch/>
        </p:blipFill>
        <p:spPr>
          <a:xfrm>
            <a:off x="4099560" y="1654123"/>
            <a:ext cx="4855025" cy="3427118"/>
          </a:xfrm>
          <a:prstGeom prst="rect">
            <a:avLst/>
          </a:prstGeom>
        </p:spPr>
      </p:pic>
    </p:spTree>
    <p:extLst>
      <p:ext uri="{BB962C8B-B14F-4D97-AF65-F5344CB8AC3E}">
        <p14:creationId xmlns:p14="http://schemas.microsoft.com/office/powerpoint/2010/main" val="122286137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033CAA-8025-791C-BE4D-9038A0AE50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6701D08-78EA-5795-F4B6-6BC6AF2A7F37}"/>
              </a:ext>
            </a:extLst>
          </p:cNvPr>
          <p:cNvSpPr>
            <a:spLocks noGrp="1"/>
          </p:cNvSpPr>
          <p:nvPr>
            <p:ph type="body" sz="quarter" idx="10"/>
          </p:nvPr>
        </p:nvSpPr>
        <p:spPr/>
        <p:txBody>
          <a:bodyPr>
            <a:normAutofit/>
          </a:bodyPr>
          <a:lstStyle/>
          <a:p>
            <a:r>
              <a:rPr lang="en-US" sz="3200" dirty="0"/>
              <a:t>Few notable data pipelines</a:t>
            </a:r>
          </a:p>
        </p:txBody>
      </p:sp>
    </p:spTree>
    <p:extLst>
      <p:ext uri="{BB962C8B-B14F-4D97-AF65-F5344CB8AC3E}">
        <p14:creationId xmlns:p14="http://schemas.microsoft.com/office/powerpoint/2010/main" val="88105201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0D86-FB4E-434B-D1F8-A5274EE0C6BE}"/>
              </a:ext>
            </a:extLst>
          </p:cNvPr>
          <p:cNvSpPr>
            <a:spLocks noGrp="1"/>
          </p:cNvSpPr>
          <p:nvPr>
            <p:ph type="title"/>
          </p:nvPr>
        </p:nvSpPr>
        <p:spPr/>
        <p:txBody>
          <a:bodyPr>
            <a:normAutofit/>
          </a:bodyPr>
          <a:lstStyle/>
          <a:p>
            <a:r>
              <a:rPr lang="en-US" dirty="0" err="1"/>
              <a:t>LLaMA</a:t>
            </a:r>
            <a:r>
              <a:rPr lang="en-US" dirty="0"/>
              <a:t> 1’s Data Pipeline </a:t>
            </a:r>
          </a:p>
        </p:txBody>
      </p:sp>
      <p:sp>
        <p:nvSpPr>
          <p:cNvPr id="5" name="TextBox 4">
            <a:extLst>
              <a:ext uri="{FF2B5EF4-FFF2-40B4-BE49-F238E27FC236}">
                <a16:creationId xmlns:a16="http://schemas.microsoft.com/office/drawing/2014/main" id="{5C9236D4-2FFF-44B7-4846-8A2CC91A52D9}"/>
              </a:ext>
            </a:extLst>
          </p:cNvPr>
          <p:cNvSpPr txBox="1"/>
          <p:nvPr/>
        </p:nvSpPr>
        <p:spPr>
          <a:xfrm>
            <a:off x="1197484" y="4803715"/>
            <a:ext cx="6749032"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hlinkClick r:id="rId2"/>
              </a:rPr>
              <a:t>https://twitter.com/tarantulae/status/1650170087708454913?t=ncWWY0FI0tYC_dYLs76r5g</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4" descr="Image">
            <a:extLst>
              <a:ext uri="{FF2B5EF4-FFF2-40B4-BE49-F238E27FC236}">
                <a16:creationId xmlns:a16="http://schemas.microsoft.com/office/drawing/2014/main" id="{0A90BBA5-0522-0484-906D-EBE4D0C67F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 r="19479"/>
          <a:stretch/>
        </p:blipFill>
        <p:spPr bwMode="auto">
          <a:xfrm>
            <a:off x="170908" y="1818705"/>
            <a:ext cx="8458742" cy="3042161"/>
          </a:xfrm>
          <a:prstGeom prst="rect">
            <a:avLst/>
          </a:prstGeom>
          <a:noFill/>
          <a:extLst>
            <a:ext uri="{909E8E84-426E-40DD-AFC4-6F175D3DCCD1}">
              <a14:hiddenFill xmlns:a14="http://schemas.microsoft.com/office/drawing/2010/main">
                <a:solidFill>
                  <a:srgbClr val="FFFFFF"/>
                </a:solidFill>
              </a14:hiddenFill>
            </a:ext>
          </a:extLst>
        </p:spPr>
      </p:pic>
      <p:sp>
        <p:nvSpPr>
          <p:cNvPr id="15" name="Rounded Rectangular Callout 14">
            <a:extLst>
              <a:ext uri="{FF2B5EF4-FFF2-40B4-BE49-F238E27FC236}">
                <a16:creationId xmlns:a16="http://schemas.microsoft.com/office/drawing/2014/main" id="{C9CF11A6-AADC-E515-70F7-F6FF04D25CD0}"/>
              </a:ext>
            </a:extLst>
          </p:cNvPr>
          <p:cNvSpPr/>
          <p:nvPr/>
        </p:nvSpPr>
        <p:spPr>
          <a:xfrm>
            <a:off x="898376" y="1071553"/>
            <a:ext cx="7048139" cy="835516"/>
          </a:xfrm>
          <a:prstGeom prst="wedgeRoundRectCallout">
            <a:avLst>
              <a:gd name="adj1" fmla="val -31977"/>
              <a:gd name="adj2" fmla="val 74872"/>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Starts with the massive crawled data by </a:t>
            </a:r>
            <a:r>
              <a:rPr lang="en-US" sz="1600" dirty="0" err="1">
                <a:solidFill>
                  <a:schemeClr val="tx1"/>
                </a:solidFill>
              </a:rPr>
              <a:t>CommonCrawl</a:t>
            </a:r>
            <a:r>
              <a:rPr lang="en-US" sz="1600" dirty="0">
                <a:solidFill>
                  <a:schemeClr val="tx1"/>
                </a:solidFill>
              </a:rPr>
              <a:t>. </a:t>
            </a:r>
            <a:br>
              <a:rPr lang="en-US" sz="1600" dirty="0">
                <a:solidFill>
                  <a:schemeClr val="tx1"/>
                </a:solidFill>
              </a:rPr>
            </a:br>
            <a:r>
              <a:rPr lang="en-US" sz="1600" dirty="0">
                <a:solidFill>
                  <a:schemeClr val="tx1"/>
                </a:solidFill>
              </a:rPr>
              <a:t>The WET format that contains textual information. </a:t>
            </a:r>
            <a:br>
              <a:rPr lang="en-US" sz="1600" dirty="0">
                <a:solidFill>
                  <a:schemeClr val="tx1"/>
                </a:solidFill>
              </a:rPr>
            </a:br>
            <a:r>
              <a:rPr lang="en-US" sz="1600" dirty="0">
                <a:solidFill>
                  <a:schemeClr val="tx1"/>
                </a:solidFill>
              </a:rPr>
              <a:t>WARC is raw, WAT is metadata, WET is </a:t>
            </a:r>
            <a:r>
              <a:rPr lang="en-US" sz="1600" dirty="0" err="1">
                <a:solidFill>
                  <a:schemeClr val="tx1"/>
                </a:solidFill>
              </a:rPr>
              <a:t>text+some</a:t>
            </a:r>
            <a:r>
              <a:rPr lang="en-US" sz="1600" dirty="0">
                <a:solidFill>
                  <a:schemeClr val="tx1"/>
                </a:solidFill>
              </a:rPr>
              <a:t> metadata.</a:t>
            </a:r>
            <a:endParaRPr lang="zh-TW" altLang="en-US" sz="1800" dirty="0">
              <a:solidFill>
                <a:schemeClr val="tx1"/>
              </a:solidFill>
              <a:latin typeface="Corbel" panose="020B0503020204020204" pitchFamily="34" charset="0"/>
              <a:cs typeface="Tahoma" panose="020B0604030504040204" pitchFamily="34" charset="0"/>
            </a:endParaRPr>
          </a:p>
        </p:txBody>
      </p:sp>
    </p:spTree>
    <p:extLst>
      <p:ext uri="{BB962C8B-B14F-4D97-AF65-F5344CB8AC3E}">
        <p14:creationId xmlns:p14="http://schemas.microsoft.com/office/powerpoint/2010/main" val="16883098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0D86-FB4E-434B-D1F8-A5274EE0C6BE}"/>
              </a:ext>
            </a:extLst>
          </p:cNvPr>
          <p:cNvSpPr>
            <a:spLocks noGrp="1"/>
          </p:cNvSpPr>
          <p:nvPr>
            <p:ph type="title"/>
          </p:nvPr>
        </p:nvSpPr>
        <p:spPr/>
        <p:txBody>
          <a:bodyPr>
            <a:normAutofit/>
          </a:bodyPr>
          <a:lstStyle/>
          <a:p>
            <a:r>
              <a:rPr lang="en-US" dirty="0" err="1"/>
              <a:t>LLaMA</a:t>
            </a:r>
            <a:r>
              <a:rPr lang="en-US" dirty="0"/>
              <a:t> 1’s Data Pipeline </a:t>
            </a:r>
          </a:p>
        </p:txBody>
      </p:sp>
      <p:sp>
        <p:nvSpPr>
          <p:cNvPr id="5" name="TextBox 4">
            <a:extLst>
              <a:ext uri="{FF2B5EF4-FFF2-40B4-BE49-F238E27FC236}">
                <a16:creationId xmlns:a16="http://schemas.microsoft.com/office/drawing/2014/main" id="{5C9236D4-2FFF-44B7-4846-8A2CC91A52D9}"/>
              </a:ext>
            </a:extLst>
          </p:cNvPr>
          <p:cNvSpPr txBox="1"/>
          <p:nvPr/>
        </p:nvSpPr>
        <p:spPr>
          <a:xfrm>
            <a:off x="1197484" y="4803715"/>
            <a:ext cx="6749032"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hlinkClick r:id="rId2"/>
              </a:rPr>
              <a:t>https://twitter.com/tarantulae/status/1650170087708454913?t=ncWWY0FI0tYC_dYLs76r5g</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4" descr="Image">
            <a:extLst>
              <a:ext uri="{FF2B5EF4-FFF2-40B4-BE49-F238E27FC236}">
                <a16:creationId xmlns:a16="http://schemas.microsoft.com/office/drawing/2014/main" id="{8EE2B188-A197-9C07-50C8-335D471F73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 r="19479"/>
          <a:stretch/>
        </p:blipFill>
        <p:spPr bwMode="auto">
          <a:xfrm>
            <a:off x="170908" y="1818705"/>
            <a:ext cx="8458742" cy="304216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ABB1580E-9A28-744B-122E-695416675CEB}"/>
              </a:ext>
            </a:extLst>
          </p:cNvPr>
          <p:cNvSpPr/>
          <p:nvPr/>
        </p:nvSpPr>
        <p:spPr>
          <a:xfrm>
            <a:off x="731521" y="1025593"/>
            <a:ext cx="7315200" cy="857542"/>
          </a:xfrm>
          <a:prstGeom prst="wedgeRoundRectCallout">
            <a:avLst>
              <a:gd name="adj1" fmla="val -14929"/>
              <a:gd name="adj2" fmla="val 68088"/>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Shard WET content into shards of 5GB each (one CC snapshot can have 30TB). </a:t>
            </a:r>
            <a:br>
              <a:rPr lang="en-US" sz="1600" dirty="0">
                <a:solidFill>
                  <a:schemeClr val="tx1"/>
                </a:solidFill>
              </a:rPr>
            </a:br>
            <a:r>
              <a:rPr lang="en-US" sz="1600" dirty="0">
                <a:solidFill>
                  <a:schemeClr val="tx1"/>
                </a:solidFill>
              </a:rPr>
              <a:t>Then you normalize paragraphs (lowercasing, numbers as placeholders, </a:t>
            </a:r>
            <a:r>
              <a:rPr lang="en-US" sz="1600" dirty="0" err="1">
                <a:solidFill>
                  <a:schemeClr val="tx1"/>
                </a:solidFill>
              </a:rPr>
              <a:t>etc</a:t>
            </a:r>
            <a:r>
              <a:rPr lang="en-US" sz="1600" dirty="0">
                <a:solidFill>
                  <a:schemeClr val="tx1"/>
                </a:solidFill>
              </a:rPr>
              <a:t>), compute per-paragraph hashes and then duplicate them.</a:t>
            </a:r>
          </a:p>
        </p:txBody>
      </p:sp>
    </p:spTree>
    <p:extLst>
      <p:ext uri="{BB962C8B-B14F-4D97-AF65-F5344CB8AC3E}">
        <p14:creationId xmlns:p14="http://schemas.microsoft.com/office/powerpoint/2010/main" val="186963124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0D86-FB4E-434B-D1F8-A5274EE0C6BE}"/>
              </a:ext>
            </a:extLst>
          </p:cNvPr>
          <p:cNvSpPr>
            <a:spLocks noGrp="1"/>
          </p:cNvSpPr>
          <p:nvPr>
            <p:ph type="title"/>
          </p:nvPr>
        </p:nvSpPr>
        <p:spPr/>
        <p:txBody>
          <a:bodyPr>
            <a:normAutofit/>
          </a:bodyPr>
          <a:lstStyle/>
          <a:p>
            <a:r>
              <a:rPr lang="en-US" dirty="0" err="1"/>
              <a:t>LLaMA</a:t>
            </a:r>
            <a:r>
              <a:rPr lang="en-US" dirty="0"/>
              <a:t> 1’s Data Pipeline </a:t>
            </a:r>
          </a:p>
        </p:txBody>
      </p:sp>
      <p:sp>
        <p:nvSpPr>
          <p:cNvPr id="5" name="TextBox 4">
            <a:extLst>
              <a:ext uri="{FF2B5EF4-FFF2-40B4-BE49-F238E27FC236}">
                <a16:creationId xmlns:a16="http://schemas.microsoft.com/office/drawing/2014/main" id="{5C9236D4-2FFF-44B7-4846-8A2CC91A52D9}"/>
              </a:ext>
            </a:extLst>
          </p:cNvPr>
          <p:cNvSpPr txBox="1"/>
          <p:nvPr/>
        </p:nvSpPr>
        <p:spPr>
          <a:xfrm>
            <a:off x="1197484" y="4803715"/>
            <a:ext cx="6749032"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hlinkClick r:id="rId2"/>
              </a:rPr>
              <a:t>https://twitter.com/tarantulae/status/1650170087708454913?t=ncWWY0FI0tYC_dYLs76r5g</a:t>
            </a:r>
            <a:endParaRPr lang="en-US" sz="1100"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4" descr="Image">
            <a:extLst>
              <a:ext uri="{FF2B5EF4-FFF2-40B4-BE49-F238E27FC236}">
                <a16:creationId xmlns:a16="http://schemas.microsoft.com/office/drawing/2014/main" id="{0F5FEE65-CF99-C5E9-B149-5FF7C0D853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2" r="19479"/>
          <a:stretch/>
        </p:blipFill>
        <p:spPr bwMode="auto">
          <a:xfrm>
            <a:off x="170908" y="1818705"/>
            <a:ext cx="8458742" cy="3042161"/>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ular Callout 6">
            <a:extLst>
              <a:ext uri="{FF2B5EF4-FFF2-40B4-BE49-F238E27FC236}">
                <a16:creationId xmlns:a16="http://schemas.microsoft.com/office/drawing/2014/main" id="{26D44023-882B-AB52-B672-ABB2EE68CC8D}"/>
              </a:ext>
            </a:extLst>
          </p:cNvPr>
          <p:cNvSpPr/>
          <p:nvPr/>
        </p:nvSpPr>
        <p:spPr>
          <a:xfrm>
            <a:off x="270344" y="1138639"/>
            <a:ext cx="8444286" cy="676055"/>
          </a:xfrm>
          <a:prstGeom prst="wedgeRoundRectCallout">
            <a:avLst>
              <a:gd name="adj1" fmla="val 10030"/>
              <a:gd name="adj2" fmla="val 80142"/>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Perform language identification and decide whether to keep or discard languages.</a:t>
            </a:r>
          </a:p>
          <a:p>
            <a:pPr algn="ctr"/>
            <a:r>
              <a:rPr lang="en-US" sz="1600" dirty="0">
                <a:solidFill>
                  <a:schemeClr val="tx1"/>
                </a:solidFill>
              </a:rPr>
              <a:t>The order of when you do this in the pipeline can impact the language discrimination quality. </a:t>
            </a:r>
          </a:p>
        </p:txBody>
      </p:sp>
    </p:spTree>
    <p:extLst>
      <p:ext uri="{BB962C8B-B14F-4D97-AF65-F5344CB8AC3E}">
        <p14:creationId xmlns:p14="http://schemas.microsoft.com/office/powerpoint/2010/main" val="416074153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F0D86-FB4E-434B-D1F8-A5274EE0C6BE}"/>
              </a:ext>
            </a:extLst>
          </p:cNvPr>
          <p:cNvSpPr>
            <a:spLocks noGrp="1"/>
          </p:cNvSpPr>
          <p:nvPr>
            <p:ph type="title"/>
          </p:nvPr>
        </p:nvSpPr>
        <p:spPr/>
        <p:txBody>
          <a:bodyPr>
            <a:normAutofit/>
          </a:bodyPr>
          <a:lstStyle/>
          <a:p>
            <a:r>
              <a:rPr lang="en-US" dirty="0" err="1"/>
              <a:t>LLaMA</a:t>
            </a:r>
            <a:r>
              <a:rPr lang="en-US" dirty="0"/>
              <a:t> 1’s Data Pipeline </a:t>
            </a:r>
          </a:p>
        </p:txBody>
      </p:sp>
      <p:sp>
        <p:nvSpPr>
          <p:cNvPr id="5" name="TextBox 4">
            <a:extLst>
              <a:ext uri="{FF2B5EF4-FFF2-40B4-BE49-F238E27FC236}">
                <a16:creationId xmlns:a16="http://schemas.microsoft.com/office/drawing/2014/main" id="{5C9236D4-2FFF-44B7-4846-8A2CC91A52D9}"/>
              </a:ext>
            </a:extLst>
          </p:cNvPr>
          <p:cNvSpPr txBox="1"/>
          <p:nvPr/>
        </p:nvSpPr>
        <p:spPr>
          <a:xfrm>
            <a:off x="1197484" y="4828207"/>
            <a:ext cx="6749032" cy="261610"/>
          </a:xfrm>
          <a:prstGeom prst="rect">
            <a:avLst/>
          </a:prstGeom>
          <a:noFill/>
        </p:spPr>
        <p:txBody>
          <a:bodyPr wrap="square">
            <a:spAutoFit/>
          </a:bodyPr>
          <a:lstStyle/>
          <a:p>
            <a:pPr algn="ctr"/>
            <a:r>
              <a:rPr lang="en-US" sz="11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CCNet</a:t>
            </a: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Extracting High Quality Monolingual Datasets from Web Crawl Data, 2019</a:t>
            </a:r>
          </a:p>
        </p:txBody>
      </p:sp>
      <p:pic>
        <p:nvPicPr>
          <p:cNvPr id="7" name="Picture 4" descr="Image">
            <a:extLst>
              <a:ext uri="{FF2B5EF4-FFF2-40B4-BE49-F238E27FC236}">
                <a16:creationId xmlns:a16="http://schemas.microsoft.com/office/drawing/2014/main" id="{751E39CF-CDED-1D9F-7FA0-9746A626DF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2" r="19479"/>
          <a:stretch/>
        </p:blipFill>
        <p:spPr bwMode="auto">
          <a:xfrm>
            <a:off x="170908" y="1818705"/>
            <a:ext cx="8458742" cy="3042161"/>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a:extLst>
              <a:ext uri="{FF2B5EF4-FFF2-40B4-BE49-F238E27FC236}">
                <a16:creationId xmlns:a16="http://schemas.microsoft.com/office/drawing/2014/main" id="{8B3F0C11-8AF7-7D53-9AAE-AE24395BBBD1}"/>
              </a:ext>
            </a:extLst>
          </p:cNvPr>
          <p:cNvSpPr/>
          <p:nvPr/>
        </p:nvSpPr>
        <p:spPr>
          <a:xfrm>
            <a:off x="270344" y="751114"/>
            <a:ext cx="8444286" cy="1039443"/>
          </a:xfrm>
          <a:prstGeom prst="wedgeRoundRectCallout">
            <a:avLst>
              <a:gd name="adj1" fmla="val 29077"/>
              <a:gd name="adj2" fmla="val 66661"/>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r>
              <a:rPr lang="en-US" sz="1600" dirty="0">
                <a:solidFill>
                  <a:schemeClr val="tx1"/>
                </a:solidFill>
              </a:rPr>
              <a:t>Do further quality filtering: Train a simple LM (n-gram) on target languages using Wikipedia, then compute per-paragraph perplexity on the rest of the data: </a:t>
            </a:r>
          </a:p>
          <a:p>
            <a:pPr marL="285750" indent="-285750">
              <a:buFont typeface="Arial" panose="020B0604020202020204" pitchFamily="34" charset="0"/>
              <a:buChar char="•"/>
            </a:pPr>
            <a:r>
              <a:rPr lang="en-US" sz="1600" dirty="0">
                <a:solidFill>
                  <a:schemeClr val="tx1"/>
                </a:solidFill>
              </a:rPr>
              <a:t>Very high PPL: Very different than Wiki and likely low-quality </a:t>
            </a:r>
            <a:r>
              <a:rPr lang="en-US" sz="1600" dirty="0">
                <a:solidFill>
                  <a:schemeClr val="tx1"/>
                </a:solidFill>
                <a:sym typeface="Wingdings" pitchFamily="2" charset="2"/>
              </a:rPr>
              <a:t> Drop </a:t>
            </a:r>
          </a:p>
          <a:p>
            <a:pPr marL="285750" indent="-285750">
              <a:buFont typeface="Arial" panose="020B0604020202020204" pitchFamily="34" charset="0"/>
              <a:buChar char="•"/>
            </a:pPr>
            <a:r>
              <a:rPr lang="en-US" sz="1600" dirty="0">
                <a:solidFill>
                  <a:schemeClr val="tx1"/>
                </a:solidFill>
                <a:sym typeface="Wingdings" pitchFamily="2" charset="2"/>
              </a:rPr>
              <a:t>Very low PPL: Very similar or near duplicates to Wiki  Drop </a:t>
            </a:r>
            <a:endParaRPr lang="en-US" sz="1600" dirty="0">
              <a:solidFill>
                <a:schemeClr val="tx1"/>
              </a:solidFill>
            </a:endParaRPr>
          </a:p>
        </p:txBody>
      </p:sp>
    </p:spTree>
    <p:extLst>
      <p:ext uri="{BB962C8B-B14F-4D97-AF65-F5344CB8AC3E}">
        <p14:creationId xmlns:p14="http://schemas.microsoft.com/office/powerpoint/2010/main" val="3388775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776C8-23C3-6073-1E37-9B2CE62196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6299C7-E86B-7180-B015-6AAD3BFF8BA9}"/>
              </a:ext>
            </a:extLst>
          </p:cNvPr>
          <p:cNvSpPr>
            <a:spLocks noGrp="1"/>
          </p:cNvSpPr>
          <p:nvPr>
            <p:ph type="title"/>
          </p:nvPr>
        </p:nvSpPr>
        <p:spPr/>
        <p:txBody>
          <a:bodyPr/>
          <a:lstStyle/>
          <a:p>
            <a:r>
              <a:rPr lang="en-US" dirty="0" err="1"/>
              <a:t>DataDecomp</a:t>
            </a:r>
            <a:r>
              <a:rPr lang="en-US" dirty="0"/>
              <a:t>-LM filtering pipeline</a:t>
            </a:r>
          </a:p>
        </p:txBody>
      </p:sp>
      <p:sp>
        <p:nvSpPr>
          <p:cNvPr id="3" name="Text Placeholder 2">
            <a:extLst>
              <a:ext uri="{FF2B5EF4-FFF2-40B4-BE49-F238E27FC236}">
                <a16:creationId xmlns:a16="http://schemas.microsoft.com/office/drawing/2014/main" id="{A8BE6E25-AB90-44C7-01B2-07568AD5AFA5}"/>
              </a:ext>
            </a:extLst>
          </p:cNvPr>
          <p:cNvSpPr>
            <a:spLocks noGrp="1"/>
          </p:cNvSpPr>
          <p:nvPr>
            <p:ph type="body" sz="quarter" idx="16"/>
          </p:nvPr>
        </p:nvSpPr>
        <p:spPr/>
        <p:txBody>
          <a:bodyPr/>
          <a:lstStyle/>
          <a:p>
            <a:endParaRPr lang="en-US"/>
          </a:p>
        </p:txBody>
      </p:sp>
      <p:sp>
        <p:nvSpPr>
          <p:cNvPr id="6" name="TextBox 5">
            <a:extLst>
              <a:ext uri="{FF2B5EF4-FFF2-40B4-BE49-F238E27FC236}">
                <a16:creationId xmlns:a16="http://schemas.microsoft.com/office/drawing/2014/main" id="{6B3C279E-8997-CA26-B0E4-9F4825A484B9}"/>
              </a:ext>
            </a:extLst>
          </p:cNvPr>
          <p:cNvSpPr txBox="1"/>
          <p:nvPr/>
        </p:nvSpPr>
        <p:spPr>
          <a:xfrm>
            <a:off x="1453977" y="4816418"/>
            <a:ext cx="6083643" cy="246221"/>
          </a:xfrm>
          <a:prstGeom prst="rect">
            <a:avLst/>
          </a:prstGeom>
          <a:noFill/>
        </p:spPr>
        <p:txBody>
          <a:bodyPr wrap="square">
            <a:spAutoFit/>
          </a:bodyPr>
          <a:lstStyle/>
          <a:p>
            <a:pPr algn="ctr"/>
            <a:r>
              <a:rPr lang="en-US" sz="100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DataComp</a:t>
            </a:r>
            <a:r>
              <a:rPr lang="en-US" sz="100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-LM: In search of the next generation of training sets for language models, 2024</a:t>
            </a:r>
          </a:p>
        </p:txBody>
      </p:sp>
      <p:pic>
        <p:nvPicPr>
          <p:cNvPr id="7" name="Picture 6">
            <a:extLst>
              <a:ext uri="{FF2B5EF4-FFF2-40B4-BE49-F238E27FC236}">
                <a16:creationId xmlns:a16="http://schemas.microsoft.com/office/drawing/2014/main" id="{9DBAD9CD-A015-20DC-9FA2-4DA141AB054F}"/>
              </a:ext>
            </a:extLst>
          </p:cNvPr>
          <p:cNvPicPr>
            <a:picLocks noChangeAspect="1"/>
          </p:cNvPicPr>
          <p:nvPr/>
        </p:nvPicPr>
        <p:blipFill>
          <a:blip r:embed="rId2"/>
          <a:stretch>
            <a:fillRect/>
          </a:stretch>
        </p:blipFill>
        <p:spPr>
          <a:xfrm>
            <a:off x="685800" y="1320951"/>
            <a:ext cx="7772400" cy="3495467"/>
          </a:xfrm>
          <a:prstGeom prst="rect">
            <a:avLst/>
          </a:prstGeom>
        </p:spPr>
      </p:pic>
      <p:sp>
        <p:nvSpPr>
          <p:cNvPr id="4" name="Rounded Rectangle 3">
            <a:extLst>
              <a:ext uri="{FF2B5EF4-FFF2-40B4-BE49-F238E27FC236}">
                <a16:creationId xmlns:a16="http://schemas.microsoft.com/office/drawing/2014/main" id="{5697ED23-E71E-71C2-7991-FD5018E50CB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7990106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0EFC-DA56-56DC-E2D9-F305DB93C086}"/>
              </a:ext>
            </a:extLst>
          </p:cNvPr>
          <p:cNvSpPr>
            <a:spLocks noGrp="1"/>
          </p:cNvSpPr>
          <p:nvPr>
            <p:ph type="title"/>
          </p:nvPr>
        </p:nvSpPr>
        <p:spPr/>
        <p:txBody>
          <a:bodyPr/>
          <a:lstStyle/>
          <a:p>
            <a:r>
              <a:rPr lang="en-US" dirty="0"/>
              <a:t>Few cleaned-up pre-training datasets</a:t>
            </a:r>
          </a:p>
        </p:txBody>
      </p:sp>
      <p:graphicFrame>
        <p:nvGraphicFramePr>
          <p:cNvPr id="4" name="Table 3">
            <a:extLst>
              <a:ext uri="{FF2B5EF4-FFF2-40B4-BE49-F238E27FC236}">
                <a16:creationId xmlns:a16="http://schemas.microsoft.com/office/drawing/2014/main" id="{0C8DADFA-BF40-AE39-2D62-0B6EB7FD0535}"/>
              </a:ext>
            </a:extLst>
          </p:cNvPr>
          <p:cNvGraphicFramePr>
            <a:graphicFrameLocks noGrp="1"/>
          </p:cNvGraphicFramePr>
          <p:nvPr/>
        </p:nvGraphicFramePr>
        <p:xfrm>
          <a:off x="356991" y="1404983"/>
          <a:ext cx="8430018" cy="3017520"/>
        </p:xfrm>
        <a:graphic>
          <a:graphicData uri="http://schemas.openxmlformats.org/drawingml/2006/table">
            <a:tbl>
              <a:tblPr firstRow="1" bandRow="1">
                <a:tableStyleId>{5C22544A-7EE6-4342-B048-85BDC9FD1C3A}</a:tableStyleId>
              </a:tblPr>
              <a:tblGrid>
                <a:gridCol w="1478072">
                  <a:extLst>
                    <a:ext uri="{9D8B030D-6E8A-4147-A177-3AD203B41FA5}">
                      <a16:colId xmlns:a16="http://schemas.microsoft.com/office/drawing/2014/main" val="463494539"/>
                    </a:ext>
                  </a:extLst>
                </a:gridCol>
                <a:gridCol w="1164921">
                  <a:extLst>
                    <a:ext uri="{9D8B030D-6E8A-4147-A177-3AD203B41FA5}">
                      <a16:colId xmlns:a16="http://schemas.microsoft.com/office/drawing/2014/main" val="2495944628"/>
                    </a:ext>
                  </a:extLst>
                </a:gridCol>
                <a:gridCol w="1058449">
                  <a:extLst>
                    <a:ext uri="{9D8B030D-6E8A-4147-A177-3AD203B41FA5}">
                      <a16:colId xmlns:a16="http://schemas.microsoft.com/office/drawing/2014/main" val="2163818870"/>
                    </a:ext>
                  </a:extLst>
                </a:gridCol>
                <a:gridCol w="2116899">
                  <a:extLst>
                    <a:ext uri="{9D8B030D-6E8A-4147-A177-3AD203B41FA5}">
                      <a16:colId xmlns:a16="http://schemas.microsoft.com/office/drawing/2014/main" val="2114380475"/>
                    </a:ext>
                  </a:extLst>
                </a:gridCol>
                <a:gridCol w="1916482">
                  <a:extLst>
                    <a:ext uri="{9D8B030D-6E8A-4147-A177-3AD203B41FA5}">
                      <a16:colId xmlns:a16="http://schemas.microsoft.com/office/drawing/2014/main" val="445607072"/>
                    </a:ext>
                  </a:extLst>
                </a:gridCol>
                <a:gridCol w="695195">
                  <a:extLst>
                    <a:ext uri="{9D8B030D-6E8A-4147-A177-3AD203B41FA5}">
                      <a16:colId xmlns:a16="http://schemas.microsoft.com/office/drawing/2014/main" val="2801448099"/>
                    </a:ext>
                  </a:extLst>
                </a:gridCol>
              </a:tblGrid>
              <a:tr h="370840">
                <a:tc>
                  <a:txBody>
                    <a:bodyPr/>
                    <a:lstStyle/>
                    <a:p>
                      <a:r>
                        <a:rPr lang="en-US" sz="1200" dirty="0"/>
                        <a:t>Dataset </a:t>
                      </a:r>
                    </a:p>
                  </a:txBody>
                  <a:tcPr/>
                </a:tc>
                <a:tc>
                  <a:txBody>
                    <a:bodyPr/>
                    <a:lstStyle/>
                    <a:p>
                      <a:r>
                        <a:rPr lang="en-US" sz="1200" dirty="0"/>
                        <a:t>Example models</a:t>
                      </a:r>
                    </a:p>
                  </a:txBody>
                  <a:tcPr/>
                </a:tc>
                <a:tc>
                  <a:txBody>
                    <a:bodyPr/>
                    <a:lstStyle/>
                    <a:p>
                      <a:r>
                        <a:rPr lang="en-US" sz="1200" dirty="0"/>
                        <a:t>Tokens </a:t>
                      </a:r>
                    </a:p>
                  </a:txBody>
                  <a:tcPr/>
                </a:tc>
                <a:tc>
                  <a:txBody>
                    <a:bodyPr/>
                    <a:lstStyle/>
                    <a:p>
                      <a:r>
                        <a:rPr lang="en-US" sz="1200" dirty="0"/>
                        <a:t>Source</a:t>
                      </a:r>
                    </a:p>
                  </a:txBody>
                  <a:tcPr/>
                </a:tc>
                <a:tc>
                  <a:txBody>
                    <a:bodyPr/>
                    <a:lstStyle/>
                    <a:p>
                      <a:r>
                        <a:rPr lang="en-US" sz="1200" dirty="0"/>
                        <a:t>License</a:t>
                      </a:r>
                    </a:p>
                  </a:txBody>
                  <a:tcPr/>
                </a:tc>
                <a:tc>
                  <a:txBody>
                    <a:bodyPr/>
                    <a:lstStyle/>
                    <a:p>
                      <a:r>
                        <a:rPr lang="en-US" sz="1200" dirty="0"/>
                        <a:t>Lang</a:t>
                      </a:r>
                    </a:p>
                  </a:txBody>
                  <a:tcPr/>
                </a:tc>
                <a:extLst>
                  <a:ext uri="{0D108BD9-81ED-4DB2-BD59-A6C34878D82A}">
                    <a16:rowId xmlns:a16="http://schemas.microsoft.com/office/drawing/2014/main" val="1245020398"/>
                  </a:ext>
                </a:extLst>
              </a:tr>
              <a:tr h="370840">
                <a:tc>
                  <a:txBody>
                    <a:bodyPr/>
                    <a:lstStyle/>
                    <a:p>
                      <a:r>
                        <a:rPr lang="en-US" sz="1100" dirty="0"/>
                        <a:t>C4 </a:t>
                      </a:r>
                      <a:br>
                        <a:rPr lang="en-US" sz="1100" dirty="0"/>
                      </a:br>
                      <a:r>
                        <a:rPr lang="en-US" sz="1100" dirty="0">
                          <a:hlinkClick r:id="rId3"/>
                        </a:rPr>
                        <a:t>(</a:t>
                      </a:r>
                      <a:r>
                        <a:rPr lang="en-US" sz="1100" dirty="0" err="1">
                          <a:hlinkClick r:id="rId3"/>
                        </a:rPr>
                        <a:t>Raffel</a:t>
                      </a:r>
                      <a:r>
                        <a:rPr lang="en-US" sz="1100" dirty="0">
                          <a:hlinkClick r:id="rId3"/>
                        </a:rPr>
                        <a:t> et al. 2020)</a:t>
                      </a:r>
                      <a:endParaRPr lang="en-US" sz="1100" dirty="0"/>
                    </a:p>
                  </a:txBody>
                  <a:tcPr/>
                </a:tc>
                <a:tc>
                  <a:txBody>
                    <a:bodyPr/>
                    <a:lstStyle/>
                    <a:p>
                      <a:r>
                        <a:rPr lang="en-US" sz="1100" dirty="0"/>
                        <a:t>T5</a:t>
                      </a:r>
                    </a:p>
                  </a:txBody>
                  <a:tcPr/>
                </a:tc>
                <a:tc>
                  <a:txBody>
                    <a:bodyPr/>
                    <a:lstStyle/>
                    <a:p>
                      <a:r>
                        <a:rPr lang="en-US" sz="1100" dirty="0"/>
                        <a:t>165B </a:t>
                      </a:r>
                    </a:p>
                  </a:txBody>
                  <a:tcPr/>
                </a:tc>
                <a:tc>
                  <a:txBody>
                    <a:bodyPr/>
                    <a:lstStyle/>
                    <a:p>
                      <a:r>
                        <a:rPr lang="en-US" sz="1100" dirty="0"/>
                        <a:t>CC</a:t>
                      </a:r>
                    </a:p>
                  </a:txBody>
                  <a:tcPr/>
                </a:tc>
                <a:tc>
                  <a:txBody>
                    <a:bodyPr/>
                    <a:lstStyle/>
                    <a:p>
                      <a:r>
                        <a:rPr lang="en-US" sz="1100" dirty="0"/>
                        <a:t>ODC-BY</a:t>
                      </a:r>
                    </a:p>
                  </a:txBody>
                  <a:tcPr/>
                </a:tc>
                <a:tc>
                  <a:txBody>
                    <a:bodyPr/>
                    <a:lstStyle/>
                    <a:p>
                      <a:r>
                        <a:rPr lang="en-US" sz="1100" dirty="0"/>
                        <a:t>English</a:t>
                      </a:r>
                    </a:p>
                  </a:txBody>
                  <a:tcPr/>
                </a:tc>
                <a:extLst>
                  <a:ext uri="{0D108BD9-81ED-4DB2-BD59-A6C34878D82A}">
                    <a16:rowId xmlns:a16="http://schemas.microsoft.com/office/drawing/2014/main" val="204705638"/>
                  </a:ext>
                </a:extLst>
              </a:tr>
              <a:tr h="370840">
                <a:tc>
                  <a:txBody>
                    <a:bodyPr/>
                    <a:lstStyle/>
                    <a:p>
                      <a:r>
                        <a:rPr lang="en-US" sz="1100" dirty="0"/>
                        <a:t>The Pile </a:t>
                      </a:r>
                      <a:br>
                        <a:rPr lang="en-US" sz="1100" dirty="0"/>
                      </a:br>
                      <a:r>
                        <a:rPr lang="en-US" sz="1100" dirty="0">
                          <a:hlinkClick r:id="rId4"/>
                        </a:rPr>
                        <a:t>(Gao </a:t>
                      </a:r>
                      <a:r>
                        <a:rPr lang="en-US" sz="1100" dirty="0" err="1">
                          <a:hlinkClick r:id="rId4"/>
                        </a:rPr>
                        <a:t>el</a:t>
                      </a:r>
                      <a:r>
                        <a:rPr lang="en-US" sz="1100" dirty="0">
                          <a:hlinkClick r:id="rId4"/>
                        </a:rPr>
                        <a:t> al. 2020)</a:t>
                      </a:r>
                      <a:endParaRPr lang="en-US" sz="1100" dirty="0"/>
                    </a:p>
                  </a:txBody>
                  <a:tcPr/>
                </a:tc>
                <a:tc>
                  <a:txBody>
                    <a:bodyPr/>
                    <a:lstStyle/>
                    <a:p>
                      <a:r>
                        <a:rPr lang="en-US" sz="1100" dirty="0"/>
                        <a:t>GPT-J, Pythia</a:t>
                      </a:r>
                    </a:p>
                  </a:txBody>
                  <a:tcPr/>
                </a:tc>
                <a:tc>
                  <a:txBody>
                    <a:bodyPr/>
                    <a:lstStyle/>
                    <a:p>
                      <a:r>
                        <a:rPr lang="en-US" sz="1100" dirty="0"/>
                        <a:t>300B</a:t>
                      </a:r>
                    </a:p>
                  </a:txBody>
                  <a:tcPr/>
                </a:tc>
                <a:tc>
                  <a:txBody>
                    <a:bodyPr/>
                    <a:lstStyle/>
                    <a:p>
                      <a:r>
                        <a:rPr lang="en-US" sz="1100" dirty="0"/>
                        <a:t>22 datasets including CC, books, code, news</a:t>
                      </a:r>
                    </a:p>
                  </a:txBody>
                  <a:tcPr/>
                </a:tc>
                <a:tc>
                  <a:txBody>
                    <a:bodyPr/>
                    <a:lstStyle/>
                    <a:p>
                      <a:r>
                        <a:rPr lang="en-US" sz="1100" dirty="0"/>
                        <a:t>Varies by dataset subset</a:t>
                      </a:r>
                    </a:p>
                  </a:txBody>
                  <a:tcPr/>
                </a:tc>
                <a:tc>
                  <a:txBody>
                    <a:bodyPr/>
                    <a:lstStyle/>
                    <a:p>
                      <a:r>
                        <a:rPr lang="en-US" sz="1100" dirty="0"/>
                        <a:t>English</a:t>
                      </a:r>
                    </a:p>
                  </a:txBody>
                  <a:tcPr/>
                </a:tc>
                <a:extLst>
                  <a:ext uri="{0D108BD9-81ED-4DB2-BD59-A6C34878D82A}">
                    <a16:rowId xmlns:a16="http://schemas.microsoft.com/office/drawing/2014/main" val="4000772618"/>
                  </a:ext>
                </a:extLst>
              </a:tr>
              <a:tr h="370840">
                <a:tc>
                  <a:txBody>
                    <a:bodyPr/>
                    <a:lstStyle/>
                    <a:p>
                      <a:r>
                        <a:rPr lang="en-US" sz="1100" dirty="0" err="1"/>
                        <a:t>RedPejamas</a:t>
                      </a:r>
                      <a:br>
                        <a:rPr lang="en-US" sz="1100" dirty="0"/>
                      </a:br>
                      <a:r>
                        <a:rPr lang="en-US" sz="1100" dirty="0">
                          <a:hlinkClick r:id="rId5"/>
                        </a:rPr>
                        <a:t>(Weber et al. 2024)</a:t>
                      </a:r>
                      <a:endParaRPr lang="en-US" sz="1100" dirty="0"/>
                    </a:p>
                  </a:txBody>
                  <a:tcPr/>
                </a:tc>
                <a:tc>
                  <a:txBody>
                    <a:bodyPr/>
                    <a:lstStyle/>
                    <a:p>
                      <a:r>
                        <a:rPr lang="en-US" sz="1100" dirty="0"/>
                        <a:t>Llama 1</a:t>
                      </a:r>
                    </a:p>
                  </a:txBody>
                  <a:tcPr/>
                </a:tc>
                <a:tc>
                  <a:txBody>
                    <a:bodyPr/>
                    <a:lstStyle/>
                    <a:p>
                      <a:r>
                        <a:rPr lang="en-US" sz="1100" dirty="0"/>
                        <a:t>1.2T</a:t>
                      </a:r>
                    </a:p>
                  </a:txBody>
                  <a:tcPr/>
                </a:tc>
                <a:tc>
                  <a:txBody>
                    <a:bodyPr/>
                    <a:lstStyle/>
                    <a:p>
                      <a:r>
                        <a:rPr lang="en-US" sz="1100" dirty="0"/>
                        <a:t>CC, C4, </a:t>
                      </a:r>
                      <a:r>
                        <a:rPr lang="en-US" sz="1100" dirty="0" err="1"/>
                        <a:t>Github</a:t>
                      </a:r>
                      <a:r>
                        <a:rPr lang="en-US" sz="1100" dirty="0"/>
                        <a:t>, </a:t>
                      </a:r>
                      <a:r>
                        <a:rPr lang="en-US" sz="1100" dirty="0" err="1"/>
                        <a:t>Arxiv</a:t>
                      </a:r>
                      <a:r>
                        <a:rPr lang="en-US" sz="1100" dirty="0"/>
                        <a:t>, Books, Wikipedia, </a:t>
                      </a:r>
                      <a:r>
                        <a:rPr lang="en-US" sz="1100" dirty="0" err="1"/>
                        <a:t>StackExchange</a:t>
                      </a:r>
                      <a:endParaRPr lang="en-US" sz="1100" dirty="0"/>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100" dirty="0"/>
                        <a:t>Varies by dataset subset</a:t>
                      </a:r>
                    </a:p>
                    <a:p>
                      <a:endParaRPr lang="en-US" sz="1100" dirty="0"/>
                    </a:p>
                  </a:txBody>
                  <a:tcPr/>
                </a:tc>
                <a:tc>
                  <a:txBody>
                    <a:bodyPr/>
                    <a:lstStyle/>
                    <a:p>
                      <a:r>
                        <a:rPr lang="en-US" sz="1100" dirty="0"/>
                        <a:t>English</a:t>
                      </a:r>
                    </a:p>
                  </a:txBody>
                  <a:tcPr/>
                </a:tc>
                <a:extLst>
                  <a:ext uri="{0D108BD9-81ED-4DB2-BD59-A6C34878D82A}">
                    <a16:rowId xmlns:a16="http://schemas.microsoft.com/office/drawing/2014/main" val="328246349"/>
                  </a:ext>
                </a:extLst>
              </a:tr>
              <a:tr h="370840">
                <a:tc>
                  <a:txBody>
                    <a:bodyPr/>
                    <a:lstStyle/>
                    <a:p>
                      <a:r>
                        <a:rPr lang="en-US" sz="1100" dirty="0" err="1"/>
                        <a:t>RefinedWeb</a:t>
                      </a:r>
                      <a:br>
                        <a:rPr lang="en-US" sz="1100" dirty="0"/>
                      </a:br>
                      <a:r>
                        <a:rPr lang="en-US" sz="1100" dirty="0">
                          <a:hlinkClick r:id="rId6"/>
                        </a:rPr>
                        <a:t>(</a:t>
                      </a:r>
                      <a:r>
                        <a:rPr lang="en-US" sz="1100" dirty="0" err="1">
                          <a:hlinkClick r:id="rId6"/>
                        </a:rPr>
                        <a:t>Penedo</a:t>
                      </a:r>
                      <a:r>
                        <a:rPr lang="en-US" sz="1100" dirty="0">
                          <a:hlinkClick r:id="rId6"/>
                        </a:rPr>
                        <a:t> et al. 2023)</a:t>
                      </a:r>
                      <a:endParaRPr lang="en-US" sz="1100" dirty="0"/>
                    </a:p>
                  </a:txBody>
                  <a:tcPr/>
                </a:tc>
                <a:tc>
                  <a:txBody>
                    <a:bodyPr/>
                    <a:lstStyle/>
                    <a:p>
                      <a:r>
                        <a:rPr lang="en-US" sz="1100" dirty="0"/>
                        <a:t>Falcon</a:t>
                      </a:r>
                    </a:p>
                  </a:txBody>
                  <a:tcPr/>
                </a:tc>
                <a:tc>
                  <a:txBody>
                    <a:bodyPr/>
                    <a:lstStyle/>
                    <a:p>
                      <a:r>
                        <a:rPr lang="en-US" sz="1100" dirty="0"/>
                        <a:t>600B</a:t>
                      </a:r>
                    </a:p>
                  </a:txBody>
                  <a:tcPr/>
                </a:tc>
                <a:tc>
                  <a:txBody>
                    <a:bodyPr/>
                    <a:lstStyle/>
                    <a:p>
                      <a:r>
                        <a:rPr lang="en-US" sz="1100" dirty="0"/>
                        <a:t>CC</a:t>
                      </a:r>
                    </a:p>
                  </a:txBody>
                  <a:tcPr/>
                </a:tc>
                <a:tc>
                  <a:txBody>
                    <a:bodyPr/>
                    <a:lstStyle/>
                    <a:p>
                      <a:r>
                        <a:rPr lang="en-US" sz="1100" dirty="0"/>
                        <a:t>ODC-BY 1.0</a:t>
                      </a:r>
                    </a:p>
                  </a:txBody>
                  <a:tcPr/>
                </a:tc>
                <a:tc>
                  <a:txBody>
                    <a:bodyPr/>
                    <a:lstStyle/>
                    <a:p>
                      <a:r>
                        <a:rPr lang="en-US" sz="1100" dirty="0"/>
                        <a:t>English</a:t>
                      </a:r>
                    </a:p>
                  </a:txBody>
                  <a:tcPr/>
                </a:tc>
                <a:extLst>
                  <a:ext uri="{0D108BD9-81ED-4DB2-BD59-A6C34878D82A}">
                    <a16:rowId xmlns:a16="http://schemas.microsoft.com/office/drawing/2014/main" val="2986027090"/>
                  </a:ext>
                </a:extLst>
              </a:tr>
              <a:tr h="370840">
                <a:tc>
                  <a:txBody>
                    <a:bodyPr/>
                    <a:lstStyle/>
                    <a:p>
                      <a:r>
                        <a:rPr lang="en-US" sz="1100" dirty="0"/>
                        <a:t>Dolma</a:t>
                      </a:r>
                      <a:br>
                        <a:rPr lang="en-US" sz="1100" dirty="0"/>
                      </a:br>
                      <a:r>
                        <a:rPr lang="en-US" sz="1100" dirty="0">
                          <a:hlinkClick r:id="rId7"/>
                        </a:rPr>
                        <a:t>(</a:t>
                      </a:r>
                      <a:r>
                        <a:rPr lang="en-US" sz="1100" dirty="0" err="1">
                          <a:hlinkClick r:id="rId7"/>
                        </a:rPr>
                        <a:t>Soldaini</a:t>
                      </a:r>
                      <a:r>
                        <a:rPr lang="en-US" sz="1100" dirty="0">
                          <a:hlinkClick r:id="rId7"/>
                        </a:rPr>
                        <a:t> et al. 2024)</a:t>
                      </a:r>
                      <a:endParaRPr lang="en-US" sz="1100" dirty="0"/>
                    </a:p>
                  </a:txBody>
                  <a:tcPr/>
                </a:tc>
                <a:tc>
                  <a:txBody>
                    <a:bodyPr/>
                    <a:lstStyle/>
                    <a:p>
                      <a:r>
                        <a:rPr lang="en-US" sz="1100" dirty="0" err="1"/>
                        <a:t>OLMo</a:t>
                      </a:r>
                      <a:endParaRPr lang="en-US" sz="1100" dirty="0"/>
                    </a:p>
                  </a:txBody>
                  <a:tcPr/>
                </a:tc>
                <a:tc>
                  <a:txBody>
                    <a:bodyPr/>
                    <a:lstStyle/>
                    <a:p>
                      <a:r>
                        <a:rPr lang="en-US" sz="1100" dirty="0"/>
                        <a:t>3T</a:t>
                      </a:r>
                    </a:p>
                  </a:txBody>
                  <a:tcPr/>
                </a:tc>
                <a:tc>
                  <a:txBody>
                    <a:bodyPr/>
                    <a:lstStyle/>
                    <a:p>
                      <a:r>
                        <a:rPr lang="en-US" sz="1100" dirty="0"/>
                        <a:t>CC, C4, Gutenberg, </a:t>
                      </a:r>
                      <a:r>
                        <a:rPr lang="en-US" sz="1100" dirty="0" err="1"/>
                        <a:t>Github</a:t>
                      </a:r>
                      <a:r>
                        <a:rPr lang="en-US" sz="1100" dirty="0"/>
                        <a:t>, Wikipedia, </a:t>
                      </a:r>
                      <a:r>
                        <a:rPr lang="en-US" sz="1100" dirty="0" err="1"/>
                        <a:t>Wikibooks</a:t>
                      </a:r>
                      <a:r>
                        <a:rPr lang="en-US" sz="1100" dirty="0"/>
                        <a:t> </a:t>
                      </a:r>
                    </a:p>
                  </a:txBody>
                  <a:tcPr/>
                </a:tc>
                <a:tc>
                  <a:txBody>
                    <a:bodyPr/>
                    <a:lstStyle/>
                    <a:p>
                      <a:r>
                        <a:rPr lang="en-US" sz="1100" dirty="0" err="1"/>
                        <a:t>ImpACT</a:t>
                      </a:r>
                      <a:r>
                        <a:rPr lang="en-US" sz="1100" dirty="0"/>
                        <a:t> MR</a:t>
                      </a:r>
                    </a:p>
                  </a:txBody>
                  <a:tcPr/>
                </a:tc>
                <a:tc>
                  <a:txBody>
                    <a:bodyPr/>
                    <a:lstStyle/>
                    <a:p>
                      <a:r>
                        <a:rPr lang="en-US" sz="1100" dirty="0"/>
                        <a:t>English</a:t>
                      </a:r>
                    </a:p>
                  </a:txBody>
                  <a:tcPr/>
                </a:tc>
                <a:extLst>
                  <a:ext uri="{0D108BD9-81ED-4DB2-BD59-A6C34878D82A}">
                    <a16:rowId xmlns:a16="http://schemas.microsoft.com/office/drawing/2014/main" val="1273737225"/>
                  </a:ext>
                </a:extLst>
              </a:tr>
              <a:tr h="370840">
                <a:tc>
                  <a:txBody>
                    <a:bodyPr/>
                    <a:lstStyle/>
                    <a:p>
                      <a:r>
                        <a:rPr lang="en-US" sz="1100" dirty="0" err="1"/>
                        <a:t>DataComp</a:t>
                      </a:r>
                      <a:r>
                        <a:rPr lang="en-US" sz="1100" dirty="0"/>
                        <a:t>-LM</a:t>
                      </a:r>
                      <a:br>
                        <a:rPr lang="en-US" sz="1100" dirty="0"/>
                      </a:br>
                      <a:r>
                        <a:rPr lang="en-US" sz="1100" dirty="0">
                          <a:hlinkClick r:id="rId8"/>
                        </a:rPr>
                        <a:t>(Li et al. 2024)</a:t>
                      </a:r>
                      <a:endParaRPr lang="en-US" sz="1100" dirty="0"/>
                    </a:p>
                  </a:txBody>
                  <a:tcPr/>
                </a:tc>
                <a:tc>
                  <a:txBody>
                    <a:bodyPr/>
                    <a:lstStyle/>
                    <a:p>
                      <a:r>
                        <a:rPr lang="en-US" sz="1100" dirty="0"/>
                        <a:t>SmolLM2, DCLM </a:t>
                      </a:r>
                    </a:p>
                  </a:txBody>
                  <a:tcPr/>
                </a:tc>
                <a:tc>
                  <a:txBody>
                    <a:bodyPr/>
                    <a:lstStyle/>
                    <a:p>
                      <a:r>
                        <a:rPr lang="en-US" sz="1100" dirty="0"/>
                        <a:t>240T</a:t>
                      </a:r>
                    </a:p>
                  </a:txBody>
                  <a:tcPr/>
                </a:tc>
                <a:tc>
                  <a:txBody>
                    <a:bodyPr/>
                    <a:lstStyle/>
                    <a:p>
                      <a:r>
                        <a:rPr lang="en-US" sz="1100" dirty="0"/>
                        <a:t>CC</a:t>
                      </a:r>
                    </a:p>
                  </a:txBody>
                  <a:tcPr/>
                </a:tc>
                <a:tc>
                  <a:txBody>
                    <a:bodyPr/>
                    <a:lstStyle/>
                    <a:p>
                      <a:r>
                        <a:rPr lang="en-US" sz="1100" dirty="0"/>
                        <a:t>?</a:t>
                      </a:r>
                    </a:p>
                  </a:txBody>
                  <a:tcPr/>
                </a:tc>
                <a:tc>
                  <a:txBody>
                    <a:bodyPr/>
                    <a:lstStyle/>
                    <a:p>
                      <a:r>
                        <a:rPr lang="en-US" sz="1100" dirty="0"/>
                        <a:t>English</a:t>
                      </a:r>
                    </a:p>
                  </a:txBody>
                  <a:tcPr/>
                </a:tc>
                <a:extLst>
                  <a:ext uri="{0D108BD9-81ED-4DB2-BD59-A6C34878D82A}">
                    <a16:rowId xmlns:a16="http://schemas.microsoft.com/office/drawing/2014/main" val="823773336"/>
                  </a:ext>
                </a:extLst>
              </a:tr>
            </a:tbl>
          </a:graphicData>
        </a:graphic>
      </p:graphicFrame>
      <p:sp>
        <p:nvSpPr>
          <p:cNvPr id="3" name="Rounded Rectangle 2">
            <a:extLst>
              <a:ext uri="{FF2B5EF4-FFF2-40B4-BE49-F238E27FC236}">
                <a16:creationId xmlns:a16="http://schemas.microsoft.com/office/drawing/2014/main" id="{B5DB8CE6-9863-88BA-5372-CF9827871BB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1394940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FE17D-C046-ED15-5F46-72B976F2B164}"/>
              </a:ext>
            </a:extLst>
          </p:cNvPr>
          <p:cNvSpPr>
            <a:spLocks noGrp="1"/>
          </p:cNvSpPr>
          <p:nvPr>
            <p:ph type="title"/>
          </p:nvPr>
        </p:nvSpPr>
        <p:spPr/>
        <p:txBody>
          <a:bodyPr/>
          <a:lstStyle/>
          <a:p>
            <a:r>
              <a:rPr lang="en-US" dirty="0"/>
              <a:t>The Pile </a:t>
            </a:r>
          </a:p>
        </p:txBody>
      </p:sp>
      <p:sp>
        <p:nvSpPr>
          <p:cNvPr id="3" name="Text Placeholder 2">
            <a:extLst>
              <a:ext uri="{FF2B5EF4-FFF2-40B4-BE49-F238E27FC236}">
                <a16:creationId xmlns:a16="http://schemas.microsoft.com/office/drawing/2014/main" id="{C69169EF-54B0-7558-FFC2-18D39A58AD0A}"/>
              </a:ext>
            </a:extLst>
          </p:cNvPr>
          <p:cNvSpPr>
            <a:spLocks noGrp="1"/>
          </p:cNvSpPr>
          <p:nvPr>
            <p:ph type="body" sz="quarter" idx="16"/>
          </p:nvPr>
        </p:nvSpPr>
        <p:spPr/>
        <p:txBody>
          <a:bodyPr/>
          <a:lstStyle/>
          <a:p>
            <a:r>
              <a:rPr lang="en-US" sz="1500" dirty="0"/>
              <a:t>Pile-CC: From Common Crawl; uses </a:t>
            </a:r>
            <a:r>
              <a:rPr lang="en-US" sz="1500" dirty="0">
                <a:hlinkClick r:id="rId3"/>
              </a:rPr>
              <a:t>justText</a:t>
            </a:r>
            <a:r>
              <a:rPr lang="en-US" sz="1500" dirty="0"/>
              <a:t> to extract useful text.</a:t>
            </a:r>
          </a:p>
          <a:p>
            <a:r>
              <a:rPr lang="en-US" sz="1500" dirty="0"/>
              <a:t>PubMed Central: 5M NIH funded papers and public. </a:t>
            </a:r>
          </a:p>
          <a:p>
            <a:r>
              <a:rPr lang="en-US" sz="1500" dirty="0" err="1"/>
              <a:t>arXiv</a:t>
            </a:r>
            <a:r>
              <a:rPr lang="en-US" sz="1500" dirty="0"/>
              <a:t>: preprint for research papers since 1991 (uses latex).</a:t>
            </a:r>
          </a:p>
          <a:p>
            <a:r>
              <a:rPr lang="en-US" sz="1500" dirty="0"/>
              <a:t>Gutenberg </a:t>
            </a:r>
            <a:r>
              <a:rPr lang="en-US" sz="1500" dirty="0">
                <a:hlinkClick r:id="rId4"/>
              </a:rPr>
              <a:t>PG-19</a:t>
            </a:r>
            <a:r>
              <a:rPr lang="en-US" sz="1500" dirty="0"/>
              <a:t>: Online books (before 2019) with copyright clearance.  </a:t>
            </a:r>
          </a:p>
          <a:p>
            <a:r>
              <a:rPr lang="en-US" sz="1500" dirty="0"/>
              <a:t>Books3 is a a collection of ~200K books. Has been </a:t>
            </a:r>
            <a:r>
              <a:rPr lang="en-US" sz="1500" dirty="0">
                <a:hlinkClick r:id="rId5"/>
              </a:rPr>
              <a:t>subject of</a:t>
            </a:r>
            <a:r>
              <a:rPr lang="en-US" sz="1500" dirty="0"/>
              <a:t> </a:t>
            </a:r>
            <a:r>
              <a:rPr lang="en-US" sz="1500" dirty="0">
                <a:hlinkClick r:id="rId6"/>
              </a:rPr>
              <a:t>lawsuits</a:t>
            </a:r>
            <a:r>
              <a:rPr lang="en-US" sz="1500" dirty="0"/>
              <a:t>.</a:t>
            </a:r>
          </a:p>
          <a:p>
            <a:r>
              <a:rPr lang="en-US" sz="1500" dirty="0" err="1"/>
              <a:t>StackExachange</a:t>
            </a:r>
            <a:r>
              <a:rPr lang="en-US" sz="1500" dirty="0"/>
              <a:t>: Q&amp;A format is close to real applications.</a:t>
            </a:r>
          </a:p>
          <a:p>
            <a:r>
              <a:rPr lang="en-US" sz="1500" dirty="0" err="1"/>
              <a:t>Github</a:t>
            </a:r>
            <a:r>
              <a:rPr lang="en-US" sz="1500" dirty="0"/>
              <a:t>: Content is not just the code. </a:t>
            </a:r>
          </a:p>
          <a:p>
            <a:pPr lvl="1"/>
            <a:r>
              <a:rPr lang="en-US" sz="1400" dirty="0"/>
              <a:t>Note, </a:t>
            </a:r>
            <a:r>
              <a:rPr lang="en-US" sz="1400" dirty="0">
                <a:hlinkClick r:id="rId7"/>
              </a:rPr>
              <a:t>GH archive</a:t>
            </a:r>
            <a:r>
              <a:rPr lang="en-US" sz="1400" dirty="0"/>
              <a:t> has regular snapshots of </a:t>
            </a:r>
            <a:r>
              <a:rPr lang="en-US" sz="1400" dirty="0" err="1"/>
              <a:t>Github</a:t>
            </a:r>
            <a:r>
              <a:rPr lang="en-US" sz="1400" dirty="0"/>
              <a:t> (commits, forks, etc.)</a:t>
            </a:r>
          </a:p>
          <a:p>
            <a:pPr marL="0" indent="0">
              <a:buNone/>
            </a:pPr>
            <a:endParaRPr lang="en-US" sz="1400" dirty="0"/>
          </a:p>
          <a:p>
            <a:endParaRPr lang="en-US" sz="1500" dirty="0"/>
          </a:p>
          <a:p>
            <a:endParaRPr lang="en-US" sz="1500" dirty="0"/>
          </a:p>
          <a:p>
            <a:endParaRPr lang="en-US" sz="1500" dirty="0"/>
          </a:p>
        </p:txBody>
      </p:sp>
      <p:pic>
        <p:nvPicPr>
          <p:cNvPr id="4" name="Picture 3">
            <a:extLst>
              <a:ext uri="{FF2B5EF4-FFF2-40B4-BE49-F238E27FC236}">
                <a16:creationId xmlns:a16="http://schemas.microsoft.com/office/drawing/2014/main" id="{2A20C122-0035-BD5D-CC22-7D7AB9CD0006}"/>
              </a:ext>
            </a:extLst>
          </p:cNvPr>
          <p:cNvPicPr>
            <a:picLocks noChangeAspect="1"/>
          </p:cNvPicPr>
          <p:nvPr/>
        </p:nvPicPr>
        <p:blipFill>
          <a:blip r:embed="rId8"/>
          <a:stretch>
            <a:fillRect/>
          </a:stretch>
        </p:blipFill>
        <p:spPr>
          <a:xfrm>
            <a:off x="6937005" y="465083"/>
            <a:ext cx="2009926" cy="4065532"/>
          </a:xfrm>
          <a:prstGeom prst="rect">
            <a:avLst/>
          </a:prstGeom>
        </p:spPr>
      </p:pic>
      <p:sp>
        <p:nvSpPr>
          <p:cNvPr id="8" name="TextBox 7">
            <a:extLst>
              <a:ext uri="{FF2B5EF4-FFF2-40B4-BE49-F238E27FC236}">
                <a16:creationId xmlns:a16="http://schemas.microsoft.com/office/drawing/2014/main" id="{7F08D9D4-3F73-EBC1-6421-518E17E03A35}"/>
              </a:ext>
            </a:extLst>
          </p:cNvPr>
          <p:cNvSpPr txBox="1"/>
          <p:nvPr/>
        </p:nvSpPr>
        <p:spPr>
          <a:xfrm>
            <a:off x="6794938" y="4809844"/>
            <a:ext cx="1686910" cy="246221"/>
          </a:xfrm>
          <a:prstGeom prst="rect">
            <a:avLst/>
          </a:prstGeom>
          <a:noFill/>
        </p:spPr>
        <p:txBody>
          <a:bodyPr wrap="square">
            <a:spAutoFit/>
          </a:bodyPr>
          <a:lstStyle/>
          <a:p>
            <a:r>
              <a:rPr lang="en-US" sz="1000" dirty="0">
                <a:solidFill>
                  <a:srgbClr val="888888"/>
                </a:solidFill>
                <a:latin typeface="Calibri"/>
                <a:ea typeface="Calibri"/>
                <a:cs typeface="Calibri"/>
                <a:sym typeface="Calibri"/>
              </a:rPr>
              <a:t>Slide inspiration: Percy Liang</a:t>
            </a:r>
            <a:endParaRPr lang="en-US" sz="1000" dirty="0"/>
          </a:p>
        </p:txBody>
      </p:sp>
      <p:sp>
        <p:nvSpPr>
          <p:cNvPr id="9" name="TextBox 8">
            <a:extLst>
              <a:ext uri="{FF2B5EF4-FFF2-40B4-BE49-F238E27FC236}">
                <a16:creationId xmlns:a16="http://schemas.microsoft.com/office/drawing/2014/main" id="{1AFC7509-89BC-8AA5-4A4A-88FFFE11DCC8}"/>
              </a:ext>
            </a:extLst>
          </p:cNvPr>
          <p:cNvSpPr txBox="1"/>
          <p:nvPr/>
        </p:nvSpPr>
        <p:spPr>
          <a:xfrm>
            <a:off x="1195884" y="4851703"/>
            <a:ext cx="6629399" cy="246221"/>
          </a:xfrm>
          <a:prstGeom prst="rect">
            <a:avLst/>
          </a:prstGeom>
          <a:noFill/>
        </p:spPr>
        <p:txBody>
          <a:bodyPr wrap="square">
            <a:spAutoFit/>
          </a:bodyPr>
          <a:lstStyle/>
          <a:p>
            <a:pPr algn="ctr"/>
            <a:r>
              <a:rPr lang="en-US" sz="1000" spc="-5" dirty="0">
                <a:solidFill>
                  <a:srgbClr val="888888"/>
                </a:solidFill>
                <a:latin typeface="Tahoma" panose="020B0604030504040204" pitchFamily="34" charset="0"/>
                <a:ea typeface="Tahoma" panose="020B0604030504040204" pitchFamily="34" charset="0"/>
                <a:cs typeface="Tahoma" panose="020B0604030504040204" pitchFamily="34" charset="0"/>
                <a:hlinkClick r:id="rId9"/>
              </a:rPr>
              <a:t>The Pile: An 800GB Dataset of Diverse Text for Language Modeling, 2020</a:t>
            </a:r>
            <a:endParaRPr lang="en-US" sz="100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88679134-8966-02A9-F9F5-11AD210A1C6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8784057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398BA-03FA-949C-3629-533C641FD04B}"/>
              </a:ext>
            </a:extLst>
          </p:cNvPr>
          <p:cNvSpPr>
            <a:spLocks noGrp="1"/>
          </p:cNvSpPr>
          <p:nvPr>
            <p:ph type="title"/>
          </p:nvPr>
        </p:nvSpPr>
        <p:spPr/>
        <p:txBody>
          <a:bodyPr/>
          <a:lstStyle/>
          <a:p>
            <a:r>
              <a:rPr lang="en-US" dirty="0"/>
              <a:t>Summary: preparing pre-training data</a:t>
            </a:r>
          </a:p>
        </p:txBody>
      </p:sp>
      <p:sp>
        <p:nvSpPr>
          <p:cNvPr id="3" name="Text Placeholder 2">
            <a:extLst>
              <a:ext uri="{FF2B5EF4-FFF2-40B4-BE49-F238E27FC236}">
                <a16:creationId xmlns:a16="http://schemas.microsoft.com/office/drawing/2014/main" id="{E4993629-D234-4F5B-1A58-D544FF841656}"/>
              </a:ext>
            </a:extLst>
          </p:cNvPr>
          <p:cNvSpPr>
            <a:spLocks noGrp="1"/>
          </p:cNvSpPr>
          <p:nvPr>
            <p:ph type="body" sz="quarter" idx="16"/>
          </p:nvPr>
        </p:nvSpPr>
        <p:spPr>
          <a:xfrm>
            <a:off x="320723" y="1390650"/>
            <a:ext cx="8625384" cy="3077573"/>
          </a:xfrm>
        </p:spPr>
        <p:txBody>
          <a:bodyPr/>
          <a:lstStyle/>
          <a:p>
            <a:r>
              <a:rPr lang="en-US" dirty="0"/>
              <a:t>Data does not fall from the sky. You have to work to get it! </a:t>
            </a:r>
          </a:p>
          <a:p>
            <a:r>
              <a:rPr lang="en-US" b="1" dirty="0"/>
              <a:t>Finding large data:</a:t>
            </a:r>
            <a:r>
              <a:rPr lang="en-US" dirty="0"/>
              <a:t> </a:t>
            </a:r>
            <a:r>
              <a:rPr lang="en-US" dirty="0" err="1"/>
              <a:t>CommonCrawl</a:t>
            </a:r>
            <a:r>
              <a:rPr lang="en-US" dirty="0"/>
              <a:t> has a ton of crawled dumps, but not the only one. </a:t>
            </a:r>
          </a:p>
          <a:p>
            <a:r>
              <a:rPr lang="en-US" b="1" dirty="0"/>
              <a:t>Cleaning data </a:t>
            </a:r>
            <a:r>
              <a:rPr lang="en-US" dirty="0"/>
              <a:t>can save tons of compute and even give you gains.</a:t>
            </a:r>
          </a:p>
          <a:p>
            <a:r>
              <a:rPr lang="en-US" b="1" dirty="0"/>
              <a:t>Repetitions </a:t>
            </a:r>
            <a:r>
              <a:rPr lang="en-US" dirty="0"/>
              <a:t>are often a waste of compute and deteriorate model quality. </a:t>
            </a:r>
          </a:p>
          <a:p>
            <a:r>
              <a:rPr lang="en-US" b="1" dirty="0"/>
              <a:t>Scaling deduplication</a:t>
            </a:r>
            <a:r>
              <a:rPr lang="en-US" dirty="0"/>
              <a:t> requires advanced data structures. </a:t>
            </a:r>
          </a:p>
          <a:p>
            <a:r>
              <a:rPr lang="en-US" b="1" dirty="0"/>
              <a:t>Old data</a:t>
            </a:r>
            <a:r>
              <a:rPr lang="en-US" dirty="0"/>
              <a:t> old data may skew your model predictions, but it depends on your application.</a:t>
            </a:r>
          </a:p>
          <a:p>
            <a:r>
              <a:rPr lang="en-US" b="1" dirty="0"/>
              <a:t>Data mixtures </a:t>
            </a:r>
            <a:r>
              <a:rPr lang="en-US" dirty="0"/>
              <a:t>are quite important, though depend on your downstream application. </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883028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2537E-CD34-918A-BCB3-DE9B0145029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2C0C5CF-01FB-1FC8-EFEE-EB003E58B292}"/>
              </a:ext>
            </a:extLst>
          </p:cNvPr>
          <p:cNvSpPr>
            <a:spLocks noGrp="1"/>
          </p:cNvSpPr>
          <p:nvPr>
            <p:ph type="body" sz="quarter" idx="16"/>
          </p:nvPr>
        </p:nvSpPr>
        <p:spPr/>
        <p:txBody>
          <a:bodyPr anchor="ctr"/>
          <a:lstStyle/>
          <a:p>
            <a:pPr algn="ctr"/>
            <a:r>
              <a:rPr lang="en-US" sz="4800" dirty="0"/>
              <a:t>The actual pre-training </a:t>
            </a:r>
          </a:p>
        </p:txBody>
      </p:sp>
      <p:sp>
        <p:nvSpPr>
          <p:cNvPr id="3" name="Text Placeholder 2">
            <a:extLst>
              <a:ext uri="{FF2B5EF4-FFF2-40B4-BE49-F238E27FC236}">
                <a16:creationId xmlns:a16="http://schemas.microsoft.com/office/drawing/2014/main" id="{9E6983F6-F146-E3D0-4F84-F762EE79D02A}"/>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579242832"/>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0C3DFBC-5FE0-85BA-CBCD-D313EDEDB5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DC8E1B-6E4C-09BB-D85C-3C362E576AA8}"/>
              </a:ext>
            </a:extLst>
          </p:cNvPr>
          <p:cNvSpPr>
            <a:spLocks noGrp="1"/>
          </p:cNvSpPr>
          <p:nvPr>
            <p:ph type="title"/>
          </p:nvPr>
        </p:nvSpPr>
        <p:spPr/>
        <p:txBody>
          <a:bodyPr/>
          <a:lstStyle/>
          <a:p>
            <a:r>
              <a:rPr lang="en-US" dirty="0"/>
              <a:t>Encoder-only models (BERT): </a:t>
            </a:r>
            <a:br>
              <a:rPr lang="en-US" dirty="0"/>
            </a:br>
            <a:r>
              <a:rPr lang="en-US" dirty="0"/>
              <a:t>Pre-training Objectives </a:t>
            </a:r>
          </a:p>
        </p:txBody>
      </p:sp>
      <p:sp>
        <p:nvSpPr>
          <p:cNvPr id="3" name="Text Placeholder 2">
            <a:extLst>
              <a:ext uri="{FF2B5EF4-FFF2-40B4-BE49-F238E27FC236}">
                <a16:creationId xmlns:a16="http://schemas.microsoft.com/office/drawing/2014/main" id="{0BE5EC52-09E2-24EC-AEE3-C27484DDCD0E}"/>
              </a:ext>
            </a:extLst>
          </p:cNvPr>
          <p:cNvSpPr>
            <a:spLocks noGrp="1"/>
          </p:cNvSpPr>
          <p:nvPr>
            <p:ph type="body" sz="quarter" idx="16"/>
          </p:nvPr>
        </p:nvSpPr>
        <p:spPr>
          <a:xfrm>
            <a:off x="533919" y="1390650"/>
            <a:ext cx="8503401" cy="3077573"/>
          </a:xfrm>
        </p:spPr>
        <p:txBody>
          <a:bodyPr/>
          <a:lstStyle/>
          <a:p>
            <a:r>
              <a:rPr lang="en-US" b="1" dirty="0"/>
              <a:t>Token masking: </a:t>
            </a:r>
            <a:r>
              <a:rPr lang="en-US" dirty="0"/>
              <a:t>Randomly mask 15% of tokens and train the model to recover them. </a:t>
            </a:r>
          </a:p>
          <a:p>
            <a:pPr lvl="1"/>
            <a:r>
              <a:rPr lang="en-US" dirty="0">
                <a:solidFill>
                  <a:srgbClr val="C00000"/>
                </a:solidFill>
              </a:rPr>
              <a:t>Too</a:t>
            </a:r>
            <a:r>
              <a:rPr lang="en-US" dirty="0"/>
              <a:t> </a:t>
            </a:r>
            <a:r>
              <a:rPr lang="en-US" dirty="0">
                <a:solidFill>
                  <a:srgbClr val="C00000"/>
                </a:solidFill>
              </a:rPr>
              <a:t>little</a:t>
            </a:r>
            <a:r>
              <a:rPr lang="en-US" dirty="0"/>
              <a:t> masking: Too </a:t>
            </a:r>
            <a:r>
              <a:rPr lang="en-US" dirty="0">
                <a:solidFill>
                  <a:srgbClr val="C00000"/>
                </a:solidFill>
              </a:rPr>
              <a:t>expensive </a:t>
            </a:r>
            <a:r>
              <a:rPr lang="en-US" dirty="0"/>
              <a:t>to train </a:t>
            </a:r>
          </a:p>
          <a:p>
            <a:pPr lvl="1"/>
            <a:r>
              <a:rPr lang="en-US" dirty="0">
                <a:solidFill>
                  <a:srgbClr val="C00000"/>
                </a:solidFill>
              </a:rPr>
              <a:t>Too much</a:t>
            </a:r>
            <a:r>
              <a:rPr lang="en-US" dirty="0"/>
              <a:t> masking: </a:t>
            </a:r>
            <a:r>
              <a:rPr lang="en-US" dirty="0">
                <a:solidFill>
                  <a:srgbClr val="C00000"/>
                </a:solidFill>
              </a:rPr>
              <a:t>Underdefined</a:t>
            </a:r>
            <a:r>
              <a:rPr lang="en-US" dirty="0"/>
              <a:t> </a:t>
            </a:r>
          </a:p>
          <a:p>
            <a:pPr lvl="2"/>
            <a:r>
              <a:rPr lang="en-US" dirty="0"/>
              <a:t>(</a:t>
            </a:r>
            <a:r>
              <a:rPr lang="en-US" dirty="0">
                <a:effectLst/>
                <a:latin typeface="Calibri" panose="020F0502020204030204" pitchFamily="34" charset="0"/>
              </a:rPr>
              <a:t>not enough info for the model to recover the masked tokens</a:t>
            </a:r>
            <a:r>
              <a:rPr lang="en-US" dirty="0"/>
              <a:t>)</a:t>
            </a:r>
          </a:p>
          <a:p>
            <a:r>
              <a:rPr lang="en-US" b="1" dirty="0"/>
              <a:t>Sentence ordering: </a:t>
            </a:r>
            <a:r>
              <a:rPr lang="en-US" dirty="0"/>
              <a:t>Predict sentence ordering</a:t>
            </a:r>
          </a:p>
          <a:p>
            <a:pPr lvl="1"/>
            <a:r>
              <a:rPr lang="en-US" dirty="0"/>
              <a:t>Learns the relationships between sentences</a:t>
            </a:r>
          </a:p>
          <a:p>
            <a:pPr lvl="1"/>
            <a:r>
              <a:rPr lang="en-US" dirty="0"/>
              <a:t>50% correct ordering, and 50% random incorrect ones</a:t>
            </a:r>
          </a:p>
          <a:p>
            <a:pPr lvl="1"/>
            <a:endParaRPr lang="en-US" dirty="0"/>
          </a:p>
          <a:p>
            <a:endParaRPr lang="en-US" b="1" dirty="0"/>
          </a:p>
          <a:p>
            <a:endParaRPr lang="en-US" dirty="0"/>
          </a:p>
          <a:p>
            <a:endParaRPr lang="en-US" dirty="0"/>
          </a:p>
          <a:p>
            <a:endParaRPr lang="en-US" dirty="0"/>
          </a:p>
        </p:txBody>
      </p:sp>
      <p:pic>
        <p:nvPicPr>
          <p:cNvPr id="6" name="Picture 5">
            <a:extLst>
              <a:ext uri="{FF2B5EF4-FFF2-40B4-BE49-F238E27FC236}">
                <a16:creationId xmlns:a16="http://schemas.microsoft.com/office/drawing/2014/main" id="{70FAF9CB-AD9C-BCCB-C51E-FCF304E1C632}"/>
              </a:ext>
            </a:extLst>
          </p:cNvPr>
          <p:cNvPicPr>
            <a:picLocks noChangeAspect="1"/>
          </p:cNvPicPr>
          <p:nvPr/>
        </p:nvPicPr>
        <p:blipFill>
          <a:blip r:embed="rId2"/>
          <a:stretch>
            <a:fillRect/>
          </a:stretch>
        </p:blipFill>
        <p:spPr>
          <a:xfrm>
            <a:off x="973182" y="3592197"/>
            <a:ext cx="7772400" cy="876026"/>
          </a:xfrm>
          <a:prstGeom prst="rect">
            <a:avLst/>
          </a:prstGeom>
        </p:spPr>
      </p:pic>
    </p:spTree>
    <p:extLst>
      <p:ext uri="{BB962C8B-B14F-4D97-AF65-F5344CB8AC3E}">
        <p14:creationId xmlns:p14="http://schemas.microsoft.com/office/powerpoint/2010/main" val="367530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5F6E4-91F7-E838-3F6F-D059BF41D355}"/>
              </a:ext>
            </a:extLst>
          </p:cNvPr>
          <p:cNvSpPr>
            <a:spLocks noGrp="1"/>
          </p:cNvSpPr>
          <p:nvPr>
            <p:ph type="body" sz="quarter" idx="10"/>
          </p:nvPr>
        </p:nvSpPr>
        <p:spPr/>
        <p:txBody>
          <a:bodyPr>
            <a:normAutofit lnSpcReduction="10000"/>
          </a:bodyPr>
          <a:lstStyle/>
          <a:p>
            <a:r>
              <a:rPr lang="en-US" sz="3600" dirty="0"/>
              <a:t>What pre-training objectives should I use? </a:t>
            </a:r>
          </a:p>
        </p:txBody>
      </p:sp>
      <p:sp>
        <p:nvSpPr>
          <p:cNvPr id="3" name="Rounded Rectangle 2">
            <a:extLst>
              <a:ext uri="{FF2B5EF4-FFF2-40B4-BE49-F238E27FC236}">
                <a16:creationId xmlns:a16="http://schemas.microsoft.com/office/drawing/2014/main" id="{212203CE-359E-C28A-9FA7-B2C0BE93750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0800449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4635-9F16-09DD-3AE4-402D2AB8686E}"/>
              </a:ext>
            </a:extLst>
          </p:cNvPr>
          <p:cNvSpPr>
            <a:spLocks noGrp="1"/>
          </p:cNvSpPr>
          <p:nvPr>
            <p:ph type="title"/>
          </p:nvPr>
        </p:nvSpPr>
        <p:spPr/>
        <p:txBody>
          <a:bodyPr/>
          <a:lstStyle/>
          <a:p>
            <a:r>
              <a:rPr lang="en-US" dirty="0"/>
              <a:t>On Pre-training Objectives</a:t>
            </a:r>
          </a:p>
        </p:txBody>
      </p:sp>
      <p:sp>
        <p:nvSpPr>
          <p:cNvPr id="3" name="Text Placeholder 2">
            <a:extLst>
              <a:ext uri="{FF2B5EF4-FFF2-40B4-BE49-F238E27FC236}">
                <a16:creationId xmlns:a16="http://schemas.microsoft.com/office/drawing/2014/main" id="{583DC991-5DC5-98AD-6ACE-F76AB1E275A4}"/>
              </a:ext>
            </a:extLst>
          </p:cNvPr>
          <p:cNvSpPr>
            <a:spLocks noGrp="1"/>
          </p:cNvSpPr>
          <p:nvPr>
            <p:ph type="body" sz="quarter" idx="16"/>
          </p:nvPr>
        </p:nvSpPr>
        <p:spPr/>
        <p:txBody>
          <a:bodyPr/>
          <a:lstStyle/>
          <a:p>
            <a:r>
              <a:rPr lang="en-US" sz="1800" dirty="0"/>
              <a:t>So far, the dominant objective we have seen is “next-token” prediction. </a:t>
            </a:r>
          </a:p>
          <a:p>
            <a:r>
              <a:rPr lang="en-US" sz="1800" dirty="0">
                <a:effectLst/>
              </a:rPr>
              <a:t>In reality any “marginal” observations about language can be a source of supervision. </a:t>
            </a:r>
          </a:p>
        </p:txBody>
      </p:sp>
      <p:sp>
        <p:nvSpPr>
          <p:cNvPr id="4" name="Rounded Rectangle 3">
            <a:extLst>
              <a:ext uri="{FF2B5EF4-FFF2-40B4-BE49-F238E27FC236}">
                <a16:creationId xmlns:a16="http://schemas.microsoft.com/office/drawing/2014/main" id="{7201E8D1-691F-A3DC-E83F-07D1810475F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0746547"/>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406D6-CE7E-D2AD-286F-F22BCA382AB3}"/>
              </a:ext>
            </a:extLst>
          </p:cNvPr>
          <p:cNvSpPr>
            <a:spLocks noGrp="1"/>
          </p:cNvSpPr>
          <p:nvPr>
            <p:ph type="title"/>
          </p:nvPr>
        </p:nvSpPr>
        <p:spPr/>
        <p:txBody>
          <a:bodyPr>
            <a:normAutofit/>
          </a:bodyPr>
          <a:lstStyle/>
          <a:p>
            <a:r>
              <a:rPr lang="en-US" dirty="0"/>
              <a:t>Objectives</a:t>
            </a:r>
          </a:p>
        </p:txBody>
      </p:sp>
      <p:sp>
        <p:nvSpPr>
          <p:cNvPr id="4" name="Content Placeholder 3">
            <a:extLst>
              <a:ext uri="{FF2B5EF4-FFF2-40B4-BE49-F238E27FC236}">
                <a16:creationId xmlns:a16="http://schemas.microsoft.com/office/drawing/2014/main" id="{58AC3465-700C-204E-2680-8F747583BC4D}"/>
              </a:ext>
            </a:extLst>
          </p:cNvPr>
          <p:cNvSpPr>
            <a:spLocks noGrp="1"/>
          </p:cNvSpPr>
          <p:nvPr>
            <p:ph type="body" sz="quarter" idx="16"/>
          </p:nvPr>
        </p:nvSpPr>
        <p:spPr>
          <a:xfrm>
            <a:off x="195252" y="1255182"/>
            <a:ext cx="4529148" cy="3364207"/>
          </a:xfrm>
        </p:spPr>
        <p:txBody>
          <a:bodyPr>
            <a:normAutofit lnSpcReduction="10000"/>
          </a:bodyPr>
          <a:lstStyle/>
          <a:p>
            <a:r>
              <a:rPr lang="en-US" sz="1600" dirty="0"/>
              <a:t>Prefix language modeling </a:t>
            </a:r>
          </a:p>
          <a:p>
            <a:pPr lvl="1"/>
            <a:r>
              <a:rPr lang="en-US" sz="1200" b="1" dirty="0">
                <a:solidFill>
                  <a:srgbClr val="C00000"/>
                </a:solidFill>
              </a:rPr>
              <a:t>Input:</a:t>
            </a:r>
            <a:r>
              <a:rPr lang="en-US" sz="1200" b="1" dirty="0"/>
              <a:t> </a:t>
            </a:r>
            <a:r>
              <a:rPr lang="en-US" sz="1200" dirty="0">
                <a:latin typeface="Consolas" panose="020B0609020204030204" pitchFamily="49" charset="0"/>
                <a:cs typeface="Consolas" panose="020B0609020204030204" pitchFamily="49" charset="0"/>
              </a:rPr>
              <a:t>Thank you for inviting </a:t>
            </a:r>
          </a:p>
          <a:p>
            <a:pPr lvl="1"/>
            <a:r>
              <a:rPr lang="en-US" sz="1200" b="1" dirty="0">
                <a:solidFill>
                  <a:srgbClr val="00B050"/>
                </a:solidFill>
              </a:rPr>
              <a:t>Output:</a:t>
            </a:r>
            <a:r>
              <a:rPr lang="en-US" sz="1200" dirty="0"/>
              <a:t>  </a:t>
            </a:r>
            <a:r>
              <a:rPr lang="en-US" sz="1200" dirty="0">
                <a:latin typeface="Consolas" panose="020B0609020204030204" pitchFamily="49" charset="0"/>
                <a:cs typeface="Consolas" panose="020B0609020204030204" pitchFamily="49" charset="0"/>
              </a:rPr>
              <a:t>me to your party last week </a:t>
            </a:r>
          </a:p>
          <a:p>
            <a:pPr marL="114300" indent="0">
              <a:buNone/>
            </a:pPr>
            <a:endParaRPr lang="en-US" sz="1600" dirty="0"/>
          </a:p>
          <a:p>
            <a:r>
              <a:rPr lang="en-US" sz="1600" dirty="0"/>
              <a:t>BERT-style denoising</a:t>
            </a:r>
          </a:p>
          <a:p>
            <a:pPr lvl="1"/>
            <a:r>
              <a:rPr lang="en-US" sz="1200" b="1" dirty="0">
                <a:solidFill>
                  <a:srgbClr val="C00000"/>
                </a:solidFill>
              </a:rPr>
              <a:t>Input:</a:t>
            </a:r>
            <a:r>
              <a:rPr lang="en-US" sz="1200" b="1" dirty="0"/>
              <a:t> </a:t>
            </a:r>
            <a:r>
              <a:rPr lang="en-US" sz="1200" dirty="0">
                <a:latin typeface="Consolas" panose="020B0609020204030204" pitchFamily="49" charset="0"/>
                <a:cs typeface="Consolas" panose="020B0609020204030204" pitchFamily="49" charset="0"/>
              </a:rPr>
              <a:t>Thank you &lt;M&gt; &lt;M&gt; me to your party </a:t>
            </a:r>
            <a:r>
              <a:rPr lang="en-US" sz="1200" dirty="0">
                <a:solidFill>
                  <a:srgbClr val="C00000"/>
                </a:solidFill>
                <a:latin typeface="Consolas" panose="020B0609020204030204" pitchFamily="49" charset="0"/>
                <a:cs typeface="Consolas" panose="020B0609020204030204" pitchFamily="49" charset="0"/>
              </a:rPr>
              <a:t>apple </a:t>
            </a:r>
            <a:r>
              <a:rPr lang="en-US" sz="1200" dirty="0">
                <a:latin typeface="Consolas" panose="020B0609020204030204" pitchFamily="49" charset="0"/>
                <a:cs typeface="Consolas" panose="020B0609020204030204" pitchFamily="49" charset="0"/>
              </a:rPr>
              <a:t>week </a:t>
            </a:r>
          </a:p>
          <a:p>
            <a:pPr lvl="1"/>
            <a:r>
              <a:rPr lang="en-US" sz="1200" b="1" dirty="0">
                <a:solidFill>
                  <a:srgbClr val="00B050"/>
                </a:solidFill>
              </a:rPr>
              <a:t>Output:</a:t>
            </a:r>
            <a:r>
              <a:rPr lang="en-US" sz="1200" dirty="0"/>
              <a:t> </a:t>
            </a:r>
            <a:r>
              <a:rPr lang="en-US" sz="1200" dirty="0">
                <a:latin typeface="Consolas" panose="020B0609020204030204" pitchFamily="49" charset="0"/>
                <a:cs typeface="Consolas" panose="020B0609020204030204" pitchFamily="49" charset="0"/>
              </a:rPr>
              <a:t>Thank you </a:t>
            </a:r>
            <a:r>
              <a:rPr lang="en-US" sz="1200" dirty="0">
                <a:solidFill>
                  <a:srgbClr val="00B050"/>
                </a:solidFill>
                <a:latin typeface="Consolas" panose="020B0609020204030204" pitchFamily="49" charset="0"/>
                <a:cs typeface="Consolas" panose="020B0609020204030204" pitchFamily="49" charset="0"/>
              </a:rPr>
              <a:t>for inviting</a:t>
            </a:r>
            <a:r>
              <a:rPr lang="en-US" sz="1200" dirty="0">
                <a:latin typeface="Consolas" panose="020B0609020204030204" pitchFamily="49" charset="0"/>
                <a:cs typeface="Consolas" panose="020B0609020204030204" pitchFamily="49" charset="0"/>
              </a:rPr>
              <a:t> me to your party </a:t>
            </a:r>
            <a:r>
              <a:rPr lang="en-US" sz="1200" dirty="0">
                <a:solidFill>
                  <a:srgbClr val="00B050"/>
                </a:solidFill>
                <a:latin typeface="Consolas" panose="020B0609020204030204" pitchFamily="49" charset="0"/>
                <a:cs typeface="Consolas" panose="020B0609020204030204" pitchFamily="49" charset="0"/>
              </a:rPr>
              <a:t>last</a:t>
            </a:r>
            <a:r>
              <a:rPr lang="en-US" sz="1200" dirty="0">
                <a:latin typeface="Consolas" panose="020B0609020204030204" pitchFamily="49" charset="0"/>
                <a:cs typeface="Consolas" panose="020B0609020204030204" pitchFamily="49" charset="0"/>
              </a:rPr>
              <a:t> week </a:t>
            </a:r>
          </a:p>
          <a:p>
            <a:pPr marL="114300" indent="0">
              <a:buNone/>
            </a:pPr>
            <a:endParaRPr lang="en-US" sz="1600" dirty="0"/>
          </a:p>
          <a:p>
            <a:r>
              <a:rPr lang="en-US" sz="1600" dirty="0" err="1"/>
              <a:t>Deshuffling</a:t>
            </a:r>
            <a:endParaRPr lang="en-US" sz="1600" dirty="0"/>
          </a:p>
          <a:p>
            <a:pPr lvl="1"/>
            <a:r>
              <a:rPr lang="en-US" sz="1200" b="1" dirty="0">
                <a:solidFill>
                  <a:srgbClr val="C00000"/>
                </a:solidFill>
              </a:rPr>
              <a:t>Input:</a:t>
            </a:r>
            <a:r>
              <a:rPr lang="en-US" sz="1200" b="1" dirty="0"/>
              <a:t> </a:t>
            </a:r>
            <a:r>
              <a:rPr lang="en-US" sz="1200" dirty="0">
                <a:latin typeface="Consolas" panose="020B0609020204030204" pitchFamily="49" charset="0"/>
                <a:cs typeface="Consolas" panose="020B0609020204030204" pitchFamily="49" charset="0"/>
              </a:rPr>
              <a:t>party me for your to. last fun you inviting week Thanks. </a:t>
            </a:r>
          </a:p>
          <a:p>
            <a:pPr lvl="1"/>
            <a:r>
              <a:rPr lang="en-US" sz="1200" b="1" dirty="0">
                <a:solidFill>
                  <a:srgbClr val="00B050"/>
                </a:solidFill>
              </a:rPr>
              <a:t>Output:</a:t>
            </a:r>
            <a:r>
              <a:rPr lang="en-US" sz="1200" dirty="0"/>
              <a:t> </a:t>
            </a:r>
            <a:r>
              <a:rPr lang="en-US" sz="1200" dirty="0">
                <a:solidFill>
                  <a:schemeClr val="bg2"/>
                </a:solidFill>
                <a:latin typeface="Consolas" panose="020B0609020204030204" pitchFamily="49" charset="0"/>
                <a:cs typeface="Consolas" panose="020B0609020204030204" pitchFamily="49" charset="0"/>
              </a:rPr>
              <a:t>Thank you for inviting me to your party last week </a:t>
            </a:r>
          </a:p>
          <a:p>
            <a:pPr marL="114300" indent="0">
              <a:buNone/>
            </a:pPr>
            <a:endParaRPr lang="en-US" sz="1600" dirty="0">
              <a:latin typeface="Consolas" panose="020B0609020204030204" pitchFamily="49" charset="0"/>
              <a:cs typeface="Consolas" panose="020B0609020204030204" pitchFamily="49" charset="0"/>
            </a:endParaRPr>
          </a:p>
        </p:txBody>
      </p:sp>
      <p:sp>
        <p:nvSpPr>
          <p:cNvPr id="3" name="Content Placeholder 3">
            <a:extLst>
              <a:ext uri="{FF2B5EF4-FFF2-40B4-BE49-F238E27FC236}">
                <a16:creationId xmlns:a16="http://schemas.microsoft.com/office/drawing/2014/main" id="{E22743D9-9D95-EADA-59F4-6DBAA1155097}"/>
              </a:ext>
            </a:extLst>
          </p:cNvPr>
          <p:cNvSpPr txBox="1">
            <a:spLocks/>
          </p:cNvSpPr>
          <p:nvPr/>
        </p:nvSpPr>
        <p:spPr>
          <a:xfrm>
            <a:off x="4303628" y="1151789"/>
            <a:ext cx="5233498" cy="391873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Corbel"/>
              <a:buChar char="●"/>
              <a:defRPr sz="1800" b="0" i="0" u="none" strike="noStrike" cap="none">
                <a:solidFill>
                  <a:schemeClr val="dk2"/>
                </a:solidFill>
                <a:latin typeface="Corbel"/>
                <a:ea typeface="Corbel"/>
                <a:cs typeface="Corbel"/>
                <a:sym typeface="Corbel"/>
              </a:defRPr>
            </a:lvl1pPr>
            <a:lvl2pPr marL="914400" marR="0" lvl="1"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2pPr>
            <a:lvl3pPr marL="1371600" marR="0" lvl="2"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3pPr>
            <a:lvl4pPr marL="1828800" marR="0" lvl="3"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4pPr>
            <a:lvl5pPr marL="2286000" marR="0" lvl="4"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5pPr>
            <a:lvl6pPr marL="2743200" marR="0" lvl="5"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6pPr>
            <a:lvl7pPr marL="3200400" marR="0" lvl="6"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7pPr>
            <a:lvl8pPr marL="3657600" marR="0" lvl="7"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8pPr>
            <a:lvl9pPr marL="4114800" marR="0" lvl="8" indent="-317500" algn="l" rtl="0">
              <a:lnSpc>
                <a:spcPct val="115000"/>
              </a:lnSpc>
              <a:spcBef>
                <a:spcPts val="0"/>
              </a:spcBef>
              <a:spcAft>
                <a:spcPts val="0"/>
              </a:spcAft>
              <a:buClr>
                <a:schemeClr val="dk2"/>
              </a:buClr>
              <a:buSzPts val="1400"/>
              <a:buFont typeface="Corbel"/>
              <a:buChar char="■"/>
              <a:defRPr sz="1400" b="0" i="0" u="none" strike="noStrike" cap="none">
                <a:solidFill>
                  <a:schemeClr val="dk2"/>
                </a:solidFill>
                <a:latin typeface="Corbel"/>
                <a:ea typeface="Corbel"/>
                <a:cs typeface="Corbel"/>
                <a:sym typeface="Corbel"/>
              </a:defRPr>
            </a:lvl9p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IID noise, replace spans </a:t>
            </a:r>
          </a:p>
          <a:p>
            <a:pPr lvl="1"/>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Input:</a:t>
            </a:r>
            <a:r>
              <a:rPr lang="en-US" sz="1200" b="1" dirty="0"/>
              <a:t> </a:t>
            </a:r>
            <a:r>
              <a:rPr lang="en-US" sz="1200" dirty="0">
                <a:latin typeface="Consolas" panose="020B0609020204030204" pitchFamily="49" charset="0"/>
                <a:cs typeface="Consolas" panose="020B0609020204030204" pitchFamily="49" charset="0"/>
              </a:rPr>
              <a:t>Thank you &lt;X&gt; me to your party &lt;X&gt; week </a:t>
            </a:r>
          </a:p>
          <a:p>
            <a:pPr lvl="1"/>
            <a:r>
              <a:rPr lang="en-US" sz="1200" b="1" dirty="0">
                <a:solidFill>
                  <a:srgbClr val="00B050"/>
                </a:solidFill>
                <a:latin typeface="Tahoma" panose="020B0604030504040204" pitchFamily="34" charset="0"/>
                <a:ea typeface="Tahoma" panose="020B0604030504040204" pitchFamily="34" charset="0"/>
                <a:cs typeface="Tahoma" panose="020B0604030504040204" pitchFamily="34" charset="0"/>
              </a:rPr>
              <a:t>Output:</a:t>
            </a:r>
            <a:r>
              <a:rPr lang="en-US" sz="1200" dirty="0">
                <a:latin typeface="Tahoma" panose="020B0604030504040204" pitchFamily="34" charset="0"/>
                <a:ea typeface="Tahoma" panose="020B0604030504040204" pitchFamily="34" charset="0"/>
                <a:cs typeface="Tahoma" panose="020B0604030504040204" pitchFamily="34" charset="0"/>
              </a:rPr>
              <a:t> </a:t>
            </a:r>
            <a:r>
              <a:rPr lang="en-US" sz="1200" dirty="0">
                <a:latin typeface="Consolas" panose="020B0609020204030204" pitchFamily="49" charset="0"/>
                <a:cs typeface="Consolas" panose="020B0609020204030204" pitchFamily="49" charset="0"/>
              </a:rPr>
              <a:t>&lt;X&gt; for inviting &lt;Y&gt; last &lt;Z&gt;</a:t>
            </a:r>
          </a:p>
          <a:p>
            <a:pPr marL="114300" indent="0">
              <a:buFont typeface="Corbel"/>
              <a:buNone/>
            </a:pPr>
            <a:endParaRPr lang="en-US" sz="1600" dirty="0"/>
          </a:p>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IID noise, drop tokens  </a:t>
            </a:r>
          </a:p>
          <a:p>
            <a:pPr lvl="1"/>
            <a:r>
              <a:rPr lang="en-US" sz="1200" b="1" dirty="0">
                <a:solidFill>
                  <a:srgbClr val="C00000"/>
                </a:solidFill>
                <a:latin typeface="Tahoma" panose="020B0604030504040204" pitchFamily="34" charset="0"/>
                <a:ea typeface="Tahoma" panose="020B0604030504040204" pitchFamily="34" charset="0"/>
                <a:cs typeface="Tahoma" panose="020B0604030504040204" pitchFamily="34" charset="0"/>
              </a:rPr>
              <a:t>Input:</a:t>
            </a:r>
            <a:r>
              <a:rPr lang="en-US" sz="1200" b="1" dirty="0">
                <a:latin typeface="Tahoma" panose="020B0604030504040204" pitchFamily="34" charset="0"/>
                <a:ea typeface="Tahoma" panose="020B0604030504040204" pitchFamily="34" charset="0"/>
                <a:cs typeface="Tahoma" panose="020B0604030504040204" pitchFamily="34" charset="0"/>
              </a:rPr>
              <a:t> </a:t>
            </a:r>
            <a:r>
              <a:rPr lang="en-US" sz="1200" dirty="0">
                <a:latin typeface="Consolas" panose="020B0609020204030204" pitchFamily="49" charset="0"/>
                <a:cs typeface="Consolas" panose="020B0609020204030204" pitchFamily="49" charset="0"/>
              </a:rPr>
              <a:t>Thank you me to your party week .</a:t>
            </a:r>
          </a:p>
          <a:p>
            <a:pPr lvl="1"/>
            <a:r>
              <a:rPr lang="en-US" sz="1200" b="1" dirty="0">
                <a:solidFill>
                  <a:srgbClr val="00B050"/>
                </a:solidFill>
                <a:latin typeface="Tahoma" panose="020B0604030504040204" pitchFamily="34" charset="0"/>
                <a:ea typeface="Tahoma" panose="020B0604030504040204" pitchFamily="34" charset="0"/>
                <a:cs typeface="Tahoma" panose="020B0604030504040204" pitchFamily="34" charset="0"/>
              </a:rPr>
              <a:t>Output:</a:t>
            </a:r>
            <a:r>
              <a:rPr lang="en-US" sz="1200" dirty="0"/>
              <a:t> </a:t>
            </a:r>
            <a:r>
              <a:rPr lang="en-US" sz="1200" dirty="0">
                <a:latin typeface="Consolas" panose="020B0609020204030204" pitchFamily="49" charset="0"/>
                <a:cs typeface="Consolas" panose="020B0609020204030204" pitchFamily="49" charset="0"/>
              </a:rPr>
              <a:t>for inviting last</a:t>
            </a:r>
          </a:p>
        </p:txBody>
      </p:sp>
      <p:sp>
        <p:nvSpPr>
          <p:cNvPr id="6" name="TextBox 5">
            <a:extLst>
              <a:ext uri="{FF2B5EF4-FFF2-40B4-BE49-F238E27FC236}">
                <a16:creationId xmlns:a16="http://schemas.microsoft.com/office/drawing/2014/main" id="{2B7BEC4B-BA03-F7D4-1D0D-BE8C6CFA1CC0}"/>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Exploring</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dirty="0">
                <a:solidFill>
                  <a:srgbClr val="888888"/>
                </a:solidFill>
                <a:latin typeface="Tahoma" panose="020B0604030504040204" pitchFamily="34" charset="0"/>
                <a:ea typeface="Tahoma" panose="020B0604030504040204" pitchFamily="34" charset="0"/>
                <a:cs typeface="Tahoma" panose="020B0604030504040204" pitchFamily="34" charset="0"/>
              </a:rPr>
              <a:t>the</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limits</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of</a:t>
            </a:r>
            <a:r>
              <a:rPr lang="en-US" sz="1200" spc="1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rPr>
              <a:t>transfer</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learning</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with</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rPr>
              <a:t>text-to-text</a:t>
            </a:r>
            <a:r>
              <a:rPr lang="en-US" sz="1200" spc="15"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rPr>
              <a:t>transfer</a:t>
            </a:r>
            <a:r>
              <a:rPr lang="en-US" sz="1200" spc="1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20" dirty="0">
                <a:solidFill>
                  <a:srgbClr val="888888"/>
                </a:solidFill>
                <a:latin typeface="Tahoma" panose="020B0604030504040204" pitchFamily="34" charset="0"/>
                <a:ea typeface="Tahoma" panose="020B0604030504040204" pitchFamily="34" charset="0"/>
                <a:cs typeface="Tahoma" panose="020B0604030504040204" pitchFamily="34" charset="0"/>
              </a:rPr>
              <a:t>transformers, </a:t>
            </a:r>
            <a:r>
              <a:rPr lang="en-US" sz="1200" spc="-530" dirty="0">
                <a:solidFill>
                  <a:srgbClr val="888888"/>
                </a:solidFill>
                <a:latin typeface="Tahoma" panose="020B0604030504040204" pitchFamily="34" charset="0"/>
                <a:ea typeface="Tahoma" panose="020B0604030504040204" pitchFamily="34" charset="0"/>
                <a:cs typeface="Tahoma" panose="020B0604030504040204" pitchFamily="34" charset="0"/>
              </a:rPr>
              <a:t> </a:t>
            </a:r>
            <a:r>
              <a:rPr lang="en-US" sz="1200" spc="-5" dirty="0">
                <a:solidFill>
                  <a:srgbClr val="888888"/>
                </a:solidFill>
                <a:latin typeface="Tahoma" panose="020B0604030504040204" pitchFamily="34" charset="0"/>
                <a:ea typeface="Tahoma" panose="020B0604030504040204" pitchFamily="34" charset="0"/>
                <a:cs typeface="Tahoma" panose="020B0604030504040204" pitchFamily="34" charset="0"/>
              </a:rPr>
              <a:t>2020</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5" name="Rounded Rectangle 4">
            <a:extLst>
              <a:ext uri="{FF2B5EF4-FFF2-40B4-BE49-F238E27FC236}">
                <a16:creationId xmlns:a16="http://schemas.microsoft.com/office/drawing/2014/main" id="{ED47EEF0-13B5-0151-C931-7CF01C1BD5C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59402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fade">
                                      <p:cBhvr>
                                        <p:cTn id="40" dur="500"/>
                                        <p:tgtEl>
                                          <p:spTgt spid="3">
                                            <p:txEl>
                                              <p:pRg st="0" end="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Effect transition="in" filter="fade">
                                      <p:cBhvr>
                                        <p:cTn id="43" dur="500"/>
                                        <p:tgtEl>
                                          <p:spTgt spid="3">
                                            <p:txEl>
                                              <p:pRg st="1" end="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Effect transition="in" filter="fade">
                                      <p:cBhvr>
                                        <p:cTn id="51" dur="500"/>
                                        <p:tgtEl>
                                          <p:spTgt spid="3">
                                            <p:txEl>
                                              <p:pRg st="4" end="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Effect transition="in" filter="fade">
                                      <p:cBhvr>
                                        <p:cTn id="54" dur="500"/>
                                        <p:tgtEl>
                                          <p:spTgt spid="3">
                                            <p:txEl>
                                              <p:pRg st="5" end="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03E9A-EDF1-6455-6ED0-7387F4ADB870}"/>
              </a:ext>
            </a:extLst>
          </p:cNvPr>
          <p:cNvSpPr>
            <a:spLocks noGrp="1"/>
          </p:cNvSpPr>
          <p:nvPr>
            <p:ph type="title"/>
          </p:nvPr>
        </p:nvSpPr>
        <p:spPr/>
        <p:txBody>
          <a:bodyPr>
            <a:normAutofit/>
          </a:bodyPr>
          <a:lstStyle/>
          <a:p>
            <a:r>
              <a:rPr lang="en-US" dirty="0"/>
              <a:t>Objectives: Experiments </a:t>
            </a:r>
          </a:p>
        </p:txBody>
      </p:sp>
      <p:sp>
        <p:nvSpPr>
          <p:cNvPr id="11" name="Content Placeholder 10">
            <a:extLst>
              <a:ext uri="{FF2B5EF4-FFF2-40B4-BE49-F238E27FC236}">
                <a16:creationId xmlns:a16="http://schemas.microsoft.com/office/drawing/2014/main" id="{DE422531-E00A-8E2B-23F0-B0D4D219D4E6}"/>
              </a:ext>
            </a:extLst>
          </p:cNvPr>
          <p:cNvSpPr>
            <a:spLocks noGrp="1"/>
          </p:cNvSpPr>
          <p:nvPr>
            <p:ph type="body" sz="quarter" idx="16"/>
          </p:nvPr>
        </p:nvSpPr>
        <p:spPr/>
        <p:txBody>
          <a:bodyPr/>
          <a:lstStyle/>
          <a:p>
            <a:r>
              <a:rPr lang="en-US" dirty="0"/>
              <a:t>All the variants perform similarly</a:t>
            </a:r>
          </a:p>
          <a:p>
            <a:r>
              <a:rPr lang="en-US" dirty="0"/>
              <a:t>“Replace corrupted spans” and “Drop corrupted tokens” are more appealing because </a:t>
            </a:r>
            <a:r>
              <a:rPr lang="en-US" dirty="0">
                <a:solidFill>
                  <a:srgbClr val="C00000"/>
                </a:solidFill>
              </a:rPr>
              <a:t>target sequences are shorter, speeding up training</a:t>
            </a:r>
            <a:r>
              <a:rPr lang="en-US" dirty="0"/>
              <a:t>.</a:t>
            </a:r>
          </a:p>
        </p:txBody>
      </p:sp>
      <p:grpSp>
        <p:nvGrpSpPr>
          <p:cNvPr id="5" name="Group 4">
            <a:extLst>
              <a:ext uri="{FF2B5EF4-FFF2-40B4-BE49-F238E27FC236}">
                <a16:creationId xmlns:a16="http://schemas.microsoft.com/office/drawing/2014/main" id="{54AAEBE9-3259-39D8-AC25-864DCC8F6131}"/>
              </a:ext>
            </a:extLst>
          </p:cNvPr>
          <p:cNvGrpSpPr/>
          <p:nvPr/>
        </p:nvGrpSpPr>
        <p:grpSpPr>
          <a:xfrm>
            <a:off x="311148" y="3129266"/>
            <a:ext cx="8521152" cy="1629317"/>
            <a:chOff x="311148" y="3257777"/>
            <a:chExt cx="8521152" cy="1629317"/>
          </a:xfrm>
        </p:grpSpPr>
        <p:pic>
          <p:nvPicPr>
            <p:cNvPr id="12" name="Content Placeholder 4" descr="Table&#10;&#10;Description automatically generated">
              <a:extLst>
                <a:ext uri="{FF2B5EF4-FFF2-40B4-BE49-F238E27FC236}">
                  <a16:creationId xmlns:a16="http://schemas.microsoft.com/office/drawing/2014/main" id="{23E3691B-9162-C70E-D3D1-D663EB1DC17D}"/>
                </a:ext>
              </a:extLst>
            </p:cNvPr>
            <p:cNvPicPr>
              <a:picLocks noChangeAspect="1"/>
            </p:cNvPicPr>
            <p:nvPr/>
          </p:nvPicPr>
          <p:blipFill rotWithShape="1">
            <a:blip r:embed="rId2"/>
            <a:srcRect t="73343" b="8560"/>
            <a:stretch/>
          </p:blipFill>
          <p:spPr>
            <a:xfrm>
              <a:off x="372534" y="3902516"/>
              <a:ext cx="8459766" cy="211667"/>
            </a:xfrm>
            <a:prstGeom prst="rect">
              <a:avLst/>
            </a:prstGeom>
            <a:noFill/>
            <a:ln>
              <a:noFill/>
            </a:ln>
          </p:spPr>
        </p:pic>
        <p:pic>
          <p:nvPicPr>
            <p:cNvPr id="13" name="Picture 12" descr="Table&#10;&#10;Description automatically generated">
              <a:extLst>
                <a:ext uri="{FF2B5EF4-FFF2-40B4-BE49-F238E27FC236}">
                  <a16:creationId xmlns:a16="http://schemas.microsoft.com/office/drawing/2014/main" id="{2C2F52D0-3A71-BDE2-D10B-85C2FD12800E}"/>
                </a:ext>
              </a:extLst>
            </p:cNvPr>
            <p:cNvPicPr>
              <a:picLocks noChangeAspect="1"/>
            </p:cNvPicPr>
            <p:nvPr/>
          </p:nvPicPr>
          <p:blipFill rotWithShape="1">
            <a:blip r:embed="rId3"/>
            <a:srcRect t="63634"/>
            <a:stretch/>
          </p:blipFill>
          <p:spPr>
            <a:xfrm>
              <a:off x="311149" y="4364406"/>
              <a:ext cx="8460317" cy="522688"/>
            </a:xfrm>
            <a:prstGeom prst="rect">
              <a:avLst/>
            </a:prstGeom>
          </p:spPr>
        </p:pic>
        <p:pic>
          <p:nvPicPr>
            <p:cNvPr id="14" name="Content Placeholder 4" descr="Table&#10;&#10;Description automatically generated">
              <a:extLst>
                <a:ext uri="{FF2B5EF4-FFF2-40B4-BE49-F238E27FC236}">
                  <a16:creationId xmlns:a16="http://schemas.microsoft.com/office/drawing/2014/main" id="{A6CB082B-B524-7CB2-9EFA-563384E85AAC}"/>
                </a:ext>
              </a:extLst>
            </p:cNvPr>
            <p:cNvPicPr>
              <a:picLocks noChangeAspect="1"/>
            </p:cNvPicPr>
            <p:nvPr/>
          </p:nvPicPr>
          <p:blipFill rotWithShape="1">
            <a:blip r:embed="rId2"/>
            <a:srcRect t="-1" b="44879"/>
            <a:stretch/>
          </p:blipFill>
          <p:spPr>
            <a:xfrm>
              <a:off x="372534" y="3257777"/>
              <a:ext cx="8459766" cy="644739"/>
            </a:xfrm>
            <a:prstGeom prst="rect">
              <a:avLst/>
            </a:prstGeom>
            <a:noFill/>
            <a:ln>
              <a:noFill/>
            </a:ln>
          </p:spPr>
        </p:pic>
        <p:pic>
          <p:nvPicPr>
            <p:cNvPr id="3" name="Picture 2" descr="Table&#10;&#10;Description automatically generated">
              <a:extLst>
                <a:ext uri="{FF2B5EF4-FFF2-40B4-BE49-F238E27FC236}">
                  <a16:creationId xmlns:a16="http://schemas.microsoft.com/office/drawing/2014/main" id="{8FC44E46-65D8-0491-B0B2-B256A7D85AF9}"/>
                </a:ext>
              </a:extLst>
            </p:cNvPr>
            <p:cNvPicPr>
              <a:picLocks noChangeAspect="1"/>
            </p:cNvPicPr>
            <p:nvPr/>
          </p:nvPicPr>
          <p:blipFill rotWithShape="1">
            <a:blip r:embed="rId3"/>
            <a:srcRect t="30363" b="54910"/>
            <a:stretch/>
          </p:blipFill>
          <p:spPr>
            <a:xfrm>
              <a:off x="311148" y="4085364"/>
              <a:ext cx="8460317" cy="211667"/>
            </a:xfrm>
            <a:prstGeom prst="rect">
              <a:avLst/>
            </a:prstGeom>
          </p:spPr>
        </p:pic>
      </p:grpSp>
      <p:sp>
        <p:nvSpPr>
          <p:cNvPr id="7" name="TextBox 6">
            <a:extLst>
              <a:ext uri="{FF2B5EF4-FFF2-40B4-BE49-F238E27FC236}">
                <a16:creationId xmlns:a16="http://schemas.microsoft.com/office/drawing/2014/main" id="{45E4B649-020E-6065-66A9-E27192DBACAF}"/>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Exploring</a:t>
            </a:r>
            <a:r>
              <a:rPr lang="en-US" sz="1200" spc="10" dirty="0">
                <a:solidFill>
                  <a:srgbClr val="888888"/>
                </a:solidFill>
              </a:rPr>
              <a:t> </a:t>
            </a:r>
            <a:r>
              <a:rPr lang="en-US" sz="1200" dirty="0">
                <a:solidFill>
                  <a:srgbClr val="888888"/>
                </a:solidFill>
              </a:rPr>
              <a:t>the</a:t>
            </a:r>
            <a:r>
              <a:rPr lang="en-US" sz="1200" spc="10" dirty="0">
                <a:solidFill>
                  <a:srgbClr val="888888"/>
                </a:solidFill>
              </a:rPr>
              <a:t> </a:t>
            </a:r>
            <a:r>
              <a:rPr lang="en-US" sz="1200" spc="-5" dirty="0">
                <a:solidFill>
                  <a:srgbClr val="888888"/>
                </a:solidFill>
              </a:rPr>
              <a:t>limits</a:t>
            </a:r>
            <a:r>
              <a:rPr lang="en-US" sz="1200" spc="10" dirty="0">
                <a:solidFill>
                  <a:srgbClr val="888888"/>
                </a:solidFill>
              </a:rPr>
              <a:t> </a:t>
            </a:r>
            <a:r>
              <a:rPr lang="en-US" sz="1200" spc="-5" dirty="0">
                <a:solidFill>
                  <a:srgbClr val="888888"/>
                </a:solidFill>
              </a:rPr>
              <a:t>of</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5" dirty="0">
                <a:solidFill>
                  <a:srgbClr val="888888"/>
                </a:solidFill>
              </a:rPr>
              <a:t>learning</a:t>
            </a:r>
            <a:r>
              <a:rPr lang="en-US" sz="1200" spc="10" dirty="0">
                <a:solidFill>
                  <a:srgbClr val="888888"/>
                </a:solidFill>
              </a:rPr>
              <a:t> </a:t>
            </a:r>
            <a:r>
              <a:rPr lang="en-US" sz="1200" spc="-5" dirty="0">
                <a:solidFill>
                  <a:srgbClr val="888888"/>
                </a:solidFill>
              </a:rPr>
              <a:t>with</a:t>
            </a:r>
            <a:r>
              <a:rPr lang="en-US" sz="1200" spc="10" dirty="0">
                <a:solidFill>
                  <a:srgbClr val="888888"/>
                </a:solidFill>
              </a:rPr>
              <a:t> </a:t>
            </a:r>
            <a:r>
              <a:rPr lang="en-US" sz="1200" spc="-20" dirty="0">
                <a:solidFill>
                  <a:srgbClr val="888888"/>
                </a:solidFill>
              </a:rPr>
              <a:t>text-to-text</a:t>
            </a:r>
            <a:r>
              <a:rPr lang="en-US" sz="1200" spc="15" dirty="0">
                <a:solidFill>
                  <a:srgbClr val="888888"/>
                </a:solidFill>
              </a:rPr>
              <a:t> </a:t>
            </a:r>
            <a:r>
              <a:rPr lang="en-US" sz="1200" spc="-20" dirty="0">
                <a:solidFill>
                  <a:srgbClr val="888888"/>
                </a:solidFill>
              </a:rPr>
              <a:t>transfer</a:t>
            </a:r>
            <a:r>
              <a:rPr lang="en-US" sz="1200" spc="10" dirty="0">
                <a:solidFill>
                  <a:srgbClr val="888888"/>
                </a:solidFill>
              </a:rPr>
              <a:t> </a:t>
            </a:r>
            <a:r>
              <a:rPr lang="en-US" sz="1200" spc="-20" dirty="0">
                <a:solidFill>
                  <a:srgbClr val="888888"/>
                </a:solidFill>
              </a:rPr>
              <a:t>transformers, </a:t>
            </a:r>
            <a:r>
              <a:rPr lang="en-US" sz="1200" spc="-530" dirty="0">
                <a:solidFill>
                  <a:srgbClr val="888888"/>
                </a:solidFill>
              </a:rPr>
              <a:t> </a:t>
            </a:r>
            <a:r>
              <a:rPr lang="en-US" sz="1200" spc="-5" dirty="0">
                <a:solidFill>
                  <a:srgbClr val="888888"/>
                </a:solidFill>
              </a:rPr>
              <a:t>2020</a:t>
            </a:r>
            <a:endParaRPr lang="en-US" sz="1200" dirty="0"/>
          </a:p>
        </p:txBody>
      </p:sp>
      <p:sp>
        <p:nvSpPr>
          <p:cNvPr id="4" name="Rounded Rectangular Callout 3">
            <a:extLst>
              <a:ext uri="{FF2B5EF4-FFF2-40B4-BE49-F238E27FC236}">
                <a16:creationId xmlns:a16="http://schemas.microsoft.com/office/drawing/2014/main" id="{4B118CB0-6560-D6EA-B8E4-9E79356EE7F9}"/>
              </a:ext>
            </a:extLst>
          </p:cNvPr>
          <p:cNvSpPr/>
          <p:nvPr/>
        </p:nvSpPr>
        <p:spPr>
          <a:xfrm>
            <a:off x="5196840" y="2262349"/>
            <a:ext cx="3734914" cy="775493"/>
          </a:xfrm>
          <a:prstGeom prst="wedgeRoundRectCallout">
            <a:avLst>
              <a:gd name="adj1" fmla="val -31598"/>
              <a:gd name="adj2" fmla="val 71984"/>
              <a:gd name="adj3" fmla="val 16667"/>
            </a:avLst>
          </a:prstGeom>
          <a:solidFill>
            <a:srgbClr val="DDE4F5"/>
          </a:solidFill>
          <a:ln>
            <a:solidFill>
              <a:srgbClr val="B1AFE6"/>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Assuming Enc-Dec architecture. </a:t>
            </a:r>
            <a:br>
              <a:rPr lang="en-US" sz="1600" dirty="0">
                <a:solidFill>
                  <a:schemeClr val="tx1"/>
                </a:solidFill>
              </a:rPr>
            </a:br>
            <a:r>
              <a:rPr lang="en-US" sz="1600" dirty="0">
                <a:solidFill>
                  <a:schemeClr val="tx1"/>
                </a:solidFill>
              </a:rPr>
              <a:t>Evaluated for classification tasks. </a:t>
            </a:r>
          </a:p>
        </p:txBody>
      </p:sp>
      <p:sp>
        <p:nvSpPr>
          <p:cNvPr id="6" name="Rounded Rectangle 5">
            <a:extLst>
              <a:ext uri="{FF2B5EF4-FFF2-40B4-BE49-F238E27FC236}">
                <a16:creationId xmlns:a16="http://schemas.microsoft.com/office/drawing/2014/main" id="{C182A0E3-53DC-7C7B-EC7C-6F55D1665F8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2213705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3CBA8-1D1B-96EF-03FC-8511745A96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E5E77F5-095C-7684-EC12-BC31A8ECE8CF}"/>
              </a:ext>
            </a:extLst>
          </p:cNvPr>
          <p:cNvSpPr>
            <a:spLocks noGrp="1"/>
          </p:cNvSpPr>
          <p:nvPr>
            <p:ph type="body" sz="quarter" idx="10"/>
          </p:nvPr>
        </p:nvSpPr>
        <p:spPr/>
        <p:txBody>
          <a:bodyPr>
            <a:normAutofit fontScale="92500" lnSpcReduction="10000"/>
          </a:bodyPr>
          <a:lstStyle/>
          <a:p>
            <a:r>
              <a:rPr lang="en-US" sz="4000" dirty="0"/>
              <a:t>How should we select the right </a:t>
            </a:r>
            <a:r>
              <a:rPr lang="en-US" sz="4000" dirty="0" err="1"/>
              <a:t>hyperparams</a:t>
            </a:r>
            <a:r>
              <a:rPr lang="en-US" sz="4000" dirty="0"/>
              <a:t>? </a:t>
            </a:r>
          </a:p>
        </p:txBody>
      </p:sp>
    </p:spTree>
    <p:extLst>
      <p:ext uri="{BB962C8B-B14F-4D97-AF65-F5344CB8AC3E}">
        <p14:creationId xmlns:p14="http://schemas.microsoft.com/office/powerpoint/2010/main" val="209828432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5E50-F87D-18B0-D031-8A1EA1D49D1E}"/>
              </a:ext>
            </a:extLst>
          </p:cNvPr>
          <p:cNvSpPr>
            <a:spLocks noGrp="1"/>
          </p:cNvSpPr>
          <p:nvPr>
            <p:ph type="title"/>
          </p:nvPr>
        </p:nvSpPr>
        <p:spPr/>
        <p:txBody>
          <a:bodyPr/>
          <a:lstStyle/>
          <a:p>
            <a:r>
              <a:rPr lang="en-US" dirty="0"/>
              <a:t>Q: What would you do? </a:t>
            </a:r>
          </a:p>
        </p:txBody>
      </p:sp>
      <p:sp>
        <p:nvSpPr>
          <p:cNvPr id="3" name="Text Placeholder 2">
            <a:extLst>
              <a:ext uri="{FF2B5EF4-FFF2-40B4-BE49-F238E27FC236}">
                <a16:creationId xmlns:a16="http://schemas.microsoft.com/office/drawing/2014/main" id="{CA15D491-F81F-466D-BCCC-A749DA458B80}"/>
              </a:ext>
            </a:extLst>
          </p:cNvPr>
          <p:cNvSpPr>
            <a:spLocks noGrp="1"/>
          </p:cNvSpPr>
          <p:nvPr>
            <p:ph type="body" sz="quarter" idx="16"/>
          </p:nvPr>
        </p:nvSpPr>
        <p:spPr/>
        <p:txBody>
          <a:bodyPr/>
          <a:lstStyle/>
          <a:p>
            <a:r>
              <a:rPr lang="en-US" dirty="0"/>
              <a:t>Zuckerberg gave you a $500M budget for training Llama-10. </a:t>
            </a:r>
          </a:p>
          <a:p>
            <a:r>
              <a:rPr lang="en-US" dirty="0"/>
              <a:t>You set aside $10M for finding the best architecture at smaller scale, assuming that your ultimate model will be much larger. </a:t>
            </a:r>
          </a:p>
          <a:p>
            <a:r>
              <a:rPr lang="en-US" dirty="0"/>
              <a:t>This way, you pick your parameters with rigorous experiments at small scale: </a:t>
            </a:r>
          </a:p>
          <a:p>
            <a:pPr lvl="1"/>
            <a:r>
              <a:rPr lang="en-US" dirty="0"/>
              <a:t>Optimal training params: Learning rate, warmup, weight decay, etc. </a:t>
            </a:r>
          </a:p>
          <a:p>
            <a:pPr lvl="1"/>
            <a:r>
              <a:rPr lang="en-US" dirty="0"/>
              <a:t>Architecture configs by scaling (each x50) the optimal values at small scale. </a:t>
            </a:r>
          </a:p>
          <a:p>
            <a:pPr lvl="1"/>
            <a:endParaRPr lang="en-US" dirty="0"/>
          </a:p>
          <a:p>
            <a:r>
              <a:rPr lang="en-US" dirty="0"/>
              <a:t>Q: What you like (or don’t) about this recipe? </a:t>
            </a:r>
          </a:p>
          <a:p>
            <a:endParaRPr lang="en-US" dirty="0"/>
          </a:p>
          <a:p>
            <a:r>
              <a:rPr lang="en-US" dirty="0"/>
              <a:t>Optimal depth/width, </a:t>
            </a:r>
            <a:r>
              <a:rPr lang="en-US" dirty="0" err="1"/>
              <a:t>lr</a:t>
            </a:r>
            <a:r>
              <a:rPr lang="en-US" dirty="0"/>
              <a:t>, batch size, weight decay, </a:t>
            </a:r>
            <a:r>
              <a:rPr lang="en-US" dirty="0" err="1"/>
              <a:t>init</a:t>
            </a:r>
            <a:r>
              <a:rPr lang="en-US" dirty="0"/>
              <a:t>, and residual scaling are </a:t>
            </a:r>
            <a:br>
              <a:rPr lang="en-US" dirty="0"/>
            </a:br>
            <a:r>
              <a:rPr lang="en-US" b="1" dirty="0"/>
              <a:t>not scale-invariant</a:t>
            </a:r>
            <a:r>
              <a:rPr lang="en-US" dirty="0"/>
              <a:t>.</a:t>
            </a:r>
          </a:p>
        </p:txBody>
      </p:sp>
    </p:spTree>
    <p:extLst>
      <p:ext uri="{BB962C8B-B14F-4D97-AF65-F5344CB8AC3E}">
        <p14:creationId xmlns:p14="http://schemas.microsoft.com/office/powerpoint/2010/main" val="163422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EE32-AF8F-69FD-4A52-9AC62DDB9F06}"/>
              </a:ext>
            </a:extLst>
          </p:cNvPr>
          <p:cNvSpPr>
            <a:spLocks noGrp="1"/>
          </p:cNvSpPr>
          <p:nvPr>
            <p:ph type="title"/>
          </p:nvPr>
        </p:nvSpPr>
        <p:spPr/>
        <p:txBody>
          <a:bodyPr/>
          <a:lstStyle/>
          <a:p>
            <a:r>
              <a:rPr lang="en-US" dirty="0" err="1"/>
              <a:t>IsoPlots</a:t>
            </a:r>
            <a:r>
              <a:rPr lang="en-US" dirty="0"/>
              <a:t>: Tradeoffs at a smaller scale</a:t>
            </a:r>
          </a:p>
        </p:txBody>
      </p:sp>
      <p:sp>
        <p:nvSpPr>
          <p:cNvPr id="3" name="Text Placeholder 2">
            <a:extLst>
              <a:ext uri="{FF2B5EF4-FFF2-40B4-BE49-F238E27FC236}">
                <a16:creationId xmlns:a16="http://schemas.microsoft.com/office/drawing/2014/main" id="{05FD1D0F-A17C-FC3E-2C57-B004AAB21C4B}"/>
              </a:ext>
            </a:extLst>
          </p:cNvPr>
          <p:cNvSpPr>
            <a:spLocks noGrp="1"/>
          </p:cNvSpPr>
          <p:nvPr>
            <p:ph type="body" sz="quarter" idx="16"/>
          </p:nvPr>
        </p:nvSpPr>
        <p:spPr>
          <a:xfrm>
            <a:off x="533919" y="1390650"/>
            <a:ext cx="5368737" cy="3077573"/>
          </a:xfrm>
        </p:spPr>
        <p:txBody>
          <a:bodyPr/>
          <a:lstStyle/>
          <a:p>
            <a:r>
              <a:rPr lang="en-US" dirty="0"/>
              <a:t>The performance of your model depends on a complex combination of many factors. </a:t>
            </a:r>
          </a:p>
          <a:p>
            <a:r>
              <a:rPr lang="en-US" dirty="0"/>
              <a:t>Goal: find the best combinations, for a fixed compute. </a:t>
            </a:r>
          </a:p>
          <a:p>
            <a:r>
              <a:rPr lang="en-US" dirty="0"/>
              <a:t>Approach: </a:t>
            </a:r>
          </a:p>
          <a:p>
            <a:pPr marL="685800" lvl="1" indent="-342900">
              <a:buFont typeface="+mj-lt"/>
              <a:buAutoNum type="arabicPeriod"/>
            </a:pPr>
            <a:r>
              <a:rPr lang="en-US" dirty="0"/>
              <a:t>Fix a compute budget FLOP </a:t>
            </a:r>
          </a:p>
          <a:p>
            <a:pPr marL="685800" lvl="1" indent="-342900">
              <a:buFont typeface="+mj-lt"/>
              <a:buAutoNum type="arabicPeriod"/>
            </a:pPr>
            <a:r>
              <a:rPr lang="en-US" dirty="0"/>
              <a:t>Train a few models and vary their size </a:t>
            </a:r>
          </a:p>
          <a:p>
            <a:pPr marL="685800" lvl="1" indent="-342900">
              <a:buFont typeface="+mj-lt"/>
              <a:buAutoNum type="arabicPeriod"/>
            </a:pPr>
            <a:r>
              <a:rPr lang="en-US" dirty="0"/>
              <a:t>Fit a parabola and find the minimum </a:t>
            </a:r>
          </a:p>
          <a:p>
            <a:endParaRPr lang="en-US" dirty="0"/>
          </a:p>
          <a:p>
            <a:endParaRPr lang="en-US" dirty="0"/>
          </a:p>
        </p:txBody>
      </p:sp>
      <p:pic>
        <p:nvPicPr>
          <p:cNvPr id="4" name="Picture 3">
            <a:extLst>
              <a:ext uri="{FF2B5EF4-FFF2-40B4-BE49-F238E27FC236}">
                <a16:creationId xmlns:a16="http://schemas.microsoft.com/office/drawing/2014/main" id="{B4CEB095-4BFC-2CDF-056C-9E45A22A1F3B}"/>
              </a:ext>
            </a:extLst>
          </p:cNvPr>
          <p:cNvPicPr>
            <a:picLocks noChangeAspect="1"/>
          </p:cNvPicPr>
          <p:nvPr/>
        </p:nvPicPr>
        <p:blipFill>
          <a:blip r:embed="rId2"/>
          <a:stretch>
            <a:fillRect/>
          </a:stretch>
        </p:blipFill>
        <p:spPr>
          <a:xfrm>
            <a:off x="5811715" y="1954129"/>
            <a:ext cx="3129362" cy="2415648"/>
          </a:xfrm>
          <a:prstGeom prst="rect">
            <a:avLst/>
          </a:prstGeom>
        </p:spPr>
      </p:pic>
      <p:sp>
        <p:nvSpPr>
          <p:cNvPr id="5" name="TextBox 4">
            <a:extLst>
              <a:ext uri="{FF2B5EF4-FFF2-40B4-BE49-F238E27FC236}">
                <a16:creationId xmlns:a16="http://schemas.microsoft.com/office/drawing/2014/main" id="{C71CF06B-30A8-0483-0F4A-3E5B7CA82E08}"/>
              </a:ext>
            </a:extLst>
          </p:cNvPr>
          <p:cNvSpPr txBox="1"/>
          <p:nvPr/>
        </p:nvSpPr>
        <p:spPr>
          <a:xfrm>
            <a:off x="6673802" y="1627652"/>
            <a:ext cx="2081092" cy="307777"/>
          </a:xfrm>
          <a:prstGeom prst="rect">
            <a:avLst/>
          </a:prstGeom>
          <a:noFill/>
        </p:spPr>
        <p:txBody>
          <a:bodyPr wrap="square">
            <a:spAutoFit/>
          </a:bodyPr>
          <a:lstStyle/>
          <a:p>
            <a:r>
              <a:rPr lang="en-US" dirty="0" err="1"/>
              <a:t>IsoPlots</a:t>
            </a:r>
            <a:r>
              <a:rPr lang="en-US" dirty="0"/>
              <a:t> (</a:t>
            </a:r>
            <a:r>
              <a:rPr lang="en-US" dirty="0" err="1"/>
              <a:t>Isocontours</a:t>
            </a:r>
            <a:r>
              <a:rPr lang="en-US" dirty="0"/>
              <a:t>)</a:t>
            </a:r>
          </a:p>
        </p:txBody>
      </p:sp>
    </p:spTree>
    <p:extLst>
      <p:ext uri="{BB962C8B-B14F-4D97-AF65-F5344CB8AC3E}">
        <p14:creationId xmlns:p14="http://schemas.microsoft.com/office/powerpoint/2010/main" val="33059610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D0139-B021-1070-1511-884539D70F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09DE6F-75FD-3531-813B-7A6464180ACA}"/>
              </a:ext>
            </a:extLst>
          </p:cNvPr>
          <p:cNvSpPr>
            <a:spLocks noGrp="1"/>
          </p:cNvSpPr>
          <p:nvPr>
            <p:ph type="title"/>
          </p:nvPr>
        </p:nvSpPr>
        <p:spPr/>
        <p:txBody>
          <a:bodyPr/>
          <a:lstStyle/>
          <a:p>
            <a:r>
              <a:rPr lang="en-US" dirty="0" err="1"/>
              <a:t>IsoPlots</a:t>
            </a:r>
            <a:r>
              <a:rPr lang="en-US" dirty="0"/>
              <a:t>: Tradeoffs at a smaller scale</a:t>
            </a:r>
          </a:p>
        </p:txBody>
      </p:sp>
      <p:sp>
        <p:nvSpPr>
          <p:cNvPr id="3" name="Text Placeholder 2">
            <a:extLst>
              <a:ext uri="{FF2B5EF4-FFF2-40B4-BE49-F238E27FC236}">
                <a16:creationId xmlns:a16="http://schemas.microsoft.com/office/drawing/2014/main" id="{B4CFBDE9-30CB-68A0-F85F-422E3534767A}"/>
              </a:ext>
            </a:extLst>
          </p:cNvPr>
          <p:cNvSpPr>
            <a:spLocks noGrp="1"/>
          </p:cNvSpPr>
          <p:nvPr>
            <p:ph type="body" sz="quarter" idx="16"/>
          </p:nvPr>
        </p:nvSpPr>
        <p:spPr>
          <a:xfrm>
            <a:off x="533919" y="1390650"/>
            <a:ext cx="5368737" cy="3077573"/>
          </a:xfrm>
        </p:spPr>
        <p:txBody>
          <a:bodyPr/>
          <a:lstStyle/>
          <a:p>
            <a:r>
              <a:rPr lang="en-US" dirty="0"/>
              <a:t>The performance of your model depends on a complex combination of many factors. </a:t>
            </a:r>
          </a:p>
          <a:p>
            <a:r>
              <a:rPr lang="en-US" dirty="0"/>
              <a:t>Goal: find the best combinations, for a fixed compute. </a:t>
            </a:r>
          </a:p>
          <a:p>
            <a:r>
              <a:rPr lang="en-US" dirty="0"/>
              <a:t>Approach: </a:t>
            </a:r>
          </a:p>
          <a:p>
            <a:pPr marL="685800" lvl="1" indent="-342900">
              <a:buFont typeface="+mj-lt"/>
              <a:buAutoNum type="arabicPeriod"/>
            </a:pPr>
            <a:r>
              <a:rPr lang="en-US" dirty="0"/>
              <a:t>Fix a compute budget FLOP </a:t>
            </a:r>
          </a:p>
          <a:p>
            <a:pPr marL="685800" lvl="1" indent="-342900">
              <a:buFont typeface="+mj-lt"/>
              <a:buAutoNum type="arabicPeriod"/>
            </a:pPr>
            <a:r>
              <a:rPr lang="en-US" dirty="0"/>
              <a:t>Train a few models and vary their size </a:t>
            </a:r>
          </a:p>
          <a:p>
            <a:pPr marL="685800" lvl="1" indent="-342900">
              <a:buFont typeface="+mj-lt"/>
              <a:buAutoNum type="arabicPeriod"/>
            </a:pPr>
            <a:r>
              <a:rPr lang="en-US" dirty="0"/>
              <a:t>Fit a parabola and find the minimum </a:t>
            </a:r>
          </a:p>
          <a:p>
            <a:pPr marL="685800" lvl="1" indent="-342900">
              <a:buFont typeface="+mj-lt"/>
              <a:buAutoNum type="arabicPeriod"/>
            </a:pPr>
            <a:r>
              <a:rPr lang="en-US" dirty="0"/>
              <a:t>Repeat 1-3 for various FLOP budgets  </a:t>
            </a:r>
          </a:p>
          <a:p>
            <a:endParaRPr lang="en-US" dirty="0"/>
          </a:p>
          <a:p>
            <a:endParaRPr lang="en-US" dirty="0"/>
          </a:p>
        </p:txBody>
      </p:sp>
      <p:pic>
        <p:nvPicPr>
          <p:cNvPr id="4" name="Picture 3">
            <a:extLst>
              <a:ext uri="{FF2B5EF4-FFF2-40B4-BE49-F238E27FC236}">
                <a16:creationId xmlns:a16="http://schemas.microsoft.com/office/drawing/2014/main" id="{89EA1DBC-8F4A-76A6-77AB-671B936960EB}"/>
              </a:ext>
            </a:extLst>
          </p:cNvPr>
          <p:cNvPicPr>
            <a:picLocks noChangeAspect="1"/>
          </p:cNvPicPr>
          <p:nvPr/>
        </p:nvPicPr>
        <p:blipFill>
          <a:blip r:embed="rId2"/>
          <a:stretch>
            <a:fillRect/>
          </a:stretch>
        </p:blipFill>
        <p:spPr>
          <a:xfrm>
            <a:off x="5814732" y="1935429"/>
            <a:ext cx="3102380" cy="2407967"/>
          </a:xfrm>
          <a:prstGeom prst="rect">
            <a:avLst/>
          </a:prstGeom>
        </p:spPr>
      </p:pic>
      <p:sp>
        <p:nvSpPr>
          <p:cNvPr id="6" name="TextBox 5">
            <a:extLst>
              <a:ext uri="{FF2B5EF4-FFF2-40B4-BE49-F238E27FC236}">
                <a16:creationId xmlns:a16="http://schemas.microsoft.com/office/drawing/2014/main" id="{537CECB6-1BCD-89EF-3E25-F150F1FD2DD1}"/>
              </a:ext>
            </a:extLst>
          </p:cNvPr>
          <p:cNvSpPr txBox="1"/>
          <p:nvPr/>
        </p:nvSpPr>
        <p:spPr>
          <a:xfrm>
            <a:off x="6673802" y="1627652"/>
            <a:ext cx="2081092" cy="307777"/>
          </a:xfrm>
          <a:prstGeom prst="rect">
            <a:avLst/>
          </a:prstGeom>
          <a:noFill/>
        </p:spPr>
        <p:txBody>
          <a:bodyPr wrap="square">
            <a:spAutoFit/>
          </a:bodyPr>
          <a:lstStyle/>
          <a:p>
            <a:r>
              <a:rPr lang="en-US" dirty="0" err="1"/>
              <a:t>IsoPlots</a:t>
            </a:r>
            <a:r>
              <a:rPr lang="en-US" dirty="0"/>
              <a:t> (</a:t>
            </a:r>
            <a:r>
              <a:rPr lang="en-US" dirty="0" err="1"/>
              <a:t>Isocontours</a:t>
            </a:r>
            <a:r>
              <a:rPr lang="en-US" dirty="0"/>
              <a:t>)</a:t>
            </a:r>
          </a:p>
        </p:txBody>
      </p:sp>
    </p:spTree>
    <p:extLst>
      <p:ext uri="{BB962C8B-B14F-4D97-AF65-F5344CB8AC3E}">
        <p14:creationId xmlns:p14="http://schemas.microsoft.com/office/powerpoint/2010/main" val="410314637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848ED-BFA3-CEF6-1F85-59B9837F8A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6E3482-139F-93E5-8A34-D0A75814DE4F}"/>
              </a:ext>
            </a:extLst>
          </p:cNvPr>
          <p:cNvSpPr>
            <a:spLocks noGrp="1"/>
          </p:cNvSpPr>
          <p:nvPr>
            <p:ph type="title"/>
          </p:nvPr>
        </p:nvSpPr>
        <p:spPr/>
        <p:txBody>
          <a:bodyPr/>
          <a:lstStyle/>
          <a:p>
            <a:r>
              <a:rPr lang="en-US" dirty="0" err="1"/>
              <a:t>IsoPlots</a:t>
            </a:r>
            <a:r>
              <a:rPr lang="en-US" dirty="0"/>
              <a:t>: Tradeoffs at a smaller scale</a:t>
            </a:r>
          </a:p>
        </p:txBody>
      </p:sp>
      <p:sp>
        <p:nvSpPr>
          <p:cNvPr id="3" name="Text Placeholder 2">
            <a:extLst>
              <a:ext uri="{FF2B5EF4-FFF2-40B4-BE49-F238E27FC236}">
                <a16:creationId xmlns:a16="http://schemas.microsoft.com/office/drawing/2014/main" id="{7C1B4343-6ABD-11FE-F25C-62D705E6C642}"/>
              </a:ext>
            </a:extLst>
          </p:cNvPr>
          <p:cNvSpPr>
            <a:spLocks noGrp="1"/>
          </p:cNvSpPr>
          <p:nvPr>
            <p:ph type="body" sz="quarter" idx="16"/>
          </p:nvPr>
        </p:nvSpPr>
        <p:spPr>
          <a:xfrm>
            <a:off x="533919" y="1390650"/>
            <a:ext cx="5368737" cy="3077573"/>
          </a:xfrm>
        </p:spPr>
        <p:txBody>
          <a:bodyPr/>
          <a:lstStyle/>
          <a:p>
            <a:r>
              <a:rPr lang="en-US" dirty="0"/>
              <a:t>The performance of your model depends on a complex combination of many factors. </a:t>
            </a:r>
          </a:p>
          <a:p>
            <a:r>
              <a:rPr lang="en-US" dirty="0"/>
              <a:t>Goal: find the best combinations, for a fixed compute. </a:t>
            </a:r>
          </a:p>
          <a:p>
            <a:r>
              <a:rPr lang="en-US" dirty="0"/>
              <a:t>Approach: </a:t>
            </a:r>
          </a:p>
          <a:p>
            <a:pPr marL="685800" lvl="1" indent="-342900">
              <a:buFont typeface="+mj-lt"/>
              <a:buAutoNum type="arabicPeriod"/>
            </a:pPr>
            <a:r>
              <a:rPr lang="en-US" dirty="0"/>
              <a:t>Fix a compute budget FLOP </a:t>
            </a:r>
          </a:p>
          <a:p>
            <a:pPr marL="685800" lvl="1" indent="-342900">
              <a:buFont typeface="+mj-lt"/>
              <a:buAutoNum type="arabicPeriod"/>
            </a:pPr>
            <a:r>
              <a:rPr lang="en-US" dirty="0"/>
              <a:t>Train a few models and vary their size </a:t>
            </a:r>
          </a:p>
          <a:p>
            <a:pPr marL="685800" lvl="1" indent="-342900">
              <a:buFont typeface="+mj-lt"/>
              <a:buAutoNum type="arabicPeriod"/>
            </a:pPr>
            <a:r>
              <a:rPr lang="en-US" dirty="0"/>
              <a:t>Fit a parabola and find the minimum </a:t>
            </a:r>
          </a:p>
          <a:p>
            <a:pPr marL="685800" lvl="1" indent="-342900">
              <a:buFont typeface="+mj-lt"/>
              <a:buAutoNum type="arabicPeriod"/>
            </a:pPr>
            <a:r>
              <a:rPr lang="en-US" dirty="0"/>
              <a:t>Repeat 1-3 for various FLOP budgets  </a:t>
            </a:r>
          </a:p>
          <a:p>
            <a:r>
              <a:rPr lang="en-US" dirty="0"/>
              <a:t>It’s good to change various parameter (e.g., training data, size, or other </a:t>
            </a:r>
            <a:r>
              <a:rPr lang="en-US" dirty="0" err="1"/>
              <a:t>hyperparams</a:t>
            </a:r>
            <a:r>
              <a:rPr lang="en-US" dirty="0"/>
              <a:t>) and see how it’s quality (loss) changes.  </a:t>
            </a:r>
          </a:p>
          <a:p>
            <a:endParaRPr lang="en-US" dirty="0"/>
          </a:p>
          <a:p>
            <a:endParaRPr lang="en-US" dirty="0"/>
          </a:p>
        </p:txBody>
      </p:sp>
      <p:pic>
        <p:nvPicPr>
          <p:cNvPr id="5" name="Picture 4">
            <a:extLst>
              <a:ext uri="{FF2B5EF4-FFF2-40B4-BE49-F238E27FC236}">
                <a16:creationId xmlns:a16="http://schemas.microsoft.com/office/drawing/2014/main" id="{6480746A-708D-F9BA-C703-74400C03629C}"/>
              </a:ext>
            </a:extLst>
          </p:cNvPr>
          <p:cNvPicPr>
            <a:picLocks noChangeAspect="1"/>
          </p:cNvPicPr>
          <p:nvPr/>
        </p:nvPicPr>
        <p:blipFill>
          <a:blip r:embed="rId2"/>
          <a:stretch>
            <a:fillRect/>
          </a:stretch>
        </p:blipFill>
        <p:spPr>
          <a:xfrm>
            <a:off x="5805943" y="1933474"/>
            <a:ext cx="3145854" cy="2445095"/>
          </a:xfrm>
          <a:prstGeom prst="rect">
            <a:avLst/>
          </a:prstGeom>
        </p:spPr>
      </p:pic>
      <p:sp>
        <p:nvSpPr>
          <p:cNvPr id="4" name="TextBox 3">
            <a:extLst>
              <a:ext uri="{FF2B5EF4-FFF2-40B4-BE49-F238E27FC236}">
                <a16:creationId xmlns:a16="http://schemas.microsoft.com/office/drawing/2014/main" id="{30B8781D-A9C0-5506-9D08-FDE88CC96B7E}"/>
              </a:ext>
            </a:extLst>
          </p:cNvPr>
          <p:cNvSpPr txBox="1"/>
          <p:nvPr/>
        </p:nvSpPr>
        <p:spPr>
          <a:xfrm>
            <a:off x="6673802" y="1627652"/>
            <a:ext cx="2081092" cy="307777"/>
          </a:xfrm>
          <a:prstGeom prst="rect">
            <a:avLst/>
          </a:prstGeom>
          <a:noFill/>
        </p:spPr>
        <p:txBody>
          <a:bodyPr wrap="square">
            <a:spAutoFit/>
          </a:bodyPr>
          <a:lstStyle/>
          <a:p>
            <a:r>
              <a:rPr lang="en-US" dirty="0" err="1"/>
              <a:t>IsoPlots</a:t>
            </a:r>
            <a:r>
              <a:rPr lang="en-US" dirty="0"/>
              <a:t> (</a:t>
            </a:r>
            <a:r>
              <a:rPr lang="en-US" dirty="0" err="1"/>
              <a:t>Isocontours</a:t>
            </a:r>
            <a:r>
              <a:rPr lang="en-US" dirty="0"/>
              <a:t>)</a:t>
            </a:r>
          </a:p>
        </p:txBody>
      </p:sp>
    </p:spTree>
    <p:extLst>
      <p:ext uri="{BB962C8B-B14F-4D97-AF65-F5344CB8AC3E}">
        <p14:creationId xmlns:p14="http://schemas.microsoft.com/office/powerpoint/2010/main" val="327034235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A128C-C4D3-6A28-3FBD-97CE73C199A3}"/>
              </a:ext>
            </a:extLst>
          </p:cNvPr>
          <p:cNvSpPr>
            <a:spLocks noGrp="1"/>
          </p:cNvSpPr>
          <p:nvPr>
            <p:ph type="title"/>
          </p:nvPr>
        </p:nvSpPr>
        <p:spPr/>
        <p:txBody>
          <a:bodyPr/>
          <a:lstStyle/>
          <a:p>
            <a:r>
              <a:rPr lang="en-US" dirty="0"/>
              <a:t>Predictive models for parameters </a:t>
            </a:r>
          </a:p>
        </p:txBody>
      </p:sp>
      <p:sp>
        <p:nvSpPr>
          <p:cNvPr id="3" name="Text Placeholder 2">
            <a:extLst>
              <a:ext uri="{FF2B5EF4-FFF2-40B4-BE49-F238E27FC236}">
                <a16:creationId xmlns:a16="http://schemas.microsoft.com/office/drawing/2014/main" id="{BFC7C6C4-08F5-8DD1-6107-8DC32060EF0E}"/>
              </a:ext>
            </a:extLst>
          </p:cNvPr>
          <p:cNvSpPr>
            <a:spLocks noGrp="1"/>
          </p:cNvSpPr>
          <p:nvPr>
            <p:ph type="body" sz="quarter" idx="16"/>
          </p:nvPr>
        </p:nvSpPr>
        <p:spPr>
          <a:xfrm>
            <a:off x="192203" y="1390650"/>
            <a:ext cx="5613741" cy="3077573"/>
          </a:xfrm>
        </p:spPr>
        <p:txBody>
          <a:bodyPr/>
          <a:lstStyle/>
          <a:p>
            <a:r>
              <a:rPr lang="en-US" dirty="0"/>
              <a:t>Overall, </a:t>
            </a:r>
            <a:r>
              <a:rPr lang="en-US" dirty="0" err="1"/>
              <a:t>IsoPlots</a:t>
            </a:r>
            <a:r>
              <a:rPr lang="en-US" dirty="0"/>
              <a:t> show how loss depends on three axes: model size (parameters N), dataset size (tokens D), and compute budget C. </a:t>
            </a:r>
          </a:p>
          <a:p>
            <a:r>
              <a:rPr lang="en-US" dirty="0"/>
              <a:t>They’re a tool for reasoning about </a:t>
            </a:r>
            <a:r>
              <a:rPr lang="en-US" i="1" dirty="0"/>
              <a:t>how to spend your training budget efficiently</a:t>
            </a:r>
            <a:r>
              <a:rPr lang="en-US" dirty="0"/>
              <a:t>.</a:t>
            </a:r>
          </a:p>
          <a:p>
            <a:r>
              <a:rPr lang="en-US" dirty="0"/>
              <a:t>But it also allows one to see track effective </a:t>
            </a:r>
            <a:r>
              <a:rPr lang="en-US" dirty="0" err="1"/>
              <a:t>hyperparams</a:t>
            </a:r>
            <a:r>
              <a:rPr lang="en-US" dirty="0"/>
              <a:t> (LR, batch size, etc.) changes with N, C, or D. </a:t>
            </a:r>
          </a:p>
          <a:p>
            <a:r>
              <a:rPr lang="en-US" b="1" dirty="0"/>
              <a:t>Lesson: </a:t>
            </a:r>
          </a:p>
          <a:p>
            <a:pPr lvl="1"/>
            <a:r>
              <a:rPr lang="en-US" dirty="0"/>
              <a:t>Don't </a:t>
            </a:r>
            <a:r>
              <a:rPr lang="en-US" dirty="0" err="1"/>
              <a:t>overtune</a:t>
            </a:r>
            <a:r>
              <a:rPr lang="en-US" dirty="0"/>
              <a:t> your hyperparameters at small scales and expect to use them at large</a:t>
            </a:r>
          </a:p>
          <a:p>
            <a:pPr lvl="1"/>
            <a:r>
              <a:rPr lang="en-US" dirty="0"/>
              <a:t>Instead develop predictive metrics based on parameters: </a:t>
            </a:r>
          </a:p>
          <a:p>
            <a:endParaRPr lang="en-US" dirty="0"/>
          </a:p>
        </p:txBody>
      </p:sp>
      <p:pic>
        <p:nvPicPr>
          <p:cNvPr id="4" name="Picture 3">
            <a:extLst>
              <a:ext uri="{FF2B5EF4-FFF2-40B4-BE49-F238E27FC236}">
                <a16:creationId xmlns:a16="http://schemas.microsoft.com/office/drawing/2014/main" id="{DAF00BB7-C5A4-0229-2EB3-9DBCC6B77C91}"/>
              </a:ext>
            </a:extLst>
          </p:cNvPr>
          <p:cNvPicPr>
            <a:picLocks noChangeAspect="1"/>
          </p:cNvPicPr>
          <p:nvPr/>
        </p:nvPicPr>
        <p:blipFill>
          <a:blip r:embed="rId3"/>
          <a:stretch>
            <a:fillRect/>
          </a:stretch>
        </p:blipFill>
        <p:spPr>
          <a:xfrm>
            <a:off x="5805943" y="1933474"/>
            <a:ext cx="3145854" cy="2445095"/>
          </a:xfrm>
          <a:prstGeom prst="rect">
            <a:avLst/>
          </a:prstGeom>
        </p:spPr>
      </p:pic>
      <p:sp>
        <p:nvSpPr>
          <p:cNvPr id="5" name="TextBox 4">
            <a:extLst>
              <a:ext uri="{FF2B5EF4-FFF2-40B4-BE49-F238E27FC236}">
                <a16:creationId xmlns:a16="http://schemas.microsoft.com/office/drawing/2014/main" id="{ED11D21B-1D94-3713-0054-F01F75BA5A08}"/>
              </a:ext>
            </a:extLst>
          </p:cNvPr>
          <p:cNvSpPr txBox="1"/>
          <p:nvPr/>
        </p:nvSpPr>
        <p:spPr>
          <a:xfrm>
            <a:off x="6673802" y="1627652"/>
            <a:ext cx="2081092" cy="307777"/>
          </a:xfrm>
          <a:prstGeom prst="rect">
            <a:avLst/>
          </a:prstGeom>
          <a:noFill/>
        </p:spPr>
        <p:txBody>
          <a:bodyPr wrap="square">
            <a:spAutoFit/>
          </a:bodyPr>
          <a:lstStyle/>
          <a:p>
            <a:r>
              <a:rPr lang="en-US" dirty="0" err="1"/>
              <a:t>IsoPlots</a:t>
            </a:r>
            <a:r>
              <a:rPr lang="en-US" dirty="0"/>
              <a:t> (</a:t>
            </a:r>
            <a:r>
              <a:rPr lang="en-US" dirty="0" err="1"/>
              <a:t>Isocontours</a:t>
            </a:r>
            <a:r>
              <a:rPr lang="en-US" dirty="0"/>
              <a:t>)</a:t>
            </a:r>
          </a:p>
        </p:txBody>
      </p:sp>
    </p:spTree>
    <p:extLst>
      <p:ext uri="{BB962C8B-B14F-4D97-AF65-F5344CB8AC3E}">
        <p14:creationId xmlns:p14="http://schemas.microsoft.com/office/powerpoint/2010/main" val="375426837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37D41-7A3A-C423-70F9-B49FAB07E94B}"/>
              </a:ext>
            </a:extLst>
          </p:cNvPr>
          <p:cNvSpPr>
            <a:spLocks noGrp="1"/>
          </p:cNvSpPr>
          <p:nvPr>
            <p:ph type="title"/>
          </p:nvPr>
        </p:nvSpPr>
        <p:spPr/>
        <p:txBody>
          <a:bodyPr/>
          <a:lstStyle/>
          <a:p>
            <a:r>
              <a:rPr lang="en-US" dirty="0"/>
              <a:t>Transformers: Recap </a:t>
            </a:r>
          </a:p>
        </p:txBody>
      </p:sp>
      <p:sp>
        <p:nvSpPr>
          <p:cNvPr id="3" name="Text Placeholder 2">
            <a:extLst>
              <a:ext uri="{FF2B5EF4-FFF2-40B4-BE49-F238E27FC236}">
                <a16:creationId xmlns:a16="http://schemas.microsoft.com/office/drawing/2014/main" id="{D11BB72F-70BD-D45A-FBB3-92E8948FC3DF}"/>
              </a:ext>
            </a:extLst>
          </p:cNvPr>
          <p:cNvSpPr>
            <a:spLocks noGrp="1"/>
          </p:cNvSpPr>
          <p:nvPr>
            <p:ph type="body" sz="quarter" idx="16"/>
          </p:nvPr>
        </p:nvSpPr>
        <p:spPr/>
        <p:txBody>
          <a:bodyPr/>
          <a:lstStyle/>
          <a:p>
            <a:endParaRPr lang="en-US" dirty="0"/>
          </a:p>
        </p:txBody>
      </p:sp>
      <p:pic>
        <p:nvPicPr>
          <p:cNvPr id="4" name="Picture 3" descr="Diagram&#10;&#10;Description automatically generated">
            <a:extLst>
              <a:ext uri="{FF2B5EF4-FFF2-40B4-BE49-F238E27FC236}">
                <a16:creationId xmlns:a16="http://schemas.microsoft.com/office/drawing/2014/main" id="{32613D09-9834-DE86-486B-D2479AE63BF2}"/>
              </a:ext>
            </a:extLst>
          </p:cNvPr>
          <p:cNvPicPr>
            <a:picLocks noChangeAspect="1"/>
          </p:cNvPicPr>
          <p:nvPr/>
        </p:nvPicPr>
        <p:blipFill>
          <a:blip r:embed="rId2"/>
          <a:stretch>
            <a:fillRect/>
          </a:stretch>
        </p:blipFill>
        <p:spPr>
          <a:xfrm>
            <a:off x="5385888" y="0"/>
            <a:ext cx="3630361" cy="5143500"/>
          </a:xfrm>
          <a:prstGeom prst="rect">
            <a:avLst/>
          </a:prstGeom>
        </p:spPr>
      </p:pic>
    </p:spTree>
    <p:extLst>
      <p:ext uri="{BB962C8B-B14F-4D97-AF65-F5344CB8AC3E}">
        <p14:creationId xmlns:p14="http://schemas.microsoft.com/office/powerpoint/2010/main" val="1854159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A405-D3F5-D5AE-686E-83A0E8F89E78}"/>
              </a:ext>
            </a:extLst>
          </p:cNvPr>
          <p:cNvSpPr>
            <a:spLocks noGrp="1"/>
          </p:cNvSpPr>
          <p:nvPr>
            <p:ph type="title"/>
          </p:nvPr>
        </p:nvSpPr>
        <p:spPr/>
        <p:txBody>
          <a:bodyPr>
            <a:normAutofit fontScale="90000"/>
          </a:bodyPr>
          <a:lstStyle/>
          <a:p>
            <a:r>
              <a:rPr lang="en-US" dirty="0"/>
              <a:t>Encoder-only models (BERT): </a:t>
            </a:r>
            <a:br>
              <a:rPr lang="en-US" dirty="0"/>
            </a:br>
            <a:r>
              <a:rPr lang="en-US" dirty="0"/>
              <a:t>Fine-tune for tasks </a:t>
            </a:r>
          </a:p>
        </p:txBody>
      </p:sp>
      <p:sp>
        <p:nvSpPr>
          <p:cNvPr id="8" name="Content Placeholder 7">
            <a:extLst>
              <a:ext uri="{FF2B5EF4-FFF2-40B4-BE49-F238E27FC236}">
                <a16:creationId xmlns:a16="http://schemas.microsoft.com/office/drawing/2014/main" id="{E63DE09C-A19E-F3B1-C5F0-5A7D4F90FE9B}"/>
              </a:ext>
            </a:extLst>
          </p:cNvPr>
          <p:cNvSpPr>
            <a:spLocks noGrp="1"/>
          </p:cNvSpPr>
          <p:nvPr>
            <p:ph type="body" sz="quarter" idx="16"/>
          </p:nvPr>
        </p:nvSpPr>
        <p:spPr>
          <a:xfrm>
            <a:off x="533919" y="1239576"/>
            <a:ext cx="8085415" cy="3077573"/>
          </a:xfrm>
        </p:spPr>
        <p:txBody>
          <a:bodyPr/>
          <a:lstStyle/>
          <a:p>
            <a:pPr indent="-317500">
              <a:lnSpc>
                <a:spcPct val="100000"/>
              </a:lnSpc>
              <a:buSzPts val="1400"/>
              <a:buFont typeface="Courier New" panose="02070309020205020404" pitchFamily="49" charset="0"/>
              <a:buChar char="o"/>
            </a:pPr>
            <a:r>
              <a:rPr lang="en-US" b="1" dirty="0"/>
              <a:t>Idea:</a:t>
            </a:r>
            <a:r>
              <a:rPr lang="en-US" dirty="0"/>
              <a:t> Make pre-trained model </a:t>
            </a:r>
            <a:r>
              <a:rPr lang="en-US" b="1" dirty="0"/>
              <a:t>usable</a:t>
            </a:r>
            <a:r>
              <a:rPr lang="en-US" dirty="0"/>
              <a:t> in </a:t>
            </a:r>
            <a:r>
              <a:rPr lang="en-US" b="1" dirty="0"/>
              <a:t>downstream tasks </a:t>
            </a:r>
            <a:r>
              <a:rPr lang="en-US" dirty="0"/>
              <a:t>(often classification)</a:t>
            </a:r>
          </a:p>
          <a:p>
            <a:pPr indent="-317500">
              <a:lnSpc>
                <a:spcPct val="100000"/>
              </a:lnSpc>
              <a:buSzPts val="1400"/>
              <a:buFont typeface="Courier New" panose="02070309020205020404" pitchFamily="49" charset="0"/>
              <a:buChar char="o"/>
            </a:pPr>
            <a:r>
              <a:rPr lang="en-US" dirty="0">
                <a:solidFill>
                  <a:srgbClr val="C00000"/>
                </a:solidFill>
              </a:rPr>
              <a:t>Initialized</a:t>
            </a:r>
            <a:r>
              <a:rPr lang="en-US" dirty="0"/>
              <a:t> with pre-trained model parameters</a:t>
            </a:r>
            <a:endParaRPr lang="en-US" dirty="0">
              <a:solidFill>
                <a:srgbClr val="C00000"/>
              </a:solidFill>
            </a:endParaRPr>
          </a:p>
          <a:p>
            <a:pPr indent="-317500">
              <a:lnSpc>
                <a:spcPct val="100000"/>
              </a:lnSpc>
              <a:buSzPts val="1400"/>
              <a:buFont typeface="Courier New" panose="02070309020205020404" pitchFamily="49" charset="0"/>
              <a:buChar char="o"/>
            </a:pPr>
            <a:r>
              <a:rPr lang="en-US" dirty="0">
                <a:solidFill>
                  <a:srgbClr val="C00000"/>
                </a:solidFill>
              </a:rPr>
              <a:t>Fine-tune</a:t>
            </a:r>
            <a:r>
              <a:rPr lang="en-US" dirty="0"/>
              <a:t> model parameters using labeled data from downstream tasks</a:t>
            </a:r>
          </a:p>
        </p:txBody>
      </p:sp>
      <p:sp>
        <p:nvSpPr>
          <p:cNvPr id="6" name="Google Shape;138;g1501cc781cf_0_0">
            <a:extLst>
              <a:ext uri="{FF2B5EF4-FFF2-40B4-BE49-F238E27FC236}">
                <a16:creationId xmlns:a16="http://schemas.microsoft.com/office/drawing/2014/main" id="{D87354CD-C19B-905D-4AA1-0C57EB792A31}"/>
              </a:ext>
            </a:extLst>
          </p:cNvPr>
          <p:cNvSpPr txBox="1"/>
          <p:nvPr/>
        </p:nvSpPr>
        <p:spPr>
          <a:xfrm>
            <a:off x="471600" y="4871236"/>
            <a:ext cx="8200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 sz="900" dirty="0">
                <a:latin typeface="Corbel"/>
                <a:ea typeface="Corbel"/>
                <a:cs typeface="Corbel"/>
                <a:sym typeface="Corbel"/>
                <a:hlinkClick r:id="rId2"/>
              </a:rPr>
              <a:t>BERT: Pre-training of Deep Bidirectional Transformers for Language Understanding, Devlin et al. 2018</a:t>
            </a:r>
            <a:r>
              <a:rPr lang="en" sz="900" dirty="0">
                <a:latin typeface="Corbel"/>
                <a:ea typeface="Corbel"/>
                <a:cs typeface="Corbel"/>
                <a:sym typeface="Corbel"/>
              </a:rPr>
              <a:t>]</a:t>
            </a:r>
            <a:endParaRPr sz="900" dirty="0">
              <a:latin typeface="Corbel"/>
              <a:ea typeface="Corbel"/>
              <a:cs typeface="Corbel"/>
              <a:sym typeface="Corbel"/>
            </a:endParaRPr>
          </a:p>
        </p:txBody>
      </p:sp>
      <p:pic>
        <p:nvPicPr>
          <p:cNvPr id="10" name="Content Placeholder 4" descr="Graphical user interface, diagram, application&#10;&#10;Description automatically generated">
            <a:extLst>
              <a:ext uri="{FF2B5EF4-FFF2-40B4-BE49-F238E27FC236}">
                <a16:creationId xmlns:a16="http://schemas.microsoft.com/office/drawing/2014/main" id="{628CF1DA-28D9-0DC1-9EAA-7B9F804C9353}"/>
              </a:ext>
            </a:extLst>
          </p:cNvPr>
          <p:cNvPicPr>
            <a:picLocks noChangeAspect="1"/>
          </p:cNvPicPr>
          <p:nvPr/>
        </p:nvPicPr>
        <p:blipFill>
          <a:blip r:embed="rId3"/>
          <a:stretch>
            <a:fillRect/>
          </a:stretch>
        </p:blipFill>
        <p:spPr>
          <a:xfrm>
            <a:off x="1406496" y="2286644"/>
            <a:ext cx="6331007" cy="2584592"/>
          </a:xfrm>
          <a:prstGeom prst="rect">
            <a:avLst/>
          </a:prstGeom>
          <a:noFill/>
          <a:ln>
            <a:noFill/>
          </a:ln>
        </p:spPr>
      </p:pic>
      <p:sp>
        <p:nvSpPr>
          <p:cNvPr id="4" name="TextBox 3">
            <a:extLst>
              <a:ext uri="{FF2B5EF4-FFF2-40B4-BE49-F238E27FC236}">
                <a16:creationId xmlns:a16="http://schemas.microsoft.com/office/drawing/2014/main" id="{9126D771-1F20-CFEC-333B-28C58C084EF6}"/>
              </a:ext>
            </a:extLst>
          </p:cNvPr>
          <p:cNvSpPr txBox="1"/>
          <p:nvPr/>
        </p:nvSpPr>
        <p:spPr>
          <a:xfrm>
            <a:off x="5657756" y="594288"/>
            <a:ext cx="3699604" cy="338554"/>
          </a:xfrm>
          <a:prstGeom prst="rect">
            <a:avLst/>
          </a:prstGeom>
          <a:noFill/>
        </p:spPr>
        <p:txBody>
          <a:bodyPr wrap="square">
            <a:spAutoFit/>
          </a:bodyPr>
          <a:lstStyle/>
          <a:p>
            <a:r>
              <a:rPr lang="en-US" sz="1600" dirty="0">
                <a:latin typeface="Corbel" panose="020B0503020204020204" pitchFamily="34" charset="0"/>
                <a:ea typeface="Tahoma" panose="020B0604030504040204" pitchFamily="34" charset="0"/>
                <a:cs typeface="Tahoma" panose="020B0604030504040204" pitchFamily="34" charset="0"/>
              </a:rPr>
              <a:t>“Pretrain once, finetune many times.”</a:t>
            </a:r>
          </a:p>
        </p:txBody>
      </p:sp>
    </p:spTree>
    <p:extLst>
      <p:ext uri="{BB962C8B-B14F-4D97-AF65-F5344CB8AC3E}">
        <p14:creationId xmlns:p14="http://schemas.microsoft.com/office/powerpoint/2010/main" val="158998286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E126B-635F-D3B8-F2EE-0DD6F4302B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926138-505A-D9B5-B00E-4A604170DA35}"/>
              </a:ext>
            </a:extLst>
          </p:cNvPr>
          <p:cNvSpPr>
            <a:spLocks noGrp="1"/>
          </p:cNvSpPr>
          <p:nvPr>
            <p:ph type="body" sz="quarter" idx="10"/>
          </p:nvPr>
        </p:nvSpPr>
        <p:spPr/>
        <p:txBody>
          <a:bodyPr>
            <a:normAutofit fontScale="92500" lnSpcReduction="20000"/>
          </a:bodyPr>
          <a:lstStyle/>
          <a:p>
            <a:r>
              <a:rPr lang="en-US" sz="4000" dirty="0"/>
              <a:t>How should I </a:t>
            </a:r>
          </a:p>
          <a:p>
            <a:r>
              <a:rPr lang="en-US" sz="4000" dirty="0"/>
              <a:t>train the model? </a:t>
            </a:r>
          </a:p>
        </p:txBody>
      </p:sp>
    </p:spTree>
    <p:extLst>
      <p:ext uri="{BB962C8B-B14F-4D97-AF65-F5344CB8AC3E}">
        <p14:creationId xmlns:p14="http://schemas.microsoft.com/office/powerpoint/2010/main" val="213111827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D3362-9CE0-0E5C-F521-8A1A1CC5F73F}"/>
              </a:ext>
            </a:extLst>
          </p:cNvPr>
          <p:cNvSpPr>
            <a:spLocks noGrp="1"/>
          </p:cNvSpPr>
          <p:nvPr>
            <p:ph type="title"/>
          </p:nvPr>
        </p:nvSpPr>
        <p:spPr/>
        <p:txBody>
          <a:bodyPr/>
          <a:lstStyle/>
          <a:p>
            <a:r>
              <a:rPr lang="en-US" dirty="0"/>
              <a:t>Batching Data</a:t>
            </a:r>
          </a:p>
        </p:txBody>
      </p:sp>
      <p:sp>
        <p:nvSpPr>
          <p:cNvPr id="3" name="Text Placeholder 2">
            <a:extLst>
              <a:ext uri="{FF2B5EF4-FFF2-40B4-BE49-F238E27FC236}">
                <a16:creationId xmlns:a16="http://schemas.microsoft.com/office/drawing/2014/main" id="{EC34C285-C914-BC6E-3229-061315E199B0}"/>
              </a:ext>
            </a:extLst>
          </p:cNvPr>
          <p:cNvSpPr>
            <a:spLocks noGrp="1"/>
          </p:cNvSpPr>
          <p:nvPr>
            <p:ph type="body" sz="quarter" idx="16"/>
          </p:nvPr>
        </p:nvSpPr>
        <p:spPr>
          <a:xfrm>
            <a:off x="333179" y="1390650"/>
            <a:ext cx="4559834" cy="3077573"/>
          </a:xfrm>
        </p:spPr>
        <p:txBody>
          <a:bodyPr/>
          <a:lstStyle/>
          <a:p>
            <a:r>
              <a:rPr lang="en-US" dirty="0"/>
              <a:t>Previously we talked about the importance of batching data </a:t>
            </a:r>
          </a:p>
          <a:p>
            <a:r>
              <a:rPr lang="en-US" dirty="0"/>
              <a:t>GPUs are faster at Tensor operations and hence, we want to do batch processing </a:t>
            </a:r>
          </a:p>
          <a:p>
            <a:r>
              <a:rPr lang="en-US" dirty="0"/>
              <a:t>The lager batch of data, the faster they get processed. </a:t>
            </a:r>
          </a:p>
          <a:p>
            <a:r>
              <a:rPr lang="en-US" dirty="0"/>
              <a:t>Alas, the speedup is often sub-linear (e.g., 2x larger batch leads to less than 2x speedup). </a:t>
            </a:r>
          </a:p>
          <a:p>
            <a:r>
              <a:rPr lang="en-US" dirty="0"/>
              <a:t>If you can afford larger batch (larger GPU), it’s generally worth it. </a:t>
            </a:r>
          </a:p>
        </p:txBody>
      </p:sp>
      <p:pic>
        <p:nvPicPr>
          <p:cNvPr id="5" name="Picture 4" descr="A green line graph with white text&#10;&#10;Description automatically generated">
            <a:extLst>
              <a:ext uri="{FF2B5EF4-FFF2-40B4-BE49-F238E27FC236}">
                <a16:creationId xmlns:a16="http://schemas.microsoft.com/office/drawing/2014/main" id="{2E3E6340-4673-2733-EC0A-50D50985B9B7}"/>
              </a:ext>
            </a:extLst>
          </p:cNvPr>
          <p:cNvPicPr>
            <a:picLocks noChangeAspect="1"/>
          </p:cNvPicPr>
          <p:nvPr/>
        </p:nvPicPr>
        <p:blipFill>
          <a:blip r:embed="rId2"/>
          <a:stretch>
            <a:fillRect/>
          </a:stretch>
        </p:blipFill>
        <p:spPr>
          <a:xfrm>
            <a:off x="4893013" y="1390650"/>
            <a:ext cx="4020168" cy="2237962"/>
          </a:xfrm>
          <a:prstGeom prst="rect">
            <a:avLst/>
          </a:prstGeom>
        </p:spPr>
      </p:pic>
      <p:sp>
        <p:nvSpPr>
          <p:cNvPr id="7" name="TextBox 6">
            <a:extLst>
              <a:ext uri="{FF2B5EF4-FFF2-40B4-BE49-F238E27FC236}">
                <a16:creationId xmlns:a16="http://schemas.microsoft.com/office/drawing/2014/main" id="{7BF4BC2C-54A0-905F-7B0C-C11C9A62C582}"/>
              </a:ext>
            </a:extLst>
          </p:cNvPr>
          <p:cNvSpPr txBox="1"/>
          <p:nvPr/>
        </p:nvSpPr>
        <p:spPr>
          <a:xfrm>
            <a:off x="5450006" y="1082873"/>
            <a:ext cx="3169328" cy="307777"/>
          </a:xfrm>
          <a:prstGeom prst="rect">
            <a:avLst/>
          </a:prstGeom>
          <a:noFill/>
        </p:spPr>
        <p:txBody>
          <a:bodyPr wrap="square">
            <a:spAutoFit/>
          </a:bodyPr>
          <a:lstStyle/>
          <a:p>
            <a:pPr lvl="1"/>
            <a:r>
              <a:rPr lang="en-US" dirty="0"/>
              <a:t>Model: 13B </a:t>
            </a:r>
            <a:r>
              <a:rPr lang="en-US" dirty="0" err="1"/>
              <a:t>LLaMA</a:t>
            </a:r>
            <a:r>
              <a:rPr lang="en-US" dirty="0"/>
              <a:t> on A100 GPU</a:t>
            </a:r>
          </a:p>
        </p:txBody>
      </p:sp>
      <p:sp>
        <p:nvSpPr>
          <p:cNvPr id="8" name="TextBox 7">
            <a:extLst>
              <a:ext uri="{FF2B5EF4-FFF2-40B4-BE49-F238E27FC236}">
                <a16:creationId xmlns:a16="http://schemas.microsoft.com/office/drawing/2014/main" id="{FCA4E5A0-82EC-F042-8B85-27FEBA81C7AE}"/>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Efficient Memory Management for Large Language Model Serving with </a:t>
            </a:r>
            <a:r>
              <a:rPr lang="en-US" sz="1200" spc="-5" dirty="0" err="1">
                <a:solidFill>
                  <a:srgbClr val="888888"/>
                </a:solidFill>
              </a:rPr>
              <a:t>PagedAttention</a:t>
            </a:r>
            <a:r>
              <a:rPr lang="en-US" sz="1200" spc="-5" dirty="0">
                <a:solidFill>
                  <a:srgbClr val="888888"/>
                </a:solidFill>
              </a:rPr>
              <a:t>, 2023</a:t>
            </a:r>
            <a:endParaRPr lang="en-US" sz="1200" dirty="0"/>
          </a:p>
        </p:txBody>
      </p:sp>
    </p:spTree>
    <p:extLst>
      <p:ext uri="{BB962C8B-B14F-4D97-AF65-F5344CB8AC3E}">
        <p14:creationId xmlns:p14="http://schemas.microsoft.com/office/powerpoint/2010/main" val="15823948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4FF-BCEF-2825-D1B9-ED9ECB891BD6}"/>
              </a:ext>
            </a:extLst>
          </p:cNvPr>
          <p:cNvSpPr>
            <a:spLocks noGrp="1"/>
          </p:cNvSpPr>
          <p:nvPr>
            <p:ph type="title"/>
          </p:nvPr>
        </p:nvSpPr>
        <p:spPr>
          <a:xfrm>
            <a:off x="368391" y="107119"/>
            <a:ext cx="8395668" cy="857542"/>
          </a:xfrm>
        </p:spPr>
        <p:txBody>
          <a:bodyPr/>
          <a:lstStyle/>
          <a:p>
            <a:r>
              <a:rPr lang="en-US" dirty="0"/>
              <a:t>Another side of batching: gradient quality</a:t>
            </a:r>
          </a:p>
        </p:txBody>
      </p:sp>
      <p:sp>
        <p:nvSpPr>
          <p:cNvPr id="3" name="Text Placeholder 2">
            <a:extLst>
              <a:ext uri="{FF2B5EF4-FFF2-40B4-BE49-F238E27FC236}">
                <a16:creationId xmlns:a16="http://schemas.microsoft.com/office/drawing/2014/main" id="{295F2A8F-49E4-B188-0386-5FA1C32F134A}"/>
              </a:ext>
            </a:extLst>
          </p:cNvPr>
          <p:cNvSpPr>
            <a:spLocks noGrp="1"/>
          </p:cNvSpPr>
          <p:nvPr>
            <p:ph type="body" sz="quarter" idx="16"/>
          </p:nvPr>
        </p:nvSpPr>
        <p:spPr/>
        <p:txBody>
          <a:bodyPr/>
          <a:lstStyle/>
          <a:p>
            <a:r>
              <a:rPr lang="en-US" dirty="0"/>
              <a:t>It’s also about quality of your estimated gradients. </a:t>
            </a:r>
          </a:p>
          <a:p>
            <a:r>
              <a:rPr lang="en-US" dirty="0"/>
              <a:t>Small batch sizes will result in </a:t>
            </a:r>
            <a:r>
              <a:rPr lang="en-US" dirty="0">
                <a:solidFill>
                  <a:srgbClr val="C00000"/>
                </a:solidFill>
              </a:rPr>
              <a:t>noisy gradients estimates</a:t>
            </a:r>
            <a:r>
              <a:rPr lang="en-US" dirty="0"/>
              <a:t>. </a:t>
            </a:r>
          </a:p>
          <a:p>
            <a:pPr lvl="1"/>
            <a:r>
              <a:rPr lang="en-US" dirty="0"/>
              <a:t>Therefore, the model may not be able to converge to the optimal performances.</a:t>
            </a:r>
          </a:p>
          <a:p>
            <a:r>
              <a:rPr lang="en-US" dirty="0"/>
              <a:t>A large batch size while giving very accurate gradient estimations will tend to make </a:t>
            </a:r>
            <a:r>
              <a:rPr lang="en-US" dirty="0">
                <a:solidFill>
                  <a:srgbClr val="C00000"/>
                </a:solidFill>
              </a:rPr>
              <a:t>less use of each training token</a:t>
            </a:r>
            <a:r>
              <a:rPr lang="en-US" dirty="0"/>
              <a:t> </a:t>
            </a:r>
          </a:p>
          <a:p>
            <a:pPr lvl="1"/>
            <a:r>
              <a:rPr lang="en-US" dirty="0"/>
              <a:t>Slower convergence and potentially wasting compute.</a:t>
            </a:r>
          </a:p>
        </p:txBody>
      </p:sp>
    </p:spTree>
    <p:extLst>
      <p:ext uri="{BB962C8B-B14F-4D97-AF65-F5344CB8AC3E}">
        <p14:creationId xmlns:p14="http://schemas.microsoft.com/office/powerpoint/2010/main" val="7176425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C3D8-706F-2697-9CFF-F009A3C7B517}"/>
              </a:ext>
            </a:extLst>
          </p:cNvPr>
          <p:cNvSpPr>
            <a:spLocks noGrp="1"/>
          </p:cNvSpPr>
          <p:nvPr>
            <p:ph type="title"/>
          </p:nvPr>
        </p:nvSpPr>
        <p:spPr>
          <a:xfrm>
            <a:off x="446690" y="107119"/>
            <a:ext cx="8657305" cy="857542"/>
          </a:xfrm>
        </p:spPr>
        <p:txBody>
          <a:bodyPr/>
          <a:lstStyle/>
          <a:p>
            <a:r>
              <a:rPr lang="en-US" dirty="0"/>
              <a:t>Batch sizes: some known statistics </a:t>
            </a:r>
          </a:p>
        </p:txBody>
      </p:sp>
      <p:sp>
        <p:nvSpPr>
          <p:cNvPr id="3" name="Text Placeholder 2">
            <a:extLst>
              <a:ext uri="{FF2B5EF4-FFF2-40B4-BE49-F238E27FC236}">
                <a16:creationId xmlns:a16="http://schemas.microsoft.com/office/drawing/2014/main" id="{74788A25-18D7-6C71-4310-0BC1E61AB3AC}"/>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F2065A3D-7309-E79D-215D-F3C74C14C7EA}"/>
              </a:ext>
            </a:extLst>
          </p:cNvPr>
          <p:cNvSpPr txBox="1"/>
          <p:nvPr/>
        </p:nvSpPr>
        <p:spPr>
          <a:xfrm>
            <a:off x="2377440" y="4841022"/>
            <a:ext cx="4577714" cy="261610"/>
          </a:xfrm>
          <a:prstGeom prst="rect">
            <a:avLst/>
          </a:prstGeom>
          <a:noFill/>
        </p:spPr>
        <p:txBody>
          <a:bodyPr wrap="square">
            <a:spAutoFit/>
          </a:bodyPr>
          <a:lstStyle/>
          <a:p>
            <a:pPr algn="ctr"/>
            <a:r>
              <a:rPr lang="en-US" sz="1050" dirty="0">
                <a:hlinkClick r:id="rId3"/>
              </a:rPr>
              <a:t>An Empirical Model of Large-Batch Training, 2018</a:t>
            </a:r>
            <a:endParaRPr lang="en-US" sz="1050" dirty="0"/>
          </a:p>
        </p:txBody>
      </p:sp>
      <p:pic>
        <p:nvPicPr>
          <p:cNvPr id="9" name="Picture 8">
            <a:extLst>
              <a:ext uri="{FF2B5EF4-FFF2-40B4-BE49-F238E27FC236}">
                <a16:creationId xmlns:a16="http://schemas.microsoft.com/office/drawing/2014/main" id="{209A6F57-19A0-F184-2F01-07F359363CEE}"/>
              </a:ext>
            </a:extLst>
          </p:cNvPr>
          <p:cNvPicPr>
            <a:picLocks noChangeAspect="1"/>
          </p:cNvPicPr>
          <p:nvPr/>
        </p:nvPicPr>
        <p:blipFill>
          <a:blip r:embed="rId4"/>
          <a:stretch>
            <a:fillRect/>
          </a:stretch>
        </p:blipFill>
        <p:spPr>
          <a:xfrm>
            <a:off x="1808982" y="1275302"/>
            <a:ext cx="4965700" cy="1092200"/>
          </a:xfrm>
          <a:prstGeom prst="rect">
            <a:avLst/>
          </a:prstGeom>
        </p:spPr>
      </p:pic>
      <p:sp>
        <p:nvSpPr>
          <p:cNvPr id="11" name="TextBox 10">
            <a:extLst>
              <a:ext uri="{FF2B5EF4-FFF2-40B4-BE49-F238E27FC236}">
                <a16:creationId xmlns:a16="http://schemas.microsoft.com/office/drawing/2014/main" id="{728AA4FB-DFD5-79D7-020F-CAC373FA2116}"/>
              </a:ext>
            </a:extLst>
          </p:cNvPr>
          <p:cNvSpPr txBox="1"/>
          <p:nvPr/>
        </p:nvSpPr>
        <p:spPr>
          <a:xfrm>
            <a:off x="1717235" y="1035558"/>
            <a:ext cx="5400347" cy="261610"/>
          </a:xfrm>
          <a:prstGeom prst="rect">
            <a:avLst/>
          </a:prstGeom>
          <a:noFill/>
        </p:spPr>
        <p:txBody>
          <a:bodyPr wrap="square">
            <a:spAutoFit/>
          </a:bodyPr>
          <a:lstStyle/>
          <a:p>
            <a:pPr algn="ctr" rtl="0" fontAlgn="b"/>
            <a:r>
              <a:rPr lang="en-US" sz="1100" dirty="0">
                <a:effectLst/>
                <a:hlinkClick r:id="rId5"/>
              </a:rPr>
              <a:t>LLaMA: Open and Efficient Foundation Language Models, 2023</a:t>
            </a:r>
            <a:endParaRPr lang="en-US" sz="1100" dirty="0">
              <a:effectLst/>
            </a:endParaRPr>
          </a:p>
        </p:txBody>
      </p:sp>
      <p:sp>
        <p:nvSpPr>
          <p:cNvPr id="12" name="Rectangle 11">
            <a:extLst>
              <a:ext uri="{FF2B5EF4-FFF2-40B4-BE49-F238E27FC236}">
                <a16:creationId xmlns:a16="http://schemas.microsoft.com/office/drawing/2014/main" id="{04EA26FC-71E9-D66B-EF84-9BC807D1A869}"/>
              </a:ext>
            </a:extLst>
          </p:cNvPr>
          <p:cNvSpPr/>
          <p:nvPr/>
        </p:nvSpPr>
        <p:spPr>
          <a:xfrm>
            <a:off x="5347071" y="1344463"/>
            <a:ext cx="748929" cy="1014458"/>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9BB197A-ABD5-5775-57A1-13E75584EB13}"/>
              </a:ext>
            </a:extLst>
          </p:cNvPr>
          <p:cNvPicPr>
            <a:picLocks noChangeAspect="1"/>
          </p:cNvPicPr>
          <p:nvPr/>
        </p:nvPicPr>
        <p:blipFill>
          <a:blip r:embed="rId6"/>
          <a:stretch>
            <a:fillRect/>
          </a:stretch>
        </p:blipFill>
        <p:spPr>
          <a:xfrm>
            <a:off x="862775" y="2650773"/>
            <a:ext cx="6858114" cy="1385595"/>
          </a:xfrm>
          <a:prstGeom prst="rect">
            <a:avLst/>
          </a:prstGeom>
        </p:spPr>
      </p:pic>
      <p:sp>
        <p:nvSpPr>
          <p:cNvPr id="14" name="Rectangle 13">
            <a:extLst>
              <a:ext uri="{FF2B5EF4-FFF2-40B4-BE49-F238E27FC236}">
                <a16:creationId xmlns:a16="http://schemas.microsoft.com/office/drawing/2014/main" id="{2941DF14-B06B-4639-C4EA-459AE0BF31EC}"/>
              </a:ext>
            </a:extLst>
          </p:cNvPr>
          <p:cNvSpPr/>
          <p:nvPr/>
        </p:nvSpPr>
        <p:spPr>
          <a:xfrm>
            <a:off x="4810746" y="2734525"/>
            <a:ext cx="910789" cy="846719"/>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35F6DEB-4C0F-1DF5-457D-8C218417DEB3}"/>
              </a:ext>
            </a:extLst>
          </p:cNvPr>
          <p:cNvSpPr txBox="1"/>
          <p:nvPr/>
        </p:nvSpPr>
        <p:spPr>
          <a:xfrm>
            <a:off x="3199049" y="2460507"/>
            <a:ext cx="2359573" cy="261610"/>
          </a:xfrm>
          <a:prstGeom prst="rect">
            <a:avLst/>
          </a:prstGeom>
          <a:noFill/>
        </p:spPr>
        <p:txBody>
          <a:bodyPr wrap="square">
            <a:spAutoFit/>
          </a:bodyPr>
          <a:lstStyle/>
          <a:p>
            <a:pPr algn="l"/>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The Llama 3 Herd of Models, 2024</a:t>
            </a:r>
            <a:endPar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ACF3B1FF-5EEF-ED55-E736-4350476A8971}"/>
              </a:ext>
            </a:extLst>
          </p:cNvPr>
          <p:cNvPicPr>
            <a:picLocks noChangeAspect="1"/>
          </p:cNvPicPr>
          <p:nvPr/>
        </p:nvPicPr>
        <p:blipFill>
          <a:blip r:embed="rId8"/>
          <a:stretch>
            <a:fillRect/>
          </a:stretch>
        </p:blipFill>
        <p:spPr>
          <a:xfrm>
            <a:off x="1080158" y="4308570"/>
            <a:ext cx="6794500" cy="546100"/>
          </a:xfrm>
          <a:prstGeom prst="rect">
            <a:avLst/>
          </a:prstGeom>
        </p:spPr>
      </p:pic>
      <p:sp>
        <p:nvSpPr>
          <p:cNvPr id="20" name="TextBox 19">
            <a:extLst>
              <a:ext uri="{FF2B5EF4-FFF2-40B4-BE49-F238E27FC236}">
                <a16:creationId xmlns:a16="http://schemas.microsoft.com/office/drawing/2014/main" id="{A90B0D78-37C5-5C94-1359-A4F6E7DEA11C}"/>
              </a:ext>
            </a:extLst>
          </p:cNvPr>
          <p:cNvSpPr txBox="1"/>
          <p:nvPr/>
        </p:nvSpPr>
        <p:spPr>
          <a:xfrm>
            <a:off x="1402091" y="4095618"/>
            <a:ext cx="6107552" cy="253916"/>
          </a:xfrm>
          <a:prstGeom prst="rect">
            <a:avLst/>
          </a:prstGeom>
          <a:solidFill>
            <a:schemeClr val="bg1"/>
          </a:solidFill>
        </p:spPr>
        <p:txBody>
          <a:bodyPr wrap="square">
            <a:spAutoFit/>
          </a:bodyPr>
          <a:lstStyle/>
          <a:p>
            <a:pPr algn="ct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9"/>
              </a:rPr>
              <a:t>DeepSeek-V2: A Strong, Economical, and Efficient Mixture-of-Experts Language Model, 2024</a:t>
            </a:r>
            <a:endPar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6696015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5E15F-D536-565B-D084-E041551903C6}"/>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4D181422-F056-D67E-0C7B-F80B96E553E3}"/>
              </a:ext>
            </a:extLst>
          </p:cNvPr>
          <p:cNvSpPr>
            <a:spLocks noGrp="1"/>
          </p:cNvSpPr>
          <p:nvPr>
            <p:ph type="body" sz="quarter" idx="16"/>
          </p:nvPr>
        </p:nvSpPr>
        <p:spPr/>
        <p:txBody>
          <a:bodyPr/>
          <a:lstStyle/>
          <a:p>
            <a:r>
              <a:rPr lang="en-US" dirty="0"/>
              <a:t>Discuss batching and padding during pre-training/fine-tuning. </a:t>
            </a:r>
          </a:p>
          <a:p>
            <a:r>
              <a:rPr lang="en-US" dirty="0"/>
              <a:t>Padding beginning vs ending. </a:t>
            </a:r>
          </a:p>
        </p:txBody>
      </p:sp>
    </p:spTree>
    <p:extLst>
      <p:ext uri="{BB962C8B-B14F-4D97-AF65-F5344CB8AC3E}">
        <p14:creationId xmlns:p14="http://schemas.microsoft.com/office/powerpoint/2010/main" val="254029369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0040-5330-DEB5-0D5C-EEFA6CAF7219}"/>
              </a:ext>
            </a:extLst>
          </p:cNvPr>
          <p:cNvSpPr>
            <a:spLocks noGrp="1"/>
          </p:cNvSpPr>
          <p:nvPr>
            <p:ph type="title"/>
          </p:nvPr>
        </p:nvSpPr>
        <p:spPr/>
        <p:txBody>
          <a:bodyPr/>
          <a:lstStyle/>
          <a:p>
            <a:r>
              <a:rPr lang="en-US" dirty="0"/>
              <a:t>Can I fit this model in which GPU?</a:t>
            </a:r>
          </a:p>
        </p:txBody>
      </p:sp>
      <p:sp>
        <p:nvSpPr>
          <p:cNvPr id="3" name="Text Placeholder 2">
            <a:extLst>
              <a:ext uri="{FF2B5EF4-FFF2-40B4-BE49-F238E27FC236}">
                <a16:creationId xmlns:a16="http://schemas.microsoft.com/office/drawing/2014/main" id="{727689F6-8347-F1CF-F10D-FD6CDA222321}"/>
              </a:ext>
            </a:extLst>
          </p:cNvPr>
          <p:cNvSpPr>
            <a:spLocks noGrp="1"/>
          </p:cNvSpPr>
          <p:nvPr>
            <p:ph type="body" sz="quarter" idx="16"/>
          </p:nvPr>
        </p:nvSpPr>
        <p:spPr/>
        <p:txBody>
          <a:bodyPr/>
          <a:lstStyle/>
          <a:p>
            <a:r>
              <a:rPr lang="en-US" dirty="0"/>
              <a:t>One of the followings: </a:t>
            </a:r>
          </a:p>
          <a:p>
            <a:pPr lvl="1"/>
            <a:r>
              <a:rPr lang="en-US" dirty="0"/>
              <a:t>You have a model a model and want to find the right GPU for it. </a:t>
            </a:r>
          </a:p>
          <a:p>
            <a:pPr lvl="1"/>
            <a:r>
              <a:rPr lang="en-US" dirty="0"/>
              <a:t>You have a GPU and want to find the largest model to fit in. </a:t>
            </a:r>
          </a:p>
          <a:p>
            <a:r>
              <a:rPr lang="en-US" dirty="0"/>
              <a:t>What should we do? </a:t>
            </a:r>
          </a:p>
          <a:p>
            <a:pPr lvl="1"/>
            <a:r>
              <a:rPr lang="en-US" dirty="0"/>
              <a:t>The memory taken up by a model depends on: </a:t>
            </a:r>
          </a:p>
          <a:p>
            <a:pPr lvl="2"/>
            <a:r>
              <a:rPr lang="en-US" dirty="0"/>
              <a:t>Model parameters </a:t>
            </a:r>
          </a:p>
          <a:p>
            <a:pPr lvl="2"/>
            <a:r>
              <a:rPr lang="en-US" dirty="0"/>
              <a:t>Activations: notice that these increase with larger batch and seq length</a:t>
            </a:r>
          </a:p>
          <a:p>
            <a:pPr lvl="2"/>
            <a:r>
              <a:rPr lang="en-US" dirty="0"/>
              <a:t>Gradients (of training) </a:t>
            </a:r>
          </a:p>
          <a:p>
            <a:pPr lvl="1"/>
            <a:endParaRPr lang="en-US" dirty="0"/>
          </a:p>
          <a:p>
            <a:endParaRPr lang="en-US" dirty="0"/>
          </a:p>
        </p:txBody>
      </p:sp>
    </p:spTree>
    <p:extLst>
      <p:ext uri="{BB962C8B-B14F-4D97-AF65-F5344CB8AC3E}">
        <p14:creationId xmlns:p14="http://schemas.microsoft.com/office/powerpoint/2010/main" val="305010522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8C020-2E27-F0DF-113C-0B2EDB1D0575}"/>
              </a:ext>
            </a:extLst>
          </p:cNvPr>
          <p:cNvSpPr>
            <a:spLocks noGrp="1"/>
          </p:cNvSpPr>
          <p:nvPr>
            <p:ph type="title"/>
          </p:nvPr>
        </p:nvSpPr>
        <p:spPr/>
        <p:txBody>
          <a:bodyPr/>
          <a:lstStyle/>
          <a:p>
            <a:r>
              <a:rPr lang="en-US" dirty="0"/>
              <a:t>The Memory Usage during inference </a:t>
            </a:r>
          </a:p>
        </p:txBody>
      </p:sp>
      <p:sp>
        <p:nvSpPr>
          <p:cNvPr id="3" name="Text Placeholder 2">
            <a:extLst>
              <a:ext uri="{FF2B5EF4-FFF2-40B4-BE49-F238E27FC236}">
                <a16:creationId xmlns:a16="http://schemas.microsoft.com/office/drawing/2014/main" id="{EFDF2A2C-16E0-25D7-D687-9C5F14E4F307}"/>
              </a:ext>
            </a:extLst>
          </p:cNvPr>
          <p:cNvSpPr>
            <a:spLocks noGrp="1"/>
          </p:cNvSpPr>
          <p:nvPr>
            <p:ph type="body" sz="quarter" idx="16"/>
          </p:nvPr>
        </p:nvSpPr>
        <p:spPr/>
        <p:txBody>
          <a:bodyPr/>
          <a:lstStyle/>
          <a:p>
            <a:r>
              <a:rPr lang="en-US" dirty="0"/>
              <a:t>Here is the memory usage of an NVIDIA A100 when serving (i.e., no training) </a:t>
            </a:r>
          </a:p>
          <a:p>
            <a:pPr lvl="1"/>
            <a:r>
              <a:rPr lang="en-US" dirty="0"/>
              <a:t>Model: 13B </a:t>
            </a:r>
            <a:r>
              <a:rPr lang="en-US" dirty="0" err="1"/>
              <a:t>LLaMA</a:t>
            </a:r>
            <a:r>
              <a:rPr lang="en-US" dirty="0"/>
              <a:t> </a:t>
            </a:r>
          </a:p>
          <a:p>
            <a:pPr lvl="1"/>
            <a:r>
              <a:rPr lang="en-US" dirty="0"/>
              <a:t>Batch size of 10</a:t>
            </a:r>
          </a:p>
          <a:p>
            <a:pPr lvl="1"/>
            <a:r>
              <a:rPr lang="en-US" dirty="0"/>
              <a:t>Sequence length: TBD</a:t>
            </a:r>
          </a:p>
          <a:p>
            <a:endParaRPr lang="en-US" dirty="0"/>
          </a:p>
          <a:p>
            <a:r>
              <a:rPr lang="en-US" dirty="0"/>
              <a:t>~65% of your GPU memory is </a:t>
            </a:r>
            <a:br>
              <a:rPr lang="en-US" dirty="0"/>
            </a:br>
            <a:r>
              <a:rPr lang="en-US" dirty="0"/>
              <a:t>the model parameters that </a:t>
            </a:r>
            <a:r>
              <a:rPr lang="en-US" dirty="0">
                <a:solidFill>
                  <a:srgbClr val="C00000"/>
                </a:solidFill>
              </a:rPr>
              <a:t>never change</a:t>
            </a:r>
          </a:p>
          <a:p>
            <a:r>
              <a:rPr lang="en-US" dirty="0"/>
              <a:t>~32% of your memory are KV tensors that</a:t>
            </a:r>
            <a:br>
              <a:rPr lang="en-US" dirty="0"/>
            </a:br>
            <a:r>
              <a:rPr lang="en-US" dirty="0">
                <a:solidFill>
                  <a:srgbClr val="C00000"/>
                </a:solidFill>
              </a:rPr>
              <a:t>change for each input</a:t>
            </a:r>
            <a:r>
              <a:rPr lang="en-US" dirty="0"/>
              <a:t>. </a:t>
            </a:r>
          </a:p>
          <a:p>
            <a:pPr lvl="1"/>
            <a:r>
              <a:rPr lang="en-US" dirty="0"/>
              <a:t>This KV cache will increase for larger batch sizes. </a:t>
            </a:r>
          </a:p>
          <a:p>
            <a:pPr lvl="1"/>
            <a:r>
              <a:rPr lang="en-US" dirty="0"/>
              <a:t>Managing this part of the memory is key for </a:t>
            </a:r>
            <a:br>
              <a:rPr lang="en-US" dirty="0"/>
            </a:br>
            <a:r>
              <a:rPr lang="en-US" dirty="0"/>
              <a:t>efficient training. </a:t>
            </a:r>
          </a:p>
          <a:p>
            <a:pPr lvl="1"/>
            <a:endParaRPr lang="en-US" dirty="0"/>
          </a:p>
        </p:txBody>
      </p:sp>
      <p:pic>
        <p:nvPicPr>
          <p:cNvPr id="5" name="Picture 4" descr="A comparison of a computer hardware&#10;&#10;Description automatically generated with medium confidence">
            <a:extLst>
              <a:ext uri="{FF2B5EF4-FFF2-40B4-BE49-F238E27FC236}">
                <a16:creationId xmlns:a16="http://schemas.microsoft.com/office/drawing/2014/main" id="{D5C96C32-F12D-4CC1-E6D8-BBDFC9D0900E}"/>
              </a:ext>
            </a:extLst>
          </p:cNvPr>
          <p:cNvPicPr>
            <a:picLocks noChangeAspect="1"/>
          </p:cNvPicPr>
          <p:nvPr/>
        </p:nvPicPr>
        <p:blipFill>
          <a:blip r:embed="rId3"/>
          <a:stretch>
            <a:fillRect/>
          </a:stretch>
        </p:blipFill>
        <p:spPr>
          <a:xfrm>
            <a:off x="5584055" y="1637067"/>
            <a:ext cx="3186200" cy="2921352"/>
          </a:xfrm>
          <a:prstGeom prst="rect">
            <a:avLst/>
          </a:prstGeom>
        </p:spPr>
      </p:pic>
      <p:sp>
        <p:nvSpPr>
          <p:cNvPr id="6" name="TextBox 5">
            <a:extLst>
              <a:ext uri="{FF2B5EF4-FFF2-40B4-BE49-F238E27FC236}">
                <a16:creationId xmlns:a16="http://schemas.microsoft.com/office/drawing/2014/main" id="{14C0E88B-F370-5C5A-A62F-42A4655F8258}"/>
              </a:ext>
            </a:extLst>
          </p:cNvPr>
          <p:cNvSpPr txBox="1"/>
          <p:nvPr/>
        </p:nvSpPr>
        <p:spPr>
          <a:xfrm>
            <a:off x="1257300" y="4806517"/>
            <a:ext cx="6629399" cy="276999"/>
          </a:xfrm>
          <a:prstGeom prst="rect">
            <a:avLst/>
          </a:prstGeom>
          <a:noFill/>
        </p:spPr>
        <p:txBody>
          <a:bodyPr wrap="square">
            <a:spAutoFit/>
          </a:bodyPr>
          <a:lstStyle/>
          <a:p>
            <a:pPr algn="ctr"/>
            <a:r>
              <a:rPr lang="en-US" sz="1200" spc="-5" dirty="0">
                <a:solidFill>
                  <a:srgbClr val="888888"/>
                </a:solidFill>
              </a:rPr>
              <a:t>Efficient Memory Management for Large Language Model Serving with </a:t>
            </a:r>
            <a:r>
              <a:rPr lang="en-US" sz="1200" spc="-5" dirty="0" err="1">
                <a:solidFill>
                  <a:srgbClr val="888888"/>
                </a:solidFill>
              </a:rPr>
              <a:t>PagedAttention</a:t>
            </a:r>
            <a:r>
              <a:rPr lang="en-US" sz="1200" spc="-5" dirty="0">
                <a:solidFill>
                  <a:srgbClr val="888888"/>
                </a:solidFill>
              </a:rPr>
              <a:t>, 2023</a:t>
            </a:r>
            <a:endParaRPr lang="en-US" sz="1200" dirty="0"/>
          </a:p>
        </p:txBody>
      </p:sp>
    </p:spTree>
    <p:extLst>
      <p:ext uri="{BB962C8B-B14F-4D97-AF65-F5344CB8AC3E}">
        <p14:creationId xmlns:p14="http://schemas.microsoft.com/office/powerpoint/2010/main" val="76719043"/>
      </p:ext>
    </p:extLst>
  </p:cSld>
  <p:clrMapOvr>
    <a:masterClrMapping/>
  </p:clrMapOvr>
  <p:extLst>
    <p:ext uri="{6950BFC3-D8DA-4A85-94F7-54DA5524770B}">
      <p188:commentRel xmlns:p188="http://schemas.microsoft.com/office/powerpoint/2018/8/main" r:id="rId2"/>
    </p:ext>
  </p:extLst>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D1224-0744-8D42-7509-B7B33B003691}"/>
              </a:ext>
            </a:extLst>
          </p:cNvPr>
          <p:cNvSpPr>
            <a:spLocks noGrp="1"/>
          </p:cNvSpPr>
          <p:nvPr>
            <p:ph type="title"/>
          </p:nvPr>
        </p:nvSpPr>
        <p:spPr/>
        <p:txBody>
          <a:bodyPr/>
          <a:lstStyle/>
          <a:p>
            <a:r>
              <a:rPr lang="en-US" dirty="0"/>
              <a:t>How many parameters does my Transformer have?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821B006-7568-28D5-2EE1-A216196D668C}"/>
                  </a:ext>
                </a:extLst>
              </p:cNvPr>
              <p:cNvSpPr>
                <a:spLocks noGrp="1"/>
              </p:cNvSpPr>
              <p:nvPr>
                <p:ph type="body" sz="quarter" idx="16"/>
              </p:nvPr>
            </p:nvSpPr>
            <p:spPr>
              <a:xfrm>
                <a:off x="533919" y="1390650"/>
                <a:ext cx="7963309" cy="3077573"/>
              </a:xfrm>
            </p:spPr>
            <p:txBody>
              <a:bodyPr/>
              <a:lstStyle/>
              <a:p>
                <a:pPr marL="400050" indent="-285750"/>
                <a:r>
                  <a:rPr lang="en-US" dirty="0"/>
                  <a:t>Let’s count the number of parameters: </a:t>
                </a:r>
              </a:p>
              <a:p>
                <a:pPr marL="400050" indent="-285750"/>
                <a:r>
                  <a:rPr lang="en-US" dirty="0"/>
                  <a:t>The self-attention block params: </a:t>
                </a:r>
              </a:p>
              <a:p>
                <a:pPr marL="741362" lvl="1" indent="-285750"/>
                <a14:m>
                  <m:oMath xmlns:m="http://schemas.openxmlformats.org/officeDocument/2006/math">
                    <m:r>
                      <a:rPr lang="en-US" b="0" i="1" smtClean="0">
                        <a:latin typeface="Cambria Math" panose="02040503050406030204" pitchFamily="18" charset="0"/>
                      </a:rPr>
                      <m:t>3×</m:t>
                    </m:r>
                    <m:d>
                      <m:dPr>
                        <m:ctrlPr>
                          <a:rPr lang="en-US" b="0" i="1" smtClean="0">
                            <a:latin typeface="Cambria Math" panose="02040503050406030204" pitchFamily="18" charset="0"/>
                          </a:rPr>
                        </m:ctrlPr>
                      </m:dPr>
                      <m:e>
                        <m:r>
                          <a:rPr lang="en-US" b="0" i="1" smtClean="0">
                            <a:latin typeface="Cambria Math" panose="02040503050406030204" pitchFamily="18" charset="0"/>
                          </a:rPr>
                          <m:t>𝑑</m:t>
                        </m:r>
                        <m:r>
                          <a:rPr lang="en-US" b="0" i="1" smtClean="0">
                            <a:latin typeface="Cambria Math" panose="02040503050406030204" pitchFamily="18" charset="0"/>
                          </a:rPr>
                          <m:t> ×</m:t>
                        </m:r>
                        <m:f>
                          <m:fPr>
                            <m:ctrlPr>
                              <a:rPr lang="en-US" b="0" i="1" smtClean="0">
                                <a:latin typeface="Cambria Math" panose="02040503050406030204" pitchFamily="18" charset="0"/>
                              </a:rPr>
                            </m:ctrlPr>
                          </m:fPr>
                          <m:num>
                            <m:r>
                              <a:rPr lang="en-US" b="0" i="1" smtClean="0">
                                <a:latin typeface="Cambria Math" panose="02040503050406030204" pitchFamily="18" charset="0"/>
                              </a:rPr>
                              <m:t>𝑑</m:t>
                            </m:r>
                          </m:num>
                          <m:den>
                            <m:r>
                              <a:rPr lang="en-US" b="0" i="1" smtClean="0">
                                <a:latin typeface="Cambria Math" panose="02040503050406030204" pitchFamily="18" charset="0"/>
                              </a:rPr>
                              <m:t>𝑚</m:t>
                            </m:r>
                          </m:den>
                        </m:f>
                      </m:e>
                    </m:d>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r>
                      <a:rPr lang="en-US" b="0" i="1" smtClean="0">
                        <a:latin typeface="Cambria Math" panose="02040503050406030204" pitchFamily="18" charset="0"/>
                      </a:rPr>
                      <m:t>=4</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𝑑</m:t>
                        </m:r>
                      </m:e>
                      <m:sup>
                        <m:r>
                          <a:rPr lang="en-US" b="0" i="1" smtClean="0">
                            <a:latin typeface="Cambria Math" panose="02040503050406030204" pitchFamily="18" charset="0"/>
                          </a:rPr>
                          <m:t>2</m:t>
                        </m:r>
                      </m:sup>
                    </m:sSup>
                  </m:oMath>
                </a14:m>
                <a:endParaRPr lang="en-US" dirty="0"/>
              </a:p>
              <a:p>
                <a:pPr marL="400050" indent="-285750"/>
                <a:r>
                  <a:rPr lang="en-US" dirty="0"/>
                  <a:t>The FFN block params: </a:t>
                </a:r>
              </a:p>
              <a:p>
                <a:pPr marL="741362" lvl="1" indent="-285750"/>
                <a14:m>
                  <m:oMath xmlns:m="http://schemas.openxmlformats.org/officeDocument/2006/math">
                    <m:r>
                      <a:rPr lang="en-US" b="0" i="1" smtClean="0">
                        <a:latin typeface="Cambria Math" panose="02040503050406030204" pitchFamily="18" charset="0"/>
                      </a:rPr>
                      <m:t>2×</m:t>
                    </m:r>
                  </m:oMath>
                </a14:m>
                <a:r>
                  <a:rPr lang="en-US" dirty="0"/>
                  <a:t> </a:t>
                </a:r>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𝑑</m:t>
                        </m:r>
                        <m:r>
                          <a:rPr lang="en-US" i="1">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ff</m:t>
                            </m:r>
                          </m:sub>
                        </m:sSub>
                      </m:e>
                    </m:d>
                  </m:oMath>
                </a14:m>
                <a:endParaRPr lang="en-US" dirty="0"/>
              </a:p>
              <a:p>
                <a:pPr marL="400050" indent="-285750"/>
                <a:r>
                  <a:rPr lang="en-US" dirty="0"/>
                  <a:t>So, in total: </a:t>
                </a:r>
                <a14:m>
                  <m:oMath xmlns:m="http://schemas.openxmlformats.org/officeDocument/2006/math">
                    <m:r>
                      <a:rPr lang="en-US" i="1">
                        <a:latin typeface="Cambria Math" panose="02040503050406030204" pitchFamily="18" charset="0"/>
                      </a:rPr>
                      <m:t>4</m:t>
                    </m:r>
                    <m:sSup>
                      <m:sSupPr>
                        <m:ctrlPr>
                          <a:rPr lang="en-US" i="1">
                            <a:latin typeface="Cambria Math" panose="02040503050406030204" pitchFamily="18" charset="0"/>
                          </a:rPr>
                        </m:ctrlPr>
                      </m:sSupPr>
                      <m:e>
                        <m:r>
                          <a:rPr lang="en-US" i="1">
                            <a:latin typeface="Cambria Math" panose="02040503050406030204" pitchFamily="18" charset="0"/>
                          </a:rPr>
                          <m:t>𝑑</m:t>
                        </m:r>
                      </m:e>
                      <m:sup>
                        <m:r>
                          <a:rPr lang="en-US" i="1">
                            <a:latin typeface="Cambria Math" panose="02040503050406030204" pitchFamily="18" charset="0"/>
                          </a:rPr>
                          <m:t>2</m:t>
                        </m:r>
                      </m:sup>
                    </m:sSup>
                    <m:r>
                      <a:rPr lang="en-US" b="0" i="1" smtClean="0">
                        <a:latin typeface="Cambria Math" panose="02040503050406030204" pitchFamily="18" charset="0"/>
                      </a:rPr>
                      <m:t>+ 2</m:t>
                    </m:r>
                    <m:r>
                      <a:rPr lang="en-US" i="1">
                        <a:latin typeface="Cambria Math" panose="02040503050406030204" pitchFamily="18" charset="0"/>
                      </a:rPr>
                      <m:t>𝑑</m:t>
                    </m:r>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ff</m:t>
                        </m:r>
                      </m:sub>
                    </m:sSub>
                  </m:oMath>
                </a14:m>
                <a:endParaRPr lang="en-US" dirty="0"/>
              </a:p>
              <a:p>
                <a:pPr marL="400050" indent="-285750"/>
                <a:r>
                  <a:rPr lang="en-US" dirty="0"/>
                  <a:t>The ratio of SA/FFN parameters is </a:t>
                </a:r>
                <a14:m>
                  <m:oMath xmlns:m="http://schemas.openxmlformats.org/officeDocument/2006/math">
                    <m:f>
                      <m:fPr>
                        <m:ctrlPr>
                          <a:rPr lang="en-US" b="0" i="1" smtClean="0">
                            <a:latin typeface="Cambria Math" panose="02040503050406030204" pitchFamily="18" charset="0"/>
                          </a:rPr>
                        </m:ctrlPr>
                      </m:fPr>
                      <m:num>
                        <m:r>
                          <a:rPr lang="en-US">
                            <a:latin typeface="Cambria Math" panose="02040503050406030204" pitchFamily="18" charset="0"/>
                          </a:rPr>
                          <m:t>2</m:t>
                        </m:r>
                        <m:r>
                          <a:rPr lang="en-US" b="0" i="1" smtClean="0">
                            <a:latin typeface="Cambria Math" panose="02040503050406030204" pitchFamily="18" charset="0"/>
                          </a:rPr>
                          <m:t>𝑑</m:t>
                        </m:r>
                      </m:num>
                      <m:den>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ff</m:t>
                            </m:r>
                          </m:sub>
                        </m:sSub>
                      </m:den>
                    </m:f>
                  </m:oMath>
                </a14:m>
                <a:r>
                  <a:rPr lang="en-US" dirty="0"/>
                  <a:t>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𝑑</m:t>
                        </m:r>
                      </m:e>
                      <m:sub>
                        <m:r>
                          <m:rPr>
                            <m:sty m:val="p"/>
                          </m:rPr>
                          <a:rPr lang="en-US">
                            <a:latin typeface="Cambria Math" panose="02040503050406030204" pitchFamily="18" charset="0"/>
                          </a:rPr>
                          <m:t>ff</m:t>
                        </m:r>
                      </m:sub>
                    </m:sSub>
                  </m:oMath>
                </a14:m>
                <a:r>
                  <a:rPr lang="en-US" dirty="0"/>
                  <a:t> is usually 2-4 larger than </a:t>
                </a:r>
                <a14:m>
                  <m:oMath xmlns:m="http://schemas.openxmlformats.org/officeDocument/2006/math">
                    <m:r>
                      <a:rPr lang="en-US" i="1">
                        <a:latin typeface="Cambria Math" panose="02040503050406030204" pitchFamily="18" charset="0"/>
                      </a:rPr>
                      <m:t>𝑑</m:t>
                    </m:r>
                  </m:oMath>
                </a14:m>
                <a:r>
                  <a:rPr lang="en-US" dirty="0"/>
                  <a:t>.</a:t>
                </a:r>
              </a:p>
              <a:p>
                <a:pPr marL="400050" indent="-285750"/>
                <a:r>
                  <a:rPr lang="en-US" dirty="0"/>
                  <a:t>In most models, roughly 2/3 of transformer parameters are feedforward blocks</a:t>
                </a:r>
              </a:p>
              <a:p>
                <a:pPr marL="400050" indent="-285750"/>
                <a:r>
                  <a:rPr lang="en-US" dirty="0"/>
                  <a:t>Notice that the num of params in independent of seq length (</a:t>
                </a:r>
                <a14:m>
                  <m:oMath xmlns:m="http://schemas.openxmlformats.org/officeDocument/2006/math">
                    <m:r>
                      <a:rPr lang="en-US" i="1" dirty="0" smtClean="0">
                        <a:latin typeface="Cambria Math" panose="02040503050406030204" pitchFamily="18" charset="0"/>
                      </a:rPr>
                      <m:t>𝑛</m:t>
                    </m:r>
                  </m:oMath>
                </a14:m>
                <a:r>
                  <a:rPr lang="en-US" dirty="0"/>
                  <a:t>) or batch size (</a:t>
                </a:r>
                <a14:m>
                  <m:oMath xmlns:m="http://schemas.openxmlformats.org/officeDocument/2006/math">
                    <m:r>
                      <a:rPr lang="en-US" i="1" dirty="0">
                        <a:latin typeface="Cambria Math" panose="02040503050406030204" pitchFamily="18" charset="0"/>
                      </a:rPr>
                      <m:t>𝑏</m:t>
                    </m:r>
                  </m:oMath>
                </a14:m>
                <a:r>
                  <a:rPr lang="en-US" dirty="0"/>
                  <a:t>)! </a:t>
                </a:r>
              </a:p>
              <a:p>
                <a:pPr marL="741362" lvl="1" indent="-285750"/>
                <a:r>
                  <a:rPr lang="en-US" dirty="0"/>
                  <a:t>So, in theory you should be able to run your SA on sequences of any length! </a:t>
                </a:r>
              </a:p>
              <a:p>
                <a:pPr marL="1084262" lvl="2" indent="-285750"/>
                <a:r>
                  <a:rPr lang="en-US" dirty="0"/>
                  <a:t>(but would it work on longer sequences? -- more on this later)</a:t>
                </a:r>
              </a:p>
            </p:txBody>
          </p:sp>
        </mc:Choice>
        <mc:Fallback>
          <p:sp>
            <p:nvSpPr>
              <p:cNvPr id="3" name="Text Placeholder 2">
                <a:extLst>
                  <a:ext uri="{FF2B5EF4-FFF2-40B4-BE49-F238E27FC236}">
                    <a16:creationId xmlns:a16="http://schemas.microsoft.com/office/drawing/2014/main" id="{1821B006-7568-28D5-2EE1-A216196D668C}"/>
                  </a:ext>
                </a:extLst>
              </p:cNvPr>
              <p:cNvSpPr>
                <a:spLocks noGrp="1" noRot="1" noChangeAspect="1" noMove="1" noResize="1" noEditPoints="1" noAdjustHandles="1" noChangeArrowheads="1" noChangeShapeType="1" noTextEdit="1"/>
              </p:cNvSpPr>
              <p:nvPr>
                <p:ph type="body" sz="quarter" idx="16"/>
              </p:nvPr>
            </p:nvSpPr>
            <p:spPr>
              <a:xfrm>
                <a:off x="533919" y="1390650"/>
                <a:ext cx="7963309" cy="3077573"/>
              </a:xfrm>
              <a:blipFill>
                <a:blip r:embed="rId2"/>
                <a:stretch>
                  <a:fillRect t="-1235" r="-318" b="-1810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718BBFBC-3EE9-6E8A-2B43-153675596707}"/>
                  </a:ext>
                </a:extLst>
              </p:cNvPr>
              <p:cNvSpPr txBox="1"/>
              <p:nvPr/>
            </p:nvSpPr>
            <p:spPr>
              <a:xfrm>
                <a:off x="4793361" y="2604461"/>
                <a:ext cx="4191210" cy="523220"/>
              </a:xfrm>
              <a:prstGeom prst="rect">
                <a:avLst/>
              </a:prstGeom>
              <a:solidFill>
                <a:schemeClr val="bg1">
                  <a:lumMod val="95000"/>
                </a:schemeClr>
              </a:solidFill>
            </p:spPr>
            <p:txBody>
              <a:bodyPr wrap="square">
                <a:spAutoFit/>
              </a:bodyPr>
              <a:lstStyle/>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p:txBody>
          </p:sp>
        </mc:Choice>
        <mc:Fallback>
          <p:sp>
            <p:nvSpPr>
              <p:cNvPr id="4" name="TextBox 3">
                <a:extLst>
                  <a:ext uri="{FF2B5EF4-FFF2-40B4-BE49-F238E27FC236}">
                    <a16:creationId xmlns:a16="http://schemas.microsoft.com/office/drawing/2014/main" id="{718BBFBC-3EE9-6E8A-2B43-153675596707}"/>
                  </a:ext>
                </a:extLst>
              </p:cNvPr>
              <p:cNvSpPr txBox="1">
                <a:spLocks noRot="1" noChangeAspect="1" noMove="1" noResize="1" noEditPoints="1" noAdjustHandles="1" noChangeArrowheads="1" noChangeShapeType="1" noTextEdit="1"/>
              </p:cNvSpPr>
              <p:nvPr/>
            </p:nvSpPr>
            <p:spPr>
              <a:xfrm>
                <a:off x="4793361" y="2604461"/>
                <a:ext cx="4191210" cy="523220"/>
              </a:xfrm>
              <a:prstGeom prst="rect">
                <a:avLst/>
              </a:prstGeom>
              <a:blipFill>
                <a:blip r:embed="rId3"/>
                <a:stretch>
                  <a:fillRect t="-2326" b="-930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76652C6B-7718-093E-B521-9BFFB2B87D67}"/>
                  </a:ext>
                </a:extLst>
              </p:cNvPr>
              <p:cNvSpPr txBox="1"/>
              <p:nvPr/>
            </p:nvSpPr>
            <p:spPr>
              <a:xfrm>
                <a:off x="4793360" y="907993"/>
                <a:ext cx="4191211" cy="913455"/>
              </a:xfrm>
              <a:prstGeom prst="rect">
                <a:avLst/>
              </a:prstGeom>
              <a:solidFill>
                <a:schemeClr val="bg1">
                  <a:lumMod val="95000"/>
                </a:schemeClr>
              </a:solidFill>
            </p:spPr>
            <p:txBody>
              <a:bodyPr wrap="square">
                <a:spAutoFit/>
              </a:bodyPr>
              <a:lstStyle/>
              <a:p>
                <a:pPr marL="114300"/>
                <a14:m>
                  <m:oMathPara xmlns:m="http://schemas.openxmlformats.org/officeDocument/2006/math">
                    <m:oMathParaPr>
                      <m:jc m:val="centerGroup"/>
                    </m:oMathParaPr>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r>
                        <a:rPr lang="en-US" altLang="zh-TW" b="1" i="1">
                          <a:latin typeface="Cambria Math" panose="02040503050406030204" pitchFamily="18" charset="0"/>
                        </a:rPr>
                        <m:t>, </m:t>
                      </m:r>
                      <m:sSubSup>
                        <m:sSubSupPr>
                          <m:ctrlPr>
                            <a:rPr lang="en-US" altLang="zh-TW" b="1" i="1">
                              <a:solidFill>
                                <a:srgbClr val="C00000"/>
                              </a:solidFill>
                              <a:latin typeface="Cambria Math" panose="02040503050406030204" pitchFamily="18" charset="0"/>
                            </a:rPr>
                          </m:ctrlPr>
                        </m:sSubSupPr>
                        <m:e>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𝑚</m:t>
                                  </m:r>
                                </m:den>
                              </m:f>
                            </m:e>
                          </m:box>
                        </m:sup>
                      </m:sSup>
                      <m:r>
                        <a:rPr lang="en-US" altLang="zh-TW" b="1" i="1">
                          <a:latin typeface="Cambria Math" panose="02040503050406030204" pitchFamily="18" charset="0"/>
                        </a:rPr>
                        <m:t>, </m:t>
                      </m:r>
                      <m:sSubSup>
                        <m:sSubSupPr>
                          <m:ctrlPr>
                            <a:rPr lang="en-US" altLang="zh-TW" b="1" i="1">
                              <a:solidFill>
                                <a:srgbClr val="0070C0"/>
                              </a:solidFill>
                              <a:latin typeface="Cambria Math" panose="02040503050406030204" pitchFamily="18" charset="0"/>
                            </a:rPr>
                          </m:ctrlPr>
                        </m:sSubSupPr>
                        <m:e>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f>
                                <m:fPr>
                                  <m:ctrlPr>
                                    <a:rPr lang="en-US" altLang="zh-TW" i="1">
                                      <a:latin typeface="Cambria Math" panose="02040503050406030204" pitchFamily="18" charset="0"/>
                                      <a:ea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𝑑</m:t>
                                  </m:r>
                                </m:num>
                                <m:den>
                                  <m:r>
                                    <a:rPr lang="en-US" altLang="zh-TW" i="1">
                                      <a:latin typeface="Cambria Math" panose="02040503050406030204" pitchFamily="18" charset="0"/>
                                      <a:ea typeface="Cambria Math" panose="02040503050406030204" pitchFamily="18" charset="0"/>
                                    </a:rPr>
                                    <m:t>𝑚</m:t>
                                  </m:r>
                                </m:den>
                              </m:f>
                            </m:e>
                          </m:box>
                        </m:sup>
                      </m:sSup>
                      <m:r>
                        <a:rPr lang="en-US" altLang="zh-TW" b="1"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 </m:t>
                      </m:r>
                      <m:sSup>
                        <m:sSupPr>
                          <m:ctrlPr>
                            <a:rPr lang="en-US" i="1">
                              <a:solidFill>
                                <a:srgbClr val="00B050"/>
                              </a:solidFill>
                              <a:latin typeface="Cambria Math" panose="02040503050406030204" pitchFamily="18" charset="0"/>
                            </a:rPr>
                          </m:ctrlPr>
                        </m:sSupPr>
                        <m:e>
                          <m:r>
                            <a:rPr lang="en-US" b="1" i="1">
                              <a:solidFill>
                                <a:srgbClr val="00B050"/>
                              </a:solidFill>
                              <a:latin typeface="Cambria Math" panose="02040503050406030204" pitchFamily="18" charset="0"/>
                            </a:rPr>
                            <m:t>𝑾</m:t>
                          </m:r>
                        </m:e>
                        <m:sup>
                          <m:r>
                            <a:rPr lang="en-US" i="1">
                              <a:solidFill>
                                <a:srgbClr val="00B050"/>
                              </a:solidFill>
                              <a:latin typeface="Cambria Math" panose="02040503050406030204" pitchFamily="18" charset="0"/>
                            </a:rPr>
                            <m:t>𝑂</m:t>
                          </m:r>
                        </m:sup>
                      </m:sSup>
                      <m:r>
                        <a:rPr lang="en-US" altLang="zh-TW" b="1" i="1">
                          <a:latin typeface="Cambria Math" panose="02040503050406030204" pitchFamily="18" charset="0"/>
                        </a:rPr>
                        <m:t>∈</m:t>
                      </m:r>
                      <m:sSup>
                        <m:sSupPr>
                          <m:ctrlPr>
                            <a:rPr lang="en-US" altLang="zh-TW" b="1" i="1">
                              <a:latin typeface="Cambria Math" panose="02040503050406030204" pitchFamily="18" charset="0"/>
                              <a:ea typeface="Cambria Math" panose="02040503050406030204" pitchFamily="18" charset="0"/>
                            </a:rPr>
                          </m:ctrlPr>
                        </m:sSupPr>
                        <m:e>
                          <m:r>
                            <a:rPr lang="en-US" altLang="zh-TW" b="1" i="1">
                              <a:latin typeface="Cambria Math" panose="02040503050406030204" pitchFamily="18" charset="0"/>
                              <a:ea typeface="Cambria Math" panose="02040503050406030204" pitchFamily="18" charset="0"/>
                            </a:rPr>
                            <m:t>ℝ</m:t>
                          </m:r>
                        </m:e>
                        <m:sup>
                          <m:r>
                            <a:rPr lang="en-US" altLang="zh-TW" i="1">
                              <a:latin typeface="Cambria Math" panose="02040503050406030204" pitchFamily="18" charset="0"/>
                              <a:ea typeface="Cambria Math" panose="02040503050406030204" pitchFamily="18" charset="0"/>
                            </a:rPr>
                            <m:t>𝑑</m:t>
                          </m:r>
                          <m:r>
                            <a:rPr lang="en-US" altLang="zh-TW" i="1">
                              <a:latin typeface="Cambria Math" panose="02040503050406030204" pitchFamily="18" charset="0"/>
                              <a:ea typeface="Cambria Math" panose="02040503050406030204" pitchFamily="18" charset="0"/>
                            </a:rPr>
                            <m:t>×</m:t>
                          </m:r>
                          <m:box>
                            <m:boxPr>
                              <m:ctrlPr>
                                <a:rPr lang="en-US" altLang="zh-TW" i="1">
                                  <a:latin typeface="Cambria Math" panose="02040503050406030204" pitchFamily="18" charset="0"/>
                                  <a:ea typeface="Cambria Math" panose="02040503050406030204" pitchFamily="18" charset="0"/>
                                </a:rPr>
                              </m:ctrlPr>
                            </m:boxPr>
                            <m:e>
                              <m:argPr>
                                <m:argSz m:val="-1"/>
                              </m:argPr>
                              <m:r>
                                <a:rPr lang="en-US" altLang="zh-TW" b="0" i="1" smtClean="0">
                                  <a:latin typeface="Cambria Math" panose="02040503050406030204" pitchFamily="18" charset="0"/>
                                  <a:ea typeface="Cambria Math" panose="02040503050406030204" pitchFamily="18" charset="0"/>
                                </a:rPr>
                                <m:t>𝑑</m:t>
                              </m:r>
                            </m:e>
                          </m:box>
                        </m:sup>
                      </m:sSup>
                    </m:oMath>
                  </m:oMathPara>
                </a14:m>
                <a:endParaRPr lang="en-US" b="0" i="1" dirty="0">
                  <a:latin typeface="Cambria Math" panose="02040503050406030204" pitchFamily="18" charset="0"/>
                </a:endParaRPr>
              </a:p>
              <a:p>
                <a:pPr marL="114300"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𝑖</m:t>
                          </m:r>
                        </m:sub>
                      </m:sSub>
                      <m:r>
                        <a:rPr lang="en-US" i="1">
                          <a:solidFill>
                            <a:schemeClr val="tx1"/>
                          </a:solidFill>
                          <a:latin typeface="Cambria Math" panose="02040503050406030204" pitchFamily="18" charset="0"/>
                        </a:rPr>
                        <m:t>←</m:t>
                      </m:r>
                      <m:r>
                        <m:rPr>
                          <m:sty m:val="p"/>
                        </m:rPr>
                        <a:rPr lang="en-US" b="0" i="0" smtClean="0">
                          <a:solidFill>
                            <a:srgbClr val="00B050"/>
                          </a:solidFill>
                          <a:latin typeface="Cambria Math" panose="02040503050406030204" pitchFamily="18" charset="0"/>
                        </a:rPr>
                        <m:t>Attention</m:t>
                      </m:r>
                      <m:d>
                        <m:dPr>
                          <m:ctrlPr>
                            <a:rPr lang="en-US" b="0" i="1" smtClean="0">
                              <a:latin typeface="Cambria Math" panose="02040503050406030204" pitchFamily="18" charset="0"/>
                            </a:rPr>
                          </m:ctrlPr>
                        </m:dPr>
                        <m:e>
                          <m:sSubSup>
                            <m:sSubSupPr>
                              <m:ctrlPr>
                                <a:rPr lang="en-US" altLang="zh-TW" b="1" i="1">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a:latin typeface="Cambria Math" panose="02040503050406030204" pitchFamily="18" charset="0"/>
                            </a:rPr>
                            <m:t>, </m:t>
                          </m:r>
                          <m:sSubSup>
                            <m:sSubSupPr>
                              <m:ctrlPr>
                                <a:rPr lang="en-US" altLang="zh-TW" b="1" i="1">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r>
                            <a:rPr lang="en-US" altLang="zh-TW" b="1" i="1">
                              <a:latin typeface="Cambria Math" panose="02040503050406030204" pitchFamily="18" charset="0"/>
                            </a:rPr>
                            <m:t>, </m:t>
                          </m:r>
                          <m:sSubSup>
                            <m:sSubSupPr>
                              <m:ctrlPr>
                                <a:rPr lang="en-US" altLang="zh-TW" b="1" i="1">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e>
                      </m:d>
                      <m:r>
                        <a:rPr lang="en-US" b="0" i="1" smtClean="0">
                          <a:latin typeface="Cambria Math" panose="02040503050406030204" pitchFamily="18" charset="0"/>
                        </a:rPr>
                        <m:t> </m:t>
                      </m:r>
                    </m:oMath>
                  </m:oMathPara>
                </a14:m>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altLang="zh-TW" b="1" i="0" smtClean="0">
                          <a:solidFill>
                            <a:sysClr val="windowText" lastClr="000000"/>
                          </a:solidFill>
                          <a:latin typeface="Cambria Math" panose="02040503050406030204" pitchFamily="18" charset="0"/>
                        </a:rPr>
                        <m:t>𝐱</m:t>
                      </m:r>
                      <m:r>
                        <a:rPr lang="en-US" b="0" i="1" smtClean="0">
                          <a:solidFill>
                            <a:schemeClr val="tx1"/>
                          </a:solidFill>
                          <a:latin typeface="Cambria Math" panose="02040503050406030204" pitchFamily="18" charset="0"/>
                        </a:rPr>
                        <m:t>←</m:t>
                      </m:r>
                      <m:r>
                        <m:rPr>
                          <m:sty m:val="p"/>
                        </m:rPr>
                        <a:rPr lang="en-US">
                          <a:solidFill>
                            <a:srgbClr val="00B050"/>
                          </a:solidFill>
                          <a:latin typeface="Cambria Math" panose="02040503050406030204" pitchFamily="18" charset="0"/>
                        </a:rPr>
                        <m:t>M</m:t>
                      </m:r>
                      <m:r>
                        <m:rPr>
                          <m:sty m:val="p"/>
                        </m:rPr>
                        <a:rPr lang="en-US" b="0" i="0" smtClean="0">
                          <a:solidFill>
                            <a:srgbClr val="00B050"/>
                          </a:solidFill>
                          <a:latin typeface="Cambria Math" panose="02040503050406030204" pitchFamily="18" charset="0"/>
                        </a:rPr>
                        <m:t>H</m:t>
                      </m:r>
                      <m:r>
                        <m:rPr>
                          <m:sty m:val="p"/>
                        </m:rPr>
                        <a:rPr lang="en-US">
                          <a:solidFill>
                            <a:srgbClr val="00B050"/>
                          </a:solidFill>
                          <a:latin typeface="Cambria Math" panose="02040503050406030204" pitchFamily="18" charset="0"/>
                        </a:rPr>
                        <m:t>Attention</m:t>
                      </m:r>
                      <m:d>
                        <m:dPr>
                          <m:ctrlPr>
                            <a:rPr lang="en-US" b="0" i="1" smtClean="0">
                              <a:latin typeface="Cambria Math" panose="02040503050406030204" pitchFamily="18" charset="0"/>
                            </a:rPr>
                          </m:ctrlPr>
                        </m:dPr>
                        <m:e>
                          <m:r>
                            <a:rPr lang="en-US" altLang="zh-TW" b="1">
                              <a:latin typeface="Cambria Math" panose="02040503050406030204" pitchFamily="18" charset="0"/>
                            </a:rPr>
                            <m:t>𝐱</m:t>
                          </m:r>
                        </m:e>
                      </m:d>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h</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p:txBody>
          </p:sp>
        </mc:Choice>
        <mc:Fallback>
          <p:sp>
            <p:nvSpPr>
              <p:cNvPr id="6" name="TextBox 5">
                <a:extLst>
                  <a:ext uri="{FF2B5EF4-FFF2-40B4-BE49-F238E27FC236}">
                    <a16:creationId xmlns:a16="http://schemas.microsoft.com/office/drawing/2014/main" id="{76652C6B-7718-093E-B521-9BFFB2B87D67}"/>
                  </a:ext>
                </a:extLst>
              </p:cNvPr>
              <p:cNvSpPr txBox="1">
                <a:spLocks noRot="1" noChangeAspect="1" noMove="1" noResize="1" noEditPoints="1" noAdjustHandles="1" noChangeArrowheads="1" noChangeShapeType="1" noTextEdit="1"/>
              </p:cNvSpPr>
              <p:nvPr/>
            </p:nvSpPr>
            <p:spPr>
              <a:xfrm>
                <a:off x="4793360" y="907993"/>
                <a:ext cx="4191211" cy="91345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4DF7A94C-D44D-6E59-549A-7732DA1EB2DF}"/>
                  </a:ext>
                </a:extLst>
              </p:cNvPr>
              <p:cNvSpPr txBox="1"/>
              <p:nvPr/>
            </p:nvSpPr>
            <p:spPr>
              <a:xfrm>
                <a:off x="4793360" y="1857385"/>
                <a:ext cx="4191211" cy="711670"/>
              </a:xfrm>
              <a:prstGeom prst="rect">
                <a:avLst/>
              </a:prstGeom>
              <a:solidFill>
                <a:schemeClr val="bg1">
                  <a:lumMod val="95000"/>
                </a:schemeClr>
              </a:solidFill>
            </p:spPr>
            <p:txBody>
              <a:bodyPr wrap="square">
                <a:spAutoFit/>
              </a:bodyPr>
              <a:lstStyle/>
              <a:p>
                <a:pPr marL="114300"/>
                <a14:m>
                  <m:oMathPara xmlns:m="http://schemas.openxmlformats.org/officeDocument/2006/math">
                    <m:oMathParaPr>
                      <m:jc m:val="centerGroup"/>
                    </m:oMathParaPr>
                    <m:oMath xmlns:m="http://schemas.openxmlformats.org/officeDocument/2006/math">
                      <m:r>
                        <a:rPr lang="en-US" b="1" smtClean="0">
                          <a:solidFill>
                            <a:schemeClr val="tx1"/>
                          </a:solidFill>
                          <a:latin typeface="Cambria Math" panose="02040503050406030204" pitchFamily="18" charset="0"/>
                        </a:rPr>
                        <m:t>𝐱</m:t>
                      </m:r>
                      <m:r>
                        <a:rPr lang="en-US" i="1">
                          <a:solidFill>
                            <a:schemeClr val="tx1"/>
                          </a:solidFill>
                          <a:latin typeface="Cambria Math" panose="02040503050406030204" pitchFamily="18" charset="0"/>
                        </a:rPr>
                        <m:t>←</m:t>
                      </m:r>
                      <m:r>
                        <a:rPr lang="en-US" b="0" i="1" smtClean="0">
                          <a:latin typeface="Cambria Math" panose="02040503050406030204" pitchFamily="18" charset="0"/>
                        </a:rPr>
                        <m:t>𝑓</m:t>
                      </m:r>
                      <m:d>
                        <m:dPr>
                          <m:ctrlPr>
                            <a:rPr lang="en-US" i="1" smtClean="0">
                              <a:latin typeface="Cambria Math" panose="02040503050406030204" pitchFamily="18" charset="0"/>
                            </a:rPr>
                          </m:ctrlPr>
                        </m:dPr>
                        <m:e>
                          <m:r>
                            <a:rPr lang="en-US" b="1">
                              <a:solidFill>
                                <a:schemeClr val="tx1"/>
                              </a:solidFill>
                              <a:latin typeface="Cambria Math" panose="02040503050406030204" pitchFamily="18" charset="0"/>
                            </a:rPr>
                            <m:t>𝐱</m:t>
                          </m:r>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r>
                                <a:rPr lang="en-US" b="0" i="1" smtClean="0">
                                  <a:latin typeface="Cambria Math" panose="02040503050406030204" pitchFamily="18" charset="0"/>
                                </a:rPr>
                                <m:t>𝑊</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0" i="1" smtClean="0">
                              <a:latin typeface="Cambria Math" panose="02040503050406030204" pitchFamily="18" charset="0"/>
                            </a:rPr>
                            <m:t>𝑊</m:t>
                          </m:r>
                        </m:e>
                        <m:sub>
                          <m:r>
                            <a:rPr lang="en-US" b="0" i="1" smtClean="0">
                              <a:latin typeface="Cambria Math" panose="02040503050406030204" pitchFamily="18" charset="0"/>
                            </a:rPr>
                            <m:t>2</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𝑏</m:t>
                          </m:r>
                        </m:e>
                        <m:sub>
                          <m:r>
                            <a:rPr lang="en-US" b="0" i="1" smtClean="0">
                              <a:latin typeface="Cambria Math" panose="02040503050406030204" pitchFamily="18" charset="0"/>
                            </a:rPr>
                            <m:t>2</m:t>
                          </m:r>
                        </m:sub>
                      </m:sSub>
                    </m:oMath>
                  </m:oMathPara>
                </a14:m>
                <a:endParaRPr lang="en-US" dirty="0">
                  <a:latin typeface="Corbel" panose="020B0503020204020204" pitchFamily="34" charset="0"/>
                  <a:ea typeface="Tahoma" panose="020B0604030504040204" pitchFamily="34" charset="0"/>
                  <a:cs typeface="Tahoma" panose="020B0604030504040204" pitchFamily="34" charset="0"/>
                </a:endParaRPr>
              </a:p>
              <a:p>
                <a:pPr marL="114300"/>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US" sz="1400" b="1" i="1">
                              <a:latin typeface="Cambria Math" panose="02040503050406030204" pitchFamily="18" charset="0"/>
                            </a:rPr>
                            <m:t>𝑾</m:t>
                          </m:r>
                        </m:e>
                        <m:sub>
                          <m:r>
                            <a:rPr lang="en-US" sz="1400" i="1">
                              <a:latin typeface="Cambria Math" panose="02040503050406030204" pitchFamily="18" charset="0"/>
                            </a:rPr>
                            <m:t>1</m:t>
                          </m:r>
                        </m:sub>
                      </m:sSub>
                      <m:r>
                        <a:rPr lang="en-US" altLang="zh-TW" sz="1400" b="1" i="1" smtClean="0">
                          <a:latin typeface="Cambria Math" panose="02040503050406030204" pitchFamily="18" charset="0"/>
                        </a:rPr>
                        <m:t>∈</m:t>
                      </m:r>
                      <m:sSup>
                        <m:sSupPr>
                          <m:ctrlPr>
                            <a:rPr lang="en-US" altLang="zh-TW" sz="1400" b="1" i="1" smtClean="0">
                              <a:latin typeface="Cambria Math" panose="02040503050406030204" pitchFamily="18" charset="0"/>
                              <a:ea typeface="Cambria Math" panose="02040503050406030204" pitchFamily="18" charset="0"/>
                            </a:rPr>
                          </m:ctrlPr>
                        </m:sSupPr>
                        <m:e>
                          <m:r>
                            <a:rPr lang="en-US" altLang="zh-TW" sz="1400" b="1" i="1" smtClean="0">
                              <a:latin typeface="Cambria Math" panose="02040503050406030204" pitchFamily="18" charset="0"/>
                              <a:ea typeface="Cambria Math" panose="02040503050406030204" pitchFamily="18" charset="0"/>
                            </a:rPr>
                            <m:t>ℝ</m:t>
                          </m:r>
                        </m:e>
                        <m:sup>
                          <m:r>
                            <a:rPr lang="en-US" altLang="zh-TW" sz="1400" b="0" i="1" smtClean="0">
                              <a:latin typeface="Cambria Math" panose="02040503050406030204" pitchFamily="18" charset="0"/>
                              <a:ea typeface="Cambria Math" panose="02040503050406030204" pitchFamily="18" charset="0"/>
                            </a:rPr>
                            <m:t>𝑑</m:t>
                          </m:r>
                          <m:r>
                            <a:rPr lang="en-US" altLang="zh-TW" sz="1400" b="0" i="1" smtClean="0">
                              <a:latin typeface="Cambria Math" panose="02040503050406030204" pitchFamily="18" charset="0"/>
                              <a:ea typeface="Cambria Math" panose="02040503050406030204" pitchFamily="18" charset="0"/>
                            </a:rPr>
                            <m:t>×</m:t>
                          </m:r>
                          <m:box>
                            <m:boxPr>
                              <m:ctrlPr>
                                <a:rPr lang="en-US" altLang="zh-TW" sz="1400" b="0" i="1" smtClean="0">
                                  <a:latin typeface="Cambria Math" panose="02040503050406030204" pitchFamily="18" charset="0"/>
                                  <a:ea typeface="Cambria Math" panose="02040503050406030204" pitchFamily="18" charset="0"/>
                                </a:rPr>
                              </m:ctrlPr>
                            </m:boxPr>
                            <m:e>
                              <m:argPr>
                                <m:argSz m:val="-1"/>
                              </m:argPr>
                              <m:sSub>
                                <m:sSubPr>
                                  <m:ctrlPr>
                                    <a:rPr lang="en-US" altLang="zh-TW" sz="1400" b="0" i="1" smtClean="0">
                                      <a:latin typeface="Cambria Math" panose="02040503050406030204" pitchFamily="18" charset="0"/>
                                      <a:ea typeface="Cambria Math" panose="02040503050406030204" pitchFamily="18" charset="0"/>
                                    </a:rPr>
                                  </m:ctrlPr>
                                </m:sSubPr>
                                <m:e>
                                  <m:r>
                                    <a:rPr lang="en-US" altLang="zh-TW" sz="1400" b="0" i="1" smtClean="0">
                                      <a:latin typeface="Cambria Math" panose="02040503050406030204" pitchFamily="18" charset="0"/>
                                      <a:ea typeface="Cambria Math" panose="02040503050406030204" pitchFamily="18" charset="0"/>
                                    </a:rPr>
                                    <m:t>𝑑</m:t>
                                  </m:r>
                                </m:e>
                                <m:sub>
                                  <m:r>
                                    <m:rPr>
                                      <m:sty m:val="p"/>
                                    </m:rPr>
                                    <a:rPr lang="en-US" altLang="zh-TW" sz="1400" b="0" i="0" smtClean="0">
                                      <a:latin typeface="Cambria Math" panose="02040503050406030204" pitchFamily="18" charset="0"/>
                                      <a:ea typeface="Cambria Math" panose="02040503050406030204" pitchFamily="18" charset="0"/>
                                    </a:rPr>
                                    <m:t>ff</m:t>
                                  </m:r>
                                </m:sub>
                              </m:sSub>
                            </m:e>
                          </m:box>
                        </m:sup>
                      </m:sSup>
                      <m:r>
                        <a:rPr lang="en-US" altLang="zh-TW" sz="1400" b="1" i="0"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rPr>
                          </m:ctrlPr>
                        </m:sSubPr>
                        <m:e>
                          <m:r>
                            <a:rPr lang="en-US" sz="1400" b="1" i="1">
                              <a:latin typeface="Cambria Math" panose="02040503050406030204" pitchFamily="18" charset="0"/>
                            </a:rPr>
                            <m:t>𝑾</m:t>
                          </m:r>
                        </m:e>
                        <m:sub>
                          <m:r>
                            <a:rPr lang="en-US" sz="1400" b="0" i="1" smtClean="0">
                              <a:latin typeface="Cambria Math" panose="02040503050406030204" pitchFamily="18" charset="0"/>
                            </a:rPr>
                            <m:t>2</m:t>
                          </m:r>
                        </m:sub>
                      </m:sSub>
                      <m:r>
                        <a:rPr lang="en-US" altLang="zh-TW" sz="1400" b="1" i="1">
                          <a:latin typeface="Cambria Math" panose="02040503050406030204" pitchFamily="18" charset="0"/>
                        </a:rPr>
                        <m:t>∈</m:t>
                      </m:r>
                      <m:sSup>
                        <m:sSupPr>
                          <m:ctrlPr>
                            <a:rPr lang="en-US" altLang="zh-TW" sz="1400" b="1" i="1">
                              <a:latin typeface="Cambria Math" panose="02040503050406030204" pitchFamily="18" charset="0"/>
                              <a:ea typeface="Cambria Math" panose="02040503050406030204" pitchFamily="18" charset="0"/>
                            </a:rPr>
                          </m:ctrlPr>
                        </m:sSupPr>
                        <m:e>
                          <m:r>
                            <a:rPr lang="en-US" altLang="zh-TW" sz="1400" b="1" i="1">
                              <a:latin typeface="Cambria Math" panose="02040503050406030204" pitchFamily="18" charset="0"/>
                              <a:ea typeface="Cambria Math" panose="02040503050406030204" pitchFamily="18" charset="0"/>
                            </a:rPr>
                            <m:t>ℝ</m:t>
                          </m:r>
                        </m:e>
                        <m:sup>
                          <m:box>
                            <m:boxPr>
                              <m:ctrlPr>
                                <a:rPr lang="en-US" altLang="zh-TW" sz="1400" i="1">
                                  <a:latin typeface="Cambria Math" panose="02040503050406030204" pitchFamily="18" charset="0"/>
                                  <a:ea typeface="Cambria Math" panose="02040503050406030204" pitchFamily="18" charset="0"/>
                                </a:rPr>
                              </m:ctrlPr>
                            </m:boxPr>
                            <m:e>
                              <m:argPr>
                                <m:argSz m:val="-1"/>
                              </m:argPr>
                              <m:sSub>
                                <m:sSubPr>
                                  <m:ctrlPr>
                                    <a:rPr lang="en-US" altLang="zh-TW" sz="1400" i="1">
                                      <a:latin typeface="Cambria Math" panose="02040503050406030204" pitchFamily="18" charset="0"/>
                                      <a:ea typeface="Cambria Math" panose="02040503050406030204" pitchFamily="18" charset="0"/>
                                    </a:rPr>
                                  </m:ctrlPr>
                                </m:sSubPr>
                                <m:e>
                                  <m:r>
                                    <a:rPr lang="en-US" altLang="zh-TW" sz="1400" i="1">
                                      <a:latin typeface="Cambria Math" panose="02040503050406030204" pitchFamily="18" charset="0"/>
                                      <a:ea typeface="Cambria Math" panose="02040503050406030204" pitchFamily="18" charset="0"/>
                                    </a:rPr>
                                    <m:t>𝑑</m:t>
                                  </m:r>
                                </m:e>
                                <m:sub>
                                  <m:r>
                                    <m:rPr>
                                      <m:sty m:val="p"/>
                                    </m:rPr>
                                    <a:rPr lang="en-US" altLang="zh-TW" sz="1400">
                                      <a:latin typeface="Cambria Math" panose="02040503050406030204" pitchFamily="18" charset="0"/>
                                      <a:ea typeface="Cambria Math" panose="02040503050406030204" pitchFamily="18" charset="0"/>
                                    </a:rPr>
                                    <m:t>ff</m:t>
                                  </m:r>
                                </m:sub>
                              </m:sSub>
                              <m:r>
                                <a:rPr lang="en-US" altLang="zh-TW" sz="1400" i="1">
                                  <a:latin typeface="Cambria Math" panose="02040503050406030204" pitchFamily="18" charset="0"/>
                                  <a:ea typeface="Cambria Math" panose="02040503050406030204" pitchFamily="18" charset="0"/>
                                </a:rPr>
                                <m:t>×</m:t>
                              </m:r>
                              <m:r>
                                <a:rPr lang="en-US" altLang="zh-TW" sz="1400" i="1">
                                  <a:latin typeface="Cambria Math" panose="02040503050406030204" pitchFamily="18" charset="0"/>
                                  <a:ea typeface="Cambria Math" panose="02040503050406030204" pitchFamily="18" charset="0"/>
                                </a:rPr>
                                <m:t>𝑑</m:t>
                              </m:r>
                            </m:e>
                          </m:box>
                        </m:sup>
                      </m:sSup>
                    </m:oMath>
                  </m:oMathPara>
                </a14:m>
                <a:endParaRPr lang="en-US" altLang="zh-TW" sz="1400" b="1" dirty="0">
                  <a:latin typeface="Corbel" panose="020B0503020204020204" pitchFamily="34" charset="0"/>
                  <a:ea typeface="Cambria Math" panose="02040503050406030204" pitchFamily="18" charset="0"/>
                </a:endParaRPr>
              </a:p>
              <a:p>
                <a:pPr marL="114300" algn="ctr"/>
                <a:r>
                  <a:rPr lang="en-US" sz="1200" dirty="0">
                    <a:latin typeface="Tahoma" panose="020B0604030504040204" pitchFamily="34" charset="0"/>
                    <a:ea typeface="Tahoma" panose="020B0604030504040204" pitchFamily="34" charset="0"/>
                    <a:cs typeface="Tahoma" panose="020B0604030504040204" pitchFamily="34" charset="0"/>
                  </a:rPr>
                  <a:t>(note, not showing layer-norm and residuals)</a:t>
                </a:r>
              </a:p>
            </p:txBody>
          </p:sp>
        </mc:Choice>
        <mc:Fallback>
          <p:sp>
            <p:nvSpPr>
              <p:cNvPr id="7" name="TextBox 6">
                <a:extLst>
                  <a:ext uri="{FF2B5EF4-FFF2-40B4-BE49-F238E27FC236}">
                    <a16:creationId xmlns:a16="http://schemas.microsoft.com/office/drawing/2014/main" id="{4DF7A94C-D44D-6E59-549A-7732DA1EB2DF}"/>
                  </a:ext>
                </a:extLst>
              </p:cNvPr>
              <p:cNvSpPr txBox="1">
                <a:spLocks noRot="1" noChangeAspect="1" noMove="1" noResize="1" noEditPoints="1" noAdjustHandles="1" noChangeArrowheads="1" noChangeShapeType="1" noTextEdit="1"/>
              </p:cNvSpPr>
              <p:nvPr/>
            </p:nvSpPr>
            <p:spPr>
              <a:xfrm>
                <a:off x="4793360" y="1857385"/>
                <a:ext cx="4191211" cy="711670"/>
              </a:xfrm>
              <a:prstGeom prst="rect">
                <a:avLst/>
              </a:prstGeom>
              <a:blipFill>
                <a:blip r:embed="rId5"/>
                <a:stretch>
                  <a:fillRect b="-3509"/>
                </a:stretch>
              </a:blipFill>
            </p:spPr>
            <p:txBody>
              <a:bodyPr/>
              <a:lstStyle/>
              <a:p>
                <a:r>
                  <a:rPr lang="en-US">
                    <a:noFill/>
                  </a:rPr>
                  <a:t> </a:t>
                </a:r>
              </a:p>
            </p:txBody>
          </p:sp>
        </mc:Fallback>
      </mc:AlternateContent>
      <p:sp>
        <p:nvSpPr>
          <p:cNvPr id="5" name="Rounded Rectangle 4">
            <a:extLst>
              <a:ext uri="{FF2B5EF4-FFF2-40B4-BE49-F238E27FC236}">
                <a16:creationId xmlns:a16="http://schemas.microsoft.com/office/drawing/2014/main" id="{E65DB9A5-6419-BCF4-E918-E344D2AEDDD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1497568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767DC-A4A5-686D-5991-171509FD63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9EC1FE-ABBF-9CAB-8032-AF469AED42D7}"/>
              </a:ext>
            </a:extLst>
          </p:cNvPr>
          <p:cNvSpPr>
            <a:spLocks noGrp="1"/>
          </p:cNvSpPr>
          <p:nvPr>
            <p:ph type="title"/>
          </p:nvPr>
        </p:nvSpPr>
        <p:spPr/>
        <p:txBody>
          <a:bodyPr/>
          <a:lstStyle/>
          <a:p>
            <a:r>
              <a:rPr lang="en-US" dirty="0"/>
              <a:t>Dropout and other regularization</a:t>
            </a:r>
          </a:p>
        </p:txBody>
      </p:sp>
      <p:sp>
        <p:nvSpPr>
          <p:cNvPr id="3" name="Text Placeholder 2">
            <a:extLst>
              <a:ext uri="{FF2B5EF4-FFF2-40B4-BE49-F238E27FC236}">
                <a16:creationId xmlns:a16="http://schemas.microsoft.com/office/drawing/2014/main" id="{9F77B4AE-C1D5-3049-EBCA-783317B0ACB2}"/>
              </a:ext>
            </a:extLst>
          </p:cNvPr>
          <p:cNvSpPr>
            <a:spLocks noGrp="1"/>
          </p:cNvSpPr>
          <p:nvPr>
            <p:ph type="body" sz="quarter" idx="16"/>
          </p:nvPr>
        </p:nvSpPr>
        <p:spPr/>
        <p:txBody>
          <a:bodyPr/>
          <a:lstStyle/>
          <a:p>
            <a:r>
              <a:rPr lang="en-US" dirty="0"/>
              <a:t>Do we need regularization during pretraining?</a:t>
            </a:r>
          </a:p>
          <a:p>
            <a:endParaRPr lang="en-US" dirty="0"/>
          </a:p>
          <a:p>
            <a:r>
              <a:rPr lang="en-US" dirty="0"/>
              <a:t>Arguments against:</a:t>
            </a:r>
          </a:p>
          <a:p>
            <a:pPr lvl="1"/>
            <a:r>
              <a:rPr lang="en-US" dirty="0"/>
              <a:t>There is </a:t>
            </a:r>
            <a:r>
              <a:rPr lang="en-US" i="1" dirty="0"/>
              <a:t>a lot</a:t>
            </a:r>
            <a:r>
              <a:rPr lang="en-US" dirty="0"/>
              <a:t> of data (trillions of tokens), more than parameters.</a:t>
            </a:r>
          </a:p>
          <a:p>
            <a:pPr lvl="1"/>
            <a:r>
              <a:rPr lang="en-US" dirty="0"/>
              <a:t>SGD only does a single pass on a corpus (hard to memorize)</a:t>
            </a:r>
          </a:p>
          <a:p>
            <a:pPr lvl="1"/>
            <a:endParaRPr lang="en-US" dirty="0"/>
          </a:p>
          <a:p>
            <a:pPr lvl="1"/>
            <a:endParaRPr lang="en-US" dirty="0"/>
          </a:p>
          <a:p>
            <a:r>
              <a:rPr lang="en-US" dirty="0"/>
              <a:t>This is all quite reasonable…. but what do people do in practice?</a:t>
            </a:r>
          </a:p>
        </p:txBody>
      </p:sp>
      <p:sp>
        <p:nvSpPr>
          <p:cNvPr id="4" name="Google Shape;665;p81">
            <a:extLst>
              <a:ext uri="{FF2B5EF4-FFF2-40B4-BE49-F238E27FC236}">
                <a16:creationId xmlns:a16="http://schemas.microsoft.com/office/drawing/2014/main" id="{E1C04D9F-4564-9B6F-4AFE-CE61EC9087AF}"/>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7414162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38E3F-99BD-CD0F-BC33-A5565AEF0B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09AF28-410F-B931-9220-C82D3CB64B61}"/>
              </a:ext>
            </a:extLst>
          </p:cNvPr>
          <p:cNvSpPr>
            <a:spLocks noGrp="1"/>
          </p:cNvSpPr>
          <p:nvPr>
            <p:ph type="title"/>
          </p:nvPr>
        </p:nvSpPr>
        <p:spPr/>
        <p:txBody>
          <a:bodyPr/>
          <a:lstStyle/>
          <a:p>
            <a:r>
              <a:rPr lang="en-US" dirty="0"/>
              <a:t>Dropout and weight decay in practice</a:t>
            </a:r>
          </a:p>
        </p:txBody>
      </p:sp>
      <p:sp>
        <p:nvSpPr>
          <p:cNvPr id="3" name="Text Placeholder 2">
            <a:extLst>
              <a:ext uri="{FF2B5EF4-FFF2-40B4-BE49-F238E27FC236}">
                <a16:creationId xmlns:a16="http://schemas.microsoft.com/office/drawing/2014/main" id="{83D16500-6762-8C71-E7B6-8B7F2D63EADF}"/>
              </a:ext>
            </a:extLst>
          </p:cNvPr>
          <p:cNvSpPr>
            <a:spLocks noGrp="1"/>
          </p:cNvSpPr>
          <p:nvPr>
            <p:ph type="body" sz="quarter" idx="16"/>
          </p:nvPr>
        </p:nvSpPr>
        <p:spPr/>
        <p:txBody>
          <a:bodyPr/>
          <a:lstStyle/>
          <a:p>
            <a:endParaRPr lang="en-US"/>
          </a:p>
        </p:txBody>
      </p:sp>
      <p:sp>
        <p:nvSpPr>
          <p:cNvPr id="5" name="TextBox 4">
            <a:extLst>
              <a:ext uri="{FF2B5EF4-FFF2-40B4-BE49-F238E27FC236}">
                <a16:creationId xmlns:a16="http://schemas.microsoft.com/office/drawing/2014/main" id="{BCBEF38F-7188-5053-B0E1-5E5B17729729}"/>
              </a:ext>
            </a:extLst>
          </p:cNvPr>
          <p:cNvSpPr txBox="1"/>
          <p:nvPr/>
        </p:nvSpPr>
        <p:spPr>
          <a:xfrm>
            <a:off x="6635809" y="2163598"/>
            <a:ext cx="2508191" cy="1384995"/>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Many older models used dropout during pretraining</a:t>
            </a:r>
            <a:br>
              <a:rPr lang="en-US" dirty="0">
                <a:latin typeface="Tahoma" panose="020B0604030504040204" pitchFamily="34" charset="0"/>
                <a:ea typeface="Tahoma" panose="020B0604030504040204" pitchFamily="34" charset="0"/>
                <a:cs typeface="Tahoma" panose="020B0604030504040204" pitchFamily="34" charset="0"/>
              </a:rPr>
            </a:b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Newer models (except </a:t>
            </a:r>
            <a:r>
              <a:rPr lang="en-US" dirty="0" err="1">
                <a:latin typeface="Tahoma" panose="020B0604030504040204" pitchFamily="34" charset="0"/>
                <a:ea typeface="Tahoma" panose="020B0604030504040204" pitchFamily="34" charset="0"/>
                <a:cs typeface="Tahoma" panose="020B0604030504040204" pitchFamily="34" charset="0"/>
              </a:rPr>
              <a:t>Qwen</a:t>
            </a:r>
            <a:r>
              <a:rPr lang="en-US" dirty="0">
                <a:latin typeface="Tahoma" panose="020B0604030504040204" pitchFamily="34" charset="0"/>
                <a:ea typeface="Tahoma" panose="020B0604030504040204" pitchFamily="34" charset="0"/>
                <a:cs typeface="Tahoma" panose="020B0604030504040204" pitchFamily="34" charset="0"/>
              </a:rPr>
              <a:t>) rely only on weight decay</a:t>
            </a:r>
          </a:p>
        </p:txBody>
      </p:sp>
      <p:pic>
        <p:nvPicPr>
          <p:cNvPr id="6" name="Picture 5">
            <a:extLst>
              <a:ext uri="{FF2B5EF4-FFF2-40B4-BE49-F238E27FC236}">
                <a16:creationId xmlns:a16="http://schemas.microsoft.com/office/drawing/2014/main" id="{B2422D9A-B4BC-8F90-9A4D-9324DF1E0ED7}"/>
              </a:ext>
            </a:extLst>
          </p:cNvPr>
          <p:cNvPicPr>
            <a:picLocks noChangeAspect="1"/>
          </p:cNvPicPr>
          <p:nvPr/>
        </p:nvPicPr>
        <p:blipFill>
          <a:blip r:embed="rId3"/>
          <a:stretch>
            <a:fillRect/>
          </a:stretch>
        </p:blipFill>
        <p:spPr>
          <a:xfrm>
            <a:off x="2399470" y="1208399"/>
            <a:ext cx="3251200" cy="3136900"/>
          </a:xfrm>
          <a:prstGeom prst="rect">
            <a:avLst/>
          </a:prstGeom>
        </p:spPr>
      </p:pic>
      <p:sp>
        <p:nvSpPr>
          <p:cNvPr id="8" name="TextBox 7">
            <a:extLst>
              <a:ext uri="{FF2B5EF4-FFF2-40B4-BE49-F238E27FC236}">
                <a16:creationId xmlns:a16="http://schemas.microsoft.com/office/drawing/2014/main" id="{797E23CA-0553-3B41-785E-0FD38A2DC64D}"/>
              </a:ext>
            </a:extLst>
          </p:cNvPr>
          <p:cNvSpPr txBox="1"/>
          <p:nvPr/>
        </p:nvSpPr>
        <p:spPr>
          <a:xfrm>
            <a:off x="1198548" y="4485920"/>
            <a:ext cx="6746904" cy="523220"/>
          </a:xfrm>
          <a:prstGeom prst="rect">
            <a:avLst/>
          </a:prstGeom>
          <a:noFill/>
        </p:spPr>
        <p:txBody>
          <a:bodyPr wrap="square">
            <a:spAutoFit/>
          </a:bodyPr>
          <a:lstStyle/>
          <a:p>
            <a:pPr algn="ctr"/>
            <a:r>
              <a:rPr lang="en-US" dirty="0"/>
              <a:t>* Most of the times papers just don’t discuss dropout. On open models, this closely matches not doing dropout. This may not be true of closed models.</a:t>
            </a:r>
          </a:p>
        </p:txBody>
      </p:sp>
      <p:sp>
        <p:nvSpPr>
          <p:cNvPr id="9" name="Google Shape;665;p81">
            <a:extLst>
              <a:ext uri="{FF2B5EF4-FFF2-40B4-BE49-F238E27FC236}">
                <a16:creationId xmlns:a16="http://schemas.microsoft.com/office/drawing/2014/main" id="{09EC12EA-0FB3-7693-51D1-FEFA3AE40620}"/>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F4064A48-9489-C304-9C1B-6998878CEF0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07827530"/>
      </p:ext>
    </p:extLst>
  </p:cSld>
  <p:clrMapOvr>
    <a:masterClrMapping/>
  </p:clrMapOvr>
  <p:extLst>
    <p:ext uri="{6950BFC3-D8DA-4A85-94F7-54DA5524770B}">
      <p188:commentRel xmlns:p188="http://schemas.microsoft.com/office/powerpoint/2018/8/main" r:id="rId2"/>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34209-B9B0-C4CE-6551-D064CD57CB6E}"/>
              </a:ext>
            </a:extLst>
          </p:cNvPr>
          <p:cNvSpPr>
            <a:spLocks noGrp="1"/>
          </p:cNvSpPr>
          <p:nvPr>
            <p:ph type="title"/>
          </p:nvPr>
        </p:nvSpPr>
        <p:spPr/>
        <p:txBody>
          <a:bodyPr>
            <a:normAutofit fontScale="90000"/>
          </a:bodyPr>
          <a:lstStyle/>
          <a:p>
            <a:r>
              <a:rPr lang="en-US" dirty="0"/>
              <a:t>Encoder-only models (BERT): One of the Early Signs on the Effectiveness of Scale</a:t>
            </a:r>
          </a:p>
        </p:txBody>
      </p:sp>
      <p:sp>
        <p:nvSpPr>
          <p:cNvPr id="15" name="Content Placeholder 14">
            <a:extLst>
              <a:ext uri="{FF2B5EF4-FFF2-40B4-BE49-F238E27FC236}">
                <a16:creationId xmlns:a16="http://schemas.microsoft.com/office/drawing/2014/main" id="{5FAC1301-6EB9-1738-E646-2078866520A1}"/>
              </a:ext>
            </a:extLst>
          </p:cNvPr>
          <p:cNvSpPr>
            <a:spLocks noGrp="1"/>
          </p:cNvSpPr>
          <p:nvPr>
            <p:ph type="body" sz="quarter" idx="16"/>
          </p:nvPr>
        </p:nvSpPr>
        <p:spPr/>
        <p:txBody>
          <a:bodyPr/>
          <a:lstStyle/>
          <a:p>
            <a:r>
              <a:rPr lang="en-US" dirty="0"/>
              <a:t>Going from 110M -&gt; 340M params helps a lot </a:t>
            </a:r>
          </a:p>
          <a:p>
            <a:r>
              <a:rPr lang="en-US" dirty="0"/>
              <a:t>Improvements have </a:t>
            </a:r>
            <a:r>
              <a:rPr lang="en-US" b="1" dirty="0"/>
              <a:t>not </a:t>
            </a:r>
            <a:r>
              <a:rPr lang="en-US" dirty="0"/>
              <a:t>plateaued! </a:t>
            </a:r>
          </a:p>
        </p:txBody>
      </p:sp>
      <p:pic>
        <p:nvPicPr>
          <p:cNvPr id="17" name="Picture 16" descr="Chart, line chart&#10;&#10;Description automatically generated">
            <a:extLst>
              <a:ext uri="{FF2B5EF4-FFF2-40B4-BE49-F238E27FC236}">
                <a16:creationId xmlns:a16="http://schemas.microsoft.com/office/drawing/2014/main" id="{A8222EC6-259A-5F43-C0DF-B8AE7A2F0109}"/>
              </a:ext>
            </a:extLst>
          </p:cNvPr>
          <p:cNvPicPr>
            <a:picLocks noChangeAspect="1"/>
          </p:cNvPicPr>
          <p:nvPr/>
        </p:nvPicPr>
        <p:blipFill>
          <a:blip r:embed="rId2"/>
          <a:stretch>
            <a:fillRect/>
          </a:stretch>
        </p:blipFill>
        <p:spPr>
          <a:xfrm>
            <a:off x="4084906" y="1948053"/>
            <a:ext cx="4668257" cy="2809600"/>
          </a:xfrm>
          <a:prstGeom prst="rect">
            <a:avLst/>
          </a:prstGeom>
        </p:spPr>
      </p:pic>
      <p:sp>
        <p:nvSpPr>
          <p:cNvPr id="18" name="Google Shape;138;g1501cc781cf_0_0">
            <a:extLst>
              <a:ext uri="{FF2B5EF4-FFF2-40B4-BE49-F238E27FC236}">
                <a16:creationId xmlns:a16="http://schemas.microsoft.com/office/drawing/2014/main" id="{3A38176D-8909-03F9-E75A-E27B3CD0F929}"/>
              </a:ext>
            </a:extLst>
          </p:cNvPr>
          <p:cNvSpPr txBox="1"/>
          <p:nvPr/>
        </p:nvSpPr>
        <p:spPr>
          <a:xfrm>
            <a:off x="471600" y="4871236"/>
            <a:ext cx="8200800"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900" dirty="0">
                <a:latin typeface="Corbel"/>
                <a:ea typeface="Corbel"/>
                <a:cs typeface="Corbel"/>
                <a:sym typeface="Corbel"/>
              </a:rPr>
              <a:t>[</a:t>
            </a:r>
            <a:r>
              <a:rPr lang="en" sz="900" dirty="0">
                <a:latin typeface="Corbel"/>
                <a:ea typeface="Corbel"/>
                <a:cs typeface="Corbel"/>
                <a:sym typeface="Corbel"/>
                <a:hlinkClick r:id="rId3"/>
              </a:rPr>
              <a:t>BERT: Pre-training of Deep Bidirectional Transformers for Language Understanding, Devlin et al. 2018</a:t>
            </a:r>
            <a:r>
              <a:rPr lang="en" sz="900" dirty="0">
                <a:latin typeface="Corbel"/>
                <a:ea typeface="Corbel"/>
                <a:cs typeface="Corbel"/>
                <a:sym typeface="Corbel"/>
              </a:rPr>
              <a:t>]</a:t>
            </a:r>
            <a:endParaRPr sz="900" dirty="0">
              <a:latin typeface="Corbel"/>
              <a:ea typeface="Corbel"/>
              <a:cs typeface="Corbel"/>
              <a:sym typeface="Corbel"/>
            </a:endParaRPr>
          </a:p>
        </p:txBody>
      </p:sp>
    </p:spTree>
    <p:extLst>
      <p:ext uri="{BB962C8B-B14F-4D97-AF65-F5344CB8AC3E}">
        <p14:creationId xmlns:p14="http://schemas.microsoft.com/office/powerpoint/2010/main" val="379527642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789A0DC-294B-ACE7-FA1B-2F5683830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414C93-4788-4D2A-D31F-5D3434E3C5D5}"/>
              </a:ext>
            </a:extLst>
          </p:cNvPr>
          <p:cNvSpPr>
            <a:spLocks noGrp="1"/>
          </p:cNvSpPr>
          <p:nvPr>
            <p:ph type="title"/>
          </p:nvPr>
        </p:nvSpPr>
        <p:spPr/>
        <p:txBody>
          <a:bodyPr/>
          <a:lstStyle/>
          <a:p>
            <a:r>
              <a:rPr lang="en-US" dirty="0"/>
              <a:t>Why weight decay LLMs?</a:t>
            </a:r>
          </a:p>
        </p:txBody>
      </p:sp>
      <p:sp>
        <p:nvSpPr>
          <p:cNvPr id="3" name="Text Placeholder 2">
            <a:extLst>
              <a:ext uri="{FF2B5EF4-FFF2-40B4-BE49-F238E27FC236}">
                <a16:creationId xmlns:a16="http://schemas.microsoft.com/office/drawing/2014/main" id="{0D106ABB-2FE2-539D-A4A9-B46D8A5FD764}"/>
              </a:ext>
            </a:extLst>
          </p:cNvPr>
          <p:cNvSpPr>
            <a:spLocks noGrp="1"/>
          </p:cNvSpPr>
          <p:nvPr>
            <p:ph type="body" sz="quarter" idx="16"/>
          </p:nvPr>
        </p:nvSpPr>
        <p:spPr/>
        <p:txBody>
          <a:bodyPr/>
          <a:lstStyle/>
          <a:p>
            <a:r>
              <a:rPr lang="en-US" dirty="0"/>
              <a:t>[</a:t>
            </a:r>
            <a:r>
              <a:rPr lang="en-US" dirty="0" err="1"/>
              <a:t>Andriushchenko</a:t>
            </a:r>
            <a:r>
              <a:rPr lang="en-US" dirty="0"/>
              <a:t> et al 2023] has interesting observations about LLM weight decay</a:t>
            </a:r>
          </a:p>
        </p:txBody>
      </p:sp>
      <p:pic>
        <p:nvPicPr>
          <p:cNvPr id="4" name="Picture 3">
            <a:extLst>
              <a:ext uri="{FF2B5EF4-FFF2-40B4-BE49-F238E27FC236}">
                <a16:creationId xmlns:a16="http://schemas.microsoft.com/office/drawing/2014/main" id="{E3A221A7-91B7-4E10-8082-8711DD41C2E1}"/>
              </a:ext>
            </a:extLst>
          </p:cNvPr>
          <p:cNvPicPr>
            <a:picLocks noChangeAspect="1"/>
          </p:cNvPicPr>
          <p:nvPr/>
        </p:nvPicPr>
        <p:blipFill>
          <a:blip r:embed="rId3"/>
          <a:stretch>
            <a:fillRect/>
          </a:stretch>
        </p:blipFill>
        <p:spPr>
          <a:xfrm>
            <a:off x="756110" y="1720267"/>
            <a:ext cx="7772400" cy="2215714"/>
          </a:xfrm>
          <a:prstGeom prst="rect">
            <a:avLst/>
          </a:prstGeom>
        </p:spPr>
      </p:pic>
      <p:sp>
        <p:nvSpPr>
          <p:cNvPr id="6" name="TextBox 5">
            <a:extLst>
              <a:ext uri="{FF2B5EF4-FFF2-40B4-BE49-F238E27FC236}">
                <a16:creationId xmlns:a16="http://schemas.microsoft.com/office/drawing/2014/main" id="{39A2EAEC-E209-B96E-333F-70C04D5BA50D}"/>
              </a:ext>
            </a:extLst>
          </p:cNvPr>
          <p:cNvSpPr txBox="1"/>
          <p:nvPr/>
        </p:nvSpPr>
        <p:spPr>
          <a:xfrm>
            <a:off x="918673" y="3957821"/>
            <a:ext cx="2867114" cy="307777"/>
          </a:xfrm>
          <a:prstGeom prst="rect">
            <a:avLst/>
          </a:prstGeom>
          <a:noFill/>
        </p:spPr>
        <p:txBody>
          <a:bodyPr wrap="square">
            <a:spAutoFit/>
          </a:bodyPr>
          <a:lstStyle/>
          <a:p>
            <a:r>
              <a:rPr lang="en-US" dirty="0"/>
              <a:t>It’s not to control overfitting</a:t>
            </a:r>
          </a:p>
        </p:txBody>
      </p:sp>
      <p:sp>
        <p:nvSpPr>
          <p:cNvPr id="8" name="TextBox 7">
            <a:extLst>
              <a:ext uri="{FF2B5EF4-FFF2-40B4-BE49-F238E27FC236}">
                <a16:creationId xmlns:a16="http://schemas.microsoft.com/office/drawing/2014/main" id="{8F84AF4B-B25D-2F0B-AE61-3A0728167CA2}"/>
              </a:ext>
            </a:extLst>
          </p:cNvPr>
          <p:cNvSpPr txBox="1"/>
          <p:nvPr/>
        </p:nvSpPr>
        <p:spPr>
          <a:xfrm>
            <a:off x="3465319" y="3995378"/>
            <a:ext cx="5285382" cy="307777"/>
          </a:xfrm>
          <a:prstGeom prst="rect">
            <a:avLst/>
          </a:prstGeom>
          <a:noFill/>
        </p:spPr>
        <p:txBody>
          <a:bodyPr wrap="square">
            <a:spAutoFit/>
          </a:bodyPr>
          <a:lstStyle/>
          <a:p>
            <a:r>
              <a:rPr lang="en-US" dirty="0"/>
              <a:t>Weight decay interacts with learning rates (cosine schedule)</a:t>
            </a:r>
          </a:p>
        </p:txBody>
      </p:sp>
      <p:sp>
        <p:nvSpPr>
          <p:cNvPr id="9" name="Google Shape;665;p81">
            <a:extLst>
              <a:ext uri="{FF2B5EF4-FFF2-40B4-BE49-F238E27FC236}">
                <a16:creationId xmlns:a16="http://schemas.microsoft.com/office/drawing/2014/main" id="{A05E39B3-EBFC-F282-6BA9-5FEA2C0CD93C}"/>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5" name="Rounded Rectangle 4">
            <a:extLst>
              <a:ext uri="{FF2B5EF4-FFF2-40B4-BE49-F238E27FC236}">
                <a16:creationId xmlns:a16="http://schemas.microsoft.com/office/drawing/2014/main" id="{B38432E5-5ADE-E43A-B150-FDB3C8D3B04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5737208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4CD91-6509-339C-6167-E910543A1609}"/>
              </a:ext>
            </a:extLst>
          </p:cNvPr>
          <p:cNvSpPr>
            <a:spLocks noGrp="1"/>
          </p:cNvSpPr>
          <p:nvPr>
            <p:ph type="title"/>
          </p:nvPr>
        </p:nvSpPr>
        <p:spPr/>
        <p:txBody>
          <a:bodyPr/>
          <a:lstStyle/>
          <a:p>
            <a:r>
              <a:rPr lang="en-US" dirty="0"/>
              <a:t>Optimizers </a:t>
            </a:r>
          </a:p>
        </p:txBody>
      </p:sp>
      <p:sp>
        <p:nvSpPr>
          <p:cNvPr id="3" name="Text Placeholder 2">
            <a:extLst>
              <a:ext uri="{FF2B5EF4-FFF2-40B4-BE49-F238E27FC236}">
                <a16:creationId xmlns:a16="http://schemas.microsoft.com/office/drawing/2014/main" id="{35BCFAE0-BAC7-A823-C1DF-9F62C100D63A}"/>
              </a:ext>
            </a:extLst>
          </p:cNvPr>
          <p:cNvSpPr>
            <a:spLocks noGrp="1"/>
          </p:cNvSpPr>
          <p:nvPr>
            <p:ph type="body" sz="quarter" idx="16"/>
          </p:nvPr>
        </p:nvSpPr>
        <p:spPr/>
        <p:txBody>
          <a:bodyPr/>
          <a:lstStyle/>
          <a:p>
            <a:r>
              <a:rPr lang="en-US" dirty="0"/>
              <a:t>Most modern models use “</a:t>
            </a:r>
            <a:r>
              <a:rPr lang="en-US" dirty="0" err="1"/>
              <a:t>AdamW</a:t>
            </a:r>
            <a:r>
              <a:rPr lang="en-US" dirty="0"/>
              <a:t>” optimizer (not vanilla Gradient Descent). </a:t>
            </a:r>
          </a:p>
          <a:p>
            <a:pPr lvl="1"/>
            <a:r>
              <a:rPr lang="en-US" dirty="0"/>
              <a:t>Adam optimization is a stochastic gradient descent method that is based on adaptive estimation of first-order and second-order “momentums”.</a:t>
            </a:r>
            <a:br>
              <a:rPr lang="en-US" dirty="0"/>
            </a:br>
            <a:endParaRPr lang="en-US" dirty="0"/>
          </a:p>
          <a:p>
            <a:pPr lvl="1"/>
            <a:r>
              <a:rPr lang="en-US" dirty="0"/>
              <a:t>“W” because it decouples “weight decay”</a:t>
            </a:r>
            <a:br>
              <a:rPr lang="en-US" dirty="0"/>
            </a:br>
            <a:r>
              <a:rPr lang="en-US" dirty="0"/>
              <a:t>from “learning rate”. (Details out of scope </a:t>
            </a:r>
            <a:br>
              <a:rPr lang="en-US" dirty="0"/>
            </a:br>
            <a:r>
              <a:rPr lang="en-US" dirty="0"/>
              <a:t>for us. See the cited paper.) </a:t>
            </a:r>
          </a:p>
          <a:p>
            <a:endParaRPr lang="en-US" dirty="0"/>
          </a:p>
        </p:txBody>
      </p:sp>
      <p:sp>
        <p:nvSpPr>
          <p:cNvPr id="5" name="TextBox 4">
            <a:extLst>
              <a:ext uri="{FF2B5EF4-FFF2-40B4-BE49-F238E27FC236}">
                <a16:creationId xmlns:a16="http://schemas.microsoft.com/office/drawing/2014/main" id="{FC4EBFF0-2989-0C19-E1C9-992A71782D71}"/>
              </a:ext>
            </a:extLst>
          </p:cNvPr>
          <p:cNvSpPr txBox="1"/>
          <p:nvPr/>
        </p:nvSpPr>
        <p:spPr>
          <a:xfrm>
            <a:off x="2285999" y="4523851"/>
            <a:ext cx="4572000" cy="577081"/>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3"/>
              </a:rPr>
              <a:t>https://pytorch.org/docs/stable/generated/torch.optim.AdamW.html</a:t>
            </a:r>
            <a:r>
              <a:rPr lang="en-US" sz="1050" dirty="0">
                <a:latin typeface="Tahoma" panose="020B0604030504040204" pitchFamily="34" charset="0"/>
                <a:ea typeface="Tahoma" panose="020B0604030504040204" pitchFamily="34" charset="0"/>
                <a:cs typeface="Tahoma" panose="020B0604030504040204" pitchFamily="34" charset="0"/>
              </a:rPr>
              <a:t> </a:t>
            </a:r>
          </a:p>
          <a:p>
            <a:pPr algn="ctr"/>
            <a:r>
              <a:rPr lang="en-US" sz="1050" dirty="0">
                <a:latin typeface="Tahoma" panose="020B0604030504040204" pitchFamily="34" charset="0"/>
                <a:ea typeface="Tahoma" panose="020B0604030504040204" pitchFamily="34" charset="0"/>
                <a:cs typeface="Tahoma" panose="020B0604030504040204" pitchFamily="34" charset="0"/>
                <a:hlinkClick r:id="rId4"/>
              </a:rPr>
              <a:t>https://pytorch.org/docs/stable/generated/torch.optim.Adam.html</a:t>
            </a:r>
            <a:endParaRPr lang="en-US" sz="1050" dirty="0">
              <a:latin typeface="Tahoma" panose="020B0604030504040204" pitchFamily="34" charset="0"/>
              <a:ea typeface="Tahoma" panose="020B0604030504040204" pitchFamily="34" charset="0"/>
              <a:cs typeface="Tahoma" panose="020B0604030504040204" pitchFamily="34" charset="0"/>
            </a:endParaRPr>
          </a:p>
          <a:p>
            <a:pPr algn="ctr"/>
            <a:r>
              <a:rPr lang="en-US" sz="1050" dirty="0">
                <a:latin typeface="Tahoma" panose="020B0604030504040204" pitchFamily="34" charset="0"/>
                <a:ea typeface="Tahoma" panose="020B0604030504040204" pitchFamily="34" charset="0"/>
                <a:cs typeface="Tahoma" panose="020B0604030504040204" pitchFamily="34" charset="0"/>
              </a:rPr>
              <a:t>[Decoupled Weight Decay Regularization, 2017] </a:t>
            </a:r>
          </a:p>
        </p:txBody>
      </p:sp>
      <p:pic>
        <p:nvPicPr>
          <p:cNvPr id="1026" name="Picture 2" descr="Gradient Descent with Momentum, RMSprop And Adam Optimizer | by Harsh  Khandewal | Analytics Vidhya | Medium">
            <a:extLst>
              <a:ext uri="{FF2B5EF4-FFF2-40B4-BE49-F238E27FC236}">
                <a16:creationId xmlns:a16="http://schemas.microsoft.com/office/drawing/2014/main" id="{511733C4-2D8F-98C8-5EB0-FEA0AF333B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2075" y="2211252"/>
            <a:ext cx="3631847" cy="2012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6238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2CB6-A6DE-3E24-ED61-75009DCC9996}"/>
              </a:ext>
            </a:extLst>
          </p:cNvPr>
          <p:cNvSpPr>
            <a:spLocks noGrp="1"/>
          </p:cNvSpPr>
          <p:nvPr>
            <p:ph type="title"/>
          </p:nvPr>
        </p:nvSpPr>
        <p:spPr/>
        <p:txBody>
          <a:bodyPr/>
          <a:lstStyle/>
          <a:p>
            <a:r>
              <a:rPr lang="en-US" dirty="0" err="1"/>
              <a:t>Epoching</a:t>
            </a:r>
            <a:r>
              <a:rPr lang="en-US" dirty="0"/>
              <a:t> </a:t>
            </a:r>
          </a:p>
        </p:txBody>
      </p:sp>
      <p:sp>
        <p:nvSpPr>
          <p:cNvPr id="3" name="Text Placeholder 2">
            <a:extLst>
              <a:ext uri="{FF2B5EF4-FFF2-40B4-BE49-F238E27FC236}">
                <a16:creationId xmlns:a16="http://schemas.microsoft.com/office/drawing/2014/main" id="{8FAA5CB4-957F-6A3B-BFCD-C094454C09FC}"/>
              </a:ext>
            </a:extLst>
          </p:cNvPr>
          <p:cNvSpPr>
            <a:spLocks noGrp="1"/>
          </p:cNvSpPr>
          <p:nvPr>
            <p:ph type="body" sz="quarter" idx="16"/>
          </p:nvPr>
        </p:nvSpPr>
        <p:spPr/>
        <p:txBody>
          <a:bodyPr/>
          <a:lstStyle/>
          <a:p>
            <a:r>
              <a:rPr lang="en-US" dirty="0"/>
              <a:t>How many times should we train on our pre-training data? </a:t>
            </a:r>
          </a:p>
          <a:p>
            <a:pPr algn="l">
              <a:buFont typeface="Arial" panose="020B0604020202020204" pitchFamily="34" charset="0"/>
              <a:buChar char="•"/>
            </a:pPr>
            <a:r>
              <a:rPr lang="en-US" b="0" i="0" dirty="0">
                <a:solidFill>
                  <a:srgbClr val="222222"/>
                </a:solidFill>
                <a:effectLst/>
                <a:latin typeface="Arial" panose="020B0604020202020204" pitchFamily="34" charset="0"/>
              </a:rPr>
              <a:t>Llama 3: ~6T unique tokens in a mixture (web, multilingual, code, </a:t>
            </a:r>
            <a:r>
              <a:rPr lang="en-US" b="0" i="0" dirty="0" err="1">
                <a:solidFill>
                  <a:srgbClr val="222222"/>
                </a:solidFill>
                <a:effectLst/>
                <a:latin typeface="Arial" panose="020B0604020202020204" pitchFamily="34" charset="0"/>
              </a:rPr>
              <a:t>etc</a:t>
            </a:r>
            <a:r>
              <a:rPr lang="en-US" b="0" i="0" dirty="0">
                <a:solidFill>
                  <a:srgbClr val="222222"/>
                </a:solidFill>
                <a:effectLst/>
                <a:latin typeface="Arial" panose="020B0604020202020204" pitchFamily="34" charset="0"/>
              </a:rPr>
              <a:t>). </a:t>
            </a:r>
            <a:r>
              <a:rPr lang="en-US" b="0" i="0" dirty="0" err="1">
                <a:solidFill>
                  <a:srgbClr val="222222"/>
                </a:solidFill>
                <a:effectLst/>
                <a:latin typeface="Arial" panose="020B0604020202020204" pitchFamily="34" charset="0"/>
              </a:rPr>
              <a:t>Epoching</a:t>
            </a:r>
            <a:r>
              <a:rPr lang="en-US" b="0" i="0" dirty="0">
                <a:solidFill>
                  <a:srgbClr val="222222"/>
                </a:solidFill>
                <a:effectLst/>
                <a:latin typeface="Arial" panose="020B0604020202020204" pitchFamily="34" charset="0"/>
              </a:rPr>
              <a:t> was set at 2-4 (some subsets were repeated more than others)</a:t>
            </a:r>
          </a:p>
          <a:p>
            <a:pPr algn="l">
              <a:buFont typeface="Arial" panose="020B0604020202020204" pitchFamily="34" charset="0"/>
              <a:buChar char="•"/>
            </a:pPr>
            <a:r>
              <a:rPr lang="en-US" b="0" i="0" dirty="0">
                <a:solidFill>
                  <a:srgbClr val="222222"/>
                </a:solidFill>
                <a:effectLst/>
                <a:latin typeface="Arial" panose="020B0604020202020204" pitchFamily="34" charset="0"/>
              </a:rPr>
              <a:t>Can't rely on </a:t>
            </a:r>
            <a:r>
              <a:rPr lang="en-US" b="0" i="0" dirty="0" err="1">
                <a:solidFill>
                  <a:srgbClr val="222222"/>
                </a:solidFill>
                <a:effectLst/>
                <a:latin typeface="Arial" panose="020B0604020202020204" pitchFamily="34" charset="0"/>
              </a:rPr>
              <a:t>epoching</a:t>
            </a:r>
            <a:r>
              <a:rPr lang="en-US" b="0" i="0" dirty="0">
                <a:solidFill>
                  <a:srgbClr val="222222"/>
                </a:solidFill>
                <a:effectLst/>
                <a:latin typeface="Arial" panose="020B0604020202020204" pitchFamily="34" charset="0"/>
              </a:rPr>
              <a:t> too much as it complicates the scaling laws. When you do a small-scale run, the repetition and "freshness" factors might behave differently.</a:t>
            </a:r>
          </a:p>
          <a:p>
            <a:endParaRPr lang="en-US" dirty="0"/>
          </a:p>
        </p:txBody>
      </p:sp>
    </p:spTree>
    <p:extLst>
      <p:ext uri="{BB962C8B-B14F-4D97-AF65-F5344CB8AC3E}">
        <p14:creationId xmlns:p14="http://schemas.microsoft.com/office/powerpoint/2010/main" val="3917115458"/>
      </p:ext>
    </p:extLst>
  </p:cSld>
  <p:clrMapOvr>
    <a:masterClrMapping/>
  </p:clrMapOvr>
  <p:extLst>
    <p:ext uri="{6950BFC3-D8DA-4A85-94F7-54DA5524770B}">
      <p188:commentRel xmlns:p188="http://schemas.microsoft.com/office/powerpoint/2018/8/main" r:id="rId2"/>
    </p:ext>
  </p:extLs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aph of different colored lines&#10;&#10;Description automatically generated">
            <a:extLst>
              <a:ext uri="{FF2B5EF4-FFF2-40B4-BE49-F238E27FC236}">
                <a16:creationId xmlns:a16="http://schemas.microsoft.com/office/drawing/2014/main" id="{42B93287-FD9A-5C7E-D823-23033D9B7A47}"/>
              </a:ext>
            </a:extLst>
          </p:cNvPr>
          <p:cNvPicPr>
            <a:picLocks noChangeAspect="1"/>
          </p:cNvPicPr>
          <p:nvPr/>
        </p:nvPicPr>
        <p:blipFill>
          <a:blip r:embed="rId2"/>
          <a:stretch>
            <a:fillRect/>
          </a:stretch>
        </p:blipFill>
        <p:spPr>
          <a:xfrm>
            <a:off x="5462669" y="180969"/>
            <a:ext cx="3560121" cy="2390781"/>
          </a:xfrm>
          <a:prstGeom prst="rect">
            <a:avLst/>
          </a:prstGeom>
        </p:spPr>
      </p:pic>
      <p:pic>
        <p:nvPicPr>
          <p:cNvPr id="5" name="Picture 4" descr="A graph of different colored lines&#10;&#10;Description automatically generated">
            <a:extLst>
              <a:ext uri="{FF2B5EF4-FFF2-40B4-BE49-F238E27FC236}">
                <a16:creationId xmlns:a16="http://schemas.microsoft.com/office/drawing/2014/main" id="{5842111D-AAAC-E7C0-317A-9E0FB02F7C65}"/>
              </a:ext>
            </a:extLst>
          </p:cNvPr>
          <p:cNvPicPr>
            <a:picLocks noChangeAspect="1"/>
          </p:cNvPicPr>
          <p:nvPr/>
        </p:nvPicPr>
        <p:blipFill rotWithShape="1">
          <a:blip r:embed="rId3"/>
          <a:srcRect l="14606" r="17588" b="12919"/>
          <a:stretch/>
        </p:blipFill>
        <p:spPr>
          <a:xfrm>
            <a:off x="5561658" y="2472763"/>
            <a:ext cx="3461659" cy="2457423"/>
          </a:xfrm>
          <a:prstGeom prst="rect">
            <a:avLst/>
          </a:prstGeom>
        </p:spPr>
      </p:pic>
      <p:sp>
        <p:nvSpPr>
          <p:cNvPr id="2" name="Title 1">
            <a:extLst>
              <a:ext uri="{FF2B5EF4-FFF2-40B4-BE49-F238E27FC236}">
                <a16:creationId xmlns:a16="http://schemas.microsoft.com/office/drawing/2014/main" id="{C114CD91-6509-339C-6167-E910543A1609}"/>
              </a:ext>
            </a:extLst>
          </p:cNvPr>
          <p:cNvSpPr>
            <a:spLocks noGrp="1"/>
          </p:cNvSpPr>
          <p:nvPr>
            <p:ph type="title"/>
          </p:nvPr>
        </p:nvSpPr>
        <p:spPr/>
        <p:txBody>
          <a:bodyPr/>
          <a:lstStyle/>
          <a:p>
            <a:r>
              <a:rPr lang="en-US" sz="2800" dirty="0"/>
              <a:t>Monitoring the convergence</a:t>
            </a:r>
          </a:p>
        </p:txBody>
      </p:sp>
      <p:sp>
        <p:nvSpPr>
          <p:cNvPr id="3" name="Text Placeholder 2">
            <a:extLst>
              <a:ext uri="{FF2B5EF4-FFF2-40B4-BE49-F238E27FC236}">
                <a16:creationId xmlns:a16="http://schemas.microsoft.com/office/drawing/2014/main" id="{35BCFAE0-BAC7-A823-C1DF-9F62C100D63A}"/>
              </a:ext>
            </a:extLst>
          </p:cNvPr>
          <p:cNvSpPr>
            <a:spLocks noGrp="1"/>
          </p:cNvSpPr>
          <p:nvPr>
            <p:ph type="body" sz="quarter" idx="16"/>
          </p:nvPr>
        </p:nvSpPr>
        <p:spPr>
          <a:xfrm>
            <a:off x="326571" y="1390650"/>
            <a:ext cx="4555672" cy="3077573"/>
          </a:xfrm>
        </p:spPr>
        <p:txBody>
          <a:bodyPr/>
          <a:lstStyle/>
          <a:p>
            <a:r>
              <a:rPr lang="en-US" dirty="0"/>
              <a:t>In practice, your model’s loss should continue to go down with more training on more data. </a:t>
            </a:r>
          </a:p>
          <a:p>
            <a:endParaRPr lang="en-US" dirty="0"/>
          </a:p>
          <a:p>
            <a:r>
              <a:rPr lang="en-US" dirty="0"/>
              <a:t>So, the real bottlenecks are: </a:t>
            </a:r>
          </a:p>
          <a:p>
            <a:pPr lvl="1"/>
            <a:r>
              <a:rPr lang="en-US" dirty="0"/>
              <a:t>(1) compute</a:t>
            </a:r>
          </a:p>
          <a:p>
            <a:pPr lvl="1"/>
            <a:r>
              <a:rPr lang="en-US" dirty="0"/>
              <a:t>(2) data</a:t>
            </a:r>
          </a:p>
          <a:p>
            <a:endParaRPr lang="en-US" dirty="0"/>
          </a:p>
          <a:p>
            <a:r>
              <a:rPr lang="en-US" dirty="0"/>
              <a:t>Sometimes training diverges (spikes in the loss), at which point practitioners usually restart training from an earlier checkpoint. </a:t>
            </a:r>
          </a:p>
        </p:txBody>
      </p:sp>
    </p:spTree>
    <p:extLst>
      <p:ext uri="{BB962C8B-B14F-4D97-AF65-F5344CB8AC3E}">
        <p14:creationId xmlns:p14="http://schemas.microsoft.com/office/powerpoint/2010/main" val="96908966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4C2F-162E-5ADB-5965-184BE2A86E07}"/>
              </a:ext>
            </a:extLst>
          </p:cNvPr>
          <p:cNvSpPr>
            <a:spLocks noGrp="1"/>
          </p:cNvSpPr>
          <p:nvPr>
            <p:ph type="title"/>
          </p:nvPr>
        </p:nvSpPr>
        <p:spPr/>
        <p:txBody>
          <a:bodyPr/>
          <a:lstStyle/>
          <a:p>
            <a:r>
              <a:rPr lang="en-US" sz="2800" dirty="0"/>
              <a:t>Monitoring the convergence with end tasks</a:t>
            </a:r>
          </a:p>
        </p:txBody>
      </p:sp>
      <p:sp>
        <p:nvSpPr>
          <p:cNvPr id="3" name="Text Placeholder 2">
            <a:extLst>
              <a:ext uri="{FF2B5EF4-FFF2-40B4-BE49-F238E27FC236}">
                <a16:creationId xmlns:a16="http://schemas.microsoft.com/office/drawing/2014/main" id="{9F8EEF6E-A750-C33D-7AA1-49FB4184D0E1}"/>
              </a:ext>
            </a:extLst>
          </p:cNvPr>
          <p:cNvSpPr>
            <a:spLocks noGrp="1"/>
          </p:cNvSpPr>
          <p:nvPr>
            <p:ph type="body" sz="quarter" idx="16"/>
          </p:nvPr>
        </p:nvSpPr>
        <p:spPr/>
        <p:txBody>
          <a:bodyPr/>
          <a:lstStyle/>
          <a:p>
            <a:r>
              <a:rPr lang="en-US" dirty="0"/>
              <a:t>Some works have also monitored </a:t>
            </a:r>
            <a:r>
              <a:rPr lang="en-US" b="1" dirty="0"/>
              <a:t>end task </a:t>
            </a:r>
            <a:r>
              <a:rPr lang="en-US" dirty="0"/>
              <a:t>performance during pre-training. </a:t>
            </a:r>
          </a:p>
          <a:p>
            <a:r>
              <a:rPr lang="en-US" dirty="0"/>
              <a:t>Use </a:t>
            </a:r>
            <a:r>
              <a:rPr lang="en-US" b="1" dirty="0"/>
              <a:t>likelihood </a:t>
            </a:r>
            <a:r>
              <a:rPr lang="en-US" dirty="0"/>
              <a:t>of the correct answer</a:t>
            </a:r>
            <a:r>
              <a:rPr lang="en-US" b="1" dirty="0"/>
              <a:t> </a:t>
            </a:r>
            <a:r>
              <a:rPr lang="en-US" dirty="0"/>
              <a:t>rather than accuracy </a:t>
            </a:r>
          </a:p>
          <a:p>
            <a:pPr lvl="1"/>
            <a:r>
              <a:rPr lang="en-US" dirty="0"/>
              <a:t>(you don't even need to consider the incorrect answers)</a:t>
            </a:r>
          </a:p>
          <a:p>
            <a:r>
              <a:rPr lang="en-US" dirty="0"/>
              <a:t>Very similar to the "cloze </a:t>
            </a:r>
            <a:r>
              <a:rPr lang="en-US" dirty="0" err="1"/>
              <a:t>mmlu</a:t>
            </a:r>
            <a:r>
              <a:rPr lang="en-US" dirty="0"/>
              <a:t>" trend where you use the probability of the full answer instead of A, B, C, D. </a:t>
            </a:r>
          </a:p>
          <a:p>
            <a:pPr lvl="1"/>
            <a:r>
              <a:rPr lang="en-US" dirty="0"/>
              <a:t>Not discrete metrics (e.g., Accuracy) </a:t>
            </a:r>
          </a:p>
          <a:p>
            <a:endParaRPr lang="en-US" dirty="0"/>
          </a:p>
        </p:txBody>
      </p:sp>
      <p:sp>
        <p:nvSpPr>
          <p:cNvPr id="5" name="TextBox 4">
            <a:extLst>
              <a:ext uri="{FF2B5EF4-FFF2-40B4-BE49-F238E27FC236}">
                <a16:creationId xmlns:a16="http://schemas.microsoft.com/office/drawing/2014/main" id="{91919579-D2D6-6CFB-D92E-7105C22FCEE9}"/>
              </a:ext>
            </a:extLst>
          </p:cNvPr>
          <p:cNvSpPr txBox="1"/>
          <p:nvPr/>
        </p:nvSpPr>
        <p:spPr>
          <a:xfrm>
            <a:off x="1459151" y="4738333"/>
            <a:ext cx="6760722" cy="307777"/>
          </a:xfrm>
          <a:prstGeom prst="rect">
            <a:avLst/>
          </a:prstGeom>
          <a:noFill/>
        </p:spPr>
        <p:txBody>
          <a:bodyPr wrap="square">
            <a:spAutoFit/>
          </a:bodyPr>
          <a:lstStyle/>
          <a:p>
            <a:r>
              <a:rPr lang="en-US" dirty="0">
                <a:solidFill>
                  <a:srgbClr val="9900FF"/>
                </a:solidFill>
                <a:latin typeface="Arial" panose="020B0604020202020204" pitchFamily="34" charset="0"/>
                <a:hlinkClick r:id="rId3"/>
              </a:rPr>
              <a:t>Understanding Emergent Abilities of Language Models from the Loss Perspective</a:t>
            </a:r>
            <a:endParaRPr lang="en-US" dirty="0"/>
          </a:p>
        </p:txBody>
      </p:sp>
    </p:spTree>
    <p:extLst>
      <p:ext uri="{BB962C8B-B14F-4D97-AF65-F5344CB8AC3E}">
        <p14:creationId xmlns:p14="http://schemas.microsoft.com/office/powerpoint/2010/main" val="841057571"/>
      </p:ext>
    </p:extLst>
  </p:cSld>
  <p:clrMapOvr>
    <a:masterClrMapping/>
  </p:clrMapOvr>
  <p:extLst>
    <p:ext uri="{6950BFC3-D8DA-4A85-94F7-54DA5524770B}">
      <p188:commentRel xmlns:p188="http://schemas.microsoft.com/office/powerpoint/2018/8/main" r:id="rId2"/>
    </p:ext>
  </p:extLs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805E6-FDF5-BA17-46C0-1D95633898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049DBD-F272-D7F2-E39F-C7462D7367A9}"/>
              </a:ext>
            </a:extLst>
          </p:cNvPr>
          <p:cNvSpPr>
            <a:spLocks noGrp="1"/>
          </p:cNvSpPr>
          <p:nvPr>
            <p:ph type="title"/>
          </p:nvPr>
        </p:nvSpPr>
        <p:spPr/>
        <p:txBody>
          <a:bodyPr/>
          <a:lstStyle/>
          <a:p>
            <a:r>
              <a:rPr lang="en-US" sz="2800" dirty="0"/>
              <a:t>Monitoring the convergence with end tasks</a:t>
            </a:r>
          </a:p>
        </p:txBody>
      </p:sp>
      <p:sp>
        <p:nvSpPr>
          <p:cNvPr id="3" name="Text Placeholder 2">
            <a:extLst>
              <a:ext uri="{FF2B5EF4-FFF2-40B4-BE49-F238E27FC236}">
                <a16:creationId xmlns:a16="http://schemas.microsoft.com/office/drawing/2014/main" id="{E4C45349-9190-A9A4-2AA6-DB99B94E696A}"/>
              </a:ext>
            </a:extLst>
          </p:cNvPr>
          <p:cNvSpPr>
            <a:spLocks noGrp="1"/>
          </p:cNvSpPr>
          <p:nvPr>
            <p:ph type="body" sz="quarter" idx="16"/>
          </p:nvPr>
        </p:nvSpPr>
        <p:spPr>
          <a:xfrm>
            <a:off x="533919" y="1390650"/>
            <a:ext cx="3065315" cy="3077573"/>
          </a:xfrm>
        </p:spPr>
        <p:txBody>
          <a:bodyPr/>
          <a:lstStyle/>
          <a:p>
            <a:r>
              <a:rPr lang="en-US" dirty="0"/>
              <a:t>These two typically correlate, but not always.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0DC7AFAB-FFDA-560F-D189-118AF48ACE6D}"/>
              </a:ext>
            </a:extLst>
          </p:cNvPr>
          <p:cNvSpPr txBox="1"/>
          <p:nvPr/>
        </p:nvSpPr>
        <p:spPr>
          <a:xfrm>
            <a:off x="1459151" y="4738333"/>
            <a:ext cx="6760722" cy="307777"/>
          </a:xfrm>
          <a:prstGeom prst="rect">
            <a:avLst/>
          </a:prstGeom>
          <a:noFill/>
        </p:spPr>
        <p:txBody>
          <a:bodyPr wrap="square">
            <a:spAutoFit/>
          </a:bodyPr>
          <a:lstStyle/>
          <a:p>
            <a:r>
              <a:rPr lang="en-US" dirty="0">
                <a:solidFill>
                  <a:srgbClr val="9900FF"/>
                </a:solidFill>
                <a:latin typeface="Arial" panose="020B0604020202020204" pitchFamily="34" charset="0"/>
                <a:hlinkClick r:id="rId3"/>
              </a:rPr>
              <a:t>Understanding Emergent Abilities of Language Models from the Loss Perspective</a:t>
            </a:r>
            <a:endParaRPr lang="en-US" dirty="0"/>
          </a:p>
        </p:txBody>
      </p:sp>
      <p:pic>
        <p:nvPicPr>
          <p:cNvPr id="4" name="Picture 3">
            <a:extLst>
              <a:ext uri="{FF2B5EF4-FFF2-40B4-BE49-F238E27FC236}">
                <a16:creationId xmlns:a16="http://schemas.microsoft.com/office/drawing/2014/main" id="{8ECAF144-FCED-E56B-C9AF-5733CFD53ED8}"/>
              </a:ext>
            </a:extLst>
          </p:cNvPr>
          <p:cNvPicPr>
            <a:picLocks noChangeAspect="1"/>
          </p:cNvPicPr>
          <p:nvPr/>
        </p:nvPicPr>
        <p:blipFill>
          <a:blip r:embed="rId4"/>
          <a:stretch>
            <a:fillRect/>
          </a:stretch>
        </p:blipFill>
        <p:spPr>
          <a:xfrm>
            <a:off x="4046706" y="996752"/>
            <a:ext cx="4573596" cy="3741581"/>
          </a:xfrm>
          <a:prstGeom prst="rect">
            <a:avLst/>
          </a:prstGeom>
        </p:spPr>
      </p:pic>
    </p:spTree>
    <p:extLst>
      <p:ext uri="{BB962C8B-B14F-4D97-AF65-F5344CB8AC3E}">
        <p14:creationId xmlns:p14="http://schemas.microsoft.com/office/powerpoint/2010/main" val="3722225474"/>
      </p:ext>
    </p:extLst>
  </p:cSld>
  <p:clrMapOvr>
    <a:masterClrMapping/>
  </p:clrMapOvr>
  <p:extLst>
    <p:ext uri="{6950BFC3-D8DA-4A85-94F7-54DA5524770B}">
      <p188:commentRel xmlns:p188="http://schemas.microsoft.com/office/powerpoint/2018/8/main" r:id="rId2"/>
    </p:ext>
  </p:extLst>
</p:sld>
</file>

<file path=ppt/slides/slide2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96646-F64E-DBE9-CED4-6086D5A44319}"/>
              </a:ext>
            </a:extLst>
          </p:cNvPr>
          <p:cNvSpPr>
            <a:spLocks noGrp="1"/>
          </p:cNvSpPr>
          <p:nvPr>
            <p:ph type="title"/>
          </p:nvPr>
        </p:nvSpPr>
        <p:spPr/>
        <p:txBody>
          <a:bodyPr/>
          <a:lstStyle/>
          <a:p>
            <a:r>
              <a:rPr lang="en-US" dirty="0"/>
              <a:t>Staged pre-training </a:t>
            </a:r>
          </a:p>
        </p:txBody>
      </p:sp>
      <p:sp>
        <p:nvSpPr>
          <p:cNvPr id="3" name="Text Placeholder 2">
            <a:extLst>
              <a:ext uri="{FF2B5EF4-FFF2-40B4-BE49-F238E27FC236}">
                <a16:creationId xmlns:a16="http://schemas.microsoft.com/office/drawing/2014/main" id="{01C19474-158E-4F91-8E5A-8D5101B0604E}"/>
              </a:ext>
            </a:extLst>
          </p:cNvPr>
          <p:cNvSpPr>
            <a:spLocks noGrp="1"/>
          </p:cNvSpPr>
          <p:nvPr>
            <p:ph type="body" sz="quarter" idx="16"/>
          </p:nvPr>
        </p:nvSpPr>
        <p:spPr/>
        <p:txBody>
          <a:bodyPr/>
          <a:lstStyle/>
          <a:p>
            <a:r>
              <a:rPr lang="en-US" dirty="0"/>
              <a:t>Few models do staged pre-training (e.g., llama3). </a:t>
            </a:r>
          </a:p>
          <a:p>
            <a:pPr marL="342900" indent="-342900">
              <a:buFont typeface="+mj-lt"/>
              <a:buAutoNum type="arabicPeriod"/>
            </a:pPr>
            <a:r>
              <a:rPr lang="en-US" dirty="0"/>
              <a:t>Start with pre-training indiscriminative on all sorts of data (including short data). </a:t>
            </a:r>
          </a:p>
          <a:p>
            <a:pPr marL="342900" indent="-342900">
              <a:buFont typeface="+mj-lt"/>
              <a:buAutoNum type="arabicPeriod"/>
            </a:pPr>
            <a:r>
              <a:rPr lang="en-US" dirty="0"/>
              <a:t>Do continued pre-training on long text. </a:t>
            </a:r>
          </a:p>
          <a:p>
            <a:pPr marL="342900" indent="-342900">
              <a:buFont typeface="+mj-lt"/>
              <a:buAutoNum type="arabicPeriod"/>
            </a:pPr>
            <a:r>
              <a:rPr lang="en-US" dirty="0"/>
              <a:t>Annealing (learning rate going to zero) </a:t>
            </a:r>
          </a:p>
          <a:p>
            <a:pPr marL="0" indent="0">
              <a:buNone/>
            </a:pPr>
            <a:endParaRPr lang="en-US" dirty="0"/>
          </a:p>
        </p:txBody>
      </p:sp>
      <p:sp>
        <p:nvSpPr>
          <p:cNvPr id="4" name="Rounded Rectangle 3">
            <a:extLst>
              <a:ext uri="{FF2B5EF4-FFF2-40B4-BE49-F238E27FC236}">
                <a16:creationId xmlns:a16="http://schemas.microsoft.com/office/drawing/2014/main" id="{67557F3C-4806-4E01-B752-35C747F7784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115285708"/>
      </p:ext>
    </p:extLst>
  </p:cSld>
  <p:clrMapOvr>
    <a:masterClrMapping/>
  </p:clrMapOvr>
  <p:extLst>
    <p:ext uri="{6950BFC3-D8DA-4A85-94F7-54DA5524770B}">
      <p188:commentRel xmlns:p188="http://schemas.microsoft.com/office/powerpoint/2018/8/main" r:id="rId2"/>
    </p:ext>
  </p:extLs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9C373-7DF7-61F3-CB92-926818665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728C9E-C543-763E-C941-74A609F5668D}"/>
              </a:ext>
            </a:extLst>
          </p:cNvPr>
          <p:cNvSpPr>
            <a:spLocks noGrp="1"/>
          </p:cNvSpPr>
          <p:nvPr>
            <p:ph type="title"/>
          </p:nvPr>
        </p:nvSpPr>
        <p:spPr/>
        <p:txBody>
          <a:bodyPr/>
          <a:lstStyle/>
          <a:p>
            <a:r>
              <a:rPr lang="en-US" dirty="0"/>
              <a:t>Recap of training LLMs</a:t>
            </a:r>
          </a:p>
        </p:txBody>
      </p:sp>
      <p:sp>
        <p:nvSpPr>
          <p:cNvPr id="3" name="Text Placeholder 2">
            <a:extLst>
              <a:ext uri="{FF2B5EF4-FFF2-40B4-BE49-F238E27FC236}">
                <a16:creationId xmlns:a16="http://schemas.microsoft.com/office/drawing/2014/main" id="{7C0AF673-A894-ADDA-699C-FC8CC98AC9A9}"/>
              </a:ext>
            </a:extLst>
          </p:cNvPr>
          <p:cNvSpPr>
            <a:spLocks noGrp="1"/>
          </p:cNvSpPr>
          <p:nvPr>
            <p:ph type="body" sz="quarter" idx="16"/>
          </p:nvPr>
        </p:nvSpPr>
        <p:spPr/>
        <p:txBody>
          <a:bodyPr/>
          <a:lstStyle/>
          <a:p>
            <a:r>
              <a:rPr lang="en-US" b="1" dirty="0" err="1"/>
              <a:t>IsoPlots</a:t>
            </a:r>
            <a:r>
              <a:rPr lang="en-US" b="1" dirty="0"/>
              <a:t>:</a:t>
            </a:r>
            <a:r>
              <a:rPr lang="en-US" dirty="0"/>
              <a:t> for a fixed compute, which combination of parameters give you the best bang for the buck. </a:t>
            </a:r>
          </a:p>
          <a:p>
            <a:endParaRPr lang="en-US" dirty="0"/>
          </a:p>
          <a:p>
            <a:r>
              <a:rPr lang="en-US" dirty="0"/>
              <a:t>Careful batching makes your training go </a:t>
            </a:r>
            <a:r>
              <a:rPr lang="en-US" dirty="0" err="1"/>
              <a:t>brrr</a:t>
            </a:r>
            <a:r>
              <a:rPr lang="en-US" dirty="0"/>
              <a:t>! </a:t>
            </a:r>
          </a:p>
          <a:p>
            <a:endParaRPr lang="en-US" dirty="0"/>
          </a:p>
          <a:p>
            <a:r>
              <a:rPr lang="en-US" dirty="0"/>
              <a:t>Memory usage can be tricky since there are various moving parts. </a:t>
            </a:r>
          </a:p>
          <a:p>
            <a:pPr lvl="1"/>
            <a:r>
              <a:rPr lang="en-US" dirty="0"/>
              <a:t>More on distributed training later on. </a:t>
            </a:r>
          </a:p>
          <a:p>
            <a:endParaRPr lang="en-US" dirty="0"/>
          </a:p>
          <a:p>
            <a:r>
              <a:rPr lang="en-US" dirty="0"/>
              <a:t>Dropout is less common but you still ‘regularize’ LMs via large-scale training. </a:t>
            </a:r>
          </a:p>
        </p:txBody>
      </p:sp>
    </p:spTree>
    <p:extLst>
      <p:ext uri="{BB962C8B-B14F-4D97-AF65-F5344CB8AC3E}">
        <p14:creationId xmlns:p14="http://schemas.microsoft.com/office/powerpoint/2010/main" val="393748064"/>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10727-F554-75D6-142A-970A8253352B}"/>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007A61CA-EF35-86FE-FB3D-C867C4A4D734}"/>
              </a:ext>
            </a:extLst>
          </p:cNvPr>
          <p:cNvSpPr>
            <a:spLocks noGrp="1"/>
          </p:cNvSpPr>
          <p:nvPr>
            <p:ph type="body" sz="quarter" idx="16"/>
          </p:nvPr>
        </p:nvSpPr>
        <p:spPr/>
        <p:txBody>
          <a:bodyPr/>
          <a:lstStyle/>
          <a:p>
            <a:r>
              <a:rPr lang="en-US" dirty="0">
                <a:hlinkClick r:id="rId2"/>
              </a:rPr>
              <a:t>https://huggingface.co/spaces/nanotron/ultrascale-playbook?section=high_level_overview</a:t>
            </a:r>
            <a:r>
              <a:rPr lang="en-US" dirty="0"/>
              <a:t> </a:t>
            </a:r>
          </a:p>
        </p:txBody>
      </p:sp>
    </p:spTree>
    <p:extLst>
      <p:ext uri="{BB962C8B-B14F-4D97-AF65-F5344CB8AC3E}">
        <p14:creationId xmlns:p14="http://schemas.microsoft.com/office/powerpoint/2010/main" val="1065504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90AA1-BDA1-FA3B-3C37-2B0AF10ACA91}"/>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5590D33-2B74-3E51-35CB-AA0F5A36B9DA}"/>
              </a:ext>
            </a:extLst>
          </p:cNvPr>
          <p:cNvSpPr>
            <a:spLocks noGrp="1"/>
          </p:cNvSpPr>
          <p:nvPr>
            <p:ph type="body" sz="quarter" idx="16"/>
          </p:nvPr>
        </p:nvSpPr>
        <p:spPr/>
        <p:txBody>
          <a:bodyPr/>
          <a:lstStyle/>
          <a:p>
            <a:r>
              <a:rPr lang="en-US" dirty="0"/>
              <a:t>the "</a:t>
            </a:r>
            <a:r>
              <a:rPr lang="en-US" dirty="0" err="1"/>
              <a:t>unpadding</a:t>
            </a:r>
            <a:r>
              <a:rPr lang="en-US" dirty="0"/>
              <a:t>" trick language model</a:t>
            </a:r>
          </a:p>
        </p:txBody>
      </p:sp>
    </p:spTree>
    <p:extLst>
      <p:ext uri="{BB962C8B-B14F-4D97-AF65-F5344CB8AC3E}">
        <p14:creationId xmlns:p14="http://schemas.microsoft.com/office/powerpoint/2010/main" val="419624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991F2-B58F-787A-42D5-689E0F74CC50}"/>
              </a:ext>
            </a:extLst>
          </p:cNvPr>
          <p:cNvSpPr>
            <a:spLocks noGrp="1"/>
          </p:cNvSpPr>
          <p:nvPr>
            <p:ph type="title"/>
          </p:nvPr>
        </p:nvSpPr>
        <p:spPr/>
        <p:txBody>
          <a:bodyPr/>
          <a:lstStyle/>
          <a:p>
            <a:r>
              <a:rPr lang="en-US" dirty="0"/>
              <a:t>Encoder-only models (</a:t>
            </a:r>
            <a:r>
              <a:rPr lang="en-US" dirty="0" err="1"/>
              <a:t>ModernBERT</a:t>
            </a:r>
            <a:r>
              <a:rPr lang="en-US" dirty="0"/>
              <a:t>): </a:t>
            </a:r>
            <a:br>
              <a:rPr lang="en-US" dirty="0"/>
            </a:br>
            <a:r>
              <a:rPr lang="en-US" dirty="0"/>
              <a:t>Recent Reincarnation of BERT</a:t>
            </a:r>
          </a:p>
        </p:txBody>
      </p:sp>
      <p:sp>
        <p:nvSpPr>
          <p:cNvPr id="3" name="Text Placeholder 2">
            <a:extLst>
              <a:ext uri="{FF2B5EF4-FFF2-40B4-BE49-F238E27FC236}">
                <a16:creationId xmlns:a16="http://schemas.microsoft.com/office/drawing/2014/main" id="{FE8524D5-FAF7-DFD1-E191-E77F79C0D6FF}"/>
              </a:ext>
            </a:extLst>
          </p:cNvPr>
          <p:cNvSpPr>
            <a:spLocks noGrp="1"/>
          </p:cNvSpPr>
          <p:nvPr>
            <p:ph type="body" sz="quarter" idx="16"/>
          </p:nvPr>
        </p:nvSpPr>
        <p:spPr>
          <a:xfrm>
            <a:off x="533919" y="1238250"/>
            <a:ext cx="8503401" cy="3077573"/>
          </a:xfrm>
        </p:spPr>
        <p:txBody>
          <a:bodyPr/>
          <a:lstStyle/>
          <a:p>
            <a:r>
              <a:rPr lang="en-US" dirty="0"/>
              <a:t>Essentially a BERT-like architecture but a few key changes: </a:t>
            </a:r>
          </a:p>
          <a:p>
            <a:pPr lvl="1"/>
            <a:r>
              <a:rPr lang="en-US" b="1" dirty="0">
                <a:latin typeface="Tahoma" panose="020B0604030504040204" pitchFamily="34" charset="0"/>
                <a:ea typeface="Tahoma" panose="020B0604030504040204" pitchFamily="34" charset="0"/>
                <a:cs typeface="Tahoma" panose="020B0604030504040204" pitchFamily="34" charset="0"/>
              </a:rPr>
              <a:t>Longer context: </a:t>
            </a:r>
            <a:r>
              <a:rPr lang="en-US" dirty="0">
                <a:latin typeface="Tahoma" panose="020B0604030504040204" pitchFamily="34" charset="0"/>
                <a:ea typeface="Tahoma" panose="020B0604030504040204" pitchFamily="34" charset="0"/>
                <a:cs typeface="Tahoma" panose="020B0604030504040204" pitchFamily="34" charset="0"/>
              </a:rPr>
              <a:t>Trained for context window of 8,192 tokens (vs. 512 in BERT)</a:t>
            </a:r>
          </a:p>
          <a:p>
            <a:pPr lvl="1"/>
            <a:r>
              <a:rPr lang="en-US" b="1" dirty="0">
                <a:latin typeface="Tahoma" panose="020B0604030504040204" pitchFamily="34" charset="0"/>
                <a:ea typeface="Tahoma" panose="020B0604030504040204" pitchFamily="34" charset="0"/>
                <a:cs typeface="Tahoma" panose="020B0604030504040204" pitchFamily="34" charset="0"/>
              </a:rPr>
              <a:t>MLP layer: </a:t>
            </a:r>
            <a:r>
              <a:rPr lang="en-US" dirty="0">
                <a:latin typeface="Tahoma" panose="020B0604030504040204" pitchFamily="34" charset="0"/>
                <a:ea typeface="Tahoma" panose="020B0604030504040204" pitchFamily="34" charset="0"/>
                <a:cs typeface="Tahoma" panose="020B0604030504040204" pitchFamily="34" charset="0"/>
              </a:rPr>
              <a:t>Drop the bias term to save costs.</a:t>
            </a:r>
          </a:p>
          <a:p>
            <a:pPr lvl="1"/>
            <a:r>
              <a:rPr lang="en-US" b="1" dirty="0">
                <a:latin typeface="Tahoma" panose="020B0604030504040204" pitchFamily="34" charset="0"/>
                <a:ea typeface="Tahoma" panose="020B0604030504040204" pitchFamily="34" charset="0"/>
                <a:cs typeface="Tahoma" panose="020B0604030504040204" pitchFamily="34" charset="0"/>
              </a:rPr>
              <a:t>More norms: </a:t>
            </a:r>
            <a:r>
              <a:rPr lang="en-US" dirty="0">
                <a:latin typeface="Tahoma" panose="020B0604030504040204" pitchFamily="34" charset="0"/>
                <a:ea typeface="Tahoma" panose="020B0604030504040204" pitchFamily="34" charset="0"/>
                <a:cs typeface="Tahoma" panose="020B0604030504040204" pitchFamily="34" charset="0"/>
              </a:rPr>
              <a:t>A</a:t>
            </a:r>
            <a:r>
              <a:rPr lang="en-US" b="0" i="0" dirty="0">
                <a:solidFill>
                  <a:srgbClr val="111827"/>
                </a:solidFill>
                <a:effectLst/>
                <a:latin typeface="Tahoma" panose="020B0604030504040204" pitchFamily="34" charset="0"/>
                <a:ea typeface="Tahoma" panose="020B0604030504040204" pitchFamily="34" charset="0"/>
                <a:cs typeface="Tahoma" panose="020B0604030504040204" pitchFamily="34" charset="0"/>
              </a:rPr>
              <a:t>dd an extra normalization layer after embeddings. </a:t>
            </a:r>
            <a:endParaRPr lang="en-US" b="1" dirty="0">
              <a:latin typeface="Tahoma" panose="020B0604030504040204" pitchFamily="34" charset="0"/>
              <a:ea typeface="Tahoma" panose="020B0604030504040204" pitchFamily="34" charset="0"/>
              <a:cs typeface="Tahoma" panose="020B0604030504040204" pitchFamily="34" charset="0"/>
            </a:endParaRPr>
          </a:p>
          <a:p>
            <a:pPr lvl="1"/>
            <a:r>
              <a:rPr lang="en-US" b="1" dirty="0">
                <a:latin typeface="Tahoma" panose="020B0604030504040204" pitchFamily="34" charset="0"/>
                <a:ea typeface="Tahoma" panose="020B0604030504040204" pitchFamily="34" charset="0"/>
                <a:cs typeface="Tahoma" panose="020B0604030504040204" pitchFamily="34" charset="0"/>
              </a:rPr>
              <a:t>Replaced activations: </a:t>
            </a:r>
            <a:r>
              <a:rPr lang="en-US" dirty="0">
                <a:latin typeface="Tahoma" panose="020B0604030504040204" pitchFamily="34" charset="0"/>
                <a:ea typeface="Tahoma" panose="020B0604030504040204" pitchFamily="34" charset="0"/>
                <a:cs typeface="Tahoma" panose="020B0604030504040204" pitchFamily="34" charset="0"/>
              </a:rPr>
              <a:t>Replaced </a:t>
            </a:r>
            <a:r>
              <a:rPr lang="en-US" dirty="0" err="1">
                <a:latin typeface="Tahoma" panose="020B0604030504040204" pitchFamily="34" charset="0"/>
                <a:ea typeface="Tahoma" panose="020B0604030504040204" pitchFamily="34" charset="0"/>
                <a:cs typeface="Tahoma" panose="020B0604030504040204" pitchFamily="34" charset="0"/>
              </a:rPr>
              <a:t>GeLU</a:t>
            </a:r>
            <a:r>
              <a:rPr lang="en-US" dirty="0">
                <a:latin typeface="Tahoma" panose="020B0604030504040204" pitchFamily="34" charset="0"/>
                <a:ea typeface="Tahoma" panose="020B0604030504040204" pitchFamily="34" charset="0"/>
                <a:cs typeface="Tahoma" panose="020B0604030504040204" pitchFamily="34" charset="0"/>
              </a:rPr>
              <a:t> activation with </a:t>
            </a:r>
            <a:r>
              <a:rPr lang="en-US" dirty="0" err="1">
                <a:latin typeface="Tahoma" panose="020B0604030504040204" pitchFamily="34" charset="0"/>
                <a:ea typeface="Tahoma" panose="020B0604030504040204" pitchFamily="34" charset="0"/>
                <a:cs typeface="Tahoma" panose="020B0604030504040204" pitchFamily="34" charset="0"/>
              </a:rPr>
              <a:t>GeGLU</a:t>
            </a:r>
            <a:r>
              <a:rPr lang="en-US" dirty="0">
                <a:latin typeface="Tahoma" panose="020B0604030504040204" pitchFamily="34" charset="0"/>
                <a:ea typeface="Tahoma" panose="020B0604030504040204" pitchFamily="34" charset="0"/>
                <a:cs typeface="Tahoma" panose="020B0604030504040204" pitchFamily="34" charset="0"/>
              </a:rPr>
              <a:t> (will talk about this)</a:t>
            </a:r>
          </a:p>
          <a:p>
            <a:pPr lvl="1"/>
            <a:r>
              <a:rPr lang="en-US" b="1" dirty="0">
                <a:latin typeface="Tahoma" panose="020B0604030504040204" pitchFamily="34" charset="0"/>
                <a:ea typeface="Tahoma" panose="020B0604030504040204" pitchFamily="34" charset="0"/>
                <a:cs typeface="Tahoma" panose="020B0604030504040204" pitchFamily="34" charset="0"/>
              </a:rPr>
              <a:t>Pos encoding: </a:t>
            </a:r>
            <a:r>
              <a:rPr lang="en-US" dirty="0">
                <a:latin typeface="Tahoma" panose="020B0604030504040204" pitchFamily="34" charset="0"/>
                <a:ea typeface="Tahoma" panose="020B0604030504040204" pitchFamily="34" charset="0"/>
                <a:cs typeface="Tahoma" panose="020B0604030504040204" pitchFamily="34" charset="0"/>
              </a:rPr>
              <a:t>Replaced the sine/cosine with rotary embeddings (will talk about this)</a:t>
            </a:r>
          </a:p>
        </p:txBody>
      </p:sp>
      <p:sp>
        <p:nvSpPr>
          <p:cNvPr id="4" name="Google Shape;138;g1501cc781cf_0_0">
            <a:extLst>
              <a:ext uri="{FF2B5EF4-FFF2-40B4-BE49-F238E27FC236}">
                <a16:creationId xmlns:a16="http://schemas.microsoft.com/office/drawing/2014/main" id="{3E682069-8412-4FC0-E626-E145CC1F53D0}"/>
              </a:ext>
            </a:extLst>
          </p:cNvPr>
          <p:cNvSpPr txBox="1"/>
          <p:nvPr/>
        </p:nvSpPr>
        <p:spPr>
          <a:xfrm>
            <a:off x="1320800" y="4741696"/>
            <a:ext cx="6932500" cy="461635"/>
          </a:xfrm>
          <a:prstGeom prst="rect">
            <a:avLst/>
          </a:prstGeom>
          <a:solidFill>
            <a:schemeClr val="bg1"/>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latin typeface="Corbel"/>
                <a:ea typeface="Corbel"/>
                <a:cs typeface="Corbel"/>
                <a:sym typeface="Corbel"/>
              </a:rPr>
              <a:t>[</a:t>
            </a:r>
            <a:r>
              <a:rPr lang="en-US" sz="900" dirty="0">
                <a:latin typeface="Corbel"/>
                <a:ea typeface="Corbel"/>
                <a:cs typeface="Corbel"/>
                <a:sym typeface="Corbel"/>
                <a:hlinkClick r:id="rId3"/>
              </a:rPr>
              <a:t>Smarter, Better, Faster, Longer: A Modern Bidirectional Encoder for Fast, Memory Efficient, and Long Context Finetuning and Inference, 2024</a:t>
            </a:r>
            <a:r>
              <a:rPr lang="en-US" sz="900" dirty="0">
                <a:latin typeface="Corbel"/>
                <a:ea typeface="Corbel"/>
                <a:cs typeface="Corbel"/>
                <a:sym typeface="Corbel"/>
              </a:rPr>
              <a:t>]</a:t>
            </a:r>
          </a:p>
          <a:p>
            <a:pPr marL="0" lvl="0" indent="0" algn="ctr" rtl="0">
              <a:spcBef>
                <a:spcPts val="0"/>
              </a:spcBef>
              <a:spcAft>
                <a:spcPts val="0"/>
              </a:spcAft>
              <a:buNone/>
            </a:pPr>
            <a:r>
              <a:rPr lang="en-US" sz="900" dirty="0">
                <a:latin typeface="Corbel"/>
                <a:ea typeface="Corbel"/>
                <a:cs typeface="Corbel"/>
                <a:sym typeface="Corbel"/>
                <a:hlinkClick r:id="rId4"/>
              </a:rPr>
              <a:t>https://huggingface.co/blog/modernbert</a:t>
            </a:r>
            <a:r>
              <a:rPr lang="en-US" sz="900" dirty="0">
                <a:latin typeface="Corbel"/>
                <a:ea typeface="Corbel"/>
                <a:cs typeface="Corbel"/>
                <a:sym typeface="Corbel"/>
              </a:rPr>
              <a:t> </a:t>
            </a:r>
          </a:p>
        </p:txBody>
      </p:sp>
      <p:grpSp>
        <p:nvGrpSpPr>
          <p:cNvPr id="7" name="Group 6">
            <a:extLst>
              <a:ext uri="{FF2B5EF4-FFF2-40B4-BE49-F238E27FC236}">
                <a16:creationId xmlns:a16="http://schemas.microsoft.com/office/drawing/2014/main" id="{425CE97E-5850-E815-7CFD-7F50C1B89B02}"/>
              </a:ext>
            </a:extLst>
          </p:cNvPr>
          <p:cNvGrpSpPr/>
          <p:nvPr/>
        </p:nvGrpSpPr>
        <p:grpSpPr>
          <a:xfrm>
            <a:off x="1351280" y="2946400"/>
            <a:ext cx="6705600" cy="1815616"/>
            <a:chOff x="1151739" y="3016699"/>
            <a:chExt cx="5431940" cy="1393069"/>
          </a:xfrm>
        </p:grpSpPr>
        <p:pic>
          <p:nvPicPr>
            <p:cNvPr id="5" name="Picture 4">
              <a:extLst>
                <a:ext uri="{FF2B5EF4-FFF2-40B4-BE49-F238E27FC236}">
                  <a16:creationId xmlns:a16="http://schemas.microsoft.com/office/drawing/2014/main" id="{FD4B8D97-8868-16B2-C39A-E7E49D3A5A16}"/>
                </a:ext>
              </a:extLst>
            </p:cNvPr>
            <p:cNvPicPr>
              <a:picLocks noChangeAspect="1"/>
            </p:cNvPicPr>
            <p:nvPr/>
          </p:nvPicPr>
          <p:blipFill>
            <a:blip r:embed="rId5"/>
            <a:srcRect t="52786" b="15129"/>
            <a:stretch/>
          </p:blipFill>
          <p:spPr>
            <a:xfrm>
              <a:off x="1151740" y="3511943"/>
              <a:ext cx="5431939" cy="897825"/>
            </a:xfrm>
            <a:prstGeom prst="rect">
              <a:avLst/>
            </a:prstGeom>
          </p:spPr>
        </p:pic>
        <p:pic>
          <p:nvPicPr>
            <p:cNvPr id="6" name="Picture 5">
              <a:extLst>
                <a:ext uri="{FF2B5EF4-FFF2-40B4-BE49-F238E27FC236}">
                  <a16:creationId xmlns:a16="http://schemas.microsoft.com/office/drawing/2014/main" id="{136A4792-8A3C-5AC0-F6BE-BCC284BFA04A}"/>
                </a:ext>
              </a:extLst>
            </p:cNvPr>
            <p:cNvPicPr>
              <a:picLocks noChangeAspect="1"/>
            </p:cNvPicPr>
            <p:nvPr/>
          </p:nvPicPr>
          <p:blipFill>
            <a:blip r:embed="rId5"/>
            <a:srcRect b="82302"/>
            <a:stretch/>
          </p:blipFill>
          <p:spPr>
            <a:xfrm>
              <a:off x="1151739" y="3016699"/>
              <a:ext cx="5431939" cy="495244"/>
            </a:xfrm>
            <a:prstGeom prst="rect">
              <a:avLst/>
            </a:prstGeom>
          </p:spPr>
        </p:pic>
      </p:grpSp>
    </p:spTree>
    <p:extLst>
      <p:ext uri="{BB962C8B-B14F-4D97-AF65-F5344CB8AC3E}">
        <p14:creationId xmlns:p14="http://schemas.microsoft.com/office/powerpoint/2010/main" val="204013367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D36F3-F59E-BF3B-4C1E-A81E28FA6852}"/>
              </a:ext>
            </a:extLst>
          </p:cNvPr>
          <p:cNvSpPr>
            <a:spLocks noGrp="1"/>
          </p:cNvSpPr>
          <p:nvPr>
            <p:ph type="title"/>
          </p:nvPr>
        </p:nvSpPr>
        <p:spPr/>
        <p:txBody>
          <a:bodyPr/>
          <a:lstStyle/>
          <a:p>
            <a:r>
              <a:rPr lang="en-US" dirty="0"/>
              <a:t>A few things from Mike Lewis talk </a:t>
            </a:r>
          </a:p>
        </p:txBody>
      </p:sp>
      <p:sp>
        <p:nvSpPr>
          <p:cNvPr id="3" name="Text Placeholder 2">
            <a:extLst>
              <a:ext uri="{FF2B5EF4-FFF2-40B4-BE49-F238E27FC236}">
                <a16:creationId xmlns:a16="http://schemas.microsoft.com/office/drawing/2014/main" id="{36A8AF9C-AC90-2C78-E720-EC7C1063F4BE}"/>
              </a:ext>
            </a:extLst>
          </p:cNvPr>
          <p:cNvSpPr>
            <a:spLocks noGrp="1"/>
          </p:cNvSpPr>
          <p:nvPr>
            <p:ph type="body" sz="quarter" idx="16"/>
          </p:nvPr>
        </p:nvSpPr>
        <p:spPr>
          <a:xfrm>
            <a:off x="533919" y="1390650"/>
            <a:ext cx="8425443" cy="3077573"/>
          </a:xfrm>
        </p:spPr>
        <p:txBody>
          <a:bodyPr/>
          <a:lstStyle/>
          <a:p>
            <a:r>
              <a:rPr lang="en-US" dirty="0"/>
              <a:t>Find the optimal architecture using end task performance </a:t>
            </a:r>
            <a:r>
              <a:rPr lang="en-US" dirty="0">
                <a:sym typeface="Wingdings" pitchFamily="2" charset="2"/>
              </a:rPr>
              <a:t> (not quite scaling laws using ppl) </a:t>
            </a:r>
          </a:p>
          <a:p>
            <a:pPr lvl="1"/>
            <a:r>
              <a:rPr lang="en-US" dirty="0">
                <a:sym typeface="Wingdings" pitchFamily="2" charset="2"/>
              </a:rPr>
              <a:t>Use task loss not task metric (e.g., accuracy) </a:t>
            </a:r>
          </a:p>
          <a:p>
            <a:r>
              <a:rPr lang="en-US" dirty="0"/>
              <a:t>Some of the LLAMA series models are overly-pretrained. Basically, they get a better model that not compute-optimal but you get better bang for the buck for inference (since your model has a better accuracy for its size) </a:t>
            </a:r>
          </a:p>
          <a:p>
            <a:r>
              <a:rPr lang="en-US" dirty="0"/>
              <a:t>Llama 4 paper uses ROPE but skips it every 4 layers. </a:t>
            </a:r>
            <a:r>
              <a:rPr lang="en-US" dirty="0">
                <a:sym typeface="Wingdings" pitchFamily="2" charset="2"/>
              </a:rPr>
              <a:t> Don’t remember why. </a:t>
            </a:r>
          </a:p>
          <a:p>
            <a:pPr marL="742950" lvl="1" indent="-285750"/>
            <a:r>
              <a:rPr lang="en-US" b="0" i="0" dirty="0">
                <a:solidFill>
                  <a:srgbClr val="222222"/>
                </a:solidFill>
                <a:effectLst/>
                <a:latin typeface="Arial" panose="020B0604020202020204" pitchFamily="34" charset="0"/>
              </a:rPr>
              <a:t>instead of rescaling the rope parameters when doing context extension, use rope + local attention windows and have every 4th layer be global with no rope.</a:t>
            </a:r>
          </a:p>
          <a:p>
            <a:pPr marL="742950" lvl="1" indent="-285750"/>
            <a:r>
              <a:rPr lang="en-US" b="0" i="0" dirty="0">
                <a:solidFill>
                  <a:srgbClr val="222222"/>
                </a:solidFill>
                <a:effectLst/>
                <a:latin typeface="Arial" panose="020B0604020202020204" pitchFamily="34" charset="0"/>
              </a:rPr>
              <a:t>Not sure I fully understood this, but the "don't rescale rope" part is interesting</a:t>
            </a:r>
            <a:endParaRPr lang="en-US" dirty="0">
              <a:sym typeface="Wingdings" pitchFamily="2" charset="2"/>
            </a:endParaRPr>
          </a:p>
          <a:p>
            <a:r>
              <a:rPr lang="en-US" dirty="0">
                <a:sym typeface="Wingdings" pitchFamily="2" charset="2"/>
              </a:rPr>
              <a:t>Mike discussed some length generalization stuff that was interesting.  Annealing to longer text over the course of pre-training. </a:t>
            </a:r>
          </a:p>
          <a:p>
            <a:r>
              <a:rPr lang="en-US" dirty="0">
                <a:sym typeface="Wingdings" pitchFamily="2" charset="2"/>
              </a:rPr>
              <a:t>Mike discussed data quality via LLM scoring.</a:t>
            </a:r>
            <a:endParaRPr lang="en-US" dirty="0"/>
          </a:p>
        </p:txBody>
      </p:sp>
    </p:spTree>
    <p:extLst>
      <p:ext uri="{BB962C8B-B14F-4D97-AF65-F5344CB8AC3E}">
        <p14:creationId xmlns:p14="http://schemas.microsoft.com/office/powerpoint/2010/main" val="1521382653"/>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0CF97-914B-B73C-1DC5-BE39B15B3913}"/>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F52FA7E1-DD5A-117A-153E-2E501522FCD3}"/>
              </a:ext>
            </a:extLst>
          </p:cNvPr>
          <p:cNvSpPr>
            <a:spLocks noGrp="1"/>
          </p:cNvSpPr>
          <p:nvPr>
            <p:ph type="body" sz="quarter" idx="16"/>
          </p:nvPr>
        </p:nvSpPr>
        <p:spPr/>
        <p:txBody>
          <a:bodyPr/>
          <a:lstStyle/>
          <a:p>
            <a:r>
              <a:rPr lang="en-US" dirty="0">
                <a:hlinkClick r:id="rId2"/>
              </a:rPr>
              <a:t>https://x.com/francoisfleuret/status/1916384736139780460?s=12</a:t>
            </a:r>
            <a:r>
              <a:rPr lang="en-US" dirty="0"/>
              <a:t> </a:t>
            </a:r>
          </a:p>
        </p:txBody>
      </p:sp>
    </p:spTree>
    <p:extLst>
      <p:ext uri="{BB962C8B-B14F-4D97-AF65-F5344CB8AC3E}">
        <p14:creationId xmlns:p14="http://schemas.microsoft.com/office/powerpoint/2010/main" val="218490129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8F22503-E8DC-7366-0BC1-C6903198B9F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2BEA66-2355-6869-B568-B654DB30DA85}"/>
              </a:ext>
            </a:extLst>
          </p:cNvPr>
          <p:cNvSpPr>
            <a:spLocks noGrp="1"/>
          </p:cNvSpPr>
          <p:nvPr>
            <p:ph type="body" sz="quarter" idx="16"/>
          </p:nvPr>
        </p:nvSpPr>
        <p:spPr/>
        <p:txBody>
          <a:bodyPr anchor="ctr"/>
          <a:lstStyle/>
          <a:p>
            <a:pPr algn="ctr"/>
            <a:r>
              <a:rPr lang="en-US" sz="4800" dirty="0"/>
              <a:t>Mixture of Experts (</a:t>
            </a:r>
            <a:r>
              <a:rPr lang="en-US" sz="4800" dirty="0" err="1"/>
              <a:t>MoE</a:t>
            </a:r>
            <a:r>
              <a:rPr lang="en-US" sz="4800" dirty="0"/>
              <a:t>)</a:t>
            </a:r>
          </a:p>
          <a:p>
            <a:pPr algn="ctr"/>
            <a:r>
              <a:rPr lang="en-US" sz="4800" dirty="0"/>
              <a:t>(Bonus)</a:t>
            </a:r>
          </a:p>
        </p:txBody>
      </p:sp>
      <p:sp>
        <p:nvSpPr>
          <p:cNvPr id="3" name="Text Placeholder 2">
            <a:extLst>
              <a:ext uri="{FF2B5EF4-FFF2-40B4-BE49-F238E27FC236}">
                <a16:creationId xmlns:a16="http://schemas.microsoft.com/office/drawing/2014/main" id="{D73738FD-26A6-B029-8405-1302CD77078C}"/>
              </a:ext>
            </a:extLst>
          </p:cNvPr>
          <p:cNvSpPr>
            <a:spLocks noGrp="1"/>
          </p:cNvSpPr>
          <p:nvPr>
            <p:ph type="body" sz="quarter" idx="18"/>
          </p:nvPr>
        </p:nvSpPr>
        <p:spPr/>
        <p:txBody>
          <a:bodyPr>
            <a:normAutofit fontScale="85000" lnSpcReduction="20000"/>
          </a:bodyPr>
          <a:lstStyle/>
          <a:p>
            <a:endParaRPr lang="en-US"/>
          </a:p>
        </p:txBody>
      </p:sp>
      <p:sp>
        <p:nvSpPr>
          <p:cNvPr id="4" name="Google Shape;665;p81">
            <a:extLst>
              <a:ext uri="{FF2B5EF4-FFF2-40B4-BE49-F238E27FC236}">
                <a16:creationId xmlns:a16="http://schemas.microsoft.com/office/drawing/2014/main" id="{659BACBB-F44D-6800-DEBB-7E1B4CD0755F}"/>
              </a:ext>
            </a:extLst>
          </p:cNvPr>
          <p:cNvSpPr txBox="1"/>
          <p:nvPr/>
        </p:nvSpPr>
        <p:spPr>
          <a:xfrm>
            <a:off x="1841036" y="4292003"/>
            <a:ext cx="5321764" cy="67707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600" dirty="0">
                <a:solidFill>
                  <a:srgbClr val="888888"/>
                </a:solidFill>
                <a:latin typeface="Calibri"/>
                <a:ea typeface="Calibri"/>
                <a:cs typeface="Calibri"/>
                <a:sym typeface="Calibri"/>
              </a:rPr>
              <a:t>Slide credit to </a:t>
            </a:r>
            <a:r>
              <a:rPr lang="en-US" sz="1600" dirty="0" err="1">
                <a:solidFill>
                  <a:srgbClr val="888888"/>
                </a:solidFill>
                <a:latin typeface="Calibri"/>
                <a:ea typeface="Calibri"/>
                <a:cs typeface="Calibri"/>
                <a:sym typeface="Calibri"/>
              </a:rPr>
              <a:t>Tatsu</a:t>
            </a:r>
            <a:r>
              <a:rPr lang="en-US" sz="1600" dirty="0">
                <a:solidFill>
                  <a:srgbClr val="888888"/>
                </a:solidFill>
                <a:latin typeface="Calibri"/>
                <a:ea typeface="Calibri"/>
                <a:cs typeface="Calibri"/>
                <a:sym typeface="Calibri"/>
              </a:rPr>
              <a:t> Hashimoto and </a:t>
            </a:r>
            <a:r>
              <a:rPr lang="en-US" sz="1600" dirty="0" err="1">
                <a:solidFill>
                  <a:srgbClr val="888888"/>
                </a:solidFill>
                <a:latin typeface="Calibri"/>
                <a:ea typeface="Calibri"/>
                <a:cs typeface="Calibri"/>
                <a:sym typeface="Calibri"/>
              </a:rPr>
              <a:t>Samet</a:t>
            </a:r>
            <a:r>
              <a:rPr lang="en-US" sz="1600" dirty="0">
                <a:solidFill>
                  <a:srgbClr val="888888"/>
                </a:solidFill>
                <a:latin typeface="Calibri"/>
                <a:ea typeface="Calibri"/>
                <a:cs typeface="Calibri"/>
                <a:sym typeface="Calibri"/>
              </a:rPr>
              <a:t> </a:t>
            </a:r>
            <a:r>
              <a:rPr lang="en-US" sz="1600" dirty="0" err="1">
                <a:solidFill>
                  <a:srgbClr val="888888"/>
                </a:solidFill>
                <a:latin typeface="Calibri"/>
                <a:ea typeface="Calibri"/>
                <a:cs typeface="Calibri"/>
                <a:sym typeface="Calibri"/>
              </a:rPr>
              <a:t>Oymak</a:t>
            </a:r>
            <a:r>
              <a:rPr lang="en-US" sz="1600" dirty="0">
                <a:solidFill>
                  <a:srgbClr val="888888"/>
                </a:solidFill>
                <a:latin typeface="Calibri"/>
                <a:ea typeface="Calibri"/>
                <a:cs typeface="Calibri"/>
                <a:sym typeface="Calibri"/>
              </a:rPr>
              <a:t> </a:t>
            </a:r>
            <a:br>
              <a:rPr lang="en-US" sz="1600" dirty="0">
                <a:solidFill>
                  <a:srgbClr val="888888"/>
                </a:solidFill>
                <a:latin typeface="Calibri"/>
                <a:ea typeface="Calibri"/>
                <a:cs typeface="Calibri"/>
                <a:sym typeface="Calibri"/>
              </a:rPr>
            </a:br>
            <a:r>
              <a:rPr lang="en-US" sz="1600" dirty="0">
                <a:solidFill>
                  <a:srgbClr val="888888"/>
                </a:solidFill>
                <a:latin typeface="Calibri"/>
                <a:ea typeface="Calibri"/>
                <a:cs typeface="Calibri"/>
                <a:sym typeface="Calibri"/>
              </a:rPr>
              <a:t>for earlier versions of these slides. </a:t>
            </a:r>
            <a:endParaRPr sz="16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37097964"/>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9414-394F-5990-558B-92F4F625D6CB}"/>
              </a:ext>
            </a:extLst>
          </p:cNvPr>
          <p:cNvSpPr>
            <a:spLocks noGrp="1"/>
          </p:cNvSpPr>
          <p:nvPr>
            <p:ph type="title"/>
          </p:nvPr>
        </p:nvSpPr>
        <p:spPr/>
        <p:txBody>
          <a:bodyPr/>
          <a:lstStyle/>
          <a:p>
            <a:r>
              <a:rPr lang="en-US" dirty="0"/>
              <a:t>Mixture of Experts (</a:t>
            </a:r>
            <a:r>
              <a:rPr lang="en-US" dirty="0" err="1"/>
              <a:t>MoE</a:t>
            </a:r>
            <a:r>
              <a:rPr lang="en-US" dirty="0"/>
              <a:t>)</a:t>
            </a:r>
          </a:p>
        </p:txBody>
      </p:sp>
      <p:sp>
        <p:nvSpPr>
          <p:cNvPr id="3" name="Text Placeholder 2">
            <a:extLst>
              <a:ext uri="{FF2B5EF4-FFF2-40B4-BE49-F238E27FC236}">
                <a16:creationId xmlns:a16="http://schemas.microsoft.com/office/drawing/2014/main" id="{33D4A188-FBBD-27D0-D7F2-A27B0E7CEFA1}"/>
              </a:ext>
            </a:extLst>
          </p:cNvPr>
          <p:cNvSpPr>
            <a:spLocks noGrp="1"/>
          </p:cNvSpPr>
          <p:nvPr>
            <p:ph type="body" sz="quarter" idx="16"/>
          </p:nvPr>
        </p:nvSpPr>
        <p:spPr/>
        <p:txBody>
          <a:bodyPr/>
          <a:lstStyle/>
          <a:p>
            <a:endParaRPr lang="en-US" dirty="0"/>
          </a:p>
        </p:txBody>
      </p:sp>
      <p:pic>
        <p:nvPicPr>
          <p:cNvPr id="4" name="Picture 3">
            <a:extLst>
              <a:ext uri="{FF2B5EF4-FFF2-40B4-BE49-F238E27FC236}">
                <a16:creationId xmlns:a16="http://schemas.microsoft.com/office/drawing/2014/main" id="{1BB4B4ED-59DB-F1A3-1734-F67786D5AA4A}"/>
              </a:ext>
            </a:extLst>
          </p:cNvPr>
          <p:cNvPicPr>
            <a:picLocks noChangeAspect="1"/>
          </p:cNvPicPr>
          <p:nvPr/>
        </p:nvPicPr>
        <p:blipFill>
          <a:blip r:embed="rId2"/>
          <a:stretch>
            <a:fillRect/>
          </a:stretch>
        </p:blipFill>
        <p:spPr>
          <a:xfrm>
            <a:off x="1228205" y="1225278"/>
            <a:ext cx="6687589" cy="3408316"/>
          </a:xfrm>
          <a:prstGeom prst="rect">
            <a:avLst/>
          </a:prstGeom>
        </p:spPr>
      </p:pic>
      <p:sp>
        <p:nvSpPr>
          <p:cNvPr id="5" name="Google Shape;665;p81">
            <a:extLst>
              <a:ext uri="{FF2B5EF4-FFF2-40B4-BE49-F238E27FC236}">
                <a16:creationId xmlns:a16="http://schemas.microsoft.com/office/drawing/2014/main" id="{87912577-7150-BC98-7FBD-47D994DC9876}"/>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6786971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E0951-7E9F-7E65-1529-14F66E03FAE7}"/>
              </a:ext>
            </a:extLst>
          </p:cNvPr>
          <p:cNvSpPr>
            <a:spLocks noGrp="1"/>
          </p:cNvSpPr>
          <p:nvPr>
            <p:ph type="title"/>
          </p:nvPr>
        </p:nvSpPr>
        <p:spPr/>
        <p:txBody>
          <a:bodyPr/>
          <a:lstStyle/>
          <a:p>
            <a:r>
              <a:rPr lang="en-US" dirty="0"/>
              <a:t>Mixture of Experts (</a:t>
            </a:r>
            <a:r>
              <a:rPr lang="en-US" dirty="0" err="1"/>
              <a:t>MoE</a:t>
            </a:r>
            <a:r>
              <a:rPr lang="en-US" dirty="0"/>
              <a:t>)</a:t>
            </a:r>
          </a:p>
        </p:txBody>
      </p:sp>
      <p:sp>
        <p:nvSpPr>
          <p:cNvPr id="3" name="Text Placeholder 2">
            <a:extLst>
              <a:ext uri="{FF2B5EF4-FFF2-40B4-BE49-F238E27FC236}">
                <a16:creationId xmlns:a16="http://schemas.microsoft.com/office/drawing/2014/main" id="{185D216E-329D-6CEC-E27E-F4E0E710F92C}"/>
              </a:ext>
            </a:extLst>
          </p:cNvPr>
          <p:cNvSpPr>
            <a:spLocks noGrp="1"/>
          </p:cNvSpPr>
          <p:nvPr>
            <p:ph type="body" sz="quarter" idx="16"/>
          </p:nvPr>
        </p:nvSpPr>
        <p:spPr>
          <a:xfrm>
            <a:off x="533919" y="1207771"/>
            <a:ext cx="8518641" cy="3077573"/>
          </a:xfrm>
        </p:spPr>
        <p:txBody>
          <a:bodyPr/>
          <a:lstStyle/>
          <a:p>
            <a:pPr>
              <a:lnSpc>
                <a:spcPct val="100000"/>
              </a:lnSpc>
            </a:pPr>
            <a:r>
              <a:rPr lang="en-US" sz="1800" dirty="0"/>
              <a:t>Two main elements (NNs): </a:t>
            </a:r>
          </a:p>
          <a:p>
            <a:pPr lvl="1">
              <a:lnSpc>
                <a:spcPct val="100000"/>
              </a:lnSpc>
            </a:pPr>
            <a:r>
              <a:rPr lang="en-US" b="1" dirty="0"/>
              <a:t>Sparse </a:t>
            </a:r>
            <a:r>
              <a:rPr lang="en-US" b="1" dirty="0" err="1"/>
              <a:t>MoE</a:t>
            </a:r>
            <a:r>
              <a:rPr lang="en-US" b="1" dirty="0"/>
              <a:t> layer: </a:t>
            </a:r>
            <a:r>
              <a:rPr lang="en-US" dirty="0"/>
              <a:t>Instead of using the dense FFN, sparse FFNs are used.</a:t>
            </a:r>
          </a:p>
          <a:p>
            <a:pPr lvl="1">
              <a:lnSpc>
                <a:spcPct val="100000"/>
              </a:lnSpc>
            </a:pPr>
            <a:r>
              <a:rPr lang="en-US" sz="1600" b="1" dirty="0"/>
              <a:t>A gate networking/router: </a:t>
            </a:r>
            <a:r>
              <a:rPr lang="en-US" sz="1600" dirty="0"/>
              <a:t>It determines which tokens are sent to which experts.</a:t>
            </a:r>
          </a:p>
          <a:p>
            <a:pPr>
              <a:lnSpc>
                <a:spcPct val="100000"/>
              </a:lnSpc>
            </a:pPr>
            <a:r>
              <a:rPr lang="en-US" dirty="0"/>
              <a:t>You can increase the # experts without affecting FLOPs</a:t>
            </a:r>
          </a:p>
        </p:txBody>
      </p:sp>
      <p:sp>
        <p:nvSpPr>
          <p:cNvPr id="7" name="Google Shape;665;p81">
            <a:extLst>
              <a:ext uri="{FF2B5EF4-FFF2-40B4-BE49-F238E27FC236}">
                <a16:creationId xmlns:a16="http://schemas.microsoft.com/office/drawing/2014/main" id="{883B6A41-5BE7-1336-A282-BCFA2F5C4613}"/>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2"/>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021D27F6-7C8F-D752-D3AA-47474DEFACEC}"/>
              </a:ext>
            </a:extLst>
          </p:cNvPr>
          <p:cNvPicPr>
            <a:picLocks noChangeAspect="1"/>
          </p:cNvPicPr>
          <p:nvPr/>
        </p:nvPicPr>
        <p:blipFill>
          <a:blip r:embed="rId3"/>
          <a:stretch>
            <a:fillRect/>
          </a:stretch>
        </p:blipFill>
        <p:spPr>
          <a:xfrm>
            <a:off x="33868" y="2469506"/>
            <a:ext cx="9051429" cy="2498657"/>
          </a:xfrm>
          <a:prstGeom prst="rect">
            <a:avLst/>
          </a:prstGeom>
        </p:spPr>
      </p:pic>
    </p:spTree>
    <p:extLst>
      <p:ext uri="{BB962C8B-B14F-4D97-AF65-F5344CB8AC3E}">
        <p14:creationId xmlns:p14="http://schemas.microsoft.com/office/powerpoint/2010/main" val="345637940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AFF4-FEA3-EE5E-4177-6826FC4A5FB3}"/>
              </a:ext>
            </a:extLst>
          </p:cNvPr>
          <p:cNvSpPr>
            <a:spLocks noGrp="1"/>
          </p:cNvSpPr>
          <p:nvPr>
            <p:ph type="title"/>
          </p:nvPr>
        </p:nvSpPr>
        <p:spPr/>
        <p:txBody>
          <a:bodyPr/>
          <a:lstStyle/>
          <a:p>
            <a:r>
              <a:rPr lang="en-US" dirty="0"/>
              <a:t>Why are </a:t>
            </a:r>
            <a:r>
              <a:rPr lang="en-US" dirty="0" err="1"/>
              <a:t>MoE’s</a:t>
            </a:r>
            <a:r>
              <a:rPr lang="en-US" dirty="0"/>
              <a:t> getting popular? </a:t>
            </a:r>
          </a:p>
        </p:txBody>
      </p:sp>
      <p:sp>
        <p:nvSpPr>
          <p:cNvPr id="3" name="Text Placeholder 2">
            <a:extLst>
              <a:ext uri="{FF2B5EF4-FFF2-40B4-BE49-F238E27FC236}">
                <a16:creationId xmlns:a16="http://schemas.microsoft.com/office/drawing/2014/main" id="{BEA067CA-390C-23DE-2EC8-C82A0CB4386E}"/>
              </a:ext>
            </a:extLst>
          </p:cNvPr>
          <p:cNvSpPr>
            <a:spLocks noGrp="1"/>
          </p:cNvSpPr>
          <p:nvPr>
            <p:ph type="body" sz="quarter" idx="16"/>
          </p:nvPr>
        </p:nvSpPr>
        <p:spPr/>
        <p:txBody>
          <a:bodyPr/>
          <a:lstStyle/>
          <a:p>
            <a:r>
              <a:rPr lang="en-US" dirty="0"/>
              <a:t>Same FLOP, more param does better</a:t>
            </a:r>
          </a:p>
        </p:txBody>
      </p:sp>
      <p:pic>
        <p:nvPicPr>
          <p:cNvPr id="4" name="Picture 3">
            <a:extLst>
              <a:ext uri="{FF2B5EF4-FFF2-40B4-BE49-F238E27FC236}">
                <a16:creationId xmlns:a16="http://schemas.microsoft.com/office/drawing/2014/main" id="{8F59103F-B6B7-1641-3AEE-A083915DB667}"/>
              </a:ext>
            </a:extLst>
          </p:cNvPr>
          <p:cNvPicPr>
            <a:picLocks noChangeAspect="1"/>
          </p:cNvPicPr>
          <p:nvPr/>
        </p:nvPicPr>
        <p:blipFill>
          <a:blip r:embed="rId3"/>
          <a:srcRect t="6006" b="2485"/>
          <a:stretch/>
        </p:blipFill>
        <p:spPr>
          <a:xfrm>
            <a:off x="574544" y="1736906"/>
            <a:ext cx="7959895" cy="2797819"/>
          </a:xfrm>
          <a:prstGeom prst="rect">
            <a:avLst/>
          </a:prstGeom>
        </p:spPr>
      </p:pic>
      <p:sp>
        <p:nvSpPr>
          <p:cNvPr id="6" name="Google Shape;665;p81">
            <a:extLst>
              <a:ext uri="{FF2B5EF4-FFF2-40B4-BE49-F238E27FC236}">
                <a16:creationId xmlns:a16="http://schemas.microsoft.com/office/drawing/2014/main" id="{E14AFC7D-5B1F-02D8-C7EF-56FBE6704070}"/>
              </a:ext>
            </a:extLst>
          </p:cNvPr>
          <p:cNvSpPr txBox="1"/>
          <p:nvPr/>
        </p:nvSpPr>
        <p:spPr>
          <a:xfrm>
            <a:off x="1975144" y="4874813"/>
            <a:ext cx="568087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4"/>
              </a:rPr>
              <a:t>Switch Transformers: Scaling to Trillion Parameter Models with Simple and Efficient Sparsity,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690460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67A2332-74CC-F053-C728-1E99C3EF59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831179-45E2-155C-E551-4D71DC1D43FF}"/>
              </a:ext>
            </a:extLst>
          </p:cNvPr>
          <p:cNvSpPr>
            <a:spLocks noGrp="1"/>
          </p:cNvSpPr>
          <p:nvPr>
            <p:ph type="title"/>
          </p:nvPr>
        </p:nvSpPr>
        <p:spPr/>
        <p:txBody>
          <a:bodyPr/>
          <a:lstStyle/>
          <a:p>
            <a:r>
              <a:rPr lang="en-US" dirty="0"/>
              <a:t>Why are </a:t>
            </a:r>
            <a:r>
              <a:rPr lang="en-US" dirty="0" err="1"/>
              <a:t>MoE’s</a:t>
            </a:r>
            <a:r>
              <a:rPr lang="en-US" dirty="0"/>
              <a:t> getting popular? </a:t>
            </a:r>
          </a:p>
        </p:txBody>
      </p:sp>
      <p:sp>
        <p:nvSpPr>
          <p:cNvPr id="3" name="Text Placeholder 2">
            <a:extLst>
              <a:ext uri="{FF2B5EF4-FFF2-40B4-BE49-F238E27FC236}">
                <a16:creationId xmlns:a16="http://schemas.microsoft.com/office/drawing/2014/main" id="{5E01473D-6924-56CE-8D3D-5A41E5483CCC}"/>
              </a:ext>
            </a:extLst>
          </p:cNvPr>
          <p:cNvSpPr>
            <a:spLocks noGrp="1"/>
          </p:cNvSpPr>
          <p:nvPr>
            <p:ph type="body" sz="quarter" idx="16"/>
          </p:nvPr>
        </p:nvSpPr>
        <p:spPr>
          <a:xfrm>
            <a:off x="533919" y="1390650"/>
            <a:ext cx="3258853" cy="3077573"/>
          </a:xfrm>
        </p:spPr>
        <p:txBody>
          <a:bodyPr/>
          <a:lstStyle/>
          <a:p>
            <a:r>
              <a:rPr lang="en-US" dirty="0"/>
              <a:t>Faster training over a dense </a:t>
            </a:r>
            <a:br>
              <a:rPr lang="en-US" dirty="0"/>
            </a:br>
            <a:r>
              <a:rPr lang="en-US" dirty="0"/>
              <a:t>(non-MOE) model</a:t>
            </a:r>
          </a:p>
        </p:txBody>
      </p:sp>
      <p:pic>
        <p:nvPicPr>
          <p:cNvPr id="8" name="Picture 7">
            <a:extLst>
              <a:ext uri="{FF2B5EF4-FFF2-40B4-BE49-F238E27FC236}">
                <a16:creationId xmlns:a16="http://schemas.microsoft.com/office/drawing/2014/main" id="{37AD8247-F20C-DB49-3488-2A9DC057BB0D}"/>
              </a:ext>
            </a:extLst>
          </p:cNvPr>
          <p:cNvPicPr>
            <a:picLocks noChangeAspect="1"/>
          </p:cNvPicPr>
          <p:nvPr/>
        </p:nvPicPr>
        <p:blipFill>
          <a:blip r:embed="rId3"/>
          <a:stretch>
            <a:fillRect/>
          </a:stretch>
        </p:blipFill>
        <p:spPr>
          <a:xfrm>
            <a:off x="3684248" y="1033907"/>
            <a:ext cx="4925833" cy="3615562"/>
          </a:xfrm>
          <a:prstGeom prst="rect">
            <a:avLst/>
          </a:prstGeom>
        </p:spPr>
      </p:pic>
      <p:sp>
        <p:nvSpPr>
          <p:cNvPr id="9" name="Google Shape;665;p81">
            <a:extLst>
              <a:ext uri="{FF2B5EF4-FFF2-40B4-BE49-F238E27FC236}">
                <a16:creationId xmlns:a16="http://schemas.microsoft.com/office/drawing/2014/main" id="{B5EC6A9D-8EF3-8349-0E2C-6923FF3B834E}"/>
              </a:ext>
            </a:extLst>
          </p:cNvPr>
          <p:cNvSpPr txBox="1"/>
          <p:nvPr/>
        </p:nvSpPr>
        <p:spPr>
          <a:xfrm>
            <a:off x="1975144" y="4874813"/>
            <a:ext cx="568087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4"/>
              </a:rPr>
              <a:t>Switch Transformers: Scaling to Trillion Parameter Models with Simple and Efficient Sparsity,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34073931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4CB88-31E0-C3B2-AD4E-B2CEC5CA5D08}"/>
              </a:ext>
            </a:extLst>
          </p:cNvPr>
          <p:cNvSpPr>
            <a:spLocks noGrp="1"/>
          </p:cNvSpPr>
          <p:nvPr>
            <p:ph type="title"/>
          </p:nvPr>
        </p:nvSpPr>
        <p:spPr/>
        <p:txBody>
          <a:bodyPr/>
          <a:lstStyle/>
          <a:p>
            <a:r>
              <a:rPr lang="en-US" sz="3200" dirty="0"/>
              <a:t>Why are </a:t>
            </a:r>
            <a:r>
              <a:rPr lang="en-US" sz="3200" dirty="0" err="1"/>
              <a:t>MoE’s</a:t>
            </a:r>
            <a:r>
              <a:rPr lang="en-US" sz="3200" dirty="0"/>
              <a:t> getting popular? </a:t>
            </a:r>
            <a:endParaRPr lang="en-US" dirty="0"/>
          </a:p>
        </p:txBody>
      </p:sp>
      <p:sp>
        <p:nvSpPr>
          <p:cNvPr id="3" name="Text Placeholder 2">
            <a:extLst>
              <a:ext uri="{FF2B5EF4-FFF2-40B4-BE49-F238E27FC236}">
                <a16:creationId xmlns:a16="http://schemas.microsoft.com/office/drawing/2014/main" id="{AC625FE6-7E51-878F-458D-ADD7B938E6EC}"/>
              </a:ext>
            </a:extLst>
          </p:cNvPr>
          <p:cNvSpPr>
            <a:spLocks noGrp="1"/>
          </p:cNvSpPr>
          <p:nvPr>
            <p:ph type="body" sz="quarter" idx="16"/>
          </p:nvPr>
        </p:nvSpPr>
        <p:spPr>
          <a:xfrm>
            <a:off x="533919" y="1390650"/>
            <a:ext cx="3584857" cy="3077573"/>
          </a:xfrm>
        </p:spPr>
        <p:txBody>
          <a:bodyPr/>
          <a:lstStyle/>
          <a:p>
            <a:r>
              <a:rPr lang="en-US" sz="1600" dirty="0"/>
              <a:t>Have faster inference compared to the dense models of the same size model</a:t>
            </a:r>
            <a:endParaRPr lang="en-US" dirty="0"/>
          </a:p>
          <a:p>
            <a:endParaRPr lang="en-US" dirty="0"/>
          </a:p>
        </p:txBody>
      </p:sp>
    </p:spTree>
    <p:extLst>
      <p:ext uri="{BB962C8B-B14F-4D97-AF65-F5344CB8AC3E}">
        <p14:creationId xmlns:p14="http://schemas.microsoft.com/office/powerpoint/2010/main" val="100096434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67D9057-7B31-4505-2F98-C36E739F0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0B341A-9E50-1A7E-C087-71C30CC6250B}"/>
              </a:ext>
            </a:extLst>
          </p:cNvPr>
          <p:cNvSpPr>
            <a:spLocks noGrp="1"/>
          </p:cNvSpPr>
          <p:nvPr>
            <p:ph type="title"/>
          </p:nvPr>
        </p:nvSpPr>
        <p:spPr/>
        <p:txBody>
          <a:bodyPr/>
          <a:lstStyle/>
          <a:p>
            <a:r>
              <a:rPr lang="en-US" dirty="0"/>
              <a:t>Why are </a:t>
            </a:r>
            <a:r>
              <a:rPr lang="en-US" dirty="0" err="1"/>
              <a:t>MoE’s</a:t>
            </a:r>
            <a:r>
              <a:rPr lang="en-US" dirty="0"/>
              <a:t> getting popular? </a:t>
            </a:r>
          </a:p>
        </p:txBody>
      </p:sp>
      <p:sp>
        <p:nvSpPr>
          <p:cNvPr id="3" name="Text Placeholder 2">
            <a:extLst>
              <a:ext uri="{FF2B5EF4-FFF2-40B4-BE49-F238E27FC236}">
                <a16:creationId xmlns:a16="http://schemas.microsoft.com/office/drawing/2014/main" id="{2768A729-7F14-0EEE-C79F-73E732144304}"/>
              </a:ext>
            </a:extLst>
          </p:cNvPr>
          <p:cNvSpPr>
            <a:spLocks noGrp="1"/>
          </p:cNvSpPr>
          <p:nvPr>
            <p:ph type="body" sz="quarter" idx="16"/>
          </p:nvPr>
        </p:nvSpPr>
        <p:spPr/>
        <p:txBody>
          <a:bodyPr/>
          <a:lstStyle/>
          <a:p>
            <a:r>
              <a:rPr lang="en-US" dirty="0"/>
              <a:t>Parallelizable to many devices</a:t>
            </a:r>
            <a:br>
              <a:rPr lang="en-US" dirty="0"/>
            </a:br>
            <a:r>
              <a:rPr lang="en-US" dirty="0"/>
              <a:t>(more on this in a bit) </a:t>
            </a:r>
          </a:p>
          <a:p>
            <a:r>
              <a:rPr lang="en-US" dirty="0" err="1"/>
              <a:t>MoEs</a:t>
            </a:r>
            <a:r>
              <a:rPr lang="en-US" dirty="0"/>
              <a:t> parallelize nicely </a:t>
            </a:r>
            <a:br>
              <a:rPr lang="en-US" dirty="0"/>
            </a:br>
            <a:r>
              <a:rPr lang="en-US" dirty="0"/>
              <a:t>since each FFN (expert) can </a:t>
            </a:r>
            <a:br>
              <a:rPr lang="en-US" dirty="0"/>
            </a:br>
            <a:r>
              <a:rPr lang="en-US" dirty="0"/>
              <a:t>fit in a device.</a:t>
            </a:r>
          </a:p>
        </p:txBody>
      </p:sp>
      <p:pic>
        <p:nvPicPr>
          <p:cNvPr id="4" name="Picture 3">
            <a:extLst>
              <a:ext uri="{FF2B5EF4-FFF2-40B4-BE49-F238E27FC236}">
                <a16:creationId xmlns:a16="http://schemas.microsoft.com/office/drawing/2014/main" id="{618221E6-45BC-2A68-49DB-EDB647ABFD8B}"/>
              </a:ext>
            </a:extLst>
          </p:cNvPr>
          <p:cNvPicPr>
            <a:picLocks noChangeAspect="1"/>
          </p:cNvPicPr>
          <p:nvPr/>
        </p:nvPicPr>
        <p:blipFill>
          <a:blip r:embed="rId3"/>
          <a:stretch>
            <a:fillRect/>
          </a:stretch>
        </p:blipFill>
        <p:spPr>
          <a:xfrm>
            <a:off x="3981796" y="917300"/>
            <a:ext cx="5162204" cy="4226200"/>
          </a:xfrm>
          <a:prstGeom prst="rect">
            <a:avLst/>
          </a:prstGeom>
        </p:spPr>
      </p:pic>
      <p:sp>
        <p:nvSpPr>
          <p:cNvPr id="6" name="Google Shape;665;p81">
            <a:extLst>
              <a:ext uri="{FF2B5EF4-FFF2-40B4-BE49-F238E27FC236}">
                <a16:creationId xmlns:a16="http://schemas.microsoft.com/office/drawing/2014/main" id="{F84C80FB-A49C-C770-9509-7FCAA65BB0FF}"/>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91177145"/>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874AD-ECB1-E3E9-1A3E-05787E014B8D}"/>
              </a:ext>
            </a:extLst>
          </p:cNvPr>
          <p:cNvSpPr>
            <a:spLocks noGrp="1"/>
          </p:cNvSpPr>
          <p:nvPr>
            <p:ph type="title"/>
          </p:nvPr>
        </p:nvSpPr>
        <p:spPr/>
        <p:txBody>
          <a:bodyPr/>
          <a:lstStyle/>
          <a:p>
            <a:r>
              <a:rPr lang="en-US" dirty="0" err="1"/>
              <a:t>MoE</a:t>
            </a:r>
            <a:r>
              <a:rPr lang="en-US" dirty="0"/>
              <a:t> variants</a:t>
            </a:r>
          </a:p>
        </p:txBody>
      </p:sp>
      <p:sp>
        <p:nvSpPr>
          <p:cNvPr id="5" name="TextBox 4">
            <a:extLst>
              <a:ext uri="{FF2B5EF4-FFF2-40B4-BE49-F238E27FC236}">
                <a16:creationId xmlns:a16="http://schemas.microsoft.com/office/drawing/2014/main" id="{848978E5-05A4-9E87-4701-D699314DB485}"/>
              </a:ext>
            </a:extLst>
          </p:cNvPr>
          <p:cNvSpPr txBox="1"/>
          <p:nvPr/>
        </p:nvSpPr>
        <p:spPr>
          <a:xfrm>
            <a:off x="936757" y="1300100"/>
            <a:ext cx="3084022" cy="307777"/>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Typical: replace MLP with </a:t>
            </a:r>
            <a:r>
              <a:rPr lang="en-US" dirty="0" err="1">
                <a:latin typeface="Tahoma" panose="020B0604030504040204" pitchFamily="34" charset="0"/>
                <a:ea typeface="Tahoma" panose="020B0604030504040204" pitchFamily="34" charset="0"/>
                <a:cs typeface="Tahoma" panose="020B0604030504040204" pitchFamily="34" charset="0"/>
              </a:rPr>
              <a:t>MoE</a:t>
            </a:r>
            <a:r>
              <a:rPr lang="en-US" dirty="0">
                <a:latin typeface="Tahoma" panose="020B0604030504040204" pitchFamily="34" charset="0"/>
                <a:ea typeface="Tahoma" panose="020B0604030504040204" pitchFamily="34" charset="0"/>
                <a:cs typeface="Tahoma" panose="020B0604030504040204" pitchFamily="34" charset="0"/>
              </a:rPr>
              <a:t> layer</a:t>
            </a:r>
          </a:p>
        </p:txBody>
      </p:sp>
      <p:sp>
        <p:nvSpPr>
          <p:cNvPr id="7" name="TextBox 6">
            <a:extLst>
              <a:ext uri="{FF2B5EF4-FFF2-40B4-BE49-F238E27FC236}">
                <a16:creationId xmlns:a16="http://schemas.microsoft.com/office/drawing/2014/main" id="{ACC70CA5-86D5-489F-269C-E7DDE1184175}"/>
              </a:ext>
            </a:extLst>
          </p:cNvPr>
          <p:cNvSpPr txBox="1"/>
          <p:nvPr/>
        </p:nvSpPr>
        <p:spPr>
          <a:xfrm>
            <a:off x="5414887" y="1300099"/>
            <a:ext cx="4572000" cy="307777"/>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Less common: </a:t>
            </a:r>
            <a:r>
              <a:rPr lang="en-US" dirty="0" err="1">
                <a:latin typeface="Tahoma" panose="020B0604030504040204" pitchFamily="34" charset="0"/>
                <a:ea typeface="Tahoma" panose="020B0604030504040204" pitchFamily="34" charset="0"/>
                <a:cs typeface="Tahoma" panose="020B0604030504040204" pitchFamily="34" charset="0"/>
              </a:rPr>
              <a:t>MoE</a:t>
            </a:r>
            <a:r>
              <a:rPr lang="en-US" dirty="0">
                <a:latin typeface="Tahoma" panose="020B0604030504040204" pitchFamily="34" charset="0"/>
                <a:ea typeface="Tahoma" panose="020B0604030504040204" pitchFamily="34" charset="0"/>
                <a:cs typeface="Tahoma" panose="020B0604030504040204" pitchFamily="34" charset="0"/>
              </a:rPr>
              <a:t> for attention heads</a:t>
            </a:r>
          </a:p>
        </p:txBody>
      </p:sp>
      <p:sp>
        <p:nvSpPr>
          <p:cNvPr id="11" name="TextBox 10">
            <a:extLst>
              <a:ext uri="{FF2B5EF4-FFF2-40B4-BE49-F238E27FC236}">
                <a16:creationId xmlns:a16="http://schemas.microsoft.com/office/drawing/2014/main" id="{AA35EFB8-56F2-D9F0-5F5B-D4CCDCACCAB1}"/>
              </a:ext>
            </a:extLst>
          </p:cNvPr>
          <p:cNvSpPr txBox="1"/>
          <p:nvPr/>
        </p:nvSpPr>
        <p:spPr>
          <a:xfrm>
            <a:off x="5979239" y="4487767"/>
            <a:ext cx="2302626" cy="276999"/>
          </a:xfrm>
          <a:prstGeom prst="rect">
            <a:avLst/>
          </a:prstGeom>
          <a:noFill/>
        </p:spPr>
        <p:txBody>
          <a:bodyPr wrap="square">
            <a:spAutoFit/>
          </a:bodyPr>
          <a:lstStyle/>
          <a:p>
            <a:pPr algn="ctr"/>
            <a:r>
              <a:rPr lang="en-US" sz="1200" dirty="0"/>
              <a:t>[</a:t>
            </a:r>
            <a:r>
              <a:rPr lang="en-US" sz="1200" dirty="0" err="1">
                <a:latin typeface="Tahoma" panose="020B0604030504040204" pitchFamily="34" charset="0"/>
                <a:ea typeface="Tahoma" panose="020B0604030504040204" pitchFamily="34" charset="0"/>
                <a:cs typeface="Tahoma" panose="020B0604030504040204" pitchFamily="34" charset="0"/>
              </a:rPr>
              <a:t>ModuleFormer</a:t>
            </a:r>
            <a:r>
              <a:rPr lang="en-US" sz="1200" dirty="0"/>
              <a:t>, </a:t>
            </a:r>
            <a:r>
              <a:rPr lang="en-US" sz="1200" dirty="0" err="1"/>
              <a:t>JetMoE</a:t>
            </a:r>
            <a:r>
              <a:rPr lang="en-US" sz="1200" dirty="0"/>
              <a:t>]</a:t>
            </a:r>
          </a:p>
        </p:txBody>
      </p:sp>
      <p:pic>
        <p:nvPicPr>
          <p:cNvPr id="4" name="Picture 3">
            <a:extLst>
              <a:ext uri="{FF2B5EF4-FFF2-40B4-BE49-F238E27FC236}">
                <a16:creationId xmlns:a16="http://schemas.microsoft.com/office/drawing/2014/main" id="{27052240-2025-268B-341A-800B49A6FE7E}"/>
              </a:ext>
            </a:extLst>
          </p:cNvPr>
          <p:cNvPicPr>
            <a:picLocks noChangeAspect="1"/>
          </p:cNvPicPr>
          <p:nvPr/>
        </p:nvPicPr>
        <p:blipFill>
          <a:blip r:embed="rId2"/>
          <a:srcRect l="51718" t="14773" r="1109" b="10763"/>
          <a:stretch/>
        </p:blipFill>
        <p:spPr>
          <a:xfrm>
            <a:off x="157466" y="1896339"/>
            <a:ext cx="4937540" cy="2151553"/>
          </a:xfrm>
          <a:prstGeom prst="rect">
            <a:avLst/>
          </a:prstGeom>
          <a:solidFill>
            <a:srgbClr val="FFFFFF">
              <a:shade val="85000"/>
            </a:srgbClr>
          </a:solidFill>
          <a:ln w="190500" cap="rnd">
            <a:no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descr="JetMoE">
            <a:extLst>
              <a:ext uri="{FF2B5EF4-FFF2-40B4-BE49-F238E27FC236}">
                <a16:creationId xmlns:a16="http://schemas.microsoft.com/office/drawing/2014/main" id="{256E96C6-5977-256C-102B-6583E4C2CF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1389" y="1672969"/>
            <a:ext cx="1958326" cy="2838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2168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75670-7707-984C-09FA-C85049939DA1}"/>
              </a:ext>
            </a:extLst>
          </p:cNvPr>
          <p:cNvSpPr>
            <a:spLocks noGrp="1"/>
          </p:cNvSpPr>
          <p:nvPr>
            <p:ph type="title"/>
          </p:nvPr>
        </p:nvSpPr>
        <p:spPr/>
        <p:txBody>
          <a:bodyPr>
            <a:normAutofit/>
          </a:bodyPr>
          <a:lstStyle/>
          <a:p>
            <a:r>
              <a:rPr lang="en-US" dirty="0"/>
              <a:t>Recap: Encoder-only models</a:t>
            </a:r>
          </a:p>
        </p:txBody>
      </p:sp>
      <p:sp>
        <p:nvSpPr>
          <p:cNvPr id="3" name="Content Placeholder 2">
            <a:extLst>
              <a:ext uri="{FF2B5EF4-FFF2-40B4-BE49-F238E27FC236}">
                <a16:creationId xmlns:a16="http://schemas.microsoft.com/office/drawing/2014/main" id="{38780202-6629-C48E-1848-46A76232BDDA}"/>
              </a:ext>
            </a:extLst>
          </p:cNvPr>
          <p:cNvSpPr>
            <a:spLocks noGrp="1"/>
          </p:cNvSpPr>
          <p:nvPr>
            <p:ph type="body" sz="quarter" idx="16"/>
          </p:nvPr>
        </p:nvSpPr>
        <p:spPr>
          <a:xfrm>
            <a:off x="533919" y="1390650"/>
            <a:ext cx="8376401" cy="3077573"/>
          </a:xfrm>
        </p:spPr>
        <p:txBody>
          <a:bodyPr>
            <a:normAutofit fontScale="92500" lnSpcReduction="10000"/>
          </a:bodyPr>
          <a:lstStyle/>
          <a:p>
            <a:pPr>
              <a:lnSpc>
                <a:spcPct val="110000"/>
              </a:lnSpc>
            </a:pPr>
            <a:r>
              <a:rPr lang="en-US" sz="2000" dirty="0"/>
              <a:t>Transformer-based decoder-only models trained on massive piles of data. </a:t>
            </a:r>
          </a:p>
          <a:p>
            <a:pPr>
              <a:lnSpc>
                <a:spcPct val="110000"/>
              </a:lnSpc>
            </a:pPr>
            <a:endParaRPr lang="en-US" sz="2000" dirty="0"/>
          </a:p>
          <a:p>
            <a:pPr>
              <a:lnSpc>
                <a:spcPct val="110000"/>
              </a:lnSpc>
            </a:pPr>
            <a:r>
              <a:rPr lang="en-US" sz="2000" dirty="0"/>
              <a:t>Common use-cases: </a:t>
            </a:r>
          </a:p>
          <a:p>
            <a:pPr lvl="1">
              <a:lnSpc>
                <a:spcPct val="110000"/>
              </a:lnSpc>
            </a:pPr>
            <a:r>
              <a:rPr lang="en-US" sz="2000" dirty="0"/>
              <a:t>Provide incredible framework </a:t>
            </a:r>
            <a:r>
              <a:rPr lang="en-US" sz="2000" dirty="0">
                <a:solidFill>
                  <a:srgbClr val="C00000"/>
                </a:solidFill>
              </a:rPr>
              <a:t>contextualized</a:t>
            </a:r>
            <a:r>
              <a:rPr lang="en-US" sz="2000" dirty="0"/>
              <a:t> embeddings of words.</a:t>
            </a:r>
          </a:p>
          <a:p>
            <a:pPr lvl="1">
              <a:lnSpc>
                <a:spcPct val="110000"/>
              </a:lnSpc>
            </a:pPr>
            <a:r>
              <a:rPr lang="en-US" sz="2000" dirty="0"/>
              <a:t>It also allows </a:t>
            </a:r>
            <a:r>
              <a:rPr lang="en-US" sz="2000" spc="35" dirty="0">
                <a:solidFill>
                  <a:srgbClr val="7030A0"/>
                </a:solidFill>
              </a:rPr>
              <a:t>fine-tuning </a:t>
            </a:r>
            <a:r>
              <a:rPr lang="en-US" sz="2000" spc="40" dirty="0"/>
              <a:t>on your </a:t>
            </a:r>
            <a:r>
              <a:rPr lang="en-US" sz="2000" spc="30" dirty="0"/>
              <a:t>particular </a:t>
            </a:r>
            <a:r>
              <a:rPr lang="en-US" sz="2000" spc="5" dirty="0"/>
              <a:t>task (usually top layers).</a:t>
            </a:r>
            <a:endParaRPr lang="en-US" sz="2000" dirty="0"/>
          </a:p>
          <a:p>
            <a:pPr marL="114300" indent="0">
              <a:lnSpc>
                <a:spcPct val="110000"/>
              </a:lnSpc>
              <a:buNone/>
            </a:pPr>
            <a:endParaRPr lang="en-US" sz="2000" dirty="0"/>
          </a:p>
          <a:p>
            <a:pPr>
              <a:lnSpc>
                <a:spcPct val="110000"/>
              </a:lnSpc>
            </a:pPr>
            <a:r>
              <a:rPr lang="en-US" sz="2000" dirty="0"/>
              <a:t>However, they were </a:t>
            </a:r>
            <a:r>
              <a:rPr lang="en-US" sz="2000" dirty="0">
                <a:solidFill>
                  <a:srgbClr val="C00000"/>
                </a:solidFill>
              </a:rPr>
              <a:t>not</a:t>
            </a:r>
            <a:r>
              <a:rPr lang="en-US" sz="2000" dirty="0"/>
              <a:t> designed to generate text – unless you do additional work. </a:t>
            </a:r>
          </a:p>
        </p:txBody>
      </p:sp>
    </p:spTree>
    <p:extLst>
      <p:ext uri="{BB962C8B-B14F-4D97-AF65-F5344CB8AC3E}">
        <p14:creationId xmlns:p14="http://schemas.microsoft.com/office/powerpoint/2010/main" val="424858416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9E01B5B-3F89-275E-7003-09167BC4F5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F9C87-B8FE-71E9-B480-2237F560796F}"/>
              </a:ext>
            </a:extLst>
          </p:cNvPr>
          <p:cNvSpPr>
            <a:spLocks noGrp="1"/>
          </p:cNvSpPr>
          <p:nvPr>
            <p:ph type="title"/>
          </p:nvPr>
        </p:nvSpPr>
        <p:spPr/>
        <p:txBody>
          <a:bodyPr/>
          <a:lstStyle/>
          <a:p>
            <a:r>
              <a:rPr lang="en-US" dirty="0"/>
              <a:t>Top-k routing, intuitively</a:t>
            </a:r>
          </a:p>
        </p:txBody>
      </p:sp>
      <p:sp>
        <p:nvSpPr>
          <p:cNvPr id="3" name="Text Placeholder 2">
            <a:extLst>
              <a:ext uri="{FF2B5EF4-FFF2-40B4-BE49-F238E27FC236}">
                <a16:creationId xmlns:a16="http://schemas.microsoft.com/office/drawing/2014/main" id="{74CFB877-93F5-8227-8793-ACB6AFA10271}"/>
              </a:ext>
            </a:extLst>
          </p:cNvPr>
          <p:cNvSpPr>
            <a:spLocks noGrp="1"/>
          </p:cNvSpPr>
          <p:nvPr>
            <p:ph type="body" sz="quarter" idx="16"/>
          </p:nvPr>
        </p:nvSpPr>
        <p:spPr/>
        <p:txBody>
          <a:bodyPr/>
          <a:lstStyle/>
          <a:p>
            <a:r>
              <a:rPr lang="en-US" dirty="0"/>
              <a:t>Most models use the class top-k routing which involves 3 steps: </a:t>
            </a:r>
          </a:p>
          <a:p>
            <a:pPr lvl="1"/>
            <a:r>
              <a:rPr lang="en-US" b="1" dirty="0"/>
              <a:t>(1) Scoring: </a:t>
            </a:r>
            <a:r>
              <a:rPr lang="en-US" dirty="0"/>
              <a:t>Produces a distribution </a:t>
            </a:r>
            <a:br>
              <a:rPr lang="en-US" dirty="0"/>
            </a:br>
            <a:r>
              <a:rPr lang="en-US" dirty="0"/>
              <a:t>over the experts.  </a:t>
            </a:r>
            <a:endParaRPr lang="en-US" b="1" dirty="0"/>
          </a:p>
          <a:p>
            <a:pPr lvl="1"/>
            <a:r>
              <a:rPr lang="en-US" b="1" dirty="0"/>
              <a:t>(2) Routing:</a:t>
            </a:r>
            <a:r>
              <a:rPr lang="en-US" dirty="0"/>
              <a:t> identify the set of top-k </a:t>
            </a:r>
            <a:br>
              <a:rPr lang="en-US" dirty="0"/>
            </a:br>
            <a:r>
              <a:rPr lang="en-US" dirty="0"/>
              <a:t>experts and assign their scores: </a:t>
            </a:r>
            <a:endParaRPr lang="en-US" b="1" dirty="0"/>
          </a:p>
          <a:p>
            <a:pPr lvl="1"/>
            <a:r>
              <a:rPr lang="en-US" b="1" dirty="0"/>
              <a:t>(3) weighted sum among top-k: </a:t>
            </a:r>
            <a:br>
              <a:rPr lang="en-US" b="1" dirty="0"/>
            </a:br>
            <a:r>
              <a:rPr lang="en-US" dirty="0"/>
              <a:t>creates weighted average of experts </a:t>
            </a:r>
            <a:br>
              <a:rPr lang="en-US" dirty="0"/>
            </a:br>
            <a:r>
              <a:rPr lang="en-US" dirty="0"/>
              <a:t>summed with the residuals. </a:t>
            </a:r>
          </a:p>
        </p:txBody>
      </p:sp>
      <p:pic>
        <p:nvPicPr>
          <p:cNvPr id="6" name="Picture 5">
            <a:extLst>
              <a:ext uri="{FF2B5EF4-FFF2-40B4-BE49-F238E27FC236}">
                <a16:creationId xmlns:a16="http://schemas.microsoft.com/office/drawing/2014/main" id="{F4177615-C323-DA2C-20F6-BDF1337F48D0}"/>
              </a:ext>
            </a:extLst>
          </p:cNvPr>
          <p:cNvPicPr>
            <a:picLocks noChangeAspect="1"/>
          </p:cNvPicPr>
          <p:nvPr/>
        </p:nvPicPr>
        <p:blipFill>
          <a:blip r:embed="rId2"/>
          <a:srcRect t="7039"/>
          <a:stretch/>
        </p:blipFill>
        <p:spPr>
          <a:xfrm>
            <a:off x="5263765" y="1815684"/>
            <a:ext cx="3283888" cy="3220697"/>
          </a:xfrm>
          <a:prstGeom prst="rect">
            <a:avLst/>
          </a:prstGeom>
        </p:spPr>
      </p:pic>
    </p:spTree>
    <p:extLst>
      <p:ext uri="{BB962C8B-B14F-4D97-AF65-F5344CB8AC3E}">
        <p14:creationId xmlns:p14="http://schemas.microsoft.com/office/powerpoint/2010/main" val="226275421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7D594-0328-E008-41D3-F7CD8FAB2AA5}"/>
              </a:ext>
            </a:extLst>
          </p:cNvPr>
          <p:cNvSpPr>
            <a:spLocks noGrp="1"/>
          </p:cNvSpPr>
          <p:nvPr>
            <p:ph type="title"/>
          </p:nvPr>
        </p:nvSpPr>
        <p:spPr/>
        <p:txBody>
          <a:bodyPr/>
          <a:lstStyle/>
          <a:p>
            <a:r>
              <a:rPr lang="en-US" dirty="0"/>
              <a:t>Top-k routing, in detail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4CC0129-17DB-F61C-4BE9-71CD9C6F71FB}"/>
                  </a:ext>
                </a:extLst>
              </p:cNvPr>
              <p:cNvSpPr>
                <a:spLocks noGrp="1"/>
              </p:cNvSpPr>
              <p:nvPr>
                <p:ph type="body" sz="quarter" idx="16"/>
              </p:nvPr>
            </p:nvSpPr>
            <p:spPr/>
            <p:txBody>
              <a:bodyPr/>
              <a:lstStyle/>
              <a:p>
                <a:r>
                  <a:rPr lang="en-US" dirty="0"/>
                  <a:t>Most models use the class top-k routing which involves 3 steps: </a:t>
                </a:r>
              </a:p>
              <a:p>
                <a:pPr lvl="1"/>
                <a:r>
                  <a:rPr lang="en-US" b="1" dirty="0"/>
                  <a:t>(1) Scoring: </a:t>
                </a:r>
                <a:r>
                  <a:rPr lang="en-US" dirty="0"/>
                  <a:t>Suppose the input feature (the input to </a:t>
                </a:r>
                <a:r>
                  <a:rPr lang="en-US" dirty="0" err="1"/>
                  <a:t>MoE</a:t>
                </a:r>
                <a:r>
                  <a:rPr lang="en-US" dirty="0"/>
                  <a:t> layer) is </a:t>
                </a:r>
                <a14:m>
                  <m:oMath xmlns:m="http://schemas.openxmlformats.org/officeDocument/2006/math">
                    <m:r>
                      <a:rPr lang="en-US" b="1" i="1" smtClean="0">
                        <a:latin typeface="Cambria Math" panose="02040503050406030204" pitchFamily="18" charset="0"/>
                      </a:rPr>
                      <m:t>𝒙</m:t>
                    </m:r>
                  </m:oMath>
                </a14:m>
                <a:r>
                  <a:rPr lang="en-US" dirty="0"/>
                  <a:t>. </a:t>
                </a:r>
                <a:br>
                  <a:rPr lang="en-US" dirty="0"/>
                </a:br>
                <a:r>
                  <a:rPr lang="en-US" dirty="0"/>
                  <a:t>The gates are selected by a logistic regression (i.e., linear scoring + </a:t>
                </a:r>
                <a:r>
                  <a:rPr lang="en-US" dirty="0" err="1"/>
                  <a:t>softmax</a:t>
                </a:r>
                <a:r>
                  <a:rPr lang="en-US" dirty="0"/>
                  <a:t>) which produces a distribution over the experts.  </a:t>
                </a:r>
              </a:p>
              <a:p>
                <a:pPr marL="0" indent="0" algn="ctr">
                  <a:buNone/>
                </a:pPr>
                <a14:m>
                  <m:oMath xmlns:m="http://schemas.openxmlformats.org/officeDocument/2006/math">
                    <m:r>
                      <a:rPr lang="en-US" b="1" i="1" smtClean="0">
                        <a:latin typeface="Cambria Math" panose="02040503050406030204" pitchFamily="18" charset="0"/>
                      </a:rPr>
                      <m:t>𝒔</m:t>
                    </m:r>
                    <m:r>
                      <a:rPr lang="en-US" i="1">
                        <a:latin typeface="Cambria Math" panose="02040503050406030204" pitchFamily="18" charset="0"/>
                      </a:rPr>
                      <m:t>=</m:t>
                    </m:r>
                    <m:r>
                      <m:rPr>
                        <m:sty m:val="p"/>
                      </m:rPr>
                      <a:rPr lang="en-US">
                        <a:latin typeface="Cambria Math" panose="02040503050406030204" pitchFamily="18" charset="0"/>
                      </a:rPr>
                      <m:t>Softmax</m:t>
                    </m:r>
                    <m:r>
                      <a:rPr lang="en-US" i="1">
                        <a:latin typeface="Cambria Math" panose="02040503050406030204" pitchFamily="18" charset="0"/>
                      </a:rPr>
                      <m:t>(</m:t>
                    </m:r>
                    <m:r>
                      <a:rPr lang="en-US" b="1" i="1">
                        <a:latin typeface="Cambria Math" panose="02040503050406030204" pitchFamily="18" charset="0"/>
                      </a:rPr>
                      <m:t>𝒙</m:t>
                    </m:r>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m:t>
                        </m:r>
                      </m:sub>
                    </m:sSub>
                    <m:r>
                      <a:rPr lang="en-US" i="1">
                        <a:latin typeface="Cambria Math" panose="02040503050406030204" pitchFamily="18" charset="0"/>
                      </a:rPr>
                      <m:t>)</m:t>
                    </m:r>
                  </m:oMath>
                </a14:m>
                <a:r>
                  <a:rPr lang="en-US" dirty="0"/>
                  <a:t>  where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𝑊</m:t>
                        </m:r>
                      </m:e>
                      <m:sub>
                        <m:r>
                          <a:rPr lang="en-US" i="1">
                            <a:latin typeface="Cambria Math" panose="02040503050406030204" pitchFamily="18" charset="0"/>
                          </a:rPr>
                          <m:t>𝑟</m:t>
                        </m:r>
                      </m:sub>
                    </m:sSub>
                  </m:oMath>
                </a14:m>
                <a:r>
                  <a:rPr lang="en-US" dirty="0"/>
                  <a:t> are the trainable params</a:t>
                </a:r>
              </a:p>
              <a:p>
                <a:pPr lvl="1"/>
                <a:endParaRPr lang="en-US" b="1" dirty="0"/>
              </a:p>
              <a:p>
                <a:pPr lvl="1"/>
                <a:r>
                  <a:rPr lang="en-US" b="1" dirty="0"/>
                  <a:t>(2) Routing:</a:t>
                </a:r>
                <a:r>
                  <a:rPr lang="en-US" dirty="0"/>
                  <a:t> identify the set of top-k experts and assign their scores: </a:t>
                </a:r>
              </a:p>
              <a:p>
                <a:pPr marL="342900" lvl="1" indent="0">
                  <a:buNone/>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𝑔</m:t>
                          </m:r>
                        </m:e>
                        <m:sub>
                          <m:r>
                            <a:rPr lang="en-US" b="0" i="1" smtClean="0">
                              <a:latin typeface="Cambria Math" panose="02040503050406030204" pitchFamily="18" charset="0"/>
                            </a:rPr>
                            <m:t>𝑖</m:t>
                          </m:r>
                        </m:sub>
                      </m:sSub>
                      <m:r>
                        <a:rPr lang="en-US" b="1" i="1" smtClean="0">
                          <a:latin typeface="Cambria Math" panose="02040503050406030204" pitchFamily="18" charset="0"/>
                        </a:rPr>
                        <m:t>= </m:t>
                      </m:r>
                      <m:d>
                        <m:dPr>
                          <m:begChr m:val="{"/>
                          <m:endChr m:val=""/>
                          <m:ctrlPr>
                            <a:rPr lang="en-US" b="1" i="1" smtClean="0">
                              <a:latin typeface="Cambria Math" panose="02040503050406030204" pitchFamily="18" charset="0"/>
                            </a:rPr>
                          </m:ctrlPr>
                        </m:dPr>
                        <m:e>
                          <m:m>
                            <m:mPr>
                              <m:mcs>
                                <m:mc>
                                  <m:mcPr>
                                    <m:count m:val="2"/>
                                    <m:mcJc m:val="center"/>
                                  </m:mcPr>
                                </m:mc>
                              </m:mcs>
                              <m:ctrlPr>
                                <a:rPr lang="en-US" b="1" i="1" smtClean="0">
                                  <a:latin typeface="Cambria Math" panose="02040503050406030204" pitchFamily="18" charset="0"/>
                                </a:rPr>
                              </m:ctrlPr>
                            </m:mPr>
                            <m:mr>
                              <m:e>
                                <m:sSub>
                                  <m:sSubPr>
                                    <m:ctrlPr>
                                      <a:rPr lang="en-US" i="1">
                                        <a:latin typeface="Cambria Math" panose="02040503050406030204" pitchFamily="18" charset="0"/>
                                      </a:rPr>
                                    </m:ctrlPr>
                                  </m:sSubPr>
                                  <m:e>
                                    <m:r>
                                      <a:rPr lang="en-US" b="0" i="1" smtClean="0">
                                        <a:latin typeface="Cambria Math" panose="02040503050406030204" pitchFamily="18" charset="0"/>
                                      </a:rPr>
                                      <m:t>𝑠</m:t>
                                    </m:r>
                                  </m:e>
                                  <m:sub>
                                    <m:r>
                                      <a:rPr lang="en-US" i="1">
                                        <a:latin typeface="Cambria Math" panose="02040503050406030204" pitchFamily="18" charset="0"/>
                                      </a:rPr>
                                      <m:t>𝑖</m:t>
                                    </m:r>
                                  </m:sub>
                                </m:sSub>
                              </m:e>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i="1">
                                        <a:latin typeface="Cambria Math" panose="02040503050406030204" pitchFamily="18" charset="0"/>
                                      </a:rPr>
                                      <m:t>𝑖</m:t>
                                    </m:r>
                                  </m:sub>
                                </m:sSub>
                                <m:r>
                                  <a:rPr lang="en-US" b="1" i="1" smtClean="0">
                                    <a:latin typeface="Cambria Math" panose="02040503050406030204" pitchFamily="18" charset="0"/>
                                  </a:rPr>
                                  <m:t>∈</m:t>
                                </m:r>
                                <m:r>
                                  <m:rPr>
                                    <m:sty m:val="p"/>
                                  </m:rPr>
                                  <a:rPr lang="en-US" b="0" i="0" smtClean="0">
                                    <a:latin typeface="Cambria Math" panose="02040503050406030204" pitchFamily="18" charset="0"/>
                                  </a:rPr>
                                  <m:t>TopK</m:t>
                                </m:r>
                                <m:d>
                                  <m:dPr>
                                    <m:endChr m:val="}"/>
                                    <m:ctrlPr>
                                      <a:rPr lang="en-US" b="1" i="1" smtClean="0">
                                        <a:latin typeface="Cambria Math" panose="02040503050406030204" pitchFamily="18" charset="0"/>
                                      </a:rPr>
                                    </m:ctrlPr>
                                  </m:dPr>
                                  <m:e>
                                    <m:d>
                                      <m:dPr>
                                        <m:begChr m:val="{"/>
                                        <m:endChr m:val="|"/>
                                        <m:ctrlPr>
                                          <a:rPr lang="en-US" b="1"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𝑠</m:t>
                                            </m:r>
                                          </m:e>
                                          <m:sub>
                                            <m:r>
                                              <a:rPr lang="en-US" b="0" i="1" smtClean="0">
                                                <a:latin typeface="Cambria Math" panose="02040503050406030204" pitchFamily="18" charset="0"/>
                                              </a:rPr>
                                              <m:t>𝑗</m:t>
                                            </m:r>
                                          </m:sub>
                                        </m:sSub>
                                        <m:r>
                                          <a:rPr lang="en-US" b="1" i="1" smtClean="0">
                                            <a:latin typeface="Cambria Math" panose="02040503050406030204" pitchFamily="18" charset="0"/>
                                          </a:rPr>
                                          <m:t> </m:t>
                                        </m:r>
                                      </m:e>
                                    </m:d>
                                    <m:r>
                                      <a:rPr lang="en-US" b="1" i="1" smtClean="0">
                                        <a:latin typeface="Cambria Math" panose="02040503050406030204" pitchFamily="18" charset="0"/>
                                      </a:rPr>
                                      <m:t> </m:t>
                                    </m:r>
                                    <m:r>
                                      <a:rPr lang="en-US" b="0" i="1" smtClean="0">
                                        <a:latin typeface="Cambria Math" panose="02040503050406030204" pitchFamily="18" charset="0"/>
                                      </a:rPr>
                                      <m:t>1</m:t>
                                    </m:r>
                                    <m:r>
                                      <a:rPr lang="en-US" b="1"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r>
                                      <a:rPr lang="en-US" b="0" i="1" smtClean="0">
                                        <a:latin typeface="Cambria Math" panose="02040503050406030204" pitchFamily="18" charset="0"/>
                                      </a:rPr>
                                      <m:t>𝑁</m:t>
                                    </m:r>
                                  </m:e>
                                </m:d>
                                <m:r>
                                  <a:rPr lang="en-US" b="1" i="1" smtClean="0">
                                    <a:latin typeface="Cambria Math" panose="02040503050406030204" pitchFamily="18" charset="0"/>
                                  </a:rPr>
                                  <m:t>, </m:t>
                                </m:r>
                                <m:r>
                                  <a:rPr lang="en-US" b="0" i="1" smtClean="0">
                                    <a:latin typeface="Cambria Math" panose="02040503050406030204" pitchFamily="18" charset="0"/>
                                  </a:rPr>
                                  <m:t>𝐾</m:t>
                                </m:r>
                                <m:r>
                                  <a:rPr lang="en-US" b="1" i="1" smtClean="0">
                                    <a:latin typeface="Cambria Math" panose="02040503050406030204" pitchFamily="18" charset="0"/>
                                  </a:rPr>
                                  <m:t>)</m:t>
                                </m:r>
                              </m:e>
                            </m:mr>
                            <m:mr>
                              <m:e>
                                <m:r>
                                  <a:rPr lang="en-US" b="0" i="1" smtClean="0">
                                    <a:latin typeface="Cambria Math" panose="02040503050406030204" pitchFamily="18" charset="0"/>
                                  </a:rPr>
                                  <m:t>0</m:t>
                                </m:r>
                              </m:e>
                              <m:e>
                                <m:r>
                                  <a:rPr lang="en-US" b="0" i="1" smtClean="0">
                                    <a:latin typeface="Cambria Math" panose="02040503050406030204" pitchFamily="18" charset="0"/>
                                  </a:rPr>
                                  <m:t>𝑜</m:t>
                                </m:r>
                                <m:r>
                                  <a:rPr lang="en-US" b="0" i="1" smtClean="0">
                                    <a:latin typeface="Cambria Math" panose="02040503050406030204" pitchFamily="18" charset="0"/>
                                  </a:rPr>
                                  <m:t>.</m:t>
                                </m:r>
                                <m:r>
                                  <a:rPr lang="en-US" b="0" i="1" smtClean="0">
                                    <a:latin typeface="Cambria Math" panose="02040503050406030204" pitchFamily="18" charset="0"/>
                                  </a:rPr>
                                  <m:t>𝑤</m:t>
                                </m:r>
                                <m:r>
                                  <a:rPr lang="en-US" b="0" i="1" smtClean="0">
                                    <a:latin typeface="Cambria Math" panose="02040503050406030204" pitchFamily="18" charset="0"/>
                                  </a:rPr>
                                  <m:t>.</m:t>
                                </m:r>
                              </m:e>
                            </m:mr>
                          </m:m>
                        </m:e>
                      </m:d>
                    </m:oMath>
                  </m:oMathPara>
                </a14:m>
                <a:endParaRPr lang="en-US" dirty="0"/>
              </a:p>
              <a:p>
                <a:pPr lvl="1"/>
                <a:endParaRPr lang="en-US" b="1" dirty="0"/>
              </a:p>
              <a:p>
                <a:pPr lvl="1"/>
                <a:r>
                  <a:rPr lang="en-US" b="1" dirty="0"/>
                  <a:t>(3) weighted sum among top-k: </a:t>
                </a:r>
                <a:r>
                  <a:rPr lang="en-US" dirty="0"/>
                  <a:t> </a:t>
                </a:r>
              </a:p>
              <a:p>
                <a:pPr marL="685800" lvl="2" indent="0">
                  <a:buNone/>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rPr>
                        <m:t>𝒚</m:t>
                      </m:r>
                      <m:r>
                        <a:rPr lang="en-US" i="1">
                          <a:latin typeface="Cambria Math" panose="02040503050406030204" pitchFamily="18" charset="0"/>
                        </a:rPr>
                        <m:t>=</m:t>
                      </m:r>
                      <m:nary>
                        <m:naryPr>
                          <m:chr m:val="∑"/>
                          <m:ctrlPr>
                            <a:rPr lang="en-US" i="1" smtClean="0">
                              <a:latin typeface="Cambria Math" panose="02040503050406030204" pitchFamily="18" charset="0"/>
                            </a:rPr>
                          </m:ctrlPr>
                        </m:naryPr>
                        <m:sub>
                          <m:r>
                            <m:rPr>
                              <m:brk m:alnAt="23"/>
                            </m:rPr>
                            <a:rPr lang="en-US" b="0" i="1" smtClean="0">
                              <a:latin typeface="Cambria Math" panose="02040503050406030204" pitchFamily="18" charset="0"/>
                            </a:rPr>
                            <m:t>𝑖</m:t>
                          </m:r>
                        </m:sub>
                        <m:sup/>
                        <m:e>
                          <m:sSub>
                            <m:sSubPr>
                              <m:ctrlPr>
                                <a:rPr lang="en-US" i="1">
                                  <a:latin typeface="Cambria Math" panose="02040503050406030204" pitchFamily="18" charset="0"/>
                                </a:rPr>
                              </m:ctrlPr>
                            </m:sSubPr>
                            <m:e>
                              <m:r>
                                <a:rPr lang="en-US" i="1">
                                  <a:latin typeface="Cambria Math" panose="02040503050406030204" pitchFamily="18" charset="0"/>
                                </a:rPr>
                                <m:t>𝑔</m:t>
                              </m:r>
                            </m:e>
                            <m:sub>
                              <m:r>
                                <a:rPr lang="en-US" i="1">
                                  <a:latin typeface="Cambria Math" panose="02040503050406030204" pitchFamily="18" charset="0"/>
                                </a:rPr>
                                <m:t>𝑖</m:t>
                              </m:r>
                            </m:sub>
                          </m:sSub>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𝐹𝐹𝑁</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1" i="1" smtClean="0">
                              <a:latin typeface="Cambria Math" panose="02040503050406030204" pitchFamily="18" charset="0"/>
                            </a:rPr>
                            <m:t>𝒙</m:t>
                          </m:r>
                          <m:r>
                            <a:rPr lang="en-US" b="0" i="1" smtClean="0">
                              <a:latin typeface="Cambria Math" panose="02040503050406030204" pitchFamily="18" charset="0"/>
                            </a:rPr>
                            <m:t>)</m:t>
                          </m:r>
                        </m:e>
                      </m:nary>
                      <m:r>
                        <a:rPr lang="en-US" b="0" i="1" smtClean="0">
                          <a:latin typeface="Cambria Math" panose="02040503050406030204" pitchFamily="18" charset="0"/>
                        </a:rPr>
                        <m:t>+</m:t>
                      </m:r>
                      <m:r>
                        <a:rPr lang="en-US" b="1" i="1">
                          <a:latin typeface="Cambria Math" panose="02040503050406030204" pitchFamily="18" charset="0"/>
                        </a:rPr>
                        <m:t>𝒙</m:t>
                      </m:r>
                    </m:oMath>
                  </m:oMathPara>
                </a14:m>
                <a:endParaRPr lang="en-US" dirty="0"/>
              </a:p>
            </p:txBody>
          </p:sp>
        </mc:Choice>
        <mc:Fallback>
          <p:sp>
            <p:nvSpPr>
              <p:cNvPr id="3" name="Text Placeholder 2">
                <a:extLst>
                  <a:ext uri="{FF2B5EF4-FFF2-40B4-BE49-F238E27FC236}">
                    <a16:creationId xmlns:a16="http://schemas.microsoft.com/office/drawing/2014/main" id="{04CC0129-17DB-F61C-4BE9-71CD9C6F71F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b="-55556"/>
                </a:stretch>
              </a:blipFill>
            </p:spPr>
            <p:txBody>
              <a:bodyPr/>
              <a:lstStyle/>
              <a:p>
                <a:r>
                  <a:rPr lang="en-US">
                    <a:noFill/>
                  </a:rPr>
                  <a:t> </a:t>
                </a:r>
              </a:p>
            </p:txBody>
          </p:sp>
        </mc:Fallback>
      </mc:AlternateContent>
      <p:sp>
        <p:nvSpPr>
          <p:cNvPr id="4" name="文字方塊 74">
            <a:extLst>
              <a:ext uri="{FF2B5EF4-FFF2-40B4-BE49-F238E27FC236}">
                <a16:creationId xmlns:a16="http://schemas.microsoft.com/office/drawing/2014/main" id="{1D456F25-D30D-8112-AABA-F164956A6149}"/>
              </a:ext>
            </a:extLst>
          </p:cNvPr>
          <p:cNvSpPr txBox="1"/>
          <p:nvPr/>
        </p:nvSpPr>
        <p:spPr>
          <a:xfrm>
            <a:off x="6753285" y="535890"/>
            <a:ext cx="2358911" cy="476726"/>
          </a:xfrm>
          <a:prstGeom prst="wedgeRoundRectCallout">
            <a:avLst>
              <a:gd name="adj1" fmla="val -34223"/>
              <a:gd name="adj2" fmla="val 82159"/>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This is how </a:t>
            </a:r>
            <a:r>
              <a:rPr lang="en-US" dirty="0" err="1">
                <a:latin typeface="Tahoma" panose="020B0604030504040204" pitchFamily="34" charset="0"/>
                <a:ea typeface="Tahoma" panose="020B0604030504040204" pitchFamily="34" charset="0"/>
                <a:cs typeface="Tahoma" panose="020B0604030504040204" pitchFamily="34" charset="0"/>
              </a:rPr>
              <a:t>DeepSeek</a:t>
            </a:r>
            <a:r>
              <a:rPr lang="en-US" dirty="0">
                <a:latin typeface="Tahoma" panose="020B0604030504040204" pitchFamily="34" charset="0"/>
                <a:ea typeface="Tahoma" panose="020B0604030504040204" pitchFamily="34" charset="0"/>
                <a:cs typeface="Tahoma" panose="020B0604030504040204" pitchFamily="34" charset="0"/>
              </a:rPr>
              <a:t> and Grok implement </a:t>
            </a:r>
            <a:r>
              <a:rPr lang="en-US" dirty="0" err="1">
                <a:latin typeface="Tahoma" panose="020B0604030504040204" pitchFamily="34" charset="0"/>
                <a:ea typeface="Tahoma" panose="020B0604030504040204" pitchFamily="34" charset="0"/>
                <a:cs typeface="Tahoma" panose="020B0604030504040204" pitchFamily="34" charset="0"/>
              </a:rPr>
              <a:t>MoE</a:t>
            </a:r>
            <a:r>
              <a:rPr lang="en-US" dirty="0">
                <a:latin typeface="Tahoma" panose="020B0604030504040204" pitchFamily="34" charset="0"/>
                <a:ea typeface="Tahoma" panose="020B0604030504040204" pitchFamily="34" charset="0"/>
                <a:cs typeface="Tahoma" panose="020B0604030504040204" pitchFamily="34" charset="0"/>
              </a:rPr>
              <a:t> layer.</a:t>
            </a:r>
          </a:p>
        </p:txBody>
      </p:sp>
      <p:sp>
        <p:nvSpPr>
          <p:cNvPr id="5" name="文字方塊 74">
            <a:extLst>
              <a:ext uri="{FF2B5EF4-FFF2-40B4-BE49-F238E27FC236}">
                <a16:creationId xmlns:a16="http://schemas.microsoft.com/office/drawing/2014/main" id="{12083417-A969-045E-526D-4AF19EE353C7}"/>
              </a:ext>
            </a:extLst>
          </p:cNvPr>
          <p:cNvSpPr txBox="1"/>
          <p:nvPr/>
        </p:nvSpPr>
        <p:spPr>
          <a:xfrm>
            <a:off x="6672590" y="4130884"/>
            <a:ext cx="2358911"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dirty="0" err="1">
                <a:latin typeface="Tahoma" panose="020B0604030504040204" pitchFamily="34" charset="0"/>
                <a:ea typeface="Tahoma" panose="020B0604030504040204" pitchFamily="34" charset="0"/>
                <a:cs typeface="Tahoma" panose="020B0604030504040204" pitchFamily="34" charset="0"/>
              </a:rPr>
              <a:t>Mixtral</a:t>
            </a:r>
            <a:r>
              <a:rPr lang="en-US" dirty="0">
                <a:latin typeface="Tahoma" panose="020B0604030504040204" pitchFamily="34" charset="0"/>
                <a:ea typeface="Tahoma" panose="020B0604030504040204" pitchFamily="34" charset="0"/>
                <a:cs typeface="Tahoma" panose="020B0604030504040204" pitchFamily="34" charset="0"/>
              </a:rPr>
              <a:t> and DBRX</a:t>
            </a:r>
          </a:p>
          <a:p>
            <a:r>
              <a:rPr lang="en-US" dirty="0" err="1">
                <a:latin typeface="Tahoma" panose="020B0604030504040204" pitchFamily="34" charset="0"/>
                <a:ea typeface="Tahoma" panose="020B0604030504040204" pitchFamily="34" charset="0"/>
                <a:cs typeface="Tahoma" panose="020B0604030504040204" pitchFamily="34" charset="0"/>
              </a:rPr>
              <a:t>softmax</a:t>
            </a:r>
            <a:r>
              <a:rPr lang="en-US" dirty="0">
                <a:latin typeface="Tahoma" panose="020B0604030504040204" pitchFamily="34" charset="0"/>
                <a:ea typeface="Tahoma" panose="020B0604030504040204" pitchFamily="34" charset="0"/>
                <a:cs typeface="Tahoma" panose="020B0604030504040204" pitchFamily="34" charset="0"/>
              </a:rPr>
              <a:t> after the </a:t>
            </a:r>
            <a:r>
              <a:rPr lang="en-US" dirty="0" err="1">
                <a:latin typeface="Tahoma" panose="020B0604030504040204" pitchFamily="34" charset="0"/>
                <a:ea typeface="Tahoma" panose="020B0604030504040204" pitchFamily="34" charset="0"/>
                <a:cs typeface="Tahoma" panose="020B0604030504040204" pitchFamily="34" charset="0"/>
              </a:rPr>
              <a:t>TopK</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64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descr="A diagram of a diagram&#10;&#10;Description automatically generated">
            <a:extLst>
              <a:ext uri="{FF2B5EF4-FFF2-40B4-BE49-F238E27FC236}">
                <a16:creationId xmlns:a16="http://schemas.microsoft.com/office/drawing/2014/main" id="{61F51D38-394B-2292-0DBD-16413A8F3F38}"/>
              </a:ext>
            </a:extLst>
          </p:cNvPr>
          <p:cNvPicPr>
            <a:picLocks noChangeAspect="1"/>
          </p:cNvPicPr>
          <p:nvPr/>
        </p:nvPicPr>
        <p:blipFill>
          <a:blip r:embed="rId2"/>
          <a:srcRect t="19552"/>
          <a:stretch/>
        </p:blipFill>
        <p:spPr>
          <a:xfrm>
            <a:off x="605118" y="2120112"/>
            <a:ext cx="7270696" cy="2883377"/>
          </a:xfrm>
          <a:prstGeom prst="rect">
            <a:avLst/>
          </a:prstGeom>
        </p:spPr>
      </p:pic>
      <p:sp>
        <p:nvSpPr>
          <p:cNvPr id="2" name="Title 1">
            <a:extLst>
              <a:ext uri="{FF2B5EF4-FFF2-40B4-BE49-F238E27FC236}">
                <a16:creationId xmlns:a16="http://schemas.microsoft.com/office/drawing/2014/main" id="{7584FFE5-AB48-A523-D551-2F86D34050EB}"/>
              </a:ext>
            </a:extLst>
          </p:cNvPr>
          <p:cNvSpPr>
            <a:spLocks noGrp="1"/>
          </p:cNvSpPr>
          <p:nvPr>
            <p:ph type="title"/>
          </p:nvPr>
        </p:nvSpPr>
        <p:spPr/>
        <p:txBody>
          <a:bodyPr/>
          <a:lstStyle/>
          <a:p>
            <a:r>
              <a:rPr lang="en-US" dirty="0"/>
              <a:t>Recent variations: shared experts</a:t>
            </a:r>
          </a:p>
        </p:txBody>
      </p:sp>
      <p:sp>
        <p:nvSpPr>
          <p:cNvPr id="3" name="Text Placeholder 2">
            <a:extLst>
              <a:ext uri="{FF2B5EF4-FFF2-40B4-BE49-F238E27FC236}">
                <a16:creationId xmlns:a16="http://schemas.microsoft.com/office/drawing/2014/main" id="{75054E7A-292C-72F4-1E7D-26D895F7401B}"/>
              </a:ext>
            </a:extLst>
          </p:cNvPr>
          <p:cNvSpPr>
            <a:spLocks noGrp="1"/>
          </p:cNvSpPr>
          <p:nvPr>
            <p:ph type="body" sz="quarter" idx="16"/>
          </p:nvPr>
        </p:nvSpPr>
        <p:spPr>
          <a:xfrm>
            <a:off x="533919" y="1141270"/>
            <a:ext cx="8085415" cy="1278250"/>
          </a:xfrm>
        </p:spPr>
        <p:txBody>
          <a:bodyPr/>
          <a:lstStyle/>
          <a:p>
            <a:r>
              <a:rPr lang="en-US" dirty="0">
                <a:solidFill>
                  <a:srgbClr val="C00000"/>
                </a:solidFill>
              </a:rPr>
              <a:t>Smaller</a:t>
            </a:r>
            <a:r>
              <a:rPr lang="en-US" dirty="0"/>
              <a:t>, </a:t>
            </a:r>
            <a:r>
              <a:rPr lang="en-US" dirty="0">
                <a:solidFill>
                  <a:srgbClr val="C00000"/>
                </a:solidFill>
              </a:rPr>
              <a:t>larger number </a:t>
            </a:r>
            <a:r>
              <a:rPr lang="en-US" dirty="0"/>
              <a:t>of experts + a few </a:t>
            </a:r>
            <a:r>
              <a:rPr lang="en-US" dirty="0">
                <a:solidFill>
                  <a:srgbClr val="C00000"/>
                </a:solidFill>
              </a:rPr>
              <a:t>shared </a:t>
            </a:r>
            <a:r>
              <a:rPr lang="en-US" dirty="0"/>
              <a:t>experts that are always on.</a:t>
            </a:r>
          </a:p>
          <a:p>
            <a:r>
              <a:rPr lang="en-US" dirty="0"/>
              <a:t>The idea is to have induce more complementarity among experts, by having a shared expert that takes the care of easy/common skills. </a:t>
            </a:r>
          </a:p>
        </p:txBody>
      </p:sp>
      <p:sp>
        <p:nvSpPr>
          <p:cNvPr id="8" name="文字方塊 74">
            <a:extLst>
              <a:ext uri="{FF2B5EF4-FFF2-40B4-BE49-F238E27FC236}">
                <a16:creationId xmlns:a16="http://schemas.microsoft.com/office/drawing/2014/main" id="{B5B60347-FB5F-7ACD-4811-4F5833108B19}"/>
              </a:ext>
            </a:extLst>
          </p:cNvPr>
          <p:cNvSpPr txBox="1"/>
          <p:nvPr/>
        </p:nvSpPr>
        <p:spPr>
          <a:xfrm>
            <a:off x="7492032" y="4218842"/>
            <a:ext cx="1431999" cy="408623"/>
          </a:xfrm>
          <a:prstGeom prst="wedgeRoundRectCallout">
            <a:avLst>
              <a:gd name="adj1" fmla="val -61771"/>
              <a:gd name="adj2" fmla="val -37374"/>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sz="1200" dirty="0">
                <a:latin typeface="Tahoma" panose="020B0604030504040204" pitchFamily="34" charset="0"/>
                <a:ea typeface="Tahoma" panose="020B0604030504040204" pitchFamily="34" charset="0"/>
                <a:cs typeface="Tahoma" panose="020B0604030504040204" pitchFamily="34" charset="0"/>
              </a:rPr>
              <a:t>Used in </a:t>
            </a:r>
          </a:p>
          <a:p>
            <a:pPr algn="ctr"/>
            <a:r>
              <a:rPr lang="en-US" sz="1200" dirty="0" err="1">
                <a:latin typeface="Tahoma" panose="020B0604030504040204" pitchFamily="34" charset="0"/>
                <a:ea typeface="Tahoma" panose="020B0604030504040204" pitchFamily="34" charset="0"/>
                <a:cs typeface="Tahoma" panose="020B0604030504040204" pitchFamily="34" charset="0"/>
              </a:rPr>
              <a:t>DeepSeek</a:t>
            </a:r>
            <a:r>
              <a:rPr lang="en-US" sz="1200" dirty="0">
                <a:latin typeface="Tahoma" panose="020B0604030504040204" pitchFamily="34" charset="0"/>
                <a:ea typeface="Tahoma" panose="020B0604030504040204" pitchFamily="34" charset="0"/>
                <a:cs typeface="Tahoma" panose="020B0604030504040204" pitchFamily="34" charset="0"/>
              </a:rPr>
              <a:t> / </a:t>
            </a:r>
            <a:r>
              <a:rPr lang="en-US" sz="1200" dirty="0" err="1">
                <a:latin typeface="Tahoma" panose="020B0604030504040204" pitchFamily="34" charset="0"/>
                <a:ea typeface="Tahoma" panose="020B0604030504040204" pitchFamily="34" charset="0"/>
                <a:cs typeface="Tahoma" panose="020B0604030504040204" pitchFamily="34" charset="0"/>
              </a:rPr>
              <a:t>Qwen</a:t>
            </a:r>
            <a:endParaRPr lang="en-US" sz="1200" dirty="0">
              <a:latin typeface="Tahoma" panose="020B0604030504040204" pitchFamily="34" charset="0"/>
              <a:ea typeface="Tahoma" panose="020B0604030504040204" pitchFamily="34" charset="0"/>
              <a:cs typeface="Tahoma" panose="020B0604030504040204" pitchFamily="34" charset="0"/>
            </a:endParaRPr>
          </a:p>
        </p:txBody>
      </p:sp>
      <p:sp>
        <p:nvSpPr>
          <p:cNvPr id="6" name="TextBox 5">
            <a:extLst>
              <a:ext uri="{FF2B5EF4-FFF2-40B4-BE49-F238E27FC236}">
                <a16:creationId xmlns:a16="http://schemas.microsoft.com/office/drawing/2014/main" id="{924295F0-D71B-C35B-6555-4FAC0A7B0366}"/>
              </a:ext>
            </a:extLst>
          </p:cNvPr>
          <p:cNvSpPr txBox="1"/>
          <p:nvPr/>
        </p:nvSpPr>
        <p:spPr>
          <a:xfrm>
            <a:off x="1599164" y="4897333"/>
            <a:ext cx="6404776" cy="253916"/>
          </a:xfrm>
          <a:prstGeom prst="rect">
            <a:avLst/>
          </a:prstGeom>
          <a:noFill/>
        </p:spPr>
        <p:txBody>
          <a:bodyPr wrap="square">
            <a:spAutoFit/>
          </a:bodyPr>
          <a:lstStyle/>
          <a:p>
            <a:pPr algn="l"/>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05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DeepSeekMoE</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 Towards Ultimate Expert Specialization in Mixture-of-Experts Language Models, 2024</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10" name="Picture 9">
            <a:extLst>
              <a:ext uri="{FF2B5EF4-FFF2-40B4-BE49-F238E27FC236}">
                <a16:creationId xmlns:a16="http://schemas.microsoft.com/office/drawing/2014/main" id="{4F543F48-BDD7-5EF5-E4C9-09528BE7C2A5}"/>
              </a:ext>
            </a:extLst>
          </p:cNvPr>
          <p:cNvPicPr>
            <a:picLocks noChangeAspect="1"/>
          </p:cNvPicPr>
          <p:nvPr/>
        </p:nvPicPr>
        <p:blipFill>
          <a:blip r:embed="rId4"/>
          <a:stretch>
            <a:fillRect/>
          </a:stretch>
        </p:blipFill>
        <p:spPr>
          <a:xfrm>
            <a:off x="7694904" y="2250575"/>
            <a:ext cx="1410037" cy="642350"/>
          </a:xfrm>
          <a:prstGeom prst="rect">
            <a:avLst/>
          </a:prstGeom>
        </p:spPr>
      </p:pic>
    </p:spTree>
    <p:extLst>
      <p:ext uri="{BB962C8B-B14F-4D97-AF65-F5344CB8AC3E}">
        <p14:creationId xmlns:p14="http://schemas.microsoft.com/office/powerpoint/2010/main" val="1075236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BFEA8-EE54-F71E-0C8E-0D14FAF590BA}"/>
              </a:ext>
            </a:extLst>
          </p:cNvPr>
          <p:cNvSpPr>
            <a:spLocks noGrp="1"/>
          </p:cNvSpPr>
          <p:nvPr>
            <p:ph type="title"/>
          </p:nvPr>
        </p:nvSpPr>
        <p:spPr>
          <a:xfrm>
            <a:off x="533919" y="107119"/>
            <a:ext cx="8535266" cy="857542"/>
          </a:xfrm>
        </p:spPr>
        <p:txBody>
          <a:bodyPr/>
          <a:lstStyle/>
          <a:p>
            <a:r>
              <a:rPr lang="en-US" dirty="0"/>
              <a:t>Various ablations from the </a:t>
            </a:r>
            <a:r>
              <a:rPr lang="en-US" dirty="0" err="1"/>
              <a:t>DeepSeek</a:t>
            </a:r>
            <a:r>
              <a:rPr lang="en-US" dirty="0"/>
              <a:t> paper</a:t>
            </a:r>
          </a:p>
        </p:txBody>
      </p:sp>
      <p:sp>
        <p:nvSpPr>
          <p:cNvPr id="3" name="Text Placeholder 2">
            <a:extLst>
              <a:ext uri="{FF2B5EF4-FFF2-40B4-BE49-F238E27FC236}">
                <a16:creationId xmlns:a16="http://schemas.microsoft.com/office/drawing/2014/main" id="{4ABA4392-AC5D-67C8-58E0-1C7F64EB7E20}"/>
              </a:ext>
            </a:extLst>
          </p:cNvPr>
          <p:cNvSpPr>
            <a:spLocks noGrp="1"/>
          </p:cNvSpPr>
          <p:nvPr>
            <p:ph type="body" sz="quarter" idx="16"/>
          </p:nvPr>
        </p:nvSpPr>
        <p:spPr>
          <a:xfrm>
            <a:off x="533919" y="1183918"/>
            <a:ext cx="8085415" cy="3077573"/>
          </a:xfrm>
        </p:spPr>
        <p:txBody>
          <a:bodyPr/>
          <a:lstStyle/>
          <a:p>
            <a:r>
              <a:rPr lang="en-US" dirty="0"/>
              <a:t>More experts, shared experts all seem to generally help</a:t>
            </a:r>
          </a:p>
        </p:txBody>
      </p:sp>
      <p:pic>
        <p:nvPicPr>
          <p:cNvPr id="4" name="Picture 3">
            <a:extLst>
              <a:ext uri="{FF2B5EF4-FFF2-40B4-BE49-F238E27FC236}">
                <a16:creationId xmlns:a16="http://schemas.microsoft.com/office/drawing/2014/main" id="{FC4A8BD2-BC10-C4B4-B2AE-6FD274E6D348}"/>
              </a:ext>
            </a:extLst>
          </p:cNvPr>
          <p:cNvPicPr>
            <a:picLocks noChangeAspect="1"/>
          </p:cNvPicPr>
          <p:nvPr/>
        </p:nvPicPr>
        <p:blipFill>
          <a:blip r:embed="rId2"/>
          <a:stretch>
            <a:fillRect/>
          </a:stretch>
        </p:blipFill>
        <p:spPr>
          <a:xfrm>
            <a:off x="1644044" y="1475157"/>
            <a:ext cx="5916382" cy="3384853"/>
          </a:xfrm>
          <a:prstGeom prst="rect">
            <a:avLst/>
          </a:prstGeom>
        </p:spPr>
      </p:pic>
      <p:sp>
        <p:nvSpPr>
          <p:cNvPr id="6" name="TextBox 5">
            <a:extLst>
              <a:ext uri="{FF2B5EF4-FFF2-40B4-BE49-F238E27FC236}">
                <a16:creationId xmlns:a16="http://schemas.microsoft.com/office/drawing/2014/main" id="{13468142-2294-1860-FC9A-101B52F59CD6}"/>
              </a:ext>
            </a:extLst>
          </p:cNvPr>
          <p:cNvSpPr txBox="1"/>
          <p:nvPr/>
        </p:nvSpPr>
        <p:spPr>
          <a:xfrm>
            <a:off x="1599164" y="4897333"/>
            <a:ext cx="6404776" cy="253916"/>
          </a:xfrm>
          <a:prstGeom prst="rect">
            <a:avLst/>
          </a:prstGeom>
          <a:noFill/>
        </p:spPr>
        <p:txBody>
          <a:bodyPr wrap="square">
            <a:spAutoFit/>
          </a:bodyPr>
          <a:lstStyle/>
          <a:p>
            <a:pPr algn="l"/>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05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DeepSeekMoE</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 Towards Ultimate Expert Specialization in Mixture-of-Experts Language Models, 2024</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830620686"/>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0B74-50FF-E11A-6B39-0CED0DD0932F}"/>
              </a:ext>
            </a:extLst>
          </p:cNvPr>
          <p:cNvSpPr>
            <a:spLocks noGrp="1"/>
          </p:cNvSpPr>
          <p:nvPr>
            <p:ph type="title"/>
          </p:nvPr>
        </p:nvSpPr>
        <p:spPr/>
        <p:txBody>
          <a:bodyPr/>
          <a:lstStyle/>
          <a:p>
            <a:r>
              <a:rPr lang="en-US" dirty="0"/>
              <a:t>Why haven’t </a:t>
            </a:r>
            <a:r>
              <a:rPr lang="en-US" dirty="0" err="1"/>
              <a:t>MoEs</a:t>
            </a:r>
            <a:r>
              <a:rPr lang="en-US" dirty="0"/>
              <a:t> been more popular?</a:t>
            </a:r>
          </a:p>
        </p:txBody>
      </p:sp>
      <p:sp>
        <p:nvSpPr>
          <p:cNvPr id="3" name="Text Placeholder 2">
            <a:extLst>
              <a:ext uri="{FF2B5EF4-FFF2-40B4-BE49-F238E27FC236}">
                <a16:creationId xmlns:a16="http://schemas.microsoft.com/office/drawing/2014/main" id="{8EF0E977-188B-9F5A-7288-76A3E0FC5CC4}"/>
              </a:ext>
            </a:extLst>
          </p:cNvPr>
          <p:cNvSpPr>
            <a:spLocks noGrp="1"/>
          </p:cNvSpPr>
          <p:nvPr>
            <p:ph type="body" sz="quarter" idx="16"/>
          </p:nvPr>
        </p:nvSpPr>
        <p:spPr>
          <a:xfrm>
            <a:off x="533919" y="1212626"/>
            <a:ext cx="8085415" cy="3077573"/>
          </a:xfrm>
        </p:spPr>
        <p:txBody>
          <a:bodyPr/>
          <a:lstStyle/>
          <a:p>
            <a:r>
              <a:rPr lang="en-US" dirty="0"/>
              <a:t>Infrastructure is complex / advantages on multi node.</a:t>
            </a:r>
          </a:p>
          <a:p>
            <a:endParaRPr lang="en-US" dirty="0"/>
          </a:p>
        </p:txBody>
      </p:sp>
      <p:pic>
        <p:nvPicPr>
          <p:cNvPr id="4" name="Picture 3">
            <a:extLst>
              <a:ext uri="{FF2B5EF4-FFF2-40B4-BE49-F238E27FC236}">
                <a16:creationId xmlns:a16="http://schemas.microsoft.com/office/drawing/2014/main" id="{3DEB3130-1AAD-655C-AB94-F86A56B55C03}"/>
              </a:ext>
            </a:extLst>
          </p:cNvPr>
          <p:cNvPicPr>
            <a:picLocks noChangeAspect="1"/>
          </p:cNvPicPr>
          <p:nvPr/>
        </p:nvPicPr>
        <p:blipFill>
          <a:blip r:embed="rId3"/>
          <a:stretch>
            <a:fillRect/>
          </a:stretch>
        </p:blipFill>
        <p:spPr>
          <a:xfrm>
            <a:off x="661946" y="1623895"/>
            <a:ext cx="7772400" cy="1623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Google Shape;665;p81">
            <a:extLst>
              <a:ext uri="{FF2B5EF4-FFF2-40B4-BE49-F238E27FC236}">
                <a16:creationId xmlns:a16="http://schemas.microsoft.com/office/drawing/2014/main" id="{17D2CFE0-A71F-0889-4ADE-483A54C209B9}"/>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4"/>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58118513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CAA40F6-4071-0B3D-05BA-DD28C1D16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320639-66AC-DEAF-84EC-1CE40127CB8D}"/>
              </a:ext>
            </a:extLst>
          </p:cNvPr>
          <p:cNvSpPr>
            <a:spLocks noGrp="1"/>
          </p:cNvSpPr>
          <p:nvPr>
            <p:ph type="title"/>
          </p:nvPr>
        </p:nvSpPr>
        <p:spPr/>
        <p:txBody>
          <a:bodyPr/>
          <a:lstStyle/>
          <a:p>
            <a:r>
              <a:rPr lang="en-US" dirty="0"/>
              <a:t>Why haven’t </a:t>
            </a:r>
            <a:r>
              <a:rPr lang="en-US" dirty="0" err="1"/>
              <a:t>MoEs</a:t>
            </a:r>
            <a:r>
              <a:rPr lang="en-US" dirty="0"/>
              <a:t> been more popular?</a:t>
            </a:r>
          </a:p>
        </p:txBody>
      </p:sp>
      <p:sp>
        <p:nvSpPr>
          <p:cNvPr id="3" name="Text Placeholder 2">
            <a:extLst>
              <a:ext uri="{FF2B5EF4-FFF2-40B4-BE49-F238E27FC236}">
                <a16:creationId xmlns:a16="http://schemas.microsoft.com/office/drawing/2014/main" id="{40447807-E73C-9F0E-FF42-2BDD7289341E}"/>
              </a:ext>
            </a:extLst>
          </p:cNvPr>
          <p:cNvSpPr>
            <a:spLocks noGrp="1"/>
          </p:cNvSpPr>
          <p:nvPr>
            <p:ph type="body" sz="quarter" idx="16"/>
          </p:nvPr>
        </p:nvSpPr>
        <p:spPr>
          <a:xfrm>
            <a:off x="533919" y="1180258"/>
            <a:ext cx="8085415" cy="3077573"/>
          </a:xfrm>
        </p:spPr>
        <p:txBody>
          <a:bodyPr/>
          <a:lstStyle/>
          <a:p>
            <a:r>
              <a:rPr lang="en-US" sz="1400" b="1" dirty="0"/>
              <a:t>Training stability:</a:t>
            </a:r>
            <a:r>
              <a:rPr lang="en-US" sz="1400" dirty="0"/>
              <a:t> Because of the discrete nature of </a:t>
            </a:r>
            <a:r>
              <a:rPr lang="en-US" sz="1400" dirty="0" err="1"/>
              <a:t>MoE’s</a:t>
            </a:r>
            <a:r>
              <a:rPr lang="en-US" sz="1400" dirty="0"/>
              <a:t> decisions, small changes in router weights can have disproportionate effect in the outcomes. </a:t>
            </a:r>
          </a:p>
          <a:p>
            <a:pPr lvl="1"/>
            <a:r>
              <a:rPr lang="en-US" sz="1400" dirty="0"/>
              <a:t>One solution is adding stochasticity during training to encourage exploration. </a:t>
            </a:r>
          </a:p>
          <a:p>
            <a:r>
              <a:rPr lang="en-US" sz="1400" b="1" dirty="0"/>
              <a:t>Redundancy and hybridity:</a:t>
            </a:r>
            <a:r>
              <a:rPr lang="en-US" sz="1400" dirty="0"/>
              <a:t> There is a tendency for multiple experts to converge in learning similar information. This dilutes the specialization of experts and results in overlapping knowledge domains and inefficient use of parameters. </a:t>
            </a:r>
          </a:p>
          <a:p>
            <a:pPr lvl="1"/>
            <a:r>
              <a:rPr lang="en-US" sz="1400" dirty="0"/>
              <a:t>One solution is using shared experts (used by </a:t>
            </a:r>
            <a:r>
              <a:rPr lang="en-US" sz="1400" dirty="0" err="1"/>
              <a:t>DeepSeek</a:t>
            </a:r>
            <a:r>
              <a:rPr lang="en-US" sz="1400" dirty="0"/>
              <a:t>). </a:t>
            </a:r>
          </a:p>
          <a:p>
            <a:r>
              <a:rPr lang="en-US" sz="1400" b="1" dirty="0"/>
              <a:t>Load balancing: </a:t>
            </a:r>
            <a:r>
              <a:rPr lang="en-US" sz="1400" dirty="0"/>
              <a:t>The imbalance calls to few few popular experts makes </a:t>
            </a:r>
            <a:r>
              <a:rPr lang="en-US" sz="1400" dirty="0" err="1"/>
              <a:t>MoE</a:t>
            </a:r>
            <a:r>
              <a:rPr lang="en-US" sz="1400" dirty="0"/>
              <a:t> inefficient. During training, the gating network may converge to few experts which may continue to self-reinforce as favored experts are trained quicker and hence selected more. </a:t>
            </a:r>
          </a:p>
          <a:p>
            <a:pPr lvl="1"/>
            <a:r>
              <a:rPr lang="en-US" sz="1400" dirty="0"/>
              <a:t>One common solution is using an auxiliary loss to encourage giving all experts equal importance. </a:t>
            </a:r>
          </a:p>
          <a:p>
            <a:r>
              <a:rPr lang="en-US" sz="1400" b="1" dirty="0"/>
              <a:t>Complex infrastructure: </a:t>
            </a:r>
            <a:r>
              <a:rPr lang="en-US" sz="1400" dirty="0"/>
              <a:t>Often you need a lot of a lot of GPU memory to fit your model and run it efficiently.</a:t>
            </a:r>
          </a:p>
          <a:p>
            <a:pPr lvl="1"/>
            <a:r>
              <a:rPr lang="en-US" sz="1400" dirty="0"/>
              <a:t>A lot to discuss on this but beyond the scope of our class.   </a:t>
            </a:r>
          </a:p>
        </p:txBody>
      </p:sp>
      <p:sp>
        <p:nvSpPr>
          <p:cNvPr id="6" name="Google Shape;665;p81">
            <a:extLst>
              <a:ext uri="{FF2B5EF4-FFF2-40B4-BE49-F238E27FC236}">
                <a16:creationId xmlns:a16="http://schemas.microsoft.com/office/drawing/2014/main" id="{F321A43E-C3E1-4CC0-F285-75315E711635}"/>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4376152"/>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56722-C4C1-88AA-E6AF-DA338C828935}"/>
              </a:ext>
            </a:extLst>
          </p:cNvPr>
          <p:cNvSpPr>
            <a:spLocks noGrp="1"/>
          </p:cNvSpPr>
          <p:nvPr>
            <p:ph type="title"/>
          </p:nvPr>
        </p:nvSpPr>
        <p:spPr/>
        <p:txBody>
          <a:bodyPr/>
          <a:lstStyle/>
          <a:p>
            <a:r>
              <a:rPr lang="en-US" dirty="0"/>
              <a:t>Side issue – stochasticity of </a:t>
            </a:r>
            <a:r>
              <a:rPr lang="en-US" dirty="0" err="1"/>
              <a:t>MoE</a:t>
            </a:r>
            <a:r>
              <a:rPr lang="en-US" dirty="0"/>
              <a:t> models</a:t>
            </a:r>
          </a:p>
        </p:txBody>
      </p:sp>
      <p:sp>
        <p:nvSpPr>
          <p:cNvPr id="3" name="Text Placeholder 2">
            <a:extLst>
              <a:ext uri="{FF2B5EF4-FFF2-40B4-BE49-F238E27FC236}">
                <a16:creationId xmlns:a16="http://schemas.microsoft.com/office/drawing/2014/main" id="{0C2C2A4C-A845-9FB6-8F01-03D5941C53C3}"/>
              </a:ext>
            </a:extLst>
          </p:cNvPr>
          <p:cNvSpPr>
            <a:spLocks noGrp="1"/>
          </p:cNvSpPr>
          <p:nvPr>
            <p:ph type="body" sz="quarter" idx="16"/>
          </p:nvPr>
        </p:nvSpPr>
        <p:spPr>
          <a:xfrm>
            <a:off x="533919" y="1091392"/>
            <a:ext cx="8085415" cy="3077573"/>
          </a:xfrm>
        </p:spPr>
        <p:txBody>
          <a:bodyPr/>
          <a:lstStyle/>
          <a:p>
            <a:r>
              <a:rPr lang="en-US" dirty="0"/>
              <a:t>There was speculation that GPT-4’s stochasticity was due to </a:t>
            </a:r>
            <a:r>
              <a:rPr lang="en-US" dirty="0" err="1"/>
              <a:t>MoE</a:t>
            </a:r>
            <a:r>
              <a:rPr lang="en-US" dirty="0"/>
              <a:t>.</a:t>
            </a:r>
          </a:p>
          <a:p>
            <a:r>
              <a:rPr lang="en-US" dirty="0"/>
              <a:t>Why would a </a:t>
            </a:r>
            <a:r>
              <a:rPr lang="en-US" dirty="0" err="1"/>
              <a:t>MoE</a:t>
            </a:r>
            <a:r>
              <a:rPr lang="en-US" dirty="0"/>
              <a:t> have additional randomness?</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Token dropping from routing happens at a batch level – this means that other people’s queries can drop your token!</a:t>
            </a:r>
          </a:p>
        </p:txBody>
      </p:sp>
      <p:pic>
        <p:nvPicPr>
          <p:cNvPr id="4" name="Picture 3">
            <a:extLst>
              <a:ext uri="{FF2B5EF4-FFF2-40B4-BE49-F238E27FC236}">
                <a16:creationId xmlns:a16="http://schemas.microsoft.com/office/drawing/2014/main" id="{2EDD96D0-8261-4ECF-3F81-A69C87827B29}"/>
              </a:ext>
            </a:extLst>
          </p:cNvPr>
          <p:cNvPicPr>
            <a:picLocks noChangeAspect="1"/>
          </p:cNvPicPr>
          <p:nvPr/>
        </p:nvPicPr>
        <p:blipFill>
          <a:blip r:embed="rId2"/>
          <a:stretch>
            <a:fillRect/>
          </a:stretch>
        </p:blipFill>
        <p:spPr>
          <a:xfrm>
            <a:off x="674294" y="1699221"/>
            <a:ext cx="7772400" cy="2596475"/>
          </a:xfrm>
          <a:prstGeom prst="rect">
            <a:avLst/>
          </a:prstGeom>
        </p:spPr>
      </p:pic>
      <p:sp>
        <p:nvSpPr>
          <p:cNvPr id="5" name="Google Shape;665;p81">
            <a:extLst>
              <a:ext uri="{FF2B5EF4-FFF2-40B4-BE49-F238E27FC236}">
                <a16:creationId xmlns:a16="http://schemas.microsoft.com/office/drawing/2014/main" id="{FA649DA4-7417-5462-5607-0E0C1610FEB8}"/>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46084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DDF8C0-100B-2363-9504-442B385542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7F64A-3A4A-31A4-04E5-23DC93E78B0C}"/>
              </a:ext>
            </a:extLst>
          </p:cNvPr>
          <p:cNvSpPr>
            <a:spLocks noGrp="1"/>
          </p:cNvSpPr>
          <p:nvPr>
            <p:ph type="title"/>
          </p:nvPr>
        </p:nvSpPr>
        <p:spPr/>
        <p:txBody>
          <a:bodyPr/>
          <a:lstStyle/>
          <a:p>
            <a:r>
              <a:rPr lang="en-US" dirty="0"/>
              <a:t>Summary </a:t>
            </a:r>
          </a:p>
        </p:txBody>
      </p:sp>
      <p:sp>
        <p:nvSpPr>
          <p:cNvPr id="3" name="Text Placeholder 2">
            <a:extLst>
              <a:ext uri="{FF2B5EF4-FFF2-40B4-BE49-F238E27FC236}">
                <a16:creationId xmlns:a16="http://schemas.microsoft.com/office/drawing/2014/main" id="{7595241E-208E-DD64-5DC6-91AE03955906}"/>
              </a:ext>
            </a:extLst>
          </p:cNvPr>
          <p:cNvSpPr>
            <a:spLocks noGrp="1"/>
          </p:cNvSpPr>
          <p:nvPr>
            <p:ph type="body" sz="quarter" idx="16"/>
          </p:nvPr>
        </p:nvSpPr>
        <p:spPr/>
        <p:txBody>
          <a:bodyPr/>
          <a:lstStyle/>
          <a:p>
            <a:r>
              <a:rPr lang="en-US" sz="1800" dirty="0" err="1"/>
              <a:t>MoEs</a:t>
            </a:r>
            <a:r>
              <a:rPr lang="en-US" sz="1800" dirty="0"/>
              <a:t> take advantage of sparsity – not all inputs need the full model</a:t>
            </a:r>
          </a:p>
          <a:p>
            <a:r>
              <a:rPr lang="en-US" sz="1800" dirty="0"/>
              <a:t>Discrete routing is hard, but top-k heuristics seem to work</a:t>
            </a:r>
          </a:p>
          <a:p>
            <a:r>
              <a:rPr lang="en-US" sz="1800" dirty="0"/>
              <a:t>Lots of empirical evidence now that </a:t>
            </a:r>
            <a:r>
              <a:rPr lang="en-US" sz="1800" dirty="0" err="1"/>
              <a:t>MoEs</a:t>
            </a:r>
            <a:r>
              <a:rPr lang="en-US" sz="1800" dirty="0"/>
              <a:t> work, and are cost-effective</a:t>
            </a:r>
          </a:p>
        </p:txBody>
      </p:sp>
    </p:spTree>
    <p:extLst>
      <p:ext uri="{BB962C8B-B14F-4D97-AF65-F5344CB8AC3E}">
        <p14:creationId xmlns:p14="http://schemas.microsoft.com/office/powerpoint/2010/main" val="195603250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96B0CE5-007D-38DD-1D10-DA7BC371802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C7ACBF-65F2-E556-0D02-869EDBB3F2FC}"/>
              </a:ext>
            </a:extLst>
          </p:cNvPr>
          <p:cNvSpPr>
            <a:spLocks noGrp="1"/>
          </p:cNvSpPr>
          <p:nvPr>
            <p:ph type="body" sz="quarter" idx="10"/>
          </p:nvPr>
        </p:nvSpPr>
        <p:spPr/>
        <p:txBody>
          <a:bodyPr>
            <a:normAutofit/>
          </a:bodyPr>
          <a:lstStyle/>
          <a:p>
            <a:r>
              <a:rPr lang="en-US" sz="3600" dirty="0"/>
              <a:t>Bonus content on </a:t>
            </a:r>
            <a:r>
              <a:rPr lang="en-US" sz="3600" dirty="0" err="1"/>
              <a:t>MoE</a:t>
            </a:r>
            <a:endParaRPr lang="en-US" sz="3600" dirty="0"/>
          </a:p>
        </p:txBody>
      </p:sp>
    </p:spTree>
    <p:extLst>
      <p:ext uri="{BB962C8B-B14F-4D97-AF65-F5344CB8AC3E}">
        <p14:creationId xmlns:p14="http://schemas.microsoft.com/office/powerpoint/2010/main" val="490681579"/>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138604E-5E3B-29F3-5006-6E0925B6C3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386402-71BD-FC19-E45D-2631FCFAD6A8}"/>
              </a:ext>
            </a:extLst>
          </p:cNvPr>
          <p:cNvSpPr>
            <a:spLocks noGrp="1"/>
          </p:cNvSpPr>
          <p:nvPr>
            <p:ph type="title"/>
          </p:nvPr>
        </p:nvSpPr>
        <p:spPr/>
        <p:txBody>
          <a:bodyPr/>
          <a:lstStyle/>
          <a:p>
            <a:r>
              <a:rPr lang="en-US" dirty="0"/>
              <a:t>Mixture of Experts (</a:t>
            </a:r>
            <a:r>
              <a:rPr lang="en-US" dirty="0" err="1"/>
              <a:t>MoE</a:t>
            </a:r>
            <a:r>
              <a:rPr lang="en-US" dirty="0"/>
              <a:t>)</a:t>
            </a:r>
          </a:p>
        </p:txBody>
      </p:sp>
      <p:sp>
        <p:nvSpPr>
          <p:cNvPr id="3" name="Text Placeholder 2">
            <a:extLst>
              <a:ext uri="{FF2B5EF4-FFF2-40B4-BE49-F238E27FC236}">
                <a16:creationId xmlns:a16="http://schemas.microsoft.com/office/drawing/2014/main" id="{57CDEE76-74DE-FCE5-8336-5FE3696CD320}"/>
              </a:ext>
            </a:extLst>
          </p:cNvPr>
          <p:cNvSpPr>
            <a:spLocks noGrp="1"/>
          </p:cNvSpPr>
          <p:nvPr>
            <p:ph type="body" sz="quarter" idx="16"/>
          </p:nvPr>
        </p:nvSpPr>
        <p:spPr>
          <a:xfrm>
            <a:off x="533919" y="1207771"/>
            <a:ext cx="8518641" cy="3077573"/>
          </a:xfrm>
        </p:spPr>
        <p:txBody>
          <a:bodyPr/>
          <a:lstStyle/>
          <a:p>
            <a:pPr>
              <a:lnSpc>
                <a:spcPct val="100000"/>
              </a:lnSpc>
            </a:pPr>
            <a:r>
              <a:rPr lang="en-US" sz="1800" dirty="0"/>
              <a:t>Two main elements (NNs): </a:t>
            </a:r>
          </a:p>
          <a:p>
            <a:pPr lvl="1">
              <a:lnSpc>
                <a:spcPct val="100000"/>
              </a:lnSpc>
            </a:pPr>
            <a:r>
              <a:rPr lang="en-US" b="1" dirty="0"/>
              <a:t>Sparse </a:t>
            </a:r>
            <a:r>
              <a:rPr lang="en-US" b="1" dirty="0" err="1"/>
              <a:t>MoE</a:t>
            </a:r>
            <a:r>
              <a:rPr lang="en-US" b="1" dirty="0"/>
              <a:t> layer: </a:t>
            </a:r>
            <a:r>
              <a:rPr lang="en-US" dirty="0"/>
              <a:t>Instead of using the dense FFN, sparse FFNs are used.</a:t>
            </a:r>
          </a:p>
          <a:p>
            <a:pPr lvl="1">
              <a:lnSpc>
                <a:spcPct val="100000"/>
              </a:lnSpc>
            </a:pPr>
            <a:r>
              <a:rPr lang="en-US" sz="1600" b="1" dirty="0"/>
              <a:t>A gate networking/router: </a:t>
            </a:r>
            <a:r>
              <a:rPr lang="en-US" sz="1600" dirty="0"/>
              <a:t>It determines which tokens are sent to which experts.</a:t>
            </a:r>
          </a:p>
          <a:p>
            <a:pPr>
              <a:lnSpc>
                <a:spcPct val="100000"/>
              </a:lnSpc>
            </a:pPr>
            <a:r>
              <a:rPr lang="en-US" dirty="0"/>
              <a:t>You can increase the # experts without affecting FLOPs</a:t>
            </a:r>
          </a:p>
        </p:txBody>
      </p:sp>
      <p:sp>
        <p:nvSpPr>
          <p:cNvPr id="7" name="Google Shape;665;p81">
            <a:extLst>
              <a:ext uri="{FF2B5EF4-FFF2-40B4-BE49-F238E27FC236}">
                <a16:creationId xmlns:a16="http://schemas.microsoft.com/office/drawing/2014/main" id="{336DCF11-17E9-8850-573C-112DEA9840CB}"/>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2"/>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4E8182B8-521F-4D95-83AA-3CCF20435A68}"/>
              </a:ext>
            </a:extLst>
          </p:cNvPr>
          <p:cNvPicPr>
            <a:picLocks noChangeAspect="1"/>
          </p:cNvPicPr>
          <p:nvPr/>
        </p:nvPicPr>
        <p:blipFill>
          <a:blip r:embed="rId3"/>
          <a:stretch>
            <a:fillRect/>
          </a:stretch>
        </p:blipFill>
        <p:spPr>
          <a:xfrm>
            <a:off x="33868" y="2469506"/>
            <a:ext cx="9051429" cy="2498657"/>
          </a:xfrm>
          <a:prstGeom prst="rect">
            <a:avLst/>
          </a:prstGeom>
        </p:spPr>
      </p:pic>
      <p:sp>
        <p:nvSpPr>
          <p:cNvPr id="4" name="Rounded Rectangle 3">
            <a:extLst>
              <a:ext uri="{FF2B5EF4-FFF2-40B4-BE49-F238E27FC236}">
                <a16:creationId xmlns:a16="http://schemas.microsoft.com/office/drawing/2014/main" id="{843C9D62-7DE7-CD92-2490-C1FA1F21CF2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160877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F551B7-4FAA-F174-C34D-5112CF5DB5B5}"/>
              </a:ext>
            </a:extLst>
          </p:cNvPr>
          <p:cNvSpPr>
            <a:spLocks noGrp="1"/>
          </p:cNvSpPr>
          <p:nvPr>
            <p:ph type="body" sz="quarter" idx="10"/>
          </p:nvPr>
        </p:nvSpPr>
        <p:spPr/>
        <p:txBody>
          <a:bodyPr>
            <a:normAutofit/>
          </a:bodyPr>
          <a:lstStyle/>
          <a:p>
            <a:pPr algn="ctr"/>
            <a:r>
              <a:rPr lang="en-US" sz="2800" dirty="0"/>
              <a:t>Decoder-only Family of Transformers </a:t>
            </a:r>
          </a:p>
        </p:txBody>
      </p:sp>
      <p:pic>
        <p:nvPicPr>
          <p:cNvPr id="14" name="object 4">
            <a:extLst>
              <a:ext uri="{FF2B5EF4-FFF2-40B4-BE49-F238E27FC236}">
                <a16:creationId xmlns:a16="http://schemas.microsoft.com/office/drawing/2014/main" id="{49D162C3-6741-27F6-C869-20A9BCE8BE6A}"/>
              </a:ext>
            </a:extLst>
          </p:cNvPr>
          <p:cNvPicPr/>
          <p:nvPr/>
        </p:nvPicPr>
        <p:blipFill>
          <a:blip r:embed="rId3" cstate="print"/>
          <a:stretch>
            <a:fillRect/>
          </a:stretch>
        </p:blipFill>
        <p:spPr>
          <a:xfrm>
            <a:off x="3558321" y="3547562"/>
            <a:ext cx="1164467" cy="778667"/>
          </a:xfrm>
          <a:prstGeom prst="rect">
            <a:avLst/>
          </a:prstGeom>
        </p:spPr>
      </p:pic>
      <p:sp>
        <p:nvSpPr>
          <p:cNvPr id="15" name="object 16">
            <a:extLst>
              <a:ext uri="{FF2B5EF4-FFF2-40B4-BE49-F238E27FC236}">
                <a16:creationId xmlns:a16="http://schemas.microsoft.com/office/drawing/2014/main" id="{7FB8C237-447C-1771-342A-4BDAC88AB4A3}"/>
              </a:ext>
            </a:extLst>
          </p:cNvPr>
          <p:cNvSpPr txBox="1"/>
          <p:nvPr/>
        </p:nvSpPr>
        <p:spPr>
          <a:xfrm>
            <a:off x="5034261" y="3800749"/>
            <a:ext cx="871061" cy="275075"/>
          </a:xfrm>
          <a:prstGeom prst="rect">
            <a:avLst/>
          </a:prstGeom>
        </p:spPr>
        <p:txBody>
          <a:bodyPr vert="horz" wrap="square" lIns="0" tIns="9525" rIns="0" bIns="0" rtlCol="0">
            <a:spAutoFit/>
          </a:bodyPr>
          <a:lstStyle/>
          <a:p>
            <a:pPr marL="9525">
              <a:spcBef>
                <a:spcPts val="75"/>
              </a:spcBef>
            </a:pPr>
            <a:r>
              <a:rPr sz="1725" spc="-4" dirty="0">
                <a:latin typeface="Corbel" panose="020B0503020204020204" pitchFamily="34" charset="0"/>
                <a:ea typeface="Tahoma" panose="020B0604030504040204" pitchFamily="34" charset="0"/>
                <a:cs typeface="Calibri"/>
              </a:rPr>
              <a:t>Decoders</a:t>
            </a:r>
            <a:endParaRPr sz="1725" dirty="0">
              <a:latin typeface="Corbel" panose="020B0503020204020204" pitchFamily="34" charset="0"/>
              <a:ea typeface="Tahoma" panose="020B0604030504040204" pitchFamily="34" charset="0"/>
              <a:cs typeface="Calibri"/>
            </a:endParaRPr>
          </a:p>
        </p:txBody>
      </p:sp>
    </p:spTree>
    <p:extLst>
      <p:ext uri="{BB962C8B-B14F-4D97-AF65-F5344CB8AC3E}">
        <p14:creationId xmlns:p14="http://schemas.microsoft.com/office/powerpoint/2010/main" val="3990666581"/>
      </p:ext>
    </p:extLst>
  </p:cSld>
  <p:clrMapOvr>
    <a:masterClrMapping/>
  </p:clrMapOvr>
  <p:extLst>
    <p:ext uri="{6950BFC3-D8DA-4A85-94F7-54DA5524770B}">
      <p188:commentRel xmlns:p188="http://schemas.microsoft.com/office/powerpoint/2018/8/main" r:id="rId2"/>
    </p:ext>
  </p:extLst>
</p:sld>
</file>

<file path=ppt/slides/slide2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09817-B127-D284-AF28-C017CE8E4DFE}"/>
              </a:ext>
            </a:extLst>
          </p:cNvPr>
          <p:cNvSpPr>
            <a:spLocks noGrp="1"/>
          </p:cNvSpPr>
          <p:nvPr>
            <p:ph type="title"/>
          </p:nvPr>
        </p:nvSpPr>
        <p:spPr/>
        <p:txBody>
          <a:bodyPr/>
          <a:lstStyle/>
          <a:p>
            <a:r>
              <a:rPr lang="en-US" dirty="0" err="1"/>
              <a:t>MoE</a:t>
            </a:r>
            <a:r>
              <a:rPr lang="en-US" dirty="0"/>
              <a:t> variants</a:t>
            </a:r>
          </a:p>
        </p:txBody>
      </p:sp>
      <p:sp>
        <p:nvSpPr>
          <p:cNvPr id="3" name="Text Placeholder 2">
            <a:extLst>
              <a:ext uri="{FF2B5EF4-FFF2-40B4-BE49-F238E27FC236}">
                <a16:creationId xmlns:a16="http://schemas.microsoft.com/office/drawing/2014/main" id="{1E071D88-EF66-F2C5-F5FD-0AB9DD1BA17E}"/>
              </a:ext>
            </a:extLst>
          </p:cNvPr>
          <p:cNvSpPr>
            <a:spLocks noGrp="1"/>
          </p:cNvSpPr>
          <p:nvPr>
            <p:ph type="body" sz="quarter" idx="16"/>
          </p:nvPr>
        </p:nvSpPr>
        <p:spPr/>
        <p:txBody>
          <a:bodyPr/>
          <a:lstStyle/>
          <a:p>
            <a:r>
              <a:rPr lang="en-US" dirty="0"/>
              <a:t>Routing function</a:t>
            </a:r>
          </a:p>
          <a:p>
            <a:r>
              <a:rPr lang="en-US" dirty="0"/>
              <a:t>Expert sizes</a:t>
            </a:r>
          </a:p>
          <a:p>
            <a:r>
              <a:rPr lang="en-US" dirty="0"/>
              <a:t>Training objectives</a:t>
            </a:r>
          </a:p>
        </p:txBody>
      </p:sp>
      <p:sp>
        <p:nvSpPr>
          <p:cNvPr id="4" name="Rounded Rectangle 3">
            <a:extLst>
              <a:ext uri="{FF2B5EF4-FFF2-40B4-BE49-F238E27FC236}">
                <a16:creationId xmlns:a16="http://schemas.microsoft.com/office/drawing/2014/main" id="{551D7B9D-2322-D667-4A4D-D6E6C2040B5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3149831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D46FF89-D7E6-DC72-DD16-F648DE04C9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A5767E-37C6-2B1A-053E-1932E819FBAE}"/>
              </a:ext>
            </a:extLst>
          </p:cNvPr>
          <p:cNvSpPr>
            <a:spLocks noGrp="1"/>
          </p:cNvSpPr>
          <p:nvPr>
            <p:ph type="title"/>
          </p:nvPr>
        </p:nvSpPr>
        <p:spPr/>
        <p:txBody>
          <a:bodyPr/>
          <a:lstStyle/>
          <a:p>
            <a:r>
              <a:rPr lang="en-US" dirty="0"/>
              <a:t>Variations of routing function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586A2C12-015F-3A2A-9628-F9FCC2E722F6}"/>
                  </a:ext>
                </a:extLst>
              </p:cNvPr>
              <p:cNvSpPr>
                <a:spLocks noGrp="1"/>
              </p:cNvSpPr>
              <p:nvPr>
                <p:ph type="body" sz="quarter" idx="16"/>
              </p:nvPr>
            </p:nvSpPr>
            <p:spPr>
              <a:xfrm>
                <a:off x="533919" y="1390650"/>
                <a:ext cx="8335018" cy="3077573"/>
              </a:xfrm>
            </p:spPr>
            <p:txBody>
              <a:bodyPr/>
              <a:lstStyle/>
              <a:p>
                <a:r>
                  <a:rPr lang="en-US" b="1" dirty="0"/>
                  <a:t>Observation:</a:t>
                </a:r>
                <a:r>
                  <a:rPr lang="en-US" dirty="0"/>
                  <a:t> choosing experts based on the input usually entails a discrete selection (i.e. which expert to use), which complicates backprop relying on differentiability.</a:t>
                </a:r>
              </a:p>
              <a:p>
                <a:r>
                  <a:rPr lang="en-US" dirty="0"/>
                  <a:t>The pioneering work of </a:t>
                </a:r>
                <a:r>
                  <a:rPr lang="en-US" dirty="0" err="1"/>
                  <a:t>Shazeer</a:t>
                </a:r>
                <a:r>
                  <a:rPr lang="en-US" dirty="0"/>
                  <a:t> et al. 2017 formulated routed function that was adopted and adapted by many follow-on works. Here is how it worked: </a:t>
                </a:r>
              </a:p>
              <a:p>
                <a:pPr marL="685800" lvl="1" indent="-342900">
                  <a:buFont typeface="+mj-lt"/>
                  <a:buAutoNum type="arabicPeriod"/>
                </a:pPr>
                <a:r>
                  <a:rPr lang="en-US" dirty="0"/>
                  <a:t>Top-</a:t>
                </a:r>
                <a14:m>
                  <m:oMath xmlns:m="http://schemas.openxmlformats.org/officeDocument/2006/math">
                    <m:r>
                      <a:rPr lang="en-US" i="1">
                        <a:latin typeface="Cambria Math" panose="02040503050406030204" pitchFamily="18" charset="0"/>
                      </a:rPr>
                      <m:t>𝑘</m:t>
                    </m:r>
                  </m:oMath>
                </a14:m>
                <a:r>
                  <a:rPr lang="en-US" dirty="0"/>
                  <a:t> routing function which takes as an input a token representation </a:t>
                </a:r>
                <a14:m>
                  <m:oMath xmlns:m="http://schemas.openxmlformats.org/officeDocument/2006/math">
                    <m:r>
                      <a:rPr lang="en-US" b="1" i="1" smtClean="0">
                        <a:latin typeface="Cambria Math" panose="02040503050406030204" pitchFamily="18" charset="0"/>
                      </a:rPr>
                      <m:t>𝒙</m:t>
                    </m:r>
                  </m:oMath>
                </a14:m>
                <a:r>
                  <a:rPr lang="en-US" dirty="0"/>
                  <a:t>,</a:t>
                </a:r>
              </a:p>
              <a:p>
                <a:pPr marL="685800" lvl="1" indent="-342900">
                  <a:buFont typeface="+mj-lt"/>
                  <a:buAutoNum type="arabicPeriod"/>
                </a:pPr>
                <a:r>
                  <a:rPr lang="en-US" dirty="0"/>
                  <a:t>Then routes it to the top-</a:t>
                </a:r>
                <a14:m>
                  <m:oMath xmlns:m="http://schemas.openxmlformats.org/officeDocument/2006/math">
                    <m:r>
                      <a:rPr lang="en-US" b="0" i="1" smtClean="0">
                        <a:latin typeface="Cambria Math" panose="02040503050406030204" pitchFamily="18" charset="0"/>
                      </a:rPr>
                      <m:t>𝑘</m:t>
                    </m:r>
                  </m:oMath>
                </a14:m>
                <a:r>
                  <a:rPr lang="en-US" dirty="0"/>
                  <a:t> experts out of the set </a:t>
                </a:r>
                <a14:m>
                  <m:oMath xmlns:m="http://schemas.openxmlformats.org/officeDocument/2006/math">
                    <m:r>
                      <a:rPr lang="en-US" b="0" i="1" smtClean="0">
                        <a:latin typeface="Cambria Math" panose="02040503050406030204" pitchFamily="18" charset="0"/>
                      </a:rPr>
                      <m:t>𝑁</m:t>
                    </m:r>
                  </m:oMath>
                </a14:m>
                <a:r>
                  <a:rPr lang="en-US" dirty="0"/>
                  <a:t> experts.</a:t>
                </a:r>
              </a:p>
              <a:p>
                <a:pPr marL="0" indent="0">
                  <a:buNone/>
                </a:pPr>
                <a:endParaRPr lang="en-US" dirty="0"/>
              </a:p>
            </p:txBody>
          </p:sp>
        </mc:Choice>
        <mc:Fallback>
          <p:sp>
            <p:nvSpPr>
              <p:cNvPr id="3" name="Text Placeholder 2">
                <a:extLst>
                  <a:ext uri="{FF2B5EF4-FFF2-40B4-BE49-F238E27FC236}">
                    <a16:creationId xmlns:a16="http://schemas.microsoft.com/office/drawing/2014/main" id="{586A2C12-015F-3A2A-9628-F9FCC2E722F6}"/>
                  </a:ext>
                </a:extLst>
              </p:cNvPr>
              <p:cNvSpPr>
                <a:spLocks noGrp="1" noRot="1" noChangeAspect="1" noMove="1" noResize="1" noEditPoints="1" noAdjustHandles="1" noChangeArrowheads="1" noChangeShapeType="1" noTextEdit="1"/>
              </p:cNvSpPr>
              <p:nvPr>
                <p:ph type="body" sz="quarter" idx="16"/>
              </p:nvPr>
            </p:nvSpPr>
            <p:spPr>
              <a:xfrm>
                <a:off x="533919" y="1390650"/>
                <a:ext cx="8335018" cy="3077573"/>
              </a:xfrm>
              <a:blipFill>
                <a:blip r:embed="rId2"/>
                <a:stretch>
                  <a:fillRect l="-457" t="-1235"/>
                </a:stretch>
              </a:blipFill>
            </p:spPr>
            <p:txBody>
              <a:bodyPr/>
              <a:lstStyle/>
              <a:p>
                <a:r>
                  <a:rPr lang="en-US">
                    <a:noFill/>
                  </a:rPr>
                  <a:t> </a:t>
                </a:r>
              </a:p>
            </p:txBody>
          </p:sp>
        </mc:Fallback>
      </mc:AlternateContent>
      <p:sp>
        <p:nvSpPr>
          <p:cNvPr id="9" name="Google Shape;665;p81">
            <a:extLst>
              <a:ext uri="{FF2B5EF4-FFF2-40B4-BE49-F238E27FC236}">
                <a16:creationId xmlns:a16="http://schemas.microsoft.com/office/drawing/2014/main" id="{1AE5FECA-6F29-BD63-31DD-5C87E3BE2632}"/>
              </a:ext>
            </a:extLst>
          </p:cNvPr>
          <p:cNvSpPr txBox="1"/>
          <p:nvPr/>
        </p:nvSpPr>
        <p:spPr>
          <a:xfrm>
            <a:off x="2136600"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Outrageously large neural networks: The sparsely-gated mixture-of-experts layer, 2017</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9281EBDC-116A-6CB3-B4A3-74D927B7B3BD}"/>
              </a:ext>
            </a:extLst>
          </p:cNvPr>
          <p:cNvPicPr>
            <a:picLocks noChangeAspect="1"/>
          </p:cNvPicPr>
          <p:nvPr/>
        </p:nvPicPr>
        <p:blipFill>
          <a:blip r:embed="rId4"/>
          <a:srcRect t="5405" b="19841"/>
          <a:stretch/>
        </p:blipFill>
        <p:spPr>
          <a:xfrm>
            <a:off x="5695201" y="3238971"/>
            <a:ext cx="1438018" cy="247042"/>
          </a:xfrm>
          <a:prstGeom prst="rect">
            <a:avLst/>
          </a:prstGeom>
        </p:spPr>
      </p:pic>
      <p:pic>
        <p:nvPicPr>
          <p:cNvPr id="5" name="Picture 4">
            <a:extLst>
              <a:ext uri="{FF2B5EF4-FFF2-40B4-BE49-F238E27FC236}">
                <a16:creationId xmlns:a16="http://schemas.microsoft.com/office/drawing/2014/main" id="{BBABC3EE-7EC1-8815-3EE1-1A35736856C9}"/>
              </a:ext>
            </a:extLst>
          </p:cNvPr>
          <p:cNvPicPr>
            <a:picLocks noChangeAspect="1"/>
          </p:cNvPicPr>
          <p:nvPr/>
        </p:nvPicPr>
        <p:blipFill>
          <a:blip r:embed="rId5"/>
          <a:stretch>
            <a:fillRect/>
          </a:stretch>
        </p:blipFill>
        <p:spPr>
          <a:xfrm>
            <a:off x="5503914" y="3565787"/>
            <a:ext cx="1894933" cy="292170"/>
          </a:xfrm>
          <a:prstGeom prst="rect">
            <a:avLst/>
          </a:prstGeom>
        </p:spPr>
      </p:pic>
      <p:pic>
        <p:nvPicPr>
          <p:cNvPr id="6" name="Picture 5">
            <a:extLst>
              <a:ext uri="{FF2B5EF4-FFF2-40B4-BE49-F238E27FC236}">
                <a16:creationId xmlns:a16="http://schemas.microsoft.com/office/drawing/2014/main" id="{3572B2E7-5D5A-8625-85BB-30C9A7FEDBDF}"/>
              </a:ext>
            </a:extLst>
          </p:cNvPr>
          <p:cNvPicPr>
            <a:picLocks noChangeAspect="1"/>
          </p:cNvPicPr>
          <p:nvPr/>
        </p:nvPicPr>
        <p:blipFill>
          <a:blip r:embed="rId6"/>
          <a:stretch>
            <a:fillRect/>
          </a:stretch>
        </p:blipFill>
        <p:spPr>
          <a:xfrm>
            <a:off x="1999546" y="3014057"/>
            <a:ext cx="2214953" cy="880302"/>
          </a:xfrm>
          <a:prstGeom prst="rect">
            <a:avLst/>
          </a:prstGeom>
        </p:spPr>
      </p:pic>
      <p:pic>
        <p:nvPicPr>
          <p:cNvPr id="7" name="Picture 6">
            <a:extLst>
              <a:ext uri="{FF2B5EF4-FFF2-40B4-BE49-F238E27FC236}">
                <a16:creationId xmlns:a16="http://schemas.microsoft.com/office/drawing/2014/main" id="{BBCF3B75-9EA2-78BD-8391-10AEEC1AF578}"/>
              </a:ext>
            </a:extLst>
          </p:cNvPr>
          <p:cNvPicPr>
            <a:picLocks noChangeAspect="1"/>
          </p:cNvPicPr>
          <p:nvPr/>
        </p:nvPicPr>
        <p:blipFill>
          <a:blip r:embed="rId7"/>
          <a:stretch>
            <a:fillRect/>
          </a:stretch>
        </p:blipFill>
        <p:spPr>
          <a:xfrm>
            <a:off x="1984773" y="3995169"/>
            <a:ext cx="2319451" cy="736650"/>
          </a:xfrm>
          <a:prstGeom prst="rect">
            <a:avLst/>
          </a:prstGeom>
        </p:spPr>
      </p:pic>
      <p:pic>
        <p:nvPicPr>
          <p:cNvPr id="10" name="Picture 9">
            <a:extLst>
              <a:ext uri="{FF2B5EF4-FFF2-40B4-BE49-F238E27FC236}">
                <a16:creationId xmlns:a16="http://schemas.microsoft.com/office/drawing/2014/main" id="{8CEDB69F-BC45-3F4B-0C0B-4559714789E9}"/>
              </a:ext>
            </a:extLst>
          </p:cNvPr>
          <p:cNvPicPr>
            <a:picLocks noChangeAspect="1"/>
          </p:cNvPicPr>
          <p:nvPr/>
        </p:nvPicPr>
        <p:blipFill>
          <a:blip r:embed="rId8"/>
          <a:stretch>
            <a:fillRect/>
          </a:stretch>
        </p:blipFill>
        <p:spPr>
          <a:xfrm>
            <a:off x="4572000" y="4214173"/>
            <a:ext cx="3870403" cy="282670"/>
          </a:xfrm>
          <a:prstGeom prst="rect">
            <a:avLst/>
          </a:prstGeom>
        </p:spPr>
      </p:pic>
      <p:sp>
        <p:nvSpPr>
          <p:cNvPr id="8" name="Rounded Rectangle 7">
            <a:extLst>
              <a:ext uri="{FF2B5EF4-FFF2-40B4-BE49-F238E27FC236}">
                <a16:creationId xmlns:a16="http://schemas.microsoft.com/office/drawing/2014/main" id="{6370C081-5DCB-6791-1103-EF270825C11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382632935"/>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DFDC6-83D6-3716-E8A3-32D063A81BBD}"/>
              </a:ext>
            </a:extLst>
          </p:cNvPr>
          <p:cNvSpPr>
            <a:spLocks noGrp="1"/>
          </p:cNvSpPr>
          <p:nvPr>
            <p:ph type="title"/>
          </p:nvPr>
        </p:nvSpPr>
        <p:spPr/>
        <p:txBody>
          <a:bodyPr/>
          <a:lstStyle/>
          <a:p>
            <a:r>
              <a:rPr lang="en-US" dirty="0"/>
              <a:t>Routing function </a:t>
            </a:r>
          </a:p>
        </p:txBody>
      </p:sp>
      <p:sp>
        <p:nvSpPr>
          <p:cNvPr id="3" name="Text Placeholder 2">
            <a:extLst>
              <a:ext uri="{FF2B5EF4-FFF2-40B4-BE49-F238E27FC236}">
                <a16:creationId xmlns:a16="http://schemas.microsoft.com/office/drawing/2014/main" id="{D07654DD-34B6-5F6F-C21C-23E4AE1B57D2}"/>
              </a:ext>
            </a:extLst>
          </p:cNvPr>
          <p:cNvSpPr>
            <a:spLocks noGrp="1"/>
          </p:cNvSpPr>
          <p:nvPr>
            <p:ph type="body" sz="quarter" idx="16"/>
          </p:nvPr>
        </p:nvSpPr>
        <p:spPr/>
        <p:txBody>
          <a:bodyPr/>
          <a:lstStyle/>
          <a:p>
            <a:r>
              <a:rPr lang="en-US" dirty="0"/>
              <a:t>Many of the routing algorithms boil down to “choose top k”</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8" name="Picture 7">
            <a:extLst>
              <a:ext uri="{FF2B5EF4-FFF2-40B4-BE49-F238E27FC236}">
                <a16:creationId xmlns:a16="http://schemas.microsoft.com/office/drawing/2014/main" id="{F64270EB-093F-8259-60BF-A59A0C3084F2}"/>
              </a:ext>
            </a:extLst>
          </p:cNvPr>
          <p:cNvPicPr>
            <a:picLocks noChangeAspect="1"/>
          </p:cNvPicPr>
          <p:nvPr/>
        </p:nvPicPr>
        <p:blipFill>
          <a:blip r:embed="rId2"/>
          <a:srcRect t="3726" b="2689"/>
          <a:stretch/>
        </p:blipFill>
        <p:spPr>
          <a:xfrm>
            <a:off x="1590268" y="1745506"/>
            <a:ext cx="5841122" cy="2452219"/>
          </a:xfrm>
          <a:prstGeom prst="rect">
            <a:avLst/>
          </a:prstGeom>
        </p:spPr>
      </p:pic>
      <p:sp>
        <p:nvSpPr>
          <p:cNvPr id="9" name="Google Shape;665;p81">
            <a:extLst>
              <a:ext uri="{FF2B5EF4-FFF2-40B4-BE49-F238E27FC236}">
                <a16:creationId xmlns:a16="http://schemas.microsoft.com/office/drawing/2014/main" id="{04E0543C-3053-1ED0-F3E3-B1009DD23EEB}"/>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11" name="TextBox 10">
            <a:extLst>
              <a:ext uri="{FF2B5EF4-FFF2-40B4-BE49-F238E27FC236}">
                <a16:creationId xmlns:a16="http://schemas.microsoft.com/office/drawing/2014/main" id="{5E55F429-B5E3-4DDC-69E4-0FC36F20FF8D}"/>
              </a:ext>
            </a:extLst>
          </p:cNvPr>
          <p:cNvSpPr txBox="1"/>
          <p:nvPr/>
        </p:nvSpPr>
        <p:spPr>
          <a:xfrm>
            <a:off x="1990607" y="4187713"/>
            <a:ext cx="1466194" cy="738664"/>
          </a:xfrm>
          <a:prstGeom prst="rect">
            <a:avLst/>
          </a:prstGeom>
          <a:noFill/>
        </p:spPr>
        <p:txBody>
          <a:bodyPr wrap="square">
            <a:spAutoFit/>
          </a:bodyPr>
          <a:lstStyle/>
          <a:p>
            <a:pPr algn="ctr"/>
            <a:r>
              <a:rPr lang="en-US" dirty="0"/>
              <a:t>Each token chooses top-k expert</a:t>
            </a:r>
          </a:p>
        </p:txBody>
      </p:sp>
      <p:sp>
        <p:nvSpPr>
          <p:cNvPr id="13" name="TextBox 12">
            <a:extLst>
              <a:ext uri="{FF2B5EF4-FFF2-40B4-BE49-F238E27FC236}">
                <a16:creationId xmlns:a16="http://schemas.microsoft.com/office/drawing/2014/main" id="{7C736572-F0D4-11DE-EE8B-722D65B28274}"/>
              </a:ext>
            </a:extLst>
          </p:cNvPr>
          <p:cNvSpPr txBox="1"/>
          <p:nvPr/>
        </p:nvSpPr>
        <p:spPr>
          <a:xfrm>
            <a:off x="3750145" y="4187713"/>
            <a:ext cx="1694793" cy="738664"/>
          </a:xfrm>
          <a:prstGeom prst="rect">
            <a:avLst/>
          </a:prstGeom>
          <a:noFill/>
        </p:spPr>
        <p:txBody>
          <a:bodyPr wrap="square">
            <a:spAutoFit/>
          </a:bodyPr>
          <a:lstStyle/>
          <a:p>
            <a:pPr algn="ctr"/>
            <a:r>
              <a:rPr lang="en-US" dirty="0"/>
              <a:t>Each expert chooses top-k token</a:t>
            </a:r>
          </a:p>
        </p:txBody>
      </p:sp>
      <p:sp>
        <p:nvSpPr>
          <p:cNvPr id="15" name="TextBox 14">
            <a:extLst>
              <a:ext uri="{FF2B5EF4-FFF2-40B4-BE49-F238E27FC236}">
                <a16:creationId xmlns:a16="http://schemas.microsoft.com/office/drawing/2014/main" id="{B62315B5-C0FE-6479-7EAC-68B2CCD47EEC}"/>
              </a:ext>
            </a:extLst>
          </p:cNvPr>
          <p:cNvSpPr txBox="1"/>
          <p:nvPr/>
        </p:nvSpPr>
        <p:spPr>
          <a:xfrm>
            <a:off x="5678092" y="4177666"/>
            <a:ext cx="1765738" cy="738664"/>
          </a:xfrm>
          <a:prstGeom prst="rect">
            <a:avLst/>
          </a:prstGeom>
          <a:noFill/>
        </p:spPr>
        <p:txBody>
          <a:bodyPr wrap="square">
            <a:spAutoFit/>
          </a:bodyPr>
          <a:lstStyle/>
          <a:p>
            <a:pPr algn="ctr"/>
            <a:r>
              <a:rPr lang="en-US" dirty="0"/>
              <a:t>Global routing </a:t>
            </a:r>
            <a:br>
              <a:rPr lang="en-US" dirty="0"/>
            </a:br>
            <a:r>
              <a:rPr lang="en-US" dirty="0"/>
              <a:t>tokens should go to which experts </a:t>
            </a:r>
          </a:p>
        </p:txBody>
      </p:sp>
      <p:sp>
        <p:nvSpPr>
          <p:cNvPr id="4" name="Rounded Rectangle 3">
            <a:extLst>
              <a:ext uri="{FF2B5EF4-FFF2-40B4-BE49-F238E27FC236}">
                <a16:creationId xmlns:a16="http://schemas.microsoft.com/office/drawing/2014/main" id="{F70CC372-90EF-8F42-E7F5-5E0F03CE6A38}"/>
              </a:ext>
            </a:extLst>
          </p:cNvPr>
          <p:cNvSpPr/>
          <p:nvPr/>
        </p:nvSpPr>
        <p:spPr>
          <a:xfrm>
            <a:off x="8147715" y="170597"/>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13598645"/>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5DD1A-7DCF-61B5-81D5-5E880DD62520}"/>
              </a:ext>
            </a:extLst>
          </p:cNvPr>
          <p:cNvSpPr>
            <a:spLocks noGrp="1"/>
          </p:cNvSpPr>
          <p:nvPr>
            <p:ph type="title"/>
          </p:nvPr>
        </p:nvSpPr>
        <p:spPr/>
        <p:txBody>
          <a:bodyPr/>
          <a:lstStyle/>
          <a:p>
            <a:r>
              <a:rPr lang="en-US" dirty="0"/>
              <a:t>Common routing variants</a:t>
            </a:r>
          </a:p>
        </p:txBody>
      </p:sp>
      <p:sp>
        <p:nvSpPr>
          <p:cNvPr id="3" name="Text Placeholder 2">
            <a:extLst>
              <a:ext uri="{FF2B5EF4-FFF2-40B4-BE49-F238E27FC236}">
                <a16:creationId xmlns:a16="http://schemas.microsoft.com/office/drawing/2014/main" id="{7EF6FA37-7D87-631B-68D9-C725F75F7C8A}"/>
              </a:ext>
            </a:extLst>
          </p:cNvPr>
          <p:cNvSpPr>
            <a:spLocks noGrp="1"/>
          </p:cNvSpPr>
          <p:nvPr>
            <p:ph type="body" sz="quarter" idx="16"/>
          </p:nvPr>
        </p:nvSpPr>
        <p:spPr/>
        <p:txBody>
          <a:bodyPr/>
          <a:lstStyle/>
          <a:p>
            <a:r>
              <a:rPr lang="en-US" dirty="0"/>
              <a:t>Used in most </a:t>
            </a:r>
            <a:r>
              <a:rPr lang="en-US" dirty="0" err="1"/>
              <a:t>MoEs</a:t>
            </a:r>
            <a:endParaRPr lang="en-US" dirty="0"/>
          </a:p>
          <a:p>
            <a:pPr lvl="1"/>
            <a:r>
              <a:rPr lang="en-US" dirty="0"/>
              <a:t>Switch Transformer (k=1)</a:t>
            </a:r>
          </a:p>
          <a:p>
            <a:pPr lvl="1"/>
            <a:r>
              <a:rPr lang="en-US" dirty="0" err="1"/>
              <a:t>Gshard</a:t>
            </a:r>
            <a:r>
              <a:rPr lang="en-US" dirty="0"/>
              <a:t> (k=2), Grok (2), </a:t>
            </a:r>
          </a:p>
          <a:p>
            <a:pPr lvl="1"/>
            <a:r>
              <a:rPr lang="en-US" dirty="0" err="1"/>
              <a:t>Mixtral</a:t>
            </a:r>
            <a:r>
              <a:rPr lang="en-US" dirty="0"/>
              <a:t> (2), </a:t>
            </a:r>
            <a:r>
              <a:rPr lang="en-US" dirty="0" err="1"/>
              <a:t>Qwen</a:t>
            </a:r>
            <a:r>
              <a:rPr lang="en-US" dirty="0"/>
              <a:t> (4), </a:t>
            </a:r>
          </a:p>
          <a:p>
            <a:pPr lvl="1"/>
            <a:r>
              <a:rPr lang="en-US" dirty="0"/>
              <a:t>DBRX (4), </a:t>
            </a:r>
            <a:r>
              <a:rPr lang="en-US" dirty="0" err="1"/>
              <a:t>DeepSeek</a:t>
            </a:r>
            <a:r>
              <a:rPr lang="en-US" dirty="0"/>
              <a:t> (7)</a:t>
            </a:r>
          </a:p>
          <a:p>
            <a:endParaRPr lang="en-US" dirty="0"/>
          </a:p>
          <a:p>
            <a:endParaRPr lang="en-US" dirty="0"/>
          </a:p>
          <a:p>
            <a:endParaRPr lang="en-US" dirty="0"/>
          </a:p>
          <a:p>
            <a:pPr marL="0" indent="0">
              <a:buNone/>
            </a:pPr>
            <a:endParaRPr lang="en-US" dirty="0"/>
          </a:p>
          <a:p>
            <a:r>
              <a:rPr lang="en-US" dirty="0"/>
              <a:t>Common baseline</a:t>
            </a:r>
          </a:p>
        </p:txBody>
      </p:sp>
      <p:pic>
        <p:nvPicPr>
          <p:cNvPr id="4" name="Picture 3">
            <a:extLst>
              <a:ext uri="{FF2B5EF4-FFF2-40B4-BE49-F238E27FC236}">
                <a16:creationId xmlns:a16="http://schemas.microsoft.com/office/drawing/2014/main" id="{7E1C301C-FA73-8885-4DF4-A00CA1EAE1AA}"/>
              </a:ext>
            </a:extLst>
          </p:cNvPr>
          <p:cNvPicPr>
            <a:picLocks noChangeAspect="1"/>
          </p:cNvPicPr>
          <p:nvPr/>
        </p:nvPicPr>
        <p:blipFill>
          <a:blip r:embed="rId2"/>
          <a:stretch>
            <a:fillRect/>
          </a:stretch>
        </p:blipFill>
        <p:spPr>
          <a:xfrm>
            <a:off x="4364183" y="868677"/>
            <a:ext cx="4715598" cy="4274823"/>
          </a:xfrm>
          <a:prstGeom prst="rect">
            <a:avLst/>
          </a:prstGeom>
        </p:spPr>
      </p:pic>
      <p:sp>
        <p:nvSpPr>
          <p:cNvPr id="5" name="Google Shape;665;p81">
            <a:extLst>
              <a:ext uri="{FF2B5EF4-FFF2-40B4-BE49-F238E27FC236}">
                <a16:creationId xmlns:a16="http://schemas.microsoft.com/office/drawing/2014/main" id="{EABF38F8-4C81-21E9-1BBA-C8D89E4709CD}"/>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Google Shape;665;p81">
            <a:extLst>
              <a:ext uri="{FF2B5EF4-FFF2-40B4-BE49-F238E27FC236}">
                <a16:creationId xmlns:a16="http://schemas.microsoft.com/office/drawing/2014/main" id="{8EBC44E1-FEB7-45F9-6FB3-D9B9EA459933}"/>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7" name="Rounded Rectangle 6">
            <a:extLst>
              <a:ext uri="{FF2B5EF4-FFF2-40B4-BE49-F238E27FC236}">
                <a16:creationId xmlns:a16="http://schemas.microsoft.com/office/drawing/2014/main" id="{ED0FCDF4-2DBF-C197-6362-931470683B4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858498881"/>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BAEB5-C87E-B915-4A17-3AD917314DDA}"/>
              </a:ext>
            </a:extLst>
          </p:cNvPr>
          <p:cNvSpPr>
            <a:spLocks noGrp="1"/>
          </p:cNvSpPr>
          <p:nvPr>
            <p:ph type="title"/>
          </p:nvPr>
        </p:nvSpPr>
        <p:spPr/>
        <p:txBody>
          <a:bodyPr/>
          <a:lstStyle/>
          <a:p>
            <a:r>
              <a:rPr lang="en-US" dirty="0"/>
              <a:t>Other routing variants</a:t>
            </a:r>
          </a:p>
        </p:txBody>
      </p:sp>
      <p:sp>
        <p:nvSpPr>
          <p:cNvPr id="3" name="Text Placeholder 2">
            <a:extLst>
              <a:ext uri="{FF2B5EF4-FFF2-40B4-BE49-F238E27FC236}">
                <a16:creationId xmlns:a16="http://schemas.microsoft.com/office/drawing/2014/main" id="{401E47C2-8698-2B73-4078-8C20DB77D236}"/>
              </a:ext>
            </a:extLst>
          </p:cNvPr>
          <p:cNvSpPr>
            <a:spLocks noGrp="1"/>
          </p:cNvSpPr>
          <p:nvPr>
            <p:ph type="body" sz="quarter" idx="16"/>
          </p:nvPr>
        </p:nvSpPr>
        <p:spPr/>
        <p:txBody>
          <a:bodyPr/>
          <a:lstStyle/>
          <a:p>
            <a:r>
              <a:rPr lang="en-US" dirty="0"/>
              <a:t>RL to learn routes</a:t>
            </a:r>
          </a:p>
          <a:p>
            <a:pPr lvl="1"/>
            <a:r>
              <a:rPr lang="en-US" dirty="0"/>
              <a:t>Used in some of the earliest work </a:t>
            </a:r>
            <a:br>
              <a:rPr lang="en-US" dirty="0"/>
            </a:br>
            <a:r>
              <a:rPr lang="en-US" dirty="0"/>
              <a:t>Bengio 2013, not common now</a:t>
            </a:r>
          </a:p>
          <a:p>
            <a:endParaRPr lang="en-US" dirty="0"/>
          </a:p>
          <a:p>
            <a:endParaRPr lang="en-US" dirty="0"/>
          </a:p>
          <a:p>
            <a:endParaRPr lang="en-US" dirty="0"/>
          </a:p>
          <a:p>
            <a:r>
              <a:rPr lang="en-US" dirty="0"/>
              <a:t>Solve a matching problem</a:t>
            </a:r>
          </a:p>
          <a:p>
            <a:pPr lvl="1"/>
            <a:r>
              <a:rPr lang="en-US" dirty="0"/>
              <a:t>Linear assignment for routing </a:t>
            </a:r>
          </a:p>
          <a:p>
            <a:pPr lvl="1"/>
            <a:r>
              <a:rPr lang="en-US" dirty="0"/>
              <a:t>Used in various papers like Clark ‘22</a:t>
            </a:r>
          </a:p>
        </p:txBody>
      </p:sp>
      <p:pic>
        <p:nvPicPr>
          <p:cNvPr id="4" name="Picture 3">
            <a:extLst>
              <a:ext uri="{FF2B5EF4-FFF2-40B4-BE49-F238E27FC236}">
                <a16:creationId xmlns:a16="http://schemas.microsoft.com/office/drawing/2014/main" id="{11630FAD-3188-91FE-96DC-2F5D6915D778}"/>
              </a:ext>
            </a:extLst>
          </p:cNvPr>
          <p:cNvPicPr>
            <a:picLocks noChangeAspect="1"/>
          </p:cNvPicPr>
          <p:nvPr/>
        </p:nvPicPr>
        <p:blipFill>
          <a:blip r:embed="rId2"/>
          <a:stretch>
            <a:fillRect/>
          </a:stretch>
        </p:blipFill>
        <p:spPr>
          <a:xfrm>
            <a:off x="5245331" y="229904"/>
            <a:ext cx="3767371" cy="4913596"/>
          </a:xfrm>
          <a:prstGeom prst="rect">
            <a:avLst/>
          </a:prstGeom>
        </p:spPr>
      </p:pic>
      <p:sp>
        <p:nvSpPr>
          <p:cNvPr id="8" name="Google Shape;665;p81">
            <a:extLst>
              <a:ext uri="{FF2B5EF4-FFF2-40B4-BE49-F238E27FC236}">
                <a16:creationId xmlns:a16="http://schemas.microsoft.com/office/drawing/2014/main" id="{4486943F-43A2-FF2B-AB3C-106060542976}"/>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4546013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2571D-E6EC-A0AF-B219-535424E85EC2}"/>
              </a:ext>
            </a:extLst>
          </p:cNvPr>
          <p:cNvSpPr>
            <a:spLocks noGrp="1"/>
          </p:cNvSpPr>
          <p:nvPr>
            <p:ph type="title"/>
          </p:nvPr>
        </p:nvSpPr>
        <p:spPr/>
        <p:txBody>
          <a:bodyPr/>
          <a:lstStyle/>
          <a:p>
            <a:r>
              <a:rPr lang="en-US" dirty="0"/>
              <a:t>Some recent </a:t>
            </a:r>
            <a:r>
              <a:rPr lang="en-US" dirty="0" err="1"/>
              <a:t>MoE</a:t>
            </a:r>
            <a:r>
              <a:rPr lang="en-US" dirty="0"/>
              <a:t> results </a:t>
            </a:r>
          </a:p>
        </p:txBody>
      </p:sp>
      <p:sp>
        <p:nvSpPr>
          <p:cNvPr id="3" name="Text Placeholder 2">
            <a:extLst>
              <a:ext uri="{FF2B5EF4-FFF2-40B4-BE49-F238E27FC236}">
                <a16:creationId xmlns:a16="http://schemas.microsoft.com/office/drawing/2014/main" id="{A66A12AF-2D22-49CE-8ED7-838BCD9BC46B}"/>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err="1"/>
              <a:t>MoEs</a:t>
            </a:r>
            <a:r>
              <a:rPr lang="en-US" dirty="0"/>
              <a:t> are most of the highest-performance open models and are quite quick.</a:t>
            </a:r>
          </a:p>
        </p:txBody>
      </p:sp>
      <p:pic>
        <p:nvPicPr>
          <p:cNvPr id="4" name="Picture 3">
            <a:extLst>
              <a:ext uri="{FF2B5EF4-FFF2-40B4-BE49-F238E27FC236}">
                <a16:creationId xmlns:a16="http://schemas.microsoft.com/office/drawing/2014/main" id="{C4F5203C-7C8B-1AB4-77B7-3263C54001B0}"/>
              </a:ext>
            </a:extLst>
          </p:cNvPr>
          <p:cNvPicPr>
            <a:picLocks noChangeAspect="1"/>
          </p:cNvPicPr>
          <p:nvPr/>
        </p:nvPicPr>
        <p:blipFill>
          <a:blip r:embed="rId3"/>
          <a:stretch>
            <a:fillRect/>
          </a:stretch>
        </p:blipFill>
        <p:spPr>
          <a:xfrm>
            <a:off x="58189" y="1146892"/>
            <a:ext cx="9085811" cy="3016067"/>
          </a:xfrm>
          <a:prstGeom prst="rect">
            <a:avLst/>
          </a:prstGeom>
        </p:spPr>
      </p:pic>
      <p:sp>
        <p:nvSpPr>
          <p:cNvPr id="5" name="Rounded Rectangle 4">
            <a:extLst>
              <a:ext uri="{FF2B5EF4-FFF2-40B4-BE49-F238E27FC236}">
                <a16:creationId xmlns:a16="http://schemas.microsoft.com/office/drawing/2014/main" id="{0A3C3B80-419B-B3A1-1EBB-D269E3881846}"/>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23867034"/>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C92E2-5BB5-1738-22CC-ADE6A7C5DB3D}"/>
              </a:ext>
            </a:extLst>
          </p:cNvPr>
          <p:cNvSpPr>
            <a:spLocks noGrp="1"/>
          </p:cNvSpPr>
          <p:nvPr>
            <p:ph type="title"/>
          </p:nvPr>
        </p:nvSpPr>
        <p:spPr/>
        <p:txBody>
          <a:bodyPr/>
          <a:lstStyle/>
          <a:p>
            <a:r>
              <a:rPr lang="en-US" dirty="0"/>
              <a:t>Some recent </a:t>
            </a:r>
            <a:r>
              <a:rPr lang="en-US" dirty="0" err="1"/>
              <a:t>MoE</a:t>
            </a:r>
            <a:r>
              <a:rPr lang="en-US" dirty="0"/>
              <a:t> results – </a:t>
            </a:r>
            <a:r>
              <a:rPr lang="en-US" dirty="0" err="1"/>
              <a:t>Qwen</a:t>
            </a:r>
            <a:r>
              <a:rPr lang="en-US" dirty="0"/>
              <a:t> </a:t>
            </a:r>
          </a:p>
        </p:txBody>
      </p:sp>
      <p:sp>
        <p:nvSpPr>
          <p:cNvPr id="3" name="Text Placeholder 2">
            <a:extLst>
              <a:ext uri="{FF2B5EF4-FFF2-40B4-BE49-F238E27FC236}">
                <a16:creationId xmlns:a16="http://schemas.microsoft.com/office/drawing/2014/main" id="{1D82E5DA-C401-7375-C80E-7B237723609A}"/>
              </a:ext>
            </a:extLst>
          </p:cNvPr>
          <p:cNvSpPr>
            <a:spLocks noGrp="1"/>
          </p:cNvSpPr>
          <p:nvPr>
            <p:ph type="body" sz="quarter" idx="16"/>
          </p:nvPr>
        </p:nvSpPr>
        <p:spPr/>
        <p:txBody>
          <a:bodyPr/>
          <a:lstStyle/>
          <a:p>
            <a:endParaRPr lang="en-US" dirty="0"/>
          </a:p>
        </p:txBody>
      </p:sp>
      <p:pic>
        <p:nvPicPr>
          <p:cNvPr id="4" name="Picture 3">
            <a:extLst>
              <a:ext uri="{FF2B5EF4-FFF2-40B4-BE49-F238E27FC236}">
                <a16:creationId xmlns:a16="http://schemas.microsoft.com/office/drawing/2014/main" id="{26943E8B-74C9-FACB-EE6D-2D23E39DA6C2}"/>
              </a:ext>
            </a:extLst>
          </p:cNvPr>
          <p:cNvPicPr>
            <a:picLocks noChangeAspect="1"/>
          </p:cNvPicPr>
          <p:nvPr/>
        </p:nvPicPr>
        <p:blipFill>
          <a:blip r:embed="rId2"/>
          <a:stretch>
            <a:fillRect/>
          </a:stretch>
        </p:blipFill>
        <p:spPr>
          <a:xfrm>
            <a:off x="64583" y="1465005"/>
            <a:ext cx="9031460" cy="2533415"/>
          </a:xfrm>
          <a:prstGeom prst="rect">
            <a:avLst/>
          </a:prstGeom>
        </p:spPr>
      </p:pic>
      <p:sp>
        <p:nvSpPr>
          <p:cNvPr id="5" name="Rounded Rectangle 4">
            <a:extLst>
              <a:ext uri="{FF2B5EF4-FFF2-40B4-BE49-F238E27FC236}">
                <a16:creationId xmlns:a16="http://schemas.microsoft.com/office/drawing/2014/main" id="{1B56D815-D707-729D-CD21-A884915072AA}"/>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185134949"/>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38847-E7DC-5A1F-8A41-44F2CB9B92C2}"/>
              </a:ext>
            </a:extLst>
          </p:cNvPr>
          <p:cNvSpPr>
            <a:spLocks noGrp="1"/>
          </p:cNvSpPr>
          <p:nvPr>
            <p:ph type="title"/>
          </p:nvPr>
        </p:nvSpPr>
        <p:spPr/>
        <p:txBody>
          <a:bodyPr/>
          <a:lstStyle/>
          <a:p>
            <a:r>
              <a:rPr lang="en-US" dirty="0"/>
              <a:t>Some recent </a:t>
            </a:r>
            <a:r>
              <a:rPr lang="en-US" dirty="0" err="1"/>
              <a:t>MoE</a:t>
            </a:r>
            <a:r>
              <a:rPr lang="en-US" dirty="0"/>
              <a:t> results – </a:t>
            </a:r>
            <a:r>
              <a:rPr lang="en-US" dirty="0" err="1"/>
              <a:t>DeepSeek</a:t>
            </a:r>
            <a:r>
              <a:rPr lang="en-US" dirty="0"/>
              <a:t> </a:t>
            </a:r>
          </a:p>
        </p:txBody>
      </p:sp>
      <p:sp>
        <p:nvSpPr>
          <p:cNvPr id="3" name="Text Placeholder 2">
            <a:extLst>
              <a:ext uri="{FF2B5EF4-FFF2-40B4-BE49-F238E27FC236}">
                <a16:creationId xmlns:a16="http://schemas.microsoft.com/office/drawing/2014/main" id="{A18DAAF9-AAB9-2F2F-4127-C6124718F6CB}"/>
              </a:ext>
            </a:extLst>
          </p:cNvPr>
          <p:cNvSpPr>
            <a:spLocks noGrp="1"/>
          </p:cNvSpPr>
          <p:nvPr>
            <p:ph type="body" sz="quarter" idx="16"/>
          </p:nvPr>
        </p:nvSpPr>
        <p:spPr/>
        <p:txBody>
          <a:bodyPr/>
          <a:lstStyle/>
          <a:p>
            <a:r>
              <a:rPr lang="en-US" dirty="0"/>
              <a:t>There’s also some good recent </a:t>
            </a:r>
            <a:br>
              <a:rPr lang="en-US" dirty="0"/>
            </a:br>
            <a:r>
              <a:rPr lang="en-US" dirty="0"/>
              <a:t>ablation work on </a:t>
            </a:r>
            <a:r>
              <a:rPr lang="en-US" dirty="0" err="1"/>
              <a:t>MoEs</a:t>
            </a:r>
            <a:r>
              <a:rPr lang="en-US" dirty="0"/>
              <a:t> showing </a:t>
            </a:r>
            <a:br>
              <a:rPr lang="en-US" dirty="0"/>
            </a:br>
            <a:r>
              <a:rPr lang="en-US" dirty="0"/>
              <a:t>they’re generally good.</a:t>
            </a:r>
          </a:p>
        </p:txBody>
      </p:sp>
      <p:pic>
        <p:nvPicPr>
          <p:cNvPr id="4" name="Picture 3">
            <a:extLst>
              <a:ext uri="{FF2B5EF4-FFF2-40B4-BE49-F238E27FC236}">
                <a16:creationId xmlns:a16="http://schemas.microsoft.com/office/drawing/2014/main" id="{311F2FB4-6671-C51E-3977-A2B370C742DD}"/>
              </a:ext>
            </a:extLst>
          </p:cNvPr>
          <p:cNvPicPr>
            <a:picLocks noChangeAspect="1"/>
          </p:cNvPicPr>
          <p:nvPr/>
        </p:nvPicPr>
        <p:blipFill>
          <a:blip r:embed="rId2"/>
          <a:stretch>
            <a:fillRect/>
          </a:stretch>
        </p:blipFill>
        <p:spPr>
          <a:xfrm>
            <a:off x="4039985" y="994446"/>
            <a:ext cx="4804758" cy="4006625"/>
          </a:xfrm>
          <a:prstGeom prst="rect">
            <a:avLst/>
          </a:prstGeom>
        </p:spPr>
      </p:pic>
      <p:sp>
        <p:nvSpPr>
          <p:cNvPr id="5" name="Google Shape;665;p81">
            <a:extLst>
              <a:ext uri="{FF2B5EF4-FFF2-40B4-BE49-F238E27FC236}">
                <a16:creationId xmlns:a16="http://schemas.microsoft.com/office/drawing/2014/main" id="{D9CD50AE-B7C0-91F0-45B3-C4AF9529A621}"/>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EBC0CCB5-30CB-7187-78CA-FD2CA0A09F8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67379021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ADA86-5D6F-08A0-0C99-DE746C97A4DC}"/>
              </a:ext>
            </a:extLst>
          </p:cNvPr>
          <p:cNvSpPr>
            <a:spLocks noGrp="1"/>
          </p:cNvSpPr>
          <p:nvPr>
            <p:ph type="title"/>
          </p:nvPr>
        </p:nvSpPr>
        <p:spPr/>
        <p:txBody>
          <a:bodyPr/>
          <a:lstStyle/>
          <a:p>
            <a:r>
              <a:rPr lang="en-US" dirty="0"/>
              <a:t>How do we train </a:t>
            </a:r>
            <a:r>
              <a:rPr lang="en-US" dirty="0" err="1"/>
              <a:t>MoEs</a:t>
            </a:r>
            <a:r>
              <a:rPr lang="en-US" dirty="0"/>
              <a:t>?</a:t>
            </a:r>
          </a:p>
        </p:txBody>
      </p:sp>
      <p:sp>
        <p:nvSpPr>
          <p:cNvPr id="3" name="Text Placeholder 2">
            <a:extLst>
              <a:ext uri="{FF2B5EF4-FFF2-40B4-BE49-F238E27FC236}">
                <a16:creationId xmlns:a16="http://schemas.microsoft.com/office/drawing/2014/main" id="{C209110B-EDEF-6067-8821-5BE8F67C37AF}"/>
              </a:ext>
            </a:extLst>
          </p:cNvPr>
          <p:cNvSpPr>
            <a:spLocks noGrp="1"/>
          </p:cNvSpPr>
          <p:nvPr>
            <p:ph type="body" sz="quarter" idx="16"/>
          </p:nvPr>
        </p:nvSpPr>
        <p:spPr/>
        <p:txBody>
          <a:bodyPr/>
          <a:lstStyle/>
          <a:p>
            <a:r>
              <a:rPr lang="en-US" dirty="0"/>
              <a:t>Major challenge: we need sparsity for training-time efficiency...</a:t>
            </a:r>
          </a:p>
          <a:p>
            <a:pPr lvl="1"/>
            <a:r>
              <a:rPr lang="en-US" dirty="0"/>
              <a:t>But sparse gating decisions are not differentiable!</a:t>
            </a:r>
          </a:p>
          <a:p>
            <a:pPr lvl="1"/>
            <a:endParaRPr lang="en-US" dirty="0"/>
          </a:p>
          <a:p>
            <a:r>
              <a:rPr lang="en-US" dirty="0"/>
              <a:t>Solutions?</a:t>
            </a:r>
          </a:p>
          <a:p>
            <a:pPr marL="685800" lvl="1" indent="-342900">
              <a:buFont typeface="+mj-lt"/>
              <a:buAutoNum type="arabicPeriod"/>
            </a:pPr>
            <a:r>
              <a:rPr lang="en-US" dirty="0"/>
              <a:t>Reinforcement learning to optimize gating policies</a:t>
            </a:r>
          </a:p>
          <a:p>
            <a:pPr marL="685800" lvl="1" indent="-342900">
              <a:buFont typeface="+mj-lt"/>
              <a:buAutoNum type="arabicPeriod"/>
            </a:pPr>
            <a:r>
              <a:rPr lang="en-US" dirty="0"/>
              <a:t>Stochastic perturbations</a:t>
            </a:r>
          </a:p>
          <a:p>
            <a:pPr marL="685800" lvl="1" indent="-342900">
              <a:buFont typeface="+mj-lt"/>
              <a:buAutoNum type="arabicPeriod"/>
            </a:pPr>
            <a:r>
              <a:rPr lang="en-US" dirty="0"/>
              <a:t>Heuristic ‘balancing’ losses.</a:t>
            </a:r>
          </a:p>
          <a:p>
            <a:pPr marL="1588" indent="0">
              <a:buNone/>
            </a:pPr>
            <a:endParaRPr lang="en-US" dirty="0"/>
          </a:p>
          <a:p>
            <a:pPr marL="1588" indent="0">
              <a:buNone/>
            </a:pPr>
            <a:r>
              <a:rPr lang="en-US" dirty="0"/>
              <a:t>Guess which one people use in practice?</a:t>
            </a:r>
          </a:p>
        </p:txBody>
      </p:sp>
      <p:sp>
        <p:nvSpPr>
          <p:cNvPr id="4" name="Google Shape;665;p81">
            <a:extLst>
              <a:ext uri="{FF2B5EF4-FFF2-40B4-BE49-F238E27FC236}">
                <a16:creationId xmlns:a16="http://schemas.microsoft.com/office/drawing/2014/main" id="{A651226B-4334-E951-9AC1-7D5C275BFA27}"/>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5" name="Rounded Rectangle 4">
            <a:extLst>
              <a:ext uri="{FF2B5EF4-FFF2-40B4-BE49-F238E27FC236}">
                <a16:creationId xmlns:a16="http://schemas.microsoft.com/office/drawing/2014/main" id="{2CAD550D-4500-3470-7825-5CE4E011C1C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99400661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DB930-EA64-09F4-F577-CAB773DB2F41}"/>
              </a:ext>
            </a:extLst>
          </p:cNvPr>
          <p:cNvSpPr>
            <a:spLocks noGrp="1"/>
          </p:cNvSpPr>
          <p:nvPr>
            <p:ph type="title"/>
          </p:nvPr>
        </p:nvSpPr>
        <p:spPr/>
        <p:txBody>
          <a:bodyPr/>
          <a:lstStyle/>
          <a:p>
            <a:r>
              <a:rPr lang="en-US" dirty="0"/>
              <a:t>How do we train </a:t>
            </a:r>
            <a:r>
              <a:rPr lang="en-US" dirty="0" err="1"/>
              <a:t>MoEs</a:t>
            </a:r>
            <a:r>
              <a:rPr lang="en-US" dirty="0"/>
              <a:t>?</a:t>
            </a:r>
          </a:p>
        </p:txBody>
      </p:sp>
      <p:sp>
        <p:nvSpPr>
          <p:cNvPr id="3" name="Text Placeholder 2">
            <a:extLst>
              <a:ext uri="{FF2B5EF4-FFF2-40B4-BE49-F238E27FC236}">
                <a16:creationId xmlns:a16="http://schemas.microsoft.com/office/drawing/2014/main" id="{198FBB46-1576-B32C-F494-A1E410626ADC}"/>
              </a:ext>
            </a:extLst>
          </p:cNvPr>
          <p:cNvSpPr>
            <a:spLocks noGrp="1"/>
          </p:cNvSpPr>
          <p:nvPr>
            <p:ph type="body" sz="quarter" idx="16"/>
          </p:nvPr>
        </p:nvSpPr>
        <p:spPr>
          <a:xfrm>
            <a:off x="533919" y="1390650"/>
            <a:ext cx="8610081" cy="3077573"/>
          </a:xfrm>
        </p:spPr>
        <p:txBody>
          <a:bodyPr/>
          <a:lstStyle/>
          <a:p>
            <a:r>
              <a:rPr lang="en-US" dirty="0"/>
              <a:t>RL via REINFORCE does work, but not so much better that it’s a clear win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RL is the ‘right solution’ but gradient variances and complexity means it’s not widely used.</a:t>
            </a:r>
          </a:p>
        </p:txBody>
      </p:sp>
      <p:sp>
        <p:nvSpPr>
          <p:cNvPr id="5" name="TextBox 4">
            <a:extLst>
              <a:ext uri="{FF2B5EF4-FFF2-40B4-BE49-F238E27FC236}">
                <a16:creationId xmlns:a16="http://schemas.microsoft.com/office/drawing/2014/main" id="{8C0E2683-4653-4BB2-FB9C-B0E058C08880}"/>
              </a:ext>
            </a:extLst>
          </p:cNvPr>
          <p:cNvSpPr txBox="1"/>
          <p:nvPr/>
        </p:nvSpPr>
        <p:spPr>
          <a:xfrm>
            <a:off x="2468880" y="3840377"/>
            <a:ext cx="4572000" cy="276999"/>
          </a:xfrm>
          <a:prstGeom prst="rect">
            <a:avLst/>
          </a:prstGeom>
          <a:noFill/>
        </p:spPr>
        <p:txBody>
          <a:bodyPr wrap="square">
            <a:spAutoFit/>
          </a:bodyPr>
          <a:lstStyle/>
          <a:p>
            <a:pPr algn="ctr"/>
            <a:r>
              <a:rPr lang="en-US" sz="1200" dirty="0"/>
              <a:t>(REINFORCE baseline approach, Clark et al 2020)</a:t>
            </a:r>
          </a:p>
        </p:txBody>
      </p:sp>
      <p:pic>
        <p:nvPicPr>
          <p:cNvPr id="9" name="Picture 8" descr="A graph of different colored lines&#10;&#10;Description automatically generated with medium confidence">
            <a:extLst>
              <a:ext uri="{FF2B5EF4-FFF2-40B4-BE49-F238E27FC236}">
                <a16:creationId xmlns:a16="http://schemas.microsoft.com/office/drawing/2014/main" id="{5365AFC9-207E-81AB-556C-6EEE52AF9605}"/>
              </a:ext>
            </a:extLst>
          </p:cNvPr>
          <p:cNvPicPr>
            <a:picLocks noChangeAspect="1"/>
          </p:cNvPicPr>
          <p:nvPr/>
        </p:nvPicPr>
        <p:blipFill>
          <a:blip r:embed="rId2"/>
          <a:stretch>
            <a:fillRect/>
          </a:stretch>
        </p:blipFill>
        <p:spPr>
          <a:xfrm>
            <a:off x="952759" y="1814715"/>
            <a:ext cx="7772400" cy="1812668"/>
          </a:xfrm>
          <a:prstGeom prst="rect">
            <a:avLst/>
          </a:prstGeom>
        </p:spPr>
      </p:pic>
      <p:sp>
        <p:nvSpPr>
          <p:cNvPr id="10" name="Google Shape;665;p81">
            <a:extLst>
              <a:ext uri="{FF2B5EF4-FFF2-40B4-BE49-F238E27FC236}">
                <a16:creationId xmlns:a16="http://schemas.microsoft.com/office/drawing/2014/main" id="{4141EE22-F7AD-86B6-72A5-19C4F94028BD}"/>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B412A54B-5515-D60F-0098-DDC01A39AA2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726341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680C732-C589-3075-6E2B-179F41E8B8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7EC6E7-FDBF-E329-BE4B-4D1BAA7C2D64}"/>
              </a:ext>
            </a:extLst>
          </p:cNvPr>
          <p:cNvSpPr>
            <a:spLocks noGrp="1"/>
          </p:cNvSpPr>
          <p:nvPr>
            <p:ph type="title"/>
          </p:nvPr>
        </p:nvSpPr>
        <p:spPr/>
        <p:txBody>
          <a:bodyPr>
            <a:normAutofit/>
          </a:bodyPr>
          <a:lstStyle/>
          <a:p>
            <a:r>
              <a:rPr lang="en-US" dirty="0"/>
              <a:t>Decoder-only (GPT)</a:t>
            </a:r>
          </a:p>
        </p:txBody>
      </p:sp>
      <p:sp>
        <p:nvSpPr>
          <p:cNvPr id="3" name="Content Placeholder 2">
            <a:extLst>
              <a:ext uri="{FF2B5EF4-FFF2-40B4-BE49-F238E27FC236}">
                <a16:creationId xmlns:a16="http://schemas.microsoft.com/office/drawing/2014/main" id="{65CFB45E-373F-35CE-13F7-542A901338A7}"/>
              </a:ext>
            </a:extLst>
          </p:cNvPr>
          <p:cNvSpPr>
            <a:spLocks noGrp="1"/>
          </p:cNvSpPr>
          <p:nvPr>
            <p:ph type="body" sz="quarter" idx="16"/>
          </p:nvPr>
        </p:nvSpPr>
        <p:spPr/>
        <p:txBody>
          <a:bodyPr/>
          <a:lstStyle/>
          <a:p>
            <a:r>
              <a:rPr lang="en-US" dirty="0"/>
              <a:t>Generate sequences where each token is predicted based on the previously generated tokens</a:t>
            </a:r>
          </a:p>
          <a:p>
            <a:r>
              <a:rPr lang="en-US" dirty="0"/>
              <a:t>Use causal masking to ensure the causality</a:t>
            </a:r>
          </a:p>
          <a:p>
            <a:r>
              <a:rPr lang="en-US" dirty="0"/>
              <a:t>Trained to maximize log-likelihood defined for next-token prediction. </a:t>
            </a:r>
          </a:p>
        </p:txBody>
      </p:sp>
      <p:pic>
        <p:nvPicPr>
          <p:cNvPr id="11" name="Picture 10">
            <a:extLst>
              <a:ext uri="{FF2B5EF4-FFF2-40B4-BE49-F238E27FC236}">
                <a16:creationId xmlns:a16="http://schemas.microsoft.com/office/drawing/2014/main" id="{AAECF3BB-DCD0-9A7B-F476-1C007D5CDA68}"/>
              </a:ext>
            </a:extLst>
          </p:cNvPr>
          <p:cNvPicPr>
            <a:picLocks noChangeAspect="1"/>
          </p:cNvPicPr>
          <p:nvPr/>
        </p:nvPicPr>
        <p:blipFill>
          <a:blip r:embed="rId3"/>
          <a:stretch>
            <a:fillRect/>
          </a:stretch>
        </p:blipFill>
        <p:spPr>
          <a:xfrm>
            <a:off x="971550" y="2514600"/>
            <a:ext cx="6515100" cy="2349339"/>
          </a:xfrm>
          <a:prstGeom prst="rect">
            <a:avLst/>
          </a:prstGeom>
        </p:spPr>
      </p:pic>
      <p:sp>
        <p:nvSpPr>
          <p:cNvPr id="12" name="TextBox 11">
            <a:extLst>
              <a:ext uri="{FF2B5EF4-FFF2-40B4-BE49-F238E27FC236}">
                <a16:creationId xmlns:a16="http://schemas.microsoft.com/office/drawing/2014/main" id="{9679109F-8516-3F2B-AC87-2F71BD042E31}"/>
              </a:ext>
            </a:extLst>
          </p:cNvPr>
          <p:cNvSpPr txBox="1"/>
          <p:nvPr/>
        </p:nvSpPr>
        <p:spPr>
          <a:xfrm>
            <a:off x="3343275" y="4932506"/>
            <a:ext cx="2457450" cy="207749"/>
          </a:xfrm>
          <a:prstGeom prst="rect">
            <a:avLst/>
          </a:prstGeom>
          <a:noFill/>
        </p:spPr>
        <p:txBody>
          <a:bodyPr wrap="square" rtlCol="0">
            <a:spAutoFit/>
          </a:bodyPr>
          <a:lstStyle/>
          <a:p>
            <a:r>
              <a:rPr lang="en-US" altLang="zh-CN" sz="750" dirty="0"/>
              <a:t>Figure source: </a:t>
            </a:r>
            <a:r>
              <a:rPr lang="en-US" altLang="zh-CN" sz="750" dirty="0">
                <a:hlinkClick r:id="rId4"/>
              </a:rPr>
              <a:t>https://peterbloem.nl/blog/transformers</a:t>
            </a:r>
            <a:r>
              <a:rPr lang="en-US" altLang="zh-CN" sz="750" dirty="0"/>
              <a:t> </a:t>
            </a:r>
            <a:endParaRPr lang="zh-CN" altLang="en-US" sz="750" dirty="0"/>
          </a:p>
        </p:txBody>
      </p:sp>
    </p:spTree>
    <p:extLst>
      <p:ext uri="{BB962C8B-B14F-4D97-AF65-F5344CB8AC3E}">
        <p14:creationId xmlns:p14="http://schemas.microsoft.com/office/powerpoint/2010/main" val="156948359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A9C9E-A739-A4B6-4A2C-463D341D0884}"/>
              </a:ext>
            </a:extLst>
          </p:cNvPr>
          <p:cNvSpPr>
            <a:spLocks noGrp="1"/>
          </p:cNvSpPr>
          <p:nvPr>
            <p:ph type="title"/>
          </p:nvPr>
        </p:nvSpPr>
        <p:spPr/>
        <p:txBody>
          <a:bodyPr/>
          <a:lstStyle/>
          <a:p>
            <a:r>
              <a:rPr lang="en-US" dirty="0"/>
              <a:t>Stochastic approximation</a:t>
            </a:r>
          </a:p>
        </p:txBody>
      </p:sp>
      <p:sp>
        <p:nvSpPr>
          <p:cNvPr id="3" name="Text Placeholder 2">
            <a:extLst>
              <a:ext uri="{FF2B5EF4-FFF2-40B4-BE49-F238E27FC236}">
                <a16:creationId xmlns:a16="http://schemas.microsoft.com/office/drawing/2014/main" id="{07021A26-725C-0453-84CB-2ADBD28A8D4D}"/>
              </a:ext>
            </a:extLst>
          </p:cNvPr>
          <p:cNvSpPr>
            <a:spLocks noGrp="1"/>
          </p:cNvSpPr>
          <p:nvPr>
            <p:ph type="body" sz="quarter" idx="16"/>
          </p:nvPr>
        </p:nvSpPr>
        <p:spPr>
          <a:xfrm>
            <a:off x="533919" y="1390650"/>
            <a:ext cx="8610081" cy="3077573"/>
          </a:xfrm>
        </p:spPr>
        <p:txBody>
          <a:bodyPr/>
          <a:lstStyle/>
          <a:p>
            <a:r>
              <a:rPr lang="en-US" dirty="0"/>
              <a:t>From </a:t>
            </a:r>
            <a:r>
              <a:rPr lang="en-US" dirty="0" err="1"/>
              <a:t>Shazeer</a:t>
            </a:r>
            <a:r>
              <a:rPr lang="en-US" dirty="0"/>
              <a:t> et al 2017 – routing decisions are stochastic with gaussian perturbations.</a:t>
            </a:r>
          </a:p>
          <a:p>
            <a:pPr lvl="1"/>
            <a:r>
              <a:rPr lang="en-US" dirty="0"/>
              <a:t>This naturally leads to experts that are a bit more robust.</a:t>
            </a:r>
          </a:p>
          <a:p>
            <a:pPr lvl="1"/>
            <a:r>
              <a:rPr lang="en-US" dirty="0"/>
              <a:t>The </a:t>
            </a:r>
            <a:r>
              <a:rPr lang="en-US" dirty="0" err="1"/>
              <a:t>softmax</a:t>
            </a:r>
            <a:r>
              <a:rPr lang="en-US" dirty="0"/>
              <a:t> means that the model learns how to rank K experts</a:t>
            </a:r>
          </a:p>
        </p:txBody>
      </p:sp>
      <p:sp>
        <p:nvSpPr>
          <p:cNvPr id="5" name="Google Shape;665;p81">
            <a:extLst>
              <a:ext uri="{FF2B5EF4-FFF2-40B4-BE49-F238E27FC236}">
                <a16:creationId xmlns:a16="http://schemas.microsoft.com/office/drawing/2014/main" id="{4737E83E-8325-4AD0-2203-6810CD8ED805}"/>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5479066F-C679-3B30-D512-2A7A432D16EC}"/>
              </a:ext>
            </a:extLst>
          </p:cNvPr>
          <p:cNvPicPr>
            <a:picLocks noChangeAspect="1"/>
          </p:cNvPicPr>
          <p:nvPr/>
        </p:nvPicPr>
        <p:blipFill>
          <a:blip r:embed="rId2"/>
          <a:stretch>
            <a:fillRect/>
          </a:stretch>
        </p:blipFill>
        <p:spPr>
          <a:xfrm>
            <a:off x="1517072" y="2382499"/>
            <a:ext cx="6047509" cy="1866956"/>
          </a:xfrm>
          <a:prstGeom prst="rect">
            <a:avLst/>
          </a:prstGeom>
        </p:spPr>
      </p:pic>
      <p:sp>
        <p:nvSpPr>
          <p:cNvPr id="8" name="Rectangle 7">
            <a:extLst>
              <a:ext uri="{FF2B5EF4-FFF2-40B4-BE49-F238E27FC236}">
                <a16:creationId xmlns:a16="http://schemas.microsoft.com/office/drawing/2014/main" id="{717D8128-78F3-11C4-23A0-415B6FB742B9}"/>
              </a:ext>
            </a:extLst>
          </p:cNvPr>
          <p:cNvSpPr/>
          <p:nvPr/>
        </p:nvSpPr>
        <p:spPr>
          <a:xfrm>
            <a:off x="3512130" y="3023750"/>
            <a:ext cx="3948544" cy="410441"/>
          </a:xfrm>
          <a:prstGeom prst="rect">
            <a:avLst/>
          </a:prstGeom>
          <a:solidFill>
            <a:srgbClr val="C00000">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665;p81">
            <a:extLst>
              <a:ext uri="{FF2B5EF4-FFF2-40B4-BE49-F238E27FC236}">
                <a16:creationId xmlns:a16="http://schemas.microsoft.com/office/drawing/2014/main" id="{0D7F351A-0D0C-EAAB-60BC-0F97135A33BB}"/>
              </a:ext>
            </a:extLst>
          </p:cNvPr>
          <p:cNvSpPr txBox="1"/>
          <p:nvPr/>
        </p:nvSpPr>
        <p:spPr>
          <a:xfrm>
            <a:off x="2136600"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Outrageously large neural networks: The sparsely-gated mixture-of-experts layer, 2017</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0CC4015A-32BC-16B4-46F2-DD523A58C56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72835578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46EBAF5-7480-3B54-006B-CAB071C4AA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5C1315-DCCE-D9A9-2D97-9B140D5CB35A}"/>
              </a:ext>
            </a:extLst>
          </p:cNvPr>
          <p:cNvSpPr>
            <a:spLocks noGrp="1"/>
          </p:cNvSpPr>
          <p:nvPr>
            <p:ph type="title"/>
          </p:nvPr>
        </p:nvSpPr>
        <p:spPr/>
        <p:txBody>
          <a:bodyPr/>
          <a:lstStyle/>
          <a:p>
            <a:r>
              <a:rPr lang="en-US" dirty="0"/>
              <a:t>Stochastic approximation</a:t>
            </a:r>
          </a:p>
        </p:txBody>
      </p:sp>
      <p:sp>
        <p:nvSpPr>
          <p:cNvPr id="3" name="Text Placeholder 2">
            <a:extLst>
              <a:ext uri="{FF2B5EF4-FFF2-40B4-BE49-F238E27FC236}">
                <a16:creationId xmlns:a16="http://schemas.microsoft.com/office/drawing/2014/main" id="{1CD59E59-E304-DD57-728C-6D01D156C600}"/>
              </a:ext>
            </a:extLst>
          </p:cNvPr>
          <p:cNvSpPr>
            <a:spLocks noGrp="1"/>
          </p:cNvSpPr>
          <p:nvPr>
            <p:ph type="body" sz="quarter" idx="16"/>
          </p:nvPr>
        </p:nvSpPr>
        <p:spPr>
          <a:xfrm>
            <a:off x="533919" y="1390650"/>
            <a:ext cx="8610081" cy="3077573"/>
          </a:xfrm>
        </p:spPr>
        <p:txBody>
          <a:bodyPr/>
          <a:lstStyle/>
          <a:p>
            <a:r>
              <a:rPr lang="en-US" dirty="0"/>
              <a:t>Stochastic jitter in </a:t>
            </a:r>
            <a:r>
              <a:rPr lang="en-US" dirty="0" err="1"/>
              <a:t>Fedus</a:t>
            </a:r>
            <a:r>
              <a:rPr lang="en-US" dirty="0"/>
              <a:t> et al 2022. This does a uniform multiplicative perturbation for the</a:t>
            </a:r>
            <a:br>
              <a:rPr lang="en-US" dirty="0"/>
            </a:br>
            <a:r>
              <a:rPr lang="en-US" dirty="0"/>
              <a:t>same goal of getting less brittle experts. This was later removed in </a:t>
            </a:r>
            <a:r>
              <a:rPr lang="en-US" dirty="0" err="1"/>
              <a:t>Zoph</a:t>
            </a:r>
            <a:r>
              <a:rPr lang="en-US" dirty="0"/>
              <a:t> et al 2022</a:t>
            </a:r>
          </a:p>
          <a:p>
            <a:endParaRPr lang="en-US" dirty="0"/>
          </a:p>
        </p:txBody>
      </p:sp>
      <p:sp>
        <p:nvSpPr>
          <p:cNvPr id="8" name="Google Shape;665;p81">
            <a:extLst>
              <a:ext uri="{FF2B5EF4-FFF2-40B4-BE49-F238E27FC236}">
                <a16:creationId xmlns:a16="http://schemas.microsoft.com/office/drawing/2014/main" id="{81D8A9BE-4680-1DDB-9F5B-D23AB656256B}"/>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8A466D4-D681-86FD-6BF7-797838D572CF}"/>
              </a:ext>
            </a:extLst>
          </p:cNvPr>
          <p:cNvPicPr>
            <a:picLocks noChangeAspect="1"/>
          </p:cNvPicPr>
          <p:nvPr/>
        </p:nvPicPr>
        <p:blipFill>
          <a:blip r:embed="rId2"/>
          <a:stretch>
            <a:fillRect/>
          </a:stretch>
        </p:blipFill>
        <p:spPr>
          <a:xfrm>
            <a:off x="800366" y="1957493"/>
            <a:ext cx="7939032" cy="2567816"/>
          </a:xfrm>
          <a:prstGeom prst="rect">
            <a:avLst/>
          </a:prstGeom>
        </p:spPr>
      </p:pic>
      <p:sp>
        <p:nvSpPr>
          <p:cNvPr id="6" name="Google Shape;665;p81">
            <a:extLst>
              <a:ext uri="{FF2B5EF4-FFF2-40B4-BE49-F238E27FC236}">
                <a16:creationId xmlns:a16="http://schemas.microsoft.com/office/drawing/2014/main" id="{33A391E9-680B-D4A1-C9B7-A228BA8CE930}"/>
              </a:ext>
            </a:extLst>
          </p:cNvPr>
          <p:cNvSpPr txBox="1"/>
          <p:nvPr/>
        </p:nvSpPr>
        <p:spPr>
          <a:xfrm>
            <a:off x="1975144" y="4874813"/>
            <a:ext cx="568087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Switch Transformers: Scaling to Trillion Parameter Models with Simple and Efficient Sparsity,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9" name="Rectangle 8">
            <a:extLst>
              <a:ext uri="{FF2B5EF4-FFF2-40B4-BE49-F238E27FC236}">
                <a16:creationId xmlns:a16="http://schemas.microsoft.com/office/drawing/2014/main" id="{64DF8205-1097-152A-D113-D0675288D27F}"/>
              </a:ext>
            </a:extLst>
          </p:cNvPr>
          <p:cNvSpPr/>
          <p:nvPr/>
        </p:nvSpPr>
        <p:spPr>
          <a:xfrm>
            <a:off x="2557270" y="3225218"/>
            <a:ext cx="6102524" cy="221990"/>
          </a:xfrm>
          <a:prstGeom prst="rect">
            <a:avLst/>
          </a:prstGeom>
          <a:solidFill>
            <a:srgbClr val="C00000">
              <a:alpha val="2705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D67C82AF-B9D9-376A-4A88-36C55487D6F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744970180"/>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3BD08-FEF4-6F1E-B5E0-256660BC23C3}"/>
              </a:ext>
            </a:extLst>
          </p:cNvPr>
          <p:cNvSpPr>
            <a:spLocks noGrp="1"/>
          </p:cNvSpPr>
          <p:nvPr>
            <p:ph type="title"/>
          </p:nvPr>
        </p:nvSpPr>
        <p:spPr/>
        <p:txBody>
          <a:bodyPr/>
          <a:lstStyle/>
          <a:p>
            <a:r>
              <a:rPr lang="en-US" dirty="0"/>
              <a:t>Load balancing losses</a:t>
            </a:r>
          </a:p>
        </p:txBody>
      </p:sp>
      <p:sp>
        <p:nvSpPr>
          <p:cNvPr id="3" name="Text Placeholder 2">
            <a:extLst>
              <a:ext uri="{FF2B5EF4-FFF2-40B4-BE49-F238E27FC236}">
                <a16:creationId xmlns:a16="http://schemas.microsoft.com/office/drawing/2014/main" id="{819CE69E-5296-F4C9-E39A-F8D9F58F96FF}"/>
              </a:ext>
            </a:extLst>
          </p:cNvPr>
          <p:cNvSpPr>
            <a:spLocks noGrp="1"/>
          </p:cNvSpPr>
          <p:nvPr>
            <p:ph type="body" sz="quarter" idx="16"/>
          </p:nvPr>
        </p:nvSpPr>
        <p:spPr>
          <a:xfrm>
            <a:off x="533919" y="1131706"/>
            <a:ext cx="8085415" cy="3077573"/>
          </a:xfrm>
        </p:spPr>
        <p:txBody>
          <a:bodyPr/>
          <a:lstStyle/>
          <a:p>
            <a:r>
              <a:rPr lang="en-US" dirty="0"/>
              <a:t>A key issue regarding systems efficiency: using the experts evenly.</a:t>
            </a:r>
          </a:p>
          <a:p>
            <a:r>
              <a:rPr lang="en-US" dirty="0"/>
              <a:t>Define an auxiliary loss and add it the total model loss during training.</a:t>
            </a:r>
          </a:p>
          <a:p>
            <a:endParaRPr lang="en-US" dirty="0"/>
          </a:p>
          <a:p>
            <a:endParaRPr lang="en-US" dirty="0"/>
          </a:p>
        </p:txBody>
      </p:sp>
      <p:sp>
        <p:nvSpPr>
          <p:cNvPr id="7" name="Google Shape;665;p81">
            <a:extLst>
              <a:ext uri="{FF2B5EF4-FFF2-40B4-BE49-F238E27FC236}">
                <a16:creationId xmlns:a16="http://schemas.microsoft.com/office/drawing/2014/main" id="{BA50A17F-056B-5A68-E736-38602369499E}"/>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9" name="Google Shape;665;p81">
            <a:extLst>
              <a:ext uri="{FF2B5EF4-FFF2-40B4-BE49-F238E27FC236}">
                <a16:creationId xmlns:a16="http://schemas.microsoft.com/office/drawing/2014/main" id="{8CBE268D-72B6-664E-0DD2-AAA78AB9ED57}"/>
              </a:ext>
            </a:extLst>
          </p:cNvPr>
          <p:cNvSpPr txBox="1"/>
          <p:nvPr/>
        </p:nvSpPr>
        <p:spPr>
          <a:xfrm>
            <a:off x="1975144" y="4874813"/>
            <a:ext cx="5680879"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2"/>
              </a:rPr>
              <a:t>Switch Transformers: Scaling to Trillion Parameter Models with Simple and Efficient Sparsity,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6946E131-2FA1-F2CA-BF3F-0DF500A42871}"/>
              </a:ext>
            </a:extLst>
          </p:cNvPr>
          <p:cNvPicPr>
            <a:picLocks noChangeAspect="1"/>
          </p:cNvPicPr>
          <p:nvPr/>
        </p:nvPicPr>
        <p:blipFill>
          <a:blip r:embed="rId3"/>
          <a:srcRect b="1860"/>
          <a:stretch/>
        </p:blipFill>
        <p:spPr>
          <a:xfrm>
            <a:off x="1212740" y="1798383"/>
            <a:ext cx="6693178" cy="2952059"/>
          </a:xfrm>
          <a:prstGeom prst="rect">
            <a:avLst/>
          </a:prstGeom>
        </p:spPr>
      </p:pic>
      <p:sp>
        <p:nvSpPr>
          <p:cNvPr id="14" name="Rounded Rectangular Callout 13">
            <a:extLst>
              <a:ext uri="{FF2B5EF4-FFF2-40B4-BE49-F238E27FC236}">
                <a16:creationId xmlns:a16="http://schemas.microsoft.com/office/drawing/2014/main" id="{FD2D1C04-94E1-9C63-7E38-2E9D00242817}"/>
              </a:ext>
            </a:extLst>
          </p:cNvPr>
          <p:cNvSpPr/>
          <p:nvPr/>
        </p:nvSpPr>
        <p:spPr>
          <a:xfrm>
            <a:off x="6271696" y="2348064"/>
            <a:ext cx="2243469" cy="644855"/>
          </a:xfrm>
          <a:prstGeom prst="wedgeRoundRectCallout">
            <a:avLst>
              <a:gd name="adj1" fmla="val -56454"/>
              <a:gd name="adj2" fmla="val 20535"/>
              <a:gd name="adj3" fmla="val 16667"/>
            </a:avLst>
          </a:prstGeom>
          <a:solidFill>
            <a:schemeClr val="bg2">
              <a:lumMod val="20000"/>
              <a:lumOff val="8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200" dirty="0">
                <a:solidFill>
                  <a:schemeClr val="tx1"/>
                </a:solidFill>
              </a:rPr>
              <a:t>So if an expert gets triggered or get assigned higher probability, </a:t>
            </a:r>
            <a:r>
              <a:rPr lang="en-US" sz="1200" dirty="0" err="1">
                <a:solidFill>
                  <a:schemeClr val="tx1"/>
                </a:solidFill>
              </a:rPr>
              <a:t>downweight</a:t>
            </a:r>
            <a:r>
              <a:rPr lang="en-US" sz="1200" dirty="0">
                <a:solidFill>
                  <a:schemeClr val="tx1"/>
                </a:solidFill>
              </a:rPr>
              <a:t> their share</a:t>
            </a:r>
          </a:p>
        </p:txBody>
      </p:sp>
      <p:sp>
        <p:nvSpPr>
          <p:cNvPr id="4" name="Rounded Rectangle 3">
            <a:extLst>
              <a:ext uri="{FF2B5EF4-FFF2-40B4-BE49-F238E27FC236}">
                <a16:creationId xmlns:a16="http://schemas.microsoft.com/office/drawing/2014/main" id="{F8638963-8452-4A18-C412-48FEF5EC330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967297870"/>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88AA3-0388-689C-C5D3-A944247956C5}"/>
              </a:ext>
            </a:extLst>
          </p:cNvPr>
          <p:cNvSpPr>
            <a:spLocks noGrp="1"/>
          </p:cNvSpPr>
          <p:nvPr>
            <p:ph type="title"/>
          </p:nvPr>
        </p:nvSpPr>
        <p:spPr/>
        <p:txBody>
          <a:bodyPr/>
          <a:lstStyle/>
          <a:p>
            <a:r>
              <a:rPr lang="en-US" dirty="0"/>
              <a:t>Recent Extensions of Load Balancing </a:t>
            </a:r>
          </a:p>
        </p:txBody>
      </p:sp>
      <p:sp>
        <p:nvSpPr>
          <p:cNvPr id="3" name="Text Placeholder 2">
            <a:extLst>
              <a:ext uri="{FF2B5EF4-FFF2-40B4-BE49-F238E27FC236}">
                <a16:creationId xmlns:a16="http://schemas.microsoft.com/office/drawing/2014/main" id="{3A1B844A-EEB0-6190-235E-B23BC1F41A72}"/>
              </a:ext>
            </a:extLst>
          </p:cNvPr>
          <p:cNvSpPr>
            <a:spLocks noGrp="1"/>
          </p:cNvSpPr>
          <p:nvPr>
            <p:ph type="body" sz="quarter" idx="16"/>
          </p:nvPr>
        </p:nvSpPr>
        <p:spPr>
          <a:xfrm>
            <a:off x="533919" y="1124645"/>
            <a:ext cx="8085415" cy="3077573"/>
          </a:xfrm>
        </p:spPr>
        <p:txBody>
          <a:bodyPr/>
          <a:lstStyle/>
          <a:p>
            <a:r>
              <a:rPr lang="en-US" sz="1400" dirty="0"/>
              <a:t>Per-expert balancing – same as the switch transformer</a:t>
            </a:r>
          </a:p>
          <a:p>
            <a:endParaRPr lang="en-US" sz="1400" dirty="0"/>
          </a:p>
          <a:p>
            <a:endParaRPr lang="en-US" sz="1400" dirty="0"/>
          </a:p>
          <a:p>
            <a:endParaRPr lang="en-US" sz="1400" dirty="0"/>
          </a:p>
          <a:p>
            <a:pPr marL="0" indent="0">
              <a:buNone/>
            </a:pPr>
            <a:br>
              <a:rPr lang="en-US" sz="1400" dirty="0"/>
            </a:br>
            <a:br>
              <a:rPr lang="en-US" sz="1400" dirty="0"/>
            </a:br>
            <a:endParaRPr lang="en-US" sz="1400" dirty="0"/>
          </a:p>
          <a:p>
            <a:r>
              <a:rPr lang="en-US" sz="1400" dirty="0"/>
              <a:t>Per-device balancing – the objective above, but aggregated by device.</a:t>
            </a:r>
          </a:p>
        </p:txBody>
      </p:sp>
      <p:pic>
        <p:nvPicPr>
          <p:cNvPr id="5" name="Picture 4" descr="A math equations with black text&#10;&#10;Description automatically generated with medium confidence">
            <a:extLst>
              <a:ext uri="{FF2B5EF4-FFF2-40B4-BE49-F238E27FC236}">
                <a16:creationId xmlns:a16="http://schemas.microsoft.com/office/drawing/2014/main" id="{A08F28BC-0149-1EFF-4AB3-9DC14B275569}"/>
              </a:ext>
            </a:extLst>
          </p:cNvPr>
          <p:cNvPicPr>
            <a:picLocks noChangeAspect="1"/>
          </p:cNvPicPr>
          <p:nvPr/>
        </p:nvPicPr>
        <p:blipFill>
          <a:blip r:embed="rId2"/>
          <a:stretch>
            <a:fillRect/>
          </a:stretch>
        </p:blipFill>
        <p:spPr>
          <a:xfrm>
            <a:off x="1586037" y="1358163"/>
            <a:ext cx="5913524" cy="1644402"/>
          </a:xfrm>
          <a:prstGeom prst="rect">
            <a:avLst/>
          </a:prstGeom>
        </p:spPr>
      </p:pic>
      <p:pic>
        <p:nvPicPr>
          <p:cNvPr id="7" name="Picture 6" descr="A white background with black symbols&#10;&#10;Description automatically generated with medium confidence">
            <a:extLst>
              <a:ext uri="{FF2B5EF4-FFF2-40B4-BE49-F238E27FC236}">
                <a16:creationId xmlns:a16="http://schemas.microsoft.com/office/drawing/2014/main" id="{DF2B5F7B-1463-D918-395A-A3978232C6F0}"/>
              </a:ext>
            </a:extLst>
          </p:cNvPr>
          <p:cNvPicPr>
            <a:picLocks noChangeAspect="1"/>
          </p:cNvPicPr>
          <p:nvPr/>
        </p:nvPicPr>
        <p:blipFill>
          <a:blip r:embed="rId3"/>
          <a:stretch>
            <a:fillRect/>
          </a:stretch>
        </p:blipFill>
        <p:spPr>
          <a:xfrm>
            <a:off x="1561762" y="3244452"/>
            <a:ext cx="5937800" cy="1523720"/>
          </a:xfrm>
          <a:prstGeom prst="rect">
            <a:avLst/>
          </a:prstGeom>
        </p:spPr>
      </p:pic>
      <p:sp>
        <p:nvSpPr>
          <p:cNvPr id="8" name="Google Shape;665;p81">
            <a:extLst>
              <a:ext uri="{FF2B5EF4-FFF2-40B4-BE49-F238E27FC236}">
                <a16:creationId xmlns:a16="http://schemas.microsoft.com/office/drawing/2014/main" id="{179F0E19-0329-1AA7-B9C3-7B700BCFD4F2}"/>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TextBox 3">
            <a:extLst>
              <a:ext uri="{FF2B5EF4-FFF2-40B4-BE49-F238E27FC236}">
                <a16:creationId xmlns:a16="http://schemas.microsoft.com/office/drawing/2014/main" id="{8B6D9EC8-4FFE-0261-4CB1-243B96774BE3}"/>
              </a:ext>
            </a:extLst>
          </p:cNvPr>
          <p:cNvSpPr txBox="1"/>
          <p:nvPr/>
        </p:nvSpPr>
        <p:spPr>
          <a:xfrm>
            <a:off x="1599164" y="4897333"/>
            <a:ext cx="6404776" cy="253916"/>
          </a:xfrm>
          <a:prstGeom prst="rect">
            <a:avLst/>
          </a:prstGeom>
          <a:noFill/>
        </p:spPr>
        <p:txBody>
          <a:bodyPr wrap="square">
            <a:spAutoFit/>
          </a:bodyPr>
          <a:lstStyle/>
          <a:p>
            <a:pPr algn="l"/>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05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DeepSeekMoE</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4"/>
              </a:rPr>
              <a:t>: Towards Ultimate Expert Specialization in Mixture-of-Experts Language Models, 2024</a:t>
            </a:r>
            <a:r>
              <a:rPr lang="en-US" sz="105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sp>
        <p:nvSpPr>
          <p:cNvPr id="6" name="Rounded Rectangle 5">
            <a:extLst>
              <a:ext uri="{FF2B5EF4-FFF2-40B4-BE49-F238E27FC236}">
                <a16:creationId xmlns:a16="http://schemas.microsoft.com/office/drawing/2014/main" id="{D8FB7B9D-9E11-9506-228D-F307777808A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0018468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73F9-2F69-1B2B-9A54-57D71CA1E794}"/>
              </a:ext>
            </a:extLst>
          </p:cNvPr>
          <p:cNvSpPr>
            <a:spLocks noGrp="1"/>
          </p:cNvSpPr>
          <p:nvPr>
            <p:ph type="title"/>
          </p:nvPr>
        </p:nvSpPr>
        <p:spPr/>
        <p:txBody>
          <a:bodyPr/>
          <a:lstStyle/>
          <a:p>
            <a:r>
              <a:rPr lang="en-US" dirty="0"/>
              <a:t>Training </a:t>
            </a:r>
            <a:r>
              <a:rPr lang="en-US" dirty="0" err="1"/>
              <a:t>MoEs</a:t>
            </a:r>
            <a:r>
              <a:rPr lang="en-US" dirty="0"/>
              <a:t> – the systems side</a:t>
            </a:r>
          </a:p>
        </p:txBody>
      </p:sp>
      <p:sp>
        <p:nvSpPr>
          <p:cNvPr id="3" name="Text Placeholder 2">
            <a:extLst>
              <a:ext uri="{FF2B5EF4-FFF2-40B4-BE49-F238E27FC236}">
                <a16:creationId xmlns:a16="http://schemas.microsoft.com/office/drawing/2014/main" id="{CD21E487-F87C-CD9E-387B-75AA991D4636}"/>
              </a:ext>
            </a:extLst>
          </p:cNvPr>
          <p:cNvSpPr>
            <a:spLocks noGrp="1"/>
          </p:cNvSpPr>
          <p:nvPr>
            <p:ph type="body" sz="quarter" idx="16"/>
          </p:nvPr>
        </p:nvSpPr>
        <p:spPr/>
        <p:txBody>
          <a:bodyPr/>
          <a:lstStyle/>
          <a:p>
            <a:r>
              <a:rPr lang="en-US" dirty="0" err="1"/>
              <a:t>MoE</a:t>
            </a:r>
            <a:r>
              <a:rPr lang="en-US" dirty="0"/>
              <a:t> routing allows for parallelism, but also some complexities</a:t>
            </a:r>
          </a:p>
          <a:p>
            <a:r>
              <a:rPr lang="en-US" dirty="0"/>
              <a:t>Modern libraries like </a:t>
            </a:r>
            <a:r>
              <a:rPr lang="en-US" dirty="0" err="1"/>
              <a:t>MegaBlocks</a:t>
            </a:r>
            <a:r>
              <a:rPr lang="en-US" dirty="0"/>
              <a:t> (used in many open </a:t>
            </a:r>
            <a:r>
              <a:rPr lang="en-US" dirty="0" err="1"/>
              <a:t>MoEs</a:t>
            </a:r>
            <a:r>
              <a:rPr lang="en-US" dirty="0"/>
              <a:t>) use smarter sparse MMs</a:t>
            </a:r>
          </a:p>
        </p:txBody>
      </p:sp>
      <p:pic>
        <p:nvPicPr>
          <p:cNvPr id="4" name="Picture 3">
            <a:extLst>
              <a:ext uri="{FF2B5EF4-FFF2-40B4-BE49-F238E27FC236}">
                <a16:creationId xmlns:a16="http://schemas.microsoft.com/office/drawing/2014/main" id="{616368EE-FEE8-4E4A-AF20-EC6E65168F53}"/>
              </a:ext>
            </a:extLst>
          </p:cNvPr>
          <p:cNvPicPr>
            <a:picLocks noChangeAspect="1"/>
          </p:cNvPicPr>
          <p:nvPr/>
        </p:nvPicPr>
        <p:blipFill>
          <a:blip r:embed="rId2"/>
          <a:stretch>
            <a:fillRect/>
          </a:stretch>
        </p:blipFill>
        <p:spPr>
          <a:xfrm>
            <a:off x="217491" y="2205992"/>
            <a:ext cx="8889103" cy="2464631"/>
          </a:xfrm>
          <a:prstGeom prst="rect">
            <a:avLst/>
          </a:prstGeom>
        </p:spPr>
      </p:pic>
      <p:sp>
        <p:nvSpPr>
          <p:cNvPr id="5" name="Google Shape;665;p81">
            <a:extLst>
              <a:ext uri="{FF2B5EF4-FFF2-40B4-BE49-F238E27FC236}">
                <a16:creationId xmlns:a16="http://schemas.microsoft.com/office/drawing/2014/main" id="{B1FE7594-2F23-1A38-8EF0-D1AD32387BFA}"/>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EC49DEE9-FF26-9CCF-AAC5-D5B92601CCD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78672776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78FB409-F4E4-CBB4-0AE3-01B5B17EF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73CEB-9870-9430-378F-B15EC4217B06}"/>
              </a:ext>
            </a:extLst>
          </p:cNvPr>
          <p:cNvSpPr>
            <a:spLocks noGrp="1"/>
          </p:cNvSpPr>
          <p:nvPr>
            <p:ph type="title"/>
          </p:nvPr>
        </p:nvSpPr>
        <p:spPr/>
        <p:txBody>
          <a:bodyPr/>
          <a:lstStyle/>
          <a:p>
            <a:r>
              <a:rPr lang="en-US" dirty="0"/>
              <a:t>Training </a:t>
            </a:r>
            <a:r>
              <a:rPr lang="en-US" dirty="0" err="1"/>
              <a:t>MoEs</a:t>
            </a:r>
            <a:r>
              <a:rPr lang="en-US" dirty="0"/>
              <a:t> – the systems side</a:t>
            </a:r>
          </a:p>
        </p:txBody>
      </p:sp>
      <p:sp>
        <p:nvSpPr>
          <p:cNvPr id="3" name="Text Placeholder 2">
            <a:extLst>
              <a:ext uri="{FF2B5EF4-FFF2-40B4-BE49-F238E27FC236}">
                <a16:creationId xmlns:a16="http://schemas.microsoft.com/office/drawing/2014/main" id="{6B1A8A7C-4D82-5976-F37A-5E3344AE49AE}"/>
              </a:ext>
            </a:extLst>
          </p:cNvPr>
          <p:cNvSpPr>
            <a:spLocks noGrp="1"/>
          </p:cNvSpPr>
          <p:nvPr>
            <p:ph type="body" sz="quarter" idx="16"/>
          </p:nvPr>
        </p:nvSpPr>
        <p:spPr>
          <a:xfrm>
            <a:off x="533919" y="1107430"/>
            <a:ext cx="8085415" cy="3077573"/>
          </a:xfrm>
        </p:spPr>
        <p:txBody>
          <a:bodyPr/>
          <a:lstStyle/>
          <a:p>
            <a:r>
              <a:rPr lang="en-US" dirty="0"/>
              <a:t>Enables additional kinds of parallelism</a:t>
            </a:r>
          </a:p>
        </p:txBody>
      </p:sp>
      <p:pic>
        <p:nvPicPr>
          <p:cNvPr id="5" name="Picture 4">
            <a:extLst>
              <a:ext uri="{FF2B5EF4-FFF2-40B4-BE49-F238E27FC236}">
                <a16:creationId xmlns:a16="http://schemas.microsoft.com/office/drawing/2014/main" id="{D42FA6D1-EBF0-C47C-B3DC-60118C8DC817}"/>
              </a:ext>
            </a:extLst>
          </p:cNvPr>
          <p:cNvPicPr>
            <a:picLocks noChangeAspect="1"/>
          </p:cNvPicPr>
          <p:nvPr/>
        </p:nvPicPr>
        <p:blipFill>
          <a:blip r:embed="rId2"/>
          <a:stretch>
            <a:fillRect/>
          </a:stretch>
        </p:blipFill>
        <p:spPr>
          <a:xfrm>
            <a:off x="1661544" y="1496587"/>
            <a:ext cx="5820911" cy="3360525"/>
          </a:xfrm>
          <a:prstGeom prst="rect">
            <a:avLst/>
          </a:prstGeom>
        </p:spPr>
      </p:pic>
      <p:sp>
        <p:nvSpPr>
          <p:cNvPr id="6" name="Google Shape;665;p81">
            <a:extLst>
              <a:ext uri="{FF2B5EF4-FFF2-40B4-BE49-F238E27FC236}">
                <a16:creationId xmlns:a16="http://schemas.microsoft.com/office/drawing/2014/main" id="{92CEB201-66EF-424D-543B-E9C2025C4B1B}"/>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Google Shape;665;p81">
            <a:extLst>
              <a:ext uri="{FF2B5EF4-FFF2-40B4-BE49-F238E27FC236}">
                <a16:creationId xmlns:a16="http://schemas.microsoft.com/office/drawing/2014/main" id="{978B91DA-553B-C86C-D7FC-21512ECD7360}"/>
              </a:ext>
            </a:extLst>
          </p:cNvPr>
          <p:cNvSpPr txBox="1"/>
          <p:nvPr/>
        </p:nvSpPr>
        <p:spPr>
          <a:xfrm>
            <a:off x="2166336" y="4874813"/>
            <a:ext cx="4683351" cy="32313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a:t>
            </a:r>
            <a:r>
              <a:rPr lang="en-US" sz="900" dirty="0">
                <a:solidFill>
                  <a:srgbClr val="888888"/>
                </a:solidFill>
                <a:latin typeface="Calibri"/>
                <a:ea typeface="Calibri"/>
                <a:cs typeface="Calibri"/>
                <a:sym typeface="Calibri"/>
                <a:hlinkClick r:id="rId3"/>
              </a:rPr>
              <a:t>A Review of Sparse Expert Models in Deep Learning, 2022</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7" name="Rounded Rectangle 6">
            <a:extLst>
              <a:ext uri="{FF2B5EF4-FFF2-40B4-BE49-F238E27FC236}">
                <a16:creationId xmlns:a16="http://schemas.microsoft.com/office/drawing/2014/main" id="{40B65738-7922-5576-E40A-D5F85193F201}"/>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10078622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10FAF-67BB-6E4C-951B-D63AD058FAB8}"/>
              </a:ext>
            </a:extLst>
          </p:cNvPr>
          <p:cNvSpPr>
            <a:spLocks noGrp="1"/>
          </p:cNvSpPr>
          <p:nvPr>
            <p:ph type="title"/>
          </p:nvPr>
        </p:nvSpPr>
        <p:spPr/>
        <p:txBody>
          <a:bodyPr/>
          <a:lstStyle/>
          <a:p>
            <a:r>
              <a:rPr lang="en-US" dirty="0"/>
              <a:t>Side issue – stability </a:t>
            </a:r>
          </a:p>
        </p:txBody>
      </p:sp>
      <p:sp>
        <p:nvSpPr>
          <p:cNvPr id="3" name="Text Placeholder 2">
            <a:extLst>
              <a:ext uri="{FF2B5EF4-FFF2-40B4-BE49-F238E27FC236}">
                <a16:creationId xmlns:a16="http://schemas.microsoft.com/office/drawing/2014/main" id="{610E8E38-9C9D-DE34-0CD5-781FB3A6F011}"/>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r>
              <a:rPr lang="en-US" b="1" dirty="0"/>
              <a:t>Solution: </a:t>
            </a:r>
            <a:r>
              <a:rPr lang="en-US" dirty="0"/>
              <a:t>Use Float 32 just for the expert router (sometimes with an aux loss)</a:t>
            </a:r>
          </a:p>
        </p:txBody>
      </p:sp>
      <p:pic>
        <p:nvPicPr>
          <p:cNvPr id="4" name="Picture 3">
            <a:extLst>
              <a:ext uri="{FF2B5EF4-FFF2-40B4-BE49-F238E27FC236}">
                <a16:creationId xmlns:a16="http://schemas.microsoft.com/office/drawing/2014/main" id="{46B41068-9B4E-035C-3636-B8F49181F94A}"/>
              </a:ext>
            </a:extLst>
          </p:cNvPr>
          <p:cNvPicPr>
            <a:picLocks noChangeAspect="1"/>
          </p:cNvPicPr>
          <p:nvPr/>
        </p:nvPicPr>
        <p:blipFill>
          <a:blip r:embed="rId2"/>
          <a:stretch>
            <a:fillRect/>
          </a:stretch>
        </p:blipFill>
        <p:spPr>
          <a:xfrm>
            <a:off x="685800" y="1111891"/>
            <a:ext cx="7772400" cy="1459859"/>
          </a:xfrm>
          <a:prstGeom prst="rect">
            <a:avLst/>
          </a:prstGeom>
        </p:spPr>
      </p:pic>
      <p:sp>
        <p:nvSpPr>
          <p:cNvPr id="5" name="TextBox 4">
            <a:extLst>
              <a:ext uri="{FF2B5EF4-FFF2-40B4-BE49-F238E27FC236}">
                <a16:creationId xmlns:a16="http://schemas.microsoft.com/office/drawing/2014/main" id="{A73B293E-9CC2-622A-7C10-9B167DDED8E0}"/>
              </a:ext>
            </a:extLst>
          </p:cNvPr>
          <p:cNvSpPr txBox="1"/>
          <p:nvPr/>
        </p:nvSpPr>
        <p:spPr>
          <a:xfrm>
            <a:off x="7575858" y="2310140"/>
            <a:ext cx="1387261" cy="261610"/>
          </a:xfrm>
          <a:prstGeom prst="rect">
            <a:avLst/>
          </a:prstGeom>
          <a:noFill/>
        </p:spPr>
        <p:txBody>
          <a:bodyPr wrap="square">
            <a:spAutoFit/>
          </a:bodyPr>
          <a:lstStyle/>
          <a:p>
            <a:r>
              <a:rPr lang="en-US" sz="1100" dirty="0"/>
              <a:t>[</a:t>
            </a:r>
            <a:r>
              <a:rPr lang="en-US" sz="1100" dirty="0" err="1"/>
              <a:t>Zoph</a:t>
            </a:r>
            <a:r>
              <a:rPr lang="en-US" sz="1100" dirty="0"/>
              <a:t> et al 2022]</a:t>
            </a:r>
          </a:p>
        </p:txBody>
      </p:sp>
      <p:pic>
        <p:nvPicPr>
          <p:cNvPr id="6" name="Picture 5">
            <a:extLst>
              <a:ext uri="{FF2B5EF4-FFF2-40B4-BE49-F238E27FC236}">
                <a16:creationId xmlns:a16="http://schemas.microsoft.com/office/drawing/2014/main" id="{1A417662-EF89-8379-E474-05015D95273D}"/>
              </a:ext>
            </a:extLst>
          </p:cNvPr>
          <p:cNvPicPr>
            <a:picLocks noChangeAspect="1"/>
          </p:cNvPicPr>
          <p:nvPr/>
        </p:nvPicPr>
        <p:blipFill>
          <a:blip r:embed="rId3"/>
          <a:stretch>
            <a:fillRect/>
          </a:stretch>
        </p:blipFill>
        <p:spPr>
          <a:xfrm>
            <a:off x="3042458" y="3523395"/>
            <a:ext cx="5033356" cy="1016428"/>
          </a:xfrm>
          <a:prstGeom prst="rect">
            <a:avLst/>
          </a:prstGeom>
        </p:spPr>
      </p:pic>
      <p:sp>
        <p:nvSpPr>
          <p:cNvPr id="7" name="Google Shape;665;p81">
            <a:extLst>
              <a:ext uri="{FF2B5EF4-FFF2-40B4-BE49-F238E27FC236}">
                <a16:creationId xmlns:a16="http://schemas.microsoft.com/office/drawing/2014/main" id="{5113FE0C-F774-2D22-9EAD-A7123250748E}"/>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8" name="Rounded Rectangle 7">
            <a:extLst>
              <a:ext uri="{FF2B5EF4-FFF2-40B4-BE49-F238E27FC236}">
                <a16:creationId xmlns:a16="http://schemas.microsoft.com/office/drawing/2014/main" id="{C63496A0-FF04-7216-57C2-2DBE26DDFAC3}"/>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13195878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DC57A-2C30-50DE-7790-8175F2BB27A4}"/>
              </a:ext>
            </a:extLst>
          </p:cNvPr>
          <p:cNvSpPr>
            <a:spLocks noGrp="1"/>
          </p:cNvSpPr>
          <p:nvPr>
            <p:ph type="title"/>
          </p:nvPr>
        </p:nvSpPr>
        <p:spPr/>
        <p:txBody>
          <a:bodyPr/>
          <a:lstStyle/>
          <a:p>
            <a:r>
              <a:rPr lang="en-US" dirty="0"/>
              <a:t>Issues with </a:t>
            </a:r>
            <a:r>
              <a:rPr lang="en-US" dirty="0" err="1"/>
              <a:t>MoEs</a:t>
            </a:r>
            <a:r>
              <a:rPr lang="en-US" dirty="0"/>
              <a:t> — fine-tuning </a:t>
            </a:r>
          </a:p>
        </p:txBody>
      </p:sp>
      <p:sp>
        <p:nvSpPr>
          <p:cNvPr id="3" name="Text Placeholder 2">
            <a:extLst>
              <a:ext uri="{FF2B5EF4-FFF2-40B4-BE49-F238E27FC236}">
                <a16:creationId xmlns:a16="http://schemas.microsoft.com/office/drawing/2014/main" id="{98EEFC34-1DC8-84F3-05C7-3A5307F9FF31}"/>
              </a:ext>
            </a:extLst>
          </p:cNvPr>
          <p:cNvSpPr>
            <a:spLocks noGrp="1"/>
          </p:cNvSpPr>
          <p:nvPr>
            <p:ph type="body" sz="quarter" idx="16"/>
          </p:nvPr>
        </p:nvSpPr>
        <p:spPr/>
        <p:txBody>
          <a:bodyPr/>
          <a:lstStyle/>
          <a:p>
            <a:r>
              <a:rPr lang="en-US" dirty="0"/>
              <a:t>Sparse </a:t>
            </a:r>
            <a:r>
              <a:rPr lang="en-US" dirty="0" err="1"/>
              <a:t>MoEs</a:t>
            </a:r>
            <a:r>
              <a:rPr lang="en-US" dirty="0"/>
              <a:t> can overfit </a:t>
            </a:r>
            <a:br>
              <a:rPr lang="en-US" dirty="0"/>
            </a:br>
            <a:r>
              <a:rPr lang="en-US" dirty="0"/>
              <a:t>on smaller fine-tuning data</a:t>
            </a:r>
          </a:p>
          <a:p>
            <a:endParaRPr lang="en-US" dirty="0"/>
          </a:p>
          <a:p>
            <a:endParaRPr lang="en-US" dirty="0"/>
          </a:p>
          <a:p>
            <a:endParaRPr lang="en-US" dirty="0"/>
          </a:p>
          <a:p>
            <a:r>
              <a:rPr lang="en-US" dirty="0" err="1"/>
              <a:t>Zoph</a:t>
            </a:r>
            <a:r>
              <a:rPr lang="en-US" dirty="0"/>
              <a:t> et al solution – finetune </a:t>
            </a:r>
            <a:br>
              <a:rPr lang="en-US" dirty="0"/>
            </a:br>
            <a:r>
              <a:rPr lang="en-US" dirty="0"/>
              <a:t>non-</a:t>
            </a:r>
            <a:r>
              <a:rPr lang="en-US" dirty="0" err="1"/>
              <a:t>MoE</a:t>
            </a:r>
            <a:r>
              <a:rPr lang="en-US" dirty="0"/>
              <a:t> MLPs</a:t>
            </a:r>
          </a:p>
          <a:p>
            <a:endParaRPr lang="en-US" dirty="0"/>
          </a:p>
          <a:p>
            <a:endParaRPr lang="en-US" dirty="0"/>
          </a:p>
          <a:p>
            <a:endParaRPr lang="en-US" dirty="0"/>
          </a:p>
          <a:p>
            <a:r>
              <a:rPr lang="en-US" dirty="0" err="1"/>
              <a:t>DeepSeek</a:t>
            </a:r>
            <a:r>
              <a:rPr lang="en-US" dirty="0"/>
              <a:t> solution – use </a:t>
            </a:r>
            <a:br>
              <a:rPr lang="en-US" dirty="0"/>
            </a:br>
            <a:r>
              <a:rPr lang="en-US" dirty="0"/>
              <a:t>lots of data 1.4M SFT</a:t>
            </a:r>
          </a:p>
        </p:txBody>
      </p:sp>
      <p:pic>
        <p:nvPicPr>
          <p:cNvPr id="10" name="Picture 9">
            <a:extLst>
              <a:ext uri="{FF2B5EF4-FFF2-40B4-BE49-F238E27FC236}">
                <a16:creationId xmlns:a16="http://schemas.microsoft.com/office/drawing/2014/main" id="{7BBE7601-D020-374B-8F48-007451FB300A}"/>
              </a:ext>
            </a:extLst>
          </p:cNvPr>
          <p:cNvPicPr>
            <a:picLocks noChangeAspect="1"/>
          </p:cNvPicPr>
          <p:nvPr/>
        </p:nvPicPr>
        <p:blipFill>
          <a:blip r:embed="rId2"/>
          <a:stretch>
            <a:fillRect/>
          </a:stretch>
        </p:blipFill>
        <p:spPr>
          <a:xfrm>
            <a:off x="6561377" y="964660"/>
            <a:ext cx="2582623" cy="1984717"/>
          </a:xfrm>
          <a:prstGeom prst="rect">
            <a:avLst/>
          </a:prstGeom>
        </p:spPr>
      </p:pic>
      <p:pic>
        <p:nvPicPr>
          <p:cNvPr id="11" name="Picture 10">
            <a:extLst>
              <a:ext uri="{FF2B5EF4-FFF2-40B4-BE49-F238E27FC236}">
                <a16:creationId xmlns:a16="http://schemas.microsoft.com/office/drawing/2014/main" id="{592FB1FF-06B3-6993-9F46-B068ADBA4A04}"/>
              </a:ext>
            </a:extLst>
          </p:cNvPr>
          <p:cNvPicPr>
            <a:picLocks noChangeAspect="1"/>
          </p:cNvPicPr>
          <p:nvPr/>
        </p:nvPicPr>
        <p:blipFill>
          <a:blip r:embed="rId3"/>
          <a:stretch>
            <a:fillRect/>
          </a:stretch>
        </p:blipFill>
        <p:spPr>
          <a:xfrm>
            <a:off x="3674225" y="1718291"/>
            <a:ext cx="2795712" cy="2394893"/>
          </a:xfrm>
          <a:prstGeom prst="rect">
            <a:avLst/>
          </a:prstGeom>
        </p:spPr>
      </p:pic>
      <p:pic>
        <p:nvPicPr>
          <p:cNvPr id="12" name="Picture 11">
            <a:extLst>
              <a:ext uri="{FF2B5EF4-FFF2-40B4-BE49-F238E27FC236}">
                <a16:creationId xmlns:a16="http://schemas.microsoft.com/office/drawing/2014/main" id="{761C7147-3F93-FAF9-5932-9E3C91168EDF}"/>
              </a:ext>
            </a:extLst>
          </p:cNvPr>
          <p:cNvPicPr>
            <a:picLocks noChangeAspect="1"/>
          </p:cNvPicPr>
          <p:nvPr/>
        </p:nvPicPr>
        <p:blipFill>
          <a:blip r:embed="rId4"/>
          <a:stretch>
            <a:fillRect/>
          </a:stretch>
        </p:blipFill>
        <p:spPr>
          <a:xfrm>
            <a:off x="3133898" y="4063841"/>
            <a:ext cx="6010102" cy="1079659"/>
          </a:xfrm>
          <a:prstGeom prst="rect">
            <a:avLst/>
          </a:prstGeom>
        </p:spPr>
      </p:pic>
      <p:sp>
        <p:nvSpPr>
          <p:cNvPr id="13" name="Google Shape;665;p81">
            <a:extLst>
              <a:ext uri="{FF2B5EF4-FFF2-40B4-BE49-F238E27FC236}">
                <a16:creationId xmlns:a16="http://schemas.microsoft.com/office/drawing/2014/main" id="{8A1677B7-016D-2690-96DD-F91CF5358CD8}"/>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7A186BB7-1F44-4708-64FA-630C08DB7BD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2650058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27319-0F0E-A333-4959-9CF16062A657}"/>
              </a:ext>
            </a:extLst>
          </p:cNvPr>
          <p:cNvSpPr>
            <a:spLocks noGrp="1"/>
          </p:cNvSpPr>
          <p:nvPr>
            <p:ph type="title"/>
          </p:nvPr>
        </p:nvSpPr>
        <p:spPr/>
        <p:txBody>
          <a:bodyPr/>
          <a:lstStyle/>
          <a:p>
            <a:r>
              <a:rPr lang="en-US" dirty="0"/>
              <a:t>Other training methods — Upcycling </a:t>
            </a:r>
          </a:p>
        </p:txBody>
      </p:sp>
      <p:sp>
        <p:nvSpPr>
          <p:cNvPr id="3" name="Text Placeholder 2">
            <a:extLst>
              <a:ext uri="{FF2B5EF4-FFF2-40B4-BE49-F238E27FC236}">
                <a16:creationId xmlns:a16="http://schemas.microsoft.com/office/drawing/2014/main" id="{79DFD126-4A56-A7B4-5A97-354A8B597B6F}"/>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Can we use a pre-trained LM to initialize a </a:t>
            </a:r>
            <a:r>
              <a:rPr lang="en-US" dirty="0" err="1"/>
              <a:t>MoE</a:t>
            </a:r>
            <a:r>
              <a:rPr lang="en-US" dirty="0"/>
              <a:t>?</a:t>
            </a:r>
          </a:p>
        </p:txBody>
      </p:sp>
      <p:pic>
        <p:nvPicPr>
          <p:cNvPr id="4" name="Picture 3">
            <a:extLst>
              <a:ext uri="{FF2B5EF4-FFF2-40B4-BE49-F238E27FC236}">
                <a16:creationId xmlns:a16="http://schemas.microsoft.com/office/drawing/2014/main" id="{DC056D46-DA90-AA6A-3BC0-6344CBC6E015}"/>
              </a:ext>
            </a:extLst>
          </p:cNvPr>
          <p:cNvPicPr>
            <a:picLocks noChangeAspect="1"/>
          </p:cNvPicPr>
          <p:nvPr/>
        </p:nvPicPr>
        <p:blipFill>
          <a:blip r:embed="rId2"/>
          <a:stretch>
            <a:fillRect/>
          </a:stretch>
        </p:blipFill>
        <p:spPr>
          <a:xfrm>
            <a:off x="408287" y="1184348"/>
            <a:ext cx="8492128" cy="2523127"/>
          </a:xfrm>
          <a:prstGeom prst="rect">
            <a:avLst/>
          </a:prstGeom>
        </p:spPr>
      </p:pic>
      <p:sp>
        <p:nvSpPr>
          <p:cNvPr id="5" name="Google Shape;665;p81">
            <a:extLst>
              <a:ext uri="{FF2B5EF4-FFF2-40B4-BE49-F238E27FC236}">
                <a16:creationId xmlns:a16="http://schemas.microsoft.com/office/drawing/2014/main" id="{0250208A-195D-2978-44E0-B8D62B850EB3}"/>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6" name="Rounded Rectangle 5">
            <a:extLst>
              <a:ext uri="{FF2B5EF4-FFF2-40B4-BE49-F238E27FC236}">
                <a16:creationId xmlns:a16="http://schemas.microsoft.com/office/drawing/2014/main" id="{5400D833-4570-75B4-7A1E-149F6A0BA44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8559059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A3785-7F7E-D05F-BC28-61223F798CC8}"/>
              </a:ext>
            </a:extLst>
          </p:cNvPr>
          <p:cNvSpPr>
            <a:spLocks noGrp="1"/>
          </p:cNvSpPr>
          <p:nvPr>
            <p:ph type="title"/>
          </p:nvPr>
        </p:nvSpPr>
        <p:spPr/>
        <p:txBody>
          <a:bodyPr/>
          <a:lstStyle/>
          <a:p>
            <a:r>
              <a:rPr lang="en-US" dirty="0"/>
              <a:t>Upcycling example - </a:t>
            </a:r>
            <a:r>
              <a:rPr lang="en-US" dirty="0" err="1"/>
              <a:t>MiniCPM</a:t>
            </a:r>
            <a:endParaRPr lang="en-US" dirty="0"/>
          </a:p>
        </p:txBody>
      </p:sp>
      <p:sp>
        <p:nvSpPr>
          <p:cNvPr id="3" name="Text Placeholder 2">
            <a:extLst>
              <a:ext uri="{FF2B5EF4-FFF2-40B4-BE49-F238E27FC236}">
                <a16:creationId xmlns:a16="http://schemas.microsoft.com/office/drawing/2014/main" id="{F5FB02EA-07E6-4EAE-3933-3BA01E511118}"/>
              </a:ext>
            </a:extLst>
          </p:cNvPr>
          <p:cNvSpPr>
            <a:spLocks noGrp="1"/>
          </p:cNvSpPr>
          <p:nvPr>
            <p:ph type="body" sz="quarter" idx="16"/>
          </p:nvPr>
        </p:nvSpPr>
        <p:spPr/>
        <p:txBody>
          <a:bodyPr/>
          <a:lstStyle/>
          <a:p>
            <a:r>
              <a:rPr lang="en-US" dirty="0"/>
              <a:t>Uses the </a:t>
            </a:r>
            <a:r>
              <a:rPr lang="en-US" dirty="0" err="1"/>
              <a:t>MiniCPM</a:t>
            </a:r>
            <a:r>
              <a:rPr lang="en-US" dirty="0"/>
              <a:t> model (</a:t>
            </a:r>
            <a:r>
              <a:rPr lang="en-US" dirty="0" err="1"/>
              <a:t>topk</a:t>
            </a:r>
            <a:r>
              <a:rPr lang="en-US" dirty="0"/>
              <a:t>=2, 8 experts, ~ 4B active params).</a:t>
            </a:r>
          </a:p>
          <a:p>
            <a:endParaRPr lang="en-US" dirty="0"/>
          </a:p>
          <a:p>
            <a:endParaRPr lang="en-US" dirty="0"/>
          </a:p>
          <a:p>
            <a:endParaRPr lang="en-US" dirty="0"/>
          </a:p>
          <a:p>
            <a:endParaRPr lang="en-US" dirty="0"/>
          </a:p>
          <a:p>
            <a:endParaRPr lang="en-US" dirty="0"/>
          </a:p>
          <a:p>
            <a:endParaRPr lang="en-US" dirty="0"/>
          </a:p>
          <a:p>
            <a:endParaRPr lang="en-US" dirty="0"/>
          </a:p>
          <a:p>
            <a:r>
              <a:rPr lang="en-US" dirty="0"/>
              <a:t>Simple </a:t>
            </a:r>
            <a:r>
              <a:rPr lang="en-US" dirty="0" err="1"/>
              <a:t>MoE</a:t>
            </a:r>
            <a:r>
              <a:rPr lang="en-US" dirty="0"/>
              <a:t>, shows gains from the base model with ~ 520B tokens for training</a:t>
            </a:r>
          </a:p>
        </p:txBody>
      </p:sp>
      <p:pic>
        <p:nvPicPr>
          <p:cNvPr id="7" name="Picture 6" descr="A screenshot of a table&#10;&#10;Description automatically generated">
            <a:extLst>
              <a:ext uri="{FF2B5EF4-FFF2-40B4-BE49-F238E27FC236}">
                <a16:creationId xmlns:a16="http://schemas.microsoft.com/office/drawing/2014/main" id="{2C9ECC67-22A4-0007-475D-716CFA856DF3}"/>
              </a:ext>
            </a:extLst>
          </p:cNvPr>
          <p:cNvPicPr>
            <a:picLocks noChangeAspect="1"/>
          </p:cNvPicPr>
          <p:nvPr/>
        </p:nvPicPr>
        <p:blipFill>
          <a:blip r:embed="rId2"/>
          <a:stretch>
            <a:fillRect/>
          </a:stretch>
        </p:blipFill>
        <p:spPr>
          <a:xfrm>
            <a:off x="1795550" y="1851963"/>
            <a:ext cx="5719156" cy="1805679"/>
          </a:xfrm>
          <a:prstGeom prst="rect">
            <a:avLst/>
          </a:prstGeom>
        </p:spPr>
      </p:pic>
      <p:sp>
        <p:nvSpPr>
          <p:cNvPr id="8" name="Google Shape;665;p81">
            <a:extLst>
              <a:ext uri="{FF2B5EF4-FFF2-40B4-BE49-F238E27FC236}">
                <a16:creationId xmlns:a16="http://schemas.microsoft.com/office/drawing/2014/main" id="{7E95A9EA-DCC3-45E0-94A8-F2652090D76E}"/>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1E1C3A47-8B4D-05D0-8230-0D21680A221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55399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5533-9D0A-37BD-E843-D9CE480E1AF8}"/>
              </a:ext>
            </a:extLst>
          </p:cNvPr>
          <p:cNvSpPr>
            <a:spLocks noGrp="1"/>
          </p:cNvSpPr>
          <p:nvPr>
            <p:ph type="title"/>
          </p:nvPr>
        </p:nvSpPr>
        <p:spPr/>
        <p:txBody>
          <a:bodyPr>
            <a:normAutofit/>
          </a:bodyPr>
          <a:lstStyle/>
          <a:p>
            <a:r>
              <a:rPr lang="en-US" dirty="0"/>
              <a:t>GPT4</a:t>
            </a:r>
          </a:p>
        </p:txBody>
      </p:sp>
      <p:sp>
        <p:nvSpPr>
          <p:cNvPr id="4" name="Text Placeholder 3">
            <a:extLst>
              <a:ext uri="{FF2B5EF4-FFF2-40B4-BE49-F238E27FC236}">
                <a16:creationId xmlns:a16="http://schemas.microsoft.com/office/drawing/2014/main" id="{0E5CA191-0637-B863-CF38-226BE0C79654}"/>
              </a:ext>
            </a:extLst>
          </p:cNvPr>
          <p:cNvSpPr>
            <a:spLocks noGrp="1"/>
          </p:cNvSpPr>
          <p:nvPr>
            <p:ph type="body" sz="quarter" idx="16"/>
          </p:nvPr>
        </p:nvSpPr>
        <p:spPr/>
        <p:txBody>
          <a:bodyPr/>
          <a:lstStyle/>
          <a:p>
            <a:r>
              <a:rPr lang="en-US" dirty="0"/>
              <a:t>Transformer-based </a:t>
            </a:r>
          </a:p>
          <a:p>
            <a:pPr lvl="1"/>
            <a:r>
              <a:rPr lang="en-US" dirty="0"/>
              <a:t>The rest is …. mystery! </a:t>
            </a:r>
            <a:r>
              <a:rPr lang="en-US" dirty="0">
                <a:sym typeface="Wingdings" pitchFamily="2" charset="2"/>
              </a:rPr>
              <a:t></a:t>
            </a:r>
          </a:p>
          <a:p>
            <a:pPr lvl="1"/>
            <a:r>
              <a:rPr lang="en-US" dirty="0">
                <a:sym typeface="Wingdings" pitchFamily="2" charset="2"/>
              </a:rPr>
              <a:t>Rumor: GPT-4 is a Mixture of Experts model (we’ll talk about it). </a:t>
            </a:r>
          </a:p>
          <a:p>
            <a:pPr lvl="1"/>
            <a:r>
              <a:rPr lang="en-US" dirty="0">
                <a:sym typeface="Wingdings" pitchFamily="2" charset="2"/>
              </a:rPr>
              <a:t>If we’re going based on costs, GPT4 is ~15-30 times costlier than GPT3. That should give you an idea how its likely size! </a:t>
            </a:r>
            <a:endParaRPr lang="en-US" dirty="0"/>
          </a:p>
          <a:p>
            <a:endParaRPr lang="en-US" dirty="0"/>
          </a:p>
          <a:p>
            <a:r>
              <a:rPr lang="en-US" dirty="0"/>
              <a:t>Note, these language models involve </a:t>
            </a:r>
            <a:r>
              <a:rPr lang="en-US" b="1" dirty="0"/>
              <a:t>more than just pre-training</a:t>
            </a:r>
            <a:r>
              <a:rPr lang="en-US" dirty="0"/>
              <a:t>. </a:t>
            </a:r>
          </a:p>
          <a:p>
            <a:pPr lvl="1"/>
            <a:r>
              <a:rPr lang="en-US" dirty="0"/>
              <a:t>Pre-training provides the foundation based on which we build the model. </a:t>
            </a:r>
          </a:p>
          <a:p>
            <a:pPr lvl="1"/>
            <a:r>
              <a:rPr lang="en-US" dirty="0"/>
              <a:t>We will discuss the later stages (i.e., alignment) in a 2-3 weeks. </a:t>
            </a:r>
          </a:p>
        </p:txBody>
      </p:sp>
      <p:pic>
        <p:nvPicPr>
          <p:cNvPr id="5" name="Picture 4" descr="A white rectangular object with a black line&#10;&#10;Description automatically generated">
            <a:extLst>
              <a:ext uri="{FF2B5EF4-FFF2-40B4-BE49-F238E27FC236}">
                <a16:creationId xmlns:a16="http://schemas.microsoft.com/office/drawing/2014/main" id="{984186A5-1265-86C0-347C-36931C07E70A}"/>
              </a:ext>
            </a:extLst>
          </p:cNvPr>
          <p:cNvPicPr>
            <a:picLocks noChangeAspect="1"/>
          </p:cNvPicPr>
          <p:nvPr/>
        </p:nvPicPr>
        <p:blipFill>
          <a:blip r:embed="rId2"/>
          <a:stretch>
            <a:fillRect/>
          </a:stretch>
        </p:blipFill>
        <p:spPr>
          <a:xfrm>
            <a:off x="5219942" y="234779"/>
            <a:ext cx="3127872" cy="602046"/>
          </a:xfrm>
          <a:prstGeom prst="rect">
            <a:avLst/>
          </a:prstGeom>
        </p:spPr>
      </p:pic>
      <p:pic>
        <p:nvPicPr>
          <p:cNvPr id="7" name="Picture 6" descr="A screenshot of a phone&#10;&#10;Description automatically generated">
            <a:extLst>
              <a:ext uri="{FF2B5EF4-FFF2-40B4-BE49-F238E27FC236}">
                <a16:creationId xmlns:a16="http://schemas.microsoft.com/office/drawing/2014/main" id="{BCB5F61F-8EC1-786B-DECA-892E952F3EFD}"/>
              </a:ext>
            </a:extLst>
          </p:cNvPr>
          <p:cNvPicPr>
            <a:picLocks noChangeAspect="1"/>
          </p:cNvPicPr>
          <p:nvPr/>
        </p:nvPicPr>
        <p:blipFill>
          <a:blip r:embed="rId3"/>
          <a:stretch>
            <a:fillRect/>
          </a:stretch>
        </p:blipFill>
        <p:spPr>
          <a:xfrm>
            <a:off x="4277407" y="900221"/>
            <a:ext cx="4547617" cy="574160"/>
          </a:xfrm>
          <a:prstGeom prst="rect">
            <a:avLst/>
          </a:prstGeom>
        </p:spPr>
      </p:pic>
      <p:sp>
        <p:nvSpPr>
          <p:cNvPr id="9" name="TextBox 8">
            <a:extLst>
              <a:ext uri="{FF2B5EF4-FFF2-40B4-BE49-F238E27FC236}">
                <a16:creationId xmlns:a16="http://schemas.microsoft.com/office/drawing/2014/main" id="{B7F330AC-3584-FFCB-FE36-D278CE6C5B2B}"/>
              </a:ext>
            </a:extLst>
          </p:cNvPr>
          <p:cNvSpPr txBox="1"/>
          <p:nvPr/>
        </p:nvSpPr>
        <p:spPr>
          <a:xfrm>
            <a:off x="2148083" y="4853536"/>
            <a:ext cx="4572000" cy="261610"/>
          </a:xfrm>
          <a:prstGeom prst="rect">
            <a:avLst/>
          </a:prstGeom>
          <a:noFill/>
        </p:spPr>
        <p:txBody>
          <a:bodyPr wrap="square">
            <a:spAutoFit/>
          </a:bodyPr>
          <a:lstStyle/>
          <a:p>
            <a:pPr algn="ctr"/>
            <a:r>
              <a:rPr lang="en-US" sz="1100" dirty="0">
                <a:hlinkClick r:id="rId4"/>
              </a:rPr>
              <a:t>https://openai.com/pricing</a:t>
            </a:r>
            <a:r>
              <a:rPr lang="en-US" sz="1100" dirty="0"/>
              <a:t> </a:t>
            </a:r>
          </a:p>
        </p:txBody>
      </p:sp>
    </p:spTree>
    <p:extLst>
      <p:ext uri="{BB962C8B-B14F-4D97-AF65-F5344CB8AC3E}">
        <p14:creationId xmlns:p14="http://schemas.microsoft.com/office/powerpoint/2010/main" val="479971179"/>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83831-C894-F6B3-CE06-60E2A4868602}"/>
              </a:ext>
            </a:extLst>
          </p:cNvPr>
          <p:cNvSpPr>
            <a:spLocks noGrp="1"/>
          </p:cNvSpPr>
          <p:nvPr>
            <p:ph type="title"/>
          </p:nvPr>
        </p:nvSpPr>
        <p:spPr/>
        <p:txBody>
          <a:bodyPr/>
          <a:lstStyle/>
          <a:p>
            <a:r>
              <a:rPr lang="en-US" dirty="0"/>
              <a:t>Upcycling example – </a:t>
            </a:r>
            <a:r>
              <a:rPr lang="en-US" dirty="0" err="1"/>
              <a:t>Qwen</a:t>
            </a:r>
            <a:r>
              <a:rPr lang="en-US" dirty="0"/>
              <a:t> </a:t>
            </a:r>
            <a:r>
              <a:rPr lang="en-US" dirty="0" err="1"/>
              <a:t>MoE</a:t>
            </a:r>
            <a:endParaRPr lang="en-US" dirty="0"/>
          </a:p>
        </p:txBody>
      </p:sp>
      <p:sp>
        <p:nvSpPr>
          <p:cNvPr id="3" name="Text Placeholder 2">
            <a:extLst>
              <a:ext uri="{FF2B5EF4-FFF2-40B4-BE49-F238E27FC236}">
                <a16:creationId xmlns:a16="http://schemas.microsoft.com/office/drawing/2014/main" id="{5C6C8C32-8990-2176-A747-B52A46C779C9}"/>
              </a:ext>
            </a:extLst>
          </p:cNvPr>
          <p:cNvSpPr>
            <a:spLocks noGrp="1"/>
          </p:cNvSpPr>
          <p:nvPr>
            <p:ph type="body" sz="quarter" idx="16"/>
          </p:nvPr>
        </p:nvSpPr>
        <p:spPr/>
        <p:txBody>
          <a:bodyPr/>
          <a:lstStyle/>
          <a:p>
            <a:r>
              <a:rPr lang="en-US" dirty="0" err="1"/>
              <a:t>Qwen</a:t>
            </a:r>
            <a:r>
              <a:rPr lang="en-US" dirty="0"/>
              <a:t> </a:t>
            </a:r>
            <a:r>
              <a:rPr lang="en-US" dirty="0" err="1"/>
              <a:t>MoE</a:t>
            </a:r>
            <a:r>
              <a:rPr lang="en-US" dirty="0"/>
              <a:t> – Initialized from the </a:t>
            </a:r>
            <a:r>
              <a:rPr lang="en-US" dirty="0" err="1"/>
              <a:t>Qwen</a:t>
            </a:r>
            <a:r>
              <a:rPr lang="en-US" dirty="0"/>
              <a:t> 1.8B model top-k=4, 60 experts w/ 4 shared.</a:t>
            </a:r>
          </a:p>
          <a:p>
            <a:endParaRPr lang="en-US" dirty="0"/>
          </a:p>
          <a:p>
            <a:endParaRPr lang="en-US" dirty="0"/>
          </a:p>
          <a:p>
            <a:endParaRPr lang="en-US" dirty="0"/>
          </a:p>
          <a:p>
            <a:endParaRPr lang="en-US" dirty="0"/>
          </a:p>
          <a:p>
            <a:endParaRPr lang="en-US" dirty="0"/>
          </a:p>
          <a:p>
            <a:endParaRPr lang="en-US" dirty="0"/>
          </a:p>
          <a:p>
            <a:endParaRPr lang="en-US" dirty="0"/>
          </a:p>
          <a:p>
            <a:r>
              <a:rPr lang="en-US" dirty="0"/>
              <a:t>Similar architecture / setup to </a:t>
            </a:r>
            <a:r>
              <a:rPr lang="en-US" dirty="0" err="1"/>
              <a:t>DeepSeekMoE</a:t>
            </a:r>
            <a:r>
              <a:rPr lang="en-US" dirty="0"/>
              <a:t>, but one of the first (confirmed) upcycling successes</a:t>
            </a:r>
          </a:p>
        </p:txBody>
      </p:sp>
      <p:pic>
        <p:nvPicPr>
          <p:cNvPr id="5" name="Picture 4" descr="A screenshot of a graph&#10;&#10;Description automatically generated">
            <a:extLst>
              <a:ext uri="{FF2B5EF4-FFF2-40B4-BE49-F238E27FC236}">
                <a16:creationId xmlns:a16="http://schemas.microsoft.com/office/drawing/2014/main" id="{25717B96-F0C2-7E79-5969-4A6C1EAEE673}"/>
              </a:ext>
            </a:extLst>
          </p:cNvPr>
          <p:cNvPicPr>
            <a:picLocks noChangeAspect="1"/>
          </p:cNvPicPr>
          <p:nvPr/>
        </p:nvPicPr>
        <p:blipFill>
          <a:blip r:embed="rId2"/>
          <a:stretch>
            <a:fillRect/>
          </a:stretch>
        </p:blipFill>
        <p:spPr>
          <a:xfrm>
            <a:off x="1429788" y="1900178"/>
            <a:ext cx="6408149" cy="2044996"/>
          </a:xfrm>
          <a:prstGeom prst="rect">
            <a:avLst/>
          </a:prstGeom>
        </p:spPr>
      </p:pic>
      <p:sp>
        <p:nvSpPr>
          <p:cNvPr id="6" name="Google Shape;665;p81">
            <a:extLst>
              <a:ext uri="{FF2B5EF4-FFF2-40B4-BE49-F238E27FC236}">
                <a16:creationId xmlns:a16="http://schemas.microsoft.com/office/drawing/2014/main" id="{5645AB36-DCB2-7917-A912-830AAC1FD762}"/>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27C6125B-0A96-1DBD-310C-179CAB392C0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37090868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67FD7-4709-4E26-7F86-509316A27A3A}"/>
              </a:ext>
            </a:extLst>
          </p:cNvPr>
          <p:cNvSpPr>
            <a:spLocks noGrp="1"/>
          </p:cNvSpPr>
          <p:nvPr>
            <p:ph type="title"/>
          </p:nvPr>
        </p:nvSpPr>
        <p:spPr/>
        <p:txBody>
          <a:bodyPr/>
          <a:lstStyle/>
          <a:p>
            <a:r>
              <a:rPr lang="en-US" dirty="0"/>
              <a:t>Upcycling example (?) </a:t>
            </a:r>
            <a:r>
              <a:rPr lang="en-US" dirty="0" err="1"/>
              <a:t>Mixtral</a:t>
            </a:r>
            <a:endParaRPr lang="en-US" dirty="0"/>
          </a:p>
        </p:txBody>
      </p:sp>
      <p:sp>
        <p:nvSpPr>
          <p:cNvPr id="3" name="Text Placeholder 2">
            <a:extLst>
              <a:ext uri="{FF2B5EF4-FFF2-40B4-BE49-F238E27FC236}">
                <a16:creationId xmlns:a16="http://schemas.microsoft.com/office/drawing/2014/main" id="{D6977A25-F13F-D262-DA52-FF9225A5CC77}"/>
              </a:ext>
            </a:extLst>
          </p:cNvPr>
          <p:cNvSpPr>
            <a:spLocks noGrp="1"/>
          </p:cNvSpPr>
          <p:nvPr>
            <p:ph type="body" sz="quarter" idx="16"/>
          </p:nvPr>
        </p:nvSpPr>
        <p:spPr>
          <a:xfrm>
            <a:off x="533919" y="1132956"/>
            <a:ext cx="8085415" cy="3077573"/>
          </a:xfrm>
        </p:spPr>
        <p:txBody>
          <a:bodyPr/>
          <a:lstStyle/>
          <a:p>
            <a:r>
              <a:rPr lang="en-US" dirty="0"/>
              <a:t>Some people think </a:t>
            </a:r>
            <a:r>
              <a:rPr lang="en-US" dirty="0" err="1"/>
              <a:t>Mixtral</a:t>
            </a:r>
            <a:r>
              <a:rPr lang="en-US" dirty="0"/>
              <a:t> may also be upcycled</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but since </a:t>
            </a:r>
            <a:r>
              <a:rPr lang="en-US" dirty="0" err="1"/>
              <a:t>Mixtral</a:t>
            </a:r>
            <a:r>
              <a:rPr lang="en-US" dirty="0"/>
              <a:t> is only open weights (no open training code) we don’t really know ..</a:t>
            </a:r>
          </a:p>
        </p:txBody>
      </p:sp>
      <p:pic>
        <p:nvPicPr>
          <p:cNvPr id="4" name="Picture 3">
            <a:extLst>
              <a:ext uri="{FF2B5EF4-FFF2-40B4-BE49-F238E27FC236}">
                <a16:creationId xmlns:a16="http://schemas.microsoft.com/office/drawing/2014/main" id="{105DD21B-506C-25F9-54B7-571E5451280F}"/>
              </a:ext>
            </a:extLst>
          </p:cNvPr>
          <p:cNvPicPr>
            <a:picLocks noChangeAspect="1"/>
          </p:cNvPicPr>
          <p:nvPr/>
        </p:nvPicPr>
        <p:blipFill>
          <a:blip r:embed="rId2"/>
          <a:stretch>
            <a:fillRect/>
          </a:stretch>
        </p:blipFill>
        <p:spPr>
          <a:xfrm>
            <a:off x="2028306" y="1408964"/>
            <a:ext cx="5565370" cy="2969860"/>
          </a:xfrm>
          <a:prstGeom prst="rect">
            <a:avLst/>
          </a:prstGeom>
        </p:spPr>
      </p:pic>
      <p:sp>
        <p:nvSpPr>
          <p:cNvPr id="6" name="TextBox 5">
            <a:extLst>
              <a:ext uri="{FF2B5EF4-FFF2-40B4-BE49-F238E27FC236}">
                <a16:creationId xmlns:a16="http://schemas.microsoft.com/office/drawing/2014/main" id="{E217F298-69B0-1F2F-06D4-93FC0EFD82B8}"/>
              </a:ext>
            </a:extLst>
          </p:cNvPr>
          <p:cNvSpPr txBox="1"/>
          <p:nvPr/>
        </p:nvSpPr>
        <p:spPr>
          <a:xfrm>
            <a:off x="3000894" y="4654832"/>
            <a:ext cx="6143106" cy="276999"/>
          </a:xfrm>
          <a:prstGeom prst="rect">
            <a:avLst/>
          </a:prstGeom>
          <a:noFill/>
        </p:spPr>
        <p:txBody>
          <a:bodyPr wrap="square">
            <a:spAutoFit/>
          </a:bodyPr>
          <a:lstStyle/>
          <a:p>
            <a:r>
              <a:rPr lang="en-US" sz="1200" dirty="0"/>
              <a:t>[Source: </a:t>
            </a:r>
            <a:r>
              <a:rPr lang="en-US" sz="1200" dirty="0">
                <a:hlinkClick r:id="rId3"/>
              </a:rPr>
              <a:t>https://twitter.com/tianle_cai/status/1734188749117153684</a:t>
            </a:r>
            <a:r>
              <a:rPr lang="en-US" sz="1200" dirty="0"/>
              <a:t>]</a:t>
            </a:r>
          </a:p>
        </p:txBody>
      </p:sp>
      <p:sp>
        <p:nvSpPr>
          <p:cNvPr id="7" name="Google Shape;665;p81">
            <a:extLst>
              <a:ext uri="{FF2B5EF4-FFF2-40B4-BE49-F238E27FC236}">
                <a16:creationId xmlns:a16="http://schemas.microsoft.com/office/drawing/2014/main" id="{7C483F16-DD38-8BB9-3021-17C5EFA96E79}"/>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5" name="Rounded Rectangle 4">
            <a:extLst>
              <a:ext uri="{FF2B5EF4-FFF2-40B4-BE49-F238E27FC236}">
                <a16:creationId xmlns:a16="http://schemas.microsoft.com/office/drawing/2014/main" id="{B09F175F-F7BE-9213-3A0C-05A104970BF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66464911"/>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3FC4BBA-D75F-DCD3-C369-9EF607421A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1A912-4942-75E3-741C-FC440A66AEE2}"/>
              </a:ext>
            </a:extLst>
          </p:cNvPr>
          <p:cNvSpPr>
            <a:spLocks noGrp="1"/>
          </p:cNvSpPr>
          <p:nvPr>
            <p:ph type="title"/>
          </p:nvPr>
        </p:nvSpPr>
        <p:spPr/>
        <p:txBody>
          <a:bodyPr/>
          <a:lstStyle/>
          <a:p>
            <a:r>
              <a:rPr lang="en-US" dirty="0"/>
              <a:t>Why haven’t </a:t>
            </a:r>
            <a:r>
              <a:rPr lang="en-US" dirty="0" err="1"/>
              <a:t>MoEs</a:t>
            </a:r>
            <a:r>
              <a:rPr lang="en-US" dirty="0"/>
              <a:t> been more popular?</a:t>
            </a:r>
          </a:p>
        </p:txBody>
      </p:sp>
      <p:sp>
        <p:nvSpPr>
          <p:cNvPr id="3" name="Text Placeholder 2">
            <a:extLst>
              <a:ext uri="{FF2B5EF4-FFF2-40B4-BE49-F238E27FC236}">
                <a16:creationId xmlns:a16="http://schemas.microsoft.com/office/drawing/2014/main" id="{E2720A36-1505-83F6-30D4-05CDFD985B23}"/>
              </a:ext>
            </a:extLst>
          </p:cNvPr>
          <p:cNvSpPr>
            <a:spLocks noGrp="1"/>
          </p:cNvSpPr>
          <p:nvPr>
            <p:ph type="body" sz="quarter" idx="16"/>
          </p:nvPr>
        </p:nvSpPr>
        <p:spPr>
          <a:xfrm>
            <a:off x="533919" y="1174520"/>
            <a:ext cx="8085415" cy="3077573"/>
          </a:xfrm>
        </p:spPr>
        <p:txBody>
          <a:bodyPr/>
          <a:lstStyle/>
          <a:p>
            <a:r>
              <a:rPr lang="en-US" dirty="0"/>
              <a:t>Training objectives are somewhat heuristic (and sometimes unstable):</a:t>
            </a:r>
          </a:p>
        </p:txBody>
      </p:sp>
      <p:pic>
        <p:nvPicPr>
          <p:cNvPr id="6" name="Picture 5">
            <a:extLst>
              <a:ext uri="{FF2B5EF4-FFF2-40B4-BE49-F238E27FC236}">
                <a16:creationId xmlns:a16="http://schemas.microsoft.com/office/drawing/2014/main" id="{4A4121CC-F616-8618-1DE1-33F0057AB275}"/>
              </a:ext>
            </a:extLst>
          </p:cNvPr>
          <p:cNvPicPr>
            <a:picLocks noChangeAspect="1"/>
          </p:cNvPicPr>
          <p:nvPr/>
        </p:nvPicPr>
        <p:blipFill>
          <a:blip r:embed="rId2"/>
          <a:stretch>
            <a:fillRect/>
          </a:stretch>
        </p:blipFill>
        <p:spPr>
          <a:xfrm>
            <a:off x="2101694" y="1675915"/>
            <a:ext cx="5218835" cy="2447198"/>
          </a:xfrm>
          <a:prstGeom prst="rect">
            <a:avLst/>
          </a:prstGeom>
        </p:spPr>
      </p:pic>
      <p:sp>
        <p:nvSpPr>
          <p:cNvPr id="7" name="TextBox 6">
            <a:extLst>
              <a:ext uri="{FF2B5EF4-FFF2-40B4-BE49-F238E27FC236}">
                <a16:creationId xmlns:a16="http://schemas.microsoft.com/office/drawing/2014/main" id="{B958CCB7-9776-7E27-6645-42C74E82E828}"/>
              </a:ext>
            </a:extLst>
          </p:cNvPr>
          <p:cNvSpPr txBox="1"/>
          <p:nvPr/>
        </p:nvSpPr>
        <p:spPr>
          <a:xfrm>
            <a:off x="7517669" y="3707370"/>
            <a:ext cx="1387261" cy="261610"/>
          </a:xfrm>
          <a:prstGeom prst="rect">
            <a:avLst/>
          </a:prstGeom>
          <a:noFill/>
        </p:spPr>
        <p:txBody>
          <a:bodyPr wrap="square">
            <a:spAutoFit/>
          </a:bodyPr>
          <a:lstStyle/>
          <a:p>
            <a:r>
              <a:rPr lang="en-US" sz="1100" dirty="0"/>
              <a:t>[</a:t>
            </a:r>
            <a:r>
              <a:rPr lang="en-US" sz="1100" dirty="0" err="1"/>
              <a:t>Zoph</a:t>
            </a:r>
            <a:r>
              <a:rPr lang="en-US" sz="1100" dirty="0"/>
              <a:t> et al 2022]</a:t>
            </a:r>
          </a:p>
        </p:txBody>
      </p:sp>
      <p:sp>
        <p:nvSpPr>
          <p:cNvPr id="8" name="Google Shape;665;p81">
            <a:extLst>
              <a:ext uri="{FF2B5EF4-FFF2-40B4-BE49-F238E27FC236}">
                <a16:creationId xmlns:a16="http://schemas.microsoft.com/office/drawing/2014/main" id="{A39AAB29-A166-6C4D-BDAF-4E53A9A0C408}"/>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A34E760E-5B3E-6CB1-527F-9DA6F9960D5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41041521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73AFE-FA29-AA8D-EACC-EFC9FD156CE1}"/>
              </a:ext>
            </a:extLst>
          </p:cNvPr>
          <p:cNvSpPr>
            <a:spLocks noGrp="1"/>
          </p:cNvSpPr>
          <p:nvPr>
            <p:ph type="title"/>
          </p:nvPr>
        </p:nvSpPr>
        <p:spPr/>
        <p:txBody>
          <a:bodyPr/>
          <a:lstStyle/>
          <a:p>
            <a:r>
              <a:rPr lang="en-US" dirty="0"/>
              <a:t>ByteDance recipe for </a:t>
            </a:r>
            <a:r>
              <a:rPr lang="en-US" dirty="0" err="1"/>
              <a:t>MoE</a:t>
            </a:r>
            <a:r>
              <a:rPr lang="en-US" dirty="0"/>
              <a:t>: Incorporate</a:t>
            </a:r>
          </a:p>
        </p:txBody>
      </p:sp>
      <p:sp>
        <p:nvSpPr>
          <p:cNvPr id="3" name="Text Placeholder 2">
            <a:extLst>
              <a:ext uri="{FF2B5EF4-FFF2-40B4-BE49-F238E27FC236}">
                <a16:creationId xmlns:a16="http://schemas.microsoft.com/office/drawing/2014/main" id="{44F101F8-6CBA-A247-101A-5717E93986B6}"/>
              </a:ext>
            </a:extLst>
          </p:cNvPr>
          <p:cNvSpPr>
            <a:spLocks noGrp="1"/>
          </p:cNvSpPr>
          <p:nvPr>
            <p:ph type="body" sz="quarter" idx="16"/>
          </p:nvPr>
        </p:nvSpPr>
        <p:spPr/>
        <p:txBody>
          <a:bodyPr/>
          <a:lstStyle/>
          <a:p>
            <a:r>
              <a:rPr lang="en-US" dirty="0">
                <a:hlinkClick r:id="rId3"/>
              </a:rPr>
              <a:t>https://arxiv.org/abs/2505.11432</a:t>
            </a:r>
            <a:r>
              <a:rPr lang="en-US" dirty="0"/>
              <a:t> </a:t>
            </a:r>
          </a:p>
          <a:p>
            <a:r>
              <a:rPr lang="en-US" dirty="0"/>
              <a:t>The key decisions are:</a:t>
            </a:r>
          </a:p>
          <a:p>
            <a:pPr lvl="1"/>
            <a:r>
              <a:rPr lang="en-US" dirty="0"/>
              <a:t>Customizing parallelism strategies for the attention and FFN modules of each </a:t>
            </a:r>
            <a:r>
              <a:rPr lang="en-US" dirty="0" err="1"/>
              <a:t>MoE</a:t>
            </a:r>
            <a:r>
              <a:rPr lang="en-US" dirty="0"/>
              <a:t> layer to reduce communication volume.</a:t>
            </a:r>
          </a:p>
          <a:p>
            <a:pPr lvl="1"/>
            <a:r>
              <a:rPr lang="en-US" dirty="0"/>
              <a:t>Partitioning the forward and backward passes of each </a:t>
            </a:r>
            <a:r>
              <a:rPr lang="en-US" dirty="0" err="1"/>
              <a:t>MoE</a:t>
            </a:r>
            <a:r>
              <a:rPr lang="en-US" dirty="0"/>
              <a:t> layer into distinct computation and communication operators.</a:t>
            </a:r>
          </a:p>
          <a:p>
            <a:pPr lvl="1"/>
            <a:r>
              <a:rPr lang="en-US" dirty="0"/>
              <a:t>Using "communication compression to further enhance </a:t>
            </a:r>
            <a:r>
              <a:rPr lang="en-US" dirty="0" err="1"/>
              <a:t>MoE</a:t>
            </a:r>
            <a:r>
              <a:rPr lang="en-US" dirty="0"/>
              <a:t> training efficiency. Specifically, for widely-used BF16 mixed precision training, </a:t>
            </a:r>
            <a:r>
              <a:rPr lang="en-US" dirty="0" err="1"/>
              <a:t>MegaScale-MoE</a:t>
            </a:r>
            <a:r>
              <a:rPr lang="en-US" dirty="0"/>
              <a:t> reduces the internode parameter synchronization precision from FP32 to BF16, halving the associated overhead".</a:t>
            </a:r>
          </a:p>
          <a:p>
            <a:endParaRPr lang="en-US" dirty="0"/>
          </a:p>
        </p:txBody>
      </p:sp>
    </p:spTree>
    <p:extLst>
      <p:ext uri="{BB962C8B-B14F-4D97-AF65-F5344CB8AC3E}">
        <p14:creationId xmlns:p14="http://schemas.microsoft.com/office/powerpoint/2010/main" val="24419412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3E97E6-AF2E-51EB-D94C-5414D328466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3E9C7246-F647-E5F7-633C-C549A5135220}"/>
              </a:ext>
            </a:extLst>
          </p:cNvPr>
          <p:cNvSpPr>
            <a:spLocks noGrp="1"/>
          </p:cNvSpPr>
          <p:nvPr>
            <p:ph type="body" sz="quarter" idx="16"/>
          </p:nvPr>
        </p:nvSpPr>
        <p:spPr/>
        <p:txBody>
          <a:bodyPr/>
          <a:lstStyle/>
          <a:p>
            <a:r>
              <a:rPr lang="en-US" dirty="0">
                <a:hlinkClick r:id="rId2"/>
              </a:rPr>
              <a:t>https://clsp-s.slack.com/archives/C08H5Q0QF7D/p1753344415874439</a:t>
            </a:r>
            <a:r>
              <a:rPr lang="en-US" dirty="0"/>
              <a:t> </a:t>
            </a:r>
          </a:p>
        </p:txBody>
      </p:sp>
    </p:spTree>
    <p:extLst>
      <p:ext uri="{BB962C8B-B14F-4D97-AF65-F5344CB8AC3E}">
        <p14:creationId xmlns:p14="http://schemas.microsoft.com/office/powerpoint/2010/main" val="6820838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3702-BF47-8FD2-2A73-411585681A7A}"/>
              </a:ext>
            </a:extLst>
          </p:cNvPr>
          <p:cNvSpPr>
            <a:spLocks noGrp="1"/>
          </p:cNvSpPr>
          <p:nvPr>
            <p:ph type="title"/>
          </p:nvPr>
        </p:nvSpPr>
        <p:spPr/>
        <p:txBody>
          <a:bodyPr>
            <a:normAutofit/>
          </a:bodyPr>
          <a:lstStyle/>
          <a:p>
            <a:r>
              <a:rPr lang="en-US" dirty="0"/>
              <a:t>Other Available [Decoder] LMs</a:t>
            </a:r>
          </a:p>
        </p:txBody>
      </p:sp>
      <p:sp>
        <p:nvSpPr>
          <p:cNvPr id="4" name="Content Placeholder 3">
            <a:extLst>
              <a:ext uri="{FF2B5EF4-FFF2-40B4-BE49-F238E27FC236}">
                <a16:creationId xmlns:a16="http://schemas.microsoft.com/office/drawing/2014/main" id="{C22A6682-09E6-7C42-36B1-2A9E75AE7599}"/>
              </a:ext>
            </a:extLst>
          </p:cNvPr>
          <p:cNvSpPr>
            <a:spLocks noGrp="1"/>
          </p:cNvSpPr>
          <p:nvPr>
            <p:ph type="body" sz="quarter" idx="16"/>
          </p:nvPr>
        </p:nvSpPr>
        <p:spPr/>
        <p:txBody>
          <a:bodyPr>
            <a:normAutofit/>
          </a:bodyPr>
          <a:lstStyle/>
          <a:p>
            <a:pPr marL="114300" indent="0">
              <a:buNone/>
            </a:pPr>
            <a:r>
              <a:rPr lang="en-US" dirty="0" err="1"/>
              <a:t>EleutherAI</a:t>
            </a:r>
            <a:r>
              <a:rPr lang="en-US" dirty="0"/>
              <a:t>: GPT-Neo (6.7B), GPT-J (6B), GPT-</a:t>
            </a:r>
            <a:r>
              <a:rPr lang="en-US" dirty="0" err="1"/>
              <a:t>NeoX</a:t>
            </a:r>
            <a:r>
              <a:rPr lang="en-US" dirty="0"/>
              <a:t> (20B) </a:t>
            </a:r>
          </a:p>
          <a:p>
            <a:pPr marL="0" indent="0" algn="ctr">
              <a:buNone/>
            </a:pPr>
            <a:r>
              <a:rPr lang="en-US" dirty="0">
                <a:latin typeface="Consolas" panose="020B0609020204030204" pitchFamily="49" charset="0"/>
                <a:cs typeface="Consolas" panose="020B0609020204030204" pitchFamily="49" charset="0"/>
                <a:hlinkClick r:id="" action="ppaction://noaction"/>
              </a:rPr>
              <a:t>https://huggingface.co/EleutherAI</a:t>
            </a:r>
          </a:p>
          <a:p>
            <a:pPr marL="0" indent="0" algn="ctr">
              <a:buNone/>
            </a:pPr>
            <a:r>
              <a:rPr lang="en-US" dirty="0">
                <a:latin typeface="Consolas" panose="020B0609020204030204" pitchFamily="49" charset="0"/>
                <a:cs typeface="Consolas" panose="020B0609020204030204" pitchFamily="49" charset="0"/>
                <a:hlinkClick r:id="" action="ppaction://noaction"/>
              </a:rPr>
              <a:t>https://6b.eleuther.ai/</a:t>
            </a:r>
            <a:r>
              <a:rPr lang="en-US" dirty="0">
                <a:latin typeface="Consolas" panose="020B0609020204030204" pitchFamily="49" charset="0"/>
                <a:cs typeface="Consolas" panose="020B0609020204030204" pitchFamily="49" charset="0"/>
              </a:rPr>
              <a:t> </a:t>
            </a:r>
            <a:endParaRPr lang="en-US" dirty="0"/>
          </a:p>
          <a:p>
            <a:pPr marL="114300" indent="0">
              <a:buNone/>
            </a:pPr>
            <a:endParaRPr lang="en-US" dirty="0"/>
          </a:p>
          <a:p>
            <a:pPr marL="114300" indent="0">
              <a:buNone/>
            </a:pPr>
            <a:r>
              <a:rPr lang="en-US" dirty="0" err="1"/>
              <a:t>LLaMA</a:t>
            </a:r>
            <a:r>
              <a:rPr lang="en-US" dirty="0"/>
              <a:t>, 65B:     </a:t>
            </a:r>
            <a:r>
              <a:rPr lang="en-US" dirty="0">
                <a:latin typeface="Consolas" panose="020B0609020204030204" pitchFamily="49" charset="0"/>
                <a:cs typeface="Consolas" panose="020B0609020204030204" pitchFamily="49" charset="0"/>
                <a:hlinkClick r:id="rId2"/>
              </a:rPr>
              <a:t>https://github.com/facebookresearch/llama</a:t>
            </a:r>
            <a:r>
              <a:rPr lang="en-US" dirty="0">
                <a:latin typeface="Consolas" panose="020B0609020204030204" pitchFamily="49" charset="0"/>
                <a:cs typeface="Consolas" panose="020B0609020204030204" pitchFamily="49" charset="0"/>
              </a:rPr>
              <a:t> </a:t>
            </a:r>
          </a:p>
          <a:p>
            <a:pPr marL="114300" indent="0">
              <a:buNone/>
            </a:pPr>
            <a:endParaRPr lang="en-US" dirty="0"/>
          </a:p>
          <a:p>
            <a:pPr marL="114300" indent="0">
              <a:buNone/>
            </a:pPr>
            <a:r>
              <a:rPr lang="en-US" dirty="0"/>
              <a:t>Mistral and </a:t>
            </a:r>
            <a:r>
              <a:rPr lang="en-US" dirty="0" err="1"/>
              <a:t>Mixtral</a:t>
            </a:r>
            <a:r>
              <a:rPr lang="en-US" dirty="0"/>
              <a:t>: </a:t>
            </a:r>
          </a:p>
          <a:p>
            <a:pPr marL="0" indent="0" algn="ctr">
              <a:buNone/>
            </a:pPr>
            <a:r>
              <a:rPr lang="en-US" dirty="0">
                <a:latin typeface="Consolas" panose="020B0609020204030204" pitchFamily="49" charset="0"/>
                <a:cs typeface="Consolas" panose="020B0609020204030204" pitchFamily="49" charset="0"/>
                <a:hlinkClick r:id="rId3"/>
              </a:rPr>
              <a:t>https://huggingface.co/mistralai/Mistral-7B-Instruct-v0.2</a:t>
            </a:r>
            <a:endParaRPr lang="en-US" dirty="0">
              <a:latin typeface="Consolas" panose="020B0609020204030204" pitchFamily="49" charset="0"/>
              <a:cs typeface="Consolas" panose="020B0609020204030204" pitchFamily="49" charset="0"/>
            </a:endParaRPr>
          </a:p>
          <a:p>
            <a:pPr marL="0" indent="0" algn="ctr">
              <a:buNone/>
            </a:pPr>
            <a:r>
              <a:rPr lang="en-US" dirty="0">
                <a:latin typeface="Consolas" panose="020B0609020204030204" pitchFamily="49" charset="0"/>
                <a:cs typeface="Consolas" panose="020B0609020204030204" pitchFamily="49" charset="0"/>
                <a:hlinkClick r:id="rId4"/>
              </a:rPr>
              <a:t>https://huggingface.co/mistralai/Mixtral-8x7B-Instruct-v0.1</a:t>
            </a:r>
            <a:r>
              <a:rPr lang="en-US" dirty="0">
                <a:latin typeface="Consolas" panose="020B0609020204030204" pitchFamily="49" charset="0"/>
                <a:cs typeface="Consolas" panose="020B0609020204030204" pitchFamily="49" charset="0"/>
              </a:rPr>
              <a:t> </a:t>
            </a:r>
          </a:p>
          <a:p>
            <a:pPr marL="114300" indent="0">
              <a:buNone/>
            </a:pPr>
            <a:endParaRPr lang="en-US" dirty="0"/>
          </a:p>
        </p:txBody>
      </p:sp>
    </p:spTree>
    <p:extLst>
      <p:ext uri="{BB962C8B-B14F-4D97-AF65-F5344CB8AC3E}">
        <p14:creationId xmlns:p14="http://schemas.microsoft.com/office/powerpoint/2010/main" val="3482067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8C1F4-6874-31A1-E206-2EAD9972D458}"/>
              </a:ext>
            </a:extLst>
          </p:cNvPr>
          <p:cNvSpPr>
            <a:spLocks noGrp="1"/>
          </p:cNvSpPr>
          <p:nvPr>
            <p:ph type="title"/>
          </p:nvPr>
        </p:nvSpPr>
        <p:spPr/>
        <p:txBody>
          <a:bodyPr/>
          <a:lstStyle/>
          <a:p>
            <a:r>
              <a:rPr lang="en-US" dirty="0"/>
              <a:t>Summary: Existing models </a:t>
            </a:r>
          </a:p>
        </p:txBody>
      </p:sp>
      <p:sp>
        <p:nvSpPr>
          <p:cNvPr id="3" name="Text Placeholder 2">
            <a:extLst>
              <a:ext uri="{FF2B5EF4-FFF2-40B4-BE49-F238E27FC236}">
                <a16:creationId xmlns:a16="http://schemas.microsoft.com/office/drawing/2014/main" id="{C55D5243-0B68-516B-BCC4-5FFB9B44138F}"/>
              </a:ext>
            </a:extLst>
          </p:cNvPr>
          <p:cNvSpPr>
            <a:spLocks noGrp="1"/>
          </p:cNvSpPr>
          <p:nvPr>
            <p:ph type="body" sz="quarter" idx="16"/>
          </p:nvPr>
        </p:nvSpPr>
        <p:spPr/>
        <p:txBody>
          <a:bodyPr/>
          <a:lstStyle/>
          <a:p>
            <a:r>
              <a:rPr lang="en-US" dirty="0"/>
              <a:t>There is a ton of models out there. </a:t>
            </a:r>
          </a:p>
          <a:p>
            <a:endParaRPr lang="en-US" dirty="0"/>
          </a:p>
          <a:p>
            <a:r>
              <a:rPr lang="en-US" dirty="0"/>
              <a:t>We talked about a few: BERT, T5, GPT family. </a:t>
            </a:r>
          </a:p>
          <a:p>
            <a:endParaRPr lang="en-US" dirty="0"/>
          </a:p>
          <a:p>
            <a:r>
              <a:rPr lang="en-US" dirty="0"/>
              <a:t>You should always check the existing leaderboards (e.g., </a:t>
            </a:r>
            <a:r>
              <a:rPr lang="en-US" dirty="0" err="1"/>
              <a:t>ChatBotArena</a:t>
            </a:r>
            <a:r>
              <a:rPr lang="en-US" dirty="0"/>
              <a:t>) to see what’s the best and latest. </a:t>
            </a:r>
          </a:p>
          <a:p>
            <a:endParaRPr lang="en-US" dirty="0"/>
          </a:p>
          <a:p>
            <a:r>
              <a:rPr lang="en-US" dirty="0"/>
              <a:t>Next, we’re going to spend a quite a bit of time delving into design decisions for training LLMs. </a:t>
            </a:r>
          </a:p>
        </p:txBody>
      </p:sp>
    </p:spTree>
    <p:extLst>
      <p:ext uri="{BB962C8B-B14F-4D97-AF65-F5344CB8AC3E}">
        <p14:creationId xmlns:p14="http://schemas.microsoft.com/office/powerpoint/2010/main" val="3414209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8FBF-20B5-ECC0-AD0E-6AF98B41F16F}"/>
              </a:ext>
            </a:extLst>
          </p:cNvPr>
          <p:cNvSpPr>
            <a:spLocks noGrp="1"/>
          </p:cNvSpPr>
          <p:nvPr>
            <p:ph type="title"/>
          </p:nvPr>
        </p:nvSpPr>
        <p:spPr/>
        <p:txBody>
          <a:bodyPr/>
          <a:lstStyle/>
          <a:p>
            <a:r>
              <a:rPr lang="en-US" dirty="0" err="1"/>
              <a:t>LMSys</a:t>
            </a:r>
            <a:r>
              <a:rPr lang="en-US" dirty="0"/>
              <a:t> </a:t>
            </a:r>
            <a:r>
              <a:rPr lang="en-US" dirty="0" err="1"/>
              <a:t>ChatArena</a:t>
            </a:r>
            <a:endParaRPr lang="en-US" dirty="0"/>
          </a:p>
        </p:txBody>
      </p:sp>
      <p:sp>
        <p:nvSpPr>
          <p:cNvPr id="4" name="Text Placeholder 3">
            <a:extLst>
              <a:ext uri="{FF2B5EF4-FFF2-40B4-BE49-F238E27FC236}">
                <a16:creationId xmlns:a16="http://schemas.microsoft.com/office/drawing/2014/main" id="{C29544B5-9526-D450-8C86-30CFCF864CDA}"/>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CA01CFF7-1EBA-3929-D537-B5F64259FE08}"/>
              </a:ext>
            </a:extLst>
          </p:cNvPr>
          <p:cNvSpPr txBox="1"/>
          <p:nvPr/>
        </p:nvSpPr>
        <p:spPr>
          <a:xfrm>
            <a:off x="5043268" y="574720"/>
            <a:ext cx="1784252" cy="307777"/>
          </a:xfrm>
          <a:prstGeom prst="rect">
            <a:avLst/>
          </a:prstGeom>
          <a:noFill/>
        </p:spPr>
        <p:txBody>
          <a:bodyPr wrap="square">
            <a:spAutoFit/>
          </a:bodyPr>
          <a:lstStyle/>
          <a:p>
            <a:r>
              <a:rPr lang="en-US" dirty="0">
                <a:hlinkClick r:id="rId2"/>
              </a:rPr>
              <a:t>https://lmarena.ai/</a:t>
            </a:r>
            <a:r>
              <a:rPr lang="en-US" dirty="0"/>
              <a:t> </a:t>
            </a:r>
          </a:p>
        </p:txBody>
      </p:sp>
      <p:pic>
        <p:nvPicPr>
          <p:cNvPr id="9" name="Picture 8" descr="A screenshot of a computer&#10;&#10;Description automatically generated">
            <a:extLst>
              <a:ext uri="{FF2B5EF4-FFF2-40B4-BE49-F238E27FC236}">
                <a16:creationId xmlns:a16="http://schemas.microsoft.com/office/drawing/2014/main" id="{3937B862-3347-73AC-2084-DD970DE9157C}"/>
              </a:ext>
            </a:extLst>
          </p:cNvPr>
          <p:cNvPicPr>
            <a:picLocks noChangeAspect="1"/>
          </p:cNvPicPr>
          <p:nvPr/>
        </p:nvPicPr>
        <p:blipFill>
          <a:blip r:embed="rId3"/>
          <a:stretch>
            <a:fillRect/>
          </a:stretch>
        </p:blipFill>
        <p:spPr>
          <a:xfrm>
            <a:off x="946149" y="1069065"/>
            <a:ext cx="6896101" cy="4074435"/>
          </a:xfrm>
          <a:prstGeom prst="rect">
            <a:avLst/>
          </a:prstGeom>
        </p:spPr>
      </p:pic>
    </p:spTree>
    <p:extLst>
      <p:ext uri="{BB962C8B-B14F-4D97-AF65-F5344CB8AC3E}">
        <p14:creationId xmlns:p14="http://schemas.microsoft.com/office/powerpoint/2010/main" val="2615428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monster atomic bomb that was too big to use - BBC Future">
            <a:extLst>
              <a:ext uri="{FF2B5EF4-FFF2-40B4-BE49-F238E27FC236}">
                <a16:creationId xmlns:a16="http://schemas.microsoft.com/office/drawing/2014/main" id="{8DB48B0F-EB3D-19C5-2664-E839058895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54428" y="0"/>
            <a:ext cx="9198428" cy="5174115"/>
          </a:xfrm>
          <a:prstGeom prst="rect">
            <a:avLst/>
          </a:prstGeom>
          <a:solidFill>
            <a:srgbClr val="FFFFFF"/>
          </a:solidFill>
        </p:spPr>
      </p:pic>
      <p:sp>
        <p:nvSpPr>
          <p:cNvPr id="4" name="Title 1">
            <a:extLst>
              <a:ext uri="{FF2B5EF4-FFF2-40B4-BE49-F238E27FC236}">
                <a16:creationId xmlns:a16="http://schemas.microsoft.com/office/drawing/2014/main" id="{2CF7D408-63D6-FB7D-C947-6BB4D3ABE418}"/>
              </a:ext>
            </a:extLst>
          </p:cNvPr>
          <p:cNvSpPr>
            <a:spLocks noGrp="1"/>
          </p:cNvSpPr>
          <p:nvPr>
            <p:ph type="title"/>
          </p:nvPr>
        </p:nvSpPr>
        <p:spPr>
          <a:xfrm>
            <a:off x="240943" y="-119430"/>
            <a:ext cx="8520600" cy="1963500"/>
          </a:xfrm>
        </p:spPr>
        <p:txBody>
          <a:bodyPr>
            <a:noAutofit/>
          </a:bodyPr>
          <a:lstStyle/>
          <a:p>
            <a:pPr algn="ctr"/>
            <a:r>
              <a:rPr lang="en-US" sz="5400" dirty="0">
                <a:solidFill>
                  <a:schemeClr val="bg1"/>
                </a:solidFill>
              </a:rPr>
              <a:t>After Transformer …</a:t>
            </a:r>
          </a:p>
        </p:txBody>
      </p:sp>
    </p:spTree>
    <p:extLst>
      <p:ext uri="{BB962C8B-B14F-4D97-AF65-F5344CB8AC3E}">
        <p14:creationId xmlns:p14="http://schemas.microsoft.com/office/powerpoint/2010/main" val="3810888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78D8098-298B-BC85-7760-66C1A54E7C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7E46991-9F86-D6BF-8322-33EDDD494C8D}"/>
              </a:ext>
            </a:extLst>
          </p:cNvPr>
          <p:cNvSpPr>
            <a:spLocks noGrp="1"/>
          </p:cNvSpPr>
          <p:nvPr>
            <p:ph type="body" sz="quarter" idx="16"/>
          </p:nvPr>
        </p:nvSpPr>
        <p:spPr/>
        <p:txBody>
          <a:bodyPr anchor="ctr"/>
          <a:lstStyle/>
          <a:p>
            <a:pPr algn="ctr"/>
            <a:r>
              <a:rPr lang="en-US" sz="4800" dirty="0"/>
              <a:t>Pre-training language models: </a:t>
            </a:r>
            <a:br>
              <a:rPr lang="en-US" sz="4800" dirty="0"/>
            </a:br>
            <a:r>
              <a:rPr lang="en-US" sz="4800" dirty="0"/>
              <a:t>Architectures</a:t>
            </a:r>
          </a:p>
        </p:txBody>
      </p:sp>
      <p:sp>
        <p:nvSpPr>
          <p:cNvPr id="3" name="Text Placeholder 2">
            <a:extLst>
              <a:ext uri="{FF2B5EF4-FFF2-40B4-BE49-F238E27FC236}">
                <a16:creationId xmlns:a16="http://schemas.microsoft.com/office/drawing/2014/main" id="{4B3245CA-F6DC-BEA0-7A94-E1F88CAE49BB}"/>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3910944330"/>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73C440B-1C95-87EB-5EA7-D4ECC3A27A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65AF7-BA5A-31D2-F93A-35C0201F6F69}"/>
              </a:ext>
            </a:extLst>
          </p:cNvPr>
          <p:cNvSpPr>
            <a:spLocks noGrp="1"/>
          </p:cNvSpPr>
          <p:nvPr>
            <p:ph type="title"/>
          </p:nvPr>
        </p:nvSpPr>
        <p:spPr/>
        <p:txBody>
          <a:bodyPr/>
          <a:lstStyle/>
          <a:p>
            <a:r>
              <a:rPr lang="en-US" dirty="0"/>
              <a:t>Training Pipeline for LLMs</a:t>
            </a:r>
          </a:p>
        </p:txBody>
      </p:sp>
      <p:sp>
        <p:nvSpPr>
          <p:cNvPr id="4" name="Text Placeholder 3">
            <a:extLst>
              <a:ext uri="{FF2B5EF4-FFF2-40B4-BE49-F238E27FC236}">
                <a16:creationId xmlns:a16="http://schemas.microsoft.com/office/drawing/2014/main" id="{6B1165BF-6C62-A919-BE32-40AD97AA5695}"/>
              </a:ext>
            </a:extLst>
          </p:cNvPr>
          <p:cNvSpPr>
            <a:spLocks noGrp="1"/>
          </p:cNvSpPr>
          <p:nvPr>
            <p:ph type="body" sz="quarter" idx="16"/>
          </p:nvPr>
        </p:nvSpPr>
        <p:spPr/>
        <p:txBody>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3" name="Rectangle 2">
            <a:extLst>
              <a:ext uri="{FF2B5EF4-FFF2-40B4-BE49-F238E27FC236}">
                <a16:creationId xmlns:a16="http://schemas.microsoft.com/office/drawing/2014/main" id="{633784E8-10E7-CD0E-CCD0-0FBA202C85AC}"/>
              </a:ext>
            </a:extLst>
          </p:cNvPr>
          <p:cNvSpPr/>
          <p:nvPr/>
        </p:nvSpPr>
        <p:spPr>
          <a:xfrm>
            <a:off x="1427788" y="4125628"/>
            <a:ext cx="2097431" cy="549241"/>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Pretraining</a:t>
            </a:r>
          </a:p>
        </p:txBody>
      </p:sp>
      <p:sp>
        <p:nvSpPr>
          <p:cNvPr id="12" name="Rectangle 11">
            <a:extLst>
              <a:ext uri="{FF2B5EF4-FFF2-40B4-BE49-F238E27FC236}">
                <a16:creationId xmlns:a16="http://schemas.microsoft.com/office/drawing/2014/main" id="{55211211-C2F8-A8AD-D2C1-CEA0F6D85D33}"/>
              </a:ext>
            </a:extLst>
          </p:cNvPr>
          <p:cNvSpPr/>
          <p:nvPr/>
        </p:nvSpPr>
        <p:spPr>
          <a:xfrm>
            <a:off x="4754880" y="4137661"/>
            <a:ext cx="2269299" cy="549242"/>
          </a:xfrm>
          <a:prstGeom prst="rect">
            <a:avLst/>
          </a:prstGeom>
          <a:solidFill>
            <a:srgbClr val="D2FFA3"/>
          </a:solidFill>
          <a:ln>
            <a:solidFill>
              <a:srgbClr val="68CA6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Adaptation </a:t>
            </a:r>
            <a:r>
              <a:rPr lang="en-US" sz="1200" dirty="0">
                <a:solidFill>
                  <a:schemeClr val="tx1"/>
                </a:solidFill>
                <a:latin typeface="Tahoma" panose="020B0604030504040204" pitchFamily="34" charset="0"/>
                <a:ea typeface="Tahoma" panose="020B0604030504040204" pitchFamily="34" charset="0"/>
                <a:cs typeface="Tahoma" panose="020B0604030504040204" pitchFamily="34" charset="0"/>
              </a:rPr>
              <a:t>and </a:t>
            </a:r>
            <a:r>
              <a:rPr lang="en-US" sz="1200" b="1" dirty="0">
                <a:solidFill>
                  <a:schemeClr val="tx1"/>
                </a:solidFill>
                <a:latin typeface="Tahoma" panose="020B0604030504040204" pitchFamily="34" charset="0"/>
                <a:ea typeface="Tahoma" panose="020B0604030504040204" pitchFamily="34" charset="0"/>
                <a:cs typeface="Tahoma" panose="020B0604030504040204" pitchFamily="34" charset="0"/>
              </a:rPr>
              <a:t>Alignment</a:t>
            </a:r>
          </a:p>
        </p:txBody>
      </p:sp>
      <p:sp>
        <p:nvSpPr>
          <p:cNvPr id="16" name="TextBox 15">
            <a:extLst>
              <a:ext uri="{FF2B5EF4-FFF2-40B4-BE49-F238E27FC236}">
                <a16:creationId xmlns:a16="http://schemas.microsoft.com/office/drawing/2014/main" id="{98519BCA-A25B-07B0-5BEA-F27127D01993}"/>
              </a:ext>
            </a:extLst>
          </p:cNvPr>
          <p:cNvSpPr txBox="1"/>
          <p:nvPr/>
        </p:nvSpPr>
        <p:spPr>
          <a:xfrm>
            <a:off x="173095" y="4210050"/>
            <a:ext cx="1130142" cy="415498"/>
          </a:xfrm>
          <a:prstGeom prst="rect">
            <a:avLst/>
          </a:prstGeom>
          <a:noFill/>
        </p:spPr>
        <p:txBody>
          <a:bodyPr wrap="square" rtlCol="0">
            <a:spAutoFit/>
          </a:bodyPr>
          <a:lstStyle/>
          <a:p>
            <a:pPr algn="ctr"/>
            <a:r>
              <a:rPr lang="en-US" sz="1050" dirty="0"/>
              <a:t>Model with </a:t>
            </a:r>
          </a:p>
          <a:p>
            <a:pPr algn="ctr"/>
            <a:r>
              <a:rPr lang="en-US" sz="1050" dirty="0"/>
              <a:t>random weights</a:t>
            </a:r>
          </a:p>
        </p:txBody>
      </p:sp>
      <p:sp>
        <p:nvSpPr>
          <p:cNvPr id="17" name="TextBox 16">
            <a:extLst>
              <a:ext uri="{FF2B5EF4-FFF2-40B4-BE49-F238E27FC236}">
                <a16:creationId xmlns:a16="http://schemas.microsoft.com/office/drawing/2014/main" id="{DCB21EB8-B81F-99D8-0AFE-FE9A15E86CCA}"/>
              </a:ext>
            </a:extLst>
          </p:cNvPr>
          <p:cNvSpPr txBox="1"/>
          <p:nvPr/>
        </p:nvSpPr>
        <p:spPr>
          <a:xfrm>
            <a:off x="3710506" y="4235604"/>
            <a:ext cx="839675" cy="415498"/>
          </a:xfrm>
          <a:prstGeom prst="rect">
            <a:avLst/>
          </a:prstGeom>
          <a:noFill/>
        </p:spPr>
        <p:txBody>
          <a:bodyPr wrap="square" rtlCol="0">
            <a:spAutoFit/>
          </a:bodyPr>
          <a:lstStyle/>
          <a:p>
            <a:pPr algn="ctr"/>
            <a:r>
              <a:rPr lang="en-US" sz="1050" dirty="0"/>
              <a:t>Pretrained </a:t>
            </a:r>
          </a:p>
          <a:p>
            <a:pPr algn="ctr"/>
            <a:r>
              <a:rPr lang="en-US" sz="1050" dirty="0"/>
              <a:t>model</a:t>
            </a:r>
          </a:p>
        </p:txBody>
      </p:sp>
      <p:sp>
        <p:nvSpPr>
          <p:cNvPr id="18" name="TextBox 17">
            <a:extLst>
              <a:ext uri="{FF2B5EF4-FFF2-40B4-BE49-F238E27FC236}">
                <a16:creationId xmlns:a16="http://schemas.microsoft.com/office/drawing/2014/main" id="{8D29D8EE-E364-948A-4777-2B0DC3909D3C}"/>
              </a:ext>
            </a:extLst>
          </p:cNvPr>
          <p:cNvSpPr txBox="1"/>
          <p:nvPr/>
        </p:nvSpPr>
        <p:spPr>
          <a:xfrm>
            <a:off x="7187027" y="4118610"/>
            <a:ext cx="1875077" cy="646331"/>
          </a:xfrm>
          <a:prstGeom prst="rect">
            <a:avLst/>
          </a:prstGeom>
          <a:noFill/>
        </p:spPr>
        <p:txBody>
          <a:bodyPr wrap="square" rtlCol="0">
            <a:spAutoFit/>
          </a:bodyPr>
          <a:lstStyle/>
          <a:p>
            <a:pPr algn="ctr"/>
            <a:r>
              <a:rPr lang="en-US" sz="1200" dirty="0"/>
              <a:t>High-utility model</a:t>
            </a:r>
            <a:br>
              <a:rPr lang="en-US" sz="1200" dirty="0"/>
            </a:br>
            <a:r>
              <a:rPr lang="en-US" sz="1200" dirty="0"/>
              <a:t>(general-purpose or specialized)</a:t>
            </a:r>
          </a:p>
        </p:txBody>
      </p:sp>
      <p:sp>
        <p:nvSpPr>
          <p:cNvPr id="27" name="Right Arrow 26">
            <a:extLst>
              <a:ext uri="{FF2B5EF4-FFF2-40B4-BE49-F238E27FC236}">
                <a16:creationId xmlns:a16="http://schemas.microsoft.com/office/drawing/2014/main" id="{1FE18B30-E5ED-A20A-212F-592E537217FE}"/>
              </a:ext>
            </a:extLst>
          </p:cNvPr>
          <p:cNvSpPr/>
          <p:nvPr/>
        </p:nvSpPr>
        <p:spPr>
          <a:xfrm>
            <a:off x="1195614" y="4331369"/>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8" name="Right Arrow 27">
            <a:extLst>
              <a:ext uri="{FF2B5EF4-FFF2-40B4-BE49-F238E27FC236}">
                <a16:creationId xmlns:a16="http://schemas.microsoft.com/office/drawing/2014/main" id="{48285E6D-69A0-A9F3-C595-AE0D435357A9}"/>
              </a:ext>
            </a:extLst>
          </p:cNvPr>
          <p:cNvSpPr/>
          <p:nvPr/>
        </p:nvSpPr>
        <p:spPr>
          <a:xfrm>
            <a:off x="3521401" y="4348586"/>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9" name="Right Arrow 28">
            <a:extLst>
              <a:ext uri="{FF2B5EF4-FFF2-40B4-BE49-F238E27FC236}">
                <a16:creationId xmlns:a16="http://schemas.microsoft.com/office/drawing/2014/main" id="{365A740E-9C56-C616-B7AE-F695CA7FCE1A}"/>
              </a:ext>
            </a:extLst>
          </p:cNvPr>
          <p:cNvSpPr/>
          <p:nvPr/>
        </p:nvSpPr>
        <p:spPr>
          <a:xfrm>
            <a:off x="4480854" y="4348586"/>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0" name="Right Arrow 29">
            <a:extLst>
              <a:ext uri="{FF2B5EF4-FFF2-40B4-BE49-F238E27FC236}">
                <a16:creationId xmlns:a16="http://schemas.microsoft.com/office/drawing/2014/main" id="{B201FFC7-6C70-719F-769E-BE41D899D2F6}"/>
              </a:ext>
            </a:extLst>
          </p:cNvPr>
          <p:cNvSpPr/>
          <p:nvPr/>
        </p:nvSpPr>
        <p:spPr>
          <a:xfrm>
            <a:off x="7103753" y="4366278"/>
            <a:ext cx="232721" cy="154149"/>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028" name="Picture 4" descr="Free clip art &quot;Paper 2 icon&quot; by Anonymous">
            <a:extLst>
              <a:ext uri="{FF2B5EF4-FFF2-40B4-BE49-F238E27FC236}">
                <a16:creationId xmlns:a16="http://schemas.microsoft.com/office/drawing/2014/main" id="{CE8C0129-05B3-018B-83F9-4E76122510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5688" y="4618923"/>
            <a:ext cx="592250" cy="59225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765E7DF-7614-1B54-D0F1-01A351EFFE49}"/>
              </a:ext>
            </a:extLst>
          </p:cNvPr>
          <p:cNvSpPr txBox="1"/>
          <p:nvPr/>
        </p:nvSpPr>
        <p:spPr>
          <a:xfrm>
            <a:off x="4597003" y="4761241"/>
            <a:ext cx="2307819" cy="246221"/>
          </a:xfrm>
          <a:prstGeom prst="rect">
            <a:avLst/>
          </a:prstGeom>
          <a:noFill/>
        </p:spPr>
        <p:txBody>
          <a:bodyPr wrap="square">
            <a:spAutoFit/>
          </a:bodyPr>
          <a:lstStyle/>
          <a:p>
            <a:pPr algn="ct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(smaller but labeled data)</a:t>
            </a:r>
          </a:p>
        </p:txBody>
      </p:sp>
      <p:sp>
        <p:nvSpPr>
          <p:cNvPr id="8" name="TextBox 7">
            <a:extLst>
              <a:ext uri="{FF2B5EF4-FFF2-40B4-BE49-F238E27FC236}">
                <a16:creationId xmlns:a16="http://schemas.microsoft.com/office/drawing/2014/main" id="{C909000A-361E-C1CD-3E84-91CCABDBD363}"/>
              </a:ext>
            </a:extLst>
          </p:cNvPr>
          <p:cNvSpPr txBox="1"/>
          <p:nvPr/>
        </p:nvSpPr>
        <p:spPr>
          <a:xfrm>
            <a:off x="1278928" y="4762107"/>
            <a:ext cx="1973289" cy="246221"/>
          </a:xfrm>
          <a:prstGeom prst="rect">
            <a:avLst/>
          </a:prstGeom>
          <a:solidFill>
            <a:schemeClr val="bg1"/>
          </a:solidFill>
        </p:spPr>
        <p:txBody>
          <a:bodyPr wrap="square">
            <a:spAutoFit/>
          </a:bodyPr>
          <a:lstStyle/>
          <a:p>
            <a:pPr algn="ctr"/>
            <a:r>
              <a:rPr lang="en-US" sz="1000" dirty="0">
                <a:solidFill>
                  <a:schemeClr val="tx1"/>
                </a:solidFill>
                <a:latin typeface="Tahoma" panose="020B0604030504040204" pitchFamily="34" charset="0"/>
                <a:ea typeface="Tahoma" panose="020B0604030504040204" pitchFamily="34" charset="0"/>
                <a:cs typeface="Tahoma" panose="020B0604030504040204" pitchFamily="34" charset="0"/>
              </a:rPr>
              <a:t>(Large but unlabeled data)</a:t>
            </a:r>
          </a:p>
        </p:txBody>
      </p:sp>
      <p:pic>
        <p:nvPicPr>
          <p:cNvPr id="9" name="Picture 2" descr="37,900+ Pile Of Paper Icon Stock Illustrations, Royalty-Free ...">
            <a:extLst>
              <a:ext uri="{FF2B5EF4-FFF2-40B4-BE49-F238E27FC236}">
                <a16:creationId xmlns:a16="http://schemas.microsoft.com/office/drawing/2014/main" id="{C47691A9-B8F7-BBE8-94A9-58E76AA22F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5083" y="4690109"/>
            <a:ext cx="505773" cy="46199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2">
            <a:extLst>
              <a:ext uri="{FF2B5EF4-FFF2-40B4-BE49-F238E27FC236}">
                <a16:creationId xmlns:a16="http://schemas.microsoft.com/office/drawing/2014/main" id="{154B12ED-FD52-DCA3-62A6-CDE3187A5C6E}"/>
              </a:ext>
            </a:extLst>
          </p:cNvPr>
          <p:cNvSpPr txBox="1">
            <a:spLocks/>
          </p:cNvSpPr>
          <p:nvPr/>
        </p:nvSpPr>
        <p:spPr>
          <a:xfrm>
            <a:off x="686319" y="1543050"/>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There is extensive literature about best practices for pretraining</a:t>
            </a:r>
          </a:p>
          <a:p>
            <a:pPr lvl="1"/>
            <a:r>
              <a:rPr lang="en-US" dirty="0"/>
              <a:t>What choice of architectures are good? </a:t>
            </a:r>
          </a:p>
          <a:p>
            <a:pPr lvl="1"/>
            <a:r>
              <a:rPr lang="en-US" dirty="0"/>
              <a:t>How do you prepare pre-training data? </a:t>
            </a:r>
          </a:p>
          <a:p>
            <a:pPr lvl="1"/>
            <a:r>
              <a:rPr lang="en-US" dirty="0"/>
              <a:t>What considerations go into efficient training of the models? </a:t>
            </a:r>
          </a:p>
          <a:p>
            <a:pPr lvl="1"/>
            <a:r>
              <a:rPr lang="en-US" dirty="0"/>
              <a:t>…</a:t>
            </a:r>
          </a:p>
          <a:p>
            <a:r>
              <a:rPr lang="en-US" dirty="0"/>
              <a:t>Our goal in this chapter is to summarizes the latest best and common practices.</a:t>
            </a:r>
          </a:p>
        </p:txBody>
      </p:sp>
      <p:sp>
        <p:nvSpPr>
          <p:cNvPr id="11" name="文字方塊 74">
            <a:extLst>
              <a:ext uri="{FF2B5EF4-FFF2-40B4-BE49-F238E27FC236}">
                <a16:creationId xmlns:a16="http://schemas.microsoft.com/office/drawing/2014/main" id="{B35D4D60-BE5A-BC6C-F3F3-245FD8A6ECD6}"/>
              </a:ext>
            </a:extLst>
          </p:cNvPr>
          <p:cNvSpPr txBox="1"/>
          <p:nvPr/>
        </p:nvSpPr>
        <p:spPr>
          <a:xfrm>
            <a:off x="2407919" y="3811065"/>
            <a:ext cx="967741" cy="238363"/>
          </a:xfrm>
          <a:prstGeom prst="wedgeRoundRectCallout">
            <a:avLst>
              <a:gd name="adj1" fmla="val -51462"/>
              <a:gd name="adj2" fmla="val 122466"/>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dirty="0">
                <a:latin typeface="Tahoma" panose="020B0604030504040204" pitchFamily="34" charset="0"/>
                <a:ea typeface="Tahoma" panose="020B0604030504040204" pitchFamily="34" charset="0"/>
                <a:cs typeface="Tahoma" panose="020B0604030504040204" pitchFamily="34" charset="0"/>
              </a:rPr>
              <a:t>Our focus</a:t>
            </a:r>
          </a:p>
        </p:txBody>
      </p:sp>
    </p:spTree>
    <p:extLst>
      <p:ext uri="{BB962C8B-B14F-4D97-AF65-F5344CB8AC3E}">
        <p14:creationId xmlns:p14="http://schemas.microsoft.com/office/powerpoint/2010/main" val="13151213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89809-64CA-2178-6839-151C86F4B65A}"/>
              </a:ext>
            </a:extLst>
          </p:cNvPr>
          <p:cNvSpPr>
            <a:spLocks noGrp="1"/>
          </p:cNvSpPr>
          <p:nvPr>
            <p:ph type="title"/>
          </p:nvPr>
        </p:nvSpPr>
        <p:spPr/>
        <p:txBody>
          <a:bodyPr>
            <a:normAutofit fontScale="90000"/>
          </a:bodyPr>
          <a:lstStyle/>
          <a:p>
            <a:endParaRPr lang="en-US"/>
          </a:p>
        </p:txBody>
      </p:sp>
      <p:pic>
        <p:nvPicPr>
          <p:cNvPr id="9" name="Content Placeholder 8" descr="Text&#10;&#10;Description automatically generated">
            <a:extLst>
              <a:ext uri="{FF2B5EF4-FFF2-40B4-BE49-F238E27FC236}">
                <a16:creationId xmlns:a16="http://schemas.microsoft.com/office/drawing/2014/main" id="{DCB80CCD-0996-4BD8-52F0-E0D98EC1C962}"/>
              </a:ext>
            </a:extLst>
          </p:cNvPr>
          <p:cNvPicPr>
            <a:picLocks noGrp="1" noChangeAspect="1"/>
          </p:cNvPicPr>
          <p:nvPr>
            <p:ph idx="1"/>
          </p:nvPr>
        </p:nvPicPr>
        <p:blipFill>
          <a:blip r:embed="rId4"/>
          <a:stretch>
            <a:fillRect/>
          </a:stretch>
        </p:blipFill>
        <p:spPr>
          <a:xfrm>
            <a:off x="2026509" y="0"/>
            <a:ext cx="4763648" cy="5117347"/>
          </a:xfrm>
        </p:spPr>
      </p:pic>
      <p:sp>
        <p:nvSpPr>
          <p:cNvPr id="3" name="文字方塊 74">
            <a:extLst>
              <a:ext uri="{FF2B5EF4-FFF2-40B4-BE49-F238E27FC236}">
                <a16:creationId xmlns:a16="http://schemas.microsoft.com/office/drawing/2014/main" id="{FC53B0AC-B4D4-F649-D4D9-98215C561151}"/>
              </a:ext>
            </a:extLst>
          </p:cNvPr>
          <p:cNvSpPr txBox="1"/>
          <p:nvPr/>
        </p:nvSpPr>
        <p:spPr>
          <a:xfrm>
            <a:off x="6610791" y="153360"/>
            <a:ext cx="2400876" cy="783193"/>
          </a:xfrm>
          <a:prstGeom prst="wedgeRoundRectCallout">
            <a:avLst>
              <a:gd name="adj1" fmla="val 49371"/>
              <a:gd name="adj2" fmla="val -10333"/>
              <a:gd name="adj3" fmla="val 16667"/>
            </a:avLst>
          </a:prstGeom>
          <a:solidFill>
            <a:schemeClr val="bg2">
              <a:lumMod val="20000"/>
              <a:lumOff val="80000"/>
            </a:schemeClr>
          </a:solidFill>
        </p:spPr>
        <p:txBody>
          <a:bodyPr wrap="square" rtlCol="0">
            <a:spAutoFit/>
          </a:bodyPr>
          <a:lstStyle/>
          <a:p>
            <a:pPr marL="5776" algn="ctr">
              <a:spcBef>
                <a:spcPts val="582"/>
              </a:spcBef>
            </a:pPr>
            <a:r>
              <a:rPr lang="en-US" sz="2000" dirty="0">
                <a:latin typeface="Calibri"/>
                <a:cs typeface="Calibri"/>
              </a:rPr>
              <a:t>We will visit a few of these branches … </a:t>
            </a:r>
          </a:p>
        </p:txBody>
      </p:sp>
      <p:sp>
        <p:nvSpPr>
          <p:cNvPr id="4" name="文字方塊 74">
            <a:extLst>
              <a:ext uri="{FF2B5EF4-FFF2-40B4-BE49-F238E27FC236}">
                <a16:creationId xmlns:a16="http://schemas.microsoft.com/office/drawing/2014/main" id="{F697EF61-908B-C411-C565-10F2A42590D9}"/>
              </a:ext>
            </a:extLst>
          </p:cNvPr>
          <p:cNvSpPr txBox="1"/>
          <p:nvPr/>
        </p:nvSpPr>
        <p:spPr>
          <a:xfrm>
            <a:off x="95772" y="1462750"/>
            <a:ext cx="2257023" cy="646986"/>
          </a:xfrm>
          <a:prstGeom prst="wedgeRoundRectCallout">
            <a:avLst>
              <a:gd name="adj1" fmla="val 90584"/>
              <a:gd name="adj2" fmla="val -17779"/>
              <a:gd name="adj3" fmla="val 16667"/>
            </a:avLst>
          </a:prstGeom>
          <a:solidFill>
            <a:schemeClr val="accent1">
              <a:lumMod val="20000"/>
              <a:lumOff val="80000"/>
            </a:schemeClr>
          </a:solidFill>
        </p:spPr>
        <p:txBody>
          <a:bodyPr wrap="square" rtlCol="0">
            <a:spAutoFit/>
          </a:bodyPr>
          <a:lstStyle/>
          <a:p>
            <a:pPr marL="5776" algn="ctr">
              <a:spcBef>
                <a:spcPts val="582"/>
              </a:spcBef>
            </a:pPr>
            <a:r>
              <a:rPr lang="en-US" sz="1600" dirty="0">
                <a:latin typeface="Calibri"/>
                <a:cs typeface="Calibri"/>
              </a:rPr>
              <a:t>Variants of positional embeddings </a:t>
            </a:r>
          </a:p>
        </p:txBody>
      </p:sp>
      <p:sp>
        <p:nvSpPr>
          <p:cNvPr id="5" name="文字方塊 74">
            <a:extLst>
              <a:ext uri="{FF2B5EF4-FFF2-40B4-BE49-F238E27FC236}">
                <a16:creationId xmlns:a16="http://schemas.microsoft.com/office/drawing/2014/main" id="{F07C995B-C762-0DB5-5F87-923D49D2678A}"/>
              </a:ext>
            </a:extLst>
          </p:cNvPr>
          <p:cNvSpPr txBox="1"/>
          <p:nvPr/>
        </p:nvSpPr>
        <p:spPr>
          <a:xfrm>
            <a:off x="95771" y="3290048"/>
            <a:ext cx="2257023" cy="374571"/>
          </a:xfrm>
          <a:prstGeom prst="wedgeRoundRectCallout">
            <a:avLst>
              <a:gd name="adj1" fmla="val 78011"/>
              <a:gd name="adj2" fmla="val 154788"/>
              <a:gd name="adj3" fmla="val 16667"/>
            </a:avLst>
          </a:prstGeom>
          <a:solidFill>
            <a:schemeClr val="accent1">
              <a:lumMod val="20000"/>
              <a:lumOff val="80000"/>
            </a:schemeClr>
          </a:solidFill>
        </p:spPr>
        <p:txBody>
          <a:bodyPr wrap="square" rtlCol="0">
            <a:spAutoFit/>
          </a:bodyPr>
          <a:lstStyle/>
          <a:p>
            <a:pPr marL="5776" algn="ctr">
              <a:spcBef>
                <a:spcPts val="582"/>
              </a:spcBef>
            </a:pPr>
            <a:r>
              <a:rPr lang="en-US" sz="1600" dirty="0">
                <a:latin typeface="Calibri"/>
                <a:cs typeface="Calibri"/>
              </a:rPr>
              <a:t>Architectural choices</a:t>
            </a:r>
          </a:p>
        </p:txBody>
      </p:sp>
      <p:sp>
        <p:nvSpPr>
          <p:cNvPr id="6" name="文字方塊 74">
            <a:extLst>
              <a:ext uri="{FF2B5EF4-FFF2-40B4-BE49-F238E27FC236}">
                <a16:creationId xmlns:a16="http://schemas.microsoft.com/office/drawing/2014/main" id="{F31853B7-375B-92F0-D1B9-B6A9714BFA42}"/>
              </a:ext>
            </a:extLst>
          </p:cNvPr>
          <p:cNvSpPr txBox="1"/>
          <p:nvPr/>
        </p:nvSpPr>
        <p:spPr>
          <a:xfrm>
            <a:off x="95770" y="4511189"/>
            <a:ext cx="2257023" cy="374571"/>
          </a:xfrm>
          <a:prstGeom prst="wedgeRoundRectCallout">
            <a:avLst>
              <a:gd name="adj1" fmla="val 72423"/>
              <a:gd name="adj2" fmla="val -15675"/>
              <a:gd name="adj3" fmla="val 16667"/>
            </a:avLst>
          </a:prstGeom>
          <a:solidFill>
            <a:schemeClr val="accent1">
              <a:lumMod val="20000"/>
              <a:lumOff val="80000"/>
            </a:schemeClr>
          </a:solidFill>
        </p:spPr>
        <p:txBody>
          <a:bodyPr wrap="square" rtlCol="0">
            <a:spAutoFit/>
          </a:bodyPr>
          <a:lstStyle/>
          <a:p>
            <a:pPr marL="5776" algn="ctr">
              <a:spcBef>
                <a:spcPts val="582"/>
              </a:spcBef>
            </a:pPr>
            <a:r>
              <a:rPr lang="en-US" sz="1600" dirty="0">
                <a:latin typeface="Calibri"/>
                <a:cs typeface="Calibri"/>
              </a:rPr>
              <a:t>Multi-modal models</a:t>
            </a:r>
          </a:p>
        </p:txBody>
      </p:sp>
      <p:sp>
        <p:nvSpPr>
          <p:cNvPr id="7" name="文字方塊 74">
            <a:extLst>
              <a:ext uri="{FF2B5EF4-FFF2-40B4-BE49-F238E27FC236}">
                <a16:creationId xmlns:a16="http://schemas.microsoft.com/office/drawing/2014/main" id="{29D01754-5519-D8B4-F028-6C5D01C420ED}"/>
              </a:ext>
            </a:extLst>
          </p:cNvPr>
          <p:cNvSpPr txBox="1"/>
          <p:nvPr/>
        </p:nvSpPr>
        <p:spPr>
          <a:xfrm>
            <a:off x="6610791" y="1089913"/>
            <a:ext cx="2400876" cy="1123712"/>
          </a:xfrm>
          <a:prstGeom prst="wedgeRoundRectCallout">
            <a:avLst>
              <a:gd name="adj1" fmla="val 49371"/>
              <a:gd name="adj2" fmla="val -10333"/>
              <a:gd name="adj3" fmla="val 16667"/>
            </a:avLst>
          </a:prstGeom>
          <a:solidFill>
            <a:schemeClr val="bg2">
              <a:lumMod val="20000"/>
              <a:lumOff val="80000"/>
            </a:schemeClr>
          </a:solidFill>
        </p:spPr>
        <p:txBody>
          <a:bodyPr wrap="square" rtlCol="0">
            <a:spAutoFit/>
          </a:bodyPr>
          <a:lstStyle/>
          <a:p>
            <a:pPr marL="5776" algn="ctr">
              <a:spcBef>
                <a:spcPts val="582"/>
              </a:spcBef>
            </a:pPr>
            <a:r>
              <a:rPr lang="en-US" sz="2000" dirty="0">
                <a:latin typeface="Calibri"/>
                <a:cs typeface="Calibri"/>
              </a:rPr>
              <a:t>But there is a lot that we do </a:t>
            </a:r>
            <a:r>
              <a:rPr lang="en-US" sz="2000" b="1" dirty="0">
                <a:latin typeface="Calibri"/>
                <a:cs typeface="Calibri"/>
              </a:rPr>
              <a:t>not </a:t>
            </a:r>
            <a:r>
              <a:rPr lang="en-US" sz="2000" dirty="0">
                <a:latin typeface="Calibri"/>
                <a:cs typeface="Calibri"/>
              </a:rPr>
              <a:t>cover … </a:t>
            </a:r>
          </a:p>
        </p:txBody>
      </p:sp>
    </p:spTree>
    <p:extLst>
      <p:ext uri="{BB962C8B-B14F-4D97-AF65-F5344CB8AC3E}">
        <p14:creationId xmlns:p14="http://schemas.microsoft.com/office/powerpoint/2010/main" val="1142527989"/>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C7280-F0DD-71D4-950F-4F12088EE75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A5C812F-8A36-AAA6-E3AA-7F13389D92D1}"/>
              </a:ext>
            </a:extLst>
          </p:cNvPr>
          <p:cNvSpPr>
            <a:spLocks noGrp="1"/>
          </p:cNvSpPr>
          <p:nvPr>
            <p:ph type="body" sz="quarter" idx="10"/>
          </p:nvPr>
        </p:nvSpPr>
        <p:spPr/>
        <p:txBody>
          <a:bodyPr>
            <a:normAutofit fontScale="70000" lnSpcReduction="20000"/>
          </a:bodyPr>
          <a:lstStyle/>
          <a:p>
            <a:r>
              <a:rPr lang="en-US" sz="4000" dirty="0"/>
              <a:t>How consistent are the architectures used in existing LLMs? </a:t>
            </a:r>
          </a:p>
        </p:txBody>
      </p:sp>
    </p:spTree>
    <p:extLst>
      <p:ext uri="{BB962C8B-B14F-4D97-AF65-F5344CB8AC3E}">
        <p14:creationId xmlns:p14="http://schemas.microsoft.com/office/powerpoint/2010/main" val="1871163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FC7DB4-0BE0-521D-E001-D93B400BA3A3}"/>
              </a:ext>
            </a:extLst>
          </p:cNvPr>
          <p:cNvSpPr>
            <a:spLocks noGrp="1"/>
          </p:cNvSpPr>
          <p:nvPr>
            <p:ph type="title"/>
          </p:nvPr>
        </p:nvSpPr>
        <p:spPr/>
        <p:txBody>
          <a:bodyPr/>
          <a:lstStyle/>
          <a:p>
            <a:r>
              <a:rPr lang="en-US" dirty="0"/>
              <a:t>Another View of Architectural Variations </a:t>
            </a:r>
          </a:p>
        </p:txBody>
      </p:sp>
      <p:sp>
        <p:nvSpPr>
          <p:cNvPr id="5" name="Text Placeholder 4">
            <a:extLst>
              <a:ext uri="{FF2B5EF4-FFF2-40B4-BE49-F238E27FC236}">
                <a16:creationId xmlns:a16="http://schemas.microsoft.com/office/drawing/2014/main" id="{1EF66BF9-9BD6-A667-F679-214DA59DE5E1}"/>
              </a:ext>
            </a:extLst>
          </p:cNvPr>
          <p:cNvSpPr>
            <a:spLocks noGrp="1"/>
          </p:cNvSpPr>
          <p:nvPr>
            <p:ph type="body" sz="quarter" idx="16"/>
          </p:nvPr>
        </p:nvSpPr>
        <p:spPr/>
        <p:txBody>
          <a:bodyPr/>
          <a:lstStyle/>
          <a:p>
            <a:endParaRPr lang="en-US"/>
          </a:p>
        </p:txBody>
      </p:sp>
      <p:pic>
        <p:nvPicPr>
          <p:cNvPr id="6" name="Picture 5">
            <a:extLst>
              <a:ext uri="{FF2B5EF4-FFF2-40B4-BE49-F238E27FC236}">
                <a16:creationId xmlns:a16="http://schemas.microsoft.com/office/drawing/2014/main" id="{A89AAE8F-CA05-4E18-A23C-77B3754E907C}"/>
              </a:ext>
            </a:extLst>
          </p:cNvPr>
          <p:cNvPicPr>
            <a:picLocks noChangeAspect="1"/>
          </p:cNvPicPr>
          <p:nvPr/>
        </p:nvPicPr>
        <p:blipFill>
          <a:blip r:embed="rId3"/>
          <a:stretch>
            <a:fillRect/>
          </a:stretch>
        </p:blipFill>
        <p:spPr>
          <a:xfrm>
            <a:off x="578006" y="964661"/>
            <a:ext cx="6219182" cy="4174755"/>
          </a:xfrm>
          <a:prstGeom prst="rect">
            <a:avLst/>
          </a:prstGeom>
        </p:spPr>
      </p:pic>
      <p:sp>
        <p:nvSpPr>
          <p:cNvPr id="8" name="TextBox 7">
            <a:extLst>
              <a:ext uri="{FF2B5EF4-FFF2-40B4-BE49-F238E27FC236}">
                <a16:creationId xmlns:a16="http://schemas.microsoft.com/office/drawing/2014/main" id="{F6600D58-D289-1D50-35CF-5F1448FCBE4D}"/>
              </a:ext>
            </a:extLst>
          </p:cNvPr>
          <p:cNvSpPr txBox="1"/>
          <p:nvPr/>
        </p:nvSpPr>
        <p:spPr>
          <a:xfrm>
            <a:off x="6964878" y="1390650"/>
            <a:ext cx="2048493" cy="1600438"/>
          </a:xfrm>
          <a:prstGeom prst="rect">
            <a:avLst/>
          </a:prstGeom>
          <a:noFill/>
        </p:spPr>
        <p:txBody>
          <a:bodyPr wrap="square">
            <a:spAutoFit/>
          </a:bodyPr>
          <a:lstStyle/>
          <a:p>
            <a:r>
              <a:rPr lang="en-US" dirty="0">
                <a:latin typeface="Tahoma" panose="020B0604030504040204" pitchFamily="34" charset="0"/>
                <a:ea typeface="Tahoma" panose="020B0604030504040204" pitchFamily="34" charset="0"/>
                <a:cs typeface="Tahoma" panose="020B0604030504040204" pitchFamily="34" charset="0"/>
              </a:rPr>
              <a:t>Low consensus</a:t>
            </a:r>
          </a:p>
          <a:p>
            <a:r>
              <a:rPr lang="en-US" dirty="0">
                <a:latin typeface="Tahoma" panose="020B0604030504040204" pitchFamily="34" charset="0"/>
                <a:ea typeface="Tahoma" panose="020B0604030504040204" pitchFamily="34" charset="0"/>
                <a:cs typeface="Tahoma" panose="020B0604030504040204" pitchFamily="34" charset="0"/>
              </a:rPr>
              <a:t>(except pre-norm)</a:t>
            </a:r>
          </a:p>
          <a:p>
            <a:endParaRPr lang="en-US" dirty="0">
              <a:latin typeface="Tahoma" panose="020B0604030504040204" pitchFamily="34" charset="0"/>
              <a:ea typeface="Tahoma" panose="020B0604030504040204" pitchFamily="34" charset="0"/>
              <a:cs typeface="Tahoma" panose="020B0604030504040204" pitchFamily="34" charset="0"/>
            </a:endParaRPr>
          </a:p>
          <a:p>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Most try to follow </a:t>
            </a:r>
          </a:p>
          <a:p>
            <a:r>
              <a:rPr lang="en-US" dirty="0">
                <a:latin typeface="Tahoma" panose="020B0604030504040204" pitchFamily="34" charset="0"/>
                <a:ea typeface="Tahoma" panose="020B0604030504040204" pitchFamily="34" charset="0"/>
                <a:cs typeface="Tahoma" panose="020B0604030504040204" pitchFamily="34" charset="0"/>
              </a:rPr>
              <a:t>previous successful choices. </a:t>
            </a:r>
          </a:p>
        </p:txBody>
      </p:sp>
      <p:sp>
        <p:nvSpPr>
          <p:cNvPr id="9" name="Google Shape;665;p81">
            <a:extLst>
              <a:ext uri="{FF2B5EF4-FFF2-40B4-BE49-F238E27FC236}">
                <a16:creationId xmlns:a16="http://schemas.microsoft.com/office/drawing/2014/main" id="{7D462F1F-0761-2B2C-0538-FEAA09CD1684}"/>
              </a:ext>
            </a:extLst>
          </p:cNvPr>
          <p:cNvSpPr txBox="1"/>
          <p:nvPr/>
        </p:nvSpPr>
        <p:spPr>
          <a:xfrm>
            <a:off x="6964878" y="457111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40361688"/>
      </p:ext>
    </p:extLst>
  </p:cSld>
  <p:clrMapOvr>
    <a:masterClrMapping/>
  </p:clrMapOvr>
  <p:extLst>
    <p:ext uri="{6950BFC3-D8DA-4A85-94F7-54DA5524770B}">
      <p188:commentRel xmlns:p188="http://schemas.microsoft.com/office/powerpoint/2018/8/main" r:id="rId2"/>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813B35-ECF6-7CC8-36F6-41ECC83DC9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1B85054-9F42-740D-7B38-5E69F3D5B249}"/>
              </a:ext>
            </a:extLst>
          </p:cNvPr>
          <p:cNvSpPr>
            <a:spLocks noGrp="1"/>
          </p:cNvSpPr>
          <p:nvPr>
            <p:ph type="body" sz="quarter" idx="10"/>
          </p:nvPr>
        </p:nvSpPr>
        <p:spPr/>
        <p:txBody>
          <a:bodyPr>
            <a:normAutofit fontScale="92500" lnSpcReduction="10000"/>
          </a:bodyPr>
          <a:lstStyle/>
          <a:p>
            <a:r>
              <a:rPr lang="en-US" sz="4000" dirty="0"/>
              <a:t>When should we do normalization? </a:t>
            </a:r>
          </a:p>
        </p:txBody>
      </p:sp>
    </p:spTree>
    <p:extLst>
      <p:ext uri="{BB962C8B-B14F-4D97-AF65-F5344CB8AC3E}">
        <p14:creationId xmlns:p14="http://schemas.microsoft.com/office/powerpoint/2010/main" val="26388328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9848A-A2C5-E89B-91B2-58A473978680}"/>
              </a:ext>
            </a:extLst>
          </p:cNvPr>
          <p:cNvSpPr>
            <a:spLocks noGrp="1"/>
          </p:cNvSpPr>
          <p:nvPr>
            <p:ph type="title"/>
          </p:nvPr>
        </p:nvSpPr>
        <p:spPr/>
        <p:txBody>
          <a:bodyPr/>
          <a:lstStyle/>
          <a:p>
            <a:r>
              <a:rPr lang="en-US" dirty="0"/>
              <a:t>Quiz: Pre-norm vs Post-norm </a:t>
            </a:r>
          </a:p>
        </p:txBody>
      </p:sp>
      <p:sp>
        <p:nvSpPr>
          <p:cNvPr id="3" name="Text Placeholder 2">
            <a:extLst>
              <a:ext uri="{FF2B5EF4-FFF2-40B4-BE49-F238E27FC236}">
                <a16:creationId xmlns:a16="http://schemas.microsoft.com/office/drawing/2014/main" id="{2A9DF394-6E5E-1F11-72D8-496A5C7409E0}"/>
              </a:ext>
            </a:extLst>
          </p:cNvPr>
          <p:cNvSpPr>
            <a:spLocks noGrp="1"/>
          </p:cNvSpPr>
          <p:nvPr>
            <p:ph type="body" sz="quarter" idx="16"/>
          </p:nvPr>
        </p:nvSpPr>
        <p:spPr/>
        <p:txBody>
          <a:bodyPr/>
          <a:lstStyle/>
          <a:p>
            <a:r>
              <a:rPr lang="en-US" dirty="0"/>
              <a:t>Which is the original implementation? </a:t>
            </a:r>
          </a:p>
          <a:p>
            <a:r>
              <a:rPr lang="en-US" dirty="0"/>
              <a:t>Which one is your favorite? </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458AD60A-DE7B-C548-286E-485F19CBC3BC}"/>
                  </a:ext>
                </a:extLst>
              </p:cNvPr>
              <p:cNvSpPr txBox="1"/>
              <p:nvPr/>
            </p:nvSpPr>
            <p:spPr>
              <a:xfrm>
                <a:off x="1149531" y="2571750"/>
                <a:ext cx="4572000" cy="894476"/>
              </a:xfrm>
              <a:prstGeom prst="rect">
                <a:avLst/>
              </a:prstGeom>
              <a:noFill/>
            </p:spPr>
            <p:txBody>
              <a:bodyPr wrap="square">
                <a:spAutoFit/>
              </a:bodyPr>
              <a:lstStyle/>
              <a:p>
                <a:pPr marL="0" indent="0">
                  <a:buNone/>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𝐿𝑎𝑦𝑒𝑟𝑁𝑜𝑟𝑚</m:t>
                      </m:r>
                      <m:d>
                        <m:dPr>
                          <m:ctrlPr>
                            <a:rPr lang="en-CA" sz="1600" b="0" i="1" smtClean="0">
                              <a:latin typeface="Cambria Math" panose="02040503050406030204" pitchFamily="18" charset="0"/>
                            </a:rPr>
                          </m:ctrlPr>
                        </m:dPr>
                        <m:e>
                          <m:r>
                            <a:rPr lang="en-CA" sz="1600" b="0" i="1" smtClean="0">
                              <a:latin typeface="Cambria Math" panose="02040503050406030204" pitchFamily="18" charset="0"/>
                            </a:rPr>
                            <m:t>𝑥</m:t>
                          </m:r>
                          <m:r>
                            <a:rPr lang="en-US" sz="1600" b="0" i="1" smtClean="0">
                              <a:latin typeface="Cambria Math" panose="02040503050406030204" pitchFamily="18" charset="0"/>
                            </a:rPr>
                            <m:t>+</m:t>
                          </m:r>
                          <m:r>
                            <a:rPr lang="en-CA" sz="1600" i="1">
                              <a:latin typeface="Cambria Math" panose="02040503050406030204" pitchFamily="18" charset="0"/>
                            </a:rPr>
                            <m:t>𝑆𝑢𝑏𝐿𝑎𝑦𝑒𝑟</m:t>
                          </m:r>
                          <m:d>
                            <m:dPr>
                              <m:ctrlPr>
                                <a:rPr lang="en-CA" sz="1600" i="1">
                                  <a:latin typeface="Cambria Math" panose="02040503050406030204" pitchFamily="18" charset="0"/>
                                </a:rPr>
                              </m:ctrlPr>
                            </m:dPr>
                            <m:e>
                              <m:r>
                                <a:rPr lang="en-CA" sz="1600" i="1">
                                  <a:latin typeface="Cambria Math" panose="02040503050406030204" pitchFamily="18" charset="0"/>
                                </a:rPr>
                                <m:t>𝑥</m:t>
                              </m:r>
                            </m:e>
                          </m:d>
                        </m:e>
                      </m:d>
                    </m:oMath>
                  </m:oMathPara>
                </a14:m>
                <a:endParaRPr lang="en-CA" sz="1600" b="0" i="1" dirty="0">
                  <a:latin typeface="Cambria Math" panose="02040503050406030204" pitchFamily="18" charset="0"/>
                </a:endParaRPr>
              </a:p>
              <a:p>
                <a:pPr marL="0" indent="0">
                  <a:buNone/>
                </a:pPr>
                <a:endParaRPr lang="en-CA" sz="1600"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CA" sz="1600" b="0" i="1" smtClean="0">
                          <a:latin typeface="Cambria Math" panose="02040503050406030204" pitchFamily="18" charset="0"/>
                        </a:rPr>
                        <m:t>𝑥</m:t>
                      </m:r>
                      <m:r>
                        <a:rPr lang="en-CA" sz="1600" b="0" i="1" smtClean="0">
                          <a:latin typeface="Cambria Math" panose="02040503050406030204" pitchFamily="18" charset="0"/>
                        </a:rPr>
                        <m:t>+</m:t>
                      </m:r>
                      <m:r>
                        <a:rPr lang="en-CA" sz="1600" i="1">
                          <a:latin typeface="Cambria Math" panose="02040503050406030204" pitchFamily="18" charset="0"/>
                        </a:rPr>
                        <m:t>𝑆𝑢𝑏𝐿𝑎𝑦𝑒𝑟</m:t>
                      </m:r>
                      <m:d>
                        <m:dPr>
                          <m:ctrlPr>
                            <a:rPr lang="en-CA" sz="1600" i="1">
                              <a:latin typeface="Cambria Math" panose="02040503050406030204" pitchFamily="18" charset="0"/>
                            </a:rPr>
                          </m:ctrlPr>
                        </m:dPr>
                        <m:e>
                          <m:r>
                            <a:rPr lang="en-CA" sz="1600" i="1">
                              <a:latin typeface="Cambria Math" panose="02040503050406030204" pitchFamily="18" charset="0"/>
                            </a:rPr>
                            <m:t>𝐿𝑎𝑦𝑒𝑟𝑁𝑜𝑟𝑚</m:t>
                          </m:r>
                          <m:d>
                            <m:dPr>
                              <m:ctrlPr>
                                <a:rPr lang="en-CA" sz="1600" i="1">
                                  <a:latin typeface="Cambria Math" panose="02040503050406030204" pitchFamily="18" charset="0"/>
                                </a:rPr>
                              </m:ctrlPr>
                            </m:dPr>
                            <m:e>
                              <m:r>
                                <a:rPr lang="en-CA" sz="1600" i="1">
                                  <a:latin typeface="Cambria Math" panose="02040503050406030204" pitchFamily="18" charset="0"/>
                                </a:rPr>
                                <m:t>𝑥</m:t>
                              </m:r>
                            </m:e>
                          </m:d>
                        </m:e>
                      </m:d>
                      <m:r>
                        <a:rPr lang="en-CA" sz="1600" b="0" i="1" smtClean="0">
                          <a:latin typeface="Cambria Math" panose="02040503050406030204" pitchFamily="18" charset="0"/>
                        </a:rPr>
                        <m:t>,</m:t>
                      </m:r>
                    </m:oMath>
                  </m:oMathPara>
                </a14:m>
                <a:endParaRPr lang="en-US" sz="1600" dirty="0"/>
              </a:p>
            </p:txBody>
          </p:sp>
        </mc:Choice>
        <mc:Fallback>
          <p:sp>
            <p:nvSpPr>
              <p:cNvPr id="5" name="TextBox 4">
                <a:extLst>
                  <a:ext uri="{FF2B5EF4-FFF2-40B4-BE49-F238E27FC236}">
                    <a16:creationId xmlns:a16="http://schemas.microsoft.com/office/drawing/2014/main" id="{458AD60A-DE7B-C548-286E-485F19CBC3BC}"/>
                  </a:ext>
                </a:extLst>
              </p:cNvPr>
              <p:cNvSpPr txBox="1">
                <a:spLocks noRot="1" noChangeAspect="1" noMove="1" noResize="1" noEditPoints="1" noAdjustHandles="1" noChangeArrowheads="1" noChangeShapeType="1" noTextEdit="1"/>
              </p:cNvSpPr>
              <p:nvPr/>
            </p:nvSpPr>
            <p:spPr>
              <a:xfrm>
                <a:off x="1149531" y="2571750"/>
                <a:ext cx="4572000" cy="894476"/>
              </a:xfrm>
              <a:prstGeom prst="rect">
                <a:avLst/>
              </a:prstGeom>
              <a:blipFill>
                <a:blip r:embed="rId3"/>
                <a:stretch>
                  <a:fillRect/>
                </a:stretch>
              </a:blipFill>
            </p:spPr>
            <p:txBody>
              <a:bodyPr/>
              <a:lstStyle/>
              <a:p>
                <a:r>
                  <a:rPr lang="en-US">
                    <a:noFill/>
                  </a:rPr>
                  <a:t> </a:t>
                </a:r>
              </a:p>
            </p:txBody>
          </p:sp>
        </mc:Fallback>
      </mc:AlternateContent>
      <p:pic>
        <p:nvPicPr>
          <p:cNvPr id="6" name="Picture 5" descr="A diagram of a process&#10;&#10;Description automatically generated">
            <a:extLst>
              <a:ext uri="{FF2B5EF4-FFF2-40B4-BE49-F238E27FC236}">
                <a16:creationId xmlns:a16="http://schemas.microsoft.com/office/drawing/2014/main" id="{30894ED5-D134-07F2-CEF3-880DA22A0A57}"/>
              </a:ext>
            </a:extLst>
          </p:cNvPr>
          <p:cNvPicPr>
            <a:picLocks noChangeAspect="1"/>
          </p:cNvPicPr>
          <p:nvPr/>
        </p:nvPicPr>
        <p:blipFill>
          <a:blip r:embed="rId4"/>
          <a:stretch>
            <a:fillRect/>
          </a:stretch>
        </p:blipFill>
        <p:spPr>
          <a:xfrm>
            <a:off x="6432973" y="1026926"/>
            <a:ext cx="2402990" cy="3813921"/>
          </a:xfrm>
          <a:prstGeom prst="rect">
            <a:avLst/>
          </a:prstGeom>
        </p:spPr>
      </p:pic>
    </p:spTree>
    <p:extLst>
      <p:ext uri="{BB962C8B-B14F-4D97-AF65-F5344CB8AC3E}">
        <p14:creationId xmlns:p14="http://schemas.microsoft.com/office/powerpoint/2010/main" val="15361016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0A60A-F7EB-8818-F44C-434D365AB0AD}"/>
              </a:ext>
            </a:extLst>
          </p:cNvPr>
          <p:cNvSpPr>
            <a:spLocks noGrp="1"/>
          </p:cNvSpPr>
          <p:nvPr>
            <p:ph type="title"/>
          </p:nvPr>
        </p:nvSpPr>
        <p:spPr/>
        <p:txBody>
          <a:bodyPr/>
          <a:lstStyle/>
          <a:p>
            <a:r>
              <a:rPr lang="en-US" dirty="0"/>
              <a:t>Pre-norm vs Post-norm </a:t>
            </a:r>
          </a:p>
        </p:txBody>
      </p:sp>
      <p:sp>
        <p:nvSpPr>
          <p:cNvPr id="3" name="Text Placeholder 2">
            <a:extLst>
              <a:ext uri="{FF2B5EF4-FFF2-40B4-BE49-F238E27FC236}">
                <a16:creationId xmlns:a16="http://schemas.microsoft.com/office/drawing/2014/main" id="{CFEA8885-DEA4-237A-D609-1127AE211CE4}"/>
              </a:ext>
            </a:extLst>
          </p:cNvPr>
          <p:cNvSpPr>
            <a:spLocks noGrp="1"/>
          </p:cNvSpPr>
          <p:nvPr>
            <p:ph type="body" sz="quarter" idx="16"/>
          </p:nvPr>
        </p:nvSpPr>
        <p:spPr/>
        <p:txBody>
          <a:bodyPr/>
          <a:lstStyle/>
          <a:p>
            <a:r>
              <a:rPr lang="en-US" dirty="0"/>
              <a:t>Pre-norm (right) is set up so that </a:t>
            </a:r>
            <a:r>
              <a:rPr lang="en-US" dirty="0" err="1"/>
              <a:t>LayerNorm</a:t>
            </a:r>
            <a:br>
              <a:rPr lang="en-US" dirty="0"/>
            </a:br>
            <a:r>
              <a:rPr lang="en-US" dirty="0"/>
              <a:t>does not disrupt the residual stream (in gray). </a:t>
            </a:r>
          </a:p>
          <a:p>
            <a:r>
              <a:rPr lang="en-US" dirty="0"/>
              <a:t>In theory, both should work fine. </a:t>
            </a:r>
          </a:p>
          <a:p>
            <a:r>
              <a:rPr lang="en-US" dirty="0"/>
              <a:t>In practice, however, </a:t>
            </a:r>
            <a:r>
              <a:rPr lang="en-US" b="1" dirty="0"/>
              <a:t>Pre-norm is </a:t>
            </a:r>
            <a:br>
              <a:rPr lang="en-US" b="1" dirty="0"/>
            </a:br>
            <a:r>
              <a:rPr lang="en-US" b="1" dirty="0"/>
              <a:t>preferred over Post-norm</a:t>
            </a:r>
            <a:r>
              <a:rPr lang="en-US" dirty="0"/>
              <a:t>. </a:t>
            </a:r>
          </a:p>
        </p:txBody>
      </p:sp>
      <p:pic>
        <p:nvPicPr>
          <p:cNvPr id="4" name="Picture 3">
            <a:extLst>
              <a:ext uri="{FF2B5EF4-FFF2-40B4-BE49-F238E27FC236}">
                <a16:creationId xmlns:a16="http://schemas.microsoft.com/office/drawing/2014/main" id="{852E1CDD-A564-6991-B4BA-9C6CF36231E0}"/>
              </a:ext>
            </a:extLst>
          </p:cNvPr>
          <p:cNvPicPr>
            <a:picLocks noChangeAspect="1"/>
          </p:cNvPicPr>
          <p:nvPr/>
        </p:nvPicPr>
        <p:blipFill>
          <a:blip r:embed="rId2"/>
          <a:stretch>
            <a:fillRect/>
          </a:stretch>
        </p:blipFill>
        <p:spPr>
          <a:xfrm>
            <a:off x="5184918" y="1129975"/>
            <a:ext cx="3915369" cy="3608280"/>
          </a:xfrm>
          <a:prstGeom prst="rect">
            <a:avLst/>
          </a:prstGeom>
        </p:spPr>
      </p:pic>
      <p:sp>
        <p:nvSpPr>
          <p:cNvPr id="5" name="TextBox 4">
            <a:extLst>
              <a:ext uri="{FF2B5EF4-FFF2-40B4-BE49-F238E27FC236}">
                <a16:creationId xmlns:a16="http://schemas.microsoft.com/office/drawing/2014/main" id="{8F27D696-2B18-A324-8E1D-8FBB2E44CC72}"/>
              </a:ext>
            </a:extLst>
          </p:cNvPr>
          <p:cNvSpPr txBox="1"/>
          <p:nvPr/>
        </p:nvSpPr>
        <p:spPr>
          <a:xfrm>
            <a:off x="2344371" y="4830772"/>
            <a:ext cx="4592170" cy="261610"/>
          </a:xfrm>
          <a:prstGeom prst="rect">
            <a:avLst/>
          </a:prstGeom>
          <a:noFill/>
        </p:spPr>
        <p:txBody>
          <a:bodyPr wrap="square">
            <a:spAutoFit/>
          </a:bodyPr>
          <a:lstStyle/>
          <a:p>
            <a:pPr algn="ctr"/>
            <a:r>
              <a:rPr lang="en-US" sz="11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[On Layer Normalization in the Transformer Architecture, 2020]</a:t>
            </a:r>
          </a:p>
        </p:txBody>
      </p:sp>
    </p:spTree>
    <p:extLst>
      <p:ext uri="{BB962C8B-B14F-4D97-AF65-F5344CB8AC3E}">
        <p14:creationId xmlns:p14="http://schemas.microsoft.com/office/powerpoint/2010/main" val="28420406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8C24C-694F-361E-EA84-F6784B64A6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F81220-3FCF-1B66-17EC-419A02867CA8}"/>
              </a:ext>
            </a:extLst>
          </p:cNvPr>
          <p:cNvSpPr>
            <a:spLocks noGrp="1"/>
          </p:cNvSpPr>
          <p:nvPr>
            <p:ph type="title"/>
          </p:nvPr>
        </p:nvSpPr>
        <p:spPr/>
        <p:txBody>
          <a:bodyPr/>
          <a:lstStyle/>
          <a:p>
            <a:r>
              <a:rPr lang="en-US" dirty="0"/>
              <a:t>Pre-norm vs Post-norm — Explanation? </a:t>
            </a:r>
          </a:p>
        </p:txBody>
      </p:sp>
      <p:sp>
        <p:nvSpPr>
          <p:cNvPr id="3" name="Text Placeholder 2">
            <a:extLst>
              <a:ext uri="{FF2B5EF4-FFF2-40B4-BE49-F238E27FC236}">
                <a16:creationId xmlns:a16="http://schemas.microsoft.com/office/drawing/2014/main" id="{4A2966E2-C544-535E-792D-E2B4B4AD53C4}"/>
              </a:ext>
            </a:extLst>
          </p:cNvPr>
          <p:cNvSpPr>
            <a:spLocks noGrp="1"/>
          </p:cNvSpPr>
          <p:nvPr>
            <p:ph type="body" sz="quarter" idx="16"/>
          </p:nvPr>
        </p:nvSpPr>
        <p:spPr/>
        <p:txBody>
          <a:bodyPr/>
          <a:lstStyle/>
          <a:p>
            <a:r>
              <a:rPr lang="en-US" dirty="0"/>
              <a:t>Stability, larger LRs for large networks and no need for warm up. </a:t>
            </a:r>
          </a:p>
        </p:txBody>
      </p:sp>
      <p:sp>
        <p:nvSpPr>
          <p:cNvPr id="5" name="TextBox 4">
            <a:extLst>
              <a:ext uri="{FF2B5EF4-FFF2-40B4-BE49-F238E27FC236}">
                <a16:creationId xmlns:a16="http://schemas.microsoft.com/office/drawing/2014/main" id="{2FF2F23C-C576-3F79-0346-2BABBBDA649F}"/>
              </a:ext>
            </a:extLst>
          </p:cNvPr>
          <p:cNvSpPr txBox="1"/>
          <p:nvPr/>
        </p:nvSpPr>
        <p:spPr>
          <a:xfrm>
            <a:off x="1846610" y="4706082"/>
            <a:ext cx="5729845" cy="400110"/>
          </a:xfrm>
          <a:prstGeom prst="rect">
            <a:avLst/>
          </a:prstGeom>
          <a:noFill/>
        </p:spPr>
        <p:txBody>
          <a:bodyPr wrap="square">
            <a:spAutoFit/>
          </a:bodyPr>
          <a:lstStyle/>
          <a:p>
            <a:pPr algn="ct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[Left and right from: On Layer Normalization in the Transformer Architecture, 2020]</a:t>
            </a:r>
            <a:b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b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[middle from: Transformers without Tears: Improving the Normalization of Self-Attention, 2019] </a:t>
            </a:r>
          </a:p>
        </p:txBody>
      </p:sp>
      <p:pic>
        <p:nvPicPr>
          <p:cNvPr id="7" name="Picture 6">
            <a:extLst>
              <a:ext uri="{FF2B5EF4-FFF2-40B4-BE49-F238E27FC236}">
                <a16:creationId xmlns:a16="http://schemas.microsoft.com/office/drawing/2014/main" id="{FA625A07-211A-3102-BCFD-F501EB5C91C0}"/>
              </a:ext>
            </a:extLst>
          </p:cNvPr>
          <p:cNvPicPr>
            <a:picLocks noChangeAspect="1"/>
          </p:cNvPicPr>
          <p:nvPr/>
        </p:nvPicPr>
        <p:blipFill>
          <a:blip r:embed="rId2"/>
          <a:stretch>
            <a:fillRect/>
          </a:stretch>
        </p:blipFill>
        <p:spPr>
          <a:xfrm>
            <a:off x="3359813" y="2187802"/>
            <a:ext cx="2934524" cy="2230979"/>
          </a:xfrm>
          <a:prstGeom prst="rect">
            <a:avLst/>
          </a:prstGeom>
        </p:spPr>
      </p:pic>
      <p:pic>
        <p:nvPicPr>
          <p:cNvPr id="10" name="Picture 9">
            <a:extLst>
              <a:ext uri="{FF2B5EF4-FFF2-40B4-BE49-F238E27FC236}">
                <a16:creationId xmlns:a16="http://schemas.microsoft.com/office/drawing/2014/main" id="{30DA54D9-38EB-11C8-B63B-6CC505D3B94F}"/>
              </a:ext>
            </a:extLst>
          </p:cNvPr>
          <p:cNvPicPr>
            <a:picLocks noChangeAspect="1"/>
          </p:cNvPicPr>
          <p:nvPr/>
        </p:nvPicPr>
        <p:blipFill>
          <a:blip r:embed="rId3"/>
          <a:stretch>
            <a:fillRect/>
          </a:stretch>
        </p:blipFill>
        <p:spPr>
          <a:xfrm>
            <a:off x="444913" y="2590772"/>
            <a:ext cx="2406192" cy="1507990"/>
          </a:xfrm>
          <a:prstGeom prst="rect">
            <a:avLst/>
          </a:prstGeom>
        </p:spPr>
      </p:pic>
      <p:sp>
        <p:nvSpPr>
          <p:cNvPr id="12" name="TextBox 11">
            <a:extLst>
              <a:ext uri="{FF2B5EF4-FFF2-40B4-BE49-F238E27FC236}">
                <a16:creationId xmlns:a16="http://schemas.microsoft.com/office/drawing/2014/main" id="{DF557119-AE5D-A5C8-23B0-A9D62CAC93B8}"/>
              </a:ext>
            </a:extLst>
          </p:cNvPr>
          <p:cNvSpPr txBox="1"/>
          <p:nvPr/>
        </p:nvSpPr>
        <p:spPr>
          <a:xfrm>
            <a:off x="4095501" y="1891081"/>
            <a:ext cx="1585356" cy="307777"/>
          </a:xfrm>
          <a:prstGeom prst="rect">
            <a:avLst/>
          </a:prstGeom>
          <a:solidFill>
            <a:schemeClr val="bg1"/>
          </a:solid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Gradient spikes</a:t>
            </a:r>
          </a:p>
        </p:txBody>
      </p:sp>
      <p:sp>
        <p:nvSpPr>
          <p:cNvPr id="13" name="TextBox 12">
            <a:extLst>
              <a:ext uri="{FF2B5EF4-FFF2-40B4-BE49-F238E27FC236}">
                <a16:creationId xmlns:a16="http://schemas.microsoft.com/office/drawing/2014/main" id="{A77F6E7B-66F3-B2C5-9FFC-3934623E876C}"/>
              </a:ext>
            </a:extLst>
          </p:cNvPr>
          <p:cNvSpPr txBox="1"/>
          <p:nvPr/>
        </p:nvSpPr>
        <p:spPr>
          <a:xfrm>
            <a:off x="204883" y="2164065"/>
            <a:ext cx="3022979" cy="307777"/>
          </a:xfrm>
          <a:prstGeom prst="rect">
            <a:avLst/>
          </a:prstGeom>
          <a:solidFill>
            <a:schemeClr val="bg1"/>
          </a:solid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Gradient attenuation</a:t>
            </a:r>
          </a:p>
        </p:txBody>
      </p:sp>
      <p:sp>
        <p:nvSpPr>
          <p:cNvPr id="14" name="Google Shape;665;p81">
            <a:extLst>
              <a:ext uri="{FF2B5EF4-FFF2-40B4-BE49-F238E27FC236}">
                <a16:creationId xmlns:a16="http://schemas.microsoft.com/office/drawing/2014/main" id="{7504BA78-A23B-0981-850A-2EE5BF8AEE77}"/>
              </a:ext>
            </a:extLst>
          </p:cNvPr>
          <p:cNvSpPr txBox="1"/>
          <p:nvPr/>
        </p:nvSpPr>
        <p:spPr>
          <a:xfrm>
            <a:off x="7119258" y="4583037"/>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DC2623DD-6BFA-553F-461C-4DA85B280F75}"/>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
        <p:nvSpPr>
          <p:cNvPr id="6" name="TextBox 5">
            <a:extLst>
              <a:ext uri="{FF2B5EF4-FFF2-40B4-BE49-F238E27FC236}">
                <a16:creationId xmlns:a16="http://schemas.microsoft.com/office/drawing/2014/main" id="{810BDD39-3FD7-8951-237D-B000138D7F31}"/>
              </a:ext>
            </a:extLst>
          </p:cNvPr>
          <p:cNvSpPr txBox="1"/>
          <p:nvPr/>
        </p:nvSpPr>
        <p:spPr>
          <a:xfrm>
            <a:off x="6715126" y="1948230"/>
            <a:ext cx="2348864" cy="307777"/>
          </a:xfrm>
          <a:prstGeom prst="rect">
            <a:avLst/>
          </a:prstGeom>
          <a:solidFill>
            <a:schemeClr val="bg1"/>
          </a:solid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No need for warm-up stage</a:t>
            </a:r>
          </a:p>
        </p:txBody>
      </p:sp>
      <p:pic>
        <p:nvPicPr>
          <p:cNvPr id="8" name="Picture 7">
            <a:extLst>
              <a:ext uri="{FF2B5EF4-FFF2-40B4-BE49-F238E27FC236}">
                <a16:creationId xmlns:a16="http://schemas.microsoft.com/office/drawing/2014/main" id="{CBA837A1-454C-B16C-6CDB-177218EAA92E}"/>
              </a:ext>
            </a:extLst>
          </p:cNvPr>
          <p:cNvPicPr>
            <a:picLocks noChangeAspect="1"/>
          </p:cNvPicPr>
          <p:nvPr/>
        </p:nvPicPr>
        <p:blipFill>
          <a:blip r:embed="rId4"/>
          <a:stretch>
            <a:fillRect/>
          </a:stretch>
        </p:blipFill>
        <p:spPr>
          <a:xfrm>
            <a:off x="6501086" y="2451298"/>
            <a:ext cx="2485962" cy="2001199"/>
          </a:xfrm>
          <a:prstGeom prst="rect">
            <a:avLst/>
          </a:prstGeom>
        </p:spPr>
      </p:pic>
    </p:spTree>
    <p:extLst>
      <p:ext uri="{BB962C8B-B14F-4D97-AF65-F5344CB8AC3E}">
        <p14:creationId xmlns:p14="http://schemas.microsoft.com/office/powerpoint/2010/main" val="8201735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9C0C9-6492-8554-163A-98B53551D9F4}"/>
              </a:ext>
            </a:extLst>
          </p:cNvPr>
          <p:cNvSpPr>
            <a:spLocks noGrp="1"/>
          </p:cNvSpPr>
          <p:nvPr>
            <p:ph type="title"/>
          </p:nvPr>
        </p:nvSpPr>
        <p:spPr/>
        <p:txBody>
          <a:bodyPr/>
          <a:lstStyle/>
          <a:p>
            <a:r>
              <a:rPr lang="en-US" dirty="0"/>
              <a:t>Layer Norm vs </a:t>
            </a:r>
            <a:r>
              <a:rPr lang="en-US" dirty="0" err="1"/>
              <a:t>RMSNorm</a:t>
            </a:r>
            <a:r>
              <a:rPr lang="en-US" dirty="0"/>
              <a:t>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E56E52A-5425-AF6C-652D-F6103B59E11B}"/>
                  </a:ext>
                </a:extLst>
              </p:cNvPr>
              <p:cNvSpPr>
                <a:spLocks noGrp="1"/>
              </p:cNvSpPr>
              <p:nvPr>
                <p:ph type="body" sz="quarter" idx="16"/>
              </p:nvPr>
            </p:nvSpPr>
            <p:spPr/>
            <p:txBody>
              <a:bodyPr/>
              <a:lstStyle/>
              <a:p>
                <a:r>
                  <a:rPr lang="en-US" dirty="0"/>
                  <a:t>Original transformer: </a:t>
                </a:r>
                <a:r>
                  <a:rPr lang="en-US" b="1" dirty="0" err="1"/>
                  <a:t>LayerNorm</a:t>
                </a:r>
                <a:r>
                  <a:rPr lang="en-US" b="1" dirty="0"/>
                  <a:t> </a:t>
                </a:r>
              </a:p>
              <a:p>
                <a:pPr lvl="1"/>
                <a:r>
                  <a:rPr lang="en-US" dirty="0"/>
                  <a:t>Normalizes the mean and variance across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a:rPr lang="en-US" b="0" i="1" smtClean="0">
                            <a:latin typeface="Cambria Math" panose="02040503050406030204" pitchFamily="18" charset="0"/>
                          </a:rPr>
                          <m:t>𝑚𝑜𝑑𝑒𝑙</m:t>
                        </m:r>
                      </m:sub>
                    </m:sSub>
                  </m:oMath>
                </a14:m>
                <a:endParaRPr lang="en-US" dirty="0"/>
              </a:p>
              <a:p>
                <a:pPr lvl="1"/>
                <a:endParaRPr lang="en-US" dirty="0"/>
              </a:p>
              <a:p>
                <a:pPr lvl="1"/>
                <a:endParaRPr lang="en-US" dirty="0"/>
              </a:p>
              <a:p>
                <a:pPr lvl="1"/>
                <a:endParaRPr lang="en-US" dirty="0"/>
              </a:p>
              <a:p>
                <a:r>
                  <a:rPr lang="en-US" dirty="0"/>
                  <a:t>Many modern LMs: </a:t>
                </a:r>
                <a:r>
                  <a:rPr lang="en-US" b="1" dirty="0" err="1"/>
                  <a:t>RMSNorm</a:t>
                </a:r>
                <a:r>
                  <a:rPr lang="en-US" dirty="0"/>
                  <a:t> </a:t>
                </a:r>
              </a:p>
              <a:p>
                <a:pPr lvl="1"/>
                <a:r>
                  <a:rPr lang="en-US" dirty="0"/>
                  <a:t>Does not subtract mean or add a bias term </a:t>
                </a:r>
              </a:p>
            </p:txBody>
          </p:sp>
        </mc:Choice>
        <mc:Fallback>
          <p:sp>
            <p:nvSpPr>
              <p:cNvPr id="3" name="Text Placeholder 2">
                <a:extLst>
                  <a:ext uri="{FF2B5EF4-FFF2-40B4-BE49-F238E27FC236}">
                    <a16:creationId xmlns:a16="http://schemas.microsoft.com/office/drawing/2014/main" id="{1E56E52A-5425-AF6C-652D-F6103B59E11B}"/>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sp>
        <p:nvSpPr>
          <p:cNvPr id="5" name="Google Shape;665;p81">
            <a:extLst>
              <a:ext uri="{FF2B5EF4-FFF2-40B4-BE49-F238E27FC236}">
                <a16:creationId xmlns:a16="http://schemas.microsoft.com/office/drawing/2014/main" id="{FA29E1F2-70C6-25DB-FB74-33B4AEC7468E}"/>
              </a:ext>
            </a:extLst>
          </p:cNvPr>
          <p:cNvSpPr txBox="1"/>
          <p:nvPr/>
        </p:nvSpPr>
        <p:spPr>
          <a:xfrm>
            <a:off x="7119258" y="4583037"/>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43FD8392-A110-CF89-A4E7-D591AEDFCD8D}"/>
              </a:ext>
            </a:extLst>
          </p:cNvPr>
          <p:cNvPicPr>
            <a:picLocks noChangeAspect="1"/>
          </p:cNvPicPr>
          <p:nvPr/>
        </p:nvPicPr>
        <p:blipFill>
          <a:blip r:embed="rId3"/>
          <a:stretch>
            <a:fillRect/>
          </a:stretch>
        </p:blipFill>
        <p:spPr>
          <a:xfrm>
            <a:off x="1760023" y="2090798"/>
            <a:ext cx="2508723" cy="640525"/>
          </a:xfrm>
          <a:prstGeom prst="rect">
            <a:avLst/>
          </a:prstGeom>
        </p:spPr>
      </p:pic>
      <p:pic>
        <p:nvPicPr>
          <p:cNvPr id="9" name="Picture 8">
            <a:extLst>
              <a:ext uri="{FF2B5EF4-FFF2-40B4-BE49-F238E27FC236}">
                <a16:creationId xmlns:a16="http://schemas.microsoft.com/office/drawing/2014/main" id="{1D24F9F4-604F-1563-79BF-47F7D51FEF39}"/>
              </a:ext>
            </a:extLst>
          </p:cNvPr>
          <p:cNvPicPr>
            <a:picLocks noChangeAspect="1"/>
          </p:cNvPicPr>
          <p:nvPr/>
        </p:nvPicPr>
        <p:blipFill>
          <a:blip r:embed="rId4"/>
          <a:stretch>
            <a:fillRect/>
          </a:stretch>
        </p:blipFill>
        <p:spPr>
          <a:xfrm>
            <a:off x="1900051" y="3454185"/>
            <a:ext cx="2047370" cy="882811"/>
          </a:xfrm>
          <a:prstGeom prst="rect">
            <a:avLst/>
          </a:prstGeom>
        </p:spPr>
      </p:pic>
      <p:sp>
        <p:nvSpPr>
          <p:cNvPr id="10" name="文字方塊 74">
            <a:extLst>
              <a:ext uri="{FF2B5EF4-FFF2-40B4-BE49-F238E27FC236}">
                <a16:creationId xmlns:a16="http://schemas.microsoft.com/office/drawing/2014/main" id="{4CE3833D-AF38-2C1C-AFE2-16818434EC75}"/>
              </a:ext>
            </a:extLst>
          </p:cNvPr>
          <p:cNvSpPr txBox="1"/>
          <p:nvPr/>
        </p:nvSpPr>
        <p:spPr>
          <a:xfrm>
            <a:off x="6032091" y="1756295"/>
            <a:ext cx="2962031"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GPT3/2/1, OPT, GPT-J, BLOOM</a:t>
            </a:r>
          </a:p>
        </p:txBody>
      </p:sp>
      <p:sp>
        <p:nvSpPr>
          <p:cNvPr id="11" name="文字方塊 74">
            <a:extLst>
              <a:ext uri="{FF2B5EF4-FFF2-40B4-BE49-F238E27FC236}">
                <a16:creationId xmlns:a16="http://schemas.microsoft.com/office/drawing/2014/main" id="{D243A71A-CF91-04C1-FB5A-53FBE31B8F64}"/>
              </a:ext>
            </a:extLst>
          </p:cNvPr>
          <p:cNvSpPr txBox="1"/>
          <p:nvPr/>
        </p:nvSpPr>
        <p:spPr>
          <a:xfrm>
            <a:off x="6032091" y="3141454"/>
            <a:ext cx="2962031"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err="1">
                <a:latin typeface="Tahoma" panose="020B0604030504040204" pitchFamily="34" charset="0"/>
                <a:ea typeface="Tahoma" panose="020B0604030504040204" pitchFamily="34" charset="0"/>
                <a:cs typeface="Tahoma" panose="020B0604030504040204" pitchFamily="34" charset="0"/>
              </a:rPr>
              <a:t>LLaMA</a:t>
            </a:r>
            <a:r>
              <a:rPr lang="en-US" dirty="0">
                <a:latin typeface="Tahoma" panose="020B0604030504040204" pitchFamily="34" charset="0"/>
                <a:ea typeface="Tahoma" panose="020B0604030504040204" pitchFamily="34" charset="0"/>
                <a:cs typeface="Tahoma" panose="020B0604030504040204" pitchFamily="34" charset="0"/>
              </a:rPr>
              <a:t>-family, </a:t>
            </a:r>
            <a:r>
              <a:rPr lang="en-US" dirty="0" err="1">
                <a:latin typeface="Tahoma" panose="020B0604030504040204" pitchFamily="34" charset="0"/>
                <a:ea typeface="Tahoma" panose="020B0604030504040204" pitchFamily="34" charset="0"/>
                <a:cs typeface="Tahoma" panose="020B0604030504040204" pitchFamily="34" charset="0"/>
              </a:rPr>
              <a:t>PaLM</a:t>
            </a:r>
            <a:r>
              <a:rPr lang="en-US" dirty="0">
                <a:latin typeface="Tahoma" panose="020B0604030504040204" pitchFamily="34" charset="0"/>
                <a:ea typeface="Tahoma" panose="020B0604030504040204" pitchFamily="34" charset="0"/>
                <a:cs typeface="Tahoma" panose="020B0604030504040204" pitchFamily="34" charset="0"/>
              </a:rPr>
              <a:t>, Chinchilla, T5</a:t>
            </a:r>
          </a:p>
        </p:txBody>
      </p:sp>
    </p:spTree>
    <p:extLst>
      <p:ext uri="{BB962C8B-B14F-4D97-AF65-F5344CB8AC3E}">
        <p14:creationId xmlns:p14="http://schemas.microsoft.com/office/powerpoint/2010/main" val="558635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443811-8EBE-DED1-A989-E6EF13069E81}"/>
              </a:ext>
            </a:extLst>
          </p:cNvPr>
          <p:cNvSpPr>
            <a:spLocks noGrp="1"/>
          </p:cNvSpPr>
          <p:nvPr>
            <p:ph type="title"/>
          </p:nvPr>
        </p:nvSpPr>
        <p:spPr/>
        <p:txBody>
          <a:bodyPr>
            <a:normAutofit fontScale="90000"/>
          </a:bodyPr>
          <a:lstStyle/>
          <a:p>
            <a:endParaRPr lang="en-US"/>
          </a:p>
        </p:txBody>
      </p:sp>
      <p:sp>
        <p:nvSpPr>
          <p:cNvPr id="3" name="Content Placeholder 2">
            <a:extLst>
              <a:ext uri="{FF2B5EF4-FFF2-40B4-BE49-F238E27FC236}">
                <a16:creationId xmlns:a16="http://schemas.microsoft.com/office/drawing/2014/main" id="{25D16B36-031D-FC2E-77B9-A2B77A58913B}"/>
              </a:ext>
            </a:extLst>
          </p:cNvPr>
          <p:cNvSpPr>
            <a:spLocks noGrp="1"/>
          </p:cNvSpPr>
          <p:nvPr>
            <p:ph idx="1"/>
          </p:nvPr>
        </p:nvSpPr>
        <p:spPr/>
        <p:txBody>
          <a:bodyPr/>
          <a:lstStyle/>
          <a:p>
            <a:endParaRPr lang="en-US"/>
          </a:p>
        </p:txBody>
      </p:sp>
      <p:pic>
        <p:nvPicPr>
          <p:cNvPr id="1026" name="Picture 2" descr="No alt text provided for this image">
            <a:extLst>
              <a:ext uri="{FF2B5EF4-FFF2-40B4-BE49-F238E27FC236}">
                <a16:creationId xmlns:a16="http://schemas.microsoft.com/office/drawing/2014/main" id="{F2CC9769-181F-C0B8-2148-20BC0D3CB0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375" y="0"/>
            <a:ext cx="6457950"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C0606F0-6630-B2B8-804D-0BC8373A508B}"/>
              </a:ext>
            </a:extLst>
          </p:cNvPr>
          <p:cNvSpPr txBox="1"/>
          <p:nvPr/>
        </p:nvSpPr>
        <p:spPr>
          <a:xfrm>
            <a:off x="0" y="4568875"/>
            <a:ext cx="2309321" cy="553998"/>
          </a:xfrm>
          <a:prstGeom prst="rect">
            <a:avLst/>
          </a:prstGeom>
          <a:noFill/>
        </p:spPr>
        <p:txBody>
          <a:bodyPr wrap="square">
            <a:spAutoFit/>
          </a:bodyPr>
          <a:lstStyle/>
          <a:p>
            <a:r>
              <a:rPr lang="en-US" sz="1000" dirty="0">
                <a:solidFill>
                  <a:schemeClr val="bg1">
                    <a:lumMod val="50000"/>
                  </a:schemeClr>
                </a:solidFill>
              </a:rPr>
              <a:t>Yang et al. Harnessing the Power of LLMs in Practice: A Survey on ChatGPT and Beyond, 2023</a:t>
            </a:r>
          </a:p>
        </p:txBody>
      </p:sp>
    </p:spTree>
    <p:extLst>
      <p:ext uri="{BB962C8B-B14F-4D97-AF65-F5344CB8AC3E}">
        <p14:creationId xmlns:p14="http://schemas.microsoft.com/office/powerpoint/2010/main" val="176985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9E67E74-7A82-1776-BA24-4AE0DF9D4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EFFD14-A9C6-4DC8-857C-734B9D08DFE6}"/>
              </a:ext>
            </a:extLst>
          </p:cNvPr>
          <p:cNvSpPr>
            <a:spLocks noGrp="1"/>
          </p:cNvSpPr>
          <p:nvPr>
            <p:ph type="title"/>
          </p:nvPr>
        </p:nvSpPr>
        <p:spPr/>
        <p:txBody>
          <a:bodyPr/>
          <a:lstStyle/>
          <a:p>
            <a:r>
              <a:rPr lang="en-US" dirty="0"/>
              <a:t>Why </a:t>
            </a:r>
            <a:r>
              <a:rPr lang="en-US" dirty="0" err="1"/>
              <a:t>RMSNorm</a:t>
            </a:r>
            <a:r>
              <a:rPr lang="en-US" dirty="0"/>
              <a:t>? </a:t>
            </a:r>
          </a:p>
        </p:txBody>
      </p:sp>
      <p:sp>
        <p:nvSpPr>
          <p:cNvPr id="3" name="Text Placeholder 2">
            <a:extLst>
              <a:ext uri="{FF2B5EF4-FFF2-40B4-BE49-F238E27FC236}">
                <a16:creationId xmlns:a16="http://schemas.microsoft.com/office/drawing/2014/main" id="{EEC71A3A-534D-A6BB-3622-934A4D1A44DA}"/>
              </a:ext>
            </a:extLst>
          </p:cNvPr>
          <p:cNvSpPr>
            <a:spLocks noGrp="1"/>
          </p:cNvSpPr>
          <p:nvPr>
            <p:ph type="body" sz="quarter" idx="16"/>
          </p:nvPr>
        </p:nvSpPr>
        <p:spPr>
          <a:xfrm>
            <a:off x="533919" y="1253768"/>
            <a:ext cx="8085415" cy="3077573"/>
          </a:xfrm>
        </p:spPr>
        <p:txBody>
          <a:bodyPr/>
          <a:lstStyle/>
          <a:p>
            <a:r>
              <a:rPr lang="en-US" b="1" dirty="0"/>
              <a:t>Modern explanation</a:t>
            </a:r>
            <a:r>
              <a:rPr lang="en-US" dirty="0"/>
              <a:t> – it’s faster (and just as good).</a:t>
            </a:r>
          </a:p>
          <a:p>
            <a:pPr lvl="1"/>
            <a:r>
              <a:rPr lang="en-US" b="1" dirty="0">
                <a:latin typeface="Tahoma" panose="020B0604030504040204" pitchFamily="34" charset="0"/>
                <a:ea typeface="Tahoma" panose="020B0604030504040204" pitchFamily="34" charset="0"/>
                <a:cs typeface="Tahoma" panose="020B0604030504040204" pitchFamily="34" charset="0"/>
              </a:rPr>
              <a:t>Fewer operations</a:t>
            </a:r>
            <a:r>
              <a:rPr lang="en-US" dirty="0">
                <a:latin typeface="Tahoma" panose="020B0604030504040204" pitchFamily="34" charset="0"/>
                <a:ea typeface="Tahoma" panose="020B0604030504040204" pitchFamily="34" charset="0"/>
                <a:cs typeface="Tahoma" panose="020B0604030504040204" pitchFamily="34" charset="0"/>
              </a:rPr>
              <a:t> (no mean calculation)</a:t>
            </a:r>
          </a:p>
          <a:p>
            <a:pPr lvl="1"/>
            <a:r>
              <a:rPr lang="en-US" b="1" dirty="0">
                <a:latin typeface="Tahoma" panose="020B0604030504040204" pitchFamily="34" charset="0"/>
                <a:ea typeface="Tahoma" panose="020B0604030504040204" pitchFamily="34" charset="0"/>
                <a:cs typeface="Tahoma" panose="020B0604030504040204" pitchFamily="34" charset="0"/>
              </a:rPr>
              <a:t>Fewer parameters</a:t>
            </a:r>
            <a:r>
              <a:rPr lang="en-US" dirty="0">
                <a:latin typeface="Tahoma" panose="020B0604030504040204" pitchFamily="34" charset="0"/>
                <a:ea typeface="Tahoma" panose="020B0604030504040204" pitchFamily="34" charset="0"/>
                <a:cs typeface="Tahoma" panose="020B0604030504040204" pitchFamily="34" charset="0"/>
              </a:rPr>
              <a:t> (no bias term to store)</a:t>
            </a:r>
          </a:p>
          <a:p>
            <a:pPr marL="3429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t>Does this explanation make sense?</a:t>
            </a:r>
          </a:p>
          <a:p>
            <a:pPr lvl="1"/>
            <a:r>
              <a:rPr lang="en-US" dirty="0">
                <a:latin typeface="Tahoma" panose="020B0604030504040204" pitchFamily="34" charset="0"/>
                <a:ea typeface="Tahoma" panose="020B0604030504040204" pitchFamily="34" charset="0"/>
                <a:cs typeface="Tahoma" panose="020B0604030504040204" pitchFamily="34" charset="0"/>
              </a:rPr>
              <a:t>Matrix multiplies are the vast majority of FLOPs (and memory)</a:t>
            </a:r>
          </a:p>
          <a:p>
            <a:pPr lvl="1"/>
            <a:r>
              <a:rPr lang="en-US" b="0" i="0" dirty="0">
                <a:effectLst/>
                <a:latin typeface="Tahoma" panose="020B0604030504040204" pitchFamily="34" charset="0"/>
                <a:ea typeface="Tahoma" panose="020B0604030504040204" pitchFamily="34" charset="0"/>
                <a:cs typeface="Tahoma" panose="020B0604030504040204" pitchFamily="34" charset="0"/>
              </a:rPr>
              <a:t>Non-</a:t>
            </a:r>
            <a:r>
              <a:rPr lang="en-US" b="0" i="0" dirty="0" err="1">
                <a:effectLst/>
                <a:latin typeface="Tahoma" panose="020B0604030504040204" pitchFamily="34" charset="0"/>
                <a:ea typeface="Tahoma" panose="020B0604030504040204" pitchFamily="34" charset="0"/>
                <a:cs typeface="Tahoma" panose="020B0604030504040204" pitchFamily="34" charset="0"/>
              </a:rPr>
              <a:t>matmul</a:t>
            </a:r>
            <a:r>
              <a:rPr lang="en-US" b="0" i="0" dirty="0">
                <a:effectLst/>
                <a:latin typeface="Tahoma" panose="020B0604030504040204" pitchFamily="34" charset="0"/>
                <a:ea typeface="Tahoma" panose="020B0604030504040204" pitchFamily="34" charset="0"/>
                <a:cs typeface="Tahoma" panose="020B0604030504040204" pitchFamily="34" charset="0"/>
              </a:rPr>
              <a:t> ops only make up 0.2% of our FLOPS</a:t>
            </a:r>
          </a:p>
          <a:p>
            <a:pPr lvl="2"/>
            <a:r>
              <a:rPr lang="en-US" b="0" i="0" dirty="0">
                <a:effectLst/>
                <a:latin typeface="Tahoma" panose="020B0604030504040204" pitchFamily="34" charset="0"/>
                <a:ea typeface="Tahoma" panose="020B0604030504040204" pitchFamily="34" charset="0"/>
                <a:cs typeface="Tahoma" panose="020B0604030504040204" pitchFamily="34" charset="0"/>
              </a:rPr>
              <a:t>So perhaps it doesn't matter that GPUs compute non-</a:t>
            </a:r>
            <a:r>
              <a:rPr lang="en-US" b="0" i="0" dirty="0" err="1">
                <a:effectLst/>
                <a:latin typeface="Tahoma" panose="020B0604030504040204" pitchFamily="34" charset="0"/>
                <a:ea typeface="Tahoma" panose="020B0604030504040204" pitchFamily="34" charset="0"/>
                <a:cs typeface="Tahoma" panose="020B0604030504040204" pitchFamily="34" charset="0"/>
              </a:rPr>
              <a:t>matmul</a:t>
            </a:r>
            <a:r>
              <a:rPr lang="en-US" b="0" i="0" dirty="0">
                <a:effectLst/>
                <a:latin typeface="Tahoma" panose="020B0604030504040204" pitchFamily="34" charset="0"/>
                <a:ea typeface="Tahoma" panose="020B0604030504040204" pitchFamily="34" charset="0"/>
                <a:cs typeface="Tahoma" panose="020B0604030504040204" pitchFamily="34" charset="0"/>
              </a:rPr>
              <a:t> ops slower.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Google Shape;665;p81">
            <a:extLst>
              <a:ext uri="{FF2B5EF4-FFF2-40B4-BE49-F238E27FC236}">
                <a16:creationId xmlns:a16="http://schemas.microsoft.com/office/drawing/2014/main" id="{24BB7E60-9750-C739-27FB-92CD9884956C}"/>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7" name="TextBox 6">
            <a:extLst>
              <a:ext uri="{FF2B5EF4-FFF2-40B4-BE49-F238E27FC236}">
                <a16:creationId xmlns:a16="http://schemas.microsoft.com/office/drawing/2014/main" id="{EC75B0C5-5F38-035F-1D3F-EA0E8016C455}"/>
              </a:ext>
            </a:extLst>
          </p:cNvPr>
          <p:cNvSpPr txBox="1"/>
          <p:nvPr/>
        </p:nvSpPr>
        <p:spPr>
          <a:xfrm>
            <a:off x="1780243" y="4883061"/>
            <a:ext cx="5729845" cy="246221"/>
          </a:xfrm>
          <a:prstGeom prst="rect">
            <a:avLst/>
          </a:prstGeom>
          <a:noFill/>
        </p:spPr>
        <p:txBody>
          <a:bodyPr wrap="square">
            <a:spAutoFit/>
          </a:bodyPr>
          <a:lstStyle/>
          <a:p>
            <a:pPr algn="ct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[Data Movement Is All You Need: A Case Study on Optimizing Transformers, 2020]</a:t>
            </a:r>
          </a:p>
        </p:txBody>
      </p:sp>
      <p:pic>
        <p:nvPicPr>
          <p:cNvPr id="3074" name="Picture 2">
            <a:extLst>
              <a:ext uri="{FF2B5EF4-FFF2-40B4-BE49-F238E27FC236}">
                <a16:creationId xmlns:a16="http://schemas.microsoft.com/office/drawing/2014/main" id="{C984D134-8B48-1DF4-6423-48632323FF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195" y="3568795"/>
            <a:ext cx="3246942" cy="11612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7B7AF0A-FC07-1868-D033-9E60AC988E6C}"/>
              </a:ext>
            </a:extLst>
          </p:cNvPr>
          <p:cNvSpPr txBox="1"/>
          <p:nvPr/>
        </p:nvSpPr>
        <p:spPr>
          <a:xfrm>
            <a:off x="1115155" y="3995524"/>
            <a:ext cx="2983571" cy="307777"/>
          </a:xfrm>
          <a:prstGeom prst="rect">
            <a:avLst/>
          </a:prstGeom>
          <a:noFill/>
        </p:spPr>
        <p:txBody>
          <a:bodyPr wrap="square">
            <a:spAutoFit/>
          </a:bodyPr>
          <a:lstStyle/>
          <a:p>
            <a:r>
              <a:rPr lang="en-US"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"Tensor Contraction" </a:t>
            </a:r>
            <a:r>
              <a:rPr lang="en-US" dirty="0">
                <a:solidFill>
                  <a:srgbClr val="333333"/>
                </a:solidFill>
                <a:latin typeface="Tahoma" panose="020B0604030504040204" pitchFamily="34" charset="0"/>
                <a:ea typeface="Tahoma" panose="020B0604030504040204" pitchFamily="34" charset="0"/>
                <a:cs typeface="Tahoma" panose="020B0604030504040204" pitchFamily="34" charset="0"/>
              </a:rPr>
              <a:t>:</a:t>
            </a:r>
            <a:r>
              <a:rPr lang="en-US" b="0" i="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US" b="0" i="0" dirty="0" err="1">
                <a:solidFill>
                  <a:srgbClr val="333333"/>
                </a:solidFill>
                <a:effectLst/>
                <a:latin typeface="Tahoma" panose="020B0604030504040204" pitchFamily="34" charset="0"/>
                <a:ea typeface="Tahoma" panose="020B0604030504040204" pitchFamily="34" charset="0"/>
                <a:cs typeface="Tahoma" panose="020B0604030504040204" pitchFamily="34" charset="0"/>
              </a:rPr>
              <a:t>matmuls</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4" name="Rounded Rectangle 3">
            <a:extLst>
              <a:ext uri="{FF2B5EF4-FFF2-40B4-BE49-F238E27FC236}">
                <a16:creationId xmlns:a16="http://schemas.microsoft.com/office/drawing/2014/main" id="{BEC06373-583D-40FC-3DF6-4D90506CFA8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60558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21E0189-B522-C6F4-FC7D-8FFD9299DA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0BDA6-8E79-1E5F-7FBE-F3E07E3B6221}"/>
              </a:ext>
            </a:extLst>
          </p:cNvPr>
          <p:cNvSpPr>
            <a:spLocks noGrp="1"/>
          </p:cNvSpPr>
          <p:nvPr>
            <p:ph type="title"/>
          </p:nvPr>
        </p:nvSpPr>
        <p:spPr/>
        <p:txBody>
          <a:bodyPr/>
          <a:lstStyle/>
          <a:p>
            <a:r>
              <a:rPr lang="en-US" dirty="0"/>
              <a:t>Why </a:t>
            </a:r>
            <a:r>
              <a:rPr lang="en-US" dirty="0" err="1"/>
              <a:t>RMSNorm</a:t>
            </a:r>
            <a:r>
              <a:rPr lang="en-US" dirty="0"/>
              <a:t>? </a:t>
            </a:r>
          </a:p>
        </p:txBody>
      </p:sp>
      <p:sp>
        <p:nvSpPr>
          <p:cNvPr id="3" name="Text Placeholder 2">
            <a:extLst>
              <a:ext uri="{FF2B5EF4-FFF2-40B4-BE49-F238E27FC236}">
                <a16:creationId xmlns:a16="http://schemas.microsoft.com/office/drawing/2014/main" id="{0D5BA6BF-0B36-CFCA-0A6D-D2988746AB25}"/>
              </a:ext>
            </a:extLst>
          </p:cNvPr>
          <p:cNvSpPr>
            <a:spLocks noGrp="1"/>
          </p:cNvSpPr>
          <p:nvPr>
            <p:ph type="body" sz="quarter" idx="16"/>
          </p:nvPr>
        </p:nvSpPr>
        <p:spPr>
          <a:xfrm>
            <a:off x="533919" y="1253768"/>
            <a:ext cx="8085415" cy="3077573"/>
          </a:xfrm>
        </p:spPr>
        <p:txBody>
          <a:bodyPr/>
          <a:lstStyle/>
          <a:p>
            <a:r>
              <a:rPr lang="en-US" b="1" dirty="0" err="1"/>
              <a:t>RMSNorm</a:t>
            </a:r>
            <a:r>
              <a:rPr lang="en-US" dirty="0"/>
              <a:t> runtime (and surprisingly, perf) gains have been seen in papers</a:t>
            </a:r>
          </a:p>
        </p:txBody>
      </p:sp>
      <p:sp>
        <p:nvSpPr>
          <p:cNvPr id="5" name="Google Shape;665;p81">
            <a:extLst>
              <a:ext uri="{FF2B5EF4-FFF2-40B4-BE49-F238E27FC236}">
                <a16:creationId xmlns:a16="http://schemas.microsoft.com/office/drawing/2014/main" id="{F217F350-226A-25F6-910C-68888A23EC10}"/>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7" name="TextBox 6">
            <a:extLst>
              <a:ext uri="{FF2B5EF4-FFF2-40B4-BE49-F238E27FC236}">
                <a16:creationId xmlns:a16="http://schemas.microsoft.com/office/drawing/2014/main" id="{616B2231-94FD-158A-7F92-2B575C29EE35}"/>
              </a:ext>
            </a:extLst>
          </p:cNvPr>
          <p:cNvSpPr txBox="1"/>
          <p:nvPr/>
        </p:nvSpPr>
        <p:spPr>
          <a:xfrm>
            <a:off x="1780243" y="4883061"/>
            <a:ext cx="5729845" cy="246221"/>
          </a:xfrm>
          <a:prstGeom prst="rect">
            <a:avLst/>
          </a:prstGeom>
          <a:noFill/>
        </p:spPr>
        <p:txBody>
          <a:bodyPr wrap="square">
            <a:spAutoFit/>
          </a:bodyPr>
          <a:lstStyle/>
          <a:p>
            <a:pPr algn="ct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 Transformer Modifications Transfer Across Implementations and Applications?, 2021]</a:t>
            </a:r>
          </a:p>
        </p:txBody>
      </p:sp>
      <p:pic>
        <p:nvPicPr>
          <p:cNvPr id="4" name="Picture 3">
            <a:extLst>
              <a:ext uri="{FF2B5EF4-FFF2-40B4-BE49-F238E27FC236}">
                <a16:creationId xmlns:a16="http://schemas.microsoft.com/office/drawing/2014/main" id="{E106A420-9DE3-220A-7F89-225CEE4404F5}"/>
              </a:ext>
            </a:extLst>
          </p:cNvPr>
          <p:cNvPicPr>
            <a:picLocks noChangeAspect="1"/>
          </p:cNvPicPr>
          <p:nvPr/>
        </p:nvPicPr>
        <p:blipFill>
          <a:blip r:embed="rId3"/>
          <a:stretch>
            <a:fillRect/>
          </a:stretch>
        </p:blipFill>
        <p:spPr>
          <a:xfrm>
            <a:off x="685800" y="1687303"/>
            <a:ext cx="7772400" cy="719511"/>
          </a:xfrm>
          <a:prstGeom prst="rect">
            <a:avLst/>
          </a:prstGeom>
        </p:spPr>
      </p:pic>
      <p:sp>
        <p:nvSpPr>
          <p:cNvPr id="6" name="Rounded Rectangle 5">
            <a:extLst>
              <a:ext uri="{FF2B5EF4-FFF2-40B4-BE49-F238E27FC236}">
                <a16:creationId xmlns:a16="http://schemas.microsoft.com/office/drawing/2014/main" id="{C80786A9-AA8E-4EA2-0B0A-2EBBE633A73F}"/>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34142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CFD5-FE43-EE9C-C5B7-413E2595CFC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6081D39-AE2A-0137-3644-7AC5A5DD014B}"/>
              </a:ext>
            </a:extLst>
          </p:cNvPr>
          <p:cNvSpPr>
            <a:spLocks noGrp="1"/>
          </p:cNvSpPr>
          <p:nvPr>
            <p:ph type="body" sz="quarter" idx="16"/>
          </p:nvPr>
        </p:nvSpPr>
        <p:spPr/>
        <p:txBody>
          <a:bodyPr/>
          <a:lstStyle/>
          <a:p>
            <a:r>
              <a:rPr lang="en-US" b="0" i="0" u="none" strike="noStrike" dirty="0">
                <a:effectLst/>
                <a:latin typeface="Slack-Lato"/>
                <a:hlinkClick r:id="rId2"/>
              </a:rPr>
              <a:t>https://arxiv.org/pdf/2503.10622</a:t>
            </a:r>
            <a:r>
              <a:rPr lang="en-US" b="0" i="0" dirty="0">
                <a:solidFill>
                  <a:srgbClr val="1D1C1D"/>
                </a:solidFill>
                <a:effectLst/>
                <a:latin typeface="Slack-Lato"/>
              </a:rPr>
              <a:t> this recent paper changing </a:t>
            </a:r>
            <a:r>
              <a:rPr lang="en-US" b="0" i="0" dirty="0" err="1">
                <a:solidFill>
                  <a:srgbClr val="1D1C1D"/>
                </a:solidFill>
                <a:effectLst/>
                <a:latin typeface="Slack-Lato"/>
              </a:rPr>
              <a:t>layernorm</a:t>
            </a:r>
            <a:r>
              <a:rPr lang="en-US" b="0" i="0">
                <a:solidFill>
                  <a:srgbClr val="1D1C1D"/>
                </a:solidFill>
                <a:effectLst/>
                <a:latin typeface="Slack-Lato"/>
              </a:rPr>
              <a:t> with tanh seems to be interesting (similar accuracy, but significant improvements in training/inference speeds)</a:t>
            </a:r>
            <a:endParaRPr lang="en-US"/>
          </a:p>
        </p:txBody>
      </p:sp>
    </p:spTree>
    <p:extLst>
      <p:ext uri="{BB962C8B-B14F-4D97-AF65-F5344CB8AC3E}">
        <p14:creationId xmlns:p14="http://schemas.microsoft.com/office/powerpoint/2010/main" val="14085319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9D80B6F-590C-9992-30B9-DB3AD34DEC4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66F0E90-1B15-40AB-61B4-35E2B6DBD944}"/>
              </a:ext>
            </a:extLst>
          </p:cNvPr>
          <p:cNvSpPr>
            <a:spLocks noGrp="1"/>
          </p:cNvSpPr>
          <p:nvPr>
            <p:ph type="body" sz="quarter" idx="10"/>
          </p:nvPr>
        </p:nvSpPr>
        <p:spPr/>
        <p:txBody>
          <a:bodyPr>
            <a:normAutofit fontScale="92500" lnSpcReduction="20000"/>
          </a:bodyPr>
          <a:lstStyle/>
          <a:p>
            <a:r>
              <a:rPr lang="en-US" sz="4000" dirty="0"/>
              <a:t>Is the “bias” term </a:t>
            </a:r>
          </a:p>
          <a:p>
            <a:r>
              <a:rPr lang="en-US" sz="4000" dirty="0"/>
              <a:t>in FFNs necessary?  </a:t>
            </a:r>
          </a:p>
        </p:txBody>
      </p:sp>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E36E3757-2CC2-19BD-2D8A-5AE70D2ADF90}"/>
                  </a:ext>
                </a:extLst>
              </p:cNvPr>
              <p:cNvSpPr txBox="1"/>
              <p:nvPr/>
            </p:nvSpPr>
            <p:spPr>
              <a:xfrm>
                <a:off x="2846269" y="3554380"/>
                <a:ext cx="3561740" cy="369332"/>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a:rPr lang="en-US" sz="1800" b="0" i="1" smtClean="0">
                          <a:latin typeface="Cambria Math" panose="02040503050406030204" pitchFamily="18" charset="0"/>
                        </a:rPr>
                        <m:t>𝑓</m:t>
                      </m:r>
                      <m:d>
                        <m:dPr>
                          <m:ctrlPr>
                            <a:rPr lang="en-US" sz="1800" i="1" smtClean="0">
                              <a:latin typeface="Cambria Math" panose="02040503050406030204" pitchFamily="18" charset="0"/>
                            </a:rPr>
                          </m:ctrlPr>
                        </m:dPr>
                        <m:e>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𝑏</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𝒃</m:t>
                          </m:r>
                        </m:e>
                        <m:sub>
                          <m:r>
                            <a:rPr lang="en-US" sz="1800" b="0" i="1" smtClean="0">
                              <a:latin typeface="Cambria Math" panose="02040503050406030204" pitchFamily="18" charset="0"/>
                            </a:rPr>
                            <m:t>2</m:t>
                          </m:r>
                        </m:sub>
                      </m:sSub>
                    </m:oMath>
                  </m:oMathPara>
                </a14:m>
                <a:endParaRPr lang="en-US" sz="1800"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3" name="TextBox 2">
                <a:extLst>
                  <a:ext uri="{FF2B5EF4-FFF2-40B4-BE49-F238E27FC236}">
                    <a16:creationId xmlns:a16="http://schemas.microsoft.com/office/drawing/2014/main" id="{E36E3757-2CC2-19BD-2D8A-5AE70D2ADF90}"/>
                  </a:ext>
                </a:extLst>
              </p:cNvPr>
              <p:cNvSpPr txBox="1">
                <a:spLocks noRot="1" noChangeAspect="1" noMove="1" noResize="1" noEditPoints="1" noAdjustHandles="1" noChangeArrowheads="1" noChangeShapeType="1" noTextEdit="1"/>
              </p:cNvSpPr>
              <p:nvPr/>
            </p:nvSpPr>
            <p:spPr>
              <a:xfrm>
                <a:off x="2846269" y="3554380"/>
                <a:ext cx="3561740" cy="369332"/>
              </a:xfrm>
              <a:prstGeom prst="rect">
                <a:avLst/>
              </a:prstGeom>
              <a:blipFill>
                <a:blip r:embed="rId2"/>
                <a:stretch>
                  <a:fillRect b="-12903"/>
                </a:stretch>
              </a:blipFill>
            </p:spPr>
            <p:txBody>
              <a:bodyPr/>
              <a:lstStyle/>
              <a:p>
                <a:r>
                  <a:rPr lang="en-US">
                    <a:noFill/>
                  </a:rPr>
                  <a:t> </a:t>
                </a:r>
              </a:p>
            </p:txBody>
          </p:sp>
        </mc:Fallback>
      </mc:AlternateContent>
    </p:spTree>
    <p:extLst>
      <p:ext uri="{BB962C8B-B14F-4D97-AF65-F5344CB8AC3E}">
        <p14:creationId xmlns:p14="http://schemas.microsoft.com/office/powerpoint/2010/main" val="19021348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7EBA1-C1D7-2DB6-1A61-FC54EAC30EB8}"/>
              </a:ext>
            </a:extLst>
          </p:cNvPr>
          <p:cNvSpPr>
            <a:spLocks noGrp="1"/>
          </p:cNvSpPr>
          <p:nvPr>
            <p:ph type="title"/>
          </p:nvPr>
        </p:nvSpPr>
        <p:spPr/>
        <p:txBody>
          <a:bodyPr/>
          <a:lstStyle/>
          <a:p>
            <a:r>
              <a:rPr lang="en-US" dirty="0"/>
              <a:t>The Bias Terms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49A8DB1D-1A5D-5C70-2914-E54681BF5A25}"/>
                  </a:ext>
                </a:extLst>
              </p:cNvPr>
              <p:cNvSpPr>
                <a:spLocks noGrp="1"/>
              </p:cNvSpPr>
              <p:nvPr>
                <p:ph type="body" sz="quarter" idx="16"/>
              </p:nvPr>
            </p:nvSpPr>
            <p:spPr>
              <a:xfrm>
                <a:off x="533919" y="1390650"/>
                <a:ext cx="8085415" cy="3077573"/>
              </a:xfrm>
            </p:spPr>
            <p:txBody>
              <a:bodyPr/>
              <a:lstStyle/>
              <a:p>
                <a:pPr>
                  <a:lnSpc>
                    <a:spcPct val="100000"/>
                  </a:lnSpc>
                </a:pPr>
                <a:r>
                  <a:rPr lang="en-US" dirty="0"/>
                  <a:t>Most modern transformers don’t have bias terms.</a:t>
                </a:r>
              </a:p>
              <a:p>
                <a:pPr lvl="1">
                  <a:lnSpc>
                    <a:spcPct val="100000"/>
                  </a:lnSpc>
                </a:pPr>
                <a:r>
                  <a:rPr lang="en-US" dirty="0"/>
                  <a:t>Original Transformer:</a:t>
                </a:r>
                <a:br>
                  <a:rPr lang="en-US" dirty="0"/>
                </a:br>
                <a:endParaRPr lang="en-US" dirty="0"/>
              </a:p>
              <a:p>
                <a:pPr marL="342900" lvl="1" indent="0">
                  <a:lnSpc>
                    <a:spcPct val="100000"/>
                  </a:lnSpc>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a:rPr lang="en-US" sz="1800" b="0" i="1" smtClean="0">
                          <a:latin typeface="Cambria Math" panose="02040503050406030204" pitchFamily="18" charset="0"/>
                        </a:rPr>
                        <m:t>𝑓</m:t>
                      </m:r>
                      <m:d>
                        <m:dPr>
                          <m:ctrlPr>
                            <a:rPr lang="en-US" sz="1800" i="1" smtClean="0">
                              <a:latin typeface="Cambria Math" panose="02040503050406030204" pitchFamily="18" charset="0"/>
                            </a:rPr>
                          </m:ctrlPr>
                        </m:dPr>
                        <m:e>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𝑏</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𝒃</m:t>
                          </m:r>
                        </m:e>
                        <m:sub>
                          <m:r>
                            <a:rPr lang="en-US" sz="1800" b="0" i="1" smtClean="0">
                              <a:latin typeface="Cambria Math" panose="02040503050406030204" pitchFamily="18" charset="0"/>
                            </a:rPr>
                            <m:t>2</m:t>
                          </m:r>
                        </m:sub>
                      </m:sSub>
                    </m:oMath>
                  </m:oMathPara>
                </a14:m>
                <a:endParaRPr lang="en-US" sz="1800" dirty="0"/>
              </a:p>
              <a:p>
                <a:pPr marL="342900" lvl="1" indent="0">
                  <a:lnSpc>
                    <a:spcPct val="100000"/>
                  </a:lnSpc>
                  <a:buNone/>
                </a:pPr>
                <a:r>
                  <a:rPr lang="en-US" dirty="0"/>
                  <a:t>   and </a:t>
                </a:r>
                <a14:m>
                  <m:oMath xmlns:m="http://schemas.openxmlformats.org/officeDocument/2006/math">
                    <m:r>
                      <a:rPr lang="en-US" sz="1600" b="0" i="1" smtClean="0">
                        <a:latin typeface="Cambria Math" panose="02040503050406030204" pitchFamily="18" charset="0"/>
                      </a:rPr>
                      <m:t>𝑓</m:t>
                    </m:r>
                  </m:oMath>
                </a14:m>
                <a:r>
                  <a:rPr lang="en-US" dirty="0"/>
                  <a:t> was defined as </a:t>
                </a:r>
                <a:r>
                  <a:rPr lang="en-US" dirty="0" err="1"/>
                  <a:t>ReLU</a:t>
                </a:r>
                <a:r>
                  <a:rPr lang="en-US" dirty="0"/>
                  <a:t>: </a:t>
                </a:r>
                <a14:m>
                  <m:oMath xmlns:m="http://schemas.openxmlformats.org/officeDocument/2006/math">
                    <m:r>
                      <a:rPr lang="en-US" i="1">
                        <a:latin typeface="Cambria Math" panose="02040503050406030204" pitchFamily="18" charset="0"/>
                      </a:rPr>
                      <m:t>𝑓</m:t>
                    </m:r>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r>
                      <a:rPr lang="en-US" b="0" i="1" smtClean="0">
                        <a:latin typeface="Cambria Math" panose="02040503050406030204" pitchFamily="18" charset="0"/>
                      </a:rPr>
                      <m:t>= </m:t>
                    </m:r>
                    <m:r>
                      <m:rPr>
                        <m:sty m:val="p"/>
                      </m:rPr>
                      <a:rPr lang="en-US" b="0" i="1" smtClean="0">
                        <a:latin typeface="Cambria Math" panose="02040503050406030204" pitchFamily="18" charset="0"/>
                      </a:rPr>
                      <m:t>max</m:t>
                    </m:r>
                    <m:r>
                      <a:rPr lang="en-US" b="0" i="1" smtClean="0">
                        <a:latin typeface="Cambria Math" panose="02040503050406030204" pitchFamily="18" charset="0"/>
                      </a:rPr>
                      <m:t>(0, </m:t>
                    </m:r>
                    <m:r>
                      <a:rPr lang="en-US" b="0" i="1" smtClean="0">
                        <a:latin typeface="Cambria Math" panose="02040503050406030204" pitchFamily="18" charset="0"/>
                      </a:rPr>
                      <m:t>𝑥</m:t>
                    </m:r>
                    <m:r>
                      <a:rPr lang="en-US" b="0" i="1" smtClean="0">
                        <a:latin typeface="Cambria Math" panose="02040503050406030204" pitchFamily="18" charset="0"/>
                      </a:rPr>
                      <m:t>) </m:t>
                    </m:r>
                  </m:oMath>
                </a14:m>
                <a:endParaRPr lang="en-US" dirty="0"/>
              </a:p>
              <a:p>
                <a:pPr marL="342900" lvl="1" indent="0">
                  <a:lnSpc>
                    <a:spcPct val="100000"/>
                  </a:lnSpc>
                  <a:buNone/>
                </a:pPr>
                <a:endParaRPr lang="en-US" dirty="0"/>
              </a:p>
              <a:p>
                <a:pPr lvl="1">
                  <a:lnSpc>
                    <a:spcPct val="100000"/>
                  </a:lnSpc>
                </a:pPr>
                <a:r>
                  <a:rPr lang="en-US" dirty="0"/>
                  <a:t>Most implementations (if they’re not gated):</a:t>
                </a:r>
                <a:br>
                  <a:rPr lang="en-US" dirty="0"/>
                </a:br>
                <a:endParaRPr lang="en-US" dirty="0"/>
              </a:p>
              <a:p>
                <a:pPr marL="342900" lvl="1" indent="0">
                  <a:lnSpc>
                    <a:spcPct val="100000"/>
                  </a:lnSpc>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a:rPr lang="en-US" sz="1800" b="0" i="1" smtClean="0">
                          <a:latin typeface="Cambria Math" panose="02040503050406030204" pitchFamily="18" charset="0"/>
                        </a:rPr>
                        <m:t>𝑓</m:t>
                      </m:r>
                      <m:d>
                        <m:dPr>
                          <m:ctrlPr>
                            <a:rPr lang="en-US" sz="1800" i="1" smtClean="0">
                              <a:latin typeface="Cambria Math" panose="02040503050406030204" pitchFamily="18" charset="0"/>
                            </a:rPr>
                          </m:ctrlPr>
                        </m:dPr>
                        <m:e>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oMath>
                  </m:oMathPara>
                </a14:m>
                <a:endParaRPr lang="en-US" sz="1800" dirty="0"/>
              </a:p>
              <a:p>
                <a:pPr marL="342900" lvl="1" indent="0">
                  <a:lnSpc>
                    <a:spcPct val="100000"/>
                  </a:lnSpc>
                  <a:buNone/>
                </a:pPr>
                <a:endParaRPr lang="en-US" dirty="0"/>
              </a:p>
              <a:p>
                <a:pPr>
                  <a:lnSpc>
                    <a:spcPct val="100000"/>
                  </a:lnSpc>
                </a:pPr>
                <a:r>
                  <a:rPr lang="en-US" dirty="0"/>
                  <a:t>Reasons: memory (similar to </a:t>
                </a:r>
                <a:r>
                  <a:rPr lang="en-US" dirty="0" err="1"/>
                  <a:t>RMSnorm</a:t>
                </a:r>
                <a:r>
                  <a:rPr lang="en-US" dirty="0"/>
                  <a:t>) and optimization stability.</a:t>
                </a:r>
              </a:p>
              <a:p>
                <a:pPr lvl="1">
                  <a:lnSpc>
                    <a:spcPct val="100000"/>
                  </a:lnSpc>
                </a:pPr>
                <a:endParaRPr lang="en-US" dirty="0"/>
              </a:p>
              <a:p>
                <a:pPr>
                  <a:lnSpc>
                    <a:spcPct val="100000"/>
                  </a:lnSpc>
                </a:pPr>
                <a:endParaRPr lang="en-US" dirty="0"/>
              </a:p>
              <a:p>
                <a:pPr>
                  <a:lnSpc>
                    <a:spcPct val="100000"/>
                  </a:lnSpc>
                </a:pPr>
                <a:endParaRPr lang="en-US" dirty="0"/>
              </a:p>
            </p:txBody>
          </p:sp>
        </mc:Choice>
        <mc:Fallback>
          <p:sp>
            <p:nvSpPr>
              <p:cNvPr id="3" name="Text Placeholder 2">
                <a:extLst>
                  <a:ext uri="{FF2B5EF4-FFF2-40B4-BE49-F238E27FC236}">
                    <a16:creationId xmlns:a16="http://schemas.microsoft.com/office/drawing/2014/main" id="{49A8DB1D-1A5D-5C70-2914-E54681BF5A25}"/>
                  </a:ext>
                </a:extLst>
              </p:cNvPr>
              <p:cNvSpPr>
                <a:spLocks noGrp="1" noRot="1" noChangeAspect="1" noMove="1" noResize="1" noEditPoints="1" noAdjustHandles="1" noChangeArrowheads="1" noChangeShapeType="1" noTextEdit="1"/>
              </p:cNvSpPr>
              <p:nvPr>
                <p:ph type="body" sz="quarter" idx="16"/>
              </p:nvPr>
            </p:nvSpPr>
            <p:spPr>
              <a:xfrm>
                <a:off x="533919" y="1390650"/>
                <a:ext cx="8085415" cy="3077573"/>
              </a:xfrm>
              <a:blipFill>
                <a:blip r:embed="rId2"/>
                <a:stretch>
                  <a:fillRect l="-471" t="-412" b="-6173"/>
                </a:stretch>
              </a:blipFill>
            </p:spPr>
            <p:txBody>
              <a:bodyPr/>
              <a:lstStyle/>
              <a:p>
                <a:r>
                  <a:rPr lang="en-US">
                    <a:noFill/>
                  </a:rPr>
                  <a:t> </a:t>
                </a:r>
              </a:p>
            </p:txBody>
          </p:sp>
        </mc:Fallback>
      </mc:AlternateContent>
      <p:sp>
        <p:nvSpPr>
          <p:cNvPr id="10" name="Google Shape;665;p81">
            <a:extLst>
              <a:ext uri="{FF2B5EF4-FFF2-40B4-BE49-F238E27FC236}">
                <a16:creationId xmlns:a16="http://schemas.microsoft.com/office/drawing/2014/main" id="{0CE69330-D66D-38DD-A85C-E62FD3A27516}"/>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259ED077-D64F-D2DB-D4FD-3F30DD6AFB0D}"/>
                  </a:ext>
                </a:extLst>
              </p:cNvPr>
              <p:cNvSpPr txBox="1"/>
              <p:nvPr/>
            </p:nvSpPr>
            <p:spPr>
              <a:xfrm>
                <a:off x="6501647" y="2140402"/>
                <a:ext cx="1743194" cy="656205"/>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sSub>
                        <m:sSubPr>
                          <m:ctrlPr>
                            <a:rPr lang="en-US" sz="1800" i="1" smtClean="0">
                              <a:latin typeface="Cambria Math" panose="02040503050406030204" pitchFamily="18" charset="0"/>
                            </a:rPr>
                          </m:ctrlPr>
                        </m:sSubPr>
                        <m:e>
                          <m:r>
                            <a:rPr lang="en-US" sz="1800" b="1" i="1">
                              <a:latin typeface="Cambria Math" panose="02040503050406030204" pitchFamily="18" charset="0"/>
                            </a:rPr>
                            <m:t>𝑾</m:t>
                          </m:r>
                        </m:e>
                        <m:sub>
                          <m:r>
                            <a:rPr lang="en-US" sz="1800" i="1">
                              <a:latin typeface="Cambria Math" panose="02040503050406030204" pitchFamily="18" charset="0"/>
                            </a:rPr>
                            <m:t>1</m:t>
                          </m:r>
                        </m:sub>
                      </m:sSub>
                      <m:r>
                        <a:rPr lang="en-US" altLang="zh-TW" sz="1800" b="1" i="1" smtClean="0">
                          <a:latin typeface="Cambria Math" panose="02040503050406030204" pitchFamily="18" charset="0"/>
                        </a:rPr>
                        <m:t>∈</m:t>
                      </m:r>
                      <m:sSup>
                        <m:sSupPr>
                          <m:ctrlPr>
                            <a:rPr lang="en-US" altLang="zh-TW" sz="1800" b="1" i="1" smtClean="0">
                              <a:latin typeface="Cambria Math" panose="02040503050406030204" pitchFamily="18" charset="0"/>
                              <a:ea typeface="Cambria Math" panose="02040503050406030204" pitchFamily="18" charset="0"/>
                            </a:rPr>
                          </m:ctrlPr>
                        </m:sSupPr>
                        <m:e>
                          <m:r>
                            <a:rPr lang="en-US" altLang="zh-TW" sz="1800" b="1" i="1" smtClean="0">
                              <a:latin typeface="Cambria Math" panose="02040503050406030204" pitchFamily="18" charset="0"/>
                              <a:ea typeface="Cambria Math" panose="02040503050406030204" pitchFamily="18" charset="0"/>
                            </a:rPr>
                            <m:t>ℝ</m:t>
                          </m:r>
                        </m:e>
                        <m:sup>
                          <m:r>
                            <a:rPr lang="en-US" altLang="zh-TW" sz="1800" b="0" i="1" smtClean="0">
                              <a:latin typeface="Cambria Math" panose="02040503050406030204" pitchFamily="18" charset="0"/>
                              <a:ea typeface="Cambria Math" panose="02040503050406030204" pitchFamily="18" charset="0"/>
                            </a:rPr>
                            <m:t>𝑑</m:t>
                          </m:r>
                          <m:r>
                            <a:rPr lang="en-US" altLang="zh-TW" sz="1800" b="0" i="1" smtClean="0">
                              <a:latin typeface="Cambria Math" panose="02040503050406030204" pitchFamily="18" charset="0"/>
                              <a:ea typeface="Cambria Math" panose="02040503050406030204" pitchFamily="18" charset="0"/>
                            </a:rPr>
                            <m:t>×</m:t>
                          </m:r>
                          <m:box>
                            <m:boxPr>
                              <m:ctrlPr>
                                <a:rPr lang="en-US" altLang="zh-TW" sz="1800" b="0" i="1" smtClean="0">
                                  <a:latin typeface="Cambria Math" panose="02040503050406030204" pitchFamily="18" charset="0"/>
                                  <a:ea typeface="Cambria Math" panose="02040503050406030204" pitchFamily="18" charset="0"/>
                                </a:rPr>
                              </m:ctrlPr>
                            </m:boxPr>
                            <m:e>
                              <m:argPr>
                                <m:argSz m:val="-1"/>
                              </m:argPr>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𝑑</m:t>
                                  </m:r>
                                </m:e>
                                <m:sub>
                                  <m:r>
                                    <m:rPr>
                                      <m:sty m:val="p"/>
                                    </m:rPr>
                                    <a:rPr lang="en-US" altLang="zh-TW" sz="1800" b="0" i="0" smtClean="0">
                                      <a:latin typeface="Cambria Math" panose="02040503050406030204" pitchFamily="18" charset="0"/>
                                      <a:ea typeface="Cambria Math" panose="02040503050406030204" pitchFamily="18" charset="0"/>
                                    </a:rPr>
                                    <m:t>ff</m:t>
                                  </m:r>
                                </m:sub>
                              </m:sSub>
                            </m:e>
                          </m:box>
                        </m:sup>
                      </m:sSup>
                      <m:r>
                        <a:rPr lang="en-US" altLang="zh-TW" sz="1800" b="1" i="0" smtClean="0">
                          <a:latin typeface="Cambria Math" panose="02040503050406030204" pitchFamily="18" charset="0"/>
                          <a:ea typeface="Cambria Math" panose="02040503050406030204" pitchFamily="18" charset="0"/>
                        </a:rPr>
                        <m:t>,</m:t>
                      </m:r>
                    </m:oMath>
                  </m:oMathPara>
                </a14:m>
                <a:endParaRPr lang="en-US" altLang="zh-TW" sz="1800" b="1" i="0" dirty="0">
                  <a:latin typeface="Cambria Math" panose="02040503050406030204" pitchFamily="18" charset="0"/>
                  <a:ea typeface="Cambria Math" panose="02040503050406030204" pitchFamily="18" charset="0"/>
                </a:endParaRPr>
              </a:p>
              <a:p>
                <a:pPr marL="114300" indent="0">
                  <a:buNone/>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rPr>
                          </m:ctrlPr>
                        </m:sSubPr>
                        <m:e>
                          <m:r>
                            <a:rPr lang="en-US" sz="1800" b="1" i="1">
                              <a:latin typeface="Cambria Math" panose="02040503050406030204" pitchFamily="18" charset="0"/>
                            </a:rPr>
                            <m:t>𝑾</m:t>
                          </m:r>
                        </m:e>
                        <m:sub>
                          <m:r>
                            <a:rPr lang="en-US" sz="1800" b="0" i="1" smtClean="0">
                              <a:latin typeface="Cambria Math" panose="02040503050406030204" pitchFamily="18" charset="0"/>
                            </a:rPr>
                            <m:t>2</m:t>
                          </m:r>
                        </m:sub>
                      </m:sSub>
                      <m:r>
                        <a:rPr lang="en-US" altLang="zh-TW" sz="1800" b="1" i="1">
                          <a:latin typeface="Cambria Math" panose="02040503050406030204" pitchFamily="18" charset="0"/>
                        </a:rPr>
                        <m:t>∈</m:t>
                      </m:r>
                      <m:sSup>
                        <m:sSupPr>
                          <m:ctrlPr>
                            <a:rPr lang="en-US" altLang="zh-TW" sz="1800" b="1" i="1">
                              <a:latin typeface="Cambria Math" panose="02040503050406030204" pitchFamily="18" charset="0"/>
                              <a:ea typeface="Cambria Math" panose="02040503050406030204" pitchFamily="18" charset="0"/>
                            </a:rPr>
                          </m:ctrlPr>
                        </m:sSupPr>
                        <m:e>
                          <m:r>
                            <a:rPr lang="en-US" altLang="zh-TW" sz="1800" b="1" i="1">
                              <a:latin typeface="Cambria Math" panose="02040503050406030204" pitchFamily="18" charset="0"/>
                              <a:ea typeface="Cambria Math" panose="02040503050406030204" pitchFamily="18" charset="0"/>
                            </a:rPr>
                            <m:t>ℝ</m:t>
                          </m:r>
                        </m:e>
                        <m:sup>
                          <m:box>
                            <m:boxPr>
                              <m:ctrlPr>
                                <a:rPr lang="en-US" altLang="zh-TW" sz="1800" i="1">
                                  <a:latin typeface="Cambria Math" panose="02040503050406030204" pitchFamily="18" charset="0"/>
                                  <a:ea typeface="Cambria Math" panose="02040503050406030204" pitchFamily="18" charset="0"/>
                                </a:rPr>
                              </m:ctrlPr>
                            </m:boxPr>
                            <m:e>
                              <m:argPr>
                                <m:argSz m:val="-1"/>
                              </m:argPr>
                              <m:sSub>
                                <m:sSubPr>
                                  <m:ctrlPr>
                                    <a:rPr lang="en-US" altLang="zh-TW" sz="1800" i="1">
                                      <a:latin typeface="Cambria Math" panose="02040503050406030204" pitchFamily="18" charset="0"/>
                                      <a:ea typeface="Cambria Math" panose="02040503050406030204" pitchFamily="18" charset="0"/>
                                    </a:rPr>
                                  </m:ctrlPr>
                                </m:sSubPr>
                                <m:e>
                                  <m:r>
                                    <a:rPr lang="en-US" altLang="zh-TW" sz="1800" i="1">
                                      <a:latin typeface="Cambria Math" panose="02040503050406030204" pitchFamily="18" charset="0"/>
                                      <a:ea typeface="Cambria Math" panose="02040503050406030204" pitchFamily="18" charset="0"/>
                                    </a:rPr>
                                    <m:t>𝑑</m:t>
                                  </m:r>
                                </m:e>
                                <m:sub>
                                  <m:r>
                                    <m:rPr>
                                      <m:sty m:val="p"/>
                                    </m:rPr>
                                    <a:rPr lang="en-US" altLang="zh-TW" sz="1800">
                                      <a:latin typeface="Cambria Math" panose="02040503050406030204" pitchFamily="18" charset="0"/>
                                      <a:ea typeface="Cambria Math" panose="02040503050406030204" pitchFamily="18" charset="0"/>
                                    </a:rPr>
                                    <m:t>ff</m:t>
                                  </m:r>
                                </m:sub>
                              </m:sSub>
                              <m:r>
                                <a:rPr lang="en-US" altLang="zh-TW" sz="1800" i="1">
                                  <a:latin typeface="Cambria Math" panose="02040503050406030204" pitchFamily="18" charset="0"/>
                                  <a:ea typeface="Cambria Math" panose="02040503050406030204" pitchFamily="18" charset="0"/>
                                </a:rPr>
                                <m:t>×</m:t>
                              </m:r>
                              <m:r>
                                <a:rPr lang="en-US" altLang="zh-TW" sz="1800" i="1">
                                  <a:latin typeface="Cambria Math" panose="02040503050406030204" pitchFamily="18" charset="0"/>
                                  <a:ea typeface="Cambria Math" panose="02040503050406030204" pitchFamily="18" charset="0"/>
                                </a:rPr>
                                <m:t>𝑑</m:t>
                              </m:r>
                            </m:e>
                          </m:box>
                        </m:sup>
                      </m:sSup>
                    </m:oMath>
                  </m:oMathPara>
                </a14:m>
                <a:endParaRPr lang="en-US" sz="1800" dirty="0"/>
              </a:p>
            </p:txBody>
          </p:sp>
        </mc:Choice>
        <mc:Fallback>
          <p:sp>
            <p:nvSpPr>
              <p:cNvPr id="7" name="TextBox 6">
                <a:extLst>
                  <a:ext uri="{FF2B5EF4-FFF2-40B4-BE49-F238E27FC236}">
                    <a16:creationId xmlns:a16="http://schemas.microsoft.com/office/drawing/2014/main" id="{259ED077-D64F-D2DB-D4FD-3F30DD6AFB0D}"/>
                  </a:ext>
                </a:extLst>
              </p:cNvPr>
              <p:cNvSpPr txBox="1">
                <a:spLocks noRot="1" noChangeAspect="1" noMove="1" noResize="1" noEditPoints="1" noAdjustHandles="1" noChangeArrowheads="1" noChangeShapeType="1" noTextEdit="1"/>
              </p:cNvSpPr>
              <p:nvPr/>
            </p:nvSpPr>
            <p:spPr>
              <a:xfrm>
                <a:off x="6501647" y="2140402"/>
                <a:ext cx="1743194" cy="656205"/>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892360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CE5FB-CB8E-3307-6F7B-1DCF5EB2743B}"/>
              </a:ext>
            </a:extLst>
          </p:cNvPr>
          <p:cNvSpPr>
            <a:spLocks noGrp="1"/>
          </p:cNvSpPr>
          <p:nvPr>
            <p:ph type="title"/>
          </p:nvPr>
        </p:nvSpPr>
        <p:spPr/>
        <p:txBody>
          <a:bodyPr/>
          <a:lstStyle/>
          <a:p>
            <a:r>
              <a:rPr lang="en-US" dirty="0"/>
              <a:t>Recap so far </a:t>
            </a:r>
          </a:p>
        </p:txBody>
      </p:sp>
      <p:sp>
        <p:nvSpPr>
          <p:cNvPr id="3" name="Text Placeholder 2">
            <a:extLst>
              <a:ext uri="{FF2B5EF4-FFF2-40B4-BE49-F238E27FC236}">
                <a16:creationId xmlns:a16="http://schemas.microsoft.com/office/drawing/2014/main" id="{C79A4A1E-F226-3B2B-FE5A-85F774AE1DCE}"/>
              </a:ext>
            </a:extLst>
          </p:cNvPr>
          <p:cNvSpPr>
            <a:spLocks noGrp="1"/>
          </p:cNvSpPr>
          <p:nvPr>
            <p:ph type="body" sz="quarter" idx="16"/>
          </p:nvPr>
        </p:nvSpPr>
        <p:spPr/>
        <p:txBody>
          <a:bodyPr/>
          <a:lstStyle/>
          <a:p>
            <a:r>
              <a:rPr lang="en-US" dirty="0"/>
              <a:t>Basically, everyone does pre-norm.</a:t>
            </a:r>
          </a:p>
          <a:p>
            <a:pPr lvl="1"/>
            <a:r>
              <a:rPr lang="en-US" dirty="0"/>
              <a:t>Intuition – keep the good parts of residual connections</a:t>
            </a:r>
          </a:p>
          <a:p>
            <a:pPr lvl="1"/>
            <a:r>
              <a:rPr lang="en-US" dirty="0"/>
              <a:t>Observations – nicer gradient propagation, fewer spike</a:t>
            </a:r>
          </a:p>
          <a:p>
            <a:pPr lvl="1"/>
            <a:endParaRPr lang="en-US" dirty="0"/>
          </a:p>
          <a:p>
            <a:r>
              <a:rPr lang="en-US" dirty="0"/>
              <a:t>Most people do </a:t>
            </a:r>
            <a:r>
              <a:rPr lang="en-US" dirty="0" err="1"/>
              <a:t>RMSnorm</a:t>
            </a:r>
            <a:endParaRPr lang="en-US" dirty="0"/>
          </a:p>
          <a:p>
            <a:pPr lvl="1"/>
            <a:r>
              <a:rPr lang="en-US" dirty="0"/>
              <a:t>In practice, works as well as </a:t>
            </a:r>
            <a:r>
              <a:rPr lang="en-US" dirty="0" err="1"/>
              <a:t>LayerNorm</a:t>
            </a:r>
            <a:endParaRPr lang="en-US" dirty="0"/>
          </a:p>
          <a:p>
            <a:pPr lvl="1"/>
            <a:r>
              <a:rPr lang="en-US" dirty="0"/>
              <a:t>But, has fewer parameters to move around, which saves on </a:t>
            </a:r>
            <a:r>
              <a:rPr lang="en-US" dirty="0" err="1"/>
              <a:t>wallclock</a:t>
            </a:r>
            <a:r>
              <a:rPr lang="en-US" dirty="0"/>
              <a:t> time</a:t>
            </a:r>
          </a:p>
          <a:p>
            <a:endParaRPr lang="en-US" dirty="0"/>
          </a:p>
          <a:p>
            <a:r>
              <a:rPr lang="en-US" dirty="0"/>
              <a:t>Bias term: </a:t>
            </a:r>
          </a:p>
          <a:p>
            <a:pPr lvl="1"/>
            <a:r>
              <a:rPr lang="en-US" dirty="0"/>
              <a:t>People more generally drop bias terms since the compute/param tradeoffs are not great.</a:t>
            </a:r>
          </a:p>
        </p:txBody>
      </p:sp>
      <p:sp>
        <p:nvSpPr>
          <p:cNvPr id="4" name="Google Shape;665;p81">
            <a:extLst>
              <a:ext uri="{FF2B5EF4-FFF2-40B4-BE49-F238E27FC236}">
                <a16:creationId xmlns:a16="http://schemas.microsoft.com/office/drawing/2014/main" id="{203E24CC-C60A-C9DF-2D55-5DCE85E08D01}"/>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280998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457EDA5-30BB-35BB-BC31-3078ABAB57E1}"/>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ext Placeholder 1">
                <a:extLst>
                  <a:ext uri="{FF2B5EF4-FFF2-40B4-BE49-F238E27FC236}">
                    <a16:creationId xmlns:a16="http://schemas.microsoft.com/office/drawing/2014/main" id="{707CE50E-7501-B08B-01C5-EA559624040C}"/>
                  </a:ext>
                </a:extLst>
              </p:cNvPr>
              <p:cNvSpPr>
                <a:spLocks noGrp="1"/>
              </p:cNvSpPr>
              <p:nvPr>
                <p:ph type="body" sz="quarter" idx="10"/>
              </p:nvPr>
            </p:nvSpPr>
            <p:spPr/>
            <p:txBody>
              <a:bodyPr>
                <a:normAutofit fontScale="92500" lnSpcReduction="20000"/>
              </a:bodyPr>
              <a:lstStyle/>
              <a:p>
                <a:r>
                  <a:rPr lang="en-US" sz="4000" dirty="0"/>
                  <a:t>What activations </a:t>
                </a:r>
                <a14:m>
                  <m:oMath xmlns:m="http://schemas.openxmlformats.org/officeDocument/2006/math">
                    <m:r>
                      <a:rPr lang="en-US" sz="4000" b="0" i="1" smtClean="0">
                        <a:latin typeface="Cambria Math" panose="02040503050406030204" pitchFamily="18" charset="0"/>
                      </a:rPr>
                      <m:t>𝑓</m:t>
                    </m:r>
                    <m:r>
                      <a:rPr lang="en-US" sz="4000" b="0" i="1" smtClean="0">
                        <a:latin typeface="Cambria Math" panose="02040503050406030204" pitchFamily="18" charset="0"/>
                      </a:rPr>
                      <m:t>(.)</m:t>
                    </m:r>
                  </m:oMath>
                </a14:m>
                <a:endParaRPr lang="en-US" sz="4000" dirty="0"/>
              </a:p>
              <a:p>
                <a:r>
                  <a:rPr lang="en-US" sz="4000" dirty="0"/>
                  <a:t>should we use? </a:t>
                </a:r>
              </a:p>
            </p:txBody>
          </p:sp>
        </mc:Choice>
        <mc:Fallback>
          <p:sp>
            <p:nvSpPr>
              <p:cNvPr id="2" name="Text Placeholder 1">
                <a:extLst>
                  <a:ext uri="{FF2B5EF4-FFF2-40B4-BE49-F238E27FC236}">
                    <a16:creationId xmlns:a16="http://schemas.microsoft.com/office/drawing/2014/main" id="{707CE50E-7501-B08B-01C5-EA559624040C}"/>
                  </a:ext>
                </a:extLst>
              </p:cNvPr>
              <p:cNvSpPr>
                <a:spLocks noGrp="1" noRot="1" noChangeAspect="1" noMove="1" noResize="1" noEditPoints="1" noAdjustHandles="1" noChangeArrowheads="1" noChangeShapeType="1" noTextEdit="1"/>
              </p:cNvSpPr>
              <p:nvPr>
                <p:ph type="body" sz="quarter" idx="10"/>
              </p:nvPr>
            </p:nvSpPr>
            <p:spPr>
              <a:blipFill>
                <a:blip r:embed="rId2"/>
                <a:stretch>
                  <a:fillRect t="-24691" b="-22222"/>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TextBox 2">
                <a:extLst>
                  <a:ext uri="{FF2B5EF4-FFF2-40B4-BE49-F238E27FC236}">
                    <a16:creationId xmlns:a16="http://schemas.microsoft.com/office/drawing/2014/main" id="{594F1DE2-DBB2-3E71-8C28-35FC01CB7E8C}"/>
                  </a:ext>
                </a:extLst>
              </p:cNvPr>
              <p:cNvSpPr txBox="1"/>
              <p:nvPr/>
            </p:nvSpPr>
            <p:spPr>
              <a:xfrm>
                <a:off x="2846269" y="3554380"/>
                <a:ext cx="3561740" cy="369332"/>
              </a:xfrm>
              <a:prstGeom prst="rect">
                <a:avLst/>
              </a:prstGeom>
              <a:noFill/>
            </p:spPr>
            <p:txBody>
              <a:bodyPr wrap="square">
                <a:spAutoFit/>
              </a:bodyPr>
              <a:lstStyle/>
              <a:p>
                <a:pPr marL="114300" indent="0">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a:rPr lang="en-US" sz="1800" b="0" i="1" smtClean="0">
                          <a:latin typeface="Cambria Math" panose="02040503050406030204" pitchFamily="18" charset="0"/>
                        </a:rPr>
                        <m:t>𝑓</m:t>
                      </m:r>
                      <m:d>
                        <m:dPr>
                          <m:ctrlPr>
                            <a:rPr lang="en-US" sz="1800" i="1" smtClean="0">
                              <a:latin typeface="Cambria Math" panose="02040503050406030204" pitchFamily="18" charset="0"/>
                            </a:rPr>
                          </m:ctrlPr>
                        </m:dPr>
                        <m:e>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𝑏</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𝒃</m:t>
                          </m:r>
                        </m:e>
                        <m:sub>
                          <m:r>
                            <a:rPr lang="en-US" sz="1800" b="0" i="1" smtClean="0">
                              <a:latin typeface="Cambria Math" panose="02040503050406030204" pitchFamily="18" charset="0"/>
                            </a:rPr>
                            <m:t>2</m:t>
                          </m:r>
                        </m:sub>
                      </m:sSub>
                    </m:oMath>
                  </m:oMathPara>
                </a14:m>
                <a:endParaRPr lang="en-US" sz="1800"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3" name="TextBox 2">
                <a:extLst>
                  <a:ext uri="{FF2B5EF4-FFF2-40B4-BE49-F238E27FC236}">
                    <a16:creationId xmlns:a16="http://schemas.microsoft.com/office/drawing/2014/main" id="{594F1DE2-DBB2-3E71-8C28-35FC01CB7E8C}"/>
                  </a:ext>
                </a:extLst>
              </p:cNvPr>
              <p:cNvSpPr txBox="1">
                <a:spLocks noRot="1" noChangeAspect="1" noMove="1" noResize="1" noEditPoints="1" noAdjustHandles="1" noChangeArrowheads="1" noChangeShapeType="1" noTextEdit="1"/>
              </p:cNvSpPr>
              <p:nvPr/>
            </p:nvSpPr>
            <p:spPr>
              <a:xfrm>
                <a:off x="2846269" y="3554380"/>
                <a:ext cx="3561740" cy="369332"/>
              </a:xfrm>
              <a:prstGeom prst="rect">
                <a:avLst/>
              </a:prstGeom>
              <a:blipFill>
                <a:blip r:embed="rId3"/>
                <a:stretch>
                  <a:fillRect b="-12903"/>
                </a:stretch>
              </a:blipFill>
            </p:spPr>
            <p:txBody>
              <a:bodyPr/>
              <a:lstStyle/>
              <a:p>
                <a:r>
                  <a:rPr lang="en-US">
                    <a:noFill/>
                  </a:rPr>
                  <a:t> </a:t>
                </a:r>
              </a:p>
            </p:txBody>
          </p:sp>
        </mc:Fallback>
      </mc:AlternateContent>
    </p:spTree>
    <p:extLst>
      <p:ext uri="{BB962C8B-B14F-4D97-AF65-F5344CB8AC3E}">
        <p14:creationId xmlns:p14="http://schemas.microsoft.com/office/powerpoint/2010/main" val="971302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8B008-C391-AB33-CB06-408AA0BD6449}"/>
              </a:ext>
            </a:extLst>
          </p:cNvPr>
          <p:cNvSpPr>
            <a:spLocks noGrp="1"/>
          </p:cNvSpPr>
          <p:nvPr>
            <p:ph type="title"/>
          </p:nvPr>
        </p:nvSpPr>
        <p:spPr/>
        <p:txBody>
          <a:bodyPr/>
          <a:lstStyle/>
          <a:p>
            <a:r>
              <a:rPr lang="en-US" dirty="0"/>
              <a:t>Activations </a:t>
            </a:r>
          </a:p>
        </p:txBody>
      </p:sp>
      <p:sp>
        <p:nvSpPr>
          <p:cNvPr id="3" name="Text Placeholder 2">
            <a:extLst>
              <a:ext uri="{FF2B5EF4-FFF2-40B4-BE49-F238E27FC236}">
                <a16:creationId xmlns:a16="http://schemas.microsoft.com/office/drawing/2014/main" id="{F76F7A4E-FA06-E19B-5D84-83BBBF9439EB}"/>
              </a:ext>
            </a:extLst>
          </p:cNvPr>
          <p:cNvSpPr>
            <a:spLocks noGrp="1"/>
          </p:cNvSpPr>
          <p:nvPr>
            <p:ph type="body" sz="quarter" idx="16"/>
          </p:nvPr>
        </p:nvSpPr>
        <p:spPr/>
        <p:txBody>
          <a:bodyPr/>
          <a:lstStyle/>
          <a:p>
            <a:r>
              <a:rPr lang="en-US" dirty="0"/>
              <a:t>No much consensus: </a:t>
            </a:r>
          </a:p>
          <a:p>
            <a:pPr marL="0" indent="0" algn="ctr">
              <a:buNone/>
            </a:pPr>
            <a:r>
              <a:rPr lang="en-US" dirty="0" err="1"/>
              <a:t>ReLU</a:t>
            </a:r>
            <a:r>
              <a:rPr lang="en-US" dirty="0"/>
              <a:t>, </a:t>
            </a:r>
            <a:r>
              <a:rPr lang="en-US" dirty="0" err="1"/>
              <a:t>GeLU</a:t>
            </a:r>
            <a:r>
              <a:rPr lang="en-US" dirty="0"/>
              <a:t>, Swish, ELU, GLU, </a:t>
            </a:r>
            <a:r>
              <a:rPr lang="en-US" dirty="0" err="1"/>
              <a:t>GeGLU</a:t>
            </a:r>
            <a:r>
              <a:rPr lang="en-US" dirty="0"/>
              <a:t>, </a:t>
            </a:r>
            <a:r>
              <a:rPr lang="en-US" dirty="0" err="1"/>
              <a:t>ReGLU</a:t>
            </a:r>
            <a:r>
              <a:rPr lang="en-US" dirty="0"/>
              <a:t>, </a:t>
            </a:r>
            <a:r>
              <a:rPr lang="en-US" dirty="0" err="1"/>
              <a:t>SeLU</a:t>
            </a:r>
            <a:r>
              <a:rPr lang="en-US" dirty="0"/>
              <a:t>, </a:t>
            </a:r>
            <a:r>
              <a:rPr lang="en-US" dirty="0" err="1"/>
              <a:t>SwiGLU</a:t>
            </a:r>
            <a:r>
              <a:rPr lang="en-US" dirty="0"/>
              <a:t>, </a:t>
            </a:r>
            <a:r>
              <a:rPr lang="en-US" dirty="0" err="1"/>
              <a:t>LiGLU</a:t>
            </a:r>
            <a:r>
              <a:rPr lang="en-US" dirty="0"/>
              <a:t>, … </a:t>
            </a:r>
          </a:p>
          <a:p>
            <a:endParaRPr lang="en-US" dirty="0"/>
          </a:p>
          <a:p>
            <a:endParaRPr lang="en-US" dirty="0"/>
          </a:p>
        </p:txBody>
      </p:sp>
    </p:spTree>
    <p:extLst>
      <p:ext uri="{BB962C8B-B14F-4D97-AF65-F5344CB8AC3E}">
        <p14:creationId xmlns:p14="http://schemas.microsoft.com/office/powerpoint/2010/main" val="23043180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BCFE682-8F7A-508B-0225-666286D01A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475A9C-B200-B2CA-A3CC-53A9AA00ADB0}"/>
              </a:ext>
            </a:extLst>
          </p:cNvPr>
          <p:cNvSpPr>
            <a:spLocks noGrp="1"/>
          </p:cNvSpPr>
          <p:nvPr>
            <p:ph type="title"/>
          </p:nvPr>
        </p:nvSpPr>
        <p:spPr/>
        <p:txBody>
          <a:bodyPr/>
          <a:lstStyle/>
          <a:p>
            <a:r>
              <a:rPr lang="en-US" dirty="0"/>
              <a:t>Activations: </a:t>
            </a:r>
            <a:r>
              <a:rPr lang="en-US" dirty="0" err="1"/>
              <a:t>ReLU</a:t>
            </a:r>
            <a:r>
              <a:rPr lang="en-US" dirty="0"/>
              <a:t> vs </a:t>
            </a:r>
            <a:r>
              <a:rPr lang="en-US" dirty="0" err="1"/>
              <a:t>GeLU</a:t>
            </a:r>
            <a:endParaRPr lang="en-US" dirty="0"/>
          </a:p>
        </p:txBody>
      </p:sp>
      <p:sp>
        <p:nvSpPr>
          <p:cNvPr id="3" name="Text Placeholder 2">
            <a:extLst>
              <a:ext uri="{FF2B5EF4-FFF2-40B4-BE49-F238E27FC236}">
                <a16:creationId xmlns:a16="http://schemas.microsoft.com/office/drawing/2014/main" id="{554A1AD9-8281-AC68-F782-9BAC868DE8EE}"/>
              </a:ext>
            </a:extLst>
          </p:cNvPr>
          <p:cNvSpPr>
            <a:spLocks noGrp="1"/>
          </p:cNvSpPr>
          <p:nvPr>
            <p:ph type="body" sz="quarter" idx="16"/>
          </p:nvPr>
        </p:nvSpPr>
        <p:spPr/>
        <p:txBody>
          <a:bodyPr/>
          <a:lstStyle/>
          <a:p>
            <a:r>
              <a:rPr lang="en-US" b="1" dirty="0" err="1"/>
              <a:t>ReLU</a:t>
            </a:r>
            <a:r>
              <a:rPr lang="en-US" b="1" dirty="0"/>
              <a:t>: </a:t>
            </a:r>
          </a:p>
          <a:p>
            <a:endParaRPr lang="en-US" b="1" dirty="0"/>
          </a:p>
          <a:p>
            <a:endParaRPr lang="en-US" b="1" dirty="0"/>
          </a:p>
          <a:p>
            <a:endParaRPr lang="en-US" b="1" dirty="0"/>
          </a:p>
          <a:p>
            <a:endParaRPr lang="en-US" b="1" dirty="0"/>
          </a:p>
          <a:p>
            <a:r>
              <a:rPr lang="en-US" b="1" dirty="0" err="1"/>
              <a:t>GeLU</a:t>
            </a:r>
            <a:r>
              <a:rPr lang="en-US" b="1" dirty="0"/>
              <a:t>: </a:t>
            </a:r>
          </a:p>
        </p:txBody>
      </p:sp>
      <p:pic>
        <p:nvPicPr>
          <p:cNvPr id="10" name="Picture 9">
            <a:extLst>
              <a:ext uri="{FF2B5EF4-FFF2-40B4-BE49-F238E27FC236}">
                <a16:creationId xmlns:a16="http://schemas.microsoft.com/office/drawing/2014/main" id="{2D47B288-742A-FD4D-2F53-439807C1FF5F}"/>
              </a:ext>
            </a:extLst>
          </p:cNvPr>
          <p:cNvPicPr>
            <a:picLocks noChangeAspect="1"/>
          </p:cNvPicPr>
          <p:nvPr/>
        </p:nvPicPr>
        <p:blipFill>
          <a:blip r:embed="rId3"/>
          <a:srcRect t="1669" b="55002"/>
          <a:stretch/>
        </p:blipFill>
        <p:spPr>
          <a:xfrm>
            <a:off x="3733450" y="939567"/>
            <a:ext cx="2838885" cy="2159049"/>
          </a:xfrm>
          <a:prstGeom prst="rect">
            <a:avLst/>
          </a:prstGeom>
        </p:spPr>
      </p:pic>
      <p:sp>
        <p:nvSpPr>
          <p:cNvPr id="11" name="文字方塊 74">
            <a:extLst>
              <a:ext uri="{FF2B5EF4-FFF2-40B4-BE49-F238E27FC236}">
                <a16:creationId xmlns:a16="http://schemas.microsoft.com/office/drawing/2014/main" id="{ED965BC2-FBAA-E827-52F3-7430CC6C3794}"/>
              </a:ext>
            </a:extLst>
          </p:cNvPr>
          <p:cNvSpPr txBox="1"/>
          <p:nvPr/>
        </p:nvSpPr>
        <p:spPr>
          <a:xfrm>
            <a:off x="6753273" y="1756295"/>
            <a:ext cx="2157972" cy="715089"/>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T5,</a:t>
            </a:r>
          </a:p>
          <a:p>
            <a:r>
              <a:rPr lang="en-US" dirty="0">
                <a:latin typeface="Tahoma" panose="020B0604030504040204" pitchFamily="34" charset="0"/>
                <a:ea typeface="Tahoma" panose="020B0604030504040204" pitchFamily="34" charset="0"/>
                <a:cs typeface="Tahoma" panose="020B0604030504040204" pitchFamily="34" charset="0"/>
              </a:rPr>
              <a:t>Gopher, Chinchilla, OPT</a:t>
            </a:r>
          </a:p>
        </p:txBody>
      </p:sp>
      <p:sp>
        <p:nvSpPr>
          <p:cNvPr id="13" name="Google Shape;665;p81">
            <a:extLst>
              <a:ext uri="{FF2B5EF4-FFF2-40B4-BE49-F238E27FC236}">
                <a16:creationId xmlns:a16="http://schemas.microsoft.com/office/drawing/2014/main" id="{29B3F255-E767-471B-ACA8-47C635D8154A}"/>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8E5D678E-F82E-4945-C743-348FCE3AC480}"/>
                  </a:ext>
                </a:extLst>
              </p:cNvPr>
              <p:cNvSpPr txBox="1"/>
              <p:nvPr/>
            </p:nvSpPr>
            <p:spPr>
              <a:xfrm>
                <a:off x="416603" y="1845650"/>
                <a:ext cx="3471224" cy="369332"/>
              </a:xfrm>
              <a:prstGeom prst="rect">
                <a:avLst/>
              </a:prstGeom>
              <a:noFill/>
            </p:spPr>
            <p:txBody>
              <a:bodyPr wrap="square">
                <a:spAutoFit/>
              </a:bodyPr>
              <a:lstStyle/>
              <a:p>
                <a:pPr marL="342900" lvl="1" indent="0">
                  <a:lnSpc>
                    <a:spcPct val="100000"/>
                  </a:lnSpc>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m:rPr>
                          <m:sty m:val="p"/>
                        </m:rPr>
                        <a:rPr lang="en-US" sz="1800" b="0" i="0" smtClean="0">
                          <a:latin typeface="Cambria Math" panose="02040503050406030204" pitchFamily="18" charset="0"/>
                        </a:rPr>
                        <m:t>max</m:t>
                      </m:r>
                      <m:d>
                        <m:dPr>
                          <m:ctrlPr>
                            <a:rPr lang="en-US" sz="1800" i="1" smtClean="0">
                              <a:latin typeface="Cambria Math" panose="02040503050406030204" pitchFamily="18" charset="0"/>
                            </a:rPr>
                          </m:ctrlPr>
                        </m:dPr>
                        <m:e>
                          <m:r>
                            <a:rPr lang="en-US" sz="1800" b="0" i="1" smtClean="0">
                              <a:latin typeface="Cambria Math" panose="02040503050406030204" pitchFamily="18" charset="0"/>
                            </a:rPr>
                            <m:t>0, </m:t>
                          </m:r>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oMath>
                  </m:oMathPara>
                </a14:m>
                <a:endParaRPr lang="en-US" sz="1800" dirty="0"/>
              </a:p>
            </p:txBody>
          </p:sp>
        </mc:Choice>
        <mc:Fallback>
          <p:sp>
            <p:nvSpPr>
              <p:cNvPr id="8" name="TextBox 7">
                <a:extLst>
                  <a:ext uri="{FF2B5EF4-FFF2-40B4-BE49-F238E27FC236}">
                    <a16:creationId xmlns:a16="http://schemas.microsoft.com/office/drawing/2014/main" id="{8E5D678E-F82E-4945-C743-348FCE3AC480}"/>
                  </a:ext>
                </a:extLst>
              </p:cNvPr>
              <p:cNvSpPr txBox="1">
                <a:spLocks noRot="1" noChangeAspect="1" noMove="1" noResize="1" noEditPoints="1" noAdjustHandles="1" noChangeArrowheads="1" noChangeShapeType="1" noTextEdit="1"/>
              </p:cNvSpPr>
              <p:nvPr/>
            </p:nvSpPr>
            <p:spPr>
              <a:xfrm>
                <a:off x="416603" y="1845650"/>
                <a:ext cx="3471224"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04119405-5074-6667-3887-4B389E927709}"/>
                  </a:ext>
                </a:extLst>
              </p:cNvPr>
              <p:cNvSpPr txBox="1"/>
              <p:nvPr/>
            </p:nvSpPr>
            <p:spPr>
              <a:xfrm>
                <a:off x="383702" y="3466544"/>
                <a:ext cx="3471224" cy="369332"/>
              </a:xfrm>
              <a:prstGeom prst="rect">
                <a:avLst/>
              </a:prstGeom>
              <a:noFill/>
            </p:spPr>
            <p:txBody>
              <a:bodyPr wrap="square">
                <a:spAutoFit/>
              </a:bodyPr>
              <a:lstStyle/>
              <a:p>
                <a:pPr marL="342900" lvl="1" indent="0">
                  <a:lnSpc>
                    <a:spcPct val="100000"/>
                  </a:lnSpc>
                  <a:buNone/>
                </a:pPr>
                <a14:m>
                  <m:oMathPara xmlns:m="http://schemas.openxmlformats.org/officeDocument/2006/math">
                    <m:oMathParaPr>
                      <m:jc m:val="centerGroup"/>
                    </m:oMathParaPr>
                    <m:oMath xmlns:m="http://schemas.openxmlformats.org/officeDocument/2006/math">
                      <m:r>
                        <m:rPr>
                          <m:sty m:val="p"/>
                        </m:rPr>
                        <a:rPr lang="en-US" sz="1800" b="0" i="0" smtClean="0">
                          <a:solidFill>
                            <a:srgbClr val="00B050"/>
                          </a:solidFill>
                          <a:latin typeface="Cambria Math" panose="02040503050406030204" pitchFamily="18" charset="0"/>
                        </a:rPr>
                        <m:t>FFN</m:t>
                      </m:r>
                      <m:d>
                        <m:dPr>
                          <m:ctrlPr>
                            <a:rPr lang="en-US" sz="1800" b="0" i="1" smtClean="0">
                              <a:solidFill>
                                <a:srgbClr val="00B050"/>
                              </a:solidFill>
                              <a:latin typeface="Cambria Math" panose="02040503050406030204" pitchFamily="18" charset="0"/>
                            </a:rPr>
                          </m:ctrlPr>
                        </m:dPr>
                        <m:e>
                          <m:r>
                            <a:rPr lang="en-US" altLang="zh-TW" sz="1800">
                              <a:latin typeface="Cambria Math" panose="02040503050406030204" pitchFamily="18" charset="0"/>
                            </a:rPr>
                            <m:t>𝐱</m:t>
                          </m:r>
                        </m:e>
                      </m:d>
                      <m:r>
                        <a:rPr lang="en-US" sz="1800" smtClean="0">
                          <a:latin typeface="Cambria Math" panose="02040503050406030204" pitchFamily="18" charset="0"/>
                        </a:rPr>
                        <m:t>=</m:t>
                      </m:r>
                      <m:r>
                        <m:rPr>
                          <m:sty m:val="p"/>
                        </m:rPr>
                        <a:rPr lang="en-US" sz="1800" b="0" i="0" smtClean="0">
                          <a:latin typeface="Cambria Math" panose="02040503050406030204" pitchFamily="18" charset="0"/>
                        </a:rPr>
                        <m:t>GELU</m:t>
                      </m:r>
                      <m:d>
                        <m:dPr>
                          <m:ctrlPr>
                            <a:rPr lang="en-US" sz="1800" i="1" smtClean="0">
                              <a:latin typeface="Cambria Math" panose="02040503050406030204" pitchFamily="18" charset="0"/>
                            </a:rPr>
                          </m:ctrlPr>
                        </m:dPr>
                        <m:e>
                          <m:r>
                            <a:rPr lang="en-US" sz="1800" b="1" i="0" smtClean="0">
                              <a:latin typeface="Cambria Math" panose="02040503050406030204" pitchFamily="18" charset="0"/>
                            </a:rPr>
                            <m:t>𝐱</m:t>
                          </m:r>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1</m:t>
                              </m:r>
                            </m:sub>
                          </m:sSub>
                        </m:e>
                      </m:d>
                      <m:sSub>
                        <m:sSubPr>
                          <m:ctrlPr>
                            <a:rPr lang="en-US" sz="1800" b="0" i="1" smtClean="0">
                              <a:latin typeface="Cambria Math" panose="02040503050406030204" pitchFamily="18" charset="0"/>
                            </a:rPr>
                          </m:ctrlPr>
                        </m:sSubPr>
                        <m:e>
                          <m:r>
                            <a:rPr lang="en-US" sz="1800" b="1" i="1" smtClean="0">
                              <a:latin typeface="Cambria Math" panose="02040503050406030204" pitchFamily="18" charset="0"/>
                            </a:rPr>
                            <m:t>𝑾</m:t>
                          </m:r>
                        </m:e>
                        <m:sub>
                          <m:r>
                            <a:rPr lang="en-US" sz="1800" b="0" i="1" smtClean="0">
                              <a:latin typeface="Cambria Math" panose="02040503050406030204" pitchFamily="18" charset="0"/>
                            </a:rPr>
                            <m:t>2</m:t>
                          </m:r>
                        </m:sub>
                      </m:sSub>
                    </m:oMath>
                  </m:oMathPara>
                </a14:m>
                <a:endParaRPr lang="en-US" sz="1800" b="0" dirty="0"/>
              </a:p>
            </p:txBody>
          </p:sp>
        </mc:Choice>
        <mc:Fallback>
          <p:sp>
            <p:nvSpPr>
              <p:cNvPr id="14" name="TextBox 13">
                <a:extLst>
                  <a:ext uri="{FF2B5EF4-FFF2-40B4-BE49-F238E27FC236}">
                    <a16:creationId xmlns:a16="http://schemas.microsoft.com/office/drawing/2014/main" id="{04119405-5074-6667-3887-4B389E927709}"/>
                  </a:ext>
                </a:extLst>
              </p:cNvPr>
              <p:cNvSpPr txBox="1">
                <a:spLocks noRot="1" noChangeAspect="1" noMove="1" noResize="1" noEditPoints="1" noAdjustHandles="1" noChangeArrowheads="1" noChangeShapeType="1" noTextEdit="1"/>
              </p:cNvSpPr>
              <p:nvPr/>
            </p:nvSpPr>
            <p:spPr>
              <a:xfrm>
                <a:off x="383702" y="3466544"/>
                <a:ext cx="3471224" cy="369332"/>
              </a:xfrm>
              <a:prstGeom prst="rect">
                <a:avLst/>
              </a:prstGeom>
              <a:blipFill>
                <a:blip r:embed="rId5"/>
                <a:stretch>
                  <a:fillRect b="-3448"/>
                </a:stretch>
              </a:blipFill>
            </p:spPr>
            <p:txBody>
              <a:bodyPr/>
              <a:lstStyle/>
              <a:p>
                <a:r>
                  <a:rPr lang="en-US">
                    <a:noFill/>
                  </a:rPr>
                  <a:t> </a:t>
                </a:r>
              </a:p>
            </p:txBody>
          </p:sp>
        </mc:Fallback>
      </mc:AlternateContent>
      <p:pic>
        <p:nvPicPr>
          <p:cNvPr id="15" name="Picture 14">
            <a:extLst>
              <a:ext uri="{FF2B5EF4-FFF2-40B4-BE49-F238E27FC236}">
                <a16:creationId xmlns:a16="http://schemas.microsoft.com/office/drawing/2014/main" id="{80056D88-25F0-BB55-59AE-03667DB4C15C}"/>
              </a:ext>
            </a:extLst>
          </p:cNvPr>
          <p:cNvPicPr>
            <a:picLocks noChangeAspect="1"/>
          </p:cNvPicPr>
          <p:nvPr/>
        </p:nvPicPr>
        <p:blipFill>
          <a:blip r:embed="rId3"/>
          <a:srcRect t="56435" b="268"/>
          <a:stretch/>
        </p:blipFill>
        <p:spPr>
          <a:xfrm>
            <a:off x="3764254" y="2990447"/>
            <a:ext cx="2840982" cy="2159049"/>
          </a:xfrm>
          <a:prstGeom prst="rect">
            <a:avLst/>
          </a:prstGeom>
        </p:spPr>
      </p:pic>
      <p:sp>
        <p:nvSpPr>
          <p:cNvPr id="16" name="文字方塊 74">
            <a:extLst>
              <a:ext uri="{FF2B5EF4-FFF2-40B4-BE49-F238E27FC236}">
                <a16:creationId xmlns:a16="http://schemas.microsoft.com/office/drawing/2014/main" id="{9EB3016E-8462-F19D-1B20-439A7AE61C5F}"/>
              </a:ext>
            </a:extLst>
          </p:cNvPr>
          <p:cNvSpPr txBox="1"/>
          <p:nvPr/>
        </p:nvSpPr>
        <p:spPr>
          <a:xfrm>
            <a:off x="6760726" y="3230360"/>
            <a:ext cx="2157972" cy="715089"/>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GPT1/2/3, GPTJ, GPT-</a:t>
            </a:r>
            <a:r>
              <a:rPr lang="en-US" dirty="0" err="1">
                <a:latin typeface="Tahoma" panose="020B0604030504040204" pitchFamily="34" charset="0"/>
                <a:ea typeface="Tahoma" panose="020B0604030504040204" pitchFamily="34" charset="0"/>
                <a:cs typeface="Tahoma" panose="020B0604030504040204" pitchFamily="34" charset="0"/>
              </a:rPr>
              <a:t>Neox</a:t>
            </a:r>
            <a:r>
              <a:rPr lang="en-US" dirty="0">
                <a:latin typeface="Tahoma" panose="020B0604030504040204" pitchFamily="34" charset="0"/>
                <a:ea typeface="Tahoma" panose="020B0604030504040204" pitchFamily="34" charset="0"/>
                <a:cs typeface="Tahoma" panose="020B0604030504040204" pitchFamily="34" charset="0"/>
              </a:rPr>
              <a:t>, BLOOM</a:t>
            </a:r>
          </a:p>
        </p:txBody>
      </p:sp>
    </p:spTree>
    <p:extLst>
      <p:ext uri="{BB962C8B-B14F-4D97-AF65-F5344CB8AC3E}">
        <p14:creationId xmlns:p14="http://schemas.microsoft.com/office/powerpoint/2010/main" val="2584712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D9E0F-D742-8E74-0B10-C958FC7A7DDE}"/>
              </a:ext>
            </a:extLst>
          </p:cNvPr>
          <p:cNvSpPr>
            <a:spLocks noGrp="1"/>
          </p:cNvSpPr>
          <p:nvPr>
            <p:ph type="title"/>
          </p:nvPr>
        </p:nvSpPr>
        <p:spPr/>
        <p:txBody>
          <a:bodyPr/>
          <a:lstStyle/>
          <a:p>
            <a:r>
              <a:rPr lang="en-US" dirty="0"/>
              <a:t>GELU, in details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1D91B0E-613F-3A83-DC2B-175283055246}"/>
                  </a:ext>
                </a:extLst>
              </p:cNvPr>
              <p:cNvSpPr>
                <a:spLocks noGrp="1"/>
              </p:cNvSpPr>
              <p:nvPr>
                <p:ph type="body" sz="quarter" idx="16"/>
              </p:nvPr>
            </p:nvSpPr>
            <p:spPr>
              <a:xfrm>
                <a:off x="533919" y="1138980"/>
                <a:ext cx="8085415" cy="3077573"/>
              </a:xfrm>
            </p:spPr>
            <p:txBody>
              <a:bodyPr/>
              <a:lstStyle/>
              <a:p>
                <a:endParaRPr lang="en-US" dirty="0"/>
              </a:p>
              <a:p>
                <a:pPr marL="342900" lvl="1" indent="0">
                  <a:lnSpc>
                    <a:spcPct val="100000"/>
                  </a:lnSpc>
                  <a:buNone/>
                </a:pPr>
                <a14:m>
                  <m:oMathPara xmlns:m="http://schemas.openxmlformats.org/officeDocument/2006/math">
                    <m:oMathParaPr>
                      <m:jc m:val="left"/>
                    </m:oMathParaPr>
                    <m:oMath xmlns:m="http://schemas.openxmlformats.org/officeDocument/2006/math">
                      <m:r>
                        <m:rPr>
                          <m:sty m:val="p"/>
                        </m:rPr>
                        <a:rPr lang="en-US" sz="1600" b="0" i="0" smtClean="0">
                          <a:solidFill>
                            <a:srgbClr val="00B050"/>
                          </a:solidFill>
                          <a:latin typeface="Cambria Math" panose="02040503050406030204" pitchFamily="18" charset="0"/>
                        </a:rPr>
                        <m:t>FFN</m:t>
                      </m:r>
                      <m:d>
                        <m:dPr>
                          <m:ctrlPr>
                            <a:rPr lang="en-US" sz="1600" b="0" i="1" smtClean="0">
                              <a:solidFill>
                                <a:srgbClr val="00B050"/>
                              </a:solidFill>
                              <a:latin typeface="Cambria Math" panose="02040503050406030204" pitchFamily="18" charset="0"/>
                            </a:rPr>
                          </m:ctrlPr>
                        </m:dPr>
                        <m:e>
                          <m:r>
                            <a:rPr lang="en-US" altLang="zh-TW" sz="1600">
                              <a:latin typeface="Cambria Math" panose="02040503050406030204" pitchFamily="18" charset="0"/>
                            </a:rPr>
                            <m:t>𝐱</m:t>
                          </m:r>
                        </m:e>
                      </m:d>
                      <m:r>
                        <a:rPr lang="en-US" sz="1600" smtClean="0">
                          <a:latin typeface="Cambria Math" panose="02040503050406030204" pitchFamily="18" charset="0"/>
                        </a:rPr>
                        <m:t>=</m:t>
                      </m:r>
                      <m:r>
                        <m:rPr>
                          <m:sty m:val="p"/>
                        </m:rPr>
                        <a:rPr lang="en-US" sz="1600" b="0" i="0" smtClean="0">
                          <a:latin typeface="Cambria Math" panose="02040503050406030204" pitchFamily="18" charset="0"/>
                        </a:rPr>
                        <m:t>GELU</m:t>
                      </m:r>
                      <m:d>
                        <m:dPr>
                          <m:ctrlPr>
                            <a:rPr lang="en-US" sz="1600" i="1" smtClean="0">
                              <a:latin typeface="Cambria Math" panose="02040503050406030204" pitchFamily="18" charset="0"/>
                            </a:rPr>
                          </m:ctrlPr>
                        </m:dPr>
                        <m:e>
                          <m:r>
                            <a:rPr lang="en-US" sz="1600" b="1" i="0" smtClean="0">
                              <a:latin typeface="Cambria Math" panose="02040503050406030204" pitchFamily="18" charset="0"/>
                            </a:rPr>
                            <m:t>𝐱</m:t>
                          </m:r>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𝑾</m:t>
                              </m:r>
                            </m:e>
                            <m:sub>
                              <m:r>
                                <a:rPr lang="en-US" sz="1600" b="0" i="1" smtClean="0">
                                  <a:latin typeface="Cambria Math" panose="02040503050406030204" pitchFamily="18" charset="0"/>
                                </a:rPr>
                                <m:t>1</m:t>
                              </m:r>
                            </m:sub>
                          </m:sSub>
                        </m:e>
                      </m:d>
                      <m:sSub>
                        <m:sSubPr>
                          <m:ctrlPr>
                            <a:rPr lang="en-US" sz="1600" b="0" i="1" smtClean="0">
                              <a:latin typeface="Cambria Math" panose="02040503050406030204" pitchFamily="18" charset="0"/>
                            </a:rPr>
                          </m:ctrlPr>
                        </m:sSubPr>
                        <m:e>
                          <m:r>
                            <a:rPr lang="en-US" sz="1600" b="1" i="1" smtClean="0">
                              <a:latin typeface="Cambria Math" panose="02040503050406030204" pitchFamily="18" charset="0"/>
                            </a:rPr>
                            <m:t>𝑾</m:t>
                          </m:r>
                        </m:e>
                        <m:sub>
                          <m:r>
                            <a:rPr lang="en-US" sz="1600" b="0" i="1" smtClean="0">
                              <a:latin typeface="Cambria Math" panose="02040503050406030204" pitchFamily="18" charset="0"/>
                            </a:rPr>
                            <m:t>2</m:t>
                          </m:r>
                        </m:sub>
                      </m:sSub>
                    </m:oMath>
                  </m:oMathPara>
                </a14:m>
                <a:endParaRPr lang="en-US" sz="1600" b="0" dirty="0"/>
              </a:p>
              <a:p>
                <a:pPr marL="342900" lvl="1" indent="0">
                  <a:lnSpc>
                    <a:spcPct val="100000"/>
                  </a:lnSpc>
                  <a:buNone/>
                </a:pPr>
                <a14:m>
                  <m:oMathPara xmlns:m="http://schemas.openxmlformats.org/officeDocument/2006/math">
                    <m:oMathParaPr>
                      <m:jc m:val="left"/>
                    </m:oMathParaPr>
                    <m:oMath xmlns:m="http://schemas.openxmlformats.org/officeDocument/2006/math">
                      <m:r>
                        <m:rPr>
                          <m:sty m:val="p"/>
                        </m:rPr>
                        <a:rPr lang="en-US" sz="1600" b="0" i="0" smtClean="0">
                          <a:latin typeface="Cambria Math" panose="02040503050406030204" pitchFamily="18" charset="0"/>
                        </a:rPr>
                        <m:t>GELU</m:t>
                      </m:r>
                      <m:d>
                        <m:dPr>
                          <m:ctrlPr>
                            <a:rPr lang="en-US" sz="1600" i="1" smtClean="0">
                              <a:latin typeface="Cambria Math" panose="02040503050406030204" pitchFamily="18" charset="0"/>
                            </a:rPr>
                          </m:ctrlPr>
                        </m:dPr>
                        <m:e>
                          <m:r>
                            <a:rPr lang="en-US" sz="1600" b="1" i="0" smtClean="0">
                              <a:latin typeface="Cambria Math" panose="02040503050406030204" pitchFamily="18" charset="0"/>
                            </a:rPr>
                            <m:t>𝐲</m:t>
                          </m:r>
                        </m:e>
                      </m:d>
                      <m:r>
                        <a:rPr lang="en-US" sz="1600" b="0" i="1" smtClean="0">
                          <a:latin typeface="Cambria Math" panose="02040503050406030204" pitchFamily="18" charset="0"/>
                        </a:rPr>
                        <m:t>≔</m:t>
                      </m:r>
                      <m:r>
                        <a:rPr lang="en-US" sz="1600" b="1" i="0" smtClean="0">
                          <a:latin typeface="Cambria Math" panose="02040503050406030204" pitchFamily="18" charset="0"/>
                        </a:rPr>
                        <m:t>𝐲</m:t>
                      </m:r>
                      <m:r>
                        <m:rPr>
                          <m:sty m:val="p"/>
                        </m:rPr>
                        <a:rPr lang="en-US" sz="1600" b="0" i="0" smtClean="0">
                          <a:latin typeface="Cambria Math" panose="02040503050406030204" pitchFamily="18" charset="0"/>
                        </a:rPr>
                        <m:t>Φ</m:t>
                      </m:r>
                      <m:r>
                        <a:rPr lang="en-US" sz="1600" b="0" i="0" smtClean="0">
                          <a:latin typeface="Cambria Math" panose="02040503050406030204" pitchFamily="18" charset="0"/>
                        </a:rPr>
                        <m:t>(</m:t>
                      </m:r>
                      <m:r>
                        <a:rPr lang="en-US" sz="1600" b="1" i="0" smtClean="0">
                          <a:latin typeface="Cambria Math" panose="02040503050406030204" pitchFamily="18" charset="0"/>
                        </a:rPr>
                        <m:t>𝐲</m:t>
                      </m:r>
                      <m:r>
                        <a:rPr lang="en-US" sz="1600" b="1" i="0" smtClean="0">
                          <a:latin typeface="Cambria Math" panose="02040503050406030204" pitchFamily="18" charset="0"/>
                        </a:rPr>
                        <m:t>)</m:t>
                      </m:r>
                    </m:oMath>
                  </m:oMathPara>
                </a14:m>
                <a:endParaRPr lang="en-US" sz="1600" b="1" dirty="0"/>
              </a:p>
              <a:p>
                <a:endParaRPr lang="en-US" dirty="0"/>
              </a:p>
              <a:p>
                <a:endParaRPr lang="en-US" dirty="0"/>
              </a:p>
              <a:p>
                <a:endParaRPr lang="en-US" dirty="0"/>
              </a:p>
              <a:p>
                <a:r>
                  <a:rPr lang="en-US" dirty="0"/>
                  <a:t>Here </a:t>
                </a:r>
                <a14:m>
                  <m:oMath xmlns:m="http://schemas.openxmlformats.org/officeDocument/2006/math">
                    <m:r>
                      <m:rPr>
                        <m:sty m:val="p"/>
                      </m:rPr>
                      <a:rPr lang="en-US" sz="1600" b="0" i="0" smtClean="0">
                        <a:latin typeface="Cambria Math" panose="02040503050406030204" pitchFamily="18" charset="0"/>
                      </a:rPr>
                      <m:t>Φ</m:t>
                    </m:r>
                    <m:r>
                      <a:rPr lang="en-US" sz="1600" b="0" i="0" smtClean="0">
                        <a:latin typeface="Cambria Math" panose="02040503050406030204" pitchFamily="18" charset="0"/>
                      </a:rPr>
                      <m:t>(</m:t>
                    </m:r>
                    <m:r>
                      <a:rPr lang="en-US" sz="1600" b="1" i="0" smtClean="0">
                        <a:latin typeface="Cambria Math" panose="02040503050406030204" pitchFamily="18" charset="0"/>
                      </a:rPr>
                      <m:t>𝐲</m:t>
                    </m:r>
                    <m:r>
                      <a:rPr lang="en-US" sz="1600" b="1" i="0" smtClean="0">
                        <a:latin typeface="Cambria Math" panose="02040503050406030204" pitchFamily="18" charset="0"/>
                      </a:rPr>
                      <m:t>)</m:t>
                    </m:r>
                  </m:oMath>
                </a14:m>
                <a:r>
                  <a:rPr lang="en-US" dirty="0"/>
                  <a:t> the cumulative distribution function (CDF) of a normal distribution:</a:t>
                </a:r>
              </a:p>
              <a:p>
                <a:endParaRPr lang="en-US" dirty="0"/>
              </a:p>
              <a:p>
                <a:endParaRPr lang="en-US" dirty="0"/>
              </a:p>
              <a:p>
                <a:endParaRPr lang="en-US" dirty="0"/>
              </a:p>
              <a:p>
                <a:endParaRPr lang="en-US" dirty="0"/>
              </a:p>
              <a:p>
                <a:endParaRPr lang="en-US" dirty="0"/>
              </a:p>
              <a:p>
                <a:endParaRPr lang="en-US" dirty="0"/>
              </a:p>
            </p:txBody>
          </p:sp>
        </mc:Choice>
        <mc:Fallback>
          <p:sp>
            <p:nvSpPr>
              <p:cNvPr id="3" name="Text Placeholder 2">
                <a:extLst>
                  <a:ext uri="{FF2B5EF4-FFF2-40B4-BE49-F238E27FC236}">
                    <a16:creationId xmlns:a16="http://schemas.microsoft.com/office/drawing/2014/main" id="{31D91B0E-613F-3A83-DC2B-175283055246}"/>
                  </a:ext>
                </a:extLst>
              </p:cNvPr>
              <p:cNvSpPr>
                <a:spLocks noGrp="1" noRot="1" noChangeAspect="1" noMove="1" noResize="1" noEditPoints="1" noAdjustHandles="1" noChangeArrowheads="1" noChangeShapeType="1" noTextEdit="1"/>
              </p:cNvSpPr>
              <p:nvPr>
                <p:ph type="body" sz="quarter" idx="16"/>
              </p:nvPr>
            </p:nvSpPr>
            <p:spPr>
              <a:xfrm>
                <a:off x="533919" y="1138980"/>
                <a:ext cx="8085415" cy="3077573"/>
              </a:xfrm>
              <a:blipFill>
                <a:blip r:embed="rId3"/>
                <a:stretch>
                  <a:fillRect l="-471"/>
                </a:stretch>
              </a:blipFill>
            </p:spPr>
            <p:txBody>
              <a:bodyPr/>
              <a:lstStyle/>
              <a:p>
                <a:r>
                  <a:rPr lang="en-US">
                    <a:noFill/>
                  </a:rPr>
                  <a:t> </a:t>
                </a:r>
              </a:p>
            </p:txBody>
          </p:sp>
        </mc:Fallback>
      </mc:AlternateContent>
      <p:pic>
        <p:nvPicPr>
          <p:cNvPr id="1026" name="Picture 2" descr="Comparison of the ReLu and GeLu activation functions. ReLu is simpler... |  Download Scientific Diagram">
            <a:extLst>
              <a:ext uri="{FF2B5EF4-FFF2-40B4-BE49-F238E27FC236}">
                <a16:creationId xmlns:a16="http://schemas.microsoft.com/office/drawing/2014/main" id="{ED481DDF-D34D-E712-82E8-F2ABE99813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9776" y="823241"/>
            <a:ext cx="2835480" cy="18680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gure">
            <a:extLst>
              <a:ext uri="{FF2B5EF4-FFF2-40B4-BE49-F238E27FC236}">
                <a16:creationId xmlns:a16="http://schemas.microsoft.com/office/drawing/2014/main" id="{EF0E672D-7989-6B8A-6B40-D9F0312A3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8549" y="3280147"/>
            <a:ext cx="5229646" cy="156435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7F2B67BF-B7FA-E58C-FD13-E57D865D5D05}"/>
                  </a:ext>
                </a:extLst>
              </p:cNvPr>
              <p:cNvSpPr txBox="1"/>
              <p:nvPr/>
            </p:nvSpPr>
            <p:spPr>
              <a:xfrm>
                <a:off x="684238" y="3610382"/>
                <a:ext cx="2705450" cy="527773"/>
              </a:xfrm>
              <a:prstGeom prst="rect">
                <a:avLst/>
              </a:prstGeom>
              <a:noFill/>
            </p:spPr>
            <p:txBody>
              <a:bodyPr wrap="square">
                <a:spAutoFit/>
              </a:bodyPr>
              <a:lstStyle/>
              <a:p>
                <a:pPr marL="0" indent="0" algn="ctr">
                  <a:buNone/>
                </a:pPr>
                <a14:m>
                  <m:oMath xmlns:m="http://schemas.openxmlformats.org/officeDocument/2006/math">
                    <m:r>
                      <m:rPr>
                        <m:sty m:val="p"/>
                      </m:rPr>
                      <a:rPr lang="en-US" sz="1600" b="0" i="0" smtClean="0">
                        <a:latin typeface="Cambria Math" panose="02040503050406030204" pitchFamily="18" charset="0"/>
                      </a:rPr>
                      <m:t>Φ</m:t>
                    </m:r>
                    <m:d>
                      <m:dPr>
                        <m:ctrlPr>
                          <a:rPr lang="en-US" sz="1600" b="0" i="1" smtClean="0">
                            <a:latin typeface="Cambria Math" panose="02040503050406030204" pitchFamily="18" charset="0"/>
                          </a:rPr>
                        </m:ctrlPr>
                      </m:dPr>
                      <m:e>
                        <m:r>
                          <m:rPr>
                            <m:sty m:val="p"/>
                          </m:rPr>
                          <a:rPr lang="en-US" sz="1600" b="0" i="0" smtClean="0">
                            <a:latin typeface="Cambria Math" panose="02040503050406030204" pitchFamily="18" charset="0"/>
                          </a:rPr>
                          <m:t>y</m:t>
                        </m:r>
                      </m:e>
                    </m:d>
                    <m:r>
                      <a:rPr lang="en-US" sz="1600" b="1" i="0" smtClean="0">
                        <a:latin typeface="Cambria Math" panose="02040503050406030204" pitchFamily="18" charset="0"/>
                      </a:rPr>
                      <m:t>=</m:t>
                    </m:r>
                    <m:f>
                      <m:fPr>
                        <m:ctrlPr>
                          <a:rPr lang="en-US" sz="1600" i="1" smtClean="0">
                            <a:latin typeface="Cambria Math" panose="02040503050406030204" pitchFamily="18" charset="0"/>
                          </a:rPr>
                        </m:ctrlPr>
                      </m:fPr>
                      <m:num>
                        <m:r>
                          <a:rPr lang="en-US" sz="1600" b="0" i="0" smtClean="0">
                            <a:latin typeface="Cambria Math" panose="02040503050406030204" pitchFamily="18" charset="0"/>
                          </a:rPr>
                          <m:t>1</m:t>
                        </m:r>
                      </m:num>
                      <m:den>
                        <m:r>
                          <a:rPr lang="en-US" sz="1600" b="0" i="0" smtClean="0">
                            <a:latin typeface="Cambria Math" panose="02040503050406030204" pitchFamily="18" charset="0"/>
                          </a:rPr>
                          <m:t>2</m:t>
                        </m:r>
                      </m:den>
                    </m:f>
                    <m:d>
                      <m:dPr>
                        <m:ctrlPr>
                          <a:rPr lang="en-US" sz="1600" b="0" i="1" smtClean="0">
                            <a:latin typeface="Cambria Math" panose="02040503050406030204" pitchFamily="18" charset="0"/>
                          </a:rPr>
                        </m:ctrlPr>
                      </m:dPr>
                      <m:e>
                        <m:r>
                          <a:rPr lang="en-US" sz="1600" b="0" i="0" smtClean="0">
                            <a:latin typeface="Cambria Math" panose="02040503050406030204" pitchFamily="18" charset="0"/>
                          </a:rPr>
                          <m:t>1+</m:t>
                        </m:r>
                        <m:r>
                          <m:rPr>
                            <m:sty m:val="p"/>
                          </m:rPr>
                          <a:rPr lang="en-US" sz="1600" b="0" i="0" smtClean="0">
                            <a:latin typeface="Cambria Math" panose="02040503050406030204" pitchFamily="18" charset="0"/>
                          </a:rPr>
                          <m:t>erf</m:t>
                        </m:r>
                        <m:r>
                          <a:rPr lang="en-US" sz="1600" b="0" i="1" smtClean="0">
                            <a:latin typeface="Cambria Math" panose="02040503050406030204" pitchFamily="18" charset="0"/>
                          </a:rPr>
                          <m:t> </m:t>
                        </m:r>
                        <m:d>
                          <m:dPr>
                            <m:ctrlPr>
                              <a:rPr lang="en-US" sz="1600" b="0" i="1" smtClean="0">
                                <a:latin typeface="Cambria Math" panose="02040503050406030204" pitchFamily="18" charset="0"/>
                              </a:rPr>
                            </m:ctrlPr>
                          </m:dPr>
                          <m:e>
                            <m:f>
                              <m:fPr>
                                <m:ctrlPr>
                                  <a:rPr lang="en-US" sz="1600" b="0" i="1" smtClean="0">
                                    <a:latin typeface="Cambria Math" panose="02040503050406030204" pitchFamily="18" charset="0"/>
                                  </a:rPr>
                                </m:ctrlPr>
                              </m:fPr>
                              <m:num>
                                <m:r>
                                  <a:rPr lang="en-US" sz="1600" b="0" i="1" smtClean="0">
                                    <a:latin typeface="Cambria Math" panose="02040503050406030204" pitchFamily="18" charset="0"/>
                                  </a:rPr>
                                  <m:t>𝑥</m:t>
                                </m:r>
                              </m:num>
                              <m:den>
                                <m:r>
                                  <a:rPr lang="en-US" sz="1600" b="0" i="1" smtClean="0">
                                    <a:latin typeface="Cambria Math" panose="02040503050406030204" pitchFamily="18" charset="0"/>
                                  </a:rPr>
                                  <m:t>√2</m:t>
                                </m:r>
                              </m:den>
                            </m:f>
                          </m:e>
                        </m:d>
                      </m:e>
                    </m:d>
                  </m:oMath>
                </a14:m>
                <a:r>
                  <a:rPr lang="en-US" sz="1600" dirty="0"/>
                  <a:t> </a:t>
                </a:r>
              </a:p>
            </p:txBody>
          </p:sp>
        </mc:Choice>
        <mc:Fallback>
          <p:sp>
            <p:nvSpPr>
              <p:cNvPr id="7" name="TextBox 6">
                <a:extLst>
                  <a:ext uri="{FF2B5EF4-FFF2-40B4-BE49-F238E27FC236}">
                    <a16:creationId xmlns:a16="http://schemas.microsoft.com/office/drawing/2014/main" id="{7F2B67BF-B7FA-E58C-FD13-E57D865D5D05}"/>
                  </a:ext>
                </a:extLst>
              </p:cNvPr>
              <p:cNvSpPr txBox="1">
                <a:spLocks noRot="1" noChangeAspect="1" noMove="1" noResize="1" noEditPoints="1" noAdjustHandles="1" noChangeArrowheads="1" noChangeShapeType="1" noTextEdit="1"/>
              </p:cNvSpPr>
              <p:nvPr/>
            </p:nvSpPr>
            <p:spPr>
              <a:xfrm>
                <a:off x="684238" y="3610382"/>
                <a:ext cx="2705450" cy="527773"/>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94255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580B3-5099-1C23-8572-573B2AD7483D}"/>
              </a:ext>
            </a:extLst>
          </p:cNvPr>
          <p:cNvSpPr>
            <a:spLocks noGrp="1"/>
          </p:cNvSpPr>
          <p:nvPr>
            <p:ph type="title"/>
          </p:nvPr>
        </p:nvSpPr>
        <p:spPr/>
        <p:txBody>
          <a:bodyPr>
            <a:normAutofit/>
          </a:bodyPr>
          <a:lstStyle/>
          <a:p>
            <a:r>
              <a:rPr lang="en-US" dirty="0"/>
              <a:t>The Phases of Our Understanding </a:t>
            </a:r>
          </a:p>
        </p:txBody>
      </p:sp>
      <p:sp>
        <p:nvSpPr>
          <p:cNvPr id="3" name="Content Placeholder 2">
            <a:extLst>
              <a:ext uri="{FF2B5EF4-FFF2-40B4-BE49-F238E27FC236}">
                <a16:creationId xmlns:a16="http://schemas.microsoft.com/office/drawing/2014/main" id="{A4B454DC-CDAF-E799-D576-0DCDBE347632}"/>
              </a:ext>
            </a:extLst>
          </p:cNvPr>
          <p:cNvSpPr>
            <a:spLocks noGrp="1"/>
          </p:cNvSpPr>
          <p:nvPr>
            <p:ph type="body" sz="quarter" idx="16"/>
          </p:nvPr>
        </p:nvSpPr>
        <p:spPr/>
        <p:txBody>
          <a:bodyPr>
            <a:normAutofit fontScale="92500"/>
          </a:bodyPr>
          <a:lstStyle/>
          <a:p>
            <a:pPr marL="114300" indent="0" algn="ctr">
              <a:buNone/>
            </a:pPr>
            <a:endParaRPr lang="en-US" sz="2400" dirty="0"/>
          </a:p>
          <a:p>
            <a:pPr marL="114300" indent="0" algn="ctr">
              <a:buNone/>
            </a:pPr>
            <a:r>
              <a:rPr lang="en-US" sz="2400" dirty="0"/>
              <a:t>“Language modeling is a useful </a:t>
            </a:r>
            <a:r>
              <a:rPr lang="en-US" sz="2400" dirty="0">
                <a:solidFill>
                  <a:srgbClr val="C00000"/>
                </a:solidFill>
              </a:rPr>
              <a:t>subtask</a:t>
            </a:r>
            <a:r>
              <a:rPr lang="en-US" sz="2400" dirty="0"/>
              <a:t> for many NLP tasks” </a:t>
            </a:r>
            <a:br>
              <a:rPr lang="en-US" sz="2400" dirty="0"/>
            </a:br>
            <a:r>
              <a:rPr lang="en-US" sz="2400" dirty="0"/>
              <a:t>– everyone, pre-2018</a:t>
            </a:r>
          </a:p>
          <a:p>
            <a:pPr marL="114300" indent="0" algn="ctr">
              <a:buNone/>
            </a:pPr>
            <a:endParaRPr lang="en-US" sz="2400" dirty="0"/>
          </a:p>
          <a:p>
            <a:pPr marL="114300" indent="0" algn="ctr">
              <a:buNone/>
            </a:pPr>
            <a:endParaRPr lang="en-US" sz="2400" dirty="0"/>
          </a:p>
          <a:p>
            <a:pPr marL="114300" indent="0" algn="ctr">
              <a:buNone/>
            </a:pPr>
            <a:endParaRPr lang="en-US" sz="2400" dirty="0"/>
          </a:p>
          <a:p>
            <a:pPr marL="114300" indent="0" algn="ctr">
              <a:buNone/>
            </a:pPr>
            <a:r>
              <a:rPr lang="en-US" sz="2400" dirty="0"/>
              <a:t>“Language modeling is a useful </a:t>
            </a:r>
            <a:r>
              <a:rPr lang="en-US" sz="2400" dirty="0">
                <a:solidFill>
                  <a:srgbClr val="C00000"/>
                </a:solidFill>
              </a:rPr>
              <a:t>supertask</a:t>
            </a:r>
            <a:r>
              <a:rPr lang="en-US" sz="2400" dirty="0"/>
              <a:t> for many NLP tasks” </a:t>
            </a:r>
            <a:br>
              <a:rPr lang="en-US" sz="2400" dirty="0"/>
            </a:br>
            <a:r>
              <a:rPr lang="en-US" sz="2400" dirty="0"/>
              <a:t>– everyone, post-2018</a:t>
            </a:r>
          </a:p>
          <a:p>
            <a:pPr marL="114300" indent="0" algn="ctr">
              <a:buNone/>
            </a:pPr>
            <a:endParaRPr lang="en-US" sz="2400" dirty="0"/>
          </a:p>
          <a:p>
            <a:pPr marL="114300" indent="0" algn="ctr">
              <a:buNone/>
            </a:pPr>
            <a:endParaRPr lang="en-US" sz="2400" dirty="0"/>
          </a:p>
        </p:txBody>
      </p:sp>
    </p:spTree>
    <p:extLst>
      <p:ext uri="{BB962C8B-B14F-4D97-AF65-F5344CB8AC3E}">
        <p14:creationId xmlns:p14="http://schemas.microsoft.com/office/powerpoint/2010/main" val="2730066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2D44325-D0DF-0340-6468-1E82E0D738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0BD855-5A37-74F5-B1E9-A26F87F20B89}"/>
              </a:ext>
            </a:extLst>
          </p:cNvPr>
          <p:cNvSpPr>
            <a:spLocks noGrp="1"/>
          </p:cNvSpPr>
          <p:nvPr>
            <p:ph type="title"/>
          </p:nvPr>
        </p:nvSpPr>
        <p:spPr/>
        <p:txBody>
          <a:bodyPr/>
          <a:lstStyle/>
          <a:p>
            <a:r>
              <a:rPr lang="en-US" dirty="0"/>
              <a:t>Activations: Gated activations (*GLU)</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6F2BFC86-5787-7692-8FB5-A8BD8329D1E4}"/>
                  </a:ext>
                </a:extLst>
              </p:cNvPr>
              <p:cNvSpPr>
                <a:spLocks noGrp="1"/>
              </p:cNvSpPr>
              <p:nvPr>
                <p:ph type="body" sz="quarter" idx="16"/>
              </p:nvPr>
            </p:nvSpPr>
            <p:spPr/>
            <p:txBody>
              <a:bodyPr/>
              <a:lstStyle/>
              <a:p>
                <a:pPr>
                  <a:lnSpc>
                    <a:spcPct val="100000"/>
                  </a:lnSpc>
                </a:pPr>
                <a:r>
                  <a:rPr lang="en-US" dirty="0"/>
                  <a:t>Gated activations modify the </a:t>
                </a:r>
                <a:r>
                  <a:rPr lang="en-US" dirty="0">
                    <a:solidFill>
                      <a:srgbClr val="C00000"/>
                    </a:solidFill>
                  </a:rPr>
                  <a:t>first part</a:t>
                </a:r>
                <a:r>
                  <a:rPr lang="en-US" dirty="0"/>
                  <a:t> of the activations:</a:t>
                </a:r>
                <a:r>
                  <a:rPr lang="en-US" b="1" dirty="0"/>
                  <a:t> </a:t>
                </a:r>
              </a:p>
              <a:p>
                <a:pPr marL="0" indent="0">
                  <a:lnSpc>
                    <a:spcPct val="100000"/>
                  </a:lnSpc>
                  <a:buNone/>
                </a:pPr>
                <a14:m>
                  <m:oMathPara xmlns:m="http://schemas.openxmlformats.org/officeDocument/2006/math">
                    <m:oMathParaPr>
                      <m:jc m:val="centerGroup"/>
                    </m:oMathParaPr>
                    <m:oMath xmlns:m="http://schemas.openxmlformats.org/officeDocument/2006/math">
                      <m:r>
                        <m:rPr>
                          <m:sty m:val="p"/>
                        </m:rPr>
                        <a:rPr lang="en-US" sz="2000" b="0" i="0" smtClean="0">
                          <a:solidFill>
                            <a:srgbClr val="00B050"/>
                          </a:solidFill>
                          <a:latin typeface="Cambria Math" panose="02040503050406030204" pitchFamily="18" charset="0"/>
                        </a:rPr>
                        <m:t>FFN</m:t>
                      </m:r>
                      <m:d>
                        <m:dPr>
                          <m:ctrlPr>
                            <a:rPr lang="en-US" sz="2000" b="0" i="1" smtClean="0">
                              <a:solidFill>
                                <a:srgbClr val="00B050"/>
                              </a:solidFill>
                              <a:latin typeface="Cambria Math" panose="02040503050406030204" pitchFamily="18" charset="0"/>
                            </a:rPr>
                          </m:ctrlPr>
                        </m:dPr>
                        <m:e>
                          <m:r>
                            <a:rPr lang="en-US" altLang="zh-TW" sz="2000">
                              <a:latin typeface="Cambria Math" panose="02040503050406030204" pitchFamily="18" charset="0"/>
                            </a:rPr>
                            <m:t>𝐱</m:t>
                          </m:r>
                        </m:e>
                      </m:d>
                      <m:r>
                        <a:rPr lang="en-US" sz="2000" smtClean="0">
                          <a:latin typeface="Cambria Math" panose="02040503050406030204" pitchFamily="18" charset="0"/>
                        </a:rPr>
                        <m:t>=</m:t>
                      </m:r>
                      <m:r>
                        <m:rPr>
                          <m:sty m:val="p"/>
                        </m:rPr>
                        <a:rPr lang="en-US" sz="2000" b="0" i="0" smtClean="0">
                          <a:solidFill>
                            <a:srgbClr val="C00000"/>
                          </a:solidFill>
                          <a:latin typeface="Cambria Math" panose="02040503050406030204" pitchFamily="18" charset="0"/>
                        </a:rPr>
                        <m:t>max</m:t>
                      </m:r>
                      <m:d>
                        <m:dPr>
                          <m:ctrlPr>
                            <a:rPr lang="en-US" sz="200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0, </m:t>
                          </m:r>
                          <m:r>
                            <a:rPr lang="en-US" sz="2000" b="1" i="0" smtClean="0">
                              <a:solidFill>
                                <a:srgbClr val="C00000"/>
                              </a:solidFill>
                              <a:latin typeface="Cambria Math" panose="02040503050406030204" pitchFamily="18" charset="0"/>
                            </a:rPr>
                            <m:t>𝐱</m:t>
                          </m:r>
                          <m:sSub>
                            <m:sSubPr>
                              <m:ctrlPr>
                                <a:rPr lang="en-US" sz="2000" b="0" i="1" smtClean="0">
                                  <a:solidFill>
                                    <a:srgbClr val="C00000"/>
                                  </a:solidFill>
                                  <a:latin typeface="Cambria Math" panose="02040503050406030204" pitchFamily="18" charset="0"/>
                                </a:rPr>
                              </m:ctrlPr>
                            </m:sSubPr>
                            <m:e>
                              <m:r>
                                <a:rPr lang="en-US" sz="2000" b="1" i="1" smtClean="0">
                                  <a:solidFill>
                                    <a:srgbClr val="C00000"/>
                                  </a:solidFill>
                                  <a:latin typeface="Cambria Math" panose="02040503050406030204" pitchFamily="18" charset="0"/>
                                </a:rPr>
                                <m:t>𝑾</m:t>
                              </m:r>
                            </m:e>
                            <m:sub>
                              <m:r>
                                <a:rPr lang="en-US" sz="2000" b="0" i="1" smtClean="0">
                                  <a:solidFill>
                                    <a:srgbClr val="C00000"/>
                                  </a:solidFill>
                                  <a:latin typeface="Cambria Math" panose="02040503050406030204" pitchFamily="18" charset="0"/>
                                </a:rPr>
                                <m:t>1</m:t>
                              </m:r>
                            </m:sub>
                          </m:sSub>
                        </m:e>
                      </m:d>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𝑾</m:t>
                          </m:r>
                        </m:e>
                        <m:sub>
                          <m:r>
                            <a:rPr lang="en-US" sz="2000" b="0" i="1" smtClean="0">
                              <a:latin typeface="Cambria Math" panose="02040503050406030204" pitchFamily="18" charset="0"/>
                            </a:rPr>
                            <m:t>2</m:t>
                          </m:r>
                        </m:sub>
                      </m:sSub>
                    </m:oMath>
                  </m:oMathPara>
                </a14:m>
                <a:endParaRPr lang="en-US" b="1" dirty="0"/>
              </a:p>
              <a:p>
                <a:pPr>
                  <a:lnSpc>
                    <a:spcPct val="100000"/>
                  </a:lnSpc>
                </a:pPr>
                <a:endParaRPr lang="en-US" dirty="0"/>
              </a:p>
              <a:p>
                <a:pPr>
                  <a:lnSpc>
                    <a:spcPct val="100000"/>
                  </a:lnSpc>
                </a:pPr>
                <a:r>
                  <a:rPr lang="en-US" dirty="0"/>
                  <a:t>Instead of a linear + </a:t>
                </a:r>
                <a:r>
                  <a:rPr lang="en-US" dirty="0" err="1"/>
                  <a:t>ReLU</a:t>
                </a:r>
                <a:r>
                  <a:rPr lang="en-US" dirty="0"/>
                  <a:t>, augment the above with an (</a:t>
                </a:r>
                <a:r>
                  <a:rPr lang="en-US" dirty="0" err="1"/>
                  <a:t>entrywise</a:t>
                </a:r>
                <a:r>
                  <a:rPr lang="en-US" dirty="0"/>
                  <a:t>) linear term: </a:t>
                </a:r>
              </a:p>
              <a:p>
                <a:pPr marL="0" indent="0" algn="ctr">
                  <a:lnSpc>
                    <a:spcPct val="100000"/>
                  </a:lnSpc>
                  <a:buNone/>
                </a:pPr>
                <a14:m>
                  <m:oMath xmlns:m="http://schemas.openxmlformats.org/officeDocument/2006/math">
                    <m:r>
                      <m:rPr>
                        <m:sty m:val="p"/>
                      </m:rPr>
                      <a:rPr lang="en-US" sz="2000" b="0" i="0" smtClean="0">
                        <a:solidFill>
                          <a:srgbClr val="C00000"/>
                        </a:solidFill>
                        <a:latin typeface="Cambria Math" panose="02040503050406030204" pitchFamily="18" charset="0"/>
                      </a:rPr>
                      <m:t>max</m:t>
                    </m:r>
                    <m:d>
                      <m:dPr>
                        <m:ctrlPr>
                          <a:rPr lang="en-US" sz="2000" i="1" smtClean="0">
                            <a:solidFill>
                              <a:srgbClr val="C00000"/>
                            </a:solidFill>
                            <a:latin typeface="Cambria Math" panose="02040503050406030204" pitchFamily="18" charset="0"/>
                          </a:rPr>
                        </m:ctrlPr>
                      </m:dPr>
                      <m:e>
                        <m:r>
                          <a:rPr lang="en-US" sz="2000" b="0" i="1" smtClean="0">
                            <a:solidFill>
                              <a:srgbClr val="C00000"/>
                            </a:solidFill>
                            <a:latin typeface="Cambria Math" panose="02040503050406030204" pitchFamily="18" charset="0"/>
                          </a:rPr>
                          <m:t>0, </m:t>
                        </m:r>
                        <m:r>
                          <a:rPr lang="en-US" sz="2000" b="1" i="0" smtClean="0">
                            <a:solidFill>
                              <a:srgbClr val="C00000"/>
                            </a:solidFill>
                            <a:latin typeface="Cambria Math" panose="02040503050406030204" pitchFamily="18" charset="0"/>
                          </a:rPr>
                          <m:t>𝐱</m:t>
                        </m:r>
                        <m:sSub>
                          <m:sSubPr>
                            <m:ctrlPr>
                              <a:rPr lang="en-US" sz="2000" b="0" i="1" smtClean="0">
                                <a:solidFill>
                                  <a:srgbClr val="C00000"/>
                                </a:solidFill>
                                <a:latin typeface="Cambria Math" panose="02040503050406030204" pitchFamily="18" charset="0"/>
                              </a:rPr>
                            </m:ctrlPr>
                          </m:sSubPr>
                          <m:e>
                            <m:r>
                              <a:rPr lang="en-US" sz="2000" b="1" i="1" smtClean="0">
                                <a:solidFill>
                                  <a:srgbClr val="C00000"/>
                                </a:solidFill>
                                <a:latin typeface="Cambria Math" panose="02040503050406030204" pitchFamily="18" charset="0"/>
                              </a:rPr>
                              <m:t>𝑾</m:t>
                            </m:r>
                          </m:e>
                          <m:sub>
                            <m:r>
                              <a:rPr lang="en-US" sz="2000" b="0" i="1" smtClean="0">
                                <a:solidFill>
                                  <a:srgbClr val="C00000"/>
                                </a:solidFill>
                                <a:latin typeface="Cambria Math" panose="02040503050406030204" pitchFamily="18" charset="0"/>
                              </a:rPr>
                              <m:t>1</m:t>
                            </m:r>
                          </m:sub>
                        </m:sSub>
                      </m:e>
                    </m:d>
                    <m:r>
                      <a:rPr lang="en-US" sz="2000" b="0" i="1" smtClean="0">
                        <a:solidFill>
                          <a:schemeClr val="tx1"/>
                        </a:solidFill>
                        <a:latin typeface="Cambria Math" panose="02040503050406030204" pitchFamily="18" charset="0"/>
                      </a:rPr>
                      <m:t>→</m:t>
                    </m:r>
                  </m:oMath>
                </a14:m>
                <a:r>
                  <a:rPr lang="en-US" sz="2000" dirty="0"/>
                  <a:t> </a:t>
                </a:r>
                <a14:m>
                  <m:oMath xmlns:m="http://schemas.openxmlformats.org/officeDocument/2006/math">
                    <m:r>
                      <m:rPr>
                        <m:sty m:val="p"/>
                      </m:rPr>
                      <a:rPr lang="en-US" sz="2000" smtClean="0">
                        <a:solidFill>
                          <a:schemeClr val="tx2"/>
                        </a:solidFill>
                        <a:latin typeface="Cambria Math" panose="02040503050406030204" pitchFamily="18" charset="0"/>
                      </a:rPr>
                      <m:t>max</m:t>
                    </m:r>
                    <m:d>
                      <m:dPr>
                        <m:ctrlPr>
                          <a:rPr lang="en-US" sz="2000" i="1">
                            <a:solidFill>
                              <a:schemeClr val="tx2"/>
                            </a:solidFill>
                            <a:latin typeface="Cambria Math" panose="02040503050406030204" pitchFamily="18" charset="0"/>
                          </a:rPr>
                        </m:ctrlPr>
                      </m:dPr>
                      <m:e>
                        <m:r>
                          <a:rPr lang="en-US" sz="2000" i="1">
                            <a:solidFill>
                              <a:schemeClr val="tx2"/>
                            </a:solidFill>
                            <a:latin typeface="Cambria Math" panose="02040503050406030204" pitchFamily="18" charset="0"/>
                          </a:rPr>
                          <m:t>0, </m:t>
                        </m:r>
                        <m:r>
                          <a:rPr lang="en-US" sz="2000" b="1">
                            <a:solidFill>
                              <a:schemeClr val="tx2"/>
                            </a:solidFill>
                            <a:latin typeface="Cambria Math" panose="02040503050406030204" pitchFamily="18" charset="0"/>
                          </a:rPr>
                          <m:t>𝐱</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panose="02040503050406030204" pitchFamily="18" charset="0"/>
                              </a:rPr>
                              <m:t>𝑾</m:t>
                            </m:r>
                          </m:e>
                          <m:sub>
                            <m:r>
                              <a:rPr lang="en-US" sz="2000" i="1">
                                <a:solidFill>
                                  <a:schemeClr val="tx2"/>
                                </a:solidFill>
                                <a:latin typeface="Cambria Math" panose="02040503050406030204" pitchFamily="18" charset="0"/>
                              </a:rPr>
                              <m:t>1</m:t>
                            </m:r>
                          </m:sub>
                        </m:sSub>
                      </m:e>
                    </m:d>
                    <m:r>
                      <a:rPr lang="en-US" sz="2000" b="0" i="1" smtClean="0">
                        <a:solidFill>
                          <a:schemeClr val="tx2"/>
                        </a:solidFill>
                        <a:latin typeface="Cambria Math" panose="02040503050406030204" pitchFamily="18" charset="0"/>
                      </a:rPr>
                      <m:t> </m:t>
                    </m:r>
                    <m:nary>
                      <m:naryPr>
                        <m:chr m:val="⨀"/>
                        <m:subHide m:val="on"/>
                        <m:supHide m:val="on"/>
                        <m:ctrlPr>
                          <a:rPr lang="en-US" sz="2000" b="0" i="1" smtClean="0">
                            <a:solidFill>
                              <a:schemeClr val="tx2"/>
                            </a:solidFill>
                            <a:latin typeface="Cambria Math" panose="02040503050406030204" pitchFamily="18" charset="0"/>
                            <a:ea typeface="Cambria Math" panose="02040503050406030204" pitchFamily="18" charset="0"/>
                          </a:rPr>
                        </m:ctrlPr>
                      </m:naryPr>
                      <m:sub/>
                      <m:sup/>
                      <m:e>
                        <m:r>
                          <a:rPr lang="en-US" sz="2000" b="0" i="1" smtClean="0">
                            <a:solidFill>
                              <a:schemeClr val="tx2"/>
                            </a:solidFill>
                            <a:latin typeface="Cambria Math" panose="02040503050406030204" pitchFamily="18" charset="0"/>
                            <a:ea typeface="Cambria Math" panose="02040503050406030204" pitchFamily="18" charset="0"/>
                          </a:rPr>
                          <m:t> (</m:t>
                        </m:r>
                        <m:r>
                          <a:rPr lang="en-US" sz="2000" b="1" i="0" smtClean="0">
                            <a:solidFill>
                              <a:schemeClr val="tx2"/>
                            </a:solidFill>
                            <a:latin typeface="Cambria Math" panose="02040503050406030204" pitchFamily="18" charset="0"/>
                            <a:ea typeface="Cambria Math" panose="02040503050406030204" pitchFamily="18" charset="0"/>
                          </a:rPr>
                          <m:t>𝐱𝐕</m:t>
                        </m:r>
                        <m:r>
                          <a:rPr lang="en-US" sz="2000" b="0" i="1" smtClean="0">
                            <a:solidFill>
                              <a:schemeClr val="tx2"/>
                            </a:solidFill>
                            <a:latin typeface="Cambria Math" panose="02040503050406030204" pitchFamily="18" charset="0"/>
                            <a:ea typeface="Cambria Math" panose="02040503050406030204" pitchFamily="18" charset="0"/>
                          </a:rPr>
                          <m:t>)</m:t>
                        </m:r>
                      </m:e>
                    </m:nary>
                  </m:oMath>
                </a14:m>
                <a:r>
                  <a:rPr lang="en-US" sz="2000" dirty="0">
                    <a:solidFill>
                      <a:schemeClr val="tx2"/>
                    </a:solidFill>
                  </a:rPr>
                  <a:t>  </a:t>
                </a:r>
                <a:endParaRPr lang="en-US" sz="2000" dirty="0"/>
              </a:p>
              <a:p>
                <a:pPr marL="0" indent="0">
                  <a:lnSpc>
                    <a:spcPct val="100000"/>
                  </a:lnSpc>
                  <a:buNone/>
                </a:pPr>
                <a:endParaRPr lang="en-US" dirty="0"/>
              </a:p>
              <a:p>
                <a:pPr>
                  <a:lnSpc>
                    <a:spcPct val="100000"/>
                  </a:lnSpc>
                </a:pPr>
                <a:r>
                  <a:rPr lang="en-US" dirty="0"/>
                  <a:t>This gives the gated variant (</a:t>
                </a:r>
                <a:r>
                  <a:rPr lang="en-US" dirty="0" err="1"/>
                  <a:t>ReGLU</a:t>
                </a:r>
                <a:r>
                  <a:rPr lang="en-US" dirty="0"/>
                  <a:t>) – note that we have an extra parameter </a:t>
                </a:r>
                <a14:m>
                  <m:oMath xmlns:m="http://schemas.openxmlformats.org/officeDocument/2006/math">
                    <m:r>
                      <a:rPr lang="en-US" sz="1600" b="1" smtClean="0">
                        <a:solidFill>
                          <a:schemeClr val="tx2"/>
                        </a:solidFill>
                        <a:latin typeface="Cambria Math" panose="02040503050406030204" pitchFamily="18" charset="0"/>
                        <a:ea typeface="Cambria Math" panose="02040503050406030204" pitchFamily="18" charset="0"/>
                      </a:rPr>
                      <m:t>𝐕</m:t>
                    </m:r>
                  </m:oMath>
                </a14:m>
                <a:r>
                  <a:rPr lang="en-US" dirty="0"/>
                  <a:t>:</a:t>
                </a:r>
              </a:p>
              <a:p>
                <a:pPr marL="0" indent="0" algn="ctr">
                  <a:lnSpc>
                    <a:spcPct val="100000"/>
                  </a:lnSpc>
                  <a:buNone/>
                </a:pPr>
                <a14:m>
                  <m:oMath xmlns:m="http://schemas.openxmlformats.org/officeDocument/2006/math">
                    <m:r>
                      <m:rPr>
                        <m:sty m:val="p"/>
                      </m:rPr>
                      <a:rPr lang="en-US" sz="2000" b="0" i="0" smtClean="0">
                        <a:solidFill>
                          <a:srgbClr val="00B050"/>
                        </a:solidFill>
                        <a:latin typeface="Cambria Math" panose="02040503050406030204" pitchFamily="18" charset="0"/>
                      </a:rPr>
                      <m:t>FFN</m:t>
                    </m:r>
                    <m:d>
                      <m:dPr>
                        <m:ctrlPr>
                          <a:rPr lang="en-US" sz="2000" b="0" i="1" smtClean="0">
                            <a:solidFill>
                              <a:srgbClr val="00B050"/>
                            </a:solidFill>
                            <a:latin typeface="Cambria Math" panose="02040503050406030204" pitchFamily="18" charset="0"/>
                          </a:rPr>
                        </m:ctrlPr>
                      </m:dPr>
                      <m:e>
                        <m:r>
                          <a:rPr lang="en-US" altLang="zh-TW" sz="2000">
                            <a:latin typeface="Cambria Math" panose="02040503050406030204" pitchFamily="18" charset="0"/>
                          </a:rPr>
                          <m:t>𝐱</m:t>
                        </m:r>
                      </m:e>
                    </m:d>
                    <m:r>
                      <a:rPr lang="en-US" sz="2000" smtClean="0">
                        <a:latin typeface="Cambria Math" panose="02040503050406030204" pitchFamily="18" charset="0"/>
                      </a:rPr>
                      <m:t>=</m:t>
                    </m:r>
                    <m:d>
                      <m:dPr>
                        <m:ctrlPr>
                          <a:rPr lang="en-US" sz="2000" b="0" i="1" smtClean="0">
                            <a:latin typeface="Cambria Math" panose="02040503050406030204" pitchFamily="18" charset="0"/>
                          </a:rPr>
                        </m:ctrlPr>
                      </m:dPr>
                      <m:e>
                        <m:r>
                          <m:rPr>
                            <m:sty m:val="p"/>
                          </m:rPr>
                          <a:rPr lang="en-US" sz="2000">
                            <a:solidFill>
                              <a:schemeClr val="tx2"/>
                            </a:solidFill>
                            <a:latin typeface="Cambria Math" panose="02040503050406030204" pitchFamily="18" charset="0"/>
                          </a:rPr>
                          <m:t>max</m:t>
                        </m:r>
                        <m:d>
                          <m:dPr>
                            <m:ctrlPr>
                              <a:rPr lang="en-US" sz="2000" i="1">
                                <a:solidFill>
                                  <a:schemeClr val="tx2"/>
                                </a:solidFill>
                                <a:latin typeface="Cambria Math" panose="02040503050406030204" pitchFamily="18" charset="0"/>
                              </a:rPr>
                            </m:ctrlPr>
                          </m:dPr>
                          <m:e>
                            <m:r>
                              <a:rPr lang="en-US" sz="2000" i="1">
                                <a:solidFill>
                                  <a:schemeClr val="tx2"/>
                                </a:solidFill>
                                <a:latin typeface="Cambria Math" panose="02040503050406030204" pitchFamily="18" charset="0"/>
                              </a:rPr>
                              <m:t>0, </m:t>
                            </m:r>
                            <m:r>
                              <a:rPr lang="en-US" sz="2000" b="1">
                                <a:solidFill>
                                  <a:schemeClr val="tx2"/>
                                </a:solidFill>
                                <a:latin typeface="Cambria Math" panose="02040503050406030204" pitchFamily="18" charset="0"/>
                              </a:rPr>
                              <m:t>𝐱</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panose="02040503050406030204" pitchFamily="18" charset="0"/>
                                  </a:rPr>
                                  <m:t>𝑾</m:t>
                                </m:r>
                              </m:e>
                              <m:sub>
                                <m:r>
                                  <a:rPr lang="en-US" sz="2000" i="1">
                                    <a:solidFill>
                                      <a:schemeClr val="tx2"/>
                                    </a:solidFill>
                                    <a:latin typeface="Cambria Math" panose="02040503050406030204" pitchFamily="18" charset="0"/>
                                  </a:rPr>
                                  <m:t>1</m:t>
                                </m:r>
                              </m:sub>
                            </m:sSub>
                          </m:e>
                        </m:d>
                        <m:r>
                          <a:rPr lang="en-US" sz="2000" i="1">
                            <a:solidFill>
                              <a:schemeClr val="tx2"/>
                            </a:solidFill>
                            <a:latin typeface="Cambria Math" panose="02040503050406030204" pitchFamily="18" charset="0"/>
                          </a:rPr>
                          <m:t> </m:t>
                        </m:r>
                        <m:nary>
                          <m:naryPr>
                            <m:chr m:val="⨀"/>
                            <m:subHide m:val="on"/>
                            <m:supHide m:val="on"/>
                            <m:ctrlPr>
                              <a:rPr lang="en-US" sz="2000" i="1">
                                <a:solidFill>
                                  <a:schemeClr val="tx2"/>
                                </a:solidFill>
                                <a:latin typeface="Cambria Math" panose="02040503050406030204" pitchFamily="18" charset="0"/>
                                <a:ea typeface="Cambria Math" panose="02040503050406030204" pitchFamily="18" charset="0"/>
                              </a:rPr>
                            </m:ctrlPr>
                          </m:naryPr>
                          <m:sub/>
                          <m:sup/>
                          <m:e>
                            <m:r>
                              <a:rPr lang="en-US" sz="2000" i="1">
                                <a:solidFill>
                                  <a:schemeClr val="tx2"/>
                                </a:solidFill>
                                <a:latin typeface="Cambria Math" panose="02040503050406030204" pitchFamily="18" charset="0"/>
                                <a:ea typeface="Cambria Math" panose="02040503050406030204" pitchFamily="18" charset="0"/>
                              </a:rPr>
                              <m:t> (</m:t>
                            </m:r>
                            <m:r>
                              <a:rPr lang="en-US" sz="2000" b="1">
                                <a:solidFill>
                                  <a:schemeClr val="tx2"/>
                                </a:solidFill>
                                <a:latin typeface="Cambria Math" panose="02040503050406030204" pitchFamily="18" charset="0"/>
                                <a:ea typeface="Cambria Math" panose="02040503050406030204" pitchFamily="18" charset="0"/>
                              </a:rPr>
                              <m:t>𝐱𝐕</m:t>
                            </m:r>
                            <m:r>
                              <a:rPr lang="en-US" sz="2000" i="1">
                                <a:solidFill>
                                  <a:schemeClr val="tx2"/>
                                </a:solidFill>
                                <a:latin typeface="Cambria Math" panose="02040503050406030204" pitchFamily="18" charset="0"/>
                                <a:ea typeface="Cambria Math" panose="02040503050406030204" pitchFamily="18" charset="0"/>
                              </a:rPr>
                              <m:t>)</m:t>
                            </m:r>
                          </m:e>
                        </m:nary>
                      </m:e>
                    </m:d>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𝑾</m:t>
                        </m:r>
                      </m:e>
                      <m:sub>
                        <m:r>
                          <a:rPr lang="en-US" sz="2000" b="0" i="1" smtClean="0">
                            <a:latin typeface="Cambria Math" panose="02040503050406030204" pitchFamily="18" charset="0"/>
                          </a:rPr>
                          <m:t>2</m:t>
                        </m:r>
                      </m:sub>
                    </m:sSub>
                  </m:oMath>
                </a14:m>
                <a:r>
                  <a:rPr lang="en-US" sz="2000" b="1" dirty="0"/>
                  <a:t>.</a:t>
                </a:r>
              </a:p>
              <a:p>
                <a:pPr>
                  <a:lnSpc>
                    <a:spcPct val="100000"/>
                  </a:lnSpc>
                </a:pPr>
                <a:endParaRPr lang="en-US" dirty="0"/>
              </a:p>
            </p:txBody>
          </p:sp>
        </mc:Choice>
        <mc:Fallback>
          <p:sp>
            <p:nvSpPr>
              <p:cNvPr id="3" name="Text Placeholder 2">
                <a:extLst>
                  <a:ext uri="{FF2B5EF4-FFF2-40B4-BE49-F238E27FC236}">
                    <a16:creationId xmlns:a16="http://schemas.microsoft.com/office/drawing/2014/main" id="{6F2BFC86-5787-7692-8FB5-A8BD8329D1E4}"/>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412" b="-11934"/>
                </a:stretch>
              </a:blipFill>
            </p:spPr>
            <p:txBody>
              <a:bodyPr/>
              <a:lstStyle/>
              <a:p>
                <a:r>
                  <a:rPr lang="en-US">
                    <a:noFill/>
                  </a:rPr>
                  <a:t> </a:t>
                </a:r>
              </a:p>
            </p:txBody>
          </p:sp>
        </mc:Fallback>
      </mc:AlternateContent>
      <p:sp>
        <p:nvSpPr>
          <p:cNvPr id="13" name="Google Shape;665;p81">
            <a:extLst>
              <a:ext uri="{FF2B5EF4-FFF2-40B4-BE49-F238E27FC236}">
                <a16:creationId xmlns:a16="http://schemas.microsoft.com/office/drawing/2014/main" id="{176F8B5F-CEFA-0D22-EBDA-A8866E9D7951}"/>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9D75508A-CEB5-337B-8DCA-D3E1DD75A523}"/>
              </a:ext>
            </a:extLst>
          </p:cNvPr>
          <p:cNvSpPr/>
          <p:nvPr/>
        </p:nvSpPr>
        <p:spPr>
          <a:xfrm>
            <a:off x="8147715" y="177421"/>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7103643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98349F0-F755-DFA2-9222-67BF6DE5C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B4FC89-2397-BA4C-5437-CCF51DF8EB72}"/>
              </a:ext>
            </a:extLst>
          </p:cNvPr>
          <p:cNvSpPr>
            <a:spLocks noGrp="1"/>
          </p:cNvSpPr>
          <p:nvPr>
            <p:ph type="title"/>
          </p:nvPr>
        </p:nvSpPr>
        <p:spPr/>
        <p:txBody>
          <a:bodyPr/>
          <a:lstStyle/>
          <a:p>
            <a:r>
              <a:rPr lang="en-US" dirty="0"/>
              <a:t>Activations: Gated activations variants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0A4B9C37-7A99-AEF2-9A46-3EE2A2AB7436}"/>
                  </a:ext>
                </a:extLst>
              </p:cNvPr>
              <p:cNvSpPr>
                <a:spLocks noGrp="1"/>
              </p:cNvSpPr>
              <p:nvPr>
                <p:ph type="body" sz="quarter" idx="16"/>
              </p:nvPr>
            </p:nvSpPr>
            <p:spPr/>
            <p:txBody>
              <a:bodyPr/>
              <a:lstStyle/>
              <a:p>
                <a:r>
                  <a:rPr lang="en-US" b="1" dirty="0"/>
                  <a:t>GeGLU</a:t>
                </a:r>
              </a:p>
              <a:p>
                <a:pPr marL="0" indent="0">
                  <a:buNone/>
                </a:pPr>
                <a:endParaRPr lang="en-US" dirty="0"/>
              </a:p>
              <a:p>
                <a:endParaRPr lang="en-US" dirty="0"/>
              </a:p>
              <a:p>
                <a:endParaRPr lang="en-US" dirty="0"/>
              </a:p>
              <a:p>
                <a:endParaRPr lang="en-US" dirty="0"/>
              </a:p>
              <a:p>
                <a:r>
                  <a:rPr lang="en-US" b="1" dirty="0" err="1"/>
                  <a:t>SwiGLU</a:t>
                </a:r>
                <a:r>
                  <a:rPr lang="en-US" b="1" dirty="0"/>
                  <a:t>: </a:t>
                </a:r>
                <a:r>
                  <a:rPr lang="en-US" dirty="0"/>
                  <a:t>swish function is  </a:t>
                </a:r>
                <a14:m>
                  <m:oMath xmlns:m="http://schemas.openxmlformats.org/officeDocument/2006/math">
                    <m:r>
                      <a:rPr lang="en-US" b="0" i="1" smtClean="0">
                        <a:latin typeface="Cambria Math" panose="02040503050406030204" pitchFamily="18" charset="0"/>
                      </a:rPr>
                      <m:t>𝑥</m:t>
                    </m:r>
                    <m:r>
                      <a:rPr lang="en-US" b="0" i="1" smtClean="0">
                        <a:latin typeface="Cambria Math" panose="02040503050406030204" pitchFamily="18" charset="0"/>
                      </a:rPr>
                      <m:t> ∗</m:t>
                    </m:r>
                    <m:r>
                      <m:rPr>
                        <m:sty m:val="p"/>
                      </m:rPr>
                      <a:rPr lang="en-US" b="0" i="0" smtClean="0">
                        <a:latin typeface="Cambria Math" panose="02040503050406030204" pitchFamily="18" charset="0"/>
                      </a:rPr>
                      <m:t>sigmoid</m:t>
                    </m:r>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oMath>
                </a14:m>
                <a:r>
                  <a:rPr lang="en-US" dirty="0"/>
                  <a:t>: </a:t>
                </a:r>
              </a:p>
              <a:p>
                <a:endParaRPr lang="en-US" dirty="0"/>
              </a:p>
              <a:p>
                <a:endParaRPr lang="en-US" dirty="0"/>
              </a:p>
              <a:p>
                <a:endParaRPr lang="en-US" dirty="0"/>
              </a:p>
              <a:p>
                <a:r>
                  <a:rPr lang="en-US" dirty="0"/>
                  <a:t>Note: Gated models use smaller dimensions for the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𝑑</m:t>
                        </m:r>
                      </m:e>
                      <m:sub>
                        <m:r>
                          <m:rPr>
                            <m:sty m:val="p"/>
                          </m:rPr>
                          <a:rPr lang="en-US" b="0" i="0" smtClean="0">
                            <a:latin typeface="Cambria Math" panose="02040503050406030204" pitchFamily="18" charset="0"/>
                          </a:rPr>
                          <m:t>ff</m:t>
                        </m:r>
                      </m:sub>
                    </m:sSub>
                  </m:oMath>
                </a14:m>
                <a:r>
                  <a:rPr lang="en-US" dirty="0"/>
                  <a:t> by 2/3</a:t>
                </a:r>
              </a:p>
            </p:txBody>
          </p:sp>
        </mc:Choice>
        <mc:Fallback>
          <p:sp>
            <p:nvSpPr>
              <p:cNvPr id="3" name="Text Placeholder 2">
                <a:extLst>
                  <a:ext uri="{FF2B5EF4-FFF2-40B4-BE49-F238E27FC236}">
                    <a16:creationId xmlns:a16="http://schemas.microsoft.com/office/drawing/2014/main" id="{0A4B9C37-7A99-AEF2-9A46-3EE2A2AB7436}"/>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b="-6173"/>
                </a:stretch>
              </a:blipFill>
            </p:spPr>
            <p:txBody>
              <a:bodyPr/>
              <a:lstStyle/>
              <a:p>
                <a:r>
                  <a:rPr lang="en-US">
                    <a:noFill/>
                  </a:rPr>
                  <a:t> </a:t>
                </a:r>
              </a:p>
            </p:txBody>
          </p:sp>
        </mc:Fallback>
      </mc:AlternateContent>
      <p:sp>
        <p:nvSpPr>
          <p:cNvPr id="13" name="Google Shape;665;p81">
            <a:extLst>
              <a:ext uri="{FF2B5EF4-FFF2-40B4-BE49-F238E27FC236}">
                <a16:creationId xmlns:a16="http://schemas.microsoft.com/office/drawing/2014/main" id="{29ABF2BF-D714-78BB-DEB2-551ABB607407}"/>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文字方塊 74">
            <a:extLst>
              <a:ext uri="{FF2B5EF4-FFF2-40B4-BE49-F238E27FC236}">
                <a16:creationId xmlns:a16="http://schemas.microsoft.com/office/drawing/2014/main" id="{55657F00-8CBC-0305-1C89-12F4AFA91434}"/>
              </a:ext>
            </a:extLst>
          </p:cNvPr>
          <p:cNvSpPr txBox="1"/>
          <p:nvPr/>
        </p:nvSpPr>
        <p:spPr>
          <a:xfrm>
            <a:off x="7096150" y="2063078"/>
            <a:ext cx="1912554" cy="476726"/>
          </a:xfrm>
          <a:prstGeom prst="wedgeRoundRectCallout">
            <a:avLst>
              <a:gd name="adj1" fmla="val -55321"/>
              <a:gd name="adj2" fmla="val -33737"/>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T5 v1.1, mT5, LaMDA</a:t>
            </a:r>
          </a:p>
        </p:txBody>
      </p:sp>
      <p:sp>
        <p:nvSpPr>
          <p:cNvPr id="5" name="文字方塊 74">
            <a:extLst>
              <a:ext uri="{FF2B5EF4-FFF2-40B4-BE49-F238E27FC236}">
                <a16:creationId xmlns:a16="http://schemas.microsoft.com/office/drawing/2014/main" id="{60B2290E-5E12-D89F-AC67-EF3A76A08E1F}"/>
              </a:ext>
            </a:extLst>
          </p:cNvPr>
          <p:cNvSpPr txBox="1"/>
          <p:nvPr/>
        </p:nvSpPr>
        <p:spPr>
          <a:xfrm>
            <a:off x="7105543" y="3745699"/>
            <a:ext cx="1912554" cy="476726"/>
          </a:xfrm>
          <a:prstGeom prst="wedgeRoundRectCallout">
            <a:avLst>
              <a:gd name="adj1" fmla="val -57076"/>
              <a:gd name="adj2" fmla="val -30218"/>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err="1">
                <a:latin typeface="Tahoma" panose="020B0604030504040204" pitchFamily="34" charset="0"/>
                <a:ea typeface="Tahoma" panose="020B0604030504040204" pitchFamily="34" charset="0"/>
                <a:cs typeface="Tahoma" panose="020B0604030504040204" pitchFamily="34" charset="0"/>
              </a:rPr>
              <a:t>LLaMa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PaLM</a:t>
            </a:r>
            <a:endParaRPr lang="en-US"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64AEB8F4-7028-DC3C-2546-74DEC893761B}"/>
                  </a:ext>
                </a:extLst>
              </p:cNvPr>
              <p:cNvSpPr txBox="1"/>
              <p:nvPr/>
            </p:nvSpPr>
            <p:spPr>
              <a:xfrm>
                <a:off x="746620" y="1756295"/>
                <a:ext cx="6349530" cy="400110"/>
              </a:xfrm>
              <a:prstGeom prst="rect">
                <a:avLst/>
              </a:prstGeom>
              <a:noFill/>
            </p:spPr>
            <p:txBody>
              <a:bodyPr wrap="square">
                <a:spAutoFit/>
              </a:bodyPr>
              <a:lstStyle/>
              <a:p>
                <a:pPr marL="0" indent="0">
                  <a:buNone/>
                </a:pPr>
                <a14:m>
                  <m:oMath xmlns:m="http://schemas.openxmlformats.org/officeDocument/2006/math">
                    <m:sSub>
                      <m:sSubPr>
                        <m:ctrlPr>
                          <a:rPr lang="en-US" sz="2000" b="0" i="1" smtClean="0">
                            <a:solidFill>
                              <a:srgbClr val="00B050"/>
                            </a:solidFill>
                            <a:latin typeface="Cambria Math" panose="02040503050406030204" pitchFamily="18" charset="0"/>
                          </a:rPr>
                        </m:ctrlPr>
                      </m:sSubPr>
                      <m:e>
                        <m:r>
                          <m:rPr>
                            <m:sty m:val="p"/>
                          </m:rPr>
                          <a:rPr lang="en-US" sz="2000" b="0" i="0" smtClean="0">
                            <a:solidFill>
                              <a:srgbClr val="00B050"/>
                            </a:solidFill>
                            <a:latin typeface="Cambria Math" panose="02040503050406030204" pitchFamily="18" charset="0"/>
                          </a:rPr>
                          <m:t>FFN</m:t>
                        </m:r>
                      </m:e>
                      <m:sub>
                        <m:r>
                          <a:rPr lang="en-US" sz="2000" b="0" i="1" smtClean="0">
                            <a:solidFill>
                              <a:srgbClr val="00B050"/>
                            </a:solidFill>
                            <a:latin typeface="Cambria Math" panose="02040503050406030204" pitchFamily="18" charset="0"/>
                          </a:rPr>
                          <m:t>𝐺𝑒𝐺𝐿𝑈</m:t>
                        </m:r>
                      </m:sub>
                    </m:sSub>
                    <m:d>
                      <m:dPr>
                        <m:ctrlPr>
                          <a:rPr lang="en-US" sz="2000" b="0" i="1" smtClean="0">
                            <a:solidFill>
                              <a:srgbClr val="00B050"/>
                            </a:solidFill>
                            <a:latin typeface="Cambria Math" panose="02040503050406030204" pitchFamily="18" charset="0"/>
                          </a:rPr>
                        </m:ctrlPr>
                      </m:dPr>
                      <m:e>
                        <m:r>
                          <a:rPr lang="en-US" altLang="zh-TW" sz="2000">
                            <a:latin typeface="Cambria Math" panose="02040503050406030204" pitchFamily="18" charset="0"/>
                          </a:rPr>
                          <m:t>𝐱</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1" i="1" smtClean="0">
                                <a:latin typeface="Cambria Math" panose="02040503050406030204" pitchFamily="18" charset="0"/>
                              </a:rPr>
                              <m:t>𝑾</m:t>
                            </m:r>
                          </m:e>
                          <m:sub>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rPr>
                          <m:t>, </m:t>
                        </m:r>
                        <m:sSub>
                          <m:sSubPr>
                            <m:ctrlPr>
                              <a:rPr lang="en-US" altLang="zh-TW" sz="2000" b="0" i="1" smtClean="0">
                                <a:latin typeface="Cambria Math" panose="02040503050406030204" pitchFamily="18" charset="0"/>
                              </a:rPr>
                            </m:ctrlPr>
                          </m:sSubPr>
                          <m:e>
                            <m:r>
                              <a:rPr lang="en-US" altLang="zh-TW" sz="2000" b="1" i="1" smtClean="0">
                                <a:latin typeface="Cambria Math" panose="02040503050406030204" pitchFamily="18" charset="0"/>
                              </a:rPr>
                              <m:t>𝑾</m:t>
                            </m:r>
                          </m:e>
                          <m:sub>
                            <m:r>
                              <a:rPr lang="en-US" altLang="zh-TW" sz="2000" b="0" i="1" smtClean="0">
                                <a:latin typeface="Cambria Math" panose="02040503050406030204" pitchFamily="18" charset="0"/>
                              </a:rPr>
                              <m:t>2</m:t>
                            </m:r>
                          </m:sub>
                        </m:sSub>
                        <m:r>
                          <a:rPr lang="en-US" altLang="zh-TW" sz="2000" b="0" i="1" smtClean="0">
                            <a:latin typeface="Cambria Math" panose="02040503050406030204" pitchFamily="18" charset="0"/>
                          </a:rPr>
                          <m:t>,</m:t>
                        </m:r>
                        <m:r>
                          <a:rPr lang="en-US" altLang="zh-TW" sz="2000" b="1" i="1" smtClean="0">
                            <a:latin typeface="Cambria Math" panose="02040503050406030204" pitchFamily="18" charset="0"/>
                          </a:rPr>
                          <m:t>𝑽</m:t>
                        </m:r>
                      </m:e>
                    </m:d>
                    <m:r>
                      <a:rPr lang="en-US" sz="2000" smtClean="0">
                        <a:latin typeface="Cambria Math" panose="02040503050406030204" pitchFamily="18" charset="0"/>
                      </a:rPr>
                      <m:t>=</m:t>
                    </m:r>
                    <m:d>
                      <m:dPr>
                        <m:ctrlPr>
                          <a:rPr lang="en-US" sz="2000" b="0" i="1" smtClean="0">
                            <a:latin typeface="Cambria Math" panose="02040503050406030204" pitchFamily="18" charset="0"/>
                          </a:rPr>
                        </m:ctrlPr>
                      </m:dPr>
                      <m:e>
                        <m:r>
                          <m:rPr>
                            <m:sty m:val="p"/>
                          </m:rPr>
                          <a:rPr lang="en-US" sz="2000" b="0" i="0" smtClean="0">
                            <a:solidFill>
                              <a:schemeClr val="tx2"/>
                            </a:solidFill>
                            <a:latin typeface="Cambria Math" panose="02040503050406030204" pitchFamily="18" charset="0"/>
                          </a:rPr>
                          <m:t>GELU</m:t>
                        </m:r>
                        <m:d>
                          <m:dPr>
                            <m:ctrlPr>
                              <a:rPr lang="en-US" sz="2000" i="1">
                                <a:solidFill>
                                  <a:schemeClr val="tx2"/>
                                </a:solidFill>
                                <a:latin typeface="Cambria Math" panose="02040503050406030204" pitchFamily="18" charset="0"/>
                              </a:rPr>
                            </m:ctrlPr>
                          </m:dPr>
                          <m:e>
                            <m:r>
                              <a:rPr lang="en-US" sz="2000" i="1">
                                <a:solidFill>
                                  <a:schemeClr val="tx2"/>
                                </a:solidFill>
                                <a:latin typeface="Cambria Math" panose="02040503050406030204" pitchFamily="18" charset="0"/>
                              </a:rPr>
                              <m:t>0, </m:t>
                            </m:r>
                            <m:r>
                              <a:rPr lang="en-US" sz="2000" b="1">
                                <a:solidFill>
                                  <a:schemeClr val="tx2"/>
                                </a:solidFill>
                                <a:latin typeface="Cambria Math" panose="02040503050406030204" pitchFamily="18" charset="0"/>
                              </a:rPr>
                              <m:t>𝐱</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panose="02040503050406030204" pitchFamily="18" charset="0"/>
                                  </a:rPr>
                                  <m:t>𝑾</m:t>
                                </m:r>
                              </m:e>
                              <m:sub>
                                <m:r>
                                  <a:rPr lang="en-US" sz="2000" i="1">
                                    <a:solidFill>
                                      <a:schemeClr val="tx2"/>
                                    </a:solidFill>
                                    <a:latin typeface="Cambria Math" panose="02040503050406030204" pitchFamily="18" charset="0"/>
                                  </a:rPr>
                                  <m:t>1</m:t>
                                </m:r>
                              </m:sub>
                            </m:sSub>
                          </m:e>
                        </m:d>
                        <m:r>
                          <a:rPr lang="en-US" sz="2000" i="1">
                            <a:solidFill>
                              <a:schemeClr val="tx2"/>
                            </a:solidFill>
                            <a:latin typeface="Cambria Math" panose="02040503050406030204" pitchFamily="18" charset="0"/>
                          </a:rPr>
                          <m:t> </m:t>
                        </m:r>
                        <m:nary>
                          <m:naryPr>
                            <m:chr m:val="⨀"/>
                            <m:subHide m:val="on"/>
                            <m:supHide m:val="on"/>
                            <m:ctrlPr>
                              <a:rPr lang="en-US" sz="2000" i="1">
                                <a:solidFill>
                                  <a:schemeClr val="tx2"/>
                                </a:solidFill>
                                <a:latin typeface="Cambria Math" panose="02040503050406030204" pitchFamily="18" charset="0"/>
                                <a:ea typeface="Cambria Math" panose="02040503050406030204" pitchFamily="18" charset="0"/>
                              </a:rPr>
                            </m:ctrlPr>
                          </m:naryPr>
                          <m:sub/>
                          <m:sup/>
                          <m:e>
                            <m:r>
                              <a:rPr lang="en-US" sz="2000" i="1">
                                <a:solidFill>
                                  <a:schemeClr val="tx2"/>
                                </a:solidFill>
                                <a:latin typeface="Cambria Math" panose="02040503050406030204" pitchFamily="18" charset="0"/>
                                <a:ea typeface="Cambria Math" panose="02040503050406030204" pitchFamily="18" charset="0"/>
                              </a:rPr>
                              <m:t> (</m:t>
                            </m:r>
                            <m:r>
                              <a:rPr lang="en-US" sz="2000" b="1">
                                <a:solidFill>
                                  <a:schemeClr val="tx2"/>
                                </a:solidFill>
                                <a:latin typeface="Cambria Math" panose="02040503050406030204" pitchFamily="18" charset="0"/>
                                <a:ea typeface="Cambria Math" panose="02040503050406030204" pitchFamily="18" charset="0"/>
                              </a:rPr>
                              <m:t>𝐱𝐕</m:t>
                            </m:r>
                            <m:r>
                              <a:rPr lang="en-US" sz="2000" i="1">
                                <a:solidFill>
                                  <a:schemeClr val="tx2"/>
                                </a:solidFill>
                                <a:latin typeface="Cambria Math" panose="02040503050406030204" pitchFamily="18" charset="0"/>
                                <a:ea typeface="Cambria Math" panose="02040503050406030204" pitchFamily="18" charset="0"/>
                              </a:rPr>
                              <m:t>)</m:t>
                            </m:r>
                          </m:e>
                        </m:nary>
                      </m:e>
                    </m:d>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𝑾</m:t>
                        </m:r>
                      </m:e>
                      <m:sub>
                        <m:r>
                          <a:rPr lang="en-US" sz="2000" b="0" i="1" smtClean="0">
                            <a:latin typeface="Cambria Math" panose="02040503050406030204" pitchFamily="18" charset="0"/>
                          </a:rPr>
                          <m:t>2</m:t>
                        </m:r>
                      </m:sub>
                    </m:sSub>
                  </m:oMath>
                </a14:m>
                <a:r>
                  <a:rPr lang="en-US" sz="2000" b="1" dirty="0"/>
                  <a:t>.</a:t>
                </a:r>
              </a:p>
            </p:txBody>
          </p:sp>
        </mc:Choice>
        <mc:Fallback>
          <p:sp>
            <p:nvSpPr>
              <p:cNvPr id="8" name="TextBox 7">
                <a:extLst>
                  <a:ext uri="{FF2B5EF4-FFF2-40B4-BE49-F238E27FC236}">
                    <a16:creationId xmlns:a16="http://schemas.microsoft.com/office/drawing/2014/main" id="{64AEB8F4-7028-DC3C-2546-74DEC893761B}"/>
                  </a:ext>
                </a:extLst>
              </p:cNvPr>
              <p:cNvSpPr txBox="1">
                <a:spLocks noRot="1" noChangeAspect="1" noMove="1" noResize="1" noEditPoints="1" noAdjustHandles="1" noChangeArrowheads="1" noChangeShapeType="1" noTextEdit="1"/>
              </p:cNvSpPr>
              <p:nvPr/>
            </p:nvSpPr>
            <p:spPr>
              <a:xfrm>
                <a:off x="746620" y="1756295"/>
                <a:ext cx="6349530" cy="400110"/>
              </a:xfrm>
              <a:prstGeom prst="rect">
                <a:avLst/>
              </a:prstGeom>
              <a:blipFill>
                <a:blip r:embed="rId4"/>
                <a:stretch>
                  <a:fillRect t="-87500" b="-14687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TextBox 9">
                <a:extLst>
                  <a:ext uri="{FF2B5EF4-FFF2-40B4-BE49-F238E27FC236}">
                    <a16:creationId xmlns:a16="http://schemas.microsoft.com/office/drawing/2014/main" id="{2BE6A68E-7CDB-18C2-081D-6270D92870E8}"/>
                  </a:ext>
                </a:extLst>
              </p:cNvPr>
              <p:cNvSpPr txBox="1"/>
              <p:nvPr/>
            </p:nvSpPr>
            <p:spPr>
              <a:xfrm>
                <a:off x="738230" y="3380054"/>
                <a:ext cx="7340368" cy="400110"/>
              </a:xfrm>
              <a:prstGeom prst="rect">
                <a:avLst/>
              </a:prstGeom>
              <a:noFill/>
            </p:spPr>
            <p:txBody>
              <a:bodyPr wrap="square">
                <a:spAutoFit/>
              </a:bodyPr>
              <a:lstStyle/>
              <a:p>
                <a:pPr marL="0" indent="0">
                  <a:buNone/>
                </a:pPr>
                <a14:m>
                  <m:oMath xmlns:m="http://schemas.openxmlformats.org/officeDocument/2006/math">
                    <m:sSub>
                      <m:sSubPr>
                        <m:ctrlPr>
                          <a:rPr lang="en-US" sz="2000" i="1" smtClean="0">
                            <a:solidFill>
                              <a:srgbClr val="00B050"/>
                            </a:solidFill>
                            <a:latin typeface="Cambria Math" panose="02040503050406030204" pitchFamily="18" charset="0"/>
                          </a:rPr>
                        </m:ctrlPr>
                      </m:sSubPr>
                      <m:e>
                        <m:r>
                          <m:rPr>
                            <m:sty m:val="p"/>
                          </m:rPr>
                          <a:rPr lang="en-US" sz="2000">
                            <a:solidFill>
                              <a:srgbClr val="00B050"/>
                            </a:solidFill>
                            <a:latin typeface="Cambria Math" panose="02040503050406030204" pitchFamily="18" charset="0"/>
                          </a:rPr>
                          <m:t>FFN</m:t>
                        </m:r>
                      </m:e>
                      <m:sub>
                        <m:r>
                          <a:rPr lang="en-US" sz="2000" b="0" i="1" smtClean="0">
                            <a:solidFill>
                              <a:srgbClr val="00B050"/>
                            </a:solidFill>
                            <a:latin typeface="Cambria Math" panose="02040503050406030204" pitchFamily="18" charset="0"/>
                          </a:rPr>
                          <m:t>𝑆𝑤𝑖𝐺𝐿𝑈</m:t>
                        </m:r>
                      </m:sub>
                    </m:sSub>
                    <m:d>
                      <m:dPr>
                        <m:ctrlPr>
                          <a:rPr lang="en-US" sz="2000" b="0" i="1" smtClean="0">
                            <a:solidFill>
                              <a:srgbClr val="00B050"/>
                            </a:solidFill>
                            <a:latin typeface="Cambria Math" panose="02040503050406030204" pitchFamily="18" charset="0"/>
                          </a:rPr>
                        </m:ctrlPr>
                      </m:dPr>
                      <m:e>
                        <m:r>
                          <a:rPr lang="en-US" altLang="zh-TW" sz="2000">
                            <a:latin typeface="Cambria Math" panose="02040503050406030204" pitchFamily="18" charset="0"/>
                          </a:rPr>
                          <m:t>𝐱</m:t>
                        </m:r>
                        <m:r>
                          <a:rPr lang="en-US" altLang="zh-TW" sz="2000" b="0" i="1" smtClean="0">
                            <a:latin typeface="Cambria Math" panose="02040503050406030204" pitchFamily="18" charset="0"/>
                          </a:rPr>
                          <m:t>;</m:t>
                        </m:r>
                        <m:sSub>
                          <m:sSubPr>
                            <m:ctrlPr>
                              <a:rPr lang="en-US" altLang="zh-TW" sz="2000" b="0" i="1" smtClean="0">
                                <a:latin typeface="Cambria Math" panose="02040503050406030204" pitchFamily="18" charset="0"/>
                              </a:rPr>
                            </m:ctrlPr>
                          </m:sSubPr>
                          <m:e>
                            <m:r>
                              <a:rPr lang="en-US" altLang="zh-TW" sz="2000" b="1" i="1" smtClean="0">
                                <a:latin typeface="Cambria Math" panose="02040503050406030204" pitchFamily="18" charset="0"/>
                              </a:rPr>
                              <m:t>𝑾</m:t>
                            </m:r>
                          </m:e>
                          <m:sub>
                            <m:r>
                              <a:rPr lang="en-US" altLang="zh-TW" sz="2000" b="0" i="1" smtClean="0">
                                <a:latin typeface="Cambria Math" panose="02040503050406030204" pitchFamily="18" charset="0"/>
                              </a:rPr>
                              <m:t>1</m:t>
                            </m:r>
                          </m:sub>
                        </m:sSub>
                        <m:r>
                          <a:rPr lang="en-US" altLang="zh-TW" sz="2000" b="0" i="1" smtClean="0">
                            <a:latin typeface="Cambria Math" panose="02040503050406030204" pitchFamily="18" charset="0"/>
                          </a:rPr>
                          <m:t>, </m:t>
                        </m:r>
                        <m:sSub>
                          <m:sSubPr>
                            <m:ctrlPr>
                              <a:rPr lang="en-US" altLang="zh-TW" sz="2000" b="0" i="1" smtClean="0">
                                <a:latin typeface="Cambria Math" panose="02040503050406030204" pitchFamily="18" charset="0"/>
                              </a:rPr>
                            </m:ctrlPr>
                          </m:sSubPr>
                          <m:e>
                            <m:r>
                              <a:rPr lang="en-US" altLang="zh-TW" sz="2000" b="1" i="1" smtClean="0">
                                <a:latin typeface="Cambria Math" panose="02040503050406030204" pitchFamily="18" charset="0"/>
                              </a:rPr>
                              <m:t>𝑾</m:t>
                            </m:r>
                          </m:e>
                          <m:sub>
                            <m:r>
                              <a:rPr lang="en-US" altLang="zh-TW" sz="2000" b="0" i="1" smtClean="0">
                                <a:latin typeface="Cambria Math" panose="02040503050406030204" pitchFamily="18" charset="0"/>
                              </a:rPr>
                              <m:t>2</m:t>
                            </m:r>
                          </m:sub>
                        </m:sSub>
                        <m:r>
                          <a:rPr lang="en-US" altLang="zh-TW" sz="2000" b="0" i="1" smtClean="0">
                            <a:latin typeface="Cambria Math" panose="02040503050406030204" pitchFamily="18" charset="0"/>
                          </a:rPr>
                          <m:t>,</m:t>
                        </m:r>
                        <m:r>
                          <a:rPr lang="en-US" altLang="zh-TW" sz="2000" b="1" i="1" smtClean="0">
                            <a:latin typeface="Cambria Math" panose="02040503050406030204" pitchFamily="18" charset="0"/>
                          </a:rPr>
                          <m:t>𝑽</m:t>
                        </m:r>
                      </m:e>
                    </m:d>
                    <m:r>
                      <a:rPr lang="en-US" sz="2000" smtClean="0">
                        <a:latin typeface="Cambria Math" panose="02040503050406030204" pitchFamily="18" charset="0"/>
                      </a:rPr>
                      <m:t>=</m:t>
                    </m:r>
                    <m:d>
                      <m:dPr>
                        <m:ctrlPr>
                          <a:rPr lang="en-US" sz="2000" b="0" i="1" smtClean="0">
                            <a:latin typeface="Cambria Math" panose="02040503050406030204" pitchFamily="18" charset="0"/>
                          </a:rPr>
                        </m:ctrlPr>
                      </m:dPr>
                      <m:e>
                        <m:r>
                          <m:rPr>
                            <m:sty m:val="p"/>
                          </m:rPr>
                          <a:rPr lang="en-US" sz="2000" b="0" i="0" smtClean="0">
                            <a:solidFill>
                              <a:schemeClr val="tx2"/>
                            </a:solidFill>
                            <a:latin typeface="Cambria Math" panose="02040503050406030204" pitchFamily="18" charset="0"/>
                          </a:rPr>
                          <m:t>Swish</m:t>
                        </m:r>
                        <m:d>
                          <m:dPr>
                            <m:ctrlPr>
                              <a:rPr lang="en-US" sz="2000" i="1">
                                <a:solidFill>
                                  <a:schemeClr val="tx2"/>
                                </a:solidFill>
                                <a:latin typeface="Cambria Math" panose="02040503050406030204" pitchFamily="18" charset="0"/>
                              </a:rPr>
                            </m:ctrlPr>
                          </m:dPr>
                          <m:e>
                            <m:r>
                              <a:rPr lang="en-US" sz="2000" i="1">
                                <a:solidFill>
                                  <a:schemeClr val="tx2"/>
                                </a:solidFill>
                                <a:latin typeface="Cambria Math" panose="02040503050406030204" pitchFamily="18" charset="0"/>
                              </a:rPr>
                              <m:t>0, </m:t>
                            </m:r>
                            <m:r>
                              <a:rPr lang="en-US" sz="2000" b="1">
                                <a:solidFill>
                                  <a:schemeClr val="tx2"/>
                                </a:solidFill>
                                <a:latin typeface="Cambria Math" panose="02040503050406030204" pitchFamily="18" charset="0"/>
                              </a:rPr>
                              <m:t>𝐱</m:t>
                            </m:r>
                            <m:sSub>
                              <m:sSubPr>
                                <m:ctrlPr>
                                  <a:rPr lang="en-US" sz="2000" i="1">
                                    <a:solidFill>
                                      <a:schemeClr val="tx2"/>
                                    </a:solidFill>
                                    <a:latin typeface="Cambria Math" panose="02040503050406030204" pitchFamily="18" charset="0"/>
                                  </a:rPr>
                                </m:ctrlPr>
                              </m:sSubPr>
                              <m:e>
                                <m:r>
                                  <a:rPr lang="en-US" sz="2000" b="1" i="1">
                                    <a:solidFill>
                                      <a:schemeClr val="tx2"/>
                                    </a:solidFill>
                                    <a:latin typeface="Cambria Math" panose="02040503050406030204" pitchFamily="18" charset="0"/>
                                  </a:rPr>
                                  <m:t>𝑾</m:t>
                                </m:r>
                              </m:e>
                              <m:sub>
                                <m:r>
                                  <a:rPr lang="en-US" sz="2000" i="1">
                                    <a:solidFill>
                                      <a:schemeClr val="tx2"/>
                                    </a:solidFill>
                                    <a:latin typeface="Cambria Math" panose="02040503050406030204" pitchFamily="18" charset="0"/>
                                  </a:rPr>
                                  <m:t>1</m:t>
                                </m:r>
                              </m:sub>
                            </m:sSub>
                          </m:e>
                        </m:d>
                        <m:r>
                          <a:rPr lang="en-US" sz="2000" i="1">
                            <a:solidFill>
                              <a:schemeClr val="tx2"/>
                            </a:solidFill>
                            <a:latin typeface="Cambria Math" panose="02040503050406030204" pitchFamily="18" charset="0"/>
                          </a:rPr>
                          <m:t> </m:t>
                        </m:r>
                        <m:nary>
                          <m:naryPr>
                            <m:chr m:val="⨀"/>
                            <m:subHide m:val="on"/>
                            <m:supHide m:val="on"/>
                            <m:ctrlPr>
                              <a:rPr lang="en-US" sz="2000" i="1">
                                <a:solidFill>
                                  <a:schemeClr val="tx2"/>
                                </a:solidFill>
                                <a:latin typeface="Cambria Math" panose="02040503050406030204" pitchFamily="18" charset="0"/>
                                <a:ea typeface="Cambria Math" panose="02040503050406030204" pitchFamily="18" charset="0"/>
                              </a:rPr>
                            </m:ctrlPr>
                          </m:naryPr>
                          <m:sub/>
                          <m:sup/>
                          <m:e>
                            <m:r>
                              <a:rPr lang="en-US" sz="2000" i="1">
                                <a:solidFill>
                                  <a:schemeClr val="tx2"/>
                                </a:solidFill>
                                <a:latin typeface="Cambria Math" panose="02040503050406030204" pitchFamily="18" charset="0"/>
                                <a:ea typeface="Cambria Math" panose="02040503050406030204" pitchFamily="18" charset="0"/>
                              </a:rPr>
                              <m:t> (</m:t>
                            </m:r>
                            <m:r>
                              <a:rPr lang="en-US" sz="2000" b="1">
                                <a:solidFill>
                                  <a:schemeClr val="tx2"/>
                                </a:solidFill>
                                <a:latin typeface="Cambria Math" panose="02040503050406030204" pitchFamily="18" charset="0"/>
                                <a:ea typeface="Cambria Math" panose="02040503050406030204" pitchFamily="18" charset="0"/>
                              </a:rPr>
                              <m:t>𝐱𝐕</m:t>
                            </m:r>
                            <m:r>
                              <a:rPr lang="en-US" sz="2000" i="1">
                                <a:solidFill>
                                  <a:schemeClr val="tx2"/>
                                </a:solidFill>
                                <a:latin typeface="Cambria Math" panose="02040503050406030204" pitchFamily="18" charset="0"/>
                                <a:ea typeface="Cambria Math" panose="02040503050406030204" pitchFamily="18" charset="0"/>
                              </a:rPr>
                              <m:t>)</m:t>
                            </m:r>
                          </m:e>
                        </m:nary>
                      </m:e>
                    </m:d>
                    <m:sSub>
                      <m:sSubPr>
                        <m:ctrlPr>
                          <a:rPr lang="en-US" sz="2000" b="0" i="1" smtClean="0">
                            <a:latin typeface="Cambria Math" panose="02040503050406030204" pitchFamily="18" charset="0"/>
                          </a:rPr>
                        </m:ctrlPr>
                      </m:sSubPr>
                      <m:e>
                        <m:r>
                          <a:rPr lang="en-US" sz="2000" b="1" i="1" smtClean="0">
                            <a:latin typeface="Cambria Math" panose="02040503050406030204" pitchFamily="18" charset="0"/>
                          </a:rPr>
                          <m:t>𝑾</m:t>
                        </m:r>
                      </m:e>
                      <m:sub>
                        <m:r>
                          <a:rPr lang="en-US" sz="2000" b="0" i="1" smtClean="0">
                            <a:latin typeface="Cambria Math" panose="02040503050406030204" pitchFamily="18" charset="0"/>
                          </a:rPr>
                          <m:t>2</m:t>
                        </m:r>
                      </m:sub>
                    </m:sSub>
                  </m:oMath>
                </a14:m>
                <a:r>
                  <a:rPr lang="en-US" sz="2000" b="1" dirty="0"/>
                  <a:t>.</a:t>
                </a:r>
              </a:p>
            </p:txBody>
          </p:sp>
        </mc:Choice>
        <mc:Fallback>
          <p:sp>
            <p:nvSpPr>
              <p:cNvPr id="10" name="TextBox 9">
                <a:extLst>
                  <a:ext uri="{FF2B5EF4-FFF2-40B4-BE49-F238E27FC236}">
                    <a16:creationId xmlns:a16="http://schemas.microsoft.com/office/drawing/2014/main" id="{2BE6A68E-7CDB-18C2-081D-6270D92870E8}"/>
                  </a:ext>
                </a:extLst>
              </p:cNvPr>
              <p:cNvSpPr txBox="1">
                <a:spLocks noRot="1" noChangeAspect="1" noMove="1" noResize="1" noEditPoints="1" noAdjustHandles="1" noChangeArrowheads="1" noChangeShapeType="1" noTextEdit="1"/>
              </p:cNvSpPr>
              <p:nvPr/>
            </p:nvSpPr>
            <p:spPr>
              <a:xfrm>
                <a:off x="738230" y="3380054"/>
                <a:ext cx="7340368" cy="400110"/>
              </a:xfrm>
              <a:prstGeom prst="rect">
                <a:avLst/>
              </a:prstGeom>
              <a:blipFill>
                <a:blip r:embed="rId5"/>
                <a:stretch>
                  <a:fillRect t="-81818" b="-142424"/>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31DBC40A-3C95-EE09-490C-EC0AE41978A7}"/>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2447963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633D4-17C7-9027-49DD-B07B379A2F5F}"/>
              </a:ext>
            </a:extLst>
          </p:cNvPr>
          <p:cNvSpPr>
            <a:spLocks noGrp="1"/>
          </p:cNvSpPr>
          <p:nvPr>
            <p:ph type="title"/>
          </p:nvPr>
        </p:nvSpPr>
        <p:spPr/>
        <p:txBody>
          <a:bodyPr/>
          <a:lstStyle/>
          <a:p>
            <a:r>
              <a:rPr lang="en-US" dirty="0"/>
              <a:t>Do Gated Linear Units work? </a:t>
            </a:r>
          </a:p>
        </p:txBody>
      </p:sp>
      <p:sp>
        <p:nvSpPr>
          <p:cNvPr id="3" name="Text Placeholder 2">
            <a:extLst>
              <a:ext uri="{FF2B5EF4-FFF2-40B4-BE49-F238E27FC236}">
                <a16:creationId xmlns:a16="http://schemas.microsoft.com/office/drawing/2014/main" id="{5D587366-14E2-11C5-D278-42B5180A542D}"/>
              </a:ext>
            </a:extLst>
          </p:cNvPr>
          <p:cNvSpPr>
            <a:spLocks noGrp="1"/>
          </p:cNvSpPr>
          <p:nvPr>
            <p:ph type="body" sz="quarter" idx="16"/>
          </p:nvPr>
        </p:nvSpPr>
        <p:spPr/>
        <p:txBody>
          <a:bodyPr/>
          <a:lstStyle/>
          <a:p>
            <a:r>
              <a:rPr lang="en-US" dirty="0"/>
              <a:t>Yes, fairly consistently so.</a:t>
            </a:r>
          </a:p>
        </p:txBody>
      </p:sp>
      <p:pic>
        <p:nvPicPr>
          <p:cNvPr id="4" name="Picture 3">
            <a:extLst>
              <a:ext uri="{FF2B5EF4-FFF2-40B4-BE49-F238E27FC236}">
                <a16:creationId xmlns:a16="http://schemas.microsoft.com/office/drawing/2014/main" id="{EA2BD7D2-46E6-BBF5-06D6-EFC94E7D6DB7}"/>
              </a:ext>
            </a:extLst>
          </p:cNvPr>
          <p:cNvPicPr>
            <a:picLocks noChangeAspect="1"/>
          </p:cNvPicPr>
          <p:nvPr/>
        </p:nvPicPr>
        <p:blipFill>
          <a:blip r:embed="rId2"/>
          <a:stretch>
            <a:fillRect/>
          </a:stretch>
        </p:blipFill>
        <p:spPr>
          <a:xfrm>
            <a:off x="3700409" y="1110656"/>
            <a:ext cx="4751145" cy="3311827"/>
          </a:xfrm>
          <a:prstGeom prst="rect">
            <a:avLst/>
          </a:prstGeom>
        </p:spPr>
      </p:pic>
      <p:sp>
        <p:nvSpPr>
          <p:cNvPr id="5" name="TextBox 4">
            <a:extLst>
              <a:ext uri="{FF2B5EF4-FFF2-40B4-BE49-F238E27FC236}">
                <a16:creationId xmlns:a16="http://schemas.microsoft.com/office/drawing/2014/main" id="{4EE89D28-B236-8DC0-9308-6993ED76EE8E}"/>
              </a:ext>
            </a:extLst>
          </p:cNvPr>
          <p:cNvSpPr txBox="1"/>
          <p:nvPr/>
        </p:nvSpPr>
        <p:spPr>
          <a:xfrm>
            <a:off x="1780243" y="4883061"/>
            <a:ext cx="5729845" cy="246221"/>
          </a:xfrm>
          <a:prstGeom prst="rect">
            <a:avLst/>
          </a:prstGeom>
          <a:noFill/>
        </p:spPr>
        <p:txBody>
          <a:bodyPr wrap="square">
            <a:spAutoFit/>
          </a:bodyPr>
          <a:lstStyle/>
          <a:p>
            <a:pPr algn="ct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hlinkClick r:id="rId3"/>
              </a:rPr>
              <a:t>GLU Variants Improve Transformer, 2020</a:t>
            </a: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6" name="Google Shape;665;p81">
            <a:extLst>
              <a:ext uri="{FF2B5EF4-FFF2-40B4-BE49-F238E27FC236}">
                <a16:creationId xmlns:a16="http://schemas.microsoft.com/office/drawing/2014/main" id="{2E0F5ADE-B50F-EFE7-65BF-88DAB85AA87C}"/>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7" name="Rectangle 6">
            <a:extLst>
              <a:ext uri="{FF2B5EF4-FFF2-40B4-BE49-F238E27FC236}">
                <a16:creationId xmlns:a16="http://schemas.microsoft.com/office/drawing/2014/main" id="{51933763-DCF3-66B7-46F9-CC17A9C17956}"/>
              </a:ext>
            </a:extLst>
          </p:cNvPr>
          <p:cNvSpPr/>
          <p:nvPr/>
        </p:nvSpPr>
        <p:spPr>
          <a:xfrm>
            <a:off x="3700409" y="3540154"/>
            <a:ext cx="4688582" cy="293615"/>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551610A6-B212-4317-5591-D770AB1F7742}"/>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2624125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96B75753-3AAB-E7DE-5018-624663C6B5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9BA5123-ACEE-B00C-0C04-3BB8D5DAEB77}"/>
              </a:ext>
            </a:extLst>
          </p:cNvPr>
          <p:cNvSpPr>
            <a:spLocks noGrp="1"/>
          </p:cNvSpPr>
          <p:nvPr>
            <p:ph type="title"/>
          </p:nvPr>
        </p:nvSpPr>
        <p:spPr/>
        <p:txBody>
          <a:bodyPr/>
          <a:lstStyle/>
          <a:p>
            <a:r>
              <a:rPr lang="en-US" dirty="0"/>
              <a:t>Do gated linear units work? </a:t>
            </a:r>
          </a:p>
        </p:txBody>
      </p:sp>
      <p:sp>
        <p:nvSpPr>
          <p:cNvPr id="3" name="Text Placeholder 2">
            <a:extLst>
              <a:ext uri="{FF2B5EF4-FFF2-40B4-BE49-F238E27FC236}">
                <a16:creationId xmlns:a16="http://schemas.microsoft.com/office/drawing/2014/main" id="{BE99A39B-CFB1-474B-4FE2-7E9FD10B9956}"/>
              </a:ext>
            </a:extLst>
          </p:cNvPr>
          <p:cNvSpPr>
            <a:spLocks noGrp="1"/>
          </p:cNvSpPr>
          <p:nvPr>
            <p:ph type="body" sz="quarter" idx="16"/>
          </p:nvPr>
        </p:nvSpPr>
        <p:spPr/>
        <p:txBody>
          <a:bodyPr/>
          <a:lstStyle/>
          <a:p>
            <a:r>
              <a:rPr lang="en-US" dirty="0"/>
              <a:t>Yes, fairly consistently so.</a:t>
            </a:r>
          </a:p>
        </p:txBody>
      </p:sp>
      <p:sp>
        <p:nvSpPr>
          <p:cNvPr id="6" name="TextBox 5">
            <a:extLst>
              <a:ext uri="{FF2B5EF4-FFF2-40B4-BE49-F238E27FC236}">
                <a16:creationId xmlns:a16="http://schemas.microsoft.com/office/drawing/2014/main" id="{1EFE82F4-CFA3-2165-9469-8C045F25588D}"/>
              </a:ext>
            </a:extLst>
          </p:cNvPr>
          <p:cNvSpPr txBox="1"/>
          <p:nvPr/>
        </p:nvSpPr>
        <p:spPr>
          <a:xfrm>
            <a:off x="1780243" y="4883061"/>
            <a:ext cx="5729845" cy="246221"/>
          </a:xfrm>
          <a:prstGeom prst="rect">
            <a:avLst/>
          </a:prstGeom>
          <a:noFill/>
        </p:spPr>
        <p:txBody>
          <a:bodyPr wrap="square">
            <a:spAutoFit/>
          </a:bodyPr>
          <a:lstStyle/>
          <a:p>
            <a:pPr algn="ctr"/>
            <a:r>
              <a:rPr lang="en-US" sz="10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[Do Transformer Modifications Transfer Across Implementations and Applications?, 2021]</a:t>
            </a:r>
          </a:p>
        </p:txBody>
      </p:sp>
      <p:pic>
        <p:nvPicPr>
          <p:cNvPr id="7" name="Picture 6">
            <a:extLst>
              <a:ext uri="{FF2B5EF4-FFF2-40B4-BE49-F238E27FC236}">
                <a16:creationId xmlns:a16="http://schemas.microsoft.com/office/drawing/2014/main" id="{A81F987A-F934-402D-48D2-68894EA8956C}"/>
              </a:ext>
            </a:extLst>
          </p:cNvPr>
          <p:cNvPicPr>
            <a:picLocks noChangeAspect="1"/>
          </p:cNvPicPr>
          <p:nvPr/>
        </p:nvPicPr>
        <p:blipFill>
          <a:blip r:embed="rId2"/>
          <a:stretch>
            <a:fillRect/>
          </a:stretch>
        </p:blipFill>
        <p:spPr>
          <a:xfrm>
            <a:off x="685800" y="1794233"/>
            <a:ext cx="7772400" cy="2673990"/>
          </a:xfrm>
          <a:prstGeom prst="rect">
            <a:avLst/>
          </a:prstGeom>
        </p:spPr>
      </p:pic>
      <p:sp>
        <p:nvSpPr>
          <p:cNvPr id="8" name="Google Shape;665;p81">
            <a:extLst>
              <a:ext uri="{FF2B5EF4-FFF2-40B4-BE49-F238E27FC236}">
                <a16:creationId xmlns:a16="http://schemas.microsoft.com/office/drawing/2014/main" id="{C4D1957D-7FE0-C904-E80B-B6FE645E3D1F}"/>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ectangle 3">
            <a:extLst>
              <a:ext uri="{FF2B5EF4-FFF2-40B4-BE49-F238E27FC236}">
                <a16:creationId xmlns:a16="http://schemas.microsoft.com/office/drawing/2014/main" id="{7101FB98-4507-FA77-0D8E-725325199315}"/>
              </a:ext>
            </a:extLst>
          </p:cNvPr>
          <p:cNvSpPr/>
          <p:nvPr/>
        </p:nvSpPr>
        <p:spPr>
          <a:xfrm>
            <a:off x="736134" y="3676678"/>
            <a:ext cx="7601042" cy="202049"/>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C7A500-8887-3A57-5E58-5A956C449690}"/>
              </a:ext>
            </a:extLst>
          </p:cNvPr>
          <p:cNvSpPr/>
          <p:nvPr/>
        </p:nvSpPr>
        <p:spPr>
          <a:xfrm>
            <a:off x="3964308" y="1773260"/>
            <a:ext cx="557358" cy="2753686"/>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ED47FD5-CEF3-EB7F-6659-4ADE5F35F5BE}"/>
              </a:ext>
            </a:extLst>
          </p:cNvPr>
          <p:cNvSpPr/>
          <p:nvPr/>
        </p:nvSpPr>
        <p:spPr>
          <a:xfrm>
            <a:off x="771479" y="2145750"/>
            <a:ext cx="7601042" cy="202049"/>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E8393B7-0377-04DC-6599-EF2AA4F661EA}"/>
              </a:ext>
            </a:extLst>
          </p:cNvPr>
          <p:cNvSpPr/>
          <p:nvPr/>
        </p:nvSpPr>
        <p:spPr>
          <a:xfrm>
            <a:off x="5631836" y="1764665"/>
            <a:ext cx="768963" cy="2753686"/>
          </a:xfrm>
          <a:prstGeom prst="rect">
            <a:avLst/>
          </a:prstGeom>
          <a:solidFill>
            <a:srgbClr val="C00000">
              <a:alpha val="2784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C6F2765-2A78-C7CA-E6DF-425471D12A6B}"/>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40886675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2A1C29-12FA-59AC-6673-8AD50E9329C0}"/>
              </a:ext>
            </a:extLst>
          </p:cNvPr>
          <p:cNvSpPr>
            <a:spLocks noGrp="1"/>
          </p:cNvSpPr>
          <p:nvPr>
            <p:ph type="title"/>
          </p:nvPr>
        </p:nvSpPr>
        <p:spPr/>
        <p:txBody>
          <a:bodyPr/>
          <a:lstStyle/>
          <a:p>
            <a:r>
              <a:rPr lang="en-US" dirty="0"/>
              <a:t>Recap: Gating, activations </a:t>
            </a:r>
          </a:p>
        </p:txBody>
      </p:sp>
      <p:sp>
        <p:nvSpPr>
          <p:cNvPr id="3" name="Text Placeholder 2">
            <a:extLst>
              <a:ext uri="{FF2B5EF4-FFF2-40B4-BE49-F238E27FC236}">
                <a16:creationId xmlns:a16="http://schemas.microsoft.com/office/drawing/2014/main" id="{846F2546-6DF4-C4E5-3958-FA1A49A9CDAC}"/>
              </a:ext>
            </a:extLst>
          </p:cNvPr>
          <p:cNvSpPr>
            <a:spLocks noGrp="1"/>
          </p:cNvSpPr>
          <p:nvPr>
            <p:ph type="body" sz="quarter" idx="16"/>
          </p:nvPr>
        </p:nvSpPr>
        <p:spPr/>
        <p:txBody>
          <a:bodyPr/>
          <a:lstStyle/>
          <a:p>
            <a:r>
              <a:rPr lang="en-US" dirty="0"/>
              <a:t>Many variations (</a:t>
            </a:r>
            <a:r>
              <a:rPr lang="en-US" dirty="0" err="1"/>
              <a:t>ReLU</a:t>
            </a:r>
            <a:r>
              <a:rPr lang="en-US" dirty="0"/>
              <a:t>, </a:t>
            </a:r>
            <a:r>
              <a:rPr lang="en-US" dirty="0" err="1"/>
              <a:t>GeLU</a:t>
            </a:r>
            <a:r>
              <a:rPr lang="en-US" dirty="0"/>
              <a:t>, *GLU) across models.</a:t>
            </a:r>
          </a:p>
          <a:p>
            <a:endParaRPr lang="en-US" dirty="0"/>
          </a:p>
          <a:p>
            <a:endParaRPr lang="en-US" dirty="0"/>
          </a:p>
          <a:p>
            <a:r>
              <a:rPr lang="en-US" dirty="0"/>
              <a:t>*GLU isn’t necessary for a good model (see GPT3)</a:t>
            </a:r>
          </a:p>
          <a:p>
            <a:pPr marL="0" indent="0">
              <a:buNone/>
            </a:pPr>
            <a:endParaRPr lang="en-US" dirty="0"/>
          </a:p>
          <a:p>
            <a:endParaRPr lang="en-US" dirty="0"/>
          </a:p>
          <a:p>
            <a:r>
              <a:rPr lang="en-US" dirty="0"/>
              <a:t>But evidence points towards somewhat consistent gains from </a:t>
            </a:r>
            <a:r>
              <a:rPr lang="en-US" dirty="0" err="1"/>
              <a:t>Swi</a:t>
            </a:r>
            <a:r>
              <a:rPr lang="en-US" dirty="0"/>
              <a:t>/</a:t>
            </a:r>
            <a:r>
              <a:rPr lang="en-US" dirty="0" err="1"/>
              <a:t>GeGLU</a:t>
            </a:r>
            <a:endParaRPr lang="en-US" dirty="0"/>
          </a:p>
        </p:txBody>
      </p:sp>
    </p:spTree>
    <p:extLst>
      <p:ext uri="{BB962C8B-B14F-4D97-AF65-F5344CB8AC3E}">
        <p14:creationId xmlns:p14="http://schemas.microsoft.com/office/powerpoint/2010/main" val="16756340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608BD-83D8-0FDA-663B-3AAF5FFC2DA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555BC34-6184-C9EA-B572-2D197BD93160}"/>
              </a:ext>
            </a:extLst>
          </p:cNvPr>
          <p:cNvSpPr>
            <a:spLocks noGrp="1"/>
          </p:cNvSpPr>
          <p:nvPr>
            <p:ph type="body" sz="quarter" idx="10"/>
          </p:nvPr>
        </p:nvSpPr>
        <p:spPr/>
        <p:txBody>
          <a:bodyPr>
            <a:normAutofit/>
          </a:bodyPr>
          <a:lstStyle/>
          <a:p>
            <a:r>
              <a:rPr lang="en-US" sz="4000" dirty="0"/>
              <a:t>Serial vs Parallel layers</a:t>
            </a:r>
          </a:p>
        </p:txBody>
      </p:sp>
    </p:spTree>
    <p:extLst>
      <p:ext uri="{BB962C8B-B14F-4D97-AF65-F5344CB8AC3E}">
        <p14:creationId xmlns:p14="http://schemas.microsoft.com/office/powerpoint/2010/main" val="24360057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D27B1-C107-A326-AB73-A4DE47130C12}"/>
              </a:ext>
            </a:extLst>
          </p:cNvPr>
          <p:cNvSpPr>
            <a:spLocks noGrp="1"/>
          </p:cNvSpPr>
          <p:nvPr>
            <p:ph type="title"/>
          </p:nvPr>
        </p:nvSpPr>
        <p:spPr/>
        <p:txBody>
          <a:bodyPr/>
          <a:lstStyle/>
          <a:p>
            <a:r>
              <a:rPr lang="en-US" dirty="0"/>
              <a:t>Serial vs Parallel Layer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8B741451-DBC3-10E1-0955-CE8DC638E47A}"/>
                  </a:ext>
                </a:extLst>
              </p:cNvPr>
              <p:cNvSpPr>
                <a:spLocks noGrp="1"/>
              </p:cNvSpPr>
              <p:nvPr>
                <p:ph type="body" sz="quarter" idx="16"/>
              </p:nvPr>
            </p:nvSpPr>
            <p:spPr/>
            <p:txBody>
              <a:bodyPr/>
              <a:lstStyle/>
              <a:p>
                <a:pPr>
                  <a:lnSpc>
                    <a:spcPct val="100000"/>
                  </a:lnSpc>
                </a:pPr>
                <a:r>
                  <a:rPr lang="en-US" dirty="0"/>
                  <a:t>Normal transformer blocks are serial – they compute attention, then the MLP</a:t>
                </a:r>
              </a:p>
              <a:p>
                <a:pPr lvl="1">
                  <a:lnSpc>
                    <a:spcPct val="100000"/>
                  </a:lnSpc>
                </a:pPr>
                <a:r>
                  <a:rPr lang="en-US" dirty="0"/>
                  <a:t>Can they be parallelized? GPT-J introduced a simple change to do so! </a:t>
                </a:r>
              </a:p>
              <a:p>
                <a:pPr>
                  <a:lnSpc>
                    <a:spcPct val="100000"/>
                  </a:lnSpc>
                </a:pPr>
                <a:r>
                  <a:rPr lang="en-US" dirty="0"/>
                  <a:t>The standard “serial” formulation: </a:t>
                </a:r>
              </a:p>
              <a:p>
                <a:pPr marL="0" indent="0">
                  <a:lnSpc>
                    <a:spcPct val="100000"/>
                  </a:lnSpc>
                  <a:buNone/>
                </a:pP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𝑦</m:t>
                      </m:r>
                      <m:r>
                        <a:rPr lang="en-CA" sz="1600" i="1" smtClean="0">
                          <a:latin typeface="Cambria Math" panose="02040503050406030204" pitchFamily="18" charset="0"/>
                        </a:rPr>
                        <m:t> = </m:t>
                      </m:r>
                      <m:r>
                        <a:rPr lang="en-CA" sz="1600" i="1" smtClean="0">
                          <a:latin typeface="Cambria Math" panose="02040503050406030204" pitchFamily="18" charset="0"/>
                        </a:rPr>
                        <m:t>𝑥</m:t>
                      </m:r>
                      <m:r>
                        <a:rPr lang="en-CA" sz="1600" i="1" smtClean="0">
                          <a:latin typeface="Cambria Math" panose="02040503050406030204" pitchFamily="18" charset="0"/>
                        </a:rPr>
                        <m:t> + </m:t>
                      </m:r>
                      <m:r>
                        <a:rPr lang="en-CA" sz="1600" i="1" smtClean="0">
                          <a:latin typeface="Cambria Math" panose="02040503050406030204" pitchFamily="18" charset="0"/>
                        </a:rPr>
                        <m:t>𝑀𝐿𝑃</m:t>
                      </m:r>
                      <m:r>
                        <a:rPr lang="en-CA" sz="1600" i="1" smtClean="0">
                          <a:latin typeface="Cambria Math" panose="02040503050406030204" pitchFamily="18" charset="0"/>
                        </a:rPr>
                        <m:t>(</m:t>
                      </m:r>
                      <m:r>
                        <a:rPr lang="en-CA" sz="1600" i="1" smtClean="0">
                          <a:latin typeface="Cambria Math" panose="02040503050406030204" pitchFamily="18" charset="0"/>
                        </a:rPr>
                        <m:t>𝐿𝑎𝑦𝑒𝑟𝑁𝑜𝑟𝑚</m:t>
                      </m:r>
                      <m:d>
                        <m:dPr>
                          <m:ctrlPr>
                            <a:rPr lang="en-CA" sz="1600" i="1">
                              <a:latin typeface="Cambria Math" panose="02040503050406030204" pitchFamily="18" charset="0"/>
                            </a:rPr>
                          </m:ctrlPr>
                        </m:dPr>
                        <m:e>
                          <m:r>
                            <a:rPr lang="en-CA" sz="1600" i="1">
                              <a:latin typeface="Cambria Math" panose="02040503050406030204" pitchFamily="18" charset="0"/>
                            </a:rPr>
                            <m:t>𝑥</m:t>
                          </m:r>
                          <m:r>
                            <a:rPr lang="en-CA" sz="1600" i="1">
                              <a:latin typeface="Cambria Math" panose="02040503050406030204" pitchFamily="18" charset="0"/>
                            </a:rPr>
                            <m:t> + </m:t>
                          </m:r>
                          <m:r>
                            <a:rPr lang="en-CA" sz="1600" i="1">
                              <a:latin typeface="Cambria Math" panose="02040503050406030204" pitchFamily="18" charset="0"/>
                            </a:rPr>
                            <m:t>𝐴𝑡𝑡𝑒𝑛𝑡𝑖𝑜𝑛</m:t>
                          </m:r>
                          <m:d>
                            <m:dPr>
                              <m:ctrlPr>
                                <a:rPr lang="en-CA" sz="1600" i="1">
                                  <a:latin typeface="Cambria Math" panose="02040503050406030204" pitchFamily="18" charset="0"/>
                                </a:rPr>
                              </m:ctrlPr>
                            </m:dPr>
                            <m:e>
                              <m:r>
                                <a:rPr lang="en-CA" sz="1600" i="1">
                                  <a:latin typeface="Cambria Math" panose="02040503050406030204" pitchFamily="18" charset="0"/>
                                </a:rPr>
                                <m:t>𝐿𝑎𝑦𝑒𝑟𝑁𝑜𝑟𝑚</m:t>
                              </m:r>
                              <m:d>
                                <m:dPr>
                                  <m:ctrlPr>
                                    <a:rPr lang="en-CA" sz="1600" i="1">
                                      <a:latin typeface="Cambria Math" panose="02040503050406030204" pitchFamily="18" charset="0"/>
                                    </a:rPr>
                                  </m:ctrlPr>
                                </m:dPr>
                                <m:e>
                                  <m:r>
                                    <a:rPr lang="en-CA" sz="1600" i="1">
                                      <a:latin typeface="Cambria Math" panose="02040503050406030204" pitchFamily="18" charset="0"/>
                                    </a:rPr>
                                    <m:t>𝑥</m:t>
                                  </m:r>
                                </m:e>
                              </m:d>
                            </m:e>
                          </m:d>
                        </m:e>
                      </m:d>
                    </m:oMath>
                  </m:oMathPara>
                </a14:m>
                <a:endParaRPr lang="en-CA" sz="1600" b="0" i="1" dirty="0">
                  <a:latin typeface="Cambria Math" panose="02040503050406030204" pitchFamily="18" charset="0"/>
                </a:endParaRPr>
              </a:p>
              <a:p>
                <a:pPr>
                  <a:lnSpc>
                    <a:spcPct val="100000"/>
                  </a:lnSpc>
                </a:pPr>
                <a:r>
                  <a:rPr lang="en-US" dirty="0"/>
                  <a:t>The parallel formulation:</a:t>
                </a:r>
              </a:p>
              <a:p>
                <a:pPr marL="0" indent="0">
                  <a:lnSpc>
                    <a:spcPct val="100000"/>
                  </a:lnSpc>
                  <a:buNone/>
                </a:pPr>
                <a14:m>
                  <m:oMathPara xmlns:m="http://schemas.openxmlformats.org/officeDocument/2006/math">
                    <m:oMathParaPr>
                      <m:jc m:val="centerGroup"/>
                    </m:oMathParaPr>
                    <m:oMath xmlns:m="http://schemas.openxmlformats.org/officeDocument/2006/math">
                      <m:r>
                        <a:rPr lang="en-CA" sz="1600" i="1" smtClean="0">
                          <a:latin typeface="Cambria Math" panose="02040503050406030204" pitchFamily="18" charset="0"/>
                        </a:rPr>
                        <m:t>𝑦</m:t>
                      </m:r>
                      <m:r>
                        <a:rPr lang="en-CA" sz="1600" i="1" smtClean="0">
                          <a:latin typeface="Cambria Math" panose="02040503050406030204" pitchFamily="18" charset="0"/>
                        </a:rPr>
                        <m:t> = </m:t>
                      </m:r>
                      <m:r>
                        <a:rPr lang="en-CA" sz="1600" i="1" smtClean="0">
                          <a:latin typeface="Cambria Math" panose="02040503050406030204" pitchFamily="18" charset="0"/>
                        </a:rPr>
                        <m:t>𝑥</m:t>
                      </m:r>
                      <m:r>
                        <a:rPr lang="en-CA" sz="1600" i="1" smtClean="0">
                          <a:latin typeface="Cambria Math" panose="02040503050406030204" pitchFamily="18" charset="0"/>
                        </a:rPr>
                        <m:t> + </m:t>
                      </m:r>
                      <m:r>
                        <a:rPr lang="en-CA" sz="1600" i="1" smtClean="0">
                          <a:latin typeface="Cambria Math" panose="02040503050406030204" pitchFamily="18" charset="0"/>
                        </a:rPr>
                        <m:t>𝑀𝐿𝑃</m:t>
                      </m:r>
                      <m:r>
                        <a:rPr lang="en-CA" sz="1600" i="1" smtClean="0">
                          <a:latin typeface="Cambria Math" panose="02040503050406030204" pitchFamily="18" charset="0"/>
                        </a:rPr>
                        <m:t>(</m:t>
                      </m:r>
                      <m:r>
                        <a:rPr lang="en-CA" sz="1600" i="1" smtClean="0">
                          <a:latin typeface="Cambria Math" panose="02040503050406030204" pitchFamily="18" charset="0"/>
                        </a:rPr>
                        <m:t>𝐿𝑎𝑦𝑒𝑟𝑁𝑜𝑟𝑚</m:t>
                      </m:r>
                      <m:r>
                        <a:rPr lang="en-CA" sz="1600" i="1" smtClean="0">
                          <a:latin typeface="Cambria Math" panose="02040503050406030204" pitchFamily="18" charset="0"/>
                        </a:rPr>
                        <m:t>(</m:t>
                      </m:r>
                      <m:r>
                        <a:rPr lang="en-CA" sz="1600" i="1" smtClean="0">
                          <a:latin typeface="Cambria Math" panose="02040503050406030204" pitchFamily="18" charset="0"/>
                        </a:rPr>
                        <m:t>𝑥</m:t>
                      </m:r>
                      <m:r>
                        <a:rPr lang="en-CA" sz="1600" i="1" smtClean="0">
                          <a:latin typeface="Cambria Math" panose="02040503050406030204" pitchFamily="18" charset="0"/>
                        </a:rPr>
                        <m:t>)) + </m:t>
                      </m:r>
                      <m:r>
                        <a:rPr lang="en-CA" sz="1600" i="1" smtClean="0">
                          <a:latin typeface="Cambria Math" panose="02040503050406030204" pitchFamily="18" charset="0"/>
                        </a:rPr>
                        <m:t>𝐴𝑡𝑡𝑒𝑛𝑡𝑖𝑜𝑛</m:t>
                      </m:r>
                      <m:r>
                        <a:rPr lang="en-CA" sz="1600" i="1" smtClean="0">
                          <a:latin typeface="Cambria Math" panose="02040503050406030204" pitchFamily="18" charset="0"/>
                        </a:rPr>
                        <m:t>(</m:t>
                      </m:r>
                      <m:r>
                        <a:rPr lang="en-CA" sz="1600" i="1" smtClean="0">
                          <a:latin typeface="Cambria Math" panose="02040503050406030204" pitchFamily="18" charset="0"/>
                        </a:rPr>
                        <m:t>𝐿𝑎𝑦𝑒𝑟𝑁𝑜𝑟𝑚</m:t>
                      </m:r>
                      <m:r>
                        <a:rPr lang="en-CA" sz="1600" i="1" smtClean="0">
                          <a:latin typeface="Cambria Math" panose="02040503050406030204" pitchFamily="18" charset="0"/>
                        </a:rPr>
                        <m:t>(</m:t>
                      </m:r>
                      <m:r>
                        <a:rPr lang="en-CA" sz="1600" i="1" smtClean="0">
                          <a:latin typeface="Cambria Math" panose="02040503050406030204" pitchFamily="18" charset="0"/>
                        </a:rPr>
                        <m:t>𝑥</m:t>
                      </m:r>
                      <m:r>
                        <a:rPr lang="en-CA" sz="1600" i="1" smtClean="0">
                          <a:latin typeface="Cambria Math" panose="02040503050406030204" pitchFamily="18" charset="0"/>
                        </a:rPr>
                        <m:t>))</m:t>
                      </m:r>
                    </m:oMath>
                  </m:oMathPara>
                </a14:m>
                <a:endParaRPr lang="en-US" sz="1600" dirty="0"/>
              </a:p>
              <a:p>
                <a:pPr lvl="1">
                  <a:lnSpc>
                    <a:spcPct val="100000"/>
                  </a:lnSpc>
                </a:pPr>
                <a:r>
                  <a:rPr lang="en-US" dirty="0"/>
                  <a:t>Note, </a:t>
                </a:r>
                <a:r>
                  <a:rPr lang="en-US" dirty="0" err="1"/>
                  <a:t>LayerNorm</a:t>
                </a:r>
                <a:r>
                  <a:rPr lang="en-US" dirty="0"/>
                  <a:t> can be shared, and matrix multiplies can be fused</a:t>
                </a:r>
              </a:p>
              <a:p>
                <a:pPr lvl="1">
                  <a:lnSpc>
                    <a:spcPct val="100000"/>
                  </a:lnSpc>
                </a:pPr>
                <a:endParaRPr lang="en-US" dirty="0"/>
              </a:p>
              <a:p>
                <a:pPr>
                  <a:lnSpc>
                    <a:spcPct val="100000"/>
                  </a:lnSpc>
                </a:pPr>
                <a:r>
                  <a:rPr lang="en-US" dirty="0"/>
                  <a:t>From </a:t>
                </a:r>
                <a:r>
                  <a:rPr lang="en-US" dirty="0" err="1"/>
                  <a:t>PaLM</a:t>
                </a:r>
                <a:r>
                  <a:rPr lang="en-US" dirty="0"/>
                  <a:t> paper: </a:t>
                </a:r>
                <a:r>
                  <a:rPr lang="en-US" i="1" dirty="0"/>
                  <a:t>“The parallel formulation results in roughly 15% faster training speed at large scales … Ablation experiments showed a small quality degradation at 8B scale but no quality degradation at 62B scale”</a:t>
                </a:r>
              </a:p>
            </p:txBody>
          </p:sp>
        </mc:Choice>
        <mc:Fallback>
          <p:sp>
            <p:nvSpPr>
              <p:cNvPr id="3" name="Text Placeholder 2">
                <a:extLst>
                  <a:ext uri="{FF2B5EF4-FFF2-40B4-BE49-F238E27FC236}">
                    <a16:creationId xmlns:a16="http://schemas.microsoft.com/office/drawing/2014/main" id="{8B741451-DBC3-10E1-0955-CE8DC638E47A}"/>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412" b="-11111"/>
                </a:stretch>
              </a:blipFill>
            </p:spPr>
            <p:txBody>
              <a:bodyPr/>
              <a:lstStyle/>
              <a:p>
                <a:r>
                  <a:rPr lang="en-US">
                    <a:noFill/>
                  </a:rPr>
                  <a:t> </a:t>
                </a:r>
              </a:p>
            </p:txBody>
          </p:sp>
        </mc:Fallback>
      </mc:AlternateContent>
      <p:sp>
        <p:nvSpPr>
          <p:cNvPr id="6" name="文字方塊 74">
            <a:extLst>
              <a:ext uri="{FF2B5EF4-FFF2-40B4-BE49-F238E27FC236}">
                <a16:creationId xmlns:a16="http://schemas.microsoft.com/office/drawing/2014/main" id="{CDC36271-851B-CECC-F0B1-B0457F19480E}"/>
              </a:ext>
            </a:extLst>
          </p:cNvPr>
          <p:cNvSpPr txBox="1"/>
          <p:nvPr/>
        </p:nvSpPr>
        <p:spPr>
          <a:xfrm>
            <a:off x="6869152" y="535890"/>
            <a:ext cx="2129324" cy="476726"/>
          </a:xfrm>
          <a:prstGeom prst="wedgeRoundRectCallout">
            <a:avLst>
              <a:gd name="adj1" fmla="val -58180"/>
              <a:gd name="adj2" fmla="val 34047"/>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GPTJ, </a:t>
            </a:r>
            <a:r>
              <a:rPr lang="en-US" dirty="0" err="1">
                <a:latin typeface="Tahoma" panose="020B0604030504040204" pitchFamily="34" charset="0"/>
                <a:ea typeface="Tahoma" panose="020B0604030504040204" pitchFamily="34" charset="0"/>
                <a:cs typeface="Tahoma" panose="020B0604030504040204" pitchFamily="34" charset="0"/>
              </a:rPr>
              <a:t>PaLM</a:t>
            </a:r>
            <a:r>
              <a:rPr lang="en-US" dirty="0">
                <a:latin typeface="Tahoma" panose="020B0604030504040204" pitchFamily="34" charset="0"/>
                <a:ea typeface="Tahoma" panose="020B0604030504040204" pitchFamily="34" charset="0"/>
                <a:cs typeface="Tahoma" panose="020B0604030504040204" pitchFamily="34" charset="0"/>
              </a:rPr>
              <a:t>, GPT-</a:t>
            </a:r>
            <a:r>
              <a:rPr lang="en-US" dirty="0" err="1">
                <a:latin typeface="Tahoma" panose="020B0604030504040204" pitchFamily="34" charset="0"/>
                <a:ea typeface="Tahoma" panose="020B0604030504040204" pitchFamily="34" charset="0"/>
                <a:cs typeface="Tahoma" panose="020B0604030504040204" pitchFamily="34" charset="0"/>
              </a:rPr>
              <a:t>NeoX</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319A0019-1601-8747-4E0B-BA5ADCB11BB5}"/>
              </a:ext>
            </a:extLst>
          </p:cNvPr>
          <p:cNvSpPr txBox="1"/>
          <p:nvPr/>
        </p:nvSpPr>
        <p:spPr>
          <a:xfrm>
            <a:off x="1846224" y="4757050"/>
            <a:ext cx="5451552" cy="261610"/>
          </a:xfrm>
          <a:prstGeom prst="rect">
            <a:avLst/>
          </a:prstGeom>
          <a:noFill/>
        </p:spPr>
        <p:txBody>
          <a:bodyPr wrap="square">
            <a:spAutoFit/>
          </a:bodyPr>
          <a:lstStyle/>
          <a:p>
            <a:pPr algn="ct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10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PaLM</a:t>
            </a: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3"/>
              </a:rPr>
              <a:t>: Scaling Language Modeling with Pathways, 2022</a:t>
            </a:r>
            <a:r>
              <a:rPr lang="en-US" sz="110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p>
        </p:txBody>
      </p:sp>
      <p:pic>
        <p:nvPicPr>
          <p:cNvPr id="4" name="Picture 3" descr="A diagram of a process&#10;&#10;Description automatically generated">
            <a:extLst>
              <a:ext uri="{FF2B5EF4-FFF2-40B4-BE49-F238E27FC236}">
                <a16:creationId xmlns:a16="http://schemas.microsoft.com/office/drawing/2014/main" id="{EC37D8AF-8810-6047-1EC6-8B5AEF8617F5}"/>
              </a:ext>
            </a:extLst>
          </p:cNvPr>
          <p:cNvPicPr>
            <a:picLocks noChangeAspect="1"/>
          </p:cNvPicPr>
          <p:nvPr/>
        </p:nvPicPr>
        <p:blipFill>
          <a:blip r:embed="rId4"/>
          <a:stretch>
            <a:fillRect/>
          </a:stretch>
        </p:blipFill>
        <p:spPr>
          <a:xfrm>
            <a:off x="7741733" y="1727206"/>
            <a:ext cx="1363355" cy="2163857"/>
          </a:xfrm>
          <a:prstGeom prst="rect">
            <a:avLst/>
          </a:prstGeom>
        </p:spPr>
      </p:pic>
    </p:spTree>
    <p:extLst>
      <p:ext uri="{BB962C8B-B14F-4D97-AF65-F5344CB8AC3E}">
        <p14:creationId xmlns:p14="http://schemas.microsoft.com/office/powerpoint/2010/main" val="311570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Effect transition="in" filter="fade">
                                      <p:cBhvr>
                                        <p:cTn id="13" dur="500"/>
                                        <p:tgtEl>
                                          <p:spTgt spid="3">
                                            <p:txEl>
                                              <p:pRg st="6" end="6"/>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8" end="8"/>
                                            </p:txEl>
                                          </p:spTgt>
                                        </p:tgtEl>
                                        <p:attrNameLst>
                                          <p:attrName>style.visibility</p:attrName>
                                        </p:attrNameLst>
                                      </p:cBhvr>
                                      <p:to>
                                        <p:strVal val="visible"/>
                                      </p:to>
                                    </p:set>
                                    <p:animEffect transition="in" filter="fade">
                                      <p:cBhvr>
                                        <p:cTn id="1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E01B8-63E7-64D1-2E75-C64C7E0D7E50}"/>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E8CB4EF8-5082-F027-1FED-51D781389656}"/>
              </a:ext>
            </a:extLst>
          </p:cNvPr>
          <p:cNvSpPr>
            <a:spLocks noGrp="1"/>
          </p:cNvSpPr>
          <p:nvPr>
            <p:ph type="body" sz="quarter" idx="16"/>
          </p:nvPr>
        </p:nvSpPr>
        <p:spPr/>
        <p:txBody>
          <a:bodyPr/>
          <a:lstStyle/>
          <a:p>
            <a:r>
              <a:rPr lang="en-US" b="1" dirty="0"/>
              <a:t>Pre-vs-post norm: </a:t>
            </a:r>
          </a:p>
          <a:p>
            <a:pPr lvl="1"/>
            <a:r>
              <a:rPr lang="en-US" dirty="0"/>
              <a:t>Everyone does pre-norm (except OPT350M).</a:t>
            </a:r>
          </a:p>
          <a:p>
            <a:endParaRPr lang="en-US" dirty="0"/>
          </a:p>
          <a:p>
            <a:r>
              <a:rPr lang="en-US" b="1" dirty="0" err="1"/>
              <a:t>LayerNorm</a:t>
            </a:r>
            <a:r>
              <a:rPr lang="en-US" b="1" dirty="0"/>
              <a:t> vs </a:t>
            </a:r>
            <a:r>
              <a:rPr lang="en-US" b="1" dirty="0" err="1"/>
              <a:t>RMSnorm</a:t>
            </a:r>
            <a:r>
              <a:rPr lang="en-US" b="1" dirty="0"/>
              <a:t>:</a:t>
            </a:r>
          </a:p>
          <a:p>
            <a:pPr lvl="1"/>
            <a:r>
              <a:rPr lang="en-US" dirty="0" err="1"/>
              <a:t>RMSnorm</a:t>
            </a:r>
            <a:r>
              <a:rPr lang="en-US" dirty="0"/>
              <a:t> has clear compute wins, sometimes even performance.</a:t>
            </a:r>
          </a:p>
          <a:p>
            <a:endParaRPr lang="en-US" dirty="0"/>
          </a:p>
          <a:p>
            <a:r>
              <a:rPr lang="en-US" b="1" dirty="0"/>
              <a:t>Gating: </a:t>
            </a:r>
          </a:p>
          <a:p>
            <a:pPr lvl="1"/>
            <a:r>
              <a:rPr lang="en-US" dirty="0"/>
              <a:t>GLUs seem generally better, though differences are small</a:t>
            </a:r>
          </a:p>
          <a:p>
            <a:endParaRPr lang="en-US" dirty="0"/>
          </a:p>
          <a:p>
            <a:r>
              <a:rPr lang="en-US" b="1" dirty="0"/>
              <a:t>Serial vs parallel layers:</a:t>
            </a:r>
          </a:p>
          <a:p>
            <a:pPr lvl="1"/>
            <a:r>
              <a:rPr lang="en-US" dirty="0"/>
              <a:t>No extremely serious ablations; but parallel layers have a compute win.</a:t>
            </a:r>
          </a:p>
        </p:txBody>
      </p:sp>
    </p:spTree>
    <p:extLst>
      <p:ext uri="{BB962C8B-B14F-4D97-AF65-F5344CB8AC3E}">
        <p14:creationId xmlns:p14="http://schemas.microsoft.com/office/powerpoint/2010/main" val="15997531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9FB67-7C7B-DB43-E474-F6C1D426A2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76AA00-40D0-857B-DE98-87F62ABCC0C7}"/>
              </a:ext>
            </a:extLst>
          </p:cNvPr>
          <p:cNvSpPr>
            <a:spLocks noGrp="1"/>
          </p:cNvSpPr>
          <p:nvPr>
            <p:ph type="title"/>
          </p:nvPr>
        </p:nvSpPr>
        <p:spPr/>
        <p:txBody>
          <a:bodyPr/>
          <a:lstStyle/>
          <a:p>
            <a:r>
              <a:rPr lang="en-US" dirty="0"/>
              <a:t>Recap</a:t>
            </a:r>
          </a:p>
        </p:txBody>
      </p:sp>
      <p:sp>
        <p:nvSpPr>
          <p:cNvPr id="3" name="Text Placeholder 2">
            <a:extLst>
              <a:ext uri="{FF2B5EF4-FFF2-40B4-BE49-F238E27FC236}">
                <a16:creationId xmlns:a16="http://schemas.microsoft.com/office/drawing/2014/main" id="{894FF408-6BD8-2004-C2F7-25BFDC774A14}"/>
              </a:ext>
            </a:extLst>
          </p:cNvPr>
          <p:cNvSpPr>
            <a:spLocks noGrp="1"/>
          </p:cNvSpPr>
          <p:nvPr>
            <p:ph type="body" sz="quarter" idx="16"/>
          </p:nvPr>
        </p:nvSpPr>
        <p:spPr/>
        <p:txBody>
          <a:bodyPr/>
          <a:lstStyle/>
          <a:p>
            <a:r>
              <a:rPr lang="en-US" b="1" dirty="0"/>
              <a:t>Pre-vs-post norm: </a:t>
            </a:r>
          </a:p>
          <a:p>
            <a:pPr lvl="1"/>
            <a:r>
              <a:rPr lang="en-US" dirty="0"/>
              <a:t>Everyone does pre-norm (except OPT350M).</a:t>
            </a:r>
          </a:p>
          <a:p>
            <a:endParaRPr lang="en-US" dirty="0"/>
          </a:p>
          <a:p>
            <a:r>
              <a:rPr lang="en-US" b="1" dirty="0" err="1"/>
              <a:t>LayerNorm</a:t>
            </a:r>
            <a:r>
              <a:rPr lang="en-US" b="1" dirty="0"/>
              <a:t> vs </a:t>
            </a:r>
            <a:r>
              <a:rPr lang="en-US" b="1" dirty="0" err="1"/>
              <a:t>RMSnorm</a:t>
            </a:r>
            <a:r>
              <a:rPr lang="en-US" b="1" dirty="0"/>
              <a:t>:</a:t>
            </a:r>
          </a:p>
          <a:p>
            <a:pPr lvl="1"/>
            <a:r>
              <a:rPr lang="en-US" dirty="0" err="1"/>
              <a:t>RMSnorm</a:t>
            </a:r>
            <a:r>
              <a:rPr lang="en-US" dirty="0"/>
              <a:t> has clear compute wins, sometimes even performance.</a:t>
            </a:r>
          </a:p>
          <a:p>
            <a:endParaRPr lang="en-US" dirty="0"/>
          </a:p>
          <a:p>
            <a:r>
              <a:rPr lang="en-US" b="1" dirty="0"/>
              <a:t>Serial vs parallel layers:</a:t>
            </a:r>
          </a:p>
          <a:p>
            <a:pPr lvl="1"/>
            <a:r>
              <a:rPr lang="en-US" dirty="0"/>
              <a:t>No extremely serious ablations; but parallel layers have a compute win.</a:t>
            </a:r>
          </a:p>
        </p:txBody>
      </p:sp>
    </p:spTree>
    <p:extLst>
      <p:ext uri="{BB962C8B-B14F-4D97-AF65-F5344CB8AC3E}">
        <p14:creationId xmlns:p14="http://schemas.microsoft.com/office/powerpoint/2010/main" val="837161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0C36F56-B0C4-32D6-E10C-8BAB18B2FFD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CD3F036-4736-7C05-9CC3-91E10C54E7BD}"/>
              </a:ext>
            </a:extLst>
          </p:cNvPr>
          <p:cNvSpPr>
            <a:spLocks noGrp="1"/>
          </p:cNvSpPr>
          <p:nvPr>
            <p:ph type="body" sz="quarter" idx="10"/>
          </p:nvPr>
        </p:nvSpPr>
        <p:spPr/>
        <p:txBody>
          <a:bodyPr>
            <a:normAutofit fontScale="92500"/>
          </a:bodyPr>
          <a:lstStyle/>
          <a:p>
            <a:r>
              <a:rPr lang="en-US" sz="4000" dirty="0"/>
              <a:t>Do you need all those keys? </a:t>
            </a:r>
          </a:p>
        </p:txBody>
      </p:sp>
      <p:pic>
        <p:nvPicPr>
          <p:cNvPr id="4" name="Picture 3" descr="A diagram of a group of colored rectangular objects&#10;&#10;Description automatically generated">
            <a:extLst>
              <a:ext uri="{FF2B5EF4-FFF2-40B4-BE49-F238E27FC236}">
                <a16:creationId xmlns:a16="http://schemas.microsoft.com/office/drawing/2014/main" id="{EC72CB45-BBA7-FEB9-4BEC-29071B6513E8}"/>
              </a:ext>
            </a:extLst>
          </p:cNvPr>
          <p:cNvPicPr>
            <a:picLocks noChangeAspect="1"/>
          </p:cNvPicPr>
          <p:nvPr/>
        </p:nvPicPr>
        <p:blipFill>
          <a:blip r:embed="rId2"/>
          <a:srcRect t="16404" r="64119" b="9076"/>
          <a:stretch/>
        </p:blipFill>
        <p:spPr>
          <a:xfrm>
            <a:off x="3296884" y="3245007"/>
            <a:ext cx="2234122" cy="1773041"/>
          </a:xfrm>
          <a:prstGeom prst="rect">
            <a:avLst/>
          </a:prstGeom>
        </p:spPr>
      </p:pic>
    </p:spTree>
    <p:extLst>
      <p:ext uri="{BB962C8B-B14F-4D97-AF65-F5344CB8AC3E}">
        <p14:creationId xmlns:p14="http://schemas.microsoft.com/office/powerpoint/2010/main" val="2467724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127ACC2-855F-2792-39F4-57A70472A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E24A6-E7D9-995E-184A-E83C1031B1E2}"/>
              </a:ext>
            </a:extLst>
          </p:cNvPr>
          <p:cNvSpPr>
            <a:spLocks noGrp="1"/>
          </p:cNvSpPr>
          <p:nvPr>
            <p:ph type="title"/>
          </p:nvPr>
        </p:nvSpPr>
        <p:spPr/>
        <p:txBody>
          <a:bodyPr>
            <a:normAutofit/>
          </a:bodyPr>
          <a:lstStyle/>
          <a:p>
            <a:r>
              <a:rPr lang="en-US" dirty="0"/>
              <a:t>Chapter Plan </a:t>
            </a:r>
          </a:p>
        </p:txBody>
      </p:sp>
      <p:sp>
        <p:nvSpPr>
          <p:cNvPr id="3" name="Content Placeholder 2">
            <a:extLst>
              <a:ext uri="{FF2B5EF4-FFF2-40B4-BE49-F238E27FC236}">
                <a16:creationId xmlns:a16="http://schemas.microsoft.com/office/drawing/2014/main" id="{A2AD5D5B-152D-2A58-753A-B2B5E9000CB3}"/>
              </a:ext>
            </a:extLst>
          </p:cNvPr>
          <p:cNvSpPr>
            <a:spLocks noGrp="1"/>
          </p:cNvSpPr>
          <p:nvPr>
            <p:ph type="body" sz="quarter" idx="16"/>
          </p:nvPr>
        </p:nvSpPr>
        <p:spPr/>
        <p:txBody>
          <a:bodyPr/>
          <a:lstStyle/>
          <a:p>
            <a:pPr>
              <a:buFont typeface="+mj-lt"/>
              <a:buAutoNum type="arabicPeriod"/>
            </a:pPr>
            <a:r>
              <a:rPr lang="en-US" dirty="0"/>
              <a:t>Transformer-based families of Language Models </a:t>
            </a:r>
          </a:p>
          <a:p>
            <a:pPr>
              <a:buFont typeface="+mj-lt"/>
              <a:buAutoNum type="arabicPeriod"/>
            </a:pPr>
            <a:r>
              <a:rPr lang="en-US" dirty="0"/>
              <a:t>Architectural variants </a:t>
            </a:r>
          </a:p>
          <a:p>
            <a:pPr>
              <a:buFont typeface="+mj-lt"/>
              <a:buAutoNum type="arabicPeriod"/>
            </a:pPr>
            <a:r>
              <a:rPr lang="en-US" dirty="0"/>
              <a:t>Thinking about pre-training data </a:t>
            </a:r>
          </a:p>
          <a:p>
            <a:pPr>
              <a:buFont typeface="+mj-lt"/>
              <a:buAutoNum type="arabicPeriod"/>
            </a:pPr>
            <a:r>
              <a:rPr lang="en-US" dirty="0"/>
              <a:t>Practical hacks and variants </a:t>
            </a:r>
          </a:p>
          <a:p>
            <a:pPr>
              <a:buFont typeface="+mj-lt"/>
              <a:buAutoNum type="arabicPeriod"/>
            </a:pPr>
            <a:endParaRPr lang="en-US" dirty="0"/>
          </a:p>
          <a:p>
            <a:pPr>
              <a:buFont typeface="+mj-lt"/>
              <a:buAutoNum type="arabicPeriod"/>
            </a:pPr>
            <a:endParaRPr lang="en-US" dirty="0"/>
          </a:p>
          <a:p>
            <a:pPr marL="0" indent="0">
              <a:buNone/>
            </a:pPr>
            <a:r>
              <a:rPr lang="en-US" b="1" dirty="0"/>
              <a:t>Chapter goal — </a:t>
            </a:r>
            <a:r>
              <a:rPr lang="en-US" dirty="0"/>
              <a:t>extending out understanding of training transformer language models. </a:t>
            </a:r>
          </a:p>
        </p:txBody>
      </p:sp>
    </p:spTree>
    <p:extLst>
      <p:ext uri="{BB962C8B-B14F-4D97-AF65-F5344CB8AC3E}">
        <p14:creationId xmlns:p14="http://schemas.microsoft.com/office/powerpoint/2010/main" val="4159623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9214C7C-3156-5A59-AA8D-0D76597E374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BB84B5-1603-185C-1218-21FD61DFAE1E}"/>
              </a:ext>
            </a:extLst>
          </p:cNvPr>
          <p:cNvSpPr>
            <a:spLocks noGrp="1"/>
          </p:cNvSpPr>
          <p:nvPr>
            <p:ph type="title"/>
          </p:nvPr>
        </p:nvSpPr>
        <p:spPr/>
        <p:txBody>
          <a:bodyPr/>
          <a:lstStyle/>
          <a:p>
            <a:r>
              <a:rPr lang="en-US" dirty="0"/>
              <a:t>Self-Attention layer variations </a:t>
            </a:r>
          </a:p>
        </p:txBody>
      </p:sp>
      <p:sp>
        <p:nvSpPr>
          <p:cNvPr id="3" name="Text Placeholder 2">
            <a:extLst>
              <a:ext uri="{FF2B5EF4-FFF2-40B4-BE49-F238E27FC236}">
                <a16:creationId xmlns:a16="http://schemas.microsoft.com/office/drawing/2014/main" id="{69B12E68-3345-9AA9-E07C-AFD15D49B9D1}"/>
              </a:ext>
            </a:extLst>
          </p:cNvPr>
          <p:cNvSpPr>
            <a:spLocks noGrp="1"/>
          </p:cNvSpPr>
          <p:nvPr>
            <p:ph type="body" sz="quarter" idx="16"/>
          </p:nvPr>
        </p:nvSpPr>
        <p:spPr/>
        <p:txBody>
          <a:bodyPr/>
          <a:lstStyle/>
          <a:p>
            <a:r>
              <a:rPr lang="en-US" dirty="0"/>
              <a:t>We’re going to discuss a few variations of standard self-attention that are motivated by computational bottlenecks. </a:t>
            </a:r>
          </a:p>
          <a:p>
            <a:r>
              <a:rPr lang="en-US" dirty="0"/>
              <a:t>Previously we talked about one bottleneck: # of arithmetic operations </a:t>
            </a:r>
          </a:p>
          <a:p>
            <a:r>
              <a:rPr lang="en-US" dirty="0"/>
              <a:t>Now we’re going to connect that to the # of read/writes from memory (IO)</a:t>
            </a:r>
          </a:p>
          <a:p>
            <a:endParaRPr lang="en-US" b="1" dirty="0"/>
          </a:p>
          <a:p>
            <a:endParaRPr lang="en-US" b="1" dirty="0"/>
          </a:p>
        </p:txBody>
      </p:sp>
    </p:spTree>
    <p:extLst>
      <p:ext uri="{BB962C8B-B14F-4D97-AF65-F5344CB8AC3E}">
        <p14:creationId xmlns:p14="http://schemas.microsoft.com/office/powerpoint/2010/main" val="35394305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0925-E5F8-A8AB-2830-5B4C78011639}"/>
              </a:ext>
            </a:extLst>
          </p:cNvPr>
          <p:cNvSpPr>
            <a:spLocks noGrp="1"/>
          </p:cNvSpPr>
          <p:nvPr>
            <p:ph type="title"/>
          </p:nvPr>
        </p:nvSpPr>
        <p:spPr/>
        <p:txBody>
          <a:bodyPr/>
          <a:lstStyle/>
          <a:p>
            <a:r>
              <a:rPr lang="en-US" dirty="0"/>
              <a:t>Diversion: Arithmetic Intensity  </a:t>
            </a:r>
          </a:p>
        </p:txBody>
      </p:sp>
      <p:sp>
        <p:nvSpPr>
          <p:cNvPr id="3" name="Text Placeholder 2">
            <a:extLst>
              <a:ext uri="{FF2B5EF4-FFF2-40B4-BE49-F238E27FC236}">
                <a16:creationId xmlns:a16="http://schemas.microsoft.com/office/drawing/2014/main" id="{AECEF063-87C6-7EE1-8475-C98091DA48FA}"/>
              </a:ext>
            </a:extLst>
          </p:cNvPr>
          <p:cNvSpPr>
            <a:spLocks noGrp="1"/>
          </p:cNvSpPr>
          <p:nvPr>
            <p:ph type="body" sz="quarter" idx="16"/>
          </p:nvPr>
        </p:nvSpPr>
        <p:spPr/>
        <p:txBody>
          <a:bodyPr/>
          <a:lstStyle/>
          <a:p>
            <a:r>
              <a:rPr lang="en-US" dirty="0"/>
              <a:t>Arithmetic Intensity of a program execution: </a:t>
            </a:r>
          </a:p>
          <a:p>
            <a:pPr marL="0" indent="0" algn="ctr">
              <a:buNone/>
            </a:pPr>
            <a:r>
              <a:rPr lang="en-US" dirty="0"/>
              <a:t>(# of floating-point operations) / (# of data bytes transferred to memory)  </a:t>
            </a:r>
          </a:p>
          <a:p>
            <a:endParaRPr lang="en-US" dirty="0"/>
          </a:p>
          <a:p>
            <a:r>
              <a:rPr lang="en-US" dirty="0"/>
              <a:t>It helps determine whether a program is </a:t>
            </a:r>
            <a:r>
              <a:rPr lang="en-US" i="1" dirty="0"/>
              <a:t>compute-bound</a:t>
            </a:r>
            <a:r>
              <a:rPr lang="en-US" dirty="0"/>
              <a:t> or </a:t>
            </a:r>
            <a:r>
              <a:rPr lang="en-US" i="1" dirty="0"/>
              <a:t>memory-bound:</a:t>
            </a:r>
          </a:p>
          <a:p>
            <a:pPr lvl="1"/>
            <a:r>
              <a:rPr lang="en-US" sz="1400" dirty="0"/>
              <a:t>If AI is </a:t>
            </a:r>
            <a:r>
              <a:rPr lang="en-US" sz="1400" b="1" dirty="0"/>
              <a:t>high</a:t>
            </a:r>
            <a:r>
              <a:rPr lang="en-US" sz="1400" dirty="0"/>
              <a:t>, performance is limited by how fast the GPU can compute. </a:t>
            </a:r>
          </a:p>
          <a:p>
            <a:pPr lvl="1"/>
            <a:r>
              <a:rPr lang="en-US" sz="1400" dirty="0"/>
              <a:t>If AI is </a:t>
            </a:r>
            <a:r>
              <a:rPr lang="en-US" sz="1400" b="1" dirty="0"/>
              <a:t>low</a:t>
            </a:r>
            <a:r>
              <a:rPr lang="en-US" sz="1400" dirty="0"/>
              <a:t>, performance is constrained by how fast data can be transferred between global memory and GPU cores.</a:t>
            </a:r>
          </a:p>
          <a:p>
            <a:pPr lvl="1"/>
            <a:endParaRPr lang="en-US" dirty="0"/>
          </a:p>
          <a:p>
            <a:r>
              <a:rPr lang="en-US" dirty="0"/>
              <a:t>A good rule of thumb: </a:t>
            </a:r>
          </a:p>
          <a:p>
            <a:pPr lvl="1"/>
            <a:r>
              <a:rPr lang="en-US" sz="1400" dirty="0"/>
              <a:t>Memory-bound:  AI &lt; 10 FLOPs/byte</a:t>
            </a:r>
          </a:p>
          <a:p>
            <a:pPr lvl="1"/>
            <a:r>
              <a:rPr lang="en-US" sz="1400" dirty="0"/>
              <a:t>Balanced:  10 ≤ AI ≤ 100 FLOPs/byte</a:t>
            </a:r>
          </a:p>
          <a:p>
            <a:pPr lvl="1"/>
            <a:r>
              <a:rPr lang="en-US" sz="1400" dirty="0"/>
              <a:t>Compute-bound:  AI &gt; 100 FLOPs/byte</a:t>
            </a:r>
          </a:p>
        </p:txBody>
      </p:sp>
    </p:spTree>
    <p:extLst>
      <p:ext uri="{BB962C8B-B14F-4D97-AF65-F5344CB8AC3E}">
        <p14:creationId xmlns:p14="http://schemas.microsoft.com/office/powerpoint/2010/main" val="3810913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219A-5B2B-24A3-BC0B-A1AEEB0770B3}"/>
              </a:ext>
            </a:extLst>
          </p:cNvPr>
          <p:cNvSpPr>
            <a:spLocks noGrp="1"/>
          </p:cNvSpPr>
          <p:nvPr>
            <p:ph type="title"/>
          </p:nvPr>
        </p:nvSpPr>
        <p:spPr/>
        <p:txBody>
          <a:bodyPr/>
          <a:lstStyle/>
          <a:p>
            <a:r>
              <a:rPr lang="en-US" dirty="0"/>
              <a:t>Quiz </a:t>
            </a:r>
          </a:p>
        </p:txBody>
      </p:sp>
      <p:sp>
        <p:nvSpPr>
          <p:cNvPr id="3" name="Text Placeholder 2">
            <a:extLst>
              <a:ext uri="{FF2B5EF4-FFF2-40B4-BE49-F238E27FC236}">
                <a16:creationId xmlns:a16="http://schemas.microsoft.com/office/drawing/2014/main" id="{67F38656-CE95-91AA-D890-34C40928CB5C}"/>
              </a:ext>
            </a:extLst>
          </p:cNvPr>
          <p:cNvSpPr>
            <a:spLocks noGrp="1"/>
          </p:cNvSpPr>
          <p:nvPr>
            <p:ph type="body" sz="quarter" idx="16"/>
          </p:nvPr>
        </p:nvSpPr>
        <p:spPr/>
        <p:txBody>
          <a:bodyPr/>
          <a:lstStyle/>
          <a:p>
            <a:r>
              <a:rPr lang="en-US" dirty="0"/>
              <a:t>If a GPU kernel has </a:t>
            </a:r>
            <a:r>
              <a:rPr lang="en-US" b="1" dirty="0"/>
              <a:t>high</a:t>
            </a:r>
            <a:r>
              <a:rPr lang="en-US" dirty="0"/>
              <a:t> arithmetic intensity, which of the following is true?</a:t>
            </a:r>
          </a:p>
          <a:p>
            <a:pPr lvl="1"/>
            <a:r>
              <a:rPr lang="en-US" dirty="0"/>
              <a:t>A) Performance is mostly limited by memory bandwidth</a:t>
            </a:r>
          </a:p>
          <a:p>
            <a:pPr lvl="1"/>
            <a:r>
              <a:rPr lang="en-US" dirty="0"/>
              <a:t>B) Performance is mostly limited by compute throughput</a:t>
            </a:r>
          </a:p>
          <a:p>
            <a:pPr lvl="1"/>
            <a:r>
              <a:rPr lang="en-US" dirty="0"/>
              <a:t>C) Memory accesses dominate execution time</a:t>
            </a:r>
          </a:p>
          <a:p>
            <a:pPr lvl="1"/>
            <a:r>
              <a:rPr lang="en-US" dirty="0"/>
              <a:t>D) The workload is not well-suited for GPUs</a:t>
            </a:r>
          </a:p>
          <a:p>
            <a:endParaRPr lang="en-US" dirty="0"/>
          </a:p>
          <a:p>
            <a:endParaRPr lang="en-US" dirty="0"/>
          </a:p>
          <a:p>
            <a:r>
              <a:rPr lang="en-US" b="1" dirty="0"/>
              <a:t>Answer: </a:t>
            </a:r>
            <a:r>
              <a:rPr lang="en-US" dirty="0"/>
              <a:t>High AI means the GPU spends more time computing per byte of memory fetched, making it </a:t>
            </a:r>
            <a:r>
              <a:rPr lang="en-US" b="1" dirty="0"/>
              <a:t>compute-bound</a:t>
            </a:r>
            <a:r>
              <a:rPr lang="en-US" dirty="0"/>
              <a:t> rather than </a:t>
            </a:r>
            <a:r>
              <a:rPr lang="en-US" b="1" dirty="0"/>
              <a:t>memory-bound</a:t>
            </a:r>
            <a:r>
              <a:rPr lang="en-US" dirty="0"/>
              <a:t>. Hence, B. </a:t>
            </a:r>
          </a:p>
          <a:p>
            <a:endParaRPr lang="en-US" dirty="0"/>
          </a:p>
        </p:txBody>
      </p:sp>
    </p:spTree>
    <p:extLst>
      <p:ext uri="{BB962C8B-B14F-4D97-AF65-F5344CB8AC3E}">
        <p14:creationId xmlns:p14="http://schemas.microsoft.com/office/powerpoint/2010/main" val="146431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FC062-1AA7-BA88-B5EA-460657531119}"/>
              </a:ext>
            </a:extLst>
          </p:cNvPr>
          <p:cNvSpPr>
            <a:spLocks noGrp="1"/>
          </p:cNvSpPr>
          <p:nvPr>
            <p:ph type="title"/>
          </p:nvPr>
        </p:nvSpPr>
        <p:spPr/>
        <p:txBody>
          <a:bodyPr/>
          <a:lstStyle/>
          <a:p>
            <a:r>
              <a:rPr lang="en-US" dirty="0"/>
              <a:t>Arithmetic Intensity: An example</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15A6C990-79D8-45C2-6C4C-269E07F3F12F}"/>
                  </a:ext>
                </a:extLst>
              </p:cNvPr>
              <p:cNvSpPr>
                <a:spLocks noGrp="1"/>
              </p:cNvSpPr>
              <p:nvPr>
                <p:ph type="body" sz="quarter" idx="16"/>
              </p:nvPr>
            </p:nvSpPr>
            <p:spPr/>
            <p:txBody>
              <a:bodyPr/>
              <a:lstStyle/>
              <a:p>
                <a:r>
                  <a:rPr lang="en-US" dirty="0"/>
                  <a:t>We are going to compute AI for the first operation in Self-Attention.</a:t>
                </a:r>
              </a:p>
              <a:p>
                <a:r>
                  <a:rPr lang="en-US" dirty="0"/>
                  <a:t>Note we assume that the full input sequence is given at once (e.g., training time). </a:t>
                </a:r>
              </a:p>
              <a:p>
                <a:r>
                  <a:rPr lang="en-US" dirty="0"/>
                  <a:t>Given: </a:t>
                </a:r>
                <a14:m>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a14:m>
                <a:r>
                  <a:rPr lang="en-US" dirty="0"/>
                  <a:t>  we want to compute: </a:t>
                </a: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 From last week: </a:t>
                </a:r>
              </a:p>
              <a:p>
                <a:endParaRPr lang="en-US" dirty="0"/>
              </a:p>
              <a:p>
                <a:endParaRPr lang="en-US" dirty="0"/>
              </a:p>
              <a:p>
                <a:endParaRPr lang="en-US" dirty="0"/>
              </a:p>
              <a:p>
                <a:pPr marL="0" indent="0">
                  <a:buNone/>
                </a:pPr>
                <a:endParaRPr lang="en-US" b="0" i="0"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AI</m:t>
                      </m:r>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𝑏𝑛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num>
                            <m:den>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𝑏𝑛𝑑</m:t>
                              </m:r>
                            </m:den>
                          </m:f>
                        </m:e>
                      </m:d>
                      <m:r>
                        <a:rPr lang="en-US" i="1">
                          <a:latin typeface="Cambria Math" panose="02040503050406030204" pitchFamily="18" charset="0"/>
                        </a:rPr>
                        <m:t>=</m:t>
                      </m:r>
                      <m:r>
                        <a:rPr lang="en-US" i="1">
                          <a:latin typeface="Cambria Math" panose="02040503050406030204" pitchFamily="18" charset="0"/>
                        </a:rPr>
                        <m:t>𝑂</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r>
                                        <a:rPr lang="en-US" altLang="zh-TW" i="1">
                                          <a:latin typeface="Cambria Math" panose="02040503050406030204" pitchFamily="18" charset="0"/>
                                          <a:ea typeface="Cambria Math" panose="02040503050406030204" pitchFamily="18" charset="0"/>
                                        </a:rPr>
                                        <m:t>+2</m:t>
                                      </m:r>
                                      <m:r>
                                        <a:rPr lang="en-US" altLang="zh-TW" i="1">
                                          <a:latin typeface="Cambria Math" panose="02040503050406030204" pitchFamily="18" charset="0"/>
                                          <a:ea typeface="Cambria Math" panose="02040503050406030204" pitchFamily="18" charset="0"/>
                                        </a:rPr>
                                        <m:t>𝑏𝑛𝑑</m:t>
                                      </m:r>
                                    </m:num>
                                    <m:den>
                                      <m:r>
                                        <a:rPr lang="en-US" altLang="zh-TW" i="1">
                                          <a:latin typeface="Cambria Math" panose="02040503050406030204" pitchFamily="18" charset="0"/>
                                          <a:ea typeface="Cambria Math" panose="02040503050406030204" pitchFamily="18" charset="0"/>
                                        </a:rPr>
                                        <m:t>𝑏𝑛</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𝑑</m:t>
                                          </m:r>
                                        </m:e>
                                        <m:sup>
                                          <m:r>
                                            <a:rPr lang="en-US" altLang="zh-TW" i="1">
                                              <a:latin typeface="Cambria Math" panose="02040503050406030204" pitchFamily="18" charset="0"/>
                                              <a:ea typeface="Cambria Math" panose="02040503050406030204" pitchFamily="18" charset="0"/>
                                            </a:rPr>
                                            <m:t>2</m:t>
                                          </m:r>
                                        </m:sup>
                                      </m:sSup>
                                    </m:den>
                                  </m:f>
                                </m:e>
                              </m:d>
                            </m:e>
                            <m:sup>
                              <m:r>
                                <a:rPr lang="en-US" i="1">
                                  <a:latin typeface="Cambria Math" panose="02040503050406030204" pitchFamily="18" charset="0"/>
                                </a:rPr>
                                <m:t>−1</m:t>
                              </m:r>
                            </m:sup>
                          </m:sSup>
                        </m:e>
                      </m:d>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𝑏𝑛</m:t>
                                      </m:r>
                                    </m:den>
                                  </m:f>
                                  <m:r>
                                    <a:rPr lang="en-US" i="1">
                                      <a:latin typeface="Cambria Math" panose="02040503050406030204" pitchFamily="18" charset="0"/>
                                    </a:rPr>
                                    <m:t>+</m:t>
                                  </m:r>
                                  <m:f>
                                    <m:fPr>
                                      <m:ctrlPr>
                                        <a:rPr lang="en-US" i="1">
                                          <a:latin typeface="Cambria Math" panose="02040503050406030204" pitchFamily="18" charset="0"/>
                                        </a:rPr>
                                      </m:ctrlPr>
                                    </m:fPr>
                                    <m:num>
                                      <m:r>
                                        <a:rPr lang="en-US" altLang="zh-TW" i="1">
                                          <a:latin typeface="Cambria Math" panose="02040503050406030204" pitchFamily="18" charset="0"/>
                                          <a:ea typeface="Cambria Math" panose="02040503050406030204" pitchFamily="18" charset="0"/>
                                        </a:rPr>
                                        <m:t>2</m:t>
                                      </m:r>
                                    </m:num>
                                    <m:den>
                                      <m:r>
                                        <a:rPr lang="en-US" altLang="zh-TW" i="1">
                                          <a:latin typeface="Cambria Math" panose="02040503050406030204" pitchFamily="18" charset="0"/>
                                          <a:ea typeface="Cambria Math" panose="02040503050406030204" pitchFamily="18" charset="0"/>
                                        </a:rPr>
                                        <m:t>𝑑</m:t>
                                      </m:r>
                                    </m:den>
                                  </m:f>
                                </m:e>
                              </m:d>
                            </m:e>
                            <m:sup>
                              <m:r>
                                <a:rPr lang="en-US" i="1">
                                  <a:latin typeface="Cambria Math" panose="02040503050406030204" pitchFamily="18" charset="0"/>
                                </a:rPr>
                                <m:t>−1</m:t>
                              </m:r>
                            </m:sup>
                          </m:sSup>
                        </m:e>
                      </m:d>
                    </m:oMath>
                  </m:oMathPara>
                </a14:m>
                <a:endParaRPr lang="en-US" dirty="0"/>
              </a:p>
              <a:p>
                <a:endParaRPr lang="en-US" dirty="0"/>
              </a:p>
              <a:p>
                <a:endParaRPr lang="en-US" dirty="0"/>
              </a:p>
            </p:txBody>
          </p:sp>
        </mc:Choice>
        <mc:Fallback>
          <p:sp>
            <p:nvSpPr>
              <p:cNvPr id="3" name="Text Placeholder 2">
                <a:extLst>
                  <a:ext uri="{FF2B5EF4-FFF2-40B4-BE49-F238E27FC236}">
                    <a16:creationId xmlns:a16="http://schemas.microsoft.com/office/drawing/2014/main" id="{15A6C990-79D8-45C2-6C4C-269E07F3F12F}"/>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graphicFrame>
            <p:nvGraphicFramePr>
              <p:cNvPr id="5" name="Table 4">
                <a:extLst>
                  <a:ext uri="{FF2B5EF4-FFF2-40B4-BE49-F238E27FC236}">
                    <a16:creationId xmlns:a16="http://schemas.microsoft.com/office/drawing/2014/main" id="{D7ED931B-9C64-DD79-67B0-BA8F9D8B8892}"/>
                  </a:ext>
                </a:extLst>
              </p:cNvPr>
              <p:cNvGraphicFramePr>
                <a:graphicFrameLocks noGrp="1"/>
              </p:cNvGraphicFramePr>
              <p:nvPr>
                <p:extLst>
                  <p:ext uri="{D42A27DB-BD31-4B8C-83A1-F6EECF244321}">
                    <p14:modId xmlns:p14="http://schemas.microsoft.com/office/powerpoint/2010/main" val="617065414"/>
                  </p:ext>
                </p:extLst>
              </p:nvPr>
            </p:nvGraphicFramePr>
            <p:xfrm>
              <a:off x="474134" y="2518708"/>
              <a:ext cx="7863839" cy="782955"/>
            </p:xfrm>
            <a:graphic>
              <a:graphicData uri="http://schemas.openxmlformats.org/drawingml/2006/table">
                <a:tbl>
                  <a:tblPr firstRow="1" bandRow="1">
                    <a:tableStyleId>{5C22544A-7EE6-4342-B048-85BDC9FD1C3A}</a:tableStyleId>
                  </a:tblPr>
                  <a:tblGrid>
                    <a:gridCol w="2124647">
                      <a:extLst>
                        <a:ext uri="{9D8B030D-6E8A-4147-A177-3AD203B41FA5}">
                          <a16:colId xmlns:a16="http://schemas.microsoft.com/office/drawing/2014/main" val="1401350009"/>
                        </a:ext>
                      </a:extLst>
                    </a:gridCol>
                    <a:gridCol w="2406758">
                      <a:extLst>
                        <a:ext uri="{9D8B030D-6E8A-4147-A177-3AD203B41FA5}">
                          <a16:colId xmlns:a16="http://schemas.microsoft.com/office/drawing/2014/main" val="4247523174"/>
                        </a:ext>
                      </a:extLst>
                    </a:gridCol>
                    <a:gridCol w="1675032">
                      <a:extLst>
                        <a:ext uri="{9D8B030D-6E8A-4147-A177-3AD203B41FA5}">
                          <a16:colId xmlns:a16="http://schemas.microsoft.com/office/drawing/2014/main" val="2769638561"/>
                        </a:ext>
                      </a:extLst>
                    </a:gridCol>
                    <a:gridCol w="1657402">
                      <a:extLst>
                        <a:ext uri="{9D8B030D-6E8A-4147-A177-3AD203B41FA5}">
                          <a16:colId xmlns:a16="http://schemas.microsoft.com/office/drawing/2014/main" val="35958247"/>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629144104"/>
                      </a:ext>
                    </a:extLst>
                  </a:tr>
                  <a:tr h="370840">
                    <a:tc>
                      <a:txBody>
                        <a:bodyPr/>
                        <a:lstStyle/>
                        <a:p>
                          <a:pPr algn="ctr"/>
                          <a14:m>
                            <m:oMathPara xmlns:m="http://schemas.openxmlformats.org/officeDocument/2006/math">
                              <m:oMathParaPr>
                                <m:jc m:val="centerGroup"/>
                              </m:oMathParaPr>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m:oMathPara>
                          </a14:m>
                          <a:endParaRPr lang="en-US" dirty="0"/>
                        </a:p>
                      </a:txBody>
                      <a:tcPr anchor="ctr"/>
                    </a:tc>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extLst>
                      <a:ext uri="{0D108BD9-81ED-4DB2-BD59-A6C34878D82A}">
                        <a16:rowId xmlns:a16="http://schemas.microsoft.com/office/drawing/2014/main" val="1874581446"/>
                      </a:ext>
                    </a:extLst>
                  </a:tr>
                </a:tbl>
              </a:graphicData>
            </a:graphic>
          </p:graphicFrame>
        </mc:Choice>
        <mc:Fallback>
          <p:graphicFrame>
            <p:nvGraphicFramePr>
              <p:cNvPr id="5" name="Table 4">
                <a:extLst>
                  <a:ext uri="{FF2B5EF4-FFF2-40B4-BE49-F238E27FC236}">
                    <a16:creationId xmlns:a16="http://schemas.microsoft.com/office/drawing/2014/main" id="{D7ED931B-9C64-DD79-67B0-BA8F9D8B8892}"/>
                  </a:ext>
                </a:extLst>
              </p:cNvPr>
              <p:cNvGraphicFramePr>
                <a:graphicFrameLocks noGrp="1"/>
              </p:cNvGraphicFramePr>
              <p:nvPr>
                <p:extLst>
                  <p:ext uri="{D42A27DB-BD31-4B8C-83A1-F6EECF244321}">
                    <p14:modId xmlns:p14="http://schemas.microsoft.com/office/powerpoint/2010/main" val="617065414"/>
                  </p:ext>
                </p:extLst>
              </p:nvPr>
            </p:nvGraphicFramePr>
            <p:xfrm>
              <a:off x="474134" y="2518708"/>
              <a:ext cx="7863839" cy="782955"/>
            </p:xfrm>
            <a:graphic>
              <a:graphicData uri="http://schemas.openxmlformats.org/drawingml/2006/table">
                <a:tbl>
                  <a:tblPr firstRow="1" bandRow="1">
                    <a:tableStyleId>{5C22544A-7EE6-4342-B048-85BDC9FD1C3A}</a:tableStyleId>
                  </a:tblPr>
                  <a:tblGrid>
                    <a:gridCol w="2124647">
                      <a:extLst>
                        <a:ext uri="{9D8B030D-6E8A-4147-A177-3AD203B41FA5}">
                          <a16:colId xmlns:a16="http://schemas.microsoft.com/office/drawing/2014/main" val="1401350009"/>
                        </a:ext>
                      </a:extLst>
                    </a:gridCol>
                    <a:gridCol w="2406758">
                      <a:extLst>
                        <a:ext uri="{9D8B030D-6E8A-4147-A177-3AD203B41FA5}">
                          <a16:colId xmlns:a16="http://schemas.microsoft.com/office/drawing/2014/main" val="4247523174"/>
                        </a:ext>
                      </a:extLst>
                    </a:gridCol>
                    <a:gridCol w="1675032">
                      <a:extLst>
                        <a:ext uri="{9D8B030D-6E8A-4147-A177-3AD203B41FA5}">
                          <a16:colId xmlns:a16="http://schemas.microsoft.com/office/drawing/2014/main" val="2769638561"/>
                        </a:ext>
                      </a:extLst>
                    </a:gridCol>
                    <a:gridCol w="1657402">
                      <a:extLst>
                        <a:ext uri="{9D8B030D-6E8A-4147-A177-3AD203B41FA5}">
                          <a16:colId xmlns:a16="http://schemas.microsoft.com/office/drawing/2014/main" val="35958247"/>
                        </a:ext>
                      </a:extLst>
                    </a:gridCol>
                  </a:tblGrid>
                  <a:tr h="370840">
                    <a:tc>
                      <a:txBody>
                        <a:bodyPr/>
                        <a:lstStyle/>
                        <a:p>
                          <a:pPr algn="ctr"/>
                          <a:r>
                            <a:rPr lang="en-US" dirty="0"/>
                            <a:t>Dimensions</a:t>
                          </a:r>
                        </a:p>
                      </a:txBody>
                      <a:tcPr/>
                    </a:tc>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extLst>
                      <a:ext uri="{0D108BD9-81ED-4DB2-BD59-A6C34878D82A}">
                        <a16:rowId xmlns:a16="http://schemas.microsoft.com/office/drawing/2014/main" val="1629144104"/>
                      </a:ext>
                    </a:extLst>
                  </a:tr>
                  <a:tr h="412115">
                    <a:tc>
                      <a:txBody>
                        <a:bodyPr/>
                        <a:lstStyle/>
                        <a:p>
                          <a:endParaRPr lang="en-US"/>
                        </a:p>
                      </a:txBody>
                      <a:tcPr anchor="ctr">
                        <a:blipFill>
                          <a:blip r:embed="rId3"/>
                          <a:stretch>
                            <a:fillRect l="-595" t="-90909" r="-270238" b="-6061"/>
                          </a:stretch>
                        </a:blipFill>
                      </a:tcPr>
                    </a:tc>
                    <a:tc>
                      <a:txBody>
                        <a:bodyPr/>
                        <a:lstStyle/>
                        <a:p>
                          <a:endParaRPr lang="en-US"/>
                        </a:p>
                      </a:txBody>
                      <a:tcPr anchor="ctr">
                        <a:blipFill>
                          <a:blip r:embed="rId3"/>
                          <a:stretch>
                            <a:fillRect l="-89418" t="-90909" r="-140212" b="-6061"/>
                          </a:stretch>
                        </a:blipFill>
                      </a:tcPr>
                    </a:tc>
                    <a:tc>
                      <a:txBody>
                        <a:bodyPr/>
                        <a:lstStyle/>
                        <a:p>
                          <a:endParaRPr lang="en-US"/>
                        </a:p>
                      </a:txBody>
                      <a:tcPr anchor="ctr">
                        <a:blipFill>
                          <a:blip r:embed="rId3"/>
                          <a:stretch>
                            <a:fillRect l="-271212" t="-90909" r="-100758" b="-6061"/>
                          </a:stretch>
                        </a:blipFill>
                      </a:tcPr>
                    </a:tc>
                    <a:tc>
                      <a:txBody>
                        <a:bodyPr/>
                        <a:lstStyle/>
                        <a:p>
                          <a:endParaRPr lang="en-US"/>
                        </a:p>
                      </a:txBody>
                      <a:tcPr anchor="ctr">
                        <a:blipFill>
                          <a:blip r:embed="rId3"/>
                          <a:stretch>
                            <a:fillRect l="-374046" t="-90909" r="-1527" b="-6061"/>
                          </a:stretch>
                        </a:blipFill>
                      </a:tcPr>
                    </a:tc>
                    <a:extLst>
                      <a:ext uri="{0D108BD9-81ED-4DB2-BD59-A6C34878D82A}">
                        <a16:rowId xmlns:a16="http://schemas.microsoft.com/office/drawing/2014/main" val="1874581446"/>
                      </a:ext>
                    </a:extLst>
                  </a:tr>
                </a:tbl>
              </a:graphicData>
            </a:graphic>
          </p:graphicFrame>
        </mc:Fallback>
      </mc:AlternateContent>
    </p:spTree>
    <p:extLst>
      <p:ext uri="{BB962C8B-B14F-4D97-AF65-F5344CB8AC3E}">
        <p14:creationId xmlns:p14="http://schemas.microsoft.com/office/powerpoint/2010/main" val="10829628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ADBC0-635B-8CE5-457A-E440D09EFFCB}"/>
              </a:ext>
            </a:extLst>
          </p:cNvPr>
          <p:cNvSpPr>
            <a:spLocks noGrp="1"/>
          </p:cNvSpPr>
          <p:nvPr>
            <p:ph type="title"/>
          </p:nvPr>
        </p:nvSpPr>
        <p:spPr/>
        <p:txBody>
          <a:bodyPr/>
          <a:lstStyle/>
          <a:p>
            <a:r>
              <a:rPr lang="en-US" dirty="0"/>
              <a:t>Quiz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B8A45B34-A361-3F1F-530E-AF396AC31670}"/>
                  </a:ext>
                </a:extLst>
              </p:cNvPr>
              <p:cNvSpPr>
                <a:spLocks noGrp="1"/>
              </p:cNvSpPr>
              <p:nvPr>
                <p:ph type="body" sz="quarter" idx="16"/>
              </p:nvPr>
            </p:nvSpPr>
            <p:spPr>
              <a:xfrm>
                <a:off x="533919" y="1207771"/>
                <a:ext cx="8085415" cy="3077573"/>
              </a:xfrm>
            </p:spPr>
            <p:txBody>
              <a:bodyPr/>
              <a:lstStyle/>
              <a:p>
                <a:r>
                  <a:rPr lang="en-US" dirty="0"/>
                  <a:t>Given: </a:t>
                </a:r>
                <a14:m>
                  <m:oMath xmlns:m="http://schemas.openxmlformats.org/officeDocument/2006/math">
                    <m:r>
                      <a:rPr lang="en-US" altLang="zh-TW" b="1" smtClean="0">
                        <a:latin typeface="Cambria Math" panose="02040503050406030204" pitchFamily="18" charset="0"/>
                      </a:rPr>
                      <m:t>𝐱</m:t>
                    </m:r>
                    <m:r>
                      <a:rPr lang="en-US" altLang="zh-TW" b="1" i="1" smtClean="0">
                        <a:latin typeface="Cambria Math" panose="02040503050406030204" pitchFamily="18" charset="0"/>
                      </a:rPr>
                      <m:t>∈</m:t>
                    </m:r>
                    <m:sSup>
                      <m:sSupPr>
                        <m:ctrlPr>
                          <a:rPr lang="en-US" altLang="zh-TW" i="1">
                            <a:latin typeface="Cambria Math" panose="02040503050406030204" pitchFamily="18" charset="0"/>
                            <a:ea typeface="Cambria Math" panose="02040503050406030204" pitchFamily="18" charset="0"/>
                          </a:rPr>
                        </m:ctrlPr>
                      </m:sSupPr>
                      <m:e>
                        <m:r>
                          <a:rPr lang="en-US" altLang="zh-TW" i="1">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𝑏</m:t>
                        </m:r>
                        <m:r>
                          <a:rPr lang="en-US" altLang="zh-TW" b="0" i="1" smtClean="0">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𝑛</m:t>
                        </m:r>
                        <m:r>
                          <a:rPr lang="en-US" altLang="zh-TW" i="1">
                            <a:latin typeface="Cambria Math" panose="02040503050406030204" pitchFamily="18" charset="0"/>
                            <a:ea typeface="Cambria Math" panose="02040503050406030204" pitchFamily="18" charset="0"/>
                          </a:rPr>
                          <m:t>×</m:t>
                        </m:r>
                        <m:r>
                          <a:rPr lang="en-US" altLang="zh-TW" i="1">
                            <a:latin typeface="Cambria Math" panose="02040503050406030204" pitchFamily="18" charset="0"/>
                            <a:ea typeface="Cambria Math" panose="02040503050406030204" pitchFamily="18" charset="0"/>
                          </a:rPr>
                          <m:t>𝑑</m:t>
                        </m:r>
                      </m:sup>
                    </m:sSup>
                    <m:r>
                      <a:rPr lang="en-US" altLang="zh-TW" b="0" i="1" smtClean="0">
                        <a:latin typeface="Cambria Math" panose="02040503050406030204" pitchFamily="18" charset="0"/>
                        <a:ea typeface="Cambria Math" panose="02040503050406030204" pitchFamily="18" charset="0"/>
                      </a:rPr>
                      <m:t>,</m:t>
                    </m:r>
                    <m:sSubSup>
                      <m:sSubSupPr>
                        <m:ctrlPr>
                          <a:rPr lang="en-US" altLang="zh-TW" b="1" i="1" smtClean="0">
                            <a:solidFill>
                              <a:srgbClr val="7030A0"/>
                            </a:solidFill>
                            <a:latin typeface="Cambria Math" panose="02040503050406030204" pitchFamily="18" charset="0"/>
                          </a:rPr>
                        </m:ctrlPr>
                      </m:sSubSupPr>
                      <m:e>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r>
                      <a:rPr lang="en-US" altLang="zh-TW" b="1" i="1" smtClean="0">
                        <a:latin typeface="Cambria Math" panose="02040503050406030204" pitchFamily="18" charset="0"/>
                      </a:rPr>
                      <m:t>∈</m:t>
                    </m:r>
                    <m:sSup>
                      <m:sSupPr>
                        <m:ctrlPr>
                          <a:rPr lang="en-US" altLang="zh-TW" b="1" i="1" smtClean="0">
                            <a:latin typeface="Cambria Math" panose="02040503050406030204" pitchFamily="18" charset="0"/>
                            <a:ea typeface="Cambria Math" panose="02040503050406030204" pitchFamily="18" charset="0"/>
                          </a:rPr>
                        </m:ctrlPr>
                      </m:sSupPr>
                      <m:e>
                        <m:r>
                          <a:rPr lang="en-US" altLang="zh-TW" b="1" i="1" smtClean="0">
                            <a:latin typeface="Cambria Math" panose="02040503050406030204" pitchFamily="18" charset="0"/>
                            <a:ea typeface="Cambria Math" panose="02040503050406030204" pitchFamily="18" charset="0"/>
                          </a:rPr>
                          <m:t>ℝ</m:t>
                        </m:r>
                      </m:e>
                      <m: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box>
                          <m:boxPr>
                            <m:ctrlPr>
                              <a:rPr lang="en-US" altLang="zh-TW" b="0" i="1" smtClean="0">
                                <a:latin typeface="Cambria Math" panose="02040503050406030204" pitchFamily="18" charset="0"/>
                                <a:ea typeface="Cambria Math" panose="02040503050406030204" pitchFamily="18" charset="0"/>
                              </a:rPr>
                            </m:ctrlPr>
                          </m:boxPr>
                          <m:e>
                            <m:argPr>
                              <m:argSz m:val="-1"/>
                            </m:argPr>
                            <m:f>
                              <m:fPr>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𝑑</m:t>
                                </m:r>
                              </m:num>
                              <m:den>
                                <m:r>
                                  <a:rPr lang="en-US" altLang="zh-TW" b="0" i="1" smtClean="0">
                                    <a:latin typeface="Cambria Math" panose="02040503050406030204" pitchFamily="18" charset="0"/>
                                    <a:ea typeface="Cambria Math" panose="02040503050406030204" pitchFamily="18" charset="0"/>
                                  </a:rPr>
                                  <m:t>𝑚</m:t>
                                </m:r>
                              </m:den>
                            </m:f>
                          </m:e>
                        </m:box>
                      </m:sup>
                    </m:sSup>
                  </m:oMath>
                </a14:m>
                <a:r>
                  <a:rPr lang="en-US" dirty="0"/>
                  <a:t>  we know that the AI for computing </a:t>
                </a: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is: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AI</m:t>
                      </m:r>
                      <m:r>
                        <a:rPr lang="en-US" b="0" i="1" smtClean="0">
                          <a:latin typeface="Cambria Math" panose="02040503050406030204" pitchFamily="18" charset="0"/>
                        </a:rPr>
                        <m:t>=</m:t>
                      </m:r>
                      <m:r>
                        <a:rPr lang="en-US" b="0" i="1" smtClean="0">
                          <a:latin typeface="Cambria Math" panose="02040503050406030204" pitchFamily="18" charset="0"/>
                        </a:rPr>
                        <m:t>𝑂</m:t>
                      </m:r>
                      <m:d>
                        <m:dPr>
                          <m:ctrlPr>
                            <a:rPr lang="en-US" b="0" i="1" smtClean="0">
                              <a:latin typeface="Cambria Math" panose="02040503050406030204" pitchFamily="18" charset="0"/>
                            </a:rPr>
                          </m:ctrlPr>
                        </m:dPr>
                        <m:e>
                          <m:sSup>
                            <m:sSupPr>
                              <m:ctrlPr>
                                <a:rPr lang="en-US" i="1">
                                  <a:latin typeface="Cambria Math" panose="02040503050406030204" pitchFamily="18" charset="0"/>
                                </a:rPr>
                              </m:ctrlPr>
                            </m:sSupPr>
                            <m:e>
                              <m:d>
                                <m:dPr>
                                  <m:ctrlPr>
                                    <a:rPr lang="en-US" i="1">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𝑏𝑛</m:t>
                                      </m:r>
                                    </m:den>
                                  </m:f>
                                  <m:r>
                                    <a:rPr lang="en-US" i="1">
                                      <a:latin typeface="Cambria Math" panose="02040503050406030204" pitchFamily="18" charset="0"/>
                                    </a:rPr>
                                    <m:t>+</m:t>
                                  </m:r>
                                  <m:f>
                                    <m:fPr>
                                      <m:ctrlPr>
                                        <a:rPr lang="en-US" i="1">
                                          <a:latin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i="1">
                                          <a:latin typeface="Cambria Math" panose="02040503050406030204" pitchFamily="18" charset="0"/>
                                          <a:ea typeface="Cambria Math" panose="02040503050406030204" pitchFamily="18" charset="0"/>
                                        </a:rPr>
                                        <m:t>𝑑</m:t>
                                      </m:r>
                                    </m:den>
                                  </m:f>
                                </m:e>
                              </m:d>
                            </m:e>
                            <m:sup>
                              <m:r>
                                <a:rPr lang="en-US" i="1">
                                  <a:latin typeface="Cambria Math" panose="02040503050406030204" pitchFamily="18" charset="0"/>
                                </a:rPr>
                                <m:t>−1</m:t>
                              </m:r>
                            </m:sup>
                          </m:sSup>
                        </m:e>
                      </m:d>
                    </m:oMath>
                  </m:oMathPara>
                </a14:m>
                <a:endParaRPr lang="en-US" dirty="0"/>
              </a:p>
              <a:p>
                <a:r>
                  <a:rPr lang="en-US" dirty="0"/>
                  <a:t>This process is_____? </a:t>
                </a:r>
              </a:p>
              <a:p>
                <a:pPr lvl="1"/>
                <a:r>
                  <a:rPr lang="en-US" dirty="0"/>
                  <a:t>Memory-bound </a:t>
                </a:r>
              </a:p>
              <a:p>
                <a:pPr lvl="1"/>
                <a:r>
                  <a:rPr lang="en-US" dirty="0"/>
                  <a:t>Balanced</a:t>
                </a:r>
              </a:p>
              <a:p>
                <a:pPr lvl="1"/>
                <a:r>
                  <a:rPr lang="en-US" dirty="0"/>
                  <a:t>Compute-bound </a:t>
                </a:r>
              </a:p>
              <a:p>
                <a:pPr marL="0" indent="0">
                  <a:buNone/>
                </a:pPr>
                <a:endParaRPr lang="en-US" dirty="0"/>
              </a:p>
              <a:p>
                <a:r>
                  <a:rPr lang="en-US" b="1" dirty="0"/>
                  <a:t>Answer: </a:t>
                </a:r>
                <a:r>
                  <a:rPr lang="en-US" dirty="0"/>
                  <a:t>Our AI is </a:t>
                </a:r>
                <a:r>
                  <a:rPr lang="en-US" b="1" dirty="0"/>
                  <a:t>large-</a:t>
                </a:r>
                <a:r>
                  <a:rPr lang="en-US" b="1" dirty="0" err="1"/>
                  <a:t>ish</a:t>
                </a:r>
                <a:r>
                  <a:rPr lang="en-US" dirty="0"/>
                  <a:t>. Depending on </a:t>
                </a:r>
                <a:r>
                  <a:rPr lang="en-US" dirty="0" err="1"/>
                  <a:t>hyperparams</a:t>
                </a:r>
                <a:r>
                  <a:rPr lang="en-US" dirty="0"/>
                  <a:t>, this is either balanced or compute-bound.  </a:t>
                </a:r>
              </a:p>
              <a:p>
                <a:pPr lvl="1"/>
                <a:r>
                  <a:rPr lang="en-US" dirty="0"/>
                  <a:t>If </a:t>
                </a:r>
                <a14:m>
                  <m:oMath xmlns:m="http://schemas.openxmlformats.org/officeDocument/2006/math">
                    <m:r>
                      <a:rPr lang="en-US" i="1" smtClean="0">
                        <a:latin typeface="Cambria Math" panose="02040503050406030204" pitchFamily="18" charset="0"/>
                      </a:rPr>
                      <m:t>𝑛</m:t>
                    </m:r>
                    <m:r>
                      <a:rPr lang="en-US" b="0" i="1" smtClean="0">
                        <a:latin typeface="Cambria Math" panose="02040503050406030204" pitchFamily="18" charset="0"/>
                      </a:rPr>
                      <m:t>=10</m:t>
                    </m:r>
                  </m:oMath>
                </a14:m>
                <a:r>
                  <a:rPr lang="en-US" dirty="0"/>
                  <a:t> (sent </a:t>
                </a:r>
                <a:r>
                  <a:rPr lang="en-US" dirty="0" err="1"/>
                  <a:t>len</a:t>
                </a:r>
                <a:r>
                  <a:rPr lang="en-US" dirty="0"/>
                  <a:t>), </a:t>
                </a:r>
                <a14:m>
                  <m:oMath xmlns:m="http://schemas.openxmlformats.org/officeDocument/2006/math">
                    <m:r>
                      <a:rPr lang="en-US" i="1">
                        <a:latin typeface="Cambria Math" panose="02040503050406030204" pitchFamily="18" charset="0"/>
                      </a:rPr>
                      <m:t>𝑏</m:t>
                    </m:r>
                    <m:r>
                      <a:rPr lang="en-US" b="0" i="1" smtClean="0">
                        <a:latin typeface="Cambria Math" panose="02040503050406030204" pitchFamily="18" charset="0"/>
                      </a:rPr>
                      <m:t>=10</m:t>
                    </m:r>
                  </m:oMath>
                </a14:m>
                <a:r>
                  <a:rPr lang="en-US" dirty="0"/>
                  <a:t> (batch size), </a:t>
                </a:r>
                <a14:m>
                  <m:oMath xmlns:m="http://schemas.openxmlformats.org/officeDocument/2006/math">
                    <m:r>
                      <a:rPr lang="en-US" altLang="zh-TW" i="1">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=512</m:t>
                    </m:r>
                  </m:oMath>
                </a14:m>
                <a:r>
                  <a:rPr lang="en-US" dirty="0"/>
                  <a:t> (hidden dim). Then AI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 </m:t>
                    </m:r>
                  </m:oMath>
                </a14:m>
                <a:r>
                  <a:rPr lang="en-US" dirty="0"/>
                  <a:t>71.  </a:t>
                </a:r>
              </a:p>
              <a:p>
                <a:pPr lvl="1"/>
                <a:r>
                  <a:rPr lang="en-US" dirty="0"/>
                  <a:t>If </a:t>
                </a:r>
                <a14:m>
                  <m:oMath xmlns:m="http://schemas.openxmlformats.org/officeDocument/2006/math">
                    <m:r>
                      <a:rPr lang="en-US" i="1" smtClean="0">
                        <a:latin typeface="Cambria Math" panose="02040503050406030204" pitchFamily="18" charset="0"/>
                      </a:rPr>
                      <m:t>𝑛</m:t>
                    </m:r>
                    <m:r>
                      <a:rPr lang="en-US" b="0" i="1" smtClean="0">
                        <a:latin typeface="Cambria Math" panose="02040503050406030204" pitchFamily="18" charset="0"/>
                      </a:rPr>
                      <m:t>=30</m:t>
                    </m:r>
                  </m:oMath>
                </a14:m>
                <a:r>
                  <a:rPr lang="en-US" dirty="0"/>
                  <a:t> (sent </a:t>
                </a:r>
                <a:r>
                  <a:rPr lang="en-US" dirty="0" err="1"/>
                  <a:t>len</a:t>
                </a:r>
                <a:r>
                  <a:rPr lang="en-US" dirty="0"/>
                  <a:t>), </a:t>
                </a:r>
                <a14:m>
                  <m:oMath xmlns:m="http://schemas.openxmlformats.org/officeDocument/2006/math">
                    <m:r>
                      <a:rPr lang="en-US" i="1">
                        <a:latin typeface="Cambria Math" panose="02040503050406030204" pitchFamily="18" charset="0"/>
                      </a:rPr>
                      <m:t>𝑏</m:t>
                    </m:r>
                    <m:r>
                      <a:rPr lang="en-US" b="0" i="1" smtClean="0">
                        <a:latin typeface="Cambria Math" panose="02040503050406030204" pitchFamily="18" charset="0"/>
                      </a:rPr>
                      <m:t>=20</m:t>
                    </m:r>
                  </m:oMath>
                </a14:m>
                <a:r>
                  <a:rPr lang="en-US" dirty="0"/>
                  <a:t> (batch size), </a:t>
                </a:r>
                <a14:m>
                  <m:oMath xmlns:m="http://schemas.openxmlformats.org/officeDocument/2006/math">
                    <m:r>
                      <a:rPr lang="en-US" altLang="zh-TW" i="1">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=512</m:t>
                    </m:r>
                  </m:oMath>
                </a14:m>
                <a:r>
                  <a:rPr lang="en-US" dirty="0"/>
                  <a:t> (hidden dim). Then AI </a:t>
                </a:r>
                <a14:m>
                  <m:oMath xmlns:m="http://schemas.openxmlformats.org/officeDocument/2006/math">
                    <m:r>
                      <a:rPr lang="en-US" i="1">
                        <a:latin typeface="Cambria Math" panose="02040503050406030204" pitchFamily="18" charset="0"/>
                      </a:rPr>
                      <m:t>=</m:t>
                    </m:r>
                    <m:r>
                      <a:rPr lang="en-US" b="0" i="1" smtClean="0">
                        <a:latin typeface="Cambria Math" panose="02040503050406030204" pitchFamily="18" charset="0"/>
                      </a:rPr>
                      <m:t> </m:t>
                    </m:r>
                  </m:oMath>
                </a14:m>
                <a:r>
                  <a:rPr lang="en-US" dirty="0"/>
                  <a:t>179.  </a:t>
                </a:r>
              </a:p>
              <a:p>
                <a:pPr lvl="1"/>
                <a:endParaRPr lang="en-US" dirty="0"/>
              </a:p>
              <a:p>
                <a:endParaRPr lang="en-US" dirty="0"/>
              </a:p>
            </p:txBody>
          </p:sp>
        </mc:Choice>
        <mc:Fallback>
          <p:sp>
            <p:nvSpPr>
              <p:cNvPr id="3" name="Text Placeholder 2">
                <a:extLst>
                  <a:ext uri="{FF2B5EF4-FFF2-40B4-BE49-F238E27FC236}">
                    <a16:creationId xmlns:a16="http://schemas.microsoft.com/office/drawing/2014/main" id="{B8A45B34-A361-3F1F-530E-AF396AC31670}"/>
                  </a:ext>
                </a:extLst>
              </p:cNvPr>
              <p:cNvSpPr>
                <a:spLocks noGrp="1" noRot="1" noChangeAspect="1" noMove="1" noResize="1" noEditPoints="1" noAdjustHandles="1" noChangeArrowheads="1" noChangeShapeType="1" noTextEdit="1"/>
              </p:cNvSpPr>
              <p:nvPr>
                <p:ph type="body" sz="quarter" idx="16"/>
              </p:nvPr>
            </p:nvSpPr>
            <p:spPr>
              <a:xfrm>
                <a:off x="533919" y="1207771"/>
                <a:ext cx="8085415" cy="3077573"/>
              </a:xfrm>
              <a:blipFill>
                <a:blip r:embed="rId2"/>
                <a:stretch>
                  <a:fillRect l="-471" r="-157" b="-21811"/>
                </a:stretch>
              </a:blipFill>
            </p:spPr>
            <p:txBody>
              <a:bodyPr/>
              <a:lstStyle/>
              <a:p>
                <a:r>
                  <a:rPr lang="en-US">
                    <a:noFill/>
                  </a:rPr>
                  <a:t> </a:t>
                </a:r>
              </a:p>
            </p:txBody>
          </p:sp>
        </mc:Fallback>
      </mc:AlternateContent>
    </p:spTree>
    <p:extLst>
      <p:ext uri="{BB962C8B-B14F-4D97-AF65-F5344CB8AC3E}">
        <p14:creationId xmlns:p14="http://schemas.microsoft.com/office/powerpoint/2010/main" val="308516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500"/>
                                        <p:tgtEl>
                                          <p:spTgt spid="3">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8" end="8"/>
                                            </p:txEl>
                                          </p:spTgt>
                                        </p:tgtEl>
                                        <p:attrNameLst>
                                          <p:attrName>style.visibility</p:attrName>
                                        </p:attrNameLst>
                                      </p:cBhvr>
                                      <p:to>
                                        <p:strVal val="visible"/>
                                      </p:to>
                                    </p:set>
                                    <p:animEffect transition="in" filter="fade">
                                      <p:cBhvr>
                                        <p:cTn id="10" dur="500"/>
                                        <p:tgtEl>
                                          <p:spTgt spid="3">
                                            <p:txEl>
                                              <p:pRg st="8" end="8"/>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Effect transition="in" filter="fade">
                                      <p:cBhvr>
                                        <p:cTn id="1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154F94-2644-A5CF-EA84-8285E5389D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C8255-BD9E-C14D-0E09-39C0418A0ADA}"/>
              </a:ext>
            </a:extLst>
          </p:cNvPr>
          <p:cNvSpPr>
            <a:spLocks noGrp="1"/>
          </p:cNvSpPr>
          <p:nvPr>
            <p:ph type="title"/>
          </p:nvPr>
        </p:nvSpPr>
        <p:spPr/>
        <p:txBody>
          <a:bodyPr/>
          <a:lstStyle/>
          <a:p>
            <a:r>
              <a:rPr lang="en-US" dirty="0"/>
              <a:t>Arithmetic Intensity of Training </a:t>
            </a:r>
            <a:br>
              <a:rPr lang="en-US" dirty="0"/>
            </a:br>
            <a:r>
              <a:rPr lang="en-US" dirty="0"/>
              <a:t>Self-Attention</a:t>
            </a:r>
          </a:p>
        </p:txBody>
      </p:sp>
      <mc:AlternateContent xmlns:mc="http://schemas.openxmlformats.org/markup-compatibility/2006">
        <mc:Choice xmlns:a14="http://schemas.microsoft.com/office/drawing/2010/main" Requires="a14">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extLst>
                  <p:ext uri="{D42A27DB-BD31-4B8C-83A1-F6EECF244321}">
                    <p14:modId xmlns:p14="http://schemas.microsoft.com/office/powerpoint/2010/main" val="1058756497"/>
                  </p:ext>
                </p:extLst>
              </p:nvPr>
            </p:nvGraphicFramePr>
            <p:xfrm>
              <a:off x="168965" y="1394460"/>
              <a:ext cx="8628526" cy="3139440"/>
            </p:xfrm>
            <a:graphic>
              <a:graphicData uri="http://schemas.openxmlformats.org/drawingml/2006/table">
                <a:tbl>
                  <a:tblPr firstRow="1" bandRow="1">
                    <a:tableStyleId>{5C22544A-7EE6-4342-B048-85BDC9FD1C3A}</a:tableStyleId>
                  </a:tblPr>
                  <a:tblGrid>
                    <a:gridCol w="2807612">
                      <a:extLst>
                        <a:ext uri="{9D8B030D-6E8A-4147-A177-3AD203B41FA5}">
                          <a16:colId xmlns:a16="http://schemas.microsoft.com/office/drawing/2014/main" val="3826030811"/>
                        </a:ext>
                      </a:extLst>
                    </a:gridCol>
                    <a:gridCol w="1954016">
                      <a:extLst>
                        <a:ext uri="{9D8B030D-6E8A-4147-A177-3AD203B41FA5}">
                          <a16:colId xmlns:a16="http://schemas.microsoft.com/office/drawing/2014/main" val="4116034589"/>
                        </a:ext>
                      </a:extLst>
                    </a:gridCol>
                    <a:gridCol w="1933449">
                      <a:extLst>
                        <a:ext uri="{9D8B030D-6E8A-4147-A177-3AD203B41FA5}">
                          <a16:colId xmlns:a16="http://schemas.microsoft.com/office/drawing/2014/main" val="3308954240"/>
                        </a:ext>
                      </a:extLst>
                    </a:gridCol>
                    <a:gridCol w="1933449">
                      <a:extLst>
                        <a:ext uri="{9D8B030D-6E8A-4147-A177-3AD203B41FA5}">
                          <a16:colId xmlns:a16="http://schemas.microsoft.com/office/drawing/2014/main" val="2579894130"/>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370840">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𝑏𝑚</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𝑛</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1854704577"/>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𝑏𝑛</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574016020"/>
                      </a:ext>
                    </a:extLst>
                  </a:tr>
                </a:tbl>
              </a:graphicData>
            </a:graphic>
          </p:graphicFrame>
        </mc:Choice>
        <mc:Fallback>
          <p:graphicFrame>
            <p:nvGraphicFramePr>
              <p:cNvPr id="10" name="Table 9">
                <a:extLst>
                  <a:ext uri="{FF2B5EF4-FFF2-40B4-BE49-F238E27FC236}">
                    <a16:creationId xmlns:a16="http://schemas.microsoft.com/office/drawing/2014/main" id="{F1CFE3C7-29FD-52F3-280F-994CDC1F4D3B}"/>
                  </a:ext>
                </a:extLst>
              </p:cNvPr>
              <p:cNvGraphicFramePr>
                <a:graphicFrameLocks noGrp="1"/>
              </p:cNvGraphicFramePr>
              <p:nvPr>
                <p:extLst>
                  <p:ext uri="{D42A27DB-BD31-4B8C-83A1-F6EECF244321}">
                    <p14:modId xmlns:p14="http://schemas.microsoft.com/office/powerpoint/2010/main" val="1058756497"/>
                  </p:ext>
                </p:extLst>
              </p:nvPr>
            </p:nvGraphicFramePr>
            <p:xfrm>
              <a:off x="168965" y="1394460"/>
              <a:ext cx="8628526" cy="3139440"/>
            </p:xfrm>
            <a:graphic>
              <a:graphicData uri="http://schemas.openxmlformats.org/drawingml/2006/table">
                <a:tbl>
                  <a:tblPr firstRow="1" bandRow="1">
                    <a:tableStyleId>{5C22544A-7EE6-4342-B048-85BDC9FD1C3A}</a:tableStyleId>
                  </a:tblPr>
                  <a:tblGrid>
                    <a:gridCol w="2807612">
                      <a:extLst>
                        <a:ext uri="{9D8B030D-6E8A-4147-A177-3AD203B41FA5}">
                          <a16:colId xmlns:a16="http://schemas.microsoft.com/office/drawing/2014/main" val="3826030811"/>
                        </a:ext>
                      </a:extLst>
                    </a:gridCol>
                    <a:gridCol w="1954016">
                      <a:extLst>
                        <a:ext uri="{9D8B030D-6E8A-4147-A177-3AD203B41FA5}">
                          <a16:colId xmlns:a16="http://schemas.microsoft.com/office/drawing/2014/main" val="4116034589"/>
                        </a:ext>
                      </a:extLst>
                    </a:gridCol>
                    <a:gridCol w="1933449">
                      <a:extLst>
                        <a:ext uri="{9D8B030D-6E8A-4147-A177-3AD203B41FA5}">
                          <a16:colId xmlns:a16="http://schemas.microsoft.com/office/drawing/2014/main" val="3308954240"/>
                        </a:ext>
                      </a:extLst>
                    </a:gridCol>
                    <a:gridCol w="1933449">
                      <a:extLst>
                        <a:ext uri="{9D8B030D-6E8A-4147-A177-3AD203B41FA5}">
                          <a16:colId xmlns:a16="http://schemas.microsoft.com/office/drawing/2014/main" val="2579894130"/>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553720">
                    <a:tc>
                      <a:txBody>
                        <a:bodyPr/>
                        <a:lstStyle/>
                        <a:p>
                          <a:endParaRPr lang="en-US"/>
                        </a:p>
                      </a:txBody>
                      <a:tcPr anchor="ctr">
                        <a:blipFill>
                          <a:blip r:embed="rId3"/>
                          <a:stretch>
                            <a:fillRect l="-452" t="-68182" r="-209050" b="-497727"/>
                          </a:stretch>
                        </a:blipFill>
                      </a:tcPr>
                    </a:tc>
                    <a:tc>
                      <a:txBody>
                        <a:bodyPr/>
                        <a:lstStyle/>
                        <a:p>
                          <a:endParaRPr lang="en-US"/>
                        </a:p>
                      </a:txBody>
                      <a:tcPr anchor="ctr">
                        <a:blipFill>
                          <a:blip r:embed="rId3"/>
                          <a:stretch>
                            <a:fillRect l="-144156" t="-68182" r="-200000" b="-497727"/>
                          </a:stretch>
                        </a:blipFill>
                      </a:tcPr>
                    </a:tc>
                    <a:tc>
                      <a:txBody>
                        <a:bodyPr/>
                        <a:lstStyle/>
                        <a:p>
                          <a:endParaRPr lang="en-US"/>
                        </a:p>
                      </a:txBody>
                      <a:tcPr anchor="ctr">
                        <a:blipFill>
                          <a:blip r:embed="rId3"/>
                          <a:stretch>
                            <a:fillRect l="-245752" t="-68182" r="-101307" b="-497727"/>
                          </a:stretch>
                        </a:blipFill>
                      </a:tcPr>
                    </a:tc>
                    <a:tc>
                      <a:txBody>
                        <a:bodyPr/>
                        <a:lstStyle/>
                        <a:p>
                          <a:endParaRPr lang="en-US"/>
                        </a:p>
                      </a:txBody>
                      <a:tcPr anchor="ctr">
                        <a:blipFill>
                          <a:blip r:embed="rId3"/>
                          <a:stretch>
                            <a:fillRect l="-348026" t="-68182" r="-1974" b="-497727"/>
                          </a:stretch>
                        </a:blipFill>
                      </a:tcPr>
                    </a:tc>
                    <a:extLst>
                      <a:ext uri="{0D108BD9-81ED-4DB2-BD59-A6C34878D82A}">
                        <a16:rowId xmlns:a16="http://schemas.microsoft.com/office/drawing/2014/main" val="3472456772"/>
                      </a:ext>
                    </a:extLst>
                  </a:tr>
                  <a:tr h="553720">
                    <a:tc>
                      <a:txBody>
                        <a:bodyPr/>
                        <a:lstStyle/>
                        <a:p>
                          <a:endParaRPr lang="en-US"/>
                        </a:p>
                      </a:txBody>
                      <a:tcPr anchor="ctr">
                        <a:blipFill>
                          <a:blip r:embed="rId3"/>
                          <a:stretch>
                            <a:fillRect l="-452" t="-168182" r="-209050" b="-397727"/>
                          </a:stretch>
                        </a:blipFill>
                      </a:tcPr>
                    </a:tc>
                    <a:tc>
                      <a:txBody>
                        <a:bodyPr/>
                        <a:lstStyle/>
                        <a:p>
                          <a:endParaRPr lang="en-US"/>
                        </a:p>
                      </a:txBody>
                      <a:tcPr anchor="ctr">
                        <a:blipFill>
                          <a:blip r:embed="rId3"/>
                          <a:stretch>
                            <a:fillRect l="-144156" t="-168182" r="-200000" b="-397727"/>
                          </a:stretch>
                        </a:blipFill>
                      </a:tcPr>
                    </a:tc>
                    <a:tc>
                      <a:txBody>
                        <a:bodyPr/>
                        <a:lstStyle/>
                        <a:p>
                          <a:endParaRPr lang="en-US"/>
                        </a:p>
                      </a:txBody>
                      <a:tcPr anchor="ctr">
                        <a:blipFill>
                          <a:blip r:embed="rId3"/>
                          <a:stretch>
                            <a:fillRect l="-245752" t="-168182" r="-101307" b="-397727"/>
                          </a:stretch>
                        </a:blipFill>
                      </a:tcPr>
                    </a:tc>
                    <a:tc>
                      <a:txBody>
                        <a:bodyPr/>
                        <a:lstStyle/>
                        <a:p>
                          <a:endParaRPr lang="en-US"/>
                        </a:p>
                      </a:txBody>
                      <a:tcPr anchor="ctr">
                        <a:blipFill>
                          <a:blip r:embed="rId3"/>
                          <a:stretch>
                            <a:fillRect l="-348026" t="-168182" r="-1974" b="-397727"/>
                          </a:stretch>
                        </a:blipFill>
                      </a:tcPr>
                    </a:tc>
                    <a:extLst>
                      <a:ext uri="{0D108BD9-81ED-4DB2-BD59-A6C34878D82A}">
                        <a16:rowId xmlns:a16="http://schemas.microsoft.com/office/drawing/2014/main" val="282211792"/>
                      </a:ext>
                    </a:extLst>
                  </a:tr>
                  <a:tr h="553720">
                    <a:tc>
                      <a:txBody>
                        <a:bodyPr/>
                        <a:lstStyle/>
                        <a:p>
                          <a:endParaRPr lang="en-US"/>
                        </a:p>
                      </a:txBody>
                      <a:tcPr anchor="ctr">
                        <a:blipFill>
                          <a:blip r:embed="rId3"/>
                          <a:stretch>
                            <a:fillRect l="-452" t="-268182" r="-209050" b="-297727"/>
                          </a:stretch>
                        </a:blipFill>
                      </a:tcPr>
                    </a:tc>
                    <a:tc>
                      <a:txBody>
                        <a:bodyPr/>
                        <a:lstStyle/>
                        <a:p>
                          <a:endParaRPr lang="en-US"/>
                        </a:p>
                      </a:txBody>
                      <a:tcPr anchor="ctr">
                        <a:blipFill>
                          <a:blip r:embed="rId3"/>
                          <a:stretch>
                            <a:fillRect l="-144156" t="-268182" r="-200000" b="-297727"/>
                          </a:stretch>
                        </a:blipFill>
                      </a:tcPr>
                    </a:tc>
                    <a:tc>
                      <a:txBody>
                        <a:bodyPr/>
                        <a:lstStyle/>
                        <a:p>
                          <a:endParaRPr lang="en-US"/>
                        </a:p>
                      </a:txBody>
                      <a:tcPr anchor="ctr">
                        <a:blipFill>
                          <a:blip r:embed="rId3"/>
                          <a:stretch>
                            <a:fillRect l="-245752" t="-268182" r="-101307" b="-297727"/>
                          </a:stretch>
                        </a:blipFill>
                      </a:tcPr>
                    </a:tc>
                    <a:tc>
                      <a:txBody>
                        <a:bodyPr/>
                        <a:lstStyle/>
                        <a:p>
                          <a:endParaRPr lang="en-US"/>
                        </a:p>
                      </a:txBody>
                      <a:tcPr anchor="ctr">
                        <a:blipFill>
                          <a:blip r:embed="rId3"/>
                          <a:stretch>
                            <a:fillRect l="-348026" t="-268182" r="-1974" b="-297727"/>
                          </a:stretch>
                        </a:blipFill>
                      </a:tcPr>
                    </a:tc>
                    <a:extLst>
                      <a:ext uri="{0D108BD9-81ED-4DB2-BD59-A6C34878D82A}">
                        <a16:rowId xmlns:a16="http://schemas.microsoft.com/office/drawing/2014/main" val="326685110"/>
                      </a:ext>
                    </a:extLst>
                  </a:tr>
                  <a:tr h="553720">
                    <a:tc>
                      <a:txBody>
                        <a:bodyPr/>
                        <a:lstStyle/>
                        <a:p>
                          <a:endParaRPr lang="en-US"/>
                        </a:p>
                      </a:txBody>
                      <a:tcPr anchor="ctr">
                        <a:blipFill>
                          <a:blip r:embed="rId3"/>
                          <a:stretch>
                            <a:fillRect l="-452" t="-376744" r="-209050" b="-204651"/>
                          </a:stretch>
                        </a:blipFill>
                      </a:tcPr>
                    </a:tc>
                    <a:tc>
                      <a:txBody>
                        <a:bodyPr/>
                        <a:lstStyle/>
                        <a:p>
                          <a:endParaRPr lang="en-US"/>
                        </a:p>
                      </a:txBody>
                      <a:tcPr anchor="ctr">
                        <a:blipFill>
                          <a:blip r:embed="rId3"/>
                          <a:stretch>
                            <a:fillRect l="-144156" t="-376744" r="-200000" b="-204651"/>
                          </a:stretch>
                        </a:blipFill>
                      </a:tcPr>
                    </a:tc>
                    <a:tc>
                      <a:txBody>
                        <a:bodyPr/>
                        <a:lstStyle/>
                        <a:p>
                          <a:endParaRPr lang="en-US"/>
                        </a:p>
                      </a:txBody>
                      <a:tcPr anchor="ctr">
                        <a:blipFill>
                          <a:blip r:embed="rId3"/>
                          <a:stretch>
                            <a:fillRect l="-245752" t="-376744" r="-101307" b="-204651"/>
                          </a:stretch>
                        </a:blipFill>
                      </a:tcPr>
                    </a:tc>
                    <a:tc>
                      <a:txBody>
                        <a:bodyPr/>
                        <a:lstStyle/>
                        <a:p>
                          <a:endParaRPr lang="en-US"/>
                        </a:p>
                      </a:txBody>
                      <a:tcPr anchor="ctr">
                        <a:blipFill>
                          <a:blip r:embed="rId3"/>
                          <a:stretch>
                            <a:fillRect l="-348026" t="-376744" r="-1974" b="-204651"/>
                          </a:stretch>
                        </a:blipFill>
                      </a:tcPr>
                    </a:tc>
                    <a:extLst>
                      <a:ext uri="{0D108BD9-81ED-4DB2-BD59-A6C34878D82A}">
                        <a16:rowId xmlns:a16="http://schemas.microsoft.com/office/drawing/2014/main" val="1854704577"/>
                      </a:ext>
                    </a:extLst>
                  </a:tr>
                  <a:tr h="553720">
                    <a:tc>
                      <a:txBody>
                        <a:bodyPr/>
                        <a:lstStyle/>
                        <a:p>
                          <a:endParaRPr lang="en-US"/>
                        </a:p>
                      </a:txBody>
                      <a:tcPr anchor="ctr">
                        <a:blipFill>
                          <a:blip r:embed="rId3"/>
                          <a:stretch>
                            <a:fillRect l="-452" t="-465909" r="-209050" b="-100000"/>
                          </a:stretch>
                        </a:blipFill>
                      </a:tcPr>
                    </a:tc>
                    <a:tc>
                      <a:txBody>
                        <a:bodyPr/>
                        <a:lstStyle/>
                        <a:p>
                          <a:endParaRPr lang="en-US"/>
                        </a:p>
                      </a:txBody>
                      <a:tcPr anchor="ctr">
                        <a:blipFill>
                          <a:blip r:embed="rId3"/>
                          <a:stretch>
                            <a:fillRect l="-144156" t="-465909" r="-200000" b="-100000"/>
                          </a:stretch>
                        </a:blipFill>
                      </a:tcPr>
                    </a:tc>
                    <a:tc>
                      <a:txBody>
                        <a:bodyPr/>
                        <a:lstStyle/>
                        <a:p>
                          <a:endParaRPr lang="en-US"/>
                        </a:p>
                      </a:txBody>
                      <a:tcPr anchor="ctr">
                        <a:blipFill>
                          <a:blip r:embed="rId3"/>
                          <a:stretch>
                            <a:fillRect l="-245752" t="-465909" r="-101307" b="-100000"/>
                          </a:stretch>
                        </a:blipFill>
                      </a:tcPr>
                    </a:tc>
                    <a:tc>
                      <a:txBody>
                        <a:bodyPr/>
                        <a:lstStyle/>
                        <a:p>
                          <a:endParaRPr lang="en-US"/>
                        </a:p>
                      </a:txBody>
                      <a:tcPr anchor="ctr">
                        <a:blipFill>
                          <a:blip r:embed="rId3"/>
                          <a:stretch>
                            <a:fillRect l="-348026" t="-465909" r="-1974" b="-100000"/>
                          </a:stretch>
                        </a:blipFill>
                      </a:tcPr>
                    </a:tc>
                    <a:extLst>
                      <a:ext uri="{0D108BD9-81ED-4DB2-BD59-A6C34878D82A}">
                        <a16:rowId xmlns:a16="http://schemas.microsoft.com/office/drawing/2014/main" val="3574016020"/>
                      </a:ext>
                    </a:extLst>
                  </a:tr>
                </a:tbl>
              </a:graphicData>
            </a:graphic>
          </p:graphicFrame>
        </mc:Fallback>
      </mc:AlternateContent>
      <p:sp>
        <p:nvSpPr>
          <p:cNvPr id="16" name="TextBox 15">
            <a:extLst>
              <a:ext uri="{FF2B5EF4-FFF2-40B4-BE49-F238E27FC236}">
                <a16:creationId xmlns:a16="http://schemas.microsoft.com/office/drawing/2014/main" id="{9DC8E407-E22D-E103-95A6-8284E13D03F1}"/>
              </a:ext>
            </a:extLst>
          </p:cNvPr>
          <p:cNvSpPr txBox="1"/>
          <p:nvPr/>
        </p:nvSpPr>
        <p:spPr>
          <a:xfrm>
            <a:off x="2206486" y="4687468"/>
            <a:ext cx="4572000" cy="261610"/>
          </a:xfrm>
          <a:prstGeom prst="rect">
            <a:avLst/>
          </a:prstGeom>
          <a:noFill/>
        </p:spPr>
        <p:txBody>
          <a:bodyPr wrap="square">
            <a:spAutoFit/>
          </a:bodyPr>
          <a:lstStyle/>
          <a:p>
            <a:pPr algn="ctr"/>
            <a:r>
              <a:rPr lang="en-US" sz="1100" dirty="0">
                <a:hlinkClick r:id="rId4"/>
              </a:rPr>
              <a:t>https://le.qun.ch/en/blog/2023/05/13/transformer-batching/</a:t>
            </a:r>
            <a:r>
              <a:rPr lang="en-US" sz="1100" dirty="0"/>
              <a:t> </a:t>
            </a:r>
          </a:p>
        </p:txBody>
      </p:sp>
      <p:sp>
        <p:nvSpPr>
          <p:cNvPr id="3" name="Rectangle 2">
            <a:extLst>
              <a:ext uri="{FF2B5EF4-FFF2-40B4-BE49-F238E27FC236}">
                <a16:creationId xmlns:a16="http://schemas.microsoft.com/office/drawing/2014/main" id="{288A2D23-9E26-186F-2342-F67279C080CD}"/>
              </a:ext>
            </a:extLst>
          </p:cNvPr>
          <p:cNvSpPr/>
          <p:nvPr/>
        </p:nvSpPr>
        <p:spPr>
          <a:xfrm>
            <a:off x="6857685" y="1394459"/>
            <a:ext cx="1939806" cy="3139440"/>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ular Callout 3">
            <a:extLst>
              <a:ext uri="{FF2B5EF4-FFF2-40B4-BE49-F238E27FC236}">
                <a16:creationId xmlns:a16="http://schemas.microsoft.com/office/drawing/2014/main" id="{2F44ECD7-0AE9-74D8-0D96-E49F3558AFBA}"/>
              </a:ext>
            </a:extLst>
          </p:cNvPr>
          <p:cNvSpPr/>
          <p:nvPr/>
        </p:nvSpPr>
        <p:spPr>
          <a:xfrm>
            <a:off x="3867573" y="4027320"/>
            <a:ext cx="2936386" cy="1032089"/>
          </a:xfrm>
          <a:prstGeom prst="wedgeRoundRectCallout">
            <a:avLst>
              <a:gd name="adj1" fmla="val 53911"/>
              <a:gd name="adj2" fmla="val -32678"/>
              <a:gd name="adj3" fmla="val 16667"/>
            </a:avLst>
          </a:prstGeom>
          <a:solidFill>
            <a:schemeClr val="bg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All these AI values are large! </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We can continue running our GPUs during training! 👍</a:t>
            </a: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DD8FC4BA-838D-2994-B1A0-606B01A593D1}"/>
                  </a:ext>
                </a:extLst>
              </p:cNvPr>
              <p:cNvSpPr txBox="1"/>
              <p:nvPr/>
            </p:nvSpPr>
            <p:spPr>
              <a:xfrm>
                <a:off x="0" y="3758505"/>
                <a:ext cx="3747054" cy="1384995"/>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r>
                      <a:rPr lang="en-US" i="1" dirty="0" smtClean="0">
                        <a:latin typeface="Cambria Math" panose="02040503050406030204" pitchFamily="18" charset="0"/>
                      </a:rPr>
                      <m:t>𝑑</m:t>
                    </m:r>
                    <m:r>
                      <a:rPr lang="en-US" b="0" i="1" dirty="0" smtClean="0">
                        <a:latin typeface="Cambria Math" panose="02040503050406030204" pitchFamily="18" charset="0"/>
                      </a:rPr>
                      <m:t>/</m:t>
                    </m:r>
                    <m:r>
                      <a:rPr lang="en-US" b="0" i="1" dirty="0" smtClean="0">
                        <a:latin typeface="Cambria Math" panose="02040503050406030204" pitchFamily="18" charset="0"/>
                      </a:rPr>
                      <m:t>𝑚</m:t>
                    </m:r>
                  </m:oMath>
                </a14:m>
                <a:r>
                  <a:rPr lang="en-US" dirty="0"/>
                  <a:t>: feature dimension inside each SA head</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p:sp>
            <p:nvSpPr>
              <p:cNvPr id="5" name="TextBox 4">
                <a:extLst>
                  <a:ext uri="{FF2B5EF4-FFF2-40B4-BE49-F238E27FC236}">
                    <a16:creationId xmlns:a16="http://schemas.microsoft.com/office/drawing/2014/main" id="{DD8FC4BA-838D-2994-B1A0-606B01A593D1}"/>
                  </a:ext>
                </a:extLst>
              </p:cNvPr>
              <p:cNvSpPr txBox="1">
                <a:spLocks noRot="1" noChangeAspect="1" noMove="1" noResize="1" noEditPoints="1" noAdjustHandles="1" noChangeArrowheads="1" noChangeShapeType="1" noTextEdit="1"/>
              </p:cNvSpPr>
              <p:nvPr/>
            </p:nvSpPr>
            <p:spPr>
              <a:xfrm>
                <a:off x="0" y="3758505"/>
                <a:ext cx="3747054" cy="1384995"/>
              </a:xfrm>
              <a:prstGeom prst="rect">
                <a:avLst/>
              </a:prstGeom>
              <a:blipFill>
                <a:blip r:embed="rId5"/>
                <a:stretch>
                  <a:fillRect t="-909" b="-3636"/>
                </a:stretch>
              </a:blipFill>
            </p:spPr>
            <p:txBody>
              <a:bodyPr/>
              <a:lstStyle/>
              <a:p>
                <a:r>
                  <a:rPr lang="en-US">
                    <a:noFill/>
                  </a:rPr>
                  <a:t> </a:t>
                </a:r>
              </a:p>
            </p:txBody>
          </p:sp>
        </mc:Fallback>
      </mc:AlternateContent>
      <p:sp>
        <p:nvSpPr>
          <p:cNvPr id="6" name="Rounded Rectangle 5">
            <a:extLst>
              <a:ext uri="{FF2B5EF4-FFF2-40B4-BE49-F238E27FC236}">
                <a16:creationId xmlns:a16="http://schemas.microsoft.com/office/drawing/2014/main" id="{C5CCED5C-1B66-2284-D934-DF65F77562B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444275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94D8E-E952-65CB-D2B1-7FE471A5A2B7}"/>
              </a:ext>
            </a:extLst>
          </p:cNvPr>
          <p:cNvSpPr>
            <a:spLocks noGrp="1"/>
          </p:cNvSpPr>
          <p:nvPr>
            <p:ph type="title"/>
          </p:nvPr>
        </p:nvSpPr>
        <p:spPr/>
        <p:txBody>
          <a:bodyPr/>
          <a:lstStyle/>
          <a:p>
            <a:r>
              <a:rPr lang="en-US" sz="2800" dirty="0"/>
              <a:t>Self-Attention Cost of Computation During Incremental (Autoregressive) Generation</a:t>
            </a:r>
          </a:p>
        </p:txBody>
      </p:sp>
      <p:sp>
        <p:nvSpPr>
          <p:cNvPr id="3" name="Text Placeholder 2">
            <a:extLst>
              <a:ext uri="{FF2B5EF4-FFF2-40B4-BE49-F238E27FC236}">
                <a16:creationId xmlns:a16="http://schemas.microsoft.com/office/drawing/2014/main" id="{8A0BB57C-A67D-AF82-F799-151564C275D0}"/>
              </a:ext>
            </a:extLst>
          </p:cNvPr>
          <p:cNvSpPr>
            <a:spLocks noGrp="1"/>
          </p:cNvSpPr>
          <p:nvPr>
            <p:ph type="body" sz="quarter" idx="16"/>
          </p:nvPr>
        </p:nvSpPr>
        <p:spPr>
          <a:xfrm>
            <a:off x="533919" y="1180678"/>
            <a:ext cx="8085415" cy="3077573"/>
          </a:xfrm>
        </p:spPr>
        <p:txBody>
          <a:bodyPr/>
          <a:lstStyle/>
          <a:p>
            <a:r>
              <a:rPr lang="en-US" dirty="0"/>
              <a:t>Note that these numbers involve KV-caching. </a:t>
            </a:r>
          </a:p>
        </p:txBody>
      </p:sp>
      <mc:AlternateContent xmlns:mc="http://schemas.openxmlformats.org/markup-compatibility/2006">
        <mc:Choice xmlns:a14="http://schemas.microsoft.com/office/drawing/2010/main" Requires="a14">
          <p:graphicFrame>
            <p:nvGraphicFramePr>
              <p:cNvPr id="4" name="Table 3">
                <a:extLst>
                  <a:ext uri="{FF2B5EF4-FFF2-40B4-BE49-F238E27FC236}">
                    <a16:creationId xmlns:a16="http://schemas.microsoft.com/office/drawing/2014/main" id="{378AEACF-3282-BE0C-22B6-41B75F912848}"/>
                  </a:ext>
                </a:extLst>
              </p:cNvPr>
              <p:cNvGraphicFramePr>
                <a:graphicFrameLocks noGrp="1"/>
              </p:cNvGraphicFramePr>
              <p:nvPr>
                <p:extLst>
                  <p:ext uri="{D42A27DB-BD31-4B8C-83A1-F6EECF244321}">
                    <p14:modId xmlns:p14="http://schemas.microsoft.com/office/powerpoint/2010/main" val="3184908651"/>
                  </p:ext>
                </p:extLst>
              </p:nvPr>
            </p:nvGraphicFramePr>
            <p:xfrm>
              <a:off x="385709" y="1524114"/>
              <a:ext cx="8331567" cy="3139440"/>
            </p:xfrm>
            <a:graphic>
              <a:graphicData uri="http://schemas.openxmlformats.org/drawingml/2006/table">
                <a:tbl>
                  <a:tblPr firstRow="1" bandRow="1">
                    <a:tableStyleId>{5C22544A-7EE6-4342-B048-85BDC9FD1C3A}</a:tableStyleId>
                  </a:tblPr>
                  <a:tblGrid>
                    <a:gridCol w="2785216">
                      <a:extLst>
                        <a:ext uri="{9D8B030D-6E8A-4147-A177-3AD203B41FA5}">
                          <a16:colId xmlns:a16="http://schemas.microsoft.com/office/drawing/2014/main" val="3826030811"/>
                        </a:ext>
                      </a:extLst>
                    </a:gridCol>
                    <a:gridCol w="1615257">
                      <a:extLst>
                        <a:ext uri="{9D8B030D-6E8A-4147-A177-3AD203B41FA5}">
                          <a16:colId xmlns:a16="http://schemas.microsoft.com/office/drawing/2014/main" val="4116034589"/>
                        </a:ext>
                      </a:extLst>
                    </a:gridCol>
                    <a:gridCol w="1965547">
                      <a:extLst>
                        <a:ext uri="{9D8B030D-6E8A-4147-A177-3AD203B41FA5}">
                          <a16:colId xmlns:a16="http://schemas.microsoft.com/office/drawing/2014/main" val="3308954240"/>
                        </a:ext>
                      </a:extLst>
                    </a:gridCol>
                    <a:gridCol w="1965547">
                      <a:extLst>
                        <a:ext uri="{9D8B030D-6E8A-4147-A177-3AD203B41FA5}">
                          <a16:colId xmlns:a16="http://schemas.microsoft.com/office/drawing/2014/main" val="339302998"/>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370840">
                    <a:tc>
                      <a:txBody>
                        <a:bodyPr/>
                        <a:lstStyle/>
                        <a:p>
                          <a:pPr algn="ctr"/>
                          <a14:m>
                            <m:oMath xmlns:m="http://schemas.openxmlformats.org/officeDocument/2006/math">
                              <m:sSubSup>
                                <m:sSubSupPr>
                                  <m:ctrlPr>
                                    <a:rPr lang="en-US" altLang="zh-TW" b="1" i="1" smtClean="0">
                                      <a:solidFill>
                                        <a:srgbClr val="7030A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7030A0"/>
                                      </a:solidFill>
                                      <a:latin typeface="Cambria Math" panose="02040503050406030204" pitchFamily="18" charset="0"/>
                                    </a:rPr>
                                    <m:t>𝐖</m:t>
                                  </m:r>
                                </m:e>
                                <m:sub>
                                  <m:r>
                                    <a:rPr lang="en-US" altLang="zh-TW" i="1">
                                      <a:solidFill>
                                        <a:srgbClr val="7030A0"/>
                                      </a:solidFill>
                                      <a:latin typeface="Cambria Math" panose="02040503050406030204" pitchFamily="18" charset="0"/>
                                    </a:rPr>
                                    <m:t>𝑖</m:t>
                                  </m:r>
                                </m:sub>
                                <m:sup>
                                  <m:r>
                                    <a:rPr lang="en-US" altLang="zh-TW">
                                      <a:solidFill>
                                        <a:srgbClr val="7030A0"/>
                                      </a:solidFill>
                                      <a:latin typeface="Cambria Math" panose="02040503050406030204" pitchFamily="18" charset="0"/>
                                    </a:rPr>
                                    <m:t>𝑞</m:t>
                                  </m:r>
                                </m:sup>
                              </m:sSubSup>
                            </m:oMath>
                          </a14:m>
                          <a:r>
                            <a:rPr lang="en-US" dirty="0"/>
                            <a:t>, </a:t>
                          </a:r>
                          <a14:m>
                            <m:oMath xmlns:m="http://schemas.openxmlformats.org/officeDocument/2006/math">
                              <m:sSubSup>
                                <m:sSubSupPr>
                                  <m:ctrlPr>
                                    <a:rPr lang="en-US" altLang="zh-TW" b="1" i="1" smtClean="0">
                                      <a:solidFill>
                                        <a:srgbClr val="C0000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C00000"/>
                                      </a:solidFill>
                                      <a:latin typeface="Cambria Math" panose="02040503050406030204" pitchFamily="18" charset="0"/>
                                    </a:rPr>
                                    <m:t>𝐖</m:t>
                                  </m:r>
                                </m:e>
                                <m:sub>
                                  <m:r>
                                    <a:rPr lang="en-US" altLang="zh-TW" i="1">
                                      <a:solidFill>
                                        <a:srgbClr val="C00000"/>
                                      </a:solidFill>
                                      <a:latin typeface="Cambria Math" panose="02040503050406030204" pitchFamily="18" charset="0"/>
                                    </a:rPr>
                                    <m:t>𝑖</m:t>
                                  </m:r>
                                </m:sub>
                                <m:sup>
                                  <m:r>
                                    <a:rPr lang="en-US" altLang="zh-TW">
                                      <a:solidFill>
                                        <a:srgbClr val="C00000"/>
                                      </a:solidFill>
                                      <a:latin typeface="Cambria Math" panose="02040503050406030204" pitchFamily="18" charset="0"/>
                                    </a:rPr>
                                    <m:t>𝑘</m:t>
                                  </m:r>
                                </m:sup>
                              </m:sSubSup>
                            </m:oMath>
                          </a14:m>
                          <a:r>
                            <a:rPr lang="en-US" dirty="0"/>
                            <a:t>, </a:t>
                          </a:r>
                          <a14:m>
                            <m:oMath xmlns:m="http://schemas.openxmlformats.org/officeDocument/2006/math">
                              <m:sSubSup>
                                <m:sSubSupPr>
                                  <m:ctrlPr>
                                    <a:rPr lang="en-US" altLang="zh-TW" b="1" i="1" smtClean="0">
                                      <a:solidFill>
                                        <a:srgbClr val="0070C0"/>
                                      </a:solidFill>
                                      <a:latin typeface="Cambria Math" panose="02040503050406030204" pitchFamily="18" charset="0"/>
                                    </a:rPr>
                                  </m:ctrlPr>
                                </m:sSubSupPr>
                                <m:e>
                                  <m:r>
                                    <a:rPr lang="en-US" altLang="zh-TW" b="1">
                                      <a:latin typeface="Cambria Math" panose="02040503050406030204" pitchFamily="18" charset="0"/>
                                    </a:rPr>
                                    <m:t>𝐱</m:t>
                                  </m:r>
                                  <m:r>
                                    <a:rPr lang="en-US" altLang="zh-TW" b="1">
                                      <a:solidFill>
                                        <a:srgbClr val="0070C0"/>
                                      </a:solidFill>
                                      <a:latin typeface="Cambria Math" panose="02040503050406030204" pitchFamily="18" charset="0"/>
                                    </a:rPr>
                                    <m:t>𝐖</m:t>
                                  </m:r>
                                </m:e>
                                <m:sub>
                                  <m:r>
                                    <a:rPr lang="en-US" altLang="zh-TW" i="1">
                                      <a:solidFill>
                                        <a:srgbClr val="0070C0"/>
                                      </a:solidFill>
                                      <a:latin typeface="Cambria Math" panose="02040503050406030204" pitchFamily="18" charset="0"/>
                                    </a:rPr>
                                    <m:t>𝑖</m:t>
                                  </m:r>
                                </m:sub>
                                <m:sup>
                                  <m:r>
                                    <a:rPr lang="en-US" altLang="zh-TW">
                                      <a:solidFill>
                                        <a:srgbClr val="0070C0"/>
                                      </a:solidFill>
                                      <a:latin typeface="Cambria Math" panose="02040503050406030204" pitchFamily="18" charset="0"/>
                                    </a:rPr>
                                    <m:t>𝑣</m:t>
                                  </m:r>
                                </m:sup>
                              </m:sSubSup>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algn="ct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47245677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m:rPr>
                                  <m:sty m:val="p"/>
                                </m:rPr>
                                <a:rPr lang="en-US" smtClean="0">
                                  <a:latin typeface="Cambria Math" panose="02040503050406030204" pitchFamily="18" charset="0"/>
                                </a:rPr>
                                <m:t>softmax</m:t>
                              </m:r>
                              <m:d>
                                <m:dPr>
                                  <m:ctrlPr>
                                    <a:rPr lang="en-US" i="1">
                                      <a:latin typeface="Cambria Math" panose="02040503050406030204" pitchFamily="18" charset="0"/>
                                    </a:rPr>
                                  </m:ctrlPr>
                                </m:dPr>
                                <m:e>
                                  <m:f>
                                    <m:fPr>
                                      <m:ctrlPr>
                                        <a:rPr lang="en-US" i="1">
                                          <a:latin typeface="Cambria Math" panose="02040503050406030204" pitchFamily="18" charset="0"/>
                                        </a:rPr>
                                      </m:ctrlPr>
                                    </m:fPr>
                                    <m:num>
                                      <m:sSub>
                                        <m:sSubPr>
                                          <m:ctrlPr>
                                            <a:rPr lang="en-US" altLang="zh-TW" b="1" i="1" smtClean="0">
                                              <a:solidFill>
                                                <a:srgbClr val="7030A0"/>
                                              </a:solidFill>
                                              <a:latin typeface="Cambria Math" panose="02040503050406030204" pitchFamily="18" charset="0"/>
                                            </a:rPr>
                                          </m:ctrlPr>
                                        </m:sSubPr>
                                        <m:e>
                                          <m:r>
                                            <a:rPr lang="en-US" altLang="zh-TW" b="1" i="1" smtClean="0">
                                              <a:solidFill>
                                                <a:srgbClr val="7030A0"/>
                                              </a:solidFill>
                                              <a:latin typeface="Cambria Math" panose="02040503050406030204" pitchFamily="18" charset="0"/>
                                            </a:rPr>
                                            <m:t>𝑸</m:t>
                                          </m:r>
                                        </m:e>
                                        <m:sub>
                                          <m:r>
                                            <a:rPr lang="en-US" altLang="zh-TW" b="1" i="1" smtClean="0">
                                              <a:solidFill>
                                                <a:srgbClr val="7030A0"/>
                                              </a:solidFill>
                                              <a:latin typeface="Cambria Math" panose="02040503050406030204" pitchFamily="18" charset="0"/>
                                            </a:rPr>
                                            <m:t>𝒊</m:t>
                                          </m:r>
                                        </m:sub>
                                      </m:sSub>
                                      <m:sSubSup>
                                        <m:sSubSupPr>
                                          <m:ctrlPr>
                                            <a:rPr lang="en-US" altLang="zh-TW" b="1" i="1" smtClean="0">
                                              <a:solidFill>
                                                <a:srgbClr val="C00000"/>
                                              </a:solidFill>
                                              <a:latin typeface="Cambria Math" panose="02040503050406030204" pitchFamily="18" charset="0"/>
                                            </a:rPr>
                                          </m:ctrlPr>
                                        </m:sSubSupPr>
                                        <m:e>
                                          <m:r>
                                            <a:rPr lang="en-US" altLang="zh-TW" b="1" i="1" smtClean="0">
                                              <a:solidFill>
                                                <a:srgbClr val="C00000"/>
                                              </a:solidFill>
                                              <a:latin typeface="Cambria Math" panose="02040503050406030204" pitchFamily="18" charset="0"/>
                                            </a:rPr>
                                            <m:t>𝑲</m:t>
                                          </m:r>
                                        </m:e>
                                        <m:sub>
                                          <m:r>
                                            <a:rPr lang="en-US" altLang="zh-TW" b="1" i="1" smtClean="0">
                                              <a:solidFill>
                                                <a:srgbClr val="C00000"/>
                                              </a:solidFill>
                                              <a:latin typeface="Cambria Math" panose="02040503050406030204" pitchFamily="18" charset="0"/>
                                            </a:rPr>
                                            <m:t>𝒊</m:t>
                                          </m:r>
                                        </m:sub>
                                        <m:sup>
                                          <m:r>
                                            <m:rPr>
                                              <m:sty m:val="p"/>
                                            </m:rPr>
                                            <a:rPr lang="en-US">
                                              <a:latin typeface="Cambria Math" panose="02040503050406030204" pitchFamily="18" charset="0"/>
                                            </a:rPr>
                                            <m:t>T</m:t>
                                          </m:r>
                                        </m:sup>
                                      </m:sSubSup>
                                    </m:num>
                                    <m:den>
                                      <m:rad>
                                        <m:radPr>
                                          <m:degHide m:val="on"/>
                                          <m:ctrlPr>
                                            <a:rPr lang="en-US" i="1">
                                              <a:latin typeface="Cambria Math" panose="02040503050406030204" pitchFamily="18" charset="0"/>
                                            </a:rPr>
                                          </m:ctrlPr>
                                        </m:radPr>
                                        <m:deg/>
                                        <m:e>
                                          <m:r>
                                            <a:rPr lang="en-US" i="1">
                                              <a:latin typeface="Cambria Math" panose="02040503050406030204" pitchFamily="18" charset="0"/>
                                            </a:rPr>
                                            <m:t>𝑑</m:t>
                                          </m:r>
                                          <m:r>
                                            <a:rPr lang="en-US" b="0" i="1" smtClean="0">
                                              <a:latin typeface="Cambria Math" panose="02040503050406030204" pitchFamily="18" charset="0"/>
                                            </a:rPr>
                                            <m:t>/</m:t>
                                          </m:r>
                                          <m:r>
                                            <a:rPr lang="en-US" b="0" i="1" smtClean="0">
                                              <a:latin typeface="Cambria Math" panose="02040503050406030204" pitchFamily="18" charset="0"/>
                                            </a:rPr>
                                            <m:t>𝑚</m:t>
                                          </m:r>
                                        </m:e>
                                      </m:rad>
                                    </m:den>
                                  </m:f>
                                </m:e>
                              </m:d>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282211792"/>
                      </a:ext>
                    </a:extLst>
                  </a:tr>
                  <a:tr h="370840">
                    <a:tc>
                      <a:txBody>
                        <a:bodyPr/>
                        <a:lstStyle/>
                        <a:p>
                          <a:pPr algn="ctr"/>
                          <a14:m>
                            <m:oMath xmlns:m="http://schemas.openxmlformats.org/officeDocument/2006/math">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head</m:t>
                                  </m:r>
                                </m:e>
                                <m:sub>
                                  <m:r>
                                    <a:rPr lang="en-US" b="0" i="1" smtClean="0">
                                      <a:latin typeface="Cambria Math" panose="02040503050406030204" pitchFamily="18" charset="0"/>
                                    </a:rPr>
                                    <m:t>𝑖</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𝑖</m:t>
                                  </m:r>
                                </m:sub>
                              </m:sSub>
                              <m:sSub>
                                <m:sSubPr>
                                  <m:ctrlPr>
                                    <a:rPr lang="en-US" b="0" i="1" smtClean="0">
                                      <a:latin typeface="Cambria Math" panose="02040503050406030204" pitchFamily="18" charset="0"/>
                                    </a:rPr>
                                  </m:ctrlPr>
                                </m:sSubPr>
                                <m:e>
                                  <m:r>
                                    <a:rPr lang="en-US" altLang="zh-TW" b="1" i="1" smtClean="0">
                                      <a:solidFill>
                                        <a:srgbClr val="0070C0"/>
                                      </a:solidFill>
                                      <a:latin typeface="Cambria Math" panose="02040503050406030204" pitchFamily="18" charset="0"/>
                                    </a:rPr>
                                    <m:t>𝑽</m:t>
                                  </m:r>
                                </m:e>
                                <m:sub>
                                  <m:r>
                                    <a:rPr lang="en-US" b="0" i="1" smtClean="0">
                                      <a:solidFill>
                                        <a:srgbClr val="0070C0"/>
                                      </a:solidFill>
                                      <a:latin typeface="Cambria Math" panose="02040503050406030204" pitchFamily="18" charset="0"/>
                                    </a:rPr>
                                    <m:t>𝑖</m:t>
                                  </m:r>
                                </m:sub>
                              </m:sSub>
                            </m:oMath>
                          </a14:m>
                          <a:r>
                            <a:rPr lang="en-US" dirty="0"/>
                            <a:t> for </a:t>
                          </a:r>
                          <a14:m>
                            <m:oMath xmlns:m="http://schemas.openxmlformats.org/officeDocument/2006/math">
                              <m:r>
                                <a:rPr lang="en-US" altLang="zh-TW" b="0" i="1" smtClean="0">
                                  <a:latin typeface="Cambria Math" panose="02040503050406030204" pitchFamily="18" charset="0"/>
                                  <a:ea typeface="Cambria Math" panose="02040503050406030204" pitchFamily="18" charset="0"/>
                                </a:rPr>
                                <m:t>𝑚</m:t>
                              </m:r>
                            </m:oMath>
                          </a14:m>
                          <a:r>
                            <a:rPr lang="en-US" baseline="0" dirty="0"/>
                            <a:t> heads</a:t>
                          </a:r>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𝑏𝑛𝑚</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𝑏𝑛𝑑</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r>
                                              <a:rPr lang="en-US" altLang="zh-TW" b="0" i="1" smtClean="0">
                                                <a:latin typeface="Cambria Math" panose="02040503050406030204" pitchFamily="18" charset="0"/>
                                                <a:ea typeface="Cambria Math" panose="02040503050406030204" pitchFamily="18" charset="0"/>
                                              </a:rPr>
                                              <m:t>1+</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𝑚</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𝑛</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26685110"/>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0" smtClean="0">
                                    <a:latin typeface="Cambria Math" panose="02040503050406030204" pitchFamily="18" charset="0"/>
                                  </a:rPr>
                                  <m:t>=</m:t>
                                </m:r>
                                <m:r>
                                  <m:rPr>
                                    <m:sty m:val="p"/>
                                  </m:rPr>
                                  <a:rPr lang="en-US" b="0" i="0" smtClean="0">
                                    <a:latin typeface="Cambria Math" panose="02040503050406030204" pitchFamily="18" charset="0"/>
                                  </a:rPr>
                                  <m:t>Concat</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m:rPr>
                                            <m:sty m:val="p"/>
                                          </m:rPr>
                                          <a:rPr lang="en-US" i="0">
                                            <a:latin typeface="Cambria Math" panose="02040503050406030204" pitchFamily="18" charset="0"/>
                                          </a:rPr>
                                          <m:t>hea</m:t>
                                        </m:r>
                                        <m:r>
                                          <m:rPr>
                                            <m:sty m:val="p"/>
                                          </m:rPr>
                                          <a:rPr lang="en-US" b="0" i="0" smtClean="0">
                                            <a:latin typeface="Cambria Math" panose="02040503050406030204" pitchFamily="18" charset="0"/>
                                          </a:rPr>
                                          <m:t>d</m:t>
                                        </m:r>
                                      </m:e>
                                      <m:sub>
                                        <m:r>
                                          <a:rPr lang="en-US" b="0" i="1" smtClean="0">
                                            <a:latin typeface="Cambria Math" panose="02040503050406030204" pitchFamily="18" charset="0"/>
                                          </a:rPr>
                                          <m:t>1</m:t>
                                        </m:r>
                                      </m:sub>
                                    </m:sSub>
                                    <m:r>
                                      <a:rPr lang="en-US" i="1">
                                        <a:latin typeface="Cambria Math" panose="02040503050406030204" pitchFamily="18" charset="0"/>
                                      </a:rPr>
                                      <m:t>, …,</m:t>
                                    </m:r>
                                    <m:r>
                                      <a:rPr lang="en-US" i="1" smtClean="0">
                                        <a:latin typeface="Cambria Math" panose="02040503050406030204" pitchFamily="18" charset="0"/>
                                      </a:rPr>
                                      <m:t> </m:t>
                                    </m:r>
                                    <m:sSub>
                                      <m:sSubPr>
                                        <m:ctrlPr>
                                          <a:rPr lang="en-US" i="1">
                                            <a:latin typeface="Cambria Math" panose="02040503050406030204" pitchFamily="18" charset="0"/>
                                          </a:rPr>
                                        </m:ctrlPr>
                                      </m:sSubPr>
                                      <m:e>
                                        <m:r>
                                          <m:rPr>
                                            <m:sty m:val="p"/>
                                          </m:rPr>
                                          <a:rPr lang="en-US" i="0">
                                            <a:latin typeface="Cambria Math" panose="02040503050406030204" pitchFamily="18" charset="0"/>
                                          </a:rPr>
                                          <m:t>head</m:t>
                                        </m:r>
                                      </m:e>
                                      <m:sub>
                                        <m:r>
                                          <a:rPr lang="en-US" b="0" i="1" smtClean="0">
                                            <a:latin typeface="Cambria Math" panose="02040503050406030204" pitchFamily="18" charset="0"/>
                                          </a:rPr>
                                          <m:t>𝑚</m:t>
                                        </m:r>
                                      </m:sub>
                                    </m:sSub>
                                  </m:e>
                                </m:d>
                                <m:sSup>
                                  <m:sSupPr>
                                    <m:ctrlPr>
                                      <a:rPr lang="en-US" b="0" i="1" smtClean="0">
                                        <a:solidFill>
                                          <a:srgbClr val="00B050"/>
                                        </a:solidFill>
                                        <a:latin typeface="Cambria Math" panose="02040503050406030204" pitchFamily="18" charset="0"/>
                                      </a:rPr>
                                    </m:ctrlPr>
                                  </m:sSupPr>
                                  <m:e>
                                    <m:r>
                                      <a:rPr lang="en-US" b="1" i="1" smtClean="0">
                                        <a:solidFill>
                                          <a:srgbClr val="00B050"/>
                                        </a:solidFill>
                                        <a:latin typeface="Cambria Math" panose="02040503050406030204" pitchFamily="18" charset="0"/>
                                      </a:rPr>
                                      <m:t>𝑾</m:t>
                                    </m:r>
                                  </m:e>
                                  <m:sup>
                                    <m:r>
                                      <a:rPr lang="en-US" b="0" i="1" smtClean="0">
                                        <a:solidFill>
                                          <a:srgbClr val="00B050"/>
                                        </a:solidFill>
                                        <a:latin typeface="Cambria Math" panose="02040503050406030204" pitchFamily="18" charset="0"/>
                                      </a:rPr>
                                      <m:t>𝑂</m:t>
                                    </m:r>
                                  </m:sup>
                                </m:sSup>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1854704577"/>
                      </a:ext>
                    </a:extLst>
                  </a:tr>
                  <a:tr h="370840">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𝑌</m:t>
                                </m:r>
                                <m:r>
                                  <a:rPr lang="en-US" b="0" i="1" smtClean="0">
                                    <a:latin typeface="Cambria Math" panose="02040503050406030204" pitchFamily="18" charset="0"/>
                                  </a:rPr>
                                  <m:t>=</m:t>
                                </m:r>
                                <m:r>
                                  <m:rPr>
                                    <m:sty m:val="p"/>
                                  </m:rPr>
                                  <a:rPr lang="en-US" b="0" i="0" smtClean="0">
                                    <a:latin typeface="Cambria Math" panose="02040503050406030204" pitchFamily="18" charset="0"/>
                                  </a:rPr>
                                  <m:t>ReLU</m:t>
                                </m:r>
                                <m:d>
                                  <m:dPr>
                                    <m:ctrlPr>
                                      <a:rPr lang="en-US" b="0" i="1" smtClean="0">
                                        <a:latin typeface="Cambria Math" panose="02040503050406030204" pitchFamily="18" charset="0"/>
                                      </a:rPr>
                                    </m:ctrlPr>
                                  </m:dPr>
                                  <m:e>
                                    <m:r>
                                      <a:rPr lang="en-US" b="0" i="1" smtClean="0">
                                        <a:latin typeface="Cambria Math" panose="02040503050406030204" pitchFamily="18" charset="0"/>
                                      </a:rPr>
                                      <m:t>𝑌</m:t>
                                    </m:r>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1</m:t>
                                        </m:r>
                                      </m:sub>
                                    </m:sSub>
                                  </m:e>
                                </m:d>
                                <m:sSub>
                                  <m:sSubPr>
                                    <m:ctrlPr>
                                      <a:rPr lang="en-US" b="0" i="1" smtClean="0">
                                        <a:latin typeface="Cambria Math" panose="02040503050406030204" pitchFamily="18" charset="0"/>
                                      </a:rPr>
                                    </m:ctrlPr>
                                  </m:sSubPr>
                                  <m:e>
                                    <m:r>
                                      <a:rPr lang="en-US" b="1" i="1" smtClean="0">
                                        <a:latin typeface="Cambria Math" panose="02040503050406030204" pitchFamily="18" charset="0"/>
                                      </a:rPr>
                                      <m:t>𝑾</m:t>
                                    </m:r>
                                  </m:e>
                                  <m:sub>
                                    <m:r>
                                      <a:rPr lang="en-US" b="0" i="1" smtClean="0">
                                        <a:latin typeface="Cambria Math" panose="02040503050406030204" pitchFamily="18" charset="0"/>
                                      </a:rPr>
                                      <m:t>2</m:t>
                                    </m:r>
                                  </m:sub>
                                </m:sSub>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(16</m:t>
                                </m:r>
                                <m:r>
                                  <a:rPr lang="en-US" altLang="zh-TW" b="0" i="1" smtClean="0">
                                    <a:latin typeface="Cambria Math" panose="02040503050406030204" pitchFamily="18" charset="0"/>
                                    <a:ea typeface="Cambria Math" panose="02040503050406030204" pitchFamily="18" charset="0"/>
                                  </a:rPr>
                                  <m:t>𝑏</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r>
                                  <a:rPr lang="en-US" altLang="zh-TW" b="0" i="1" smtClean="0">
                                    <a:latin typeface="Cambria Math" panose="02040503050406030204" pitchFamily="18" charset="0"/>
                                    <a:ea typeface="Cambria Math" panose="02040503050406030204" pitchFamily="18" charset="0"/>
                                  </a:rPr>
                                  <m:t>(2</m:t>
                                </m:r>
                                <m:r>
                                  <a:rPr lang="en-US" altLang="zh-TW" b="0" i="1" smtClean="0">
                                    <a:latin typeface="Cambria Math" panose="02040503050406030204" pitchFamily="18" charset="0"/>
                                    <a:ea typeface="Cambria Math" panose="02040503050406030204" pitchFamily="18" charset="0"/>
                                  </a:rPr>
                                  <m:t>𝑏𝑑</m:t>
                                </m:r>
                                <m:r>
                                  <a:rPr lang="en-US" altLang="zh-TW" b="0" i="1" smtClean="0">
                                    <a:latin typeface="Cambria Math" panose="02040503050406030204" pitchFamily="18" charset="0"/>
                                    <a:ea typeface="Cambria Math" panose="02040503050406030204" pitchFamily="18" charset="0"/>
                                  </a:rPr>
                                  <m:t>+8</m:t>
                                </m:r>
                                <m:sSup>
                                  <m:sSupPr>
                                    <m:ctrlPr>
                                      <a:rPr lang="en-US" altLang="zh-TW" b="0" i="1" smtClean="0">
                                        <a:latin typeface="Cambria Math" panose="02040503050406030204" pitchFamily="18" charset="0"/>
                                        <a:ea typeface="Cambria Math" panose="02040503050406030204" pitchFamily="18" charset="0"/>
                                      </a:rPr>
                                    </m:ctrlPr>
                                  </m:sSupPr>
                                  <m:e>
                                    <m:r>
                                      <a:rPr lang="en-US" altLang="zh-TW" b="0" i="1" smtClean="0">
                                        <a:latin typeface="Cambria Math" panose="02040503050406030204" pitchFamily="18" charset="0"/>
                                        <a:ea typeface="Cambria Math" panose="02040503050406030204" pitchFamily="18" charset="0"/>
                                      </a:rPr>
                                      <m:t>𝑑</m:t>
                                    </m:r>
                                  </m:e>
                                  <m:sup>
                                    <m:r>
                                      <a:rPr lang="en-US" altLang="zh-TW" b="0" i="1" smtClean="0">
                                        <a:latin typeface="Cambria Math" panose="02040503050406030204" pitchFamily="18" charset="0"/>
                                        <a:ea typeface="Cambria Math" panose="02040503050406030204" pitchFamily="18" charset="0"/>
                                      </a:rPr>
                                      <m:t>2</m:t>
                                    </m:r>
                                  </m:sup>
                                </m:sSup>
                                <m:r>
                                  <a:rPr lang="en-US" altLang="zh-TW" b="0" i="1" smtClean="0">
                                    <a:latin typeface="Cambria Math" panose="02040503050406030204" pitchFamily="18" charset="0"/>
                                    <a:ea typeface="Cambria Math" panose="02040503050406030204" pitchFamily="18" charset="0"/>
                                  </a:rPr>
                                  <m:t>)</m:t>
                                </m:r>
                              </m:oMath>
                            </m:oMathPara>
                          </a14:m>
                          <a:endParaRPr lang="en-US" dirty="0"/>
                        </a:p>
                      </a:txBody>
                      <a:tcPr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altLang="zh-TW" b="0" i="1" smtClean="0">
                                    <a:latin typeface="Cambria Math" panose="02040503050406030204" pitchFamily="18" charset="0"/>
                                    <a:ea typeface="Cambria Math" panose="02040503050406030204" pitchFamily="18" charset="0"/>
                                  </a:rPr>
                                  <m:t>𝑂</m:t>
                                </m:r>
                                <m:d>
                                  <m:dPr>
                                    <m:ctrlPr>
                                      <a:rPr lang="en-US" altLang="zh-TW" b="0" i="1" smtClean="0">
                                        <a:latin typeface="Cambria Math" panose="02040503050406030204" pitchFamily="18" charset="0"/>
                                        <a:ea typeface="Cambria Math" panose="02040503050406030204" pitchFamily="18" charset="0"/>
                                      </a:rPr>
                                    </m:ctrlPr>
                                  </m:dPr>
                                  <m:e>
                                    <m:sSup>
                                      <m:sSupPr>
                                        <m:ctrlPr>
                                          <a:rPr lang="en-US" altLang="zh-TW" b="0" i="1" smtClean="0">
                                            <a:latin typeface="Cambria Math" panose="02040503050406030204" pitchFamily="18" charset="0"/>
                                            <a:ea typeface="Cambria Math" panose="02040503050406030204" pitchFamily="18" charset="0"/>
                                          </a:rPr>
                                        </m:ctrlPr>
                                      </m:sSupPr>
                                      <m:e>
                                        <m:d>
                                          <m:dPr>
                                            <m:ctrlPr>
                                              <a:rPr lang="en-US" altLang="zh-TW" b="0" i="1" smtClean="0">
                                                <a:latin typeface="Cambria Math" panose="02040503050406030204" pitchFamily="18" charset="0"/>
                                                <a:ea typeface="Cambria Math" panose="02040503050406030204" pitchFamily="18" charset="0"/>
                                              </a:rPr>
                                            </m:ctrlPr>
                                          </m:dPr>
                                          <m:e>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𝑑</m:t>
                                                </m:r>
                                              </m:den>
                                            </m:f>
                                            <m:r>
                                              <a:rPr lang="en-US" altLang="zh-TW" b="0" i="1" smtClean="0">
                                                <a:latin typeface="Cambria Math" panose="02040503050406030204" pitchFamily="18" charset="0"/>
                                                <a:ea typeface="Cambria Math" panose="02040503050406030204" pitchFamily="18" charset="0"/>
                                              </a:rPr>
                                              <m:t>+</m:t>
                                            </m:r>
                                            <m:f>
                                              <m:fPr>
                                                <m:type m:val="skw"/>
                                                <m:ctrlPr>
                                                  <a:rPr lang="en-US" altLang="zh-TW" b="0" i="1" smtClean="0">
                                                    <a:latin typeface="Cambria Math" panose="02040503050406030204" pitchFamily="18" charset="0"/>
                                                    <a:ea typeface="Cambria Math" panose="02040503050406030204" pitchFamily="18" charset="0"/>
                                                  </a:rPr>
                                                </m:ctrlPr>
                                              </m:fPr>
                                              <m:num>
                                                <m:r>
                                                  <a:rPr lang="en-US" altLang="zh-TW" b="0" i="1" smtClean="0">
                                                    <a:latin typeface="Cambria Math" panose="02040503050406030204" pitchFamily="18" charset="0"/>
                                                    <a:ea typeface="Cambria Math" panose="02040503050406030204" pitchFamily="18" charset="0"/>
                                                  </a:rPr>
                                                  <m:t>1</m:t>
                                                </m:r>
                                              </m:num>
                                              <m:den>
                                                <m:r>
                                                  <a:rPr lang="en-US" altLang="zh-TW" b="0" i="1" smtClean="0">
                                                    <a:latin typeface="Cambria Math" panose="02040503050406030204" pitchFamily="18" charset="0"/>
                                                    <a:ea typeface="Cambria Math" panose="02040503050406030204" pitchFamily="18" charset="0"/>
                                                  </a:rPr>
                                                  <m:t>𝑏</m:t>
                                                </m:r>
                                              </m:den>
                                            </m:f>
                                          </m:e>
                                        </m:d>
                                      </m:e>
                                      <m:sup>
                                        <m:r>
                                          <a:rPr lang="en-US" altLang="zh-TW" b="0" i="1" smtClean="0">
                                            <a:latin typeface="Cambria Math" panose="02040503050406030204" pitchFamily="18" charset="0"/>
                                            <a:ea typeface="Cambria Math" panose="02040503050406030204" pitchFamily="18" charset="0"/>
                                          </a:rPr>
                                          <m:t>−1</m:t>
                                        </m:r>
                                      </m:sup>
                                    </m:sSup>
                                  </m:e>
                                </m:d>
                              </m:oMath>
                            </m:oMathPara>
                          </a14:m>
                          <a:endParaRPr lang="en-US" dirty="0"/>
                        </a:p>
                      </a:txBody>
                      <a:tcPr anchor="ctr"/>
                    </a:tc>
                    <a:extLst>
                      <a:ext uri="{0D108BD9-81ED-4DB2-BD59-A6C34878D82A}">
                        <a16:rowId xmlns:a16="http://schemas.microsoft.com/office/drawing/2014/main" val="3574016020"/>
                      </a:ext>
                    </a:extLst>
                  </a:tr>
                </a:tbl>
              </a:graphicData>
            </a:graphic>
          </p:graphicFrame>
        </mc:Choice>
        <mc:Fallback>
          <p:graphicFrame>
            <p:nvGraphicFramePr>
              <p:cNvPr id="4" name="Table 3">
                <a:extLst>
                  <a:ext uri="{FF2B5EF4-FFF2-40B4-BE49-F238E27FC236}">
                    <a16:creationId xmlns:a16="http://schemas.microsoft.com/office/drawing/2014/main" id="{378AEACF-3282-BE0C-22B6-41B75F912848}"/>
                  </a:ext>
                </a:extLst>
              </p:cNvPr>
              <p:cNvGraphicFramePr>
                <a:graphicFrameLocks noGrp="1"/>
              </p:cNvGraphicFramePr>
              <p:nvPr>
                <p:extLst>
                  <p:ext uri="{D42A27DB-BD31-4B8C-83A1-F6EECF244321}">
                    <p14:modId xmlns:p14="http://schemas.microsoft.com/office/powerpoint/2010/main" val="3184908651"/>
                  </p:ext>
                </p:extLst>
              </p:nvPr>
            </p:nvGraphicFramePr>
            <p:xfrm>
              <a:off x="385709" y="1524114"/>
              <a:ext cx="8331567" cy="3139440"/>
            </p:xfrm>
            <a:graphic>
              <a:graphicData uri="http://schemas.openxmlformats.org/drawingml/2006/table">
                <a:tbl>
                  <a:tblPr firstRow="1" bandRow="1">
                    <a:tableStyleId>{5C22544A-7EE6-4342-B048-85BDC9FD1C3A}</a:tableStyleId>
                  </a:tblPr>
                  <a:tblGrid>
                    <a:gridCol w="2785216">
                      <a:extLst>
                        <a:ext uri="{9D8B030D-6E8A-4147-A177-3AD203B41FA5}">
                          <a16:colId xmlns:a16="http://schemas.microsoft.com/office/drawing/2014/main" val="3826030811"/>
                        </a:ext>
                      </a:extLst>
                    </a:gridCol>
                    <a:gridCol w="1615257">
                      <a:extLst>
                        <a:ext uri="{9D8B030D-6E8A-4147-A177-3AD203B41FA5}">
                          <a16:colId xmlns:a16="http://schemas.microsoft.com/office/drawing/2014/main" val="4116034589"/>
                        </a:ext>
                      </a:extLst>
                    </a:gridCol>
                    <a:gridCol w="1965547">
                      <a:extLst>
                        <a:ext uri="{9D8B030D-6E8A-4147-A177-3AD203B41FA5}">
                          <a16:colId xmlns:a16="http://schemas.microsoft.com/office/drawing/2014/main" val="3308954240"/>
                        </a:ext>
                      </a:extLst>
                    </a:gridCol>
                    <a:gridCol w="1965547">
                      <a:extLst>
                        <a:ext uri="{9D8B030D-6E8A-4147-A177-3AD203B41FA5}">
                          <a16:colId xmlns:a16="http://schemas.microsoft.com/office/drawing/2014/main" val="339302998"/>
                        </a:ext>
                      </a:extLst>
                    </a:gridCol>
                  </a:tblGrid>
                  <a:tr h="370840">
                    <a:tc>
                      <a:txBody>
                        <a:bodyPr/>
                        <a:lstStyle/>
                        <a:p>
                          <a:pPr algn="ctr"/>
                          <a:r>
                            <a:rPr lang="en-US" dirty="0"/>
                            <a:t>Operation</a:t>
                          </a:r>
                        </a:p>
                      </a:txBody>
                      <a:tcPr/>
                    </a:tc>
                    <a:tc>
                      <a:txBody>
                        <a:bodyPr/>
                        <a:lstStyle/>
                        <a:p>
                          <a:pPr algn="ctr"/>
                          <a:r>
                            <a:rPr lang="en-US" dirty="0"/>
                            <a:t>Computations </a:t>
                          </a:r>
                        </a:p>
                      </a:txBody>
                      <a:tcPr/>
                    </a:tc>
                    <a:tc>
                      <a:txBody>
                        <a:bodyPr/>
                        <a:lstStyle/>
                        <a:p>
                          <a:pPr algn="ctr"/>
                          <a:r>
                            <a:rPr lang="en-US" dirty="0"/>
                            <a:t>IO</a:t>
                          </a:r>
                        </a:p>
                      </a:txBody>
                      <a:tcPr/>
                    </a:tc>
                    <a:tc>
                      <a:txBody>
                        <a:bodyPr/>
                        <a:lstStyle/>
                        <a:p>
                          <a:pPr algn="ctr"/>
                          <a:r>
                            <a:rPr lang="en-US" dirty="0"/>
                            <a:t>Arithmetic Intensity</a:t>
                          </a:r>
                        </a:p>
                      </a:txBody>
                      <a:tcPr/>
                    </a:tc>
                    <a:extLst>
                      <a:ext uri="{0D108BD9-81ED-4DB2-BD59-A6C34878D82A}">
                        <a16:rowId xmlns:a16="http://schemas.microsoft.com/office/drawing/2014/main" val="1111275437"/>
                      </a:ext>
                    </a:extLst>
                  </a:tr>
                  <a:tr h="553720">
                    <a:tc>
                      <a:txBody>
                        <a:bodyPr/>
                        <a:lstStyle/>
                        <a:p>
                          <a:endParaRPr lang="en-US"/>
                        </a:p>
                      </a:txBody>
                      <a:tcPr anchor="ctr">
                        <a:blipFill>
                          <a:blip r:embed="rId2"/>
                          <a:stretch>
                            <a:fillRect l="-455" t="-68182" r="-199545" b="-495455"/>
                          </a:stretch>
                        </a:blipFill>
                      </a:tcPr>
                    </a:tc>
                    <a:tc>
                      <a:txBody>
                        <a:bodyPr/>
                        <a:lstStyle/>
                        <a:p>
                          <a:endParaRPr lang="en-US"/>
                        </a:p>
                      </a:txBody>
                      <a:tcPr anchor="ctr">
                        <a:blipFill>
                          <a:blip r:embed="rId2"/>
                          <a:stretch>
                            <a:fillRect l="-174016" t="-68182" r="-245669" b="-495455"/>
                          </a:stretch>
                        </a:blipFill>
                      </a:tcPr>
                    </a:tc>
                    <a:tc>
                      <a:txBody>
                        <a:bodyPr/>
                        <a:lstStyle/>
                        <a:p>
                          <a:endParaRPr lang="en-US"/>
                        </a:p>
                      </a:txBody>
                      <a:tcPr anchor="ctr">
                        <a:blipFill>
                          <a:blip r:embed="rId2"/>
                          <a:stretch>
                            <a:fillRect l="-224516" t="-68182" r="-101290" b="-495455"/>
                          </a:stretch>
                        </a:blipFill>
                      </a:tcPr>
                    </a:tc>
                    <a:tc>
                      <a:txBody>
                        <a:bodyPr/>
                        <a:lstStyle/>
                        <a:p>
                          <a:endParaRPr lang="en-US"/>
                        </a:p>
                      </a:txBody>
                      <a:tcPr anchor="ctr">
                        <a:blipFill>
                          <a:blip r:embed="rId2"/>
                          <a:stretch>
                            <a:fillRect l="-324516" t="-68182" r="-1290" b="-495455"/>
                          </a:stretch>
                        </a:blipFill>
                      </a:tcPr>
                    </a:tc>
                    <a:extLst>
                      <a:ext uri="{0D108BD9-81ED-4DB2-BD59-A6C34878D82A}">
                        <a16:rowId xmlns:a16="http://schemas.microsoft.com/office/drawing/2014/main" val="3472456772"/>
                      </a:ext>
                    </a:extLst>
                  </a:tr>
                  <a:tr h="553720">
                    <a:tc>
                      <a:txBody>
                        <a:bodyPr/>
                        <a:lstStyle/>
                        <a:p>
                          <a:endParaRPr lang="en-US"/>
                        </a:p>
                      </a:txBody>
                      <a:tcPr anchor="ctr">
                        <a:blipFill>
                          <a:blip r:embed="rId2"/>
                          <a:stretch>
                            <a:fillRect l="-455" t="-168182" r="-199545" b="-395455"/>
                          </a:stretch>
                        </a:blipFill>
                      </a:tcPr>
                    </a:tc>
                    <a:tc>
                      <a:txBody>
                        <a:bodyPr/>
                        <a:lstStyle/>
                        <a:p>
                          <a:endParaRPr lang="en-US"/>
                        </a:p>
                      </a:txBody>
                      <a:tcPr anchor="ctr">
                        <a:blipFill>
                          <a:blip r:embed="rId2"/>
                          <a:stretch>
                            <a:fillRect l="-174016" t="-168182" r="-245669" b="-395455"/>
                          </a:stretch>
                        </a:blipFill>
                      </a:tcPr>
                    </a:tc>
                    <a:tc>
                      <a:txBody>
                        <a:bodyPr/>
                        <a:lstStyle/>
                        <a:p>
                          <a:endParaRPr lang="en-US"/>
                        </a:p>
                      </a:txBody>
                      <a:tcPr anchor="ctr">
                        <a:blipFill>
                          <a:blip r:embed="rId2"/>
                          <a:stretch>
                            <a:fillRect l="-224516" t="-168182" r="-101290" b="-395455"/>
                          </a:stretch>
                        </a:blipFill>
                      </a:tcPr>
                    </a:tc>
                    <a:tc>
                      <a:txBody>
                        <a:bodyPr/>
                        <a:lstStyle/>
                        <a:p>
                          <a:endParaRPr lang="en-US"/>
                        </a:p>
                      </a:txBody>
                      <a:tcPr anchor="ctr">
                        <a:blipFill>
                          <a:blip r:embed="rId2"/>
                          <a:stretch>
                            <a:fillRect l="-324516" t="-168182" r="-1290" b="-395455"/>
                          </a:stretch>
                        </a:blipFill>
                      </a:tcPr>
                    </a:tc>
                    <a:extLst>
                      <a:ext uri="{0D108BD9-81ED-4DB2-BD59-A6C34878D82A}">
                        <a16:rowId xmlns:a16="http://schemas.microsoft.com/office/drawing/2014/main" val="282211792"/>
                      </a:ext>
                    </a:extLst>
                  </a:tr>
                  <a:tr h="553720">
                    <a:tc>
                      <a:txBody>
                        <a:bodyPr/>
                        <a:lstStyle/>
                        <a:p>
                          <a:endParaRPr lang="en-US"/>
                        </a:p>
                      </a:txBody>
                      <a:tcPr anchor="ctr">
                        <a:blipFill>
                          <a:blip r:embed="rId2"/>
                          <a:stretch>
                            <a:fillRect l="-455" t="-268182" r="-199545" b="-295455"/>
                          </a:stretch>
                        </a:blipFill>
                      </a:tcPr>
                    </a:tc>
                    <a:tc>
                      <a:txBody>
                        <a:bodyPr/>
                        <a:lstStyle/>
                        <a:p>
                          <a:endParaRPr lang="en-US"/>
                        </a:p>
                      </a:txBody>
                      <a:tcPr anchor="ctr">
                        <a:blipFill>
                          <a:blip r:embed="rId2"/>
                          <a:stretch>
                            <a:fillRect l="-174016" t="-268182" r="-245669" b="-295455"/>
                          </a:stretch>
                        </a:blipFill>
                      </a:tcPr>
                    </a:tc>
                    <a:tc>
                      <a:txBody>
                        <a:bodyPr/>
                        <a:lstStyle/>
                        <a:p>
                          <a:endParaRPr lang="en-US"/>
                        </a:p>
                      </a:txBody>
                      <a:tcPr anchor="ctr">
                        <a:blipFill>
                          <a:blip r:embed="rId2"/>
                          <a:stretch>
                            <a:fillRect l="-224516" t="-268182" r="-101290" b="-295455"/>
                          </a:stretch>
                        </a:blipFill>
                      </a:tcPr>
                    </a:tc>
                    <a:tc>
                      <a:txBody>
                        <a:bodyPr/>
                        <a:lstStyle/>
                        <a:p>
                          <a:endParaRPr lang="en-US"/>
                        </a:p>
                      </a:txBody>
                      <a:tcPr anchor="ctr">
                        <a:blipFill>
                          <a:blip r:embed="rId2"/>
                          <a:stretch>
                            <a:fillRect l="-324516" t="-268182" r="-1290" b="-295455"/>
                          </a:stretch>
                        </a:blipFill>
                      </a:tcPr>
                    </a:tc>
                    <a:extLst>
                      <a:ext uri="{0D108BD9-81ED-4DB2-BD59-A6C34878D82A}">
                        <a16:rowId xmlns:a16="http://schemas.microsoft.com/office/drawing/2014/main" val="326685110"/>
                      </a:ext>
                    </a:extLst>
                  </a:tr>
                  <a:tr h="553720">
                    <a:tc>
                      <a:txBody>
                        <a:bodyPr/>
                        <a:lstStyle/>
                        <a:p>
                          <a:endParaRPr lang="en-US"/>
                        </a:p>
                      </a:txBody>
                      <a:tcPr anchor="ctr">
                        <a:blipFill>
                          <a:blip r:embed="rId2"/>
                          <a:stretch>
                            <a:fillRect l="-455" t="-376744" r="-199545" b="-202326"/>
                          </a:stretch>
                        </a:blipFill>
                      </a:tcPr>
                    </a:tc>
                    <a:tc>
                      <a:txBody>
                        <a:bodyPr/>
                        <a:lstStyle/>
                        <a:p>
                          <a:endParaRPr lang="en-US"/>
                        </a:p>
                      </a:txBody>
                      <a:tcPr anchor="ctr">
                        <a:blipFill>
                          <a:blip r:embed="rId2"/>
                          <a:stretch>
                            <a:fillRect l="-174016" t="-376744" r="-245669" b="-202326"/>
                          </a:stretch>
                        </a:blipFill>
                      </a:tcPr>
                    </a:tc>
                    <a:tc>
                      <a:txBody>
                        <a:bodyPr/>
                        <a:lstStyle/>
                        <a:p>
                          <a:endParaRPr lang="en-US"/>
                        </a:p>
                      </a:txBody>
                      <a:tcPr anchor="ctr">
                        <a:blipFill>
                          <a:blip r:embed="rId2"/>
                          <a:stretch>
                            <a:fillRect l="-224516" t="-376744" r="-101290" b="-202326"/>
                          </a:stretch>
                        </a:blipFill>
                      </a:tcPr>
                    </a:tc>
                    <a:tc>
                      <a:txBody>
                        <a:bodyPr/>
                        <a:lstStyle/>
                        <a:p>
                          <a:endParaRPr lang="en-US"/>
                        </a:p>
                      </a:txBody>
                      <a:tcPr anchor="ctr">
                        <a:blipFill>
                          <a:blip r:embed="rId2"/>
                          <a:stretch>
                            <a:fillRect l="-324516" t="-376744" r="-1290" b="-202326"/>
                          </a:stretch>
                        </a:blipFill>
                      </a:tcPr>
                    </a:tc>
                    <a:extLst>
                      <a:ext uri="{0D108BD9-81ED-4DB2-BD59-A6C34878D82A}">
                        <a16:rowId xmlns:a16="http://schemas.microsoft.com/office/drawing/2014/main" val="1854704577"/>
                      </a:ext>
                    </a:extLst>
                  </a:tr>
                  <a:tr h="553720">
                    <a:tc>
                      <a:txBody>
                        <a:bodyPr/>
                        <a:lstStyle/>
                        <a:p>
                          <a:endParaRPr lang="en-US"/>
                        </a:p>
                      </a:txBody>
                      <a:tcPr anchor="ctr">
                        <a:blipFill>
                          <a:blip r:embed="rId2"/>
                          <a:stretch>
                            <a:fillRect l="-455" t="-465909" r="-199545" b="-97727"/>
                          </a:stretch>
                        </a:blipFill>
                      </a:tcPr>
                    </a:tc>
                    <a:tc>
                      <a:txBody>
                        <a:bodyPr/>
                        <a:lstStyle/>
                        <a:p>
                          <a:endParaRPr lang="en-US"/>
                        </a:p>
                      </a:txBody>
                      <a:tcPr anchor="ctr">
                        <a:blipFill>
                          <a:blip r:embed="rId2"/>
                          <a:stretch>
                            <a:fillRect l="-174016" t="-465909" r="-245669" b="-97727"/>
                          </a:stretch>
                        </a:blipFill>
                      </a:tcPr>
                    </a:tc>
                    <a:tc>
                      <a:txBody>
                        <a:bodyPr/>
                        <a:lstStyle/>
                        <a:p>
                          <a:endParaRPr lang="en-US"/>
                        </a:p>
                      </a:txBody>
                      <a:tcPr anchor="ctr">
                        <a:blipFill>
                          <a:blip r:embed="rId2"/>
                          <a:stretch>
                            <a:fillRect l="-224516" t="-465909" r="-101290" b="-97727"/>
                          </a:stretch>
                        </a:blipFill>
                      </a:tcPr>
                    </a:tc>
                    <a:tc>
                      <a:txBody>
                        <a:bodyPr/>
                        <a:lstStyle/>
                        <a:p>
                          <a:endParaRPr lang="en-US"/>
                        </a:p>
                      </a:txBody>
                      <a:tcPr anchor="ctr">
                        <a:blipFill>
                          <a:blip r:embed="rId2"/>
                          <a:stretch>
                            <a:fillRect l="-324516" t="-465909" r="-1290" b="-97727"/>
                          </a:stretch>
                        </a:blipFill>
                      </a:tcPr>
                    </a:tc>
                    <a:extLst>
                      <a:ext uri="{0D108BD9-81ED-4DB2-BD59-A6C34878D82A}">
                        <a16:rowId xmlns:a16="http://schemas.microsoft.com/office/drawing/2014/main" val="3574016020"/>
                      </a:ext>
                    </a:extLst>
                  </a:tr>
                </a:tbl>
              </a:graphicData>
            </a:graphic>
          </p:graphicFrame>
        </mc:Fallback>
      </mc:AlternateContent>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A5400C8-16CB-A3F6-5886-08806ECA88D2}"/>
                  </a:ext>
                </a:extLst>
              </p:cNvPr>
              <p:cNvSpPr txBox="1"/>
              <p:nvPr/>
            </p:nvSpPr>
            <p:spPr>
              <a:xfrm>
                <a:off x="0" y="3970545"/>
                <a:ext cx="3312525" cy="1169551"/>
              </a:xfrm>
              <a:prstGeom prst="rect">
                <a:avLst/>
              </a:prstGeom>
              <a:solidFill>
                <a:schemeClr val="bg1">
                  <a:lumMod val="95000"/>
                </a:schemeClr>
              </a:solidFill>
            </p:spPr>
            <p:txBody>
              <a:bodyPr wrap="square">
                <a:spAutoFit/>
              </a:bodyPr>
              <a:lstStyle/>
              <a:p>
                <a14:m>
                  <m:oMath xmlns:m="http://schemas.openxmlformats.org/officeDocument/2006/math">
                    <m:r>
                      <a:rPr lang="en-US" i="1" dirty="0" smtClean="0">
                        <a:latin typeface="Cambria Math" panose="02040503050406030204" pitchFamily="18" charset="0"/>
                      </a:rPr>
                      <m:t>𝑏</m:t>
                    </m:r>
                  </m:oMath>
                </a14:m>
                <a:r>
                  <a:rPr lang="en-US" dirty="0"/>
                  <a:t>: batch size,</a:t>
                </a:r>
              </a:p>
              <a:p>
                <a14:m>
                  <m:oMath xmlns:m="http://schemas.openxmlformats.org/officeDocument/2006/math">
                    <m:r>
                      <a:rPr lang="en-US" i="1" dirty="0" smtClean="0">
                        <a:latin typeface="Cambria Math" panose="02040503050406030204" pitchFamily="18" charset="0"/>
                      </a:rPr>
                      <m:t>𝑛</m:t>
                    </m:r>
                  </m:oMath>
                </a14:m>
                <a:r>
                  <a:rPr lang="en-US" dirty="0"/>
                  <a:t>: sequence length </a:t>
                </a:r>
                <a:r>
                  <a:rPr lang="en-US" b="1" dirty="0"/>
                  <a:t>thus far</a:t>
                </a:r>
                <a:r>
                  <a:rPr lang="en-US" dirty="0"/>
                  <a:t>,</a:t>
                </a:r>
                <a:endParaRPr lang="en-US" b="0" i="1" dirty="0">
                  <a:latin typeface="Cambria Math" panose="02040503050406030204" pitchFamily="18" charset="0"/>
                </a:endParaRPr>
              </a:p>
              <a:p>
                <a14:m>
                  <m:oMath xmlns:m="http://schemas.openxmlformats.org/officeDocument/2006/math">
                    <m:r>
                      <a:rPr lang="en-US" b="0" i="1" dirty="0" smtClean="0">
                        <a:latin typeface="Cambria Math" panose="02040503050406030204" pitchFamily="18" charset="0"/>
                      </a:rPr>
                      <m:t>𝑚</m:t>
                    </m:r>
                  </m:oMath>
                </a14:m>
                <a:r>
                  <a:rPr lang="en-US" dirty="0"/>
                  <a:t>: number of heads</a:t>
                </a:r>
                <a:endParaRPr lang="en-U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𝑑</m:t>
                    </m:r>
                  </m:oMath>
                </a14:m>
                <a:r>
                  <a:rPr lang="en-US" dirty="0"/>
                  <a:t>: feature dimension in output of SA</a:t>
                </a:r>
              </a:p>
              <a:p>
                <a14:m>
                  <m:oMath xmlns:m="http://schemas.openxmlformats.org/officeDocument/2006/math">
                    <m:sSub>
                      <m:sSubPr>
                        <m:ctrlPr>
                          <a:rPr lang="en-US" b="0" i="1" dirty="0" smtClean="0">
                            <a:latin typeface="Cambria Math" panose="02040503050406030204" pitchFamily="18" charset="0"/>
                          </a:rPr>
                        </m:ctrlPr>
                      </m:sSubPr>
                      <m:e>
                        <m:r>
                          <a:rPr lang="en-US" i="1" dirty="0" smtClean="0">
                            <a:latin typeface="Cambria Math" panose="02040503050406030204" pitchFamily="18" charset="0"/>
                          </a:rPr>
                          <m:t>𝑑</m:t>
                        </m:r>
                      </m:e>
                      <m:sub>
                        <m:r>
                          <m:rPr>
                            <m:sty m:val="p"/>
                          </m:rPr>
                          <a:rPr lang="en-US" b="0" i="0" dirty="0" smtClean="0">
                            <a:latin typeface="Cambria Math" panose="02040503050406030204" pitchFamily="18" charset="0"/>
                          </a:rPr>
                          <m:t>ff</m:t>
                        </m:r>
                      </m:sub>
                    </m:sSub>
                    <m:r>
                      <a:rPr lang="en-US" b="0" i="1" dirty="0" smtClean="0">
                        <a:latin typeface="Cambria Math" panose="02040503050406030204" pitchFamily="18" charset="0"/>
                      </a:rPr>
                      <m:t>=4</m:t>
                    </m:r>
                    <m:r>
                      <a:rPr lang="en-US" b="0" i="1" dirty="0" smtClean="0">
                        <a:latin typeface="Cambria Math" panose="02040503050406030204" pitchFamily="18" charset="0"/>
                      </a:rPr>
                      <m:t>𝑑</m:t>
                    </m:r>
                  </m:oMath>
                </a14:m>
                <a:r>
                  <a:rPr lang="en-US" dirty="0"/>
                  <a:t>: feature dimension inside FFN</a:t>
                </a:r>
              </a:p>
            </p:txBody>
          </p:sp>
        </mc:Choice>
        <mc:Fallback>
          <p:sp>
            <p:nvSpPr>
              <p:cNvPr id="5" name="TextBox 4">
                <a:extLst>
                  <a:ext uri="{FF2B5EF4-FFF2-40B4-BE49-F238E27FC236}">
                    <a16:creationId xmlns:a16="http://schemas.microsoft.com/office/drawing/2014/main" id="{7A5400C8-16CB-A3F6-5886-08806ECA88D2}"/>
                  </a:ext>
                </a:extLst>
              </p:cNvPr>
              <p:cNvSpPr txBox="1">
                <a:spLocks noRot="1" noChangeAspect="1" noMove="1" noResize="1" noEditPoints="1" noAdjustHandles="1" noChangeArrowheads="1" noChangeShapeType="1" noTextEdit="1"/>
              </p:cNvSpPr>
              <p:nvPr/>
            </p:nvSpPr>
            <p:spPr>
              <a:xfrm>
                <a:off x="0" y="3970545"/>
                <a:ext cx="3312525" cy="1169551"/>
              </a:xfrm>
              <a:prstGeom prst="rect">
                <a:avLst/>
              </a:prstGeom>
              <a:blipFill>
                <a:blip r:embed="rId3"/>
                <a:stretch>
                  <a:fillRect t="-1075" b="-4301"/>
                </a:stretch>
              </a:blipFill>
            </p:spPr>
            <p:txBody>
              <a:bodyPr/>
              <a:lstStyle/>
              <a:p>
                <a:r>
                  <a:rPr lang="en-US">
                    <a:noFill/>
                  </a:rPr>
                  <a:t> </a:t>
                </a:r>
              </a:p>
            </p:txBody>
          </p:sp>
        </mc:Fallback>
      </mc:AlternateContent>
      <p:sp>
        <p:nvSpPr>
          <p:cNvPr id="6" name="Rectangle 5">
            <a:extLst>
              <a:ext uri="{FF2B5EF4-FFF2-40B4-BE49-F238E27FC236}">
                <a16:creationId xmlns:a16="http://schemas.microsoft.com/office/drawing/2014/main" id="{0B988B03-8047-9BAA-AFB3-4F7F70215969}"/>
              </a:ext>
            </a:extLst>
          </p:cNvPr>
          <p:cNvSpPr/>
          <p:nvPr/>
        </p:nvSpPr>
        <p:spPr>
          <a:xfrm>
            <a:off x="6770697" y="1524114"/>
            <a:ext cx="1939806" cy="3139440"/>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7" name="Rounded Rectangular Callout 6">
                <a:extLst>
                  <a:ext uri="{FF2B5EF4-FFF2-40B4-BE49-F238E27FC236}">
                    <a16:creationId xmlns:a16="http://schemas.microsoft.com/office/drawing/2014/main" id="{59851989-CB1E-562E-1399-5407854FFCF7}"/>
                  </a:ext>
                </a:extLst>
              </p:cNvPr>
              <p:cNvSpPr/>
              <p:nvPr/>
            </p:nvSpPr>
            <p:spPr>
              <a:xfrm>
                <a:off x="540692" y="2462643"/>
                <a:ext cx="5972377" cy="1404931"/>
              </a:xfrm>
              <a:prstGeom prst="wedgeRoundRectCallout">
                <a:avLst>
                  <a:gd name="adj1" fmla="val 54742"/>
                  <a:gd name="adj2" fmla="val -11677"/>
                  <a:gd name="adj3" fmla="val 16667"/>
                </a:avLst>
              </a:prstGeom>
              <a:solidFill>
                <a:schemeClr val="bg2">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1" algn="ct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These two rows have </a:t>
                </a:r>
                <a:r>
                  <a:rPr lang="en-US" sz="1600" b="1" dirty="0">
                    <a:solidFill>
                      <a:schemeClr val="tx1"/>
                    </a:solidFill>
                    <a:latin typeface="Tahoma" panose="020B0604030504040204" pitchFamily="34" charset="0"/>
                    <a:ea typeface="Tahoma" panose="020B0604030504040204" pitchFamily="34" charset="0"/>
                    <a:cs typeface="Tahoma" panose="020B0604030504040204" pitchFamily="34" charset="0"/>
                  </a:rPr>
                  <a:t>low </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AI. For example, if </a:t>
                </a:r>
                <a14:m>
                  <m:oMath xmlns:m="http://schemas.openxmlformats.org/officeDocument/2006/math">
                    <m:r>
                      <a:rPr lang="en-US" sz="1600" i="1" smtClean="0">
                        <a:solidFill>
                          <a:schemeClr val="tx1"/>
                        </a:solidFill>
                        <a:latin typeface="Cambria Math" panose="02040503050406030204" pitchFamily="18" charset="0"/>
                      </a:rPr>
                      <m:t>𝑛</m:t>
                    </m:r>
                    <m:r>
                      <a:rPr lang="en-US" sz="1600" b="0" i="1" smtClean="0">
                        <a:solidFill>
                          <a:schemeClr val="tx1"/>
                        </a:solidFill>
                        <a:latin typeface="Cambria Math" panose="02040503050406030204" pitchFamily="18" charset="0"/>
                      </a:rPr>
                      <m:t>=20</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(sent </a:t>
                </a:r>
                <a:r>
                  <a:rPr lang="en-US" sz="1600" dirty="0" err="1">
                    <a:solidFill>
                      <a:schemeClr val="tx1"/>
                    </a:solidFill>
                    <a:latin typeface="Tahoma" panose="020B0604030504040204" pitchFamily="34" charset="0"/>
                    <a:ea typeface="Tahoma" panose="020B0604030504040204" pitchFamily="34" charset="0"/>
                    <a:cs typeface="Tahoma" panose="020B0604030504040204" pitchFamily="34" charset="0"/>
                  </a:rPr>
                  <a:t>len</a:t>
                </a: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1600" b="0" i="1" smtClean="0">
                        <a:solidFill>
                          <a:schemeClr val="tx1"/>
                        </a:solidFill>
                        <a:latin typeface="Cambria Math" panose="02040503050406030204" pitchFamily="18" charset="0"/>
                      </a:rPr>
                      <m:t>h</m:t>
                    </m:r>
                    <m:r>
                      <a:rPr lang="en-US" sz="1600" b="0" i="1" smtClean="0">
                        <a:solidFill>
                          <a:schemeClr val="tx1"/>
                        </a:solidFill>
                        <a:latin typeface="Cambria Math" panose="02040503050406030204" pitchFamily="18" charset="0"/>
                      </a:rPr>
                      <m:t>=12</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(num heads), </a:t>
                </a:r>
                <a14:m>
                  <m:oMath xmlns:m="http://schemas.openxmlformats.org/officeDocument/2006/math">
                    <m:r>
                      <a:rPr lang="en-US" altLang="zh-TW" sz="1600" i="1">
                        <a:solidFill>
                          <a:schemeClr val="tx1"/>
                        </a:solidFill>
                        <a:latin typeface="Cambria Math" panose="02040503050406030204" pitchFamily="18" charset="0"/>
                        <a:ea typeface="Cambria Math" panose="02040503050406030204" pitchFamily="18" charset="0"/>
                      </a:rPr>
                      <m:t>𝑑</m:t>
                    </m:r>
                    <m:r>
                      <a:rPr lang="en-US" altLang="zh-TW" sz="1600" b="0" i="1" smtClean="0">
                        <a:solidFill>
                          <a:schemeClr val="tx1"/>
                        </a:solidFill>
                        <a:latin typeface="Cambria Math" panose="02040503050406030204" pitchFamily="18" charset="0"/>
                        <a:ea typeface="Cambria Math" panose="02040503050406030204" pitchFamily="18" charset="0"/>
                      </a:rPr>
                      <m:t>=512</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 (hidden dim), then AI </a:t>
                </a:r>
                <a14:m>
                  <m:oMath xmlns:m="http://schemas.openxmlformats.org/officeDocument/2006/math">
                    <m:r>
                      <a:rPr lang="en-US" sz="1600" i="1">
                        <a:solidFill>
                          <a:schemeClr val="tx1"/>
                        </a:solidFill>
                        <a:latin typeface="Cambria Math" panose="02040503050406030204" pitchFamily="18" charset="0"/>
                      </a:rPr>
                      <m:t>=</m:t>
                    </m:r>
                    <m:r>
                      <a:rPr lang="en-US" sz="1600" b="0" i="1" smtClean="0">
                        <a:solidFill>
                          <a:schemeClr val="tx1"/>
                        </a:solidFill>
                        <a:latin typeface="Cambria Math" panose="02040503050406030204" pitchFamily="18" charset="0"/>
                      </a:rPr>
                      <m:t> </m:t>
                    </m:r>
                  </m:oMath>
                </a14:m>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0.93. Hence, our program is memory bound during inference! 🙀 </a:t>
                </a:r>
                <a:b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Note this is partly due to the memory-bandwidth cost of repeatedly loading the large "keys" and "values" tensors.</a:t>
                </a:r>
              </a:p>
            </p:txBody>
          </p:sp>
        </mc:Choice>
        <mc:Fallback>
          <p:sp>
            <p:nvSpPr>
              <p:cNvPr id="7" name="Rounded Rectangular Callout 6">
                <a:extLst>
                  <a:ext uri="{FF2B5EF4-FFF2-40B4-BE49-F238E27FC236}">
                    <a16:creationId xmlns:a16="http://schemas.microsoft.com/office/drawing/2014/main" id="{59851989-CB1E-562E-1399-5407854FFCF7}"/>
                  </a:ext>
                </a:extLst>
              </p:cNvPr>
              <p:cNvSpPr>
                <a:spLocks noRot="1" noChangeAspect="1" noMove="1" noResize="1" noEditPoints="1" noAdjustHandles="1" noChangeArrowheads="1" noChangeShapeType="1" noTextEdit="1"/>
              </p:cNvSpPr>
              <p:nvPr/>
            </p:nvSpPr>
            <p:spPr>
              <a:xfrm>
                <a:off x="540692" y="2462643"/>
                <a:ext cx="5972377" cy="1404931"/>
              </a:xfrm>
              <a:prstGeom prst="wedgeRoundRectCallout">
                <a:avLst>
                  <a:gd name="adj1" fmla="val 54742"/>
                  <a:gd name="adj2" fmla="val -11677"/>
                  <a:gd name="adj3" fmla="val 16667"/>
                </a:avLst>
              </a:prstGeom>
              <a:blipFill>
                <a:blip r:embed="rId4"/>
                <a:stretch>
                  <a:fillRect b="-2679"/>
                </a:stretch>
              </a:blipFill>
              <a:ln w="12700"/>
            </p:spPr>
            <p:txBody>
              <a:bodyPr/>
              <a:lstStyle/>
              <a:p>
                <a:r>
                  <a:rPr lang="en-US">
                    <a:noFill/>
                  </a:rPr>
                  <a:t> </a:t>
                </a:r>
              </a:p>
            </p:txBody>
          </p:sp>
        </mc:Fallback>
      </mc:AlternateContent>
      <p:sp>
        <p:nvSpPr>
          <p:cNvPr id="8" name="Rounded Rectangle 7">
            <a:extLst>
              <a:ext uri="{FF2B5EF4-FFF2-40B4-BE49-F238E27FC236}">
                <a16:creationId xmlns:a16="http://schemas.microsoft.com/office/drawing/2014/main" id="{F50A6FE4-EA8D-21E4-32CD-FBD0B87BE879}"/>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07222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19B93-1FA3-A264-19BE-361DB5EB26C4}"/>
              </a:ext>
            </a:extLst>
          </p:cNvPr>
          <p:cNvSpPr>
            <a:spLocks noGrp="1"/>
          </p:cNvSpPr>
          <p:nvPr>
            <p:ph type="title"/>
          </p:nvPr>
        </p:nvSpPr>
        <p:spPr/>
        <p:txBody>
          <a:bodyPr/>
          <a:lstStyle/>
          <a:p>
            <a:r>
              <a:rPr lang="en-US" dirty="0"/>
              <a:t>Incorporate</a:t>
            </a:r>
          </a:p>
        </p:txBody>
      </p:sp>
      <p:sp>
        <p:nvSpPr>
          <p:cNvPr id="3" name="Text Placeholder 2">
            <a:extLst>
              <a:ext uri="{FF2B5EF4-FFF2-40B4-BE49-F238E27FC236}">
                <a16:creationId xmlns:a16="http://schemas.microsoft.com/office/drawing/2014/main" id="{5A152A56-E3C0-754E-F158-85BC50030D75}"/>
              </a:ext>
            </a:extLst>
          </p:cNvPr>
          <p:cNvSpPr>
            <a:spLocks noGrp="1"/>
          </p:cNvSpPr>
          <p:nvPr>
            <p:ph type="body" sz="quarter" idx="16"/>
          </p:nvPr>
        </p:nvSpPr>
        <p:spPr/>
        <p:txBody>
          <a:bodyPr/>
          <a:lstStyle/>
          <a:p>
            <a:r>
              <a:rPr lang="en-US" dirty="0">
                <a:hlinkClick r:id="rId2"/>
              </a:rPr>
              <a:t>https://docs.google.com/presentation/d/1PV0cKnzcHRCAbJy3OtER1UdJME7T7WBEqLLYmKWJR4g/edit?usp=sharing</a:t>
            </a:r>
            <a:r>
              <a:rPr lang="en-US" dirty="0"/>
              <a:t> </a:t>
            </a:r>
          </a:p>
        </p:txBody>
      </p:sp>
    </p:spTree>
    <p:extLst>
      <p:ext uri="{BB962C8B-B14F-4D97-AF65-F5344CB8AC3E}">
        <p14:creationId xmlns:p14="http://schemas.microsoft.com/office/powerpoint/2010/main" val="25557942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8269-BEB7-509A-197A-9570444B6050}"/>
              </a:ext>
            </a:extLst>
          </p:cNvPr>
          <p:cNvSpPr>
            <a:spLocks noGrp="1"/>
          </p:cNvSpPr>
          <p:nvPr>
            <p:ph type="title"/>
          </p:nvPr>
        </p:nvSpPr>
        <p:spPr/>
        <p:txBody>
          <a:bodyPr/>
          <a:lstStyle/>
          <a:p>
            <a:r>
              <a:rPr lang="en-US" dirty="0"/>
              <a:t>KV-Cache drag  </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681EFD9-7D2C-6A89-2A62-A17F92FC5626}"/>
                  </a:ext>
                </a:extLst>
              </p:cNvPr>
              <p:cNvSpPr>
                <a:spLocks noGrp="1"/>
              </p:cNvSpPr>
              <p:nvPr>
                <p:ph type="body" sz="quarter" idx="16"/>
              </p:nvPr>
            </p:nvSpPr>
            <p:spPr/>
            <p:txBody>
              <a:bodyPr/>
              <a:lstStyle/>
              <a:p>
                <a:r>
                  <a:rPr lang="en-US" dirty="0">
                    <a:effectLst/>
                  </a:rPr>
                  <a:t>Slowdown of autoregressive decoding.</a:t>
                </a:r>
              </a:p>
              <a:p>
                <a:pPr lvl="1"/>
                <a:r>
                  <a:rPr lang="en-US" sz="1400" dirty="0"/>
                  <a:t>As the sequence length grows, KV cache size increases, making cache lookup slower.</a:t>
                </a:r>
                <a:endParaRPr lang="en-US" sz="1400" dirty="0">
                  <a:effectLst/>
                </a:endParaRPr>
              </a:p>
              <a:p>
                <a:pPr lvl="1"/>
                <a:r>
                  <a:rPr lang="en-US" sz="1400" dirty="0">
                    <a:effectLst/>
                  </a:rPr>
                  <a:t>As we generate more output tokens (i.e. chatbot responding to user), throughput will slow down. </a:t>
                </a:r>
              </a:p>
              <a:p>
                <a:endParaRPr lang="en-US" sz="1400" dirty="0"/>
              </a:p>
              <a:p>
                <a:r>
                  <a:rPr lang="en-US" dirty="0">
                    <a:effectLst/>
                  </a:rPr>
                  <a:t>For GPT2, this comes out to a modest ~36 MB assuming </a:t>
                </a:r>
                <a:br>
                  <a:rPr lang="en-US" dirty="0">
                    <a:effectLst/>
                  </a:rPr>
                </a:br>
                <a:r>
                  <a:rPr lang="en-US" dirty="0">
                    <a:effectLst/>
                  </a:rPr>
                  <a:t>we use the max sequence length of 1024 tokens and a </a:t>
                </a:r>
                <a:br>
                  <a:rPr lang="en-US" dirty="0">
                    <a:effectLst/>
                  </a:rPr>
                </a:br>
                <a:r>
                  <a:rPr lang="en-US" dirty="0">
                    <a:effectLst/>
                  </a:rPr>
                  <a:t>batch size of 1. For larger models, however, the KV </a:t>
                </a:r>
                <a:br>
                  <a:rPr lang="en-US" dirty="0">
                    <a:effectLst/>
                  </a:rPr>
                </a:br>
                <a:r>
                  <a:rPr lang="en-US" dirty="0">
                    <a:effectLst/>
                  </a:rPr>
                  <a:t>Cache can take up GBs of memory.</a:t>
                </a:r>
              </a:p>
              <a:p>
                <a:pPr lvl="1"/>
                <a:r>
                  <a:rPr lang="en-US" dirty="0">
                    <a:effectLst/>
                    <a:hlinkClick r:id="rId2"/>
                  </a:rPr>
                  <a:t>Try this calculator:</a:t>
                </a:r>
                <a:br>
                  <a:rPr lang="en-US" dirty="0"/>
                </a:br>
                <a:endParaRPr lang="en-US" b="1" dirty="0"/>
              </a:p>
              <a:p>
                <a:r>
                  <a:rPr lang="en-US" b="1" dirty="0">
                    <a:effectLst/>
                  </a:rPr>
                  <a:t>Simple idea: </a:t>
                </a:r>
                <a:r>
                  <a:rPr lang="en-US" dirty="0">
                    <a:effectLst/>
                  </a:rPr>
                  <a:t>Retain only the last </a:t>
                </a:r>
                <a14:m>
                  <m:oMath xmlns:m="http://schemas.openxmlformats.org/officeDocument/2006/math">
                    <m:r>
                      <a:rPr lang="en-US" b="0" i="1" smtClean="0">
                        <a:effectLst/>
                        <a:latin typeface="Cambria Math" panose="02040503050406030204" pitchFamily="18" charset="0"/>
                        <a:ea typeface="Tahoma" panose="020B0604030504040204" pitchFamily="34" charset="0"/>
                        <a:cs typeface="Tahoma" panose="020B0604030504040204" pitchFamily="34" charset="0"/>
                      </a:rPr>
                      <m:t>𝐿</m:t>
                    </m:r>
                  </m:oMath>
                </a14:m>
                <a:r>
                  <a:rPr lang="en-US" dirty="0">
                    <a:effectLst/>
                  </a:rPr>
                  <a:t> tokens of the </a:t>
                </a:r>
                <a:br>
                  <a:rPr lang="en-US" dirty="0">
                    <a:effectLst/>
                  </a:rPr>
                </a:br>
                <a:r>
                  <a:rPr lang="en-US" dirty="0">
                    <a:effectLst/>
                  </a:rPr>
                  <a:t>KV-cache and compute attention using these recent tokens:</a:t>
                </a:r>
              </a:p>
              <a:p>
                <a:pPr lvl="1"/>
                <a:r>
                  <a:rPr lang="en-US" dirty="0">
                    <a:effectLst/>
                    <a:latin typeface="Tahoma" panose="020B0604030504040204" pitchFamily="34" charset="0"/>
                    <a:ea typeface="Tahoma" panose="020B0604030504040204" pitchFamily="34" charset="0"/>
                    <a:cs typeface="Tahoma" panose="020B0604030504040204" pitchFamily="34" charset="0"/>
                  </a:rPr>
                  <a:t>Inference cost will be </a:t>
                </a:r>
                <a:r>
                  <a:rPr lang="en-US" b="1" dirty="0">
                    <a:effectLst/>
                    <a:latin typeface="Tahoma" panose="020B0604030504040204" pitchFamily="34" charset="0"/>
                    <a:ea typeface="Tahoma" panose="020B0604030504040204" pitchFamily="34" charset="0"/>
                    <a:cs typeface="Tahoma" panose="020B0604030504040204" pitchFamily="34" charset="0"/>
                  </a:rPr>
                  <a:t>constant </a:t>
                </a:r>
                <a14:m>
                  <m:oMath xmlns:m="http://schemas.openxmlformats.org/officeDocument/2006/math">
                    <m:r>
                      <a:rPr lang="en-US" b="0" i="1" smtClean="0">
                        <a:effectLst/>
                        <a:latin typeface="Cambria Math" panose="02040503050406030204" pitchFamily="18" charset="0"/>
                        <a:ea typeface="Tahoma" panose="020B0604030504040204" pitchFamily="34" charset="0"/>
                        <a:cs typeface="Tahoma" panose="020B0604030504040204" pitchFamily="34" charset="0"/>
                      </a:rPr>
                      <m:t>𝑂</m:t>
                    </m:r>
                    <m:r>
                      <a:rPr lang="en-US" b="1" i="1" smtClean="0">
                        <a:effectLst/>
                        <a:latin typeface="Cambria Math" panose="02040503050406030204" pitchFamily="18" charset="0"/>
                        <a:ea typeface="Tahoma" panose="020B0604030504040204" pitchFamily="34" charset="0"/>
                        <a:cs typeface="Tahoma" panose="020B0604030504040204" pitchFamily="34" charset="0"/>
                      </a:rPr>
                      <m:t>(</m:t>
                    </m:r>
                    <m:r>
                      <a:rPr lang="en-US" b="0" i="1" smtClean="0">
                        <a:effectLst/>
                        <a:latin typeface="Cambria Math" panose="02040503050406030204" pitchFamily="18" charset="0"/>
                        <a:ea typeface="Tahoma" panose="020B0604030504040204" pitchFamily="34" charset="0"/>
                        <a:cs typeface="Tahoma" panose="020B0604030504040204" pitchFamily="34" charset="0"/>
                      </a:rPr>
                      <m:t>𝐿</m:t>
                    </m:r>
                    <m:r>
                      <a:rPr lang="en-US" b="1" i="1" smtClean="0">
                        <a:effectLst/>
                        <a:latin typeface="Cambria Math" panose="02040503050406030204" pitchFamily="18" charset="0"/>
                        <a:ea typeface="Tahoma" panose="020B0604030504040204" pitchFamily="34" charset="0"/>
                        <a:cs typeface="Tahoma" panose="020B0604030504040204" pitchFamily="34" charset="0"/>
                      </a:rPr>
                      <m:t>)</m:t>
                    </m:r>
                  </m:oMath>
                </a14:m>
                <a:r>
                  <a:rPr lang="en-US" dirty="0">
                    <a:effectLst/>
                    <a:latin typeface="Tahoma" panose="020B0604030504040204" pitchFamily="34" charset="0"/>
                    <a:ea typeface="Tahoma" panose="020B0604030504040204" pitchFamily="34" charset="0"/>
                    <a:cs typeface="Tahoma" panose="020B0604030504040204" pitchFamily="34" charset="0"/>
                  </a:rPr>
                  <a:t> per token. </a:t>
                </a:r>
              </a:p>
              <a:p>
                <a:pPr marL="342900" lvl="1" indent="0">
                  <a:buNone/>
                </a:pPr>
                <a:endParaRPr lang="en-US" dirty="0">
                  <a:latin typeface="Tahoma" panose="020B0604030504040204" pitchFamily="34" charset="0"/>
                  <a:ea typeface="Tahoma" panose="020B0604030504040204" pitchFamily="34" charset="0"/>
                  <a:cs typeface="Tahoma" panose="020B0604030504040204" pitchFamily="34" charset="0"/>
                </a:endParaRPr>
              </a:p>
            </p:txBody>
          </p:sp>
        </mc:Choice>
        <mc:Fallback>
          <p:sp>
            <p:nvSpPr>
              <p:cNvPr id="3" name="Text Placeholder 2">
                <a:extLst>
                  <a:ext uri="{FF2B5EF4-FFF2-40B4-BE49-F238E27FC236}">
                    <a16:creationId xmlns:a16="http://schemas.microsoft.com/office/drawing/2014/main" id="{3681EFD9-7D2C-6A89-2A62-A17F92FC5626}"/>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b="-1893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A7705CC6-7BA3-FEBC-0AFE-C9232E438A79}"/>
              </a:ext>
            </a:extLst>
          </p:cNvPr>
          <p:cNvPicPr>
            <a:picLocks noChangeAspect="1"/>
          </p:cNvPicPr>
          <p:nvPr/>
        </p:nvPicPr>
        <p:blipFill>
          <a:blip r:embed="rId4"/>
          <a:stretch>
            <a:fillRect/>
          </a:stretch>
        </p:blipFill>
        <p:spPr>
          <a:xfrm>
            <a:off x="6277709" y="2423072"/>
            <a:ext cx="2790034" cy="2720428"/>
          </a:xfrm>
          <a:prstGeom prst="rect">
            <a:avLst/>
          </a:prstGeom>
        </p:spPr>
      </p:pic>
    </p:spTree>
    <p:extLst>
      <p:ext uri="{BB962C8B-B14F-4D97-AF65-F5344CB8AC3E}">
        <p14:creationId xmlns:p14="http://schemas.microsoft.com/office/powerpoint/2010/main" val="163991638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7911D-7E27-E973-F1C4-4DAC76CBB7BA}"/>
              </a:ext>
            </a:extLst>
          </p:cNvPr>
          <p:cNvSpPr>
            <a:spLocks noGrp="1"/>
          </p:cNvSpPr>
          <p:nvPr>
            <p:ph type="title"/>
          </p:nvPr>
        </p:nvSpPr>
        <p:spPr/>
        <p:txBody>
          <a:bodyPr/>
          <a:lstStyle/>
          <a:p>
            <a:r>
              <a:rPr lang="en-US" dirty="0"/>
              <a:t>Sparse / sliding window attention</a:t>
            </a:r>
          </a:p>
        </p:txBody>
      </p:sp>
      <p:sp>
        <p:nvSpPr>
          <p:cNvPr id="3" name="Text Placeholder 2">
            <a:extLst>
              <a:ext uri="{FF2B5EF4-FFF2-40B4-BE49-F238E27FC236}">
                <a16:creationId xmlns:a16="http://schemas.microsoft.com/office/drawing/2014/main" id="{00D82F86-0ABE-575D-267C-57C9F35D5ED8}"/>
              </a:ext>
            </a:extLst>
          </p:cNvPr>
          <p:cNvSpPr>
            <a:spLocks noGrp="1"/>
          </p:cNvSpPr>
          <p:nvPr>
            <p:ph type="body" sz="quarter" idx="16"/>
          </p:nvPr>
        </p:nvSpPr>
        <p:spPr>
          <a:xfrm>
            <a:off x="533919" y="1240522"/>
            <a:ext cx="8085415" cy="3077573"/>
          </a:xfrm>
        </p:spPr>
        <p:txBody>
          <a:bodyPr/>
          <a:lstStyle/>
          <a:p>
            <a:r>
              <a:rPr lang="en-US" sz="1400" dirty="0"/>
              <a:t>Right: Build sparse / structured attention that trades off expressiveness vs runtime.</a:t>
            </a:r>
          </a:p>
          <a:p>
            <a:r>
              <a:rPr lang="en-US" sz="1400" dirty="0"/>
              <a:t>Left: Just use the main part of the </a:t>
            </a:r>
            <a:r>
              <a:rPr lang="en-US" sz="1400" dirty="0" err="1"/>
              <a:t>strided</a:t>
            </a:r>
            <a:r>
              <a:rPr lang="en-US" sz="1400" dirty="0"/>
              <a:t> pattern – let depth extend effective context (Mistral)</a:t>
            </a:r>
          </a:p>
          <a:p>
            <a:endParaRPr lang="en-US" sz="1400" dirty="0"/>
          </a:p>
        </p:txBody>
      </p:sp>
      <p:sp>
        <p:nvSpPr>
          <p:cNvPr id="5" name="TextBox 4">
            <a:extLst>
              <a:ext uri="{FF2B5EF4-FFF2-40B4-BE49-F238E27FC236}">
                <a16:creationId xmlns:a16="http://schemas.microsoft.com/office/drawing/2014/main" id="{9D03C65E-D4B8-EC36-E3B1-D9B25D53BA2D}"/>
              </a:ext>
            </a:extLst>
          </p:cNvPr>
          <p:cNvSpPr txBox="1"/>
          <p:nvPr/>
        </p:nvSpPr>
        <p:spPr>
          <a:xfrm>
            <a:off x="2096429" y="4774771"/>
            <a:ext cx="4572000" cy="261610"/>
          </a:xfrm>
          <a:prstGeom prst="rect">
            <a:avLst/>
          </a:prstGeom>
          <a:noFill/>
        </p:spPr>
        <p:txBody>
          <a:bodyPr wrap="square">
            <a:spAutoFit/>
          </a:bodyPr>
          <a:lstStyle/>
          <a:p>
            <a:pPr algn="ctr"/>
            <a:r>
              <a:rPr lang="en-US" sz="1100" dirty="0">
                <a:latin typeface="Tahoma" panose="020B0604030504040204" pitchFamily="34" charset="0"/>
                <a:ea typeface="Tahoma" panose="020B0604030504040204" pitchFamily="34" charset="0"/>
                <a:cs typeface="Tahoma" panose="020B0604030504040204" pitchFamily="34" charset="0"/>
              </a:rPr>
              <a:t>[</a:t>
            </a:r>
            <a:r>
              <a:rPr lang="en-US" sz="1100" dirty="0">
                <a:latin typeface="Tahoma" panose="020B0604030504040204" pitchFamily="34" charset="0"/>
                <a:ea typeface="Tahoma" panose="020B0604030504040204" pitchFamily="34" charset="0"/>
                <a:cs typeface="Tahoma" panose="020B0604030504040204" pitchFamily="34" charset="0"/>
                <a:hlinkClick r:id="rId3"/>
              </a:rPr>
              <a:t>Generating Long Sequences with Sparse Transformers, 2019</a:t>
            </a:r>
            <a:r>
              <a:rPr lang="en-US" sz="1100" dirty="0">
                <a:latin typeface="Tahoma" panose="020B0604030504040204" pitchFamily="34" charset="0"/>
                <a:ea typeface="Tahoma" panose="020B0604030504040204" pitchFamily="34" charset="0"/>
                <a:cs typeface="Tahoma" panose="020B0604030504040204" pitchFamily="34" charset="0"/>
              </a:rPr>
              <a:t>]</a:t>
            </a:r>
          </a:p>
        </p:txBody>
      </p:sp>
      <p:pic>
        <p:nvPicPr>
          <p:cNvPr id="6" name="Picture 5">
            <a:extLst>
              <a:ext uri="{FF2B5EF4-FFF2-40B4-BE49-F238E27FC236}">
                <a16:creationId xmlns:a16="http://schemas.microsoft.com/office/drawing/2014/main" id="{3DF29EA0-B4C1-B7C6-8DF6-88934EC2944D}"/>
              </a:ext>
            </a:extLst>
          </p:cNvPr>
          <p:cNvPicPr>
            <a:picLocks noChangeAspect="1"/>
          </p:cNvPicPr>
          <p:nvPr/>
        </p:nvPicPr>
        <p:blipFill>
          <a:blip r:embed="rId4"/>
          <a:stretch>
            <a:fillRect/>
          </a:stretch>
        </p:blipFill>
        <p:spPr>
          <a:xfrm>
            <a:off x="4552120" y="1852306"/>
            <a:ext cx="4605527" cy="2330732"/>
          </a:xfrm>
          <a:prstGeom prst="rect">
            <a:avLst/>
          </a:prstGeom>
        </p:spPr>
      </p:pic>
      <p:sp>
        <p:nvSpPr>
          <p:cNvPr id="4" name="文字方塊 74">
            <a:extLst>
              <a:ext uri="{FF2B5EF4-FFF2-40B4-BE49-F238E27FC236}">
                <a16:creationId xmlns:a16="http://schemas.microsoft.com/office/drawing/2014/main" id="{5E6A8012-613B-B2D3-FF54-7448BF83E227}"/>
              </a:ext>
            </a:extLst>
          </p:cNvPr>
          <p:cNvSpPr txBox="1"/>
          <p:nvPr/>
        </p:nvSpPr>
        <p:spPr>
          <a:xfrm>
            <a:off x="7154662" y="4328481"/>
            <a:ext cx="1895745" cy="476726"/>
          </a:xfrm>
          <a:prstGeom prst="wedgeRoundRectCallout">
            <a:avLst>
              <a:gd name="adj1" fmla="val -58553"/>
              <a:gd name="adj2" fmla="val -34728"/>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Notable models: </a:t>
            </a:r>
          </a:p>
          <a:p>
            <a:pPr algn="ctr"/>
            <a:r>
              <a:rPr lang="en-US" dirty="0">
                <a:latin typeface="Tahoma" panose="020B0604030504040204" pitchFamily="34" charset="0"/>
                <a:ea typeface="Tahoma" panose="020B0604030504040204" pitchFamily="34" charset="0"/>
                <a:cs typeface="Tahoma" panose="020B0604030504040204" pitchFamily="34" charset="0"/>
              </a:rPr>
              <a:t>GPT3 and Mistral</a:t>
            </a:r>
          </a:p>
        </p:txBody>
      </p:sp>
      <p:pic>
        <p:nvPicPr>
          <p:cNvPr id="7" name="Picture 6">
            <a:extLst>
              <a:ext uri="{FF2B5EF4-FFF2-40B4-BE49-F238E27FC236}">
                <a16:creationId xmlns:a16="http://schemas.microsoft.com/office/drawing/2014/main" id="{D29B5ED5-0B65-90F2-DA11-9C0664778CAC}"/>
              </a:ext>
            </a:extLst>
          </p:cNvPr>
          <p:cNvPicPr>
            <a:picLocks noChangeAspect="1"/>
          </p:cNvPicPr>
          <p:nvPr/>
        </p:nvPicPr>
        <p:blipFill>
          <a:blip r:embed="rId5"/>
          <a:stretch>
            <a:fillRect/>
          </a:stretch>
        </p:blipFill>
        <p:spPr>
          <a:xfrm>
            <a:off x="30978" y="1973860"/>
            <a:ext cx="4495650" cy="1867984"/>
          </a:xfrm>
          <a:prstGeom prst="rect">
            <a:avLst/>
          </a:prstGeom>
        </p:spPr>
      </p:pic>
    </p:spTree>
    <p:extLst>
      <p:ext uri="{BB962C8B-B14F-4D97-AF65-F5344CB8AC3E}">
        <p14:creationId xmlns:p14="http://schemas.microsoft.com/office/powerpoint/2010/main" val="25938358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C8604F4-C856-657D-CD64-B182A756E07B}"/>
              </a:ext>
            </a:extLst>
          </p:cNvPr>
          <p:cNvSpPr>
            <a:spLocks noGrp="1"/>
          </p:cNvSpPr>
          <p:nvPr>
            <p:ph type="body" sz="quarter" idx="16"/>
          </p:nvPr>
        </p:nvSpPr>
        <p:spPr/>
        <p:txBody>
          <a:bodyPr/>
          <a:lstStyle/>
          <a:p>
            <a:pPr algn="ctr"/>
            <a:r>
              <a:rPr lang="en-US" sz="5400" dirty="0"/>
              <a:t>Transformer </a:t>
            </a:r>
            <a:br>
              <a:rPr lang="en-US" sz="5400" dirty="0"/>
            </a:br>
            <a:r>
              <a:rPr lang="en-US" sz="5400" dirty="0"/>
              <a:t>Language Model Families</a:t>
            </a:r>
          </a:p>
        </p:txBody>
      </p:sp>
      <p:sp>
        <p:nvSpPr>
          <p:cNvPr id="3" name="Text Placeholder 2">
            <a:extLst>
              <a:ext uri="{FF2B5EF4-FFF2-40B4-BE49-F238E27FC236}">
                <a16:creationId xmlns:a16="http://schemas.microsoft.com/office/drawing/2014/main" id="{A1A692B9-35D9-AC51-4740-5E58DA639961}"/>
              </a:ext>
            </a:extLst>
          </p:cNvPr>
          <p:cNvSpPr>
            <a:spLocks noGrp="1"/>
          </p:cNvSpPr>
          <p:nvPr>
            <p:ph type="body" sz="quarter" idx="18"/>
          </p:nvPr>
        </p:nvSpPr>
        <p:spPr/>
        <p:txBody>
          <a:bodyPr/>
          <a:lstStyle/>
          <a:p>
            <a:endParaRPr lang="en-US"/>
          </a:p>
        </p:txBody>
      </p:sp>
    </p:spTree>
    <p:extLst>
      <p:ext uri="{BB962C8B-B14F-4D97-AF65-F5344CB8AC3E}">
        <p14:creationId xmlns:p14="http://schemas.microsoft.com/office/powerpoint/2010/main" val="1558850776"/>
      </p:ext>
    </p:extLst>
  </p:cSld>
  <p:clrMapOvr>
    <a:masterClrMapping/>
  </p:clrMapOvr>
  <mc:AlternateContent xmlns:mc="http://schemas.openxmlformats.org/markup-compatibility/2006">
    <mc:Choice xmlns:p14="http://schemas.microsoft.com/office/powerpoint/2010/main" Requires="p14">
      <p:transition spd="slow" p14:dur="2500">
        <p14:flip dir="r"/>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DF91-B9E1-2F11-E922-F73BC61483DF}"/>
              </a:ext>
            </a:extLst>
          </p:cNvPr>
          <p:cNvSpPr>
            <a:spLocks noGrp="1"/>
          </p:cNvSpPr>
          <p:nvPr>
            <p:ph type="title"/>
          </p:nvPr>
        </p:nvSpPr>
        <p:spPr/>
        <p:txBody>
          <a:bodyPr/>
          <a:lstStyle/>
          <a:p>
            <a:r>
              <a:rPr lang="en-US" dirty="0"/>
              <a:t>Quiz </a:t>
            </a:r>
          </a:p>
        </p:txBody>
      </p:sp>
      <p:sp>
        <p:nvSpPr>
          <p:cNvPr id="3" name="Text Placeholder 2">
            <a:extLst>
              <a:ext uri="{FF2B5EF4-FFF2-40B4-BE49-F238E27FC236}">
                <a16:creationId xmlns:a16="http://schemas.microsoft.com/office/drawing/2014/main" id="{D6B71956-4FD9-57C9-35DA-1DCAF7CCB2C5}"/>
              </a:ext>
            </a:extLst>
          </p:cNvPr>
          <p:cNvSpPr>
            <a:spLocks noGrp="1"/>
          </p:cNvSpPr>
          <p:nvPr>
            <p:ph type="body" sz="quarter" idx="16"/>
          </p:nvPr>
        </p:nvSpPr>
        <p:spPr/>
        <p:txBody>
          <a:bodyPr/>
          <a:lstStyle/>
          <a:p>
            <a:r>
              <a:rPr lang="en-US" sz="1800" dirty="0">
                <a:effectLst/>
              </a:rPr>
              <a:t>What are the drawbacks of sliding window? </a:t>
            </a:r>
            <a:endParaRPr lang="en-US" dirty="0">
              <a:effectLst/>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If the model was not trained for sliding window, generation will be out-of-distribution and unstable.</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If uses few layers, it’ll retains local/recent information and cannot see global context.</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After a while, it will forget the input text (e.g. the original instruction provided by the user).</a:t>
            </a:r>
            <a:endParaRPr lang="en-US" dirty="0">
              <a:effectLst/>
              <a:latin typeface="Tahoma" panose="020B0604030504040204" pitchFamily="34" charset="0"/>
              <a:ea typeface="Tahoma" panose="020B0604030504040204" pitchFamily="34" charset="0"/>
              <a:cs typeface="Tahoma" panose="020B0604030504040204" pitchFamily="34" charset="0"/>
            </a:endParaRPr>
          </a:p>
          <a:p>
            <a:pPr lvl="1">
              <a:buFont typeface="+mj-lt"/>
              <a:buAutoNum type="arabicPeriod"/>
            </a:pPr>
            <a:r>
              <a:rPr lang="en-US" sz="1800" dirty="0">
                <a:effectLst/>
                <a:latin typeface="Tahoma" panose="020B0604030504040204" pitchFamily="34" charset="0"/>
                <a:ea typeface="Tahoma" panose="020B0604030504040204" pitchFamily="34" charset="0"/>
                <a:cs typeface="Tahoma" panose="020B0604030504040204" pitchFamily="34" charset="0"/>
              </a:rPr>
              <a:t>All of the above.</a:t>
            </a:r>
            <a:endParaRPr lang="en-US" dirty="0">
              <a:effectLst/>
              <a:latin typeface="Tahoma" panose="020B0604030504040204" pitchFamily="34" charset="0"/>
              <a:ea typeface="Tahoma" panose="020B0604030504040204" pitchFamily="34" charset="0"/>
              <a:cs typeface="Tahoma" panose="020B0604030504040204" pitchFamily="34" charset="0"/>
            </a:endParaRPr>
          </a:p>
          <a:p>
            <a:endParaRPr lang="en-US" dirty="0"/>
          </a:p>
        </p:txBody>
      </p:sp>
      <p:sp>
        <p:nvSpPr>
          <p:cNvPr id="4" name="Google Shape;665;p81">
            <a:extLst>
              <a:ext uri="{FF2B5EF4-FFF2-40B4-BE49-F238E27FC236}">
                <a16:creationId xmlns:a16="http://schemas.microsoft.com/office/drawing/2014/main" id="{D98FA3FC-1A60-3C40-7FBC-A2F5DA01C17C}"/>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Samet</a:t>
            </a:r>
            <a:r>
              <a:rPr lang="en-US" sz="900" dirty="0">
                <a:solidFill>
                  <a:srgbClr val="888888"/>
                </a:solidFill>
                <a:latin typeface="Calibri"/>
                <a:ea typeface="Calibri"/>
                <a:cs typeface="Calibri"/>
                <a:sym typeface="Calibri"/>
              </a:rPr>
              <a:t> </a:t>
            </a:r>
            <a:r>
              <a:rPr lang="en-US" sz="900" dirty="0" err="1">
                <a:solidFill>
                  <a:srgbClr val="888888"/>
                </a:solidFill>
                <a:latin typeface="Calibri"/>
                <a:ea typeface="Calibri"/>
                <a:cs typeface="Calibri"/>
                <a:sym typeface="Calibri"/>
              </a:rPr>
              <a:t>Oymak</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924842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C2E0-0A61-64B6-D056-D9EEBDCDE86C}"/>
              </a:ext>
            </a:extLst>
          </p:cNvPr>
          <p:cNvSpPr>
            <a:spLocks noGrp="1"/>
          </p:cNvSpPr>
          <p:nvPr>
            <p:ph type="title"/>
          </p:nvPr>
        </p:nvSpPr>
        <p:spPr>
          <a:xfrm>
            <a:off x="533919" y="107119"/>
            <a:ext cx="8421486" cy="857542"/>
          </a:xfrm>
        </p:spPr>
        <p:txBody>
          <a:bodyPr/>
          <a:lstStyle/>
          <a:p>
            <a:r>
              <a:rPr lang="en-US" dirty="0"/>
              <a:t>Recent variation: Native Sparse Attention</a:t>
            </a:r>
          </a:p>
        </p:txBody>
      </p:sp>
      <p:sp>
        <p:nvSpPr>
          <p:cNvPr id="3" name="Text Placeholder 2">
            <a:extLst>
              <a:ext uri="{FF2B5EF4-FFF2-40B4-BE49-F238E27FC236}">
                <a16:creationId xmlns:a16="http://schemas.microsoft.com/office/drawing/2014/main" id="{E9CE4546-61AA-9474-653F-1B0D89B569BC}"/>
              </a:ext>
            </a:extLst>
          </p:cNvPr>
          <p:cNvSpPr>
            <a:spLocks noGrp="1"/>
          </p:cNvSpPr>
          <p:nvPr>
            <p:ph type="body" sz="quarter" idx="16"/>
          </p:nvPr>
        </p:nvSpPr>
        <p:spPr/>
        <p:txBody>
          <a:bodyPr/>
          <a:lstStyle/>
          <a:p>
            <a:r>
              <a:rPr lang="en-US" dirty="0"/>
              <a:t>Native Sparse Attention from </a:t>
            </a:r>
            <a:r>
              <a:rPr lang="en-US" dirty="0" err="1"/>
              <a:t>deepseek</a:t>
            </a:r>
            <a:r>
              <a:rPr lang="en-US" dirty="0"/>
              <a:t>, which performs attention in a block level rather than in a token level. Intuitively, this means that the model learns which chunk / paragraph is important rather than which token is important. </a:t>
            </a:r>
          </a:p>
          <a:p>
            <a:r>
              <a:rPr lang="en-US" dirty="0"/>
              <a:t>Incorporate: </a:t>
            </a:r>
            <a:r>
              <a:rPr lang="en-US" dirty="0">
                <a:hlinkClick r:id="rId2"/>
              </a:rPr>
              <a:t>https://arxiv.org/pdf/2502.11089</a:t>
            </a:r>
            <a:r>
              <a:rPr lang="en-US" dirty="0"/>
              <a:t> </a:t>
            </a:r>
          </a:p>
        </p:txBody>
      </p:sp>
      <p:sp>
        <p:nvSpPr>
          <p:cNvPr id="5" name="TextBox 4">
            <a:extLst>
              <a:ext uri="{FF2B5EF4-FFF2-40B4-BE49-F238E27FC236}">
                <a16:creationId xmlns:a16="http://schemas.microsoft.com/office/drawing/2014/main" id="{7AB08F87-39BB-FC68-6466-1FE8B9C5A327}"/>
              </a:ext>
            </a:extLst>
          </p:cNvPr>
          <p:cNvSpPr txBox="1"/>
          <p:nvPr/>
        </p:nvSpPr>
        <p:spPr>
          <a:xfrm>
            <a:off x="1331595" y="4881890"/>
            <a:ext cx="6629400" cy="261610"/>
          </a:xfrm>
          <a:prstGeom prst="rect">
            <a:avLst/>
          </a:prstGeom>
          <a:noFill/>
        </p:spPr>
        <p:txBody>
          <a:bodyPr wrap="square">
            <a:spAutoFit/>
          </a:bodyPr>
          <a:lstStyle/>
          <a:p>
            <a:pPr algn="ctr"/>
            <a:r>
              <a:rPr lang="en-US" sz="1100" dirty="0">
                <a:hlinkClick r:id="rId2"/>
              </a:rPr>
              <a:t>Native Sparse Attention: Hardware-Aligned and Natively Trainable Sparse Attention, 2025</a:t>
            </a:r>
            <a:endParaRPr lang="en-US" sz="1100" dirty="0"/>
          </a:p>
        </p:txBody>
      </p:sp>
      <p:sp>
        <p:nvSpPr>
          <p:cNvPr id="6" name="Rounded Rectangle 5">
            <a:extLst>
              <a:ext uri="{FF2B5EF4-FFF2-40B4-BE49-F238E27FC236}">
                <a16:creationId xmlns:a16="http://schemas.microsoft.com/office/drawing/2014/main" id="{02E20746-CC3D-9632-D2E8-4C8C951C24C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3408537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AC57-A0A4-AA6D-CCC9-0D3964237AE8}"/>
              </a:ext>
            </a:extLst>
          </p:cNvPr>
          <p:cNvSpPr>
            <a:spLocks noGrp="1"/>
          </p:cNvSpPr>
          <p:nvPr>
            <p:ph type="title"/>
          </p:nvPr>
        </p:nvSpPr>
        <p:spPr/>
        <p:txBody>
          <a:bodyPr/>
          <a:lstStyle/>
          <a:p>
            <a:r>
              <a:rPr lang="en-US" dirty="0"/>
              <a:t>Sliding Window Attention with “Sinks”</a:t>
            </a:r>
          </a:p>
        </p:txBody>
      </p:sp>
      <p:sp>
        <p:nvSpPr>
          <p:cNvPr id="3" name="Text Placeholder 2">
            <a:extLst>
              <a:ext uri="{FF2B5EF4-FFF2-40B4-BE49-F238E27FC236}">
                <a16:creationId xmlns:a16="http://schemas.microsoft.com/office/drawing/2014/main" id="{9CB59576-4985-079E-B249-BF4C2C6168C2}"/>
              </a:ext>
            </a:extLst>
          </p:cNvPr>
          <p:cNvSpPr>
            <a:spLocks noGrp="1"/>
          </p:cNvSpPr>
          <p:nvPr>
            <p:ph type="body" sz="quarter" idx="16"/>
          </p:nvPr>
        </p:nvSpPr>
        <p:spPr/>
        <p:txBody>
          <a:bodyPr/>
          <a:lstStyle/>
          <a:p>
            <a:r>
              <a:rPr lang="en-US" b="1" dirty="0">
                <a:effectLst/>
              </a:rPr>
              <a:t>Idea: </a:t>
            </a:r>
            <a:r>
              <a:rPr lang="en-US" dirty="0">
                <a:effectLst/>
              </a:rPr>
              <a:t>We should better retain the initial tokens </a:t>
            </a:r>
            <a:endParaRPr lang="en-US" sz="1400" dirty="0">
              <a:effectLst/>
            </a:endParaRPr>
          </a:p>
          <a:p>
            <a:pPr lvl="1"/>
            <a:r>
              <a:rPr lang="en-US" b="1" dirty="0">
                <a:effectLst/>
                <a:latin typeface="Tahoma" panose="020B0604030504040204" pitchFamily="34" charset="0"/>
                <a:ea typeface="Tahoma" panose="020B0604030504040204" pitchFamily="34" charset="0"/>
                <a:cs typeface="Tahoma" panose="020B0604030504040204" pitchFamily="34" charset="0"/>
              </a:rPr>
              <a:t>Intuition: </a:t>
            </a:r>
            <a:r>
              <a:rPr lang="en-US" dirty="0">
                <a:effectLst/>
                <a:latin typeface="Tahoma" panose="020B0604030504040204" pitchFamily="34" charset="0"/>
                <a:ea typeface="Tahoma" panose="020B0604030504040204" pitchFamily="34" charset="0"/>
                <a:cs typeface="Tahoma" panose="020B0604030504040204" pitchFamily="34" charset="0"/>
              </a:rPr>
              <a:t>The model should hold on to the user prompt which kickstarted/instructed the LLM’s decoding </a:t>
            </a:r>
          </a:p>
          <a:p>
            <a:pPr lvl="1"/>
            <a:r>
              <a:rPr lang="en-US" b="1" dirty="0">
                <a:effectLst/>
                <a:latin typeface="Tahoma" panose="020B0604030504040204" pitchFamily="34" charset="0"/>
                <a:ea typeface="Tahoma" panose="020B0604030504040204" pitchFamily="34" charset="0"/>
                <a:cs typeface="Tahoma" panose="020B0604030504040204" pitchFamily="34" charset="0"/>
              </a:rPr>
              <a:t>During training: </a:t>
            </a:r>
            <a:r>
              <a:rPr lang="en-US" dirty="0">
                <a:effectLst/>
                <a:latin typeface="Tahoma" panose="020B0604030504040204" pitchFamily="34" charset="0"/>
                <a:ea typeface="Tahoma" panose="020B0604030504040204" pitchFamily="34" charset="0"/>
                <a:cs typeface="Tahoma" panose="020B0604030504040204" pitchFamily="34" charset="0"/>
              </a:rPr>
              <a:t>The model always relies on tokens at initial positions.</a:t>
            </a:r>
          </a:p>
          <a:p>
            <a:pPr lvl="2"/>
            <a:r>
              <a:rPr lang="en-US" sz="1400" dirty="0">
                <a:effectLst/>
                <a:latin typeface="Tahoma" panose="020B0604030504040204" pitchFamily="34" charset="0"/>
                <a:ea typeface="Tahoma" panose="020B0604030504040204" pitchFamily="34" charset="0"/>
                <a:cs typeface="Tahoma" panose="020B0604030504040204" pitchFamily="34" charset="0"/>
              </a:rPr>
              <a:t>We can’t suddenly remove initial </a:t>
            </a:r>
            <a:r>
              <a:rPr lang="en-US" sz="1400" b="1" dirty="0">
                <a:effectLst/>
                <a:latin typeface="Tahoma" panose="020B0604030504040204" pitchFamily="34" charset="0"/>
                <a:ea typeface="Tahoma" panose="020B0604030504040204" pitchFamily="34" charset="0"/>
                <a:cs typeface="Tahoma" panose="020B0604030504040204" pitchFamily="34" charset="0"/>
              </a:rPr>
              <a:t>positions </a:t>
            </a:r>
            <a:r>
              <a:rPr lang="en-US" sz="1400" dirty="0">
                <a:effectLst/>
                <a:latin typeface="Tahoma" panose="020B0604030504040204" pitchFamily="34" charset="0"/>
                <a:ea typeface="Tahoma" panose="020B0604030504040204" pitchFamily="34" charset="0"/>
                <a:cs typeface="Tahoma" panose="020B0604030504040204" pitchFamily="34" charset="0"/>
              </a:rPr>
              <a:t>𝟏, 𝟐, 𝟑, ... during inference.</a:t>
            </a:r>
            <a:endParaRPr lang="en-US" sz="1400" dirty="0">
              <a:latin typeface="Tahoma" panose="020B0604030504040204" pitchFamily="34" charset="0"/>
              <a:ea typeface="Tahoma" panose="020B0604030504040204" pitchFamily="34" charset="0"/>
              <a:cs typeface="Tahoma" panose="020B0604030504040204" pitchFamily="34" charset="0"/>
            </a:endParaRPr>
          </a:p>
          <a:p>
            <a:pPr lvl="2"/>
            <a:r>
              <a:rPr lang="en-US" sz="1400" dirty="0">
                <a:effectLst/>
                <a:latin typeface="Tahoma" panose="020B0604030504040204" pitchFamily="34" charset="0"/>
                <a:ea typeface="Tahoma" panose="020B0604030504040204" pitchFamily="34" charset="0"/>
                <a:cs typeface="Tahoma" panose="020B0604030504040204" pitchFamily="34" charset="0"/>
              </a:rPr>
              <a:t>Removing them results in a less stable inference (position encodings become OOD). </a:t>
            </a:r>
            <a:endParaRPr lang="en-US" sz="1200" dirty="0">
              <a:effectLst/>
              <a:latin typeface="Tahoma" panose="020B0604030504040204" pitchFamily="34" charset="0"/>
              <a:ea typeface="Tahoma" panose="020B0604030504040204" pitchFamily="34" charset="0"/>
              <a:cs typeface="Tahoma" panose="020B0604030504040204" pitchFamily="34" charset="0"/>
            </a:endParaRPr>
          </a:p>
          <a:p>
            <a:pPr lvl="1"/>
            <a:endParaRPr lang="en-US" sz="1200" dirty="0">
              <a:effectLst/>
              <a:latin typeface="Tahoma" panose="020B0604030504040204" pitchFamily="34" charset="0"/>
              <a:ea typeface="Tahoma" panose="020B0604030504040204" pitchFamily="34" charset="0"/>
              <a:cs typeface="Tahoma" panose="020B0604030504040204" pitchFamily="34" charset="0"/>
            </a:endParaRPr>
          </a:p>
          <a:p>
            <a:endParaRPr lang="en-US" sz="1400" dirty="0"/>
          </a:p>
        </p:txBody>
      </p:sp>
      <p:sp>
        <p:nvSpPr>
          <p:cNvPr id="5" name="TextBox 4">
            <a:extLst>
              <a:ext uri="{FF2B5EF4-FFF2-40B4-BE49-F238E27FC236}">
                <a16:creationId xmlns:a16="http://schemas.microsoft.com/office/drawing/2014/main" id="{EA788D7E-065E-A71B-419A-D163509004AA}"/>
              </a:ext>
            </a:extLst>
          </p:cNvPr>
          <p:cNvSpPr txBox="1"/>
          <p:nvPr/>
        </p:nvSpPr>
        <p:spPr>
          <a:xfrm>
            <a:off x="2316162" y="4787471"/>
            <a:ext cx="4511675" cy="261610"/>
          </a:xfrm>
          <a:prstGeom prst="rect">
            <a:avLst/>
          </a:prstGeom>
          <a:noFill/>
        </p:spPr>
        <p:txBody>
          <a:bodyPr wrap="square">
            <a:spAutoFit/>
          </a:bodyPr>
          <a:lstStyle/>
          <a:p>
            <a:pPr algn="ctr"/>
            <a:r>
              <a:rPr lang="en-US" sz="1050" b="0" i="0" u="none" strike="noStrike" dirty="0">
                <a:effectLst/>
                <a:latin typeface="Roboto" panose="02000000000000000000" pitchFamily="2" charset="0"/>
                <a:hlinkClick r:id="rId2"/>
              </a:rPr>
              <a:t>[Efficient Streaming Language Models with Attention Sinks, 2023]</a:t>
            </a:r>
          </a:p>
        </p:txBody>
      </p:sp>
      <p:pic>
        <p:nvPicPr>
          <p:cNvPr id="6" name="Picture 5">
            <a:extLst>
              <a:ext uri="{FF2B5EF4-FFF2-40B4-BE49-F238E27FC236}">
                <a16:creationId xmlns:a16="http://schemas.microsoft.com/office/drawing/2014/main" id="{1E040113-1637-2D48-F318-F2B5350BDB22}"/>
              </a:ext>
            </a:extLst>
          </p:cNvPr>
          <p:cNvPicPr>
            <a:picLocks noChangeAspect="1"/>
          </p:cNvPicPr>
          <p:nvPr/>
        </p:nvPicPr>
        <p:blipFill>
          <a:blip r:embed="rId3"/>
          <a:stretch>
            <a:fillRect/>
          </a:stretch>
        </p:blipFill>
        <p:spPr>
          <a:xfrm>
            <a:off x="2316161" y="2880689"/>
            <a:ext cx="4511676" cy="1906782"/>
          </a:xfrm>
          <a:prstGeom prst="rect">
            <a:avLst/>
          </a:prstGeom>
        </p:spPr>
      </p:pic>
      <p:sp>
        <p:nvSpPr>
          <p:cNvPr id="7" name="Google Shape;665;p81">
            <a:extLst>
              <a:ext uri="{FF2B5EF4-FFF2-40B4-BE49-F238E27FC236}">
                <a16:creationId xmlns:a16="http://schemas.microsoft.com/office/drawing/2014/main" id="{8779B5EC-2B33-E55C-29D5-EC0A3F83AC77}"/>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Samet</a:t>
            </a:r>
            <a:r>
              <a:rPr lang="en-US" sz="900" dirty="0">
                <a:solidFill>
                  <a:srgbClr val="888888"/>
                </a:solidFill>
                <a:latin typeface="Calibri"/>
                <a:ea typeface="Calibri"/>
                <a:cs typeface="Calibri"/>
                <a:sym typeface="Calibri"/>
              </a:rPr>
              <a:t> </a:t>
            </a:r>
            <a:r>
              <a:rPr lang="en-US" sz="900" dirty="0" err="1">
                <a:solidFill>
                  <a:srgbClr val="888888"/>
                </a:solidFill>
                <a:latin typeface="Calibri"/>
                <a:ea typeface="Calibri"/>
                <a:cs typeface="Calibri"/>
                <a:sym typeface="Calibri"/>
              </a:rPr>
              <a:t>Oymak</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F2271C9C-B891-85C9-9554-D82B64A7AE4D}"/>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9123155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AAD417-A379-B127-D821-7F16CDDF02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04FB0-68F7-88C2-E1E6-A6346FA8A0E1}"/>
              </a:ext>
            </a:extLst>
          </p:cNvPr>
          <p:cNvSpPr>
            <a:spLocks noGrp="1"/>
          </p:cNvSpPr>
          <p:nvPr>
            <p:ph type="title"/>
          </p:nvPr>
        </p:nvSpPr>
        <p:spPr/>
        <p:txBody>
          <a:bodyPr/>
          <a:lstStyle/>
          <a:p>
            <a:r>
              <a:rPr lang="en-US" dirty="0"/>
              <a:t>Sliding Window Attention with “Sinks”</a:t>
            </a:r>
          </a:p>
        </p:txBody>
      </p:sp>
      <p:sp>
        <p:nvSpPr>
          <p:cNvPr id="3" name="Text Placeholder 2">
            <a:extLst>
              <a:ext uri="{FF2B5EF4-FFF2-40B4-BE49-F238E27FC236}">
                <a16:creationId xmlns:a16="http://schemas.microsoft.com/office/drawing/2014/main" id="{EABB86EB-379C-2498-8134-88C7EFC6D25A}"/>
              </a:ext>
            </a:extLst>
          </p:cNvPr>
          <p:cNvSpPr>
            <a:spLocks noGrp="1"/>
          </p:cNvSpPr>
          <p:nvPr>
            <p:ph type="body" sz="quarter" idx="16"/>
          </p:nvPr>
        </p:nvSpPr>
        <p:spPr>
          <a:xfrm>
            <a:off x="533919" y="1168400"/>
            <a:ext cx="8381481" cy="3077573"/>
          </a:xfrm>
        </p:spPr>
        <p:txBody>
          <a:bodyPr/>
          <a:lstStyle/>
          <a:p>
            <a:r>
              <a:rPr lang="en-US" b="1" dirty="0">
                <a:effectLst/>
              </a:rPr>
              <a:t>Standard Sliding Window Attention does work well </a:t>
            </a:r>
            <a:r>
              <a:rPr lang="en-US" dirty="0">
                <a:effectLst/>
              </a:rPr>
              <a:t>but it requires re-computation of KV cache to reset window’s positional encodings back to initial positions. </a:t>
            </a:r>
          </a:p>
          <a:p>
            <a:r>
              <a:rPr lang="en-US" dirty="0" err="1">
                <a:effectLst/>
              </a:rPr>
              <a:t>StreamingLLM</a:t>
            </a:r>
            <a:r>
              <a:rPr lang="en-US" dirty="0">
                <a:effectLst/>
              </a:rPr>
              <a:t> avoids this by always maintaining few initial positions (referred to as sinks). </a:t>
            </a:r>
            <a:endParaRPr lang="en-US" dirty="0"/>
          </a:p>
          <a:p>
            <a:pPr lvl="1"/>
            <a:r>
              <a:rPr lang="en-US" dirty="0">
                <a:effectLst/>
                <a:latin typeface="Tahoma" panose="020B0604030504040204" pitchFamily="34" charset="0"/>
                <a:ea typeface="Tahoma" panose="020B0604030504040204" pitchFamily="34" charset="0"/>
                <a:cs typeface="Tahoma" panose="020B0604030504040204" pitchFamily="34" charset="0"/>
              </a:rPr>
              <a:t>Keeping initial tokens results in faster and more stable inference </a:t>
            </a:r>
            <a:endParaRPr lang="en-US" sz="1400" dirty="0">
              <a:effectLst/>
              <a:latin typeface="Tahoma" panose="020B0604030504040204" pitchFamily="34" charset="0"/>
              <a:ea typeface="Tahoma" panose="020B0604030504040204" pitchFamily="34" charset="0"/>
              <a:cs typeface="Tahoma" panose="020B0604030504040204" pitchFamily="34" charset="0"/>
            </a:endParaRPr>
          </a:p>
          <a:p>
            <a:endParaRPr lang="en-US" sz="1400" dirty="0">
              <a:effectLst/>
            </a:endParaRPr>
          </a:p>
          <a:p>
            <a:endParaRPr lang="en-US" sz="1200" dirty="0"/>
          </a:p>
        </p:txBody>
      </p:sp>
      <p:sp>
        <p:nvSpPr>
          <p:cNvPr id="5" name="TextBox 4">
            <a:extLst>
              <a:ext uri="{FF2B5EF4-FFF2-40B4-BE49-F238E27FC236}">
                <a16:creationId xmlns:a16="http://schemas.microsoft.com/office/drawing/2014/main" id="{EEEF8231-2727-C8A1-BA4B-3AE80902BF2B}"/>
              </a:ext>
            </a:extLst>
          </p:cNvPr>
          <p:cNvSpPr txBox="1"/>
          <p:nvPr/>
        </p:nvSpPr>
        <p:spPr>
          <a:xfrm>
            <a:off x="2316162" y="4787471"/>
            <a:ext cx="4511675" cy="261610"/>
          </a:xfrm>
          <a:prstGeom prst="rect">
            <a:avLst/>
          </a:prstGeom>
          <a:noFill/>
        </p:spPr>
        <p:txBody>
          <a:bodyPr wrap="square">
            <a:spAutoFit/>
          </a:bodyPr>
          <a:lstStyle/>
          <a:p>
            <a:pPr algn="ctr"/>
            <a:r>
              <a:rPr lang="en-US" sz="1050" b="0" i="0" u="none" strike="noStrike" dirty="0">
                <a:effectLst/>
                <a:latin typeface="Roboto" panose="02000000000000000000" pitchFamily="2" charset="0"/>
                <a:hlinkClick r:id="rId2"/>
              </a:rPr>
              <a:t>[Efficient Streaming Language Models with Attention Sinks, 2023]</a:t>
            </a:r>
          </a:p>
        </p:txBody>
      </p:sp>
      <p:pic>
        <p:nvPicPr>
          <p:cNvPr id="6" name="Picture 5">
            <a:extLst>
              <a:ext uri="{FF2B5EF4-FFF2-40B4-BE49-F238E27FC236}">
                <a16:creationId xmlns:a16="http://schemas.microsoft.com/office/drawing/2014/main" id="{F27AF931-B122-0A05-5364-8B399DCB606F}"/>
              </a:ext>
            </a:extLst>
          </p:cNvPr>
          <p:cNvPicPr>
            <a:picLocks noChangeAspect="1"/>
          </p:cNvPicPr>
          <p:nvPr/>
        </p:nvPicPr>
        <p:blipFill>
          <a:blip r:embed="rId3"/>
          <a:stretch>
            <a:fillRect/>
          </a:stretch>
        </p:blipFill>
        <p:spPr>
          <a:xfrm>
            <a:off x="2316161" y="2880689"/>
            <a:ext cx="4511676" cy="1906782"/>
          </a:xfrm>
          <a:prstGeom prst="rect">
            <a:avLst/>
          </a:prstGeom>
        </p:spPr>
      </p:pic>
      <p:sp>
        <p:nvSpPr>
          <p:cNvPr id="7" name="Google Shape;665;p81">
            <a:extLst>
              <a:ext uri="{FF2B5EF4-FFF2-40B4-BE49-F238E27FC236}">
                <a16:creationId xmlns:a16="http://schemas.microsoft.com/office/drawing/2014/main" id="{94426767-4407-7CC4-7C8D-638567DAD137}"/>
              </a:ext>
            </a:extLst>
          </p:cNvPr>
          <p:cNvSpPr txBox="1"/>
          <p:nvPr/>
        </p:nvSpPr>
        <p:spPr>
          <a:xfrm>
            <a:off x="7295289" y="4602662"/>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Samet</a:t>
            </a:r>
            <a:r>
              <a:rPr lang="en-US" sz="900" dirty="0">
                <a:solidFill>
                  <a:srgbClr val="888888"/>
                </a:solidFill>
                <a:latin typeface="Calibri"/>
                <a:ea typeface="Calibri"/>
                <a:cs typeface="Calibri"/>
                <a:sym typeface="Calibri"/>
              </a:rPr>
              <a:t> </a:t>
            </a:r>
            <a:r>
              <a:rPr lang="en-US" sz="900" dirty="0" err="1">
                <a:solidFill>
                  <a:srgbClr val="888888"/>
                </a:solidFill>
                <a:latin typeface="Calibri"/>
                <a:ea typeface="Calibri"/>
                <a:cs typeface="Calibri"/>
                <a:sym typeface="Calibri"/>
              </a:rPr>
              <a:t>Oymak</a:t>
            </a:r>
            <a:r>
              <a:rPr lang="en-US" sz="900" dirty="0">
                <a:solidFill>
                  <a:srgbClr val="888888"/>
                </a:solidFill>
                <a:latin typeface="Calibri"/>
                <a:ea typeface="Calibri"/>
                <a:cs typeface="Calibri"/>
                <a:sym typeface="Calibri"/>
              </a:rPr>
              <a:t>]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1E7EACB7-AC56-2933-0FFA-1CD366916108}"/>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7727168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037F3-60EB-44EA-1451-D56F16EFEBAF}"/>
              </a:ext>
            </a:extLst>
          </p:cNvPr>
          <p:cNvSpPr>
            <a:spLocks noGrp="1"/>
          </p:cNvSpPr>
          <p:nvPr>
            <p:ph type="title"/>
          </p:nvPr>
        </p:nvSpPr>
        <p:spPr/>
        <p:txBody>
          <a:bodyPr/>
          <a:lstStyle/>
          <a:p>
            <a:r>
              <a:rPr lang="en-US" dirty="0"/>
              <a:t>Examples of Last-only window </a:t>
            </a:r>
          </a:p>
        </p:txBody>
      </p:sp>
      <p:sp>
        <p:nvSpPr>
          <p:cNvPr id="3" name="Text Placeholder 2">
            <a:extLst>
              <a:ext uri="{FF2B5EF4-FFF2-40B4-BE49-F238E27FC236}">
                <a16:creationId xmlns:a16="http://schemas.microsoft.com/office/drawing/2014/main" id="{AD7DB7C4-EA90-7CBE-0DBD-61CFEF801F33}"/>
              </a:ext>
            </a:extLst>
          </p:cNvPr>
          <p:cNvSpPr>
            <a:spLocks noGrp="1"/>
          </p:cNvSpPr>
          <p:nvPr>
            <p:ph type="body" sz="quarter" idx="16"/>
          </p:nvPr>
        </p:nvSpPr>
        <p:spPr>
          <a:xfrm>
            <a:off x="215757" y="1257088"/>
            <a:ext cx="8712486" cy="3077573"/>
          </a:xfrm>
        </p:spPr>
        <p:txBody>
          <a:bodyPr/>
          <a:lstStyle/>
          <a:p>
            <a:r>
              <a:rPr lang="en-US" b="1" dirty="0">
                <a:solidFill>
                  <a:srgbClr val="C00000"/>
                </a:solidFill>
              </a:rPr>
              <a:t>Prompt:</a:t>
            </a:r>
            <a:r>
              <a:rPr lang="en-US" dirty="0">
                <a:solidFill>
                  <a:srgbClr val="C00000"/>
                </a:solidFill>
              </a:rPr>
              <a:t> The kid is wearing a red shirt,</a:t>
            </a:r>
          </a:p>
          <a:p>
            <a:r>
              <a:rPr lang="en-US" dirty="0">
                <a:solidFill>
                  <a:srgbClr val="C00000"/>
                </a:solidFill>
              </a:rPr>
              <a:t>Input length: 24, Output length: 49</a:t>
            </a:r>
          </a:p>
          <a:p>
            <a:endParaRPr lang="en-US" dirty="0"/>
          </a:p>
          <a:p>
            <a:r>
              <a:rPr lang="en-US" dirty="0"/>
              <a:t>KV Cache: unlimited -&gt; </a:t>
            </a:r>
            <a:r>
              <a:rPr lang="en-US" dirty="0">
                <a:sym typeface="Wingdings" pitchFamily="2" charset="2"/>
              </a:rPr>
              <a:t> </a:t>
            </a:r>
            <a:r>
              <a:rPr lang="en-US" dirty="0"/>
              <a:t>Generated: The kid is wearing a red shirt, a blue hat, and green pants. The kid's shirt's color is red, the hat's color is blue, and the pants' color is green.</a:t>
            </a:r>
          </a:p>
          <a:p>
            <a:r>
              <a:rPr lang="en-US" dirty="0"/>
              <a:t>KV Cache: last_50 -&gt;  Generated: The kid is wearing a red shirt, a blue hat, and green pants. The kid's shirt's color is red. This is a picture of a kid in a red shirt, a blue hat, and green pants.</a:t>
            </a:r>
          </a:p>
          <a:p>
            <a:r>
              <a:rPr lang="en-US" dirty="0"/>
              <a:t>KV Cache: last_20 -&gt; Generated: The kid is wearing a red shirt, a blue hat, and green pants. The kid's shirt's color is a red shirt's'!!!!!!!!!!!!!!!!;!! </a:t>
            </a:r>
          </a:p>
          <a:p>
            <a:r>
              <a:rPr lang="en-US" dirty="0"/>
              <a:t>KV Cache: last_10 -&gt; Generated: The kid is wearing a red shirt, a blue hat, and green pants. The kid's shirt's color is is is is </a:t>
            </a:r>
            <a:r>
              <a:rPr lang="en-US" dirty="0" err="1"/>
              <a:t>is's's's's's's's's'ss's</a:t>
            </a:r>
            <a:r>
              <a:rPr lang="en-US" dirty="0"/>
              <a:t> }s's c, and  and  and</a:t>
            </a:r>
          </a:p>
        </p:txBody>
      </p:sp>
      <p:sp>
        <p:nvSpPr>
          <p:cNvPr id="5" name="Google Shape;665;p81">
            <a:extLst>
              <a:ext uri="{FF2B5EF4-FFF2-40B4-BE49-F238E27FC236}">
                <a16:creationId xmlns:a16="http://schemas.microsoft.com/office/drawing/2014/main" id="{2B2CC380-E1F5-9AA3-6B0E-D02EC9EFADBD}"/>
              </a:ext>
            </a:extLst>
          </p:cNvPr>
          <p:cNvSpPr txBox="1"/>
          <p:nvPr/>
        </p:nvSpPr>
        <p:spPr>
          <a:xfrm>
            <a:off x="6668567" y="4849239"/>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[Example credit: </a:t>
            </a:r>
            <a:r>
              <a:rPr lang="en-US" sz="900" dirty="0" err="1">
                <a:solidFill>
                  <a:srgbClr val="888888"/>
                </a:solidFill>
                <a:latin typeface="Calibri"/>
                <a:ea typeface="Calibri"/>
                <a:cs typeface="Calibri"/>
                <a:sym typeface="Calibri"/>
              </a:rPr>
              <a:t>Sungwon</a:t>
            </a:r>
            <a:r>
              <a:rPr lang="en-US" sz="900" dirty="0">
                <a:solidFill>
                  <a:srgbClr val="888888"/>
                </a:solidFill>
                <a:latin typeface="Calibri"/>
                <a:ea typeface="Calibri"/>
                <a:cs typeface="Calibri"/>
                <a:sym typeface="Calibri"/>
              </a:rPr>
              <a:t> Kim]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7911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C9B2C7D-CC3A-50EB-7DF0-EDE4BF02F8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97658A-119F-EC97-BF4B-04A1E7E1AEA1}"/>
              </a:ext>
            </a:extLst>
          </p:cNvPr>
          <p:cNvSpPr>
            <a:spLocks noGrp="1"/>
          </p:cNvSpPr>
          <p:nvPr>
            <p:ph type="title"/>
          </p:nvPr>
        </p:nvSpPr>
        <p:spPr/>
        <p:txBody>
          <a:bodyPr/>
          <a:lstStyle/>
          <a:p>
            <a:r>
              <a:rPr lang="en-US" dirty="0"/>
              <a:t>Examples of </a:t>
            </a:r>
            <a:r>
              <a:rPr lang="en-US" dirty="0" err="1"/>
              <a:t>StreamingLLM</a:t>
            </a:r>
            <a:r>
              <a:rPr lang="en-US" dirty="0"/>
              <a:t> (</a:t>
            </a:r>
            <a:r>
              <a:rPr lang="en-US" dirty="0" err="1"/>
              <a:t>last+first</a:t>
            </a:r>
            <a:r>
              <a:rPr lang="en-US" dirty="0"/>
              <a:t>)</a:t>
            </a:r>
          </a:p>
        </p:txBody>
      </p:sp>
      <p:sp>
        <p:nvSpPr>
          <p:cNvPr id="3" name="Text Placeholder 2">
            <a:extLst>
              <a:ext uri="{FF2B5EF4-FFF2-40B4-BE49-F238E27FC236}">
                <a16:creationId xmlns:a16="http://schemas.microsoft.com/office/drawing/2014/main" id="{3BC266DE-A795-468F-51D0-A68C82BD3EAC}"/>
              </a:ext>
            </a:extLst>
          </p:cNvPr>
          <p:cNvSpPr>
            <a:spLocks noGrp="1"/>
          </p:cNvSpPr>
          <p:nvPr>
            <p:ph type="body" sz="quarter" idx="16"/>
          </p:nvPr>
        </p:nvSpPr>
        <p:spPr>
          <a:xfrm>
            <a:off x="215757" y="1031059"/>
            <a:ext cx="8712486" cy="3077573"/>
          </a:xfrm>
        </p:spPr>
        <p:txBody>
          <a:bodyPr/>
          <a:lstStyle/>
          <a:p>
            <a:r>
              <a:rPr lang="en-US" b="1" dirty="0">
                <a:solidFill>
                  <a:srgbClr val="C00000"/>
                </a:solidFill>
              </a:rPr>
              <a:t>Prompt:</a:t>
            </a:r>
            <a:r>
              <a:rPr lang="en-US" dirty="0">
                <a:solidFill>
                  <a:srgbClr val="C00000"/>
                </a:solidFill>
              </a:rPr>
              <a:t> The kid is wearing a red shirt,</a:t>
            </a:r>
          </a:p>
          <a:p>
            <a:r>
              <a:rPr lang="en-US" dirty="0">
                <a:solidFill>
                  <a:srgbClr val="C00000"/>
                </a:solidFill>
              </a:rPr>
              <a:t>Input length: 24, Output length: 49</a:t>
            </a:r>
          </a:p>
          <a:p>
            <a:endParaRPr lang="en-US" dirty="0"/>
          </a:p>
          <a:p>
            <a:r>
              <a:rPr lang="en-US" dirty="0"/>
              <a:t>KV Cache: unlimited -&gt; </a:t>
            </a:r>
            <a:r>
              <a:rPr lang="en-US" dirty="0">
                <a:sym typeface="Wingdings" pitchFamily="2" charset="2"/>
              </a:rPr>
              <a:t> </a:t>
            </a:r>
            <a:r>
              <a:rPr lang="en-US" dirty="0"/>
              <a:t>Generated: The kid is wearing a red shirt, a blue hat, and green pants. The kid's shirt's color is red, and the kid's hat's color is blue. The kid's pants' color is green. The kid is wearing</a:t>
            </a:r>
          </a:p>
          <a:p>
            <a:r>
              <a:rPr lang="en-US" dirty="0"/>
              <a:t>KV Cache: first3+last_20 -&gt;  Generated: The kid is wearing a red shirt, a blue hat, and green pants. The kid's shirt's color is red. The kid's color is red. The kid's color. The kid's red. Kid's red is. is</a:t>
            </a:r>
          </a:p>
          <a:p>
            <a:r>
              <a:rPr lang="en-US" dirty="0"/>
              <a:t>KV Cache: first3+last_10 -&gt; Generated: The kid is wearing a red shirt, a blue hat, and green pants. The kid's shirt's color is a white shirt with a black and red and white and orange collar and blue and green with a black on each side of the</a:t>
            </a:r>
          </a:p>
          <a:p>
            <a:r>
              <a:rPr lang="en-US" dirty="0"/>
              <a:t>KV Cache: first3+last_5 -&gt; Generated: The kid is wearing a red shirt, a blue hat, and green pants. The kid's shirt's color is the most important part of the company is the home, so as to be sure that you are on the home and you are</a:t>
            </a:r>
          </a:p>
        </p:txBody>
      </p:sp>
      <p:sp>
        <p:nvSpPr>
          <p:cNvPr id="4" name="Google Shape;665;p81">
            <a:extLst>
              <a:ext uri="{FF2B5EF4-FFF2-40B4-BE49-F238E27FC236}">
                <a16:creationId xmlns:a16="http://schemas.microsoft.com/office/drawing/2014/main" id="{86D095B3-50F9-606B-B950-E3ADCAAFE812}"/>
              </a:ext>
            </a:extLst>
          </p:cNvPr>
          <p:cNvSpPr txBox="1"/>
          <p:nvPr/>
        </p:nvSpPr>
        <p:spPr>
          <a:xfrm>
            <a:off x="6668567" y="4849239"/>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[Example credit: </a:t>
            </a:r>
            <a:r>
              <a:rPr lang="en-US" sz="900" dirty="0" err="1">
                <a:solidFill>
                  <a:srgbClr val="888888"/>
                </a:solidFill>
                <a:latin typeface="Calibri"/>
                <a:ea typeface="Calibri"/>
                <a:cs typeface="Calibri"/>
                <a:sym typeface="Calibri"/>
              </a:rPr>
              <a:t>Sungwon</a:t>
            </a:r>
            <a:r>
              <a:rPr lang="en-US" sz="900" dirty="0">
                <a:solidFill>
                  <a:srgbClr val="888888"/>
                </a:solidFill>
                <a:latin typeface="Calibri"/>
                <a:ea typeface="Calibri"/>
                <a:cs typeface="Calibri"/>
                <a:sym typeface="Calibri"/>
              </a:rPr>
              <a:t> Kim] </a:t>
            </a:r>
            <a:endParaRPr sz="900" dirty="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358334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B168CD-4E70-79FB-3A64-EBBAA13AE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7D620BF-77C8-1822-8528-9A282413E85F}"/>
              </a:ext>
            </a:extLst>
          </p:cNvPr>
          <p:cNvSpPr>
            <a:spLocks noGrp="1"/>
          </p:cNvSpPr>
          <p:nvPr>
            <p:ph type="title"/>
          </p:nvPr>
        </p:nvSpPr>
        <p:spPr/>
        <p:txBody>
          <a:bodyPr/>
          <a:lstStyle/>
          <a:p>
            <a:r>
              <a:rPr lang="en-US" dirty="0"/>
              <a:t>Multi-Query Attention (MQA)</a:t>
            </a:r>
          </a:p>
        </p:txBody>
      </p:sp>
      <p:sp>
        <p:nvSpPr>
          <p:cNvPr id="3" name="Text Placeholder 2">
            <a:extLst>
              <a:ext uri="{FF2B5EF4-FFF2-40B4-BE49-F238E27FC236}">
                <a16:creationId xmlns:a16="http://schemas.microsoft.com/office/drawing/2014/main" id="{89EFC3A1-FAC9-0BD3-0247-3D996D72DBA7}"/>
              </a:ext>
            </a:extLst>
          </p:cNvPr>
          <p:cNvSpPr>
            <a:spLocks noGrp="1"/>
          </p:cNvSpPr>
          <p:nvPr>
            <p:ph type="body" sz="quarter" idx="16"/>
          </p:nvPr>
        </p:nvSpPr>
        <p:spPr/>
        <p:txBody>
          <a:bodyPr/>
          <a:lstStyle/>
          <a:p>
            <a:r>
              <a:rPr lang="en-US" sz="1600" dirty="0">
                <a:solidFill>
                  <a:schemeClr val="tx1"/>
                </a:solidFill>
                <a:latin typeface="Tahoma" panose="020B0604030504040204" pitchFamily="34" charset="0"/>
                <a:ea typeface="Tahoma" panose="020B0604030504040204" pitchFamily="34" charset="0"/>
                <a:cs typeface="Tahoma" panose="020B0604030504040204" pitchFamily="34" charset="0"/>
              </a:rPr>
              <a:t>The idea is to reduce the memory-bandwidth cost of repeatedly loading the large "keys" and "values" tensors.</a:t>
            </a:r>
            <a:endParaRPr lang="en-US" b="1" dirty="0"/>
          </a:p>
          <a:p>
            <a:r>
              <a:rPr lang="en-US" b="1" dirty="0"/>
              <a:t>Key idea</a:t>
            </a:r>
            <a:r>
              <a:rPr lang="en-US" dirty="0"/>
              <a:t> – have multiple queries, but just one dimension for keys and values.</a:t>
            </a:r>
          </a:p>
          <a:p>
            <a:endParaRPr lang="en-US" dirty="0"/>
          </a:p>
          <a:p>
            <a:endParaRPr lang="en-US" dirty="0"/>
          </a:p>
          <a:p>
            <a:endParaRPr lang="en-US" dirty="0"/>
          </a:p>
          <a:p>
            <a:endParaRPr lang="en-US" dirty="0"/>
          </a:p>
          <a:p>
            <a:endParaRPr lang="en-US" dirty="0"/>
          </a:p>
          <a:p>
            <a:endParaRPr lang="en-US" dirty="0"/>
          </a:p>
          <a:p>
            <a:endParaRPr lang="en-US" dirty="0"/>
          </a:p>
        </p:txBody>
      </p:sp>
      <p:pic>
        <p:nvPicPr>
          <p:cNvPr id="7" name="Picture 6" descr="A diagram of a group of colored rectangular objects&#10;&#10;Description automatically generated">
            <a:extLst>
              <a:ext uri="{FF2B5EF4-FFF2-40B4-BE49-F238E27FC236}">
                <a16:creationId xmlns:a16="http://schemas.microsoft.com/office/drawing/2014/main" id="{EBED2AE2-B385-26D7-A7AB-F44F0324D19D}"/>
              </a:ext>
            </a:extLst>
          </p:cNvPr>
          <p:cNvPicPr>
            <a:picLocks noChangeAspect="1"/>
          </p:cNvPicPr>
          <p:nvPr/>
        </p:nvPicPr>
        <p:blipFill>
          <a:blip r:embed="rId2"/>
          <a:srcRect l="72789"/>
          <a:stretch/>
        </p:blipFill>
        <p:spPr>
          <a:xfrm>
            <a:off x="2994723" y="2365610"/>
            <a:ext cx="1577277" cy="2214966"/>
          </a:xfrm>
          <a:prstGeom prst="rect">
            <a:avLst/>
          </a:prstGeom>
        </p:spPr>
      </p:pic>
      <p:pic>
        <p:nvPicPr>
          <p:cNvPr id="8" name="Picture 7" descr="A diagram of a group of colored rectangular objects&#10;&#10;Description automatically generated">
            <a:extLst>
              <a:ext uri="{FF2B5EF4-FFF2-40B4-BE49-F238E27FC236}">
                <a16:creationId xmlns:a16="http://schemas.microsoft.com/office/drawing/2014/main" id="{3C35A820-B825-B317-8C9A-F096989EDC4B}"/>
              </a:ext>
            </a:extLst>
          </p:cNvPr>
          <p:cNvPicPr>
            <a:picLocks noChangeAspect="1"/>
          </p:cNvPicPr>
          <p:nvPr/>
        </p:nvPicPr>
        <p:blipFill>
          <a:blip r:embed="rId2"/>
          <a:srcRect r="64119"/>
          <a:stretch/>
        </p:blipFill>
        <p:spPr>
          <a:xfrm>
            <a:off x="641859" y="2365610"/>
            <a:ext cx="2079827" cy="2214966"/>
          </a:xfrm>
          <a:prstGeom prst="rect">
            <a:avLst/>
          </a:prstGeom>
        </p:spPr>
      </p:pic>
      <p:sp>
        <p:nvSpPr>
          <p:cNvPr id="4" name="TextBox 3">
            <a:extLst>
              <a:ext uri="{FF2B5EF4-FFF2-40B4-BE49-F238E27FC236}">
                <a16:creationId xmlns:a16="http://schemas.microsoft.com/office/drawing/2014/main" id="{13AE8E90-F7C6-A8E9-3ACD-E8042436D006}"/>
              </a:ext>
            </a:extLst>
          </p:cNvPr>
          <p:cNvSpPr txBox="1"/>
          <p:nvPr/>
        </p:nvSpPr>
        <p:spPr>
          <a:xfrm>
            <a:off x="5210404" y="2503634"/>
            <a:ext cx="3209446" cy="307777"/>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Small PPL w/ MQA [</a:t>
            </a:r>
            <a:r>
              <a:rPr lang="en-US" dirty="0" err="1">
                <a:latin typeface="Tahoma" panose="020B0604030504040204" pitchFamily="34" charset="0"/>
                <a:ea typeface="Tahoma" panose="020B0604030504040204" pitchFamily="34" charset="0"/>
                <a:cs typeface="Tahoma" panose="020B0604030504040204" pitchFamily="34" charset="0"/>
                <a:hlinkClick r:id="rId3"/>
              </a:rPr>
              <a:t>Shazeer</a:t>
            </a:r>
            <a:r>
              <a:rPr lang="en-US" dirty="0">
                <a:latin typeface="Tahoma" panose="020B0604030504040204" pitchFamily="34" charset="0"/>
                <a:ea typeface="Tahoma" panose="020B0604030504040204" pitchFamily="34" charset="0"/>
                <a:cs typeface="Tahoma" panose="020B0604030504040204" pitchFamily="34" charset="0"/>
                <a:hlinkClick r:id="rId3"/>
              </a:rPr>
              <a:t> 2019</a:t>
            </a:r>
            <a:r>
              <a:rPr lang="en-US"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a:extLst>
              <a:ext uri="{FF2B5EF4-FFF2-40B4-BE49-F238E27FC236}">
                <a16:creationId xmlns:a16="http://schemas.microsoft.com/office/drawing/2014/main" id="{754B83DA-9581-BC88-ADCC-FFEE64B99DA4}"/>
              </a:ext>
            </a:extLst>
          </p:cNvPr>
          <p:cNvPicPr>
            <a:picLocks noChangeAspect="1"/>
          </p:cNvPicPr>
          <p:nvPr/>
        </p:nvPicPr>
        <p:blipFill>
          <a:blip r:embed="rId4"/>
          <a:stretch>
            <a:fillRect/>
          </a:stretch>
        </p:blipFill>
        <p:spPr>
          <a:xfrm>
            <a:off x="4744528" y="2818250"/>
            <a:ext cx="4031411" cy="1821354"/>
          </a:xfrm>
          <a:prstGeom prst="rect">
            <a:avLst/>
          </a:prstGeom>
        </p:spPr>
      </p:pic>
      <p:sp>
        <p:nvSpPr>
          <p:cNvPr id="6" name="Rectangle 5">
            <a:extLst>
              <a:ext uri="{FF2B5EF4-FFF2-40B4-BE49-F238E27FC236}">
                <a16:creationId xmlns:a16="http://schemas.microsoft.com/office/drawing/2014/main" id="{30A058BB-E150-BEA3-93D3-0FF60BF3FAE9}"/>
              </a:ext>
            </a:extLst>
          </p:cNvPr>
          <p:cNvSpPr/>
          <p:nvPr/>
        </p:nvSpPr>
        <p:spPr>
          <a:xfrm>
            <a:off x="4897587" y="3357761"/>
            <a:ext cx="3657104" cy="215754"/>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6A9D91-2D26-DE1D-1AE9-B3A4487ABFD7}"/>
              </a:ext>
            </a:extLst>
          </p:cNvPr>
          <p:cNvSpPr/>
          <p:nvPr/>
        </p:nvSpPr>
        <p:spPr>
          <a:xfrm>
            <a:off x="4839782" y="4280328"/>
            <a:ext cx="3657104" cy="215754"/>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2692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69F5-F071-59D8-6EF0-EC69D3D0BF66}"/>
              </a:ext>
            </a:extLst>
          </p:cNvPr>
          <p:cNvSpPr>
            <a:spLocks noGrp="1"/>
          </p:cNvSpPr>
          <p:nvPr>
            <p:ph type="title"/>
          </p:nvPr>
        </p:nvSpPr>
        <p:spPr/>
        <p:txBody>
          <a:bodyPr/>
          <a:lstStyle/>
          <a:p>
            <a:r>
              <a:rPr lang="en-US" dirty="0"/>
              <a:t>MQA in practice </a:t>
            </a:r>
          </a:p>
        </p:txBody>
      </p:sp>
      <p:sp>
        <p:nvSpPr>
          <p:cNvPr id="3" name="Text Placeholder 2">
            <a:extLst>
              <a:ext uri="{FF2B5EF4-FFF2-40B4-BE49-F238E27FC236}">
                <a16:creationId xmlns:a16="http://schemas.microsoft.com/office/drawing/2014/main" id="{3EB62807-844E-3DC6-7820-41F4C0ACBCE0}"/>
              </a:ext>
            </a:extLst>
          </p:cNvPr>
          <p:cNvSpPr>
            <a:spLocks noGrp="1"/>
          </p:cNvSpPr>
          <p:nvPr>
            <p:ph type="body" sz="quarter" idx="16"/>
          </p:nvPr>
        </p:nvSpPr>
        <p:spPr/>
        <p:txBody>
          <a:bodyPr/>
          <a:lstStyle/>
          <a:p>
            <a:endParaRPr lang="en-US"/>
          </a:p>
        </p:txBody>
      </p:sp>
      <p:sp>
        <p:nvSpPr>
          <p:cNvPr id="4" name="Rounded Rectangle 3">
            <a:extLst>
              <a:ext uri="{FF2B5EF4-FFF2-40B4-BE49-F238E27FC236}">
                <a16:creationId xmlns:a16="http://schemas.microsoft.com/office/drawing/2014/main" id="{71A7804B-C984-0286-2ACA-A7F7583B33F4}"/>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pic>
        <p:nvPicPr>
          <p:cNvPr id="5" name="Picture 4">
            <a:extLst>
              <a:ext uri="{FF2B5EF4-FFF2-40B4-BE49-F238E27FC236}">
                <a16:creationId xmlns:a16="http://schemas.microsoft.com/office/drawing/2014/main" id="{DECA03D1-5D7A-E132-7604-E42CC61FFBE3}"/>
              </a:ext>
            </a:extLst>
          </p:cNvPr>
          <p:cNvPicPr>
            <a:picLocks noChangeAspect="1"/>
          </p:cNvPicPr>
          <p:nvPr/>
        </p:nvPicPr>
        <p:blipFill>
          <a:blip r:embed="rId2"/>
          <a:stretch>
            <a:fillRect/>
          </a:stretch>
        </p:blipFill>
        <p:spPr>
          <a:xfrm>
            <a:off x="1577314" y="913343"/>
            <a:ext cx="6024541" cy="884278"/>
          </a:xfrm>
          <a:prstGeom prst="rect">
            <a:avLst/>
          </a:prstGeom>
          <a:ln>
            <a:solidFill>
              <a:schemeClr val="tx1"/>
            </a:solidFill>
          </a:ln>
        </p:spPr>
      </p:pic>
      <p:pic>
        <p:nvPicPr>
          <p:cNvPr id="6" name="Picture 5">
            <a:extLst>
              <a:ext uri="{FF2B5EF4-FFF2-40B4-BE49-F238E27FC236}">
                <a16:creationId xmlns:a16="http://schemas.microsoft.com/office/drawing/2014/main" id="{ACEFD190-0629-CCD0-1CB6-A70237A32AA2}"/>
              </a:ext>
            </a:extLst>
          </p:cNvPr>
          <p:cNvPicPr>
            <a:picLocks noChangeAspect="1"/>
          </p:cNvPicPr>
          <p:nvPr/>
        </p:nvPicPr>
        <p:blipFill>
          <a:blip r:embed="rId3"/>
          <a:stretch>
            <a:fillRect/>
          </a:stretch>
        </p:blipFill>
        <p:spPr>
          <a:xfrm>
            <a:off x="1577314" y="1826534"/>
            <a:ext cx="6024540" cy="3227431"/>
          </a:xfrm>
          <a:prstGeom prst="rect">
            <a:avLst/>
          </a:prstGeom>
          <a:ln>
            <a:solidFill>
              <a:schemeClr val="tx1"/>
            </a:solidFill>
          </a:ln>
        </p:spPr>
      </p:pic>
      <p:sp>
        <p:nvSpPr>
          <p:cNvPr id="8" name="TextBox 7">
            <a:extLst>
              <a:ext uri="{FF2B5EF4-FFF2-40B4-BE49-F238E27FC236}">
                <a16:creationId xmlns:a16="http://schemas.microsoft.com/office/drawing/2014/main" id="{6B96873C-7EC4-DFD7-4928-A0A5015C5267}"/>
              </a:ext>
            </a:extLst>
          </p:cNvPr>
          <p:cNvSpPr txBox="1"/>
          <p:nvPr/>
        </p:nvSpPr>
        <p:spPr>
          <a:xfrm>
            <a:off x="8082625" y="4450639"/>
            <a:ext cx="782515" cy="307777"/>
          </a:xfrm>
          <a:prstGeom prst="rect">
            <a:avLst/>
          </a:prstGeom>
          <a:noFill/>
        </p:spPr>
        <p:txBody>
          <a:bodyPr wrap="square">
            <a:spAutoFit/>
          </a:bodyPr>
          <a:lstStyle/>
          <a:p>
            <a:r>
              <a:rPr lang="en-US" dirty="0">
                <a:hlinkClick r:id="rId4"/>
              </a:rPr>
              <a:t>Script</a:t>
            </a:r>
            <a:endParaRPr lang="en-US" dirty="0"/>
          </a:p>
        </p:txBody>
      </p:sp>
    </p:spTree>
    <p:extLst>
      <p:ext uri="{BB962C8B-B14F-4D97-AF65-F5344CB8AC3E}">
        <p14:creationId xmlns:p14="http://schemas.microsoft.com/office/powerpoint/2010/main" val="24162783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EA54-E16B-2FD3-7B1F-2019D4FF99FD}"/>
              </a:ext>
            </a:extLst>
          </p:cNvPr>
          <p:cNvSpPr>
            <a:spLocks noGrp="1"/>
          </p:cNvSpPr>
          <p:nvPr>
            <p:ph type="title"/>
          </p:nvPr>
        </p:nvSpPr>
        <p:spPr/>
        <p:txBody>
          <a:bodyPr/>
          <a:lstStyle/>
          <a:p>
            <a:r>
              <a:rPr lang="en-US" dirty="0"/>
              <a:t>Grouped Query-Attention (GQA)</a:t>
            </a:r>
          </a:p>
        </p:txBody>
      </p:sp>
      <p:sp>
        <p:nvSpPr>
          <p:cNvPr id="3" name="Text Placeholder 2">
            <a:extLst>
              <a:ext uri="{FF2B5EF4-FFF2-40B4-BE49-F238E27FC236}">
                <a16:creationId xmlns:a16="http://schemas.microsoft.com/office/drawing/2014/main" id="{6393E1D4-6128-F917-BC90-194C4DB64D44}"/>
              </a:ext>
            </a:extLst>
          </p:cNvPr>
          <p:cNvSpPr>
            <a:spLocks noGrp="1"/>
          </p:cNvSpPr>
          <p:nvPr>
            <p:ph type="body" sz="quarter" idx="16"/>
          </p:nvPr>
        </p:nvSpPr>
        <p:spPr/>
        <p:txBody>
          <a:bodyPr/>
          <a:lstStyle/>
          <a:p>
            <a:r>
              <a:rPr lang="en-US" dirty="0"/>
              <a:t>An interpolation between “multi-head” attention and “multi-query” attention.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Simple knob to control expressiveness (key-query ratio) and inference efficiency</a:t>
            </a:r>
          </a:p>
        </p:txBody>
      </p:sp>
      <p:pic>
        <p:nvPicPr>
          <p:cNvPr id="5" name="Picture 4" descr="A diagram of a group of colored rectangular objects&#10;&#10;Description automatically generated">
            <a:extLst>
              <a:ext uri="{FF2B5EF4-FFF2-40B4-BE49-F238E27FC236}">
                <a16:creationId xmlns:a16="http://schemas.microsoft.com/office/drawing/2014/main" id="{C1BD396F-214A-E1D8-2D60-F8A74EA89714}"/>
              </a:ext>
            </a:extLst>
          </p:cNvPr>
          <p:cNvPicPr>
            <a:picLocks noChangeAspect="1"/>
          </p:cNvPicPr>
          <p:nvPr/>
        </p:nvPicPr>
        <p:blipFill>
          <a:blip r:embed="rId2"/>
          <a:stretch>
            <a:fillRect/>
          </a:stretch>
        </p:blipFill>
        <p:spPr>
          <a:xfrm>
            <a:off x="1587061" y="1906032"/>
            <a:ext cx="5796455" cy="2214966"/>
          </a:xfrm>
          <a:prstGeom prst="rect">
            <a:avLst/>
          </a:prstGeom>
        </p:spPr>
      </p:pic>
      <p:sp>
        <p:nvSpPr>
          <p:cNvPr id="4" name="文字方塊 74">
            <a:extLst>
              <a:ext uri="{FF2B5EF4-FFF2-40B4-BE49-F238E27FC236}">
                <a16:creationId xmlns:a16="http://schemas.microsoft.com/office/drawing/2014/main" id="{0B3B86D5-0953-3864-5146-58F5577EF7B6}"/>
              </a:ext>
            </a:extLst>
          </p:cNvPr>
          <p:cNvSpPr txBox="1"/>
          <p:nvPr/>
        </p:nvSpPr>
        <p:spPr>
          <a:xfrm>
            <a:off x="6910553" y="417870"/>
            <a:ext cx="2086042" cy="476726"/>
          </a:xfrm>
          <a:prstGeom prst="wedgeRoundRectCallout">
            <a:avLst>
              <a:gd name="adj1" fmla="val -26836"/>
              <a:gd name="adj2" fmla="val 74404"/>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pPr algn="ctr"/>
            <a:r>
              <a:rPr lang="en-US" b="1" dirty="0">
                <a:latin typeface="Tahoma" panose="020B0604030504040204" pitchFamily="34" charset="0"/>
                <a:ea typeface="Tahoma" panose="020B0604030504040204" pitchFamily="34" charset="0"/>
                <a:cs typeface="Tahoma" panose="020B0604030504040204" pitchFamily="34" charset="0"/>
              </a:rPr>
              <a:t>Notable models: </a:t>
            </a:r>
          </a:p>
          <a:p>
            <a:pPr algn="ctr"/>
            <a:r>
              <a:rPr lang="en-US" dirty="0">
                <a:latin typeface="Tahoma" panose="020B0604030504040204" pitchFamily="34" charset="0"/>
                <a:ea typeface="Tahoma" panose="020B0604030504040204" pitchFamily="34" charset="0"/>
                <a:cs typeface="Tahoma" panose="020B0604030504040204" pitchFamily="34" charset="0"/>
              </a:rPr>
              <a:t>Llama 2, Mistral, Qwen2</a:t>
            </a:r>
          </a:p>
        </p:txBody>
      </p:sp>
      <p:sp>
        <p:nvSpPr>
          <p:cNvPr id="6" name="TextBox 5">
            <a:extLst>
              <a:ext uri="{FF2B5EF4-FFF2-40B4-BE49-F238E27FC236}">
                <a16:creationId xmlns:a16="http://schemas.microsoft.com/office/drawing/2014/main" id="{0F528F85-9505-1B4A-7D5A-F77523A90069}"/>
              </a:ext>
            </a:extLst>
          </p:cNvPr>
          <p:cNvSpPr txBox="1"/>
          <p:nvPr/>
        </p:nvSpPr>
        <p:spPr>
          <a:xfrm>
            <a:off x="517585" y="4784179"/>
            <a:ext cx="7841410" cy="261610"/>
          </a:xfrm>
          <a:prstGeom prst="rect">
            <a:avLst/>
          </a:prstGeom>
          <a:solidFill>
            <a:schemeClr val="bg1"/>
          </a:solidFill>
        </p:spPr>
        <p:txBody>
          <a:bodyPr wrap="square">
            <a:spAutoFit/>
          </a:bodyPr>
          <a:lstStyle/>
          <a:p>
            <a:pPr algn="ctr"/>
            <a:r>
              <a:rPr lang="en-US" sz="105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GQA: Training generalized multi-query transformer models from multi-head checkpoints, 2023</a:t>
            </a:r>
          </a:p>
        </p:txBody>
      </p:sp>
    </p:spTree>
    <p:extLst>
      <p:ext uri="{BB962C8B-B14F-4D97-AF65-F5344CB8AC3E}">
        <p14:creationId xmlns:p14="http://schemas.microsoft.com/office/powerpoint/2010/main" val="16754399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1424F-3BE9-54EB-0219-03917C58516C}"/>
              </a:ext>
            </a:extLst>
          </p:cNvPr>
          <p:cNvSpPr>
            <a:spLocks noGrp="1"/>
          </p:cNvSpPr>
          <p:nvPr>
            <p:ph type="title"/>
          </p:nvPr>
        </p:nvSpPr>
        <p:spPr/>
        <p:txBody>
          <a:bodyPr/>
          <a:lstStyle/>
          <a:p>
            <a:r>
              <a:rPr lang="en-US" dirty="0"/>
              <a:t>Grouped Query-Attention (GQA)</a:t>
            </a:r>
          </a:p>
        </p:txBody>
      </p:sp>
      <p:sp>
        <p:nvSpPr>
          <p:cNvPr id="3" name="Text Placeholder 2">
            <a:extLst>
              <a:ext uri="{FF2B5EF4-FFF2-40B4-BE49-F238E27FC236}">
                <a16:creationId xmlns:a16="http://schemas.microsoft.com/office/drawing/2014/main" id="{2480B6BE-B754-0FEF-C41B-092CAA721D57}"/>
              </a:ext>
            </a:extLst>
          </p:cNvPr>
          <p:cNvSpPr>
            <a:spLocks noGrp="1"/>
          </p:cNvSpPr>
          <p:nvPr>
            <p:ph type="body" sz="quarter" idx="16"/>
          </p:nvPr>
        </p:nvSpPr>
        <p:spPr/>
        <p:txBody>
          <a:bodyPr/>
          <a:lstStyle/>
          <a:p>
            <a:r>
              <a:rPr lang="en-US" dirty="0"/>
              <a:t>Does it actually work? Depends. </a:t>
            </a:r>
          </a:p>
          <a:p>
            <a:endParaRPr lang="en-US" dirty="0"/>
          </a:p>
          <a:p>
            <a:endParaRPr lang="en-US" dirty="0"/>
          </a:p>
          <a:p>
            <a:endParaRPr lang="en-US" dirty="0"/>
          </a:p>
          <a:p>
            <a:endParaRPr lang="en-US" dirty="0"/>
          </a:p>
          <a:p>
            <a:endParaRPr lang="en-US" dirty="0"/>
          </a:p>
          <a:p>
            <a:endParaRPr lang="en-US" dirty="0"/>
          </a:p>
        </p:txBody>
      </p:sp>
      <p:sp>
        <p:nvSpPr>
          <p:cNvPr id="5" name="TextBox 4">
            <a:extLst>
              <a:ext uri="{FF2B5EF4-FFF2-40B4-BE49-F238E27FC236}">
                <a16:creationId xmlns:a16="http://schemas.microsoft.com/office/drawing/2014/main" id="{C5DE5F96-5336-0D16-987C-630E19303BA5}"/>
              </a:ext>
            </a:extLst>
          </p:cNvPr>
          <p:cNvSpPr txBox="1"/>
          <p:nvPr/>
        </p:nvSpPr>
        <p:spPr>
          <a:xfrm>
            <a:off x="517585" y="4784179"/>
            <a:ext cx="7841410" cy="261610"/>
          </a:xfrm>
          <a:prstGeom prst="rect">
            <a:avLst/>
          </a:prstGeom>
          <a:solidFill>
            <a:schemeClr val="bg1"/>
          </a:solidFill>
        </p:spPr>
        <p:txBody>
          <a:bodyPr wrap="square">
            <a:spAutoFit/>
          </a:bodyPr>
          <a:lstStyle/>
          <a:p>
            <a:pPr algn="ctr"/>
            <a:r>
              <a:rPr lang="en-US" sz="105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GQA: Training generalized multi-query transformer models from multi-head checkpoints, 2023</a:t>
            </a:r>
          </a:p>
        </p:txBody>
      </p:sp>
      <p:pic>
        <p:nvPicPr>
          <p:cNvPr id="9" name="Picture 8" descr="A graph with a blue line and a red line&#10;&#10;Description automatically generated">
            <a:extLst>
              <a:ext uri="{FF2B5EF4-FFF2-40B4-BE49-F238E27FC236}">
                <a16:creationId xmlns:a16="http://schemas.microsoft.com/office/drawing/2014/main" id="{F27DA4EA-7925-3ED8-0B0B-FA5D46E8C9AD}"/>
              </a:ext>
            </a:extLst>
          </p:cNvPr>
          <p:cNvPicPr>
            <a:picLocks noChangeAspect="1"/>
          </p:cNvPicPr>
          <p:nvPr/>
        </p:nvPicPr>
        <p:blipFill>
          <a:blip r:embed="rId3"/>
          <a:srcRect b="36084"/>
          <a:stretch/>
        </p:blipFill>
        <p:spPr>
          <a:xfrm>
            <a:off x="4964615" y="2389481"/>
            <a:ext cx="3532955" cy="2102533"/>
          </a:xfrm>
          <a:prstGeom prst="rect">
            <a:avLst/>
          </a:prstGeom>
        </p:spPr>
      </p:pic>
      <p:sp>
        <p:nvSpPr>
          <p:cNvPr id="6" name="TextBox 5">
            <a:extLst>
              <a:ext uri="{FF2B5EF4-FFF2-40B4-BE49-F238E27FC236}">
                <a16:creationId xmlns:a16="http://schemas.microsoft.com/office/drawing/2014/main" id="{F115D5D7-1B09-F75E-C540-BEA9AEA2F853}"/>
              </a:ext>
            </a:extLst>
          </p:cNvPr>
          <p:cNvSpPr txBox="1"/>
          <p:nvPr/>
        </p:nvSpPr>
        <p:spPr>
          <a:xfrm>
            <a:off x="4572000" y="1929700"/>
            <a:ext cx="4511590" cy="738664"/>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Inference speed as a function of GQA group size — 8 heads gives you inference speed as good as 1 head! </a:t>
            </a:r>
          </a:p>
          <a:p>
            <a:pPr algn="ctr"/>
            <a:endParaRPr lang="en-US" dirty="0">
              <a:latin typeface="Tahoma" panose="020B0604030504040204" pitchFamily="34" charset="0"/>
              <a:ea typeface="Tahoma" panose="020B0604030504040204" pitchFamily="34" charset="0"/>
              <a:cs typeface="Tahoma" panose="020B0604030504040204" pitchFamily="34" charset="0"/>
            </a:endParaRPr>
          </a:p>
        </p:txBody>
      </p:sp>
      <p:grpSp>
        <p:nvGrpSpPr>
          <p:cNvPr id="16" name="Group 15">
            <a:extLst>
              <a:ext uri="{FF2B5EF4-FFF2-40B4-BE49-F238E27FC236}">
                <a16:creationId xmlns:a16="http://schemas.microsoft.com/office/drawing/2014/main" id="{38E89DD9-E2D6-3DFE-DB21-6F4DB0579346}"/>
              </a:ext>
            </a:extLst>
          </p:cNvPr>
          <p:cNvGrpSpPr/>
          <p:nvPr/>
        </p:nvGrpSpPr>
        <p:grpSpPr>
          <a:xfrm>
            <a:off x="992459" y="2473003"/>
            <a:ext cx="3115285" cy="1691979"/>
            <a:chOff x="517585" y="2477338"/>
            <a:chExt cx="2764766" cy="1492214"/>
          </a:xfrm>
        </p:grpSpPr>
        <p:pic>
          <p:nvPicPr>
            <p:cNvPr id="14" name="Picture 13">
              <a:extLst>
                <a:ext uri="{FF2B5EF4-FFF2-40B4-BE49-F238E27FC236}">
                  <a16:creationId xmlns:a16="http://schemas.microsoft.com/office/drawing/2014/main" id="{C0158F78-3ACF-5C8A-C341-6A434D95571D}"/>
                </a:ext>
              </a:extLst>
            </p:cNvPr>
            <p:cNvPicPr>
              <a:picLocks noChangeAspect="1"/>
            </p:cNvPicPr>
            <p:nvPr/>
          </p:nvPicPr>
          <p:blipFill>
            <a:blip r:embed="rId4"/>
            <a:srcRect r="85350"/>
            <a:stretch/>
          </p:blipFill>
          <p:spPr>
            <a:xfrm>
              <a:off x="517585" y="2477338"/>
              <a:ext cx="1138687" cy="1492214"/>
            </a:xfrm>
            <a:prstGeom prst="rect">
              <a:avLst/>
            </a:prstGeom>
          </p:spPr>
        </p:pic>
        <p:pic>
          <p:nvPicPr>
            <p:cNvPr id="15" name="Picture 14">
              <a:extLst>
                <a:ext uri="{FF2B5EF4-FFF2-40B4-BE49-F238E27FC236}">
                  <a16:creationId xmlns:a16="http://schemas.microsoft.com/office/drawing/2014/main" id="{A9AF2A19-7876-8E18-E9B7-0335C74786D2}"/>
                </a:ext>
              </a:extLst>
            </p:cNvPr>
            <p:cNvPicPr>
              <a:picLocks noChangeAspect="1"/>
            </p:cNvPicPr>
            <p:nvPr/>
          </p:nvPicPr>
          <p:blipFill>
            <a:blip r:embed="rId4"/>
            <a:srcRect l="79079"/>
            <a:stretch/>
          </p:blipFill>
          <p:spPr>
            <a:xfrm>
              <a:off x="1656272" y="2477338"/>
              <a:ext cx="1626079" cy="1492214"/>
            </a:xfrm>
            <a:prstGeom prst="rect">
              <a:avLst/>
            </a:prstGeom>
          </p:spPr>
        </p:pic>
      </p:grpSp>
      <p:sp>
        <p:nvSpPr>
          <p:cNvPr id="17" name="TextBox 16">
            <a:extLst>
              <a:ext uri="{FF2B5EF4-FFF2-40B4-BE49-F238E27FC236}">
                <a16:creationId xmlns:a16="http://schemas.microsoft.com/office/drawing/2014/main" id="{1BFB019C-A241-848F-4E6A-058373596A2F}"/>
              </a:ext>
            </a:extLst>
          </p:cNvPr>
          <p:cNvSpPr txBox="1"/>
          <p:nvPr/>
        </p:nvSpPr>
        <p:spPr>
          <a:xfrm>
            <a:off x="744306" y="1946884"/>
            <a:ext cx="3615820" cy="523220"/>
          </a:xfrm>
          <a:prstGeom prst="rect">
            <a:avLst/>
          </a:prstGeom>
          <a:noFill/>
        </p:spPr>
        <p:txBody>
          <a:bodyPr wrap="square">
            <a:spAutoFit/>
          </a:bodyPr>
          <a:lstStyle/>
          <a:p>
            <a:pPr algn="ctr"/>
            <a:r>
              <a:rPr lang="en-US" dirty="0">
                <a:latin typeface="Tahoma" panose="020B0604030504040204" pitchFamily="34" charset="0"/>
                <a:ea typeface="Tahoma" panose="020B0604030504040204" pitchFamily="34" charset="0"/>
                <a:cs typeface="Tahoma" panose="020B0604030504040204" pitchFamily="34" charset="0"/>
              </a:rPr>
              <a:t>Output quality of various models; all these SA variants are on-par on quality.</a:t>
            </a:r>
          </a:p>
        </p:txBody>
      </p:sp>
      <p:pic>
        <p:nvPicPr>
          <p:cNvPr id="4" name="Picture 3" descr="A diagram of a group of colored rectangular objects&#10;&#10;Description automatically generated">
            <a:extLst>
              <a:ext uri="{FF2B5EF4-FFF2-40B4-BE49-F238E27FC236}">
                <a16:creationId xmlns:a16="http://schemas.microsoft.com/office/drawing/2014/main" id="{997914A8-71CD-488F-D3FD-954B2DE89FC8}"/>
              </a:ext>
            </a:extLst>
          </p:cNvPr>
          <p:cNvPicPr>
            <a:picLocks noChangeAspect="1"/>
          </p:cNvPicPr>
          <p:nvPr/>
        </p:nvPicPr>
        <p:blipFill>
          <a:blip r:embed="rId5"/>
          <a:srcRect l="40616" t="5077" r="32367" b="11194"/>
          <a:stretch/>
        </p:blipFill>
        <p:spPr>
          <a:xfrm>
            <a:off x="7351062" y="297677"/>
            <a:ext cx="1146508" cy="1357760"/>
          </a:xfrm>
          <a:prstGeom prst="rect">
            <a:avLst/>
          </a:prstGeom>
        </p:spPr>
      </p:pic>
    </p:spTree>
    <p:extLst>
      <p:ext uri="{BB962C8B-B14F-4D97-AF65-F5344CB8AC3E}">
        <p14:creationId xmlns:p14="http://schemas.microsoft.com/office/powerpoint/2010/main" val="846875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E4BC2-D56C-7F73-710E-AE4E30DAA913}"/>
              </a:ext>
            </a:extLst>
          </p:cNvPr>
          <p:cNvSpPr>
            <a:spLocks noGrp="1"/>
          </p:cNvSpPr>
          <p:nvPr>
            <p:ph type="title"/>
          </p:nvPr>
        </p:nvSpPr>
        <p:spPr/>
        <p:txBody>
          <a:bodyPr>
            <a:normAutofit/>
          </a:bodyPr>
          <a:lstStyle/>
          <a:p>
            <a:r>
              <a:rPr lang="en-US" dirty="0"/>
              <a:t>Impact of Transformers </a:t>
            </a:r>
          </a:p>
        </p:txBody>
      </p:sp>
      <p:sp>
        <p:nvSpPr>
          <p:cNvPr id="3" name="Content Placeholder 2">
            <a:extLst>
              <a:ext uri="{FF2B5EF4-FFF2-40B4-BE49-F238E27FC236}">
                <a16:creationId xmlns:a16="http://schemas.microsoft.com/office/drawing/2014/main" id="{B83617F1-F6EB-C2CB-2F32-BF8892E9323A}"/>
              </a:ext>
            </a:extLst>
          </p:cNvPr>
          <p:cNvSpPr>
            <a:spLocks noGrp="1"/>
          </p:cNvSpPr>
          <p:nvPr>
            <p:ph type="body" sz="quarter" idx="16"/>
          </p:nvPr>
        </p:nvSpPr>
        <p:spPr>
          <a:xfrm>
            <a:off x="527044" y="1205019"/>
            <a:ext cx="8085415" cy="3077573"/>
          </a:xfrm>
        </p:spPr>
        <p:txBody>
          <a:bodyPr/>
          <a:lstStyle/>
          <a:p>
            <a:r>
              <a:rPr lang="en-US" dirty="0"/>
              <a:t>A building block for a variety of LMs </a:t>
            </a:r>
          </a:p>
        </p:txBody>
      </p:sp>
      <p:pic>
        <p:nvPicPr>
          <p:cNvPr id="4" name="object 4">
            <a:extLst>
              <a:ext uri="{FF2B5EF4-FFF2-40B4-BE49-F238E27FC236}">
                <a16:creationId xmlns:a16="http://schemas.microsoft.com/office/drawing/2014/main" id="{084D2F9B-F1C7-F0F5-EF3E-975E743EB9B5}"/>
              </a:ext>
            </a:extLst>
          </p:cNvPr>
          <p:cNvPicPr/>
          <p:nvPr/>
        </p:nvPicPr>
        <p:blipFill>
          <a:blip r:embed="rId3" cstate="print"/>
          <a:stretch>
            <a:fillRect/>
          </a:stretch>
        </p:blipFill>
        <p:spPr>
          <a:xfrm>
            <a:off x="761372" y="3839673"/>
            <a:ext cx="1164467" cy="778667"/>
          </a:xfrm>
          <a:prstGeom prst="rect">
            <a:avLst/>
          </a:prstGeom>
        </p:spPr>
      </p:pic>
      <p:grpSp>
        <p:nvGrpSpPr>
          <p:cNvPr id="5" name="object 5">
            <a:extLst>
              <a:ext uri="{FF2B5EF4-FFF2-40B4-BE49-F238E27FC236}">
                <a16:creationId xmlns:a16="http://schemas.microsoft.com/office/drawing/2014/main" id="{0153ED93-1DC9-D4EA-48D3-1C4CEB55935E}"/>
              </a:ext>
            </a:extLst>
          </p:cNvPr>
          <p:cNvGrpSpPr/>
          <p:nvPr/>
        </p:nvGrpSpPr>
        <p:grpSpPr>
          <a:xfrm>
            <a:off x="755482" y="2874236"/>
            <a:ext cx="1157764" cy="771525"/>
            <a:chOff x="1007309" y="3287101"/>
            <a:chExt cx="1543685" cy="1028700"/>
          </a:xfrm>
        </p:grpSpPr>
        <p:sp>
          <p:nvSpPr>
            <p:cNvPr id="6" name="object 6">
              <a:extLst>
                <a:ext uri="{FF2B5EF4-FFF2-40B4-BE49-F238E27FC236}">
                  <a16:creationId xmlns:a16="http://schemas.microsoft.com/office/drawing/2014/main" id="{BCAB8B96-1665-77EF-37E0-8F73B564872F}"/>
                </a:ext>
              </a:extLst>
            </p:cNvPr>
            <p:cNvSpPr/>
            <p:nvPr/>
          </p:nvSpPr>
          <p:spPr>
            <a:xfrm>
              <a:off x="1007300" y="3287102"/>
              <a:ext cx="192405" cy="1028700"/>
            </a:xfrm>
            <a:custGeom>
              <a:avLst/>
              <a:gdLst/>
              <a:ahLst/>
              <a:cxnLst/>
              <a:rect l="l" t="t" r="r" b="b"/>
              <a:pathLst>
                <a:path w="192405" h="1028700">
                  <a:moveTo>
                    <a:pt x="192100" y="679716"/>
                  </a:moveTo>
                  <a:lnTo>
                    <a:pt x="189585" y="667258"/>
                  </a:lnTo>
                  <a:lnTo>
                    <a:pt x="182727" y="657085"/>
                  </a:lnTo>
                  <a:lnTo>
                    <a:pt x="172542" y="650214"/>
                  </a:lnTo>
                  <a:lnTo>
                    <a:pt x="160083" y="647700"/>
                  </a:lnTo>
                  <a:lnTo>
                    <a:pt x="32016" y="647700"/>
                  </a:lnTo>
                  <a:lnTo>
                    <a:pt x="19558" y="650214"/>
                  </a:lnTo>
                  <a:lnTo>
                    <a:pt x="9385" y="657085"/>
                  </a:lnTo>
                  <a:lnTo>
                    <a:pt x="2514" y="667258"/>
                  </a:lnTo>
                  <a:lnTo>
                    <a:pt x="0" y="679716"/>
                  </a:lnTo>
                  <a:lnTo>
                    <a:pt x="0" y="996683"/>
                  </a:lnTo>
                  <a:lnTo>
                    <a:pt x="2514" y="1009154"/>
                  </a:lnTo>
                  <a:lnTo>
                    <a:pt x="9385" y="1019327"/>
                  </a:lnTo>
                  <a:lnTo>
                    <a:pt x="19558" y="1026185"/>
                  </a:lnTo>
                  <a:lnTo>
                    <a:pt x="32016" y="1028700"/>
                  </a:lnTo>
                  <a:lnTo>
                    <a:pt x="160083" y="1028700"/>
                  </a:lnTo>
                  <a:lnTo>
                    <a:pt x="172542" y="1026185"/>
                  </a:lnTo>
                  <a:lnTo>
                    <a:pt x="182727" y="1019327"/>
                  </a:lnTo>
                  <a:lnTo>
                    <a:pt x="189585" y="1009154"/>
                  </a:lnTo>
                  <a:lnTo>
                    <a:pt x="192100" y="996683"/>
                  </a:lnTo>
                  <a:lnTo>
                    <a:pt x="192100" y="679716"/>
                  </a:lnTo>
                  <a:close/>
                </a:path>
                <a:path w="192405" h="1028700">
                  <a:moveTo>
                    <a:pt x="192100" y="32016"/>
                  </a:moveTo>
                  <a:lnTo>
                    <a:pt x="189585" y="19558"/>
                  </a:lnTo>
                  <a:lnTo>
                    <a:pt x="182727" y="9385"/>
                  </a:lnTo>
                  <a:lnTo>
                    <a:pt x="172542" y="2527"/>
                  </a:lnTo>
                  <a:lnTo>
                    <a:pt x="160083" y="0"/>
                  </a:lnTo>
                  <a:lnTo>
                    <a:pt x="32016" y="0"/>
                  </a:lnTo>
                  <a:lnTo>
                    <a:pt x="19558" y="2527"/>
                  </a:lnTo>
                  <a:lnTo>
                    <a:pt x="9385" y="9385"/>
                  </a:lnTo>
                  <a:lnTo>
                    <a:pt x="2514" y="19558"/>
                  </a:lnTo>
                  <a:lnTo>
                    <a:pt x="0" y="32016"/>
                  </a:lnTo>
                  <a:lnTo>
                    <a:pt x="0" y="348983"/>
                  </a:lnTo>
                  <a:lnTo>
                    <a:pt x="2514" y="361454"/>
                  </a:lnTo>
                  <a:lnTo>
                    <a:pt x="9385" y="371627"/>
                  </a:lnTo>
                  <a:lnTo>
                    <a:pt x="19558" y="378485"/>
                  </a:lnTo>
                  <a:lnTo>
                    <a:pt x="32016" y="381000"/>
                  </a:lnTo>
                  <a:lnTo>
                    <a:pt x="160083" y="381000"/>
                  </a:lnTo>
                  <a:lnTo>
                    <a:pt x="172542" y="378485"/>
                  </a:lnTo>
                  <a:lnTo>
                    <a:pt x="182727"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7" name="object 7">
              <a:extLst>
                <a:ext uri="{FF2B5EF4-FFF2-40B4-BE49-F238E27FC236}">
                  <a16:creationId xmlns:a16="http://schemas.microsoft.com/office/drawing/2014/main" id="{C23CD156-6A6B-E77E-2A15-39AECEAC6443}"/>
                </a:ext>
              </a:extLst>
            </p:cNvPr>
            <p:cNvSpPr/>
            <p:nvPr/>
          </p:nvSpPr>
          <p:spPr>
            <a:xfrm>
              <a:off x="1065259" y="3668101"/>
              <a:ext cx="76200" cy="266700"/>
            </a:xfrm>
            <a:custGeom>
              <a:avLst/>
              <a:gdLst/>
              <a:ahLst/>
              <a:cxnLst/>
              <a:rect l="l" t="t" r="r" b="b"/>
              <a:pathLst>
                <a:path w="76200" h="266700">
                  <a:moveTo>
                    <a:pt x="42862" y="63499"/>
                  </a:moveTo>
                  <a:lnTo>
                    <a:pt x="33337" y="63499"/>
                  </a:lnTo>
                  <a:lnTo>
                    <a:pt x="33336" y="266698"/>
                  </a:lnTo>
                  <a:lnTo>
                    <a:pt x="42861" y="266698"/>
                  </a:lnTo>
                  <a:lnTo>
                    <a:pt x="42862" y="63499"/>
                  </a:lnTo>
                  <a:close/>
                </a:path>
                <a:path w="76200" h="266700">
                  <a:moveTo>
                    <a:pt x="38100" y="0"/>
                  </a:moveTo>
                  <a:lnTo>
                    <a:pt x="0" y="76199"/>
                  </a:lnTo>
                  <a:lnTo>
                    <a:pt x="33337" y="76199"/>
                  </a:lnTo>
                  <a:lnTo>
                    <a:pt x="33337" y="63499"/>
                  </a:lnTo>
                  <a:lnTo>
                    <a:pt x="69850" y="63499"/>
                  </a:lnTo>
                  <a:lnTo>
                    <a:pt x="38100" y="0"/>
                  </a:lnTo>
                  <a:close/>
                </a:path>
                <a:path w="76200" h="266700">
                  <a:moveTo>
                    <a:pt x="69850" y="63499"/>
                  </a:moveTo>
                  <a:lnTo>
                    <a:pt x="42862" y="63499"/>
                  </a:lnTo>
                  <a:lnTo>
                    <a:pt x="42862" y="76199"/>
                  </a:lnTo>
                  <a:lnTo>
                    <a:pt x="76200" y="76199"/>
                  </a:lnTo>
                  <a:lnTo>
                    <a:pt x="69850" y="63499"/>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8" name="object 8">
              <a:extLst>
                <a:ext uri="{FF2B5EF4-FFF2-40B4-BE49-F238E27FC236}">
                  <a16:creationId xmlns:a16="http://schemas.microsoft.com/office/drawing/2014/main" id="{F19DDAE9-7D5E-8F70-3E11-95FA937DBF0E}"/>
                </a:ext>
              </a:extLst>
            </p:cNvPr>
            <p:cNvSpPr/>
            <p:nvPr/>
          </p:nvSpPr>
          <p:spPr>
            <a:xfrm>
              <a:off x="1351800" y="3287102"/>
              <a:ext cx="192405" cy="1028700"/>
            </a:xfrm>
            <a:custGeom>
              <a:avLst/>
              <a:gdLst/>
              <a:ahLst/>
              <a:cxnLst/>
              <a:rect l="l" t="t" r="r" b="b"/>
              <a:pathLst>
                <a:path w="192405" h="1028700">
                  <a:moveTo>
                    <a:pt x="192100" y="679716"/>
                  </a:moveTo>
                  <a:lnTo>
                    <a:pt x="189585" y="667258"/>
                  </a:lnTo>
                  <a:lnTo>
                    <a:pt x="182714" y="657085"/>
                  </a:lnTo>
                  <a:lnTo>
                    <a:pt x="172542" y="650214"/>
                  </a:lnTo>
                  <a:lnTo>
                    <a:pt x="160083" y="647700"/>
                  </a:lnTo>
                  <a:lnTo>
                    <a:pt x="32016" y="647700"/>
                  </a:lnTo>
                  <a:lnTo>
                    <a:pt x="19558" y="650214"/>
                  </a:lnTo>
                  <a:lnTo>
                    <a:pt x="9372" y="657085"/>
                  </a:lnTo>
                  <a:lnTo>
                    <a:pt x="2514" y="667258"/>
                  </a:lnTo>
                  <a:lnTo>
                    <a:pt x="0" y="679716"/>
                  </a:lnTo>
                  <a:lnTo>
                    <a:pt x="0" y="996683"/>
                  </a:lnTo>
                  <a:lnTo>
                    <a:pt x="2514" y="1009154"/>
                  </a:lnTo>
                  <a:lnTo>
                    <a:pt x="9372" y="1019327"/>
                  </a:lnTo>
                  <a:lnTo>
                    <a:pt x="19558" y="1026185"/>
                  </a:lnTo>
                  <a:lnTo>
                    <a:pt x="32016" y="1028700"/>
                  </a:lnTo>
                  <a:lnTo>
                    <a:pt x="160083" y="1028700"/>
                  </a:lnTo>
                  <a:lnTo>
                    <a:pt x="172542" y="1026185"/>
                  </a:lnTo>
                  <a:lnTo>
                    <a:pt x="182714" y="1019327"/>
                  </a:lnTo>
                  <a:lnTo>
                    <a:pt x="189585" y="1009154"/>
                  </a:lnTo>
                  <a:lnTo>
                    <a:pt x="192100" y="996683"/>
                  </a:lnTo>
                  <a:lnTo>
                    <a:pt x="192100" y="679716"/>
                  </a:lnTo>
                  <a:close/>
                </a:path>
                <a:path w="192405" h="1028700">
                  <a:moveTo>
                    <a:pt x="192100" y="32016"/>
                  </a:moveTo>
                  <a:lnTo>
                    <a:pt x="189585" y="19558"/>
                  </a:lnTo>
                  <a:lnTo>
                    <a:pt x="182714" y="9385"/>
                  </a:lnTo>
                  <a:lnTo>
                    <a:pt x="172542" y="2527"/>
                  </a:lnTo>
                  <a:lnTo>
                    <a:pt x="160083" y="0"/>
                  </a:lnTo>
                  <a:lnTo>
                    <a:pt x="32016" y="0"/>
                  </a:lnTo>
                  <a:lnTo>
                    <a:pt x="19558" y="2527"/>
                  </a:lnTo>
                  <a:lnTo>
                    <a:pt x="9372" y="9385"/>
                  </a:lnTo>
                  <a:lnTo>
                    <a:pt x="2514" y="19558"/>
                  </a:lnTo>
                  <a:lnTo>
                    <a:pt x="0" y="32016"/>
                  </a:lnTo>
                  <a:lnTo>
                    <a:pt x="0" y="348983"/>
                  </a:lnTo>
                  <a:lnTo>
                    <a:pt x="2514" y="361454"/>
                  </a:lnTo>
                  <a:lnTo>
                    <a:pt x="9372" y="371627"/>
                  </a:lnTo>
                  <a:lnTo>
                    <a:pt x="19558" y="378485"/>
                  </a:lnTo>
                  <a:lnTo>
                    <a:pt x="32016" y="381000"/>
                  </a:lnTo>
                  <a:lnTo>
                    <a:pt x="160083" y="381000"/>
                  </a:lnTo>
                  <a:lnTo>
                    <a:pt x="172542" y="378485"/>
                  </a:lnTo>
                  <a:lnTo>
                    <a:pt x="182714"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9" name="object 9">
              <a:extLst>
                <a:ext uri="{FF2B5EF4-FFF2-40B4-BE49-F238E27FC236}">
                  <a16:creationId xmlns:a16="http://schemas.microsoft.com/office/drawing/2014/main" id="{06AC9F09-6181-1543-1E92-960C264AD2FD}"/>
                </a:ext>
              </a:extLst>
            </p:cNvPr>
            <p:cNvSpPr/>
            <p:nvPr/>
          </p:nvSpPr>
          <p:spPr>
            <a:xfrm>
              <a:off x="1100443" y="3668101"/>
              <a:ext cx="347980" cy="270510"/>
            </a:xfrm>
            <a:custGeom>
              <a:avLst/>
              <a:gdLst/>
              <a:ahLst/>
              <a:cxnLst/>
              <a:rect l="l" t="t" r="r" b="b"/>
              <a:pathLst>
                <a:path w="347980" h="270510">
                  <a:moveTo>
                    <a:pt x="284243" y="42881"/>
                  </a:moveTo>
                  <a:lnTo>
                    <a:pt x="0" y="262933"/>
                  </a:lnTo>
                  <a:lnTo>
                    <a:pt x="5830" y="270465"/>
                  </a:lnTo>
                  <a:lnTo>
                    <a:pt x="290073" y="50412"/>
                  </a:lnTo>
                  <a:lnTo>
                    <a:pt x="284243" y="42881"/>
                  </a:lnTo>
                  <a:close/>
                </a:path>
                <a:path w="347980" h="270510">
                  <a:moveTo>
                    <a:pt x="330525" y="35106"/>
                  </a:moveTo>
                  <a:lnTo>
                    <a:pt x="294285" y="35106"/>
                  </a:lnTo>
                  <a:lnTo>
                    <a:pt x="300116" y="42637"/>
                  </a:lnTo>
                  <a:lnTo>
                    <a:pt x="290073" y="50412"/>
                  </a:lnTo>
                  <a:lnTo>
                    <a:pt x="310481" y="76774"/>
                  </a:lnTo>
                  <a:lnTo>
                    <a:pt x="330525" y="35106"/>
                  </a:lnTo>
                  <a:close/>
                </a:path>
                <a:path w="347980" h="270510">
                  <a:moveTo>
                    <a:pt x="294285" y="35106"/>
                  </a:moveTo>
                  <a:lnTo>
                    <a:pt x="284243" y="42881"/>
                  </a:lnTo>
                  <a:lnTo>
                    <a:pt x="290073" y="50412"/>
                  </a:lnTo>
                  <a:lnTo>
                    <a:pt x="300116" y="42637"/>
                  </a:lnTo>
                  <a:lnTo>
                    <a:pt x="294285" y="35106"/>
                  </a:lnTo>
                  <a:close/>
                </a:path>
                <a:path w="347980" h="270510">
                  <a:moveTo>
                    <a:pt x="347412" y="0"/>
                  </a:moveTo>
                  <a:lnTo>
                    <a:pt x="263834" y="16520"/>
                  </a:lnTo>
                  <a:lnTo>
                    <a:pt x="284243" y="42881"/>
                  </a:lnTo>
                  <a:lnTo>
                    <a:pt x="294285" y="35106"/>
                  </a:lnTo>
                  <a:lnTo>
                    <a:pt x="330525" y="35106"/>
                  </a:lnTo>
                  <a:lnTo>
                    <a:pt x="347412"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0" name="object 10">
              <a:extLst>
                <a:ext uri="{FF2B5EF4-FFF2-40B4-BE49-F238E27FC236}">
                  <a16:creationId xmlns:a16="http://schemas.microsoft.com/office/drawing/2014/main" id="{8DFCD589-1CD6-6E24-99E5-1BBC43CFFEDA}"/>
                </a:ext>
              </a:extLst>
            </p:cNvPr>
            <p:cNvSpPr/>
            <p:nvPr/>
          </p:nvSpPr>
          <p:spPr>
            <a:xfrm>
              <a:off x="1696301" y="3287102"/>
              <a:ext cx="192405" cy="1028700"/>
            </a:xfrm>
            <a:custGeom>
              <a:avLst/>
              <a:gdLst/>
              <a:ahLst/>
              <a:cxnLst/>
              <a:rect l="l" t="t" r="r" b="b"/>
              <a:pathLst>
                <a:path w="192405" h="1028700">
                  <a:moveTo>
                    <a:pt x="192100" y="679716"/>
                  </a:moveTo>
                  <a:lnTo>
                    <a:pt x="189572" y="667258"/>
                  </a:lnTo>
                  <a:lnTo>
                    <a:pt x="182714" y="657085"/>
                  </a:lnTo>
                  <a:lnTo>
                    <a:pt x="172542" y="650214"/>
                  </a:lnTo>
                  <a:lnTo>
                    <a:pt x="160083" y="647700"/>
                  </a:lnTo>
                  <a:lnTo>
                    <a:pt x="32016" y="647700"/>
                  </a:lnTo>
                  <a:lnTo>
                    <a:pt x="19545" y="650214"/>
                  </a:lnTo>
                  <a:lnTo>
                    <a:pt x="9372" y="657085"/>
                  </a:lnTo>
                  <a:lnTo>
                    <a:pt x="2514" y="667258"/>
                  </a:lnTo>
                  <a:lnTo>
                    <a:pt x="0" y="679716"/>
                  </a:lnTo>
                  <a:lnTo>
                    <a:pt x="0" y="996683"/>
                  </a:lnTo>
                  <a:lnTo>
                    <a:pt x="2514" y="1009154"/>
                  </a:lnTo>
                  <a:lnTo>
                    <a:pt x="9372" y="1019327"/>
                  </a:lnTo>
                  <a:lnTo>
                    <a:pt x="19545" y="1026185"/>
                  </a:lnTo>
                  <a:lnTo>
                    <a:pt x="32016" y="1028700"/>
                  </a:lnTo>
                  <a:lnTo>
                    <a:pt x="160083" y="1028700"/>
                  </a:lnTo>
                  <a:lnTo>
                    <a:pt x="172542" y="1026185"/>
                  </a:lnTo>
                  <a:lnTo>
                    <a:pt x="182714" y="1019327"/>
                  </a:lnTo>
                  <a:lnTo>
                    <a:pt x="189572" y="1009154"/>
                  </a:lnTo>
                  <a:lnTo>
                    <a:pt x="192100" y="996683"/>
                  </a:lnTo>
                  <a:lnTo>
                    <a:pt x="192100" y="679716"/>
                  </a:lnTo>
                  <a:close/>
                </a:path>
                <a:path w="192405" h="1028700">
                  <a:moveTo>
                    <a:pt x="192100" y="32016"/>
                  </a:moveTo>
                  <a:lnTo>
                    <a:pt x="189572" y="19558"/>
                  </a:lnTo>
                  <a:lnTo>
                    <a:pt x="182714" y="9385"/>
                  </a:lnTo>
                  <a:lnTo>
                    <a:pt x="172542" y="2527"/>
                  </a:lnTo>
                  <a:lnTo>
                    <a:pt x="160083" y="0"/>
                  </a:lnTo>
                  <a:lnTo>
                    <a:pt x="32016" y="0"/>
                  </a:lnTo>
                  <a:lnTo>
                    <a:pt x="19545" y="2527"/>
                  </a:lnTo>
                  <a:lnTo>
                    <a:pt x="9372" y="9385"/>
                  </a:lnTo>
                  <a:lnTo>
                    <a:pt x="2514" y="19558"/>
                  </a:lnTo>
                  <a:lnTo>
                    <a:pt x="0" y="32016"/>
                  </a:lnTo>
                  <a:lnTo>
                    <a:pt x="0" y="348983"/>
                  </a:lnTo>
                  <a:lnTo>
                    <a:pt x="2514" y="361454"/>
                  </a:lnTo>
                  <a:lnTo>
                    <a:pt x="9372" y="371627"/>
                  </a:lnTo>
                  <a:lnTo>
                    <a:pt x="19545" y="378485"/>
                  </a:lnTo>
                  <a:lnTo>
                    <a:pt x="32016" y="381000"/>
                  </a:lnTo>
                  <a:lnTo>
                    <a:pt x="160083" y="381000"/>
                  </a:lnTo>
                  <a:lnTo>
                    <a:pt x="172542" y="378485"/>
                  </a:lnTo>
                  <a:lnTo>
                    <a:pt x="182714" y="371627"/>
                  </a:lnTo>
                  <a:lnTo>
                    <a:pt x="189572"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1" name="object 11">
              <a:extLst>
                <a:ext uri="{FF2B5EF4-FFF2-40B4-BE49-F238E27FC236}">
                  <a16:creationId xmlns:a16="http://schemas.microsoft.com/office/drawing/2014/main" id="{A89D59D7-0B3B-0A25-4DF6-A5B458E358B4}"/>
                </a:ext>
              </a:extLst>
            </p:cNvPr>
            <p:cNvSpPr/>
            <p:nvPr/>
          </p:nvSpPr>
          <p:spPr>
            <a:xfrm>
              <a:off x="1101639" y="3660077"/>
              <a:ext cx="690880" cy="279400"/>
            </a:xfrm>
            <a:custGeom>
              <a:avLst/>
              <a:gdLst/>
              <a:ahLst/>
              <a:cxnLst/>
              <a:rect l="l" t="t" r="r" b="b"/>
              <a:pathLst>
                <a:path w="690880" h="279400">
                  <a:moveTo>
                    <a:pt x="617932" y="31089"/>
                  </a:moveTo>
                  <a:lnTo>
                    <a:pt x="0" y="270281"/>
                  </a:lnTo>
                  <a:lnTo>
                    <a:pt x="3438" y="279165"/>
                  </a:lnTo>
                  <a:lnTo>
                    <a:pt x="621370" y="39972"/>
                  </a:lnTo>
                  <a:lnTo>
                    <a:pt x="617932" y="31089"/>
                  </a:lnTo>
                  <a:close/>
                </a:path>
                <a:path w="690880" h="279400">
                  <a:moveTo>
                    <a:pt x="673912" y="26504"/>
                  </a:moveTo>
                  <a:lnTo>
                    <a:pt x="629775" y="26504"/>
                  </a:lnTo>
                  <a:lnTo>
                    <a:pt x="633213" y="35388"/>
                  </a:lnTo>
                  <a:lnTo>
                    <a:pt x="621370" y="39972"/>
                  </a:lnTo>
                  <a:lnTo>
                    <a:pt x="633405" y="71061"/>
                  </a:lnTo>
                  <a:lnTo>
                    <a:pt x="673912" y="26504"/>
                  </a:lnTo>
                  <a:close/>
                </a:path>
                <a:path w="690880" h="279400">
                  <a:moveTo>
                    <a:pt x="629775" y="26504"/>
                  </a:moveTo>
                  <a:lnTo>
                    <a:pt x="617932" y="31089"/>
                  </a:lnTo>
                  <a:lnTo>
                    <a:pt x="621370" y="39972"/>
                  </a:lnTo>
                  <a:lnTo>
                    <a:pt x="633213" y="35388"/>
                  </a:lnTo>
                  <a:lnTo>
                    <a:pt x="629775" y="26504"/>
                  </a:lnTo>
                  <a:close/>
                </a:path>
                <a:path w="690880" h="279400">
                  <a:moveTo>
                    <a:pt x="605898" y="0"/>
                  </a:moveTo>
                  <a:lnTo>
                    <a:pt x="617932" y="31089"/>
                  </a:lnTo>
                  <a:lnTo>
                    <a:pt x="629775" y="26504"/>
                  </a:lnTo>
                  <a:lnTo>
                    <a:pt x="673912" y="26504"/>
                  </a:lnTo>
                  <a:lnTo>
                    <a:pt x="690713" y="8023"/>
                  </a:lnTo>
                  <a:lnTo>
                    <a:pt x="605898"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2" name="object 12">
              <a:extLst>
                <a:ext uri="{FF2B5EF4-FFF2-40B4-BE49-F238E27FC236}">
                  <a16:creationId xmlns:a16="http://schemas.microsoft.com/office/drawing/2014/main" id="{A436AC40-14E9-4BF6-4257-A0E57FB4B5F6}"/>
                </a:ext>
              </a:extLst>
            </p:cNvPr>
            <p:cNvSpPr/>
            <p:nvPr/>
          </p:nvSpPr>
          <p:spPr>
            <a:xfrm>
              <a:off x="2040801" y="3287102"/>
              <a:ext cx="192405" cy="1028700"/>
            </a:xfrm>
            <a:custGeom>
              <a:avLst/>
              <a:gdLst/>
              <a:ahLst/>
              <a:cxnLst/>
              <a:rect l="l" t="t" r="r" b="b"/>
              <a:pathLst>
                <a:path w="192405" h="1028700">
                  <a:moveTo>
                    <a:pt x="192087" y="679716"/>
                  </a:moveTo>
                  <a:lnTo>
                    <a:pt x="189572" y="667258"/>
                  </a:lnTo>
                  <a:lnTo>
                    <a:pt x="182714" y="657085"/>
                  </a:lnTo>
                  <a:lnTo>
                    <a:pt x="172529" y="650214"/>
                  </a:lnTo>
                  <a:lnTo>
                    <a:pt x="160070" y="647700"/>
                  </a:lnTo>
                  <a:lnTo>
                    <a:pt x="32016" y="647700"/>
                  </a:lnTo>
                  <a:lnTo>
                    <a:pt x="19545" y="650214"/>
                  </a:lnTo>
                  <a:lnTo>
                    <a:pt x="9372" y="657085"/>
                  </a:lnTo>
                  <a:lnTo>
                    <a:pt x="2514" y="667258"/>
                  </a:lnTo>
                  <a:lnTo>
                    <a:pt x="0" y="679716"/>
                  </a:lnTo>
                  <a:lnTo>
                    <a:pt x="0" y="996683"/>
                  </a:lnTo>
                  <a:lnTo>
                    <a:pt x="2514" y="1009154"/>
                  </a:lnTo>
                  <a:lnTo>
                    <a:pt x="9372" y="1019327"/>
                  </a:lnTo>
                  <a:lnTo>
                    <a:pt x="19545" y="1026185"/>
                  </a:lnTo>
                  <a:lnTo>
                    <a:pt x="32016" y="1028700"/>
                  </a:lnTo>
                  <a:lnTo>
                    <a:pt x="160070" y="1028700"/>
                  </a:lnTo>
                  <a:lnTo>
                    <a:pt x="172529" y="1026185"/>
                  </a:lnTo>
                  <a:lnTo>
                    <a:pt x="182714" y="1019327"/>
                  </a:lnTo>
                  <a:lnTo>
                    <a:pt x="189572" y="1009154"/>
                  </a:lnTo>
                  <a:lnTo>
                    <a:pt x="192087" y="996683"/>
                  </a:lnTo>
                  <a:lnTo>
                    <a:pt x="192087" y="679716"/>
                  </a:lnTo>
                  <a:close/>
                </a:path>
                <a:path w="192405" h="1028700">
                  <a:moveTo>
                    <a:pt x="192087" y="32016"/>
                  </a:moveTo>
                  <a:lnTo>
                    <a:pt x="189572" y="19558"/>
                  </a:lnTo>
                  <a:lnTo>
                    <a:pt x="182714" y="9385"/>
                  </a:lnTo>
                  <a:lnTo>
                    <a:pt x="172529" y="2527"/>
                  </a:lnTo>
                  <a:lnTo>
                    <a:pt x="160070" y="0"/>
                  </a:lnTo>
                  <a:lnTo>
                    <a:pt x="32016" y="0"/>
                  </a:lnTo>
                  <a:lnTo>
                    <a:pt x="19545" y="2527"/>
                  </a:lnTo>
                  <a:lnTo>
                    <a:pt x="9372" y="9385"/>
                  </a:lnTo>
                  <a:lnTo>
                    <a:pt x="2514" y="19558"/>
                  </a:lnTo>
                  <a:lnTo>
                    <a:pt x="0" y="32016"/>
                  </a:lnTo>
                  <a:lnTo>
                    <a:pt x="0" y="348983"/>
                  </a:lnTo>
                  <a:lnTo>
                    <a:pt x="2514" y="361454"/>
                  </a:lnTo>
                  <a:lnTo>
                    <a:pt x="9372" y="371627"/>
                  </a:lnTo>
                  <a:lnTo>
                    <a:pt x="19545" y="378485"/>
                  </a:lnTo>
                  <a:lnTo>
                    <a:pt x="32016" y="381000"/>
                  </a:lnTo>
                  <a:lnTo>
                    <a:pt x="160070" y="381000"/>
                  </a:lnTo>
                  <a:lnTo>
                    <a:pt x="172529" y="378485"/>
                  </a:lnTo>
                  <a:lnTo>
                    <a:pt x="182714" y="371627"/>
                  </a:lnTo>
                  <a:lnTo>
                    <a:pt x="189572" y="361454"/>
                  </a:lnTo>
                  <a:lnTo>
                    <a:pt x="192087" y="348983"/>
                  </a:lnTo>
                  <a:lnTo>
                    <a:pt x="192087"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3" name="object 13">
              <a:extLst>
                <a:ext uri="{FF2B5EF4-FFF2-40B4-BE49-F238E27FC236}">
                  <a16:creationId xmlns:a16="http://schemas.microsoft.com/office/drawing/2014/main" id="{86BC8099-2D74-561C-74CB-C62D68A23747}"/>
                </a:ext>
              </a:extLst>
            </p:cNvPr>
            <p:cNvSpPr/>
            <p:nvPr/>
          </p:nvSpPr>
          <p:spPr>
            <a:xfrm>
              <a:off x="1446136" y="3660077"/>
              <a:ext cx="690880" cy="279400"/>
            </a:xfrm>
            <a:custGeom>
              <a:avLst/>
              <a:gdLst/>
              <a:ahLst/>
              <a:cxnLst/>
              <a:rect l="l" t="t" r="r" b="b"/>
              <a:pathLst>
                <a:path w="690880" h="279400">
                  <a:moveTo>
                    <a:pt x="617932" y="31089"/>
                  </a:moveTo>
                  <a:lnTo>
                    <a:pt x="0" y="270281"/>
                  </a:lnTo>
                  <a:lnTo>
                    <a:pt x="3439" y="279165"/>
                  </a:lnTo>
                  <a:lnTo>
                    <a:pt x="621370" y="39972"/>
                  </a:lnTo>
                  <a:lnTo>
                    <a:pt x="617932" y="31089"/>
                  </a:lnTo>
                  <a:close/>
                </a:path>
                <a:path w="690880" h="279400">
                  <a:moveTo>
                    <a:pt x="673912" y="26504"/>
                  </a:moveTo>
                  <a:lnTo>
                    <a:pt x="629776" y="26504"/>
                  </a:lnTo>
                  <a:lnTo>
                    <a:pt x="633214" y="35388"/>
                  </a:lnTo>
                  <a:lnTo>
                    <a:pt x="621370" y="39972"/>
                  </a:lnTo>
                  <a:lnTo>
                    <a:pt x="633404" y="71061"/>
                  </a:lnTo>
                  <a:lnTo>
                    <a:pt x="673912" y="26504"/>
                  </a:lnTo>
                  <a:close/>
                </a:path>
                <a:path w="690880" h="279400">
                  <a:moveTo>
                    <a:pt x="629776" y="26504"/>
                  </a:moveTo>
                  <a:lnTo>
                    <a:pt x="617932" y="31089"/>
                  </a:lnTo>
                  <a:lnTo>
                    <a:pt x="621370" y="39972"/>
                  </a:lnTo>
                  <a:lnTo>
                    <a:pt x="633214" y="35388"/>
                  </a:lnTo>
                  <a:lnTo>
                    <a:pt x="629776" y="26504"/>
                  </a:lnTo>
                  <a:close/>
                </a:path>
                <a:path w="690880" h="279400">
                  <a:moveTo>
                    <a:pt x="605897" y="0"/>
                  </a:moveTo>
                  <a:lnTo>
                    <a:pt x="617932" y="31089"/>
                  </a:lnTo>
                  <a:lnTo>
                    <a:pt x="629776" y="26504"/>
                  </a:lnTo>
                  <a:lnTo>
                    <a:pt x="673912" y="26504"/>
                  </a:lnTo>
                  <a:lnTo>
                    <a:pt x="690713" y="8023"/>
                  </a:lnTo>
                  <a:lnTo>
                    <a:pt x="605897" y="0"/>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4" name="object 14">
              <a:extLst>
                <a:ext uri="{FF2B5EF4-FFF2-40B4-BE49-F238E27FC236}">
                  <a16:creationId xmlns:a16="http://schemas.microsoft.com/office/drawing/2014/main" id="{099BEFF8-9014-858B-25D6-272EF4692568}"/>
                </a:ext>
              </a:extLst>
            </p:cNvPr>
            <p:cNvSpPr/>
            <p:nvPr/>
          </p:nvSpPr>
          <p:spPr>
            <a:xfrm>
              <a:off x="2358301" y="3287102"/>
              <a:ext cx="192405" cy="1028700"/>
            </a:xfrm>
            <a:custGeom>
              <a:avLst/>
              <a:gdLst/>
              <a:ahLst/>
              <a:cxnLst/>
              <a:rect l="l" t="t" r="r" b="b"/>
              <a:pathLst>
                <a:path w="192405" h="1028700">
                  <a:moveTo>
                    <a:pt x="192100" y="679716"/>
                  </a:moveTo>
                  <a:lnTo>
                    <a:pt x="189585" y="667258"/>
                  </a:lnTo>
                  <a:lnTo>
                    <a:pt x="182727" y="657085"/>
                  </a:lnTo>
                  <a:lnTo>
                    <a:pt x="172542" y="650214"/>
                  </a:lnTo>
                  <a:lnTo>
                    <a:pt x="160083" y="647700"/>
                  </a:lnTo>
                  <a:lnTo>
                    <a:pt x="32016" y="647700"/>
                  </a:lnTo>
                  <a:lnTo>
                    <a:pt x="19558" y="650214"/>
                  </a:lnTo>
                  <a:lnTo>
                    <a:pt x="9385" y="657085"/>
                  </a:lnTo>
                  <a:lnTo>
                    <a:pt x="2514" y="667258"/>
                  </a:lnTo>
                  <a:lnTo>
                    <a:pt x="0" y="679716"/>
                  </a:lnTo>
                  <a:lnTo>
                    <a:pt x="0" y="996683"/>
                  </a:lnTo>
                  <a:lnTo>
                    <a:pt x="2514" y="1009154"/>
                  </a:lnTo>
                  <a:lnTo>
                    <a:pt x="9385" y="1019327"/>
                  </a:lnTo>
                  <a:lnTo>
                    <a:pt x="19558" y="1026185"/>
                  </a:lnTo>
                  <a:lnTo>
                    <a:pt x="32016" y="1028700"/>
                  </a:lnTo>
                  <a:lnTo>
                    <a:pt x="160083" y="1028700"/>
                  </a:lnTo>
                  <a:lnTo>
                    <a:pt x="172542" y="1026185"/>
                  </a:lnTo>
                  <a:lnTo>
                    <a:pt x="182727" y="1019327"/>
                  </a:lnTo>
                  <a:lnTo>
                    <a:pt x="189585" y="1009154"/>
                  </a:lnTo>
                  <a:lnTo>
                    <a:pt x="192100" y="996683"/>
                  </a:lnTo>
                  <a:lnTo>
                    <a:pt x="192100" y="679716"/>
                  </a:lnTo>
                  <a:close/>
                </a:path>
                <a:path w="192405" h="1028700">
                  <a:moveTo>
                    <a:pt x="192100" y="32016"/>
                  </a:moveTo>
                  <a:lnTo>
                    <a:pt x="189585" y="19558"/>
                  </a:lnTo>
                  <a:lnTo>
                    <a:pt x="182727" y="9385"/>
                  </a:lnTo>
                  <a:lnTo>
                    <a:pt x="172542" y="2527"/>
                  </a:lnTo>
                  <a:lnTo>
                    <a:pt x="160083" y="0"/>
                  </a:lnTo>
                  <a:lnTo>
                    <a:pt x="32016" y="0"/>
                  </a:lnTo>
                  <a:lnTo>
                    <a:pt x="19558" y="2527"/>
                  </a:lnTo>
                  <a:lnTo>
                    <a:pt x="9385" y="9385"/>
                  </a:lnTo>
                  <a:lnTo>
                    <a:pt x="2514" y="19558"/>
                  </a:lnTo>
                  <a:lnTo>
                    <a:pt x="0" y="32016"/>
                  </a:lnTo>
                  <a:lnTo>
                    <a:pt x="0" y="348983"/>
                  </a:lnTo>
                  <a:lnTo>
                    <a:pt x="2514" y="361454"/>
                  </a:lnTo>
                  <a:lnTo>
                    <a:pt x="9385" y="371627"/>
                  </a:lnTo>
                  <a:lnTo>
                    <a:pt x="19558" y="378485"/>
                  </a:lnTo>
                  <a:lnTo>
                    <a:pt x="32016" y="381000"/>
                  </a:lnTo>
                  <a:lnTo>
                    <a:pt x="160083" y="381000"/>
                  </a:lnTo>
                  <a:lnTo>
                    <a:pt x="172542" y="378485"/>
                  </a:lnTo>
                  <a:lnTo>
                    <a:pt x="182727" y="371627"/>
                  </a:lnTo>
                  <a:lnTo>
                    <a:pt x="189585" y="361454"/>
                  </a:lnTo>
                  <a:lnTo>
                    <a:pt x="192100" y="348983"/>
                  </a:lnTo>
                  <a:lnTo>
                    <a:pt x="192100" y="32016"/>
                  </a:lnTo>
                  <a:close/>
                </a:path>
              </a:pathLst>
            </a:custGeom>
            <a:solidFill>
              <a:srgbClr val="6DE9FF"/>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sp>
          <p:nvSpPr>
            <p:cNvPr id="15" name="object 15">
              <a:extLst>
                <a:ext uri="{FF2B5EF4-FFF2-40B4-BE49-F238E27FC236}">
                  <a16:creationId xmlns:a16="http://schemas.microsoft.com/office/drawing/2014/main" id="{CF700494-FBC2-941F-A251-BF4D25F76303}"/>
                </a:ext>
              </a:extLst>
            </p:cNvPr>
            <p:cNvSpPr/>
            <p:nvPr/>
          </p:nvSpPr>
          <p:spPr>
            <a:xfrm>
              <a:off x="1102436" y="3645484"/>
              <a:ext cx="1390015" cy="294005"/>
            </a:xfrm>
            <a:custGeom>
              <a:avLst/>
              <a:gdLst/>
              <a:ahLst/>
              <a:cxnLst/>
              <a:rect l="l" t="t" r="r" b="b"/>
              <a:pathLst>
                <a:path w="1390014" h="294004">
                  <a:moveTo>
                    <a:pt x="1390015" y="98818"/>
                  </a:moveTo>
                  <a:lnTo>
                    <a:pt x="1383665" y="86118"/>
                  </a:lnTo>
                  <a:lnTo>
                    <a:pt x="1351915" y="22618"/>
                  </a:lnTo>
                  <a:lnTo>
                    <a:pt x="1347152" y="21310"/>
                  </a:lnTo>
                  <a:lnTo>
                    <a:pt x="1347152" y="98818"/>
                  </a:lnTo>
                  <a:lnTo>
                    <a:pt x="1347152" y="279107"/>
                  </a:lnTo>
                  <a:lnTo>
                    <a:pt x="1325956" y="261315"/>
                  </a:lnTo>
                  <a:lnTo>
                    <a:pt x="1325956" y="273735"/>
                  </a:lnTo>
                  <a:lnTo>
                    <a:pt x="1279067" y="254850"/>
                  </a:lnTo>
                  <a:lnTo>
                    <a:pt x="1279067" y="265112"/>
                  </a:lnTo>
                  <a:lnTo>
                    <a:pt x="1207135" y="246062"/>
                  </a:lnTo>
                  <a:lnTo>
                    <a:pt x="1207135" y="255892"/>
                  </a:lnTo>
                  <a:lnTo>
                    <a:pt x="1105496" y="235826"/>
                  </a:lnTo>
                  <a:lnTo>
                    <a:pt x="1111707" y="230606"/>
                  </a:lnTo>
                  <a:lnTo>
                    <a:pt x="1207135" y="255892"/>
                  </a:lnTo>
                  <a:lnTo>
                    <a:pt x="1207135" y="246062"/>
                  </a:lnTo>
                  <a:lnTo>
                    <a:pt x="1120622" y="223126"/>
                  </a:lnTo>
                  <a:lnTo>
                    <a:pt x="1138199" y="208368"/>
                  </a:lnTo>
                  <a:lnTo>
                    <a:pt x="1279067" y="265112"/>
                  </a:lnTo>
                  <a:lnTo>
                    <a:pt x="1279067" y="254850"/>
                  </a:lnTo>
                  <a:lnTo>
                    <a:pt x="1146454" y="201422"/>
                  </a:lnTo>
                  <a:lnTo>
                    <a:pt x="1193152" y="162204"/>
                  </a:lnTo>
                  <a:lnTo>
                    <a:pt x="1325956" y="273735"/>
                  </a:lnTo>
                  <a:lnTo>
                    <a:pt x="1325956" y="261315"/>
                  </a:lnTo>
                  <a:lnTo>
                    <a:pt x="1200556" y="155981"/>
                  </a:lnTo>
                  <a:lnTo>
                    <a:pt x="1292402" y="78841"/>
                  </a:lnTo>
                  <a:lnTo>
                    <a:pt x="1295476" y="86436"/>
                  </a:lnTo>
                  <a:lnTo>
                    <a:pt x="1300861" y="80340"/>
                  </a:lnTo>
                  <a:lnTo>
                    <a:pt x="1314767" y="96901"/>
                  </a:lnTo>
                  <a:lnTo>
                    <a:pt x="1313815" y="98818"/>
                  </a:lnTo>
                  <a:lnTo>
                    <a:pt x="1316393" y="98818"/>
                  </a:lnTo>
                  <a:lnTo>
                    <a:pt x="1318069" y="100812"/>
                  </a:lnTo>
                  <a:lnTo>
                    <a:pt x="1318920" y="98818"/>
                  </a:lnTo>
                  <a:lnTo>
                    <a:pt x="1347152" y="98818"/>
                  </a:lnTo>
                  <a:lnTo>
                    <a:pt x="1347152" y="21310"/>
                  </a:lnTo>
                  <a:lnTo>
                    <a:pt x="1284236" y="3987"/>
                  </a:lnTo>
                  <a:lnTo>
                    <a:pt x="1284236" y="73253"/>
                  </a:lnTo>
                  <a:lnTo>
                    <a:pt x="1193165" y="149758"/>
                  </a:lnTo>
                  <a:lnTo>
                    <a:pt x="1185748" y="143535"/>
                  </a:lnTo>
                  <a:lnTo>
                    <a:pt x="1185748" y="155981"/>
                  </a:lnTo>
                  <a:lnTo>
                    <a:pt x="1136446" y="197396"/>
                  </a:lnTo>
                  <a:lnTo>
                    <a:pt x="1128191" y="194081"/>
                  </a:lnTo>
                  <a:lnTo>
                    <a:pt x="1128191" y="204330"/>
                  </a:lnTo>
                  <a:lnTo>
                    <a:pt x="1109370" y="220141"/>
                  </a:lnTo>
                  <a:lnTo>
                    <a:pt x="1100455" y="217779"/>
                  </a:lnTo>
                  <a:lnTo>
                    <a:pt x="1100455" y="227634"/>
                  </a:lnTo>
                  <a:lnTo>
                    <a:pt x="1093508" y="233464"/>
                  </a:lnTo>
                  <a:lnTo>
                    <a:pt x="1084148" y="231622"/>
                  </a:lnTo>
                  <a:lnTo>
                    <a:pt x="1084148" y="241325"/>
                  </a:lnTo>
                  <a:lnTo>
                    <a:pt x="1039164" y="279107"/>
                  </a:lnTo>
                  <a:lnTo>
                    <a:pt x="1039164" y="232435"/>
                  </a:lnTo>
                  <a:lnTo>
                    <a:pt x="1084148" y="241325"/>
                  </a:lnTo>
                  <a:lnTo>
                    <a:pt x="1084148" y="231622"/>
                  </a:lnTo>
                  <a:lnTo>
                    <a:pt x="1039164" y="222732"/>
                  </a:lnTo>
                  <a:lnTo>
                    <a:pt x="1039164" y="211391"/>
                  </a:lnTo>
                  <a:lnTo>
                    <a:pt x="1100455" y="227634"/>
                  </a:lnTo>
                  <a:lnTo>
                    <a:pt x="1100455" y="217779"/>
                  </a:lnTo>
                  <a:lnTo>
                    <a:pt x="1039164" y="201536"/>
                  </a:lnTo>
                  <a:lnTo>
                    <a:pt x="1039164" y="168465"/>
                  </a:lnTo>
                  <a:lnTo>
                    <a:pt x="1128191" y="204330"/>
                  </a:lnTo>
                  <a:lnTo>
                    <a:pt x="1128191" y="194081"/>
                  </a:lnTo>
                  <a:lnTo>
                    <a:pt x="1039164" y="158203"/>
                  </a:lnTo>
                  <a:lnTo>
                    <a:pt x="1039164" y="153758"/>
                  </a:lnTo>
                  <a:lnTo>
                    <a:pt x="1136446" y="114579"/>
                  </a:lnTo>
                  <a:lnTo>
                    <a:pt x="1185748" y="155981"/>
                  </a:lnTo>
                  <a:lnTo>
                    <a:pt x="1185748" y="143535"/>
                  </a:lnTo>
                  <a:lnTo>
                    <a:pt x="1146467" y="110540"/>
                  </a:lnTo>
                  <a:lnTo>
                    <a:pt x="1280782" y="56426"/>
                  </a:lnTo>
                  <a:lnTo>
                    <a:pt x="1280934" y="56603"/>
                  </a:lnTo>
                  <a:lnTo>
                    <a:pt x="1284236" y="73253"/>
                  </a:lnTo>
                  <a:lnTo>
                    <a:pt x="1284236" y="3987"/>
                  </a:lnTo>
                  <a:lnTo>
                    <a:pt x="1274343" y="1257"/>
                  </a:lnTo>
                  <a:lnTo>
                    <a:pt x="1274343" y="48755"/>
                  </a:lnTo>
                  <a:lnTo>
                    <a:pt x="1138212" y="103606"/>
                  </a:lnTo>
                  <a:lnTo>
                    <a:pt x="1128191" y="95199"/>
                  </a:lnTo>
                  <a:lnTo>
                    <a:pt x="1128191" y="107632"/>
                  </a:lnTo>
                  <a:lnTo>
                    <a:pt x="1039164" y="143497"/>
                  </a:lnTo>
                  <a:lnTo>
                    <a:pt x="1039164" y="110439"/>
                  </a:lnTo>
                  <a:lnTo>
                    <a:pt x="1109383" y="91833"/>
                  </a:lnTo>
                  <a:lnTo>
                    <a:pt x="1128191" y="107632"/>
                  </a:lnTo>
                  <a:lnTo>
                    <a:pt x="1128191" y="95199"/>
                  </a:lnTo>
                  <a:lnTo>
                    <a:pt x="1120648" y="88849"/>
                  </a:lnTo>
                  <a:lnTo>
                    <a:pt x="1273911" y="48234"/>
                  </a:lnTo>
                  <a:lnTo>
                    <a:pt x="1274343" y="48755"/>
                  </a:lnTo>
                  <a:lnTo>
                    <a:pt x="1274343" y="1257"/>
                  </a:lnTo>
                  <a:lnTo>
                    <a:pt x="1269784" y="0"/>
                  </a:lnTo>
                  <a:lnTo>
                    <a:pt x="1270927" y="5816"/>
                  </a:lnTo>
                  <a:lnTo>
                    <a:pt x="1268501" y="5308"/>
                  </a:lnTo>
                  <a:lnTo>
                    <a:pt x="1271358" y="16116"/>
                  </a:lnTo>
                  <a:lnTo>
                    <a:pt x="1267002" y="15760"/>
                  </a:lnTo>
                  <a:lnTo>
                    <a:pt x="1274013" y="33172"/>
                  </a:lnTo>
                  <a:lnTo>
                    <a:pt x="1207236" y="46367"/>
                  </a:lnTo>
                  <a:lnTo>
                    <a:pt x="1207236" y="56045"/>
                  </a:lnTo>
                  <a:lnTo>
                    <a:pt x="1111732" y="81368"/>
                  </a:lnTo>
                  <a:lnTo>
                    <a:pt x="1105509" y="76136"/>
                  </a:lnTo>
                  <a:lnTo>
                    <a:pt x="1207236" y="56045"/>
                  </a:lnTo>
                  <a:lnTo>
                    <a:pt x="1207236" y="46367"/>
                  </a:lnTo>
                  <a:lnTo>
                    <a:pt x="1100467" y="67449"/>
                  </a:lnTo>
                  <a:lnTo>
                    <a:pt x="1100467" y="84353"/>
                  </a:lnTo>
                  <a:lnTo>
                    <a:pt x="1076807" y="90627"/>
                  </a:lnTo>
                  <a:lnTo>
                    <a:pt x="1085684" y="80048"/>
                  </a:lnTo>
                  <a:lnTo>
                    <a:pt x="1093508" y="78511"/>
                  </a:lnTo>
                  <a:lnTo>
                    <a:pt x="1100467" y="84353"/>
                  </a:lnTo>
                  <a:lnTo>
                    <a:pt x="1100467" y="67449"/>
                  </a:lnTo>
                  <a:lnTo>
                    <a:pt x="1096162" y="68287"/>
                  </a:lnTo>
                  <a:lnTo>
                    <a:pt x="1095819" y="67983"/>
                  </a:lnTo>
                  <a:lnTo>
                    <a:pt x="1102677" y="59817"/>
                  </a:lnTo>
                  <a:lnTo>
                    <a:pt x="1117257" y="42456"/>
                  </a:lnTo>
                  <a:lnTo>
                    <a:pt x="1045806" y="25361"/>
                  </a:lnTo>
                  <a:lnTo>
                    <a:pt x="1045806" y="98818"/>
                  </a:lnTo>
                  <a:lnTo>
                    <a:pt x="1039164" y="100584"/>
                  </a:lnTo>
                  <a:lnTo>
                    <a:pt x="1039164" y="98818"/>
                  </a:lnTo>
                  <a:lnTo>
                    <a:pt x="1045806" y="98818"/>
                  </a:lnTo>
                  <a:lnTo>
                    <a:pt x="1045806" y="25361"/>
                  </a:lnTo>
                  <a:lnTo>
                    <a:pt x="1034415" y="22631"/>
                  </a:lnTo>
                  <a:lnTo>
                    <a:pt x="1034084" y="23279"/>
                  </a:lnTo>
                  <a:lnTo>
                    <a:pt x="1034402" y="22618"/>
                  </a:lnTo>
                  <a:lnTo>
                    <a:pt x="1029639" y="22174"/>
                  </a:lnTo>
                  <a:lnTo>
                    <a:pt x="1029639" y="279615"/>
                  </a:lnTo>
                  <a:lnTo>
                    <a:pt x="1005687" y="261086"/>
                  </a:lnTo>
                  <a:lnTo>
                    <a:pt x="1005687" y="273113"/>
                  </a:lnTo>
                  <a:lnTo>
                    <a:pt x="956729" y="254165"/>
                  </a:lnTo>
                  <a:lnTo>
                    <a:pt x="956729" y="264375"/>
                  </a:lnTo>
                  <a:lnTo>
                    <a:pt x="839622" y="234149"/>
                  </a:lnTo>
                  <a:lnTo>
                    <a:pt x="858748" y="226441"/>
                  </a:lnTo>
                  <a:lnTo>
                    <a:pt x="956729" y="264375"/>
                  </a:lnTo>
                  <a:lnTo>
                    <a:pt x="956729" y="254165"/>
                  </a:lnTo>
                  <a:lnTo>
                    <a:pt x="871677" y="221234"/>
                  </a:lnTo>
                  <a:lnTo>
                    <a:pt x="908100" y="206565"/>
                  </a:lnTo>
                  <a:lnTo>
                    <a:pt x="923658" y="209638"/>
                  </a:lnTo>
                  <a:lnTo>
                    <a:pt x="1005687" y="273113"/>
                  </a:lnTo>
                  <a:lnTo>
                    <a:pt x="1005687" y="261086"/>
                  </a:lnTo>
                  <a:lnTo>
                    <a:pt x="944562" y="213766"/>
                  </a:lnTo>
                  <a:lnTo>
                    <a:pt x="1029639" y="230555"/>
                  </a:lnTo>
                  <a:lnTo>
                    <a:pt x="1029639" y="220853"/>
                  </a:lnTo>
                  <a:lnTo>
                    <a:pt x="927722" y="200736"/>
                  </a:lnTo>
                  <a:lnTo>
                    <a:pt x="925969" y="199364"/>
                  </a:lnTo>
                  <a:lnTo>
                    <a:pt x="952881" y="188531"/>
                  </a:lnTo>
                  <a:lnTo>
                    <a:pt x="1029639" y="208864"/>
                  </a:lnTo>
                  <a:lnTo>
                    <a:pt x="1029639" y="199009"/>
                  </a:lnTo>
                  <a:lnTo>
                    <a:pt x="967638" y="182575"/>
                  </a:lnTo>
                  <a:lnTo>
                    <a:pt x="1020914" y="161112"/>
                  </a:lnTo>
                  <a:lnTo>
                    <a:pt x="1029639" y="164630"/>
                  </a:lnTo>
                  <a:lnTo>
                    <a:pt x="1029639" y="147332"/>
                  </a:lnTo>
                  <a:lnTo>
                    <a:pt x="1020914" y="150850"/>
                  </a:lnTo>
                  <a:lnTo>
                    <a:pt x="1008176" y="145719"/>
                  </a:lnTo>
                  <a:lnTo>
                    <a:pt x="1008176" y="155981"/>
                  </a:lnTo>
                  <a:lnTo>
                    <a:pt x="952258" y="178511"/>
                  </a:lnTo>
                  <a:lnTo>
                    <a:pt x="937514" y="174612"/>
                  </a:lnTo>
                  <a:lnTo>
                    <a:pt x="937514" y="184454"/>
                  </a:lnTo>
                  <a:lnTo>
                    <a:pt x="917257" y="192608"/>
                  </a:lnTo>
                  <a:lnTo>
                    <a:pt x="906856" y="184569"/>
                  </a:lnTo>
                  <a:lnTo>
                    <a:pt x="906856" y="196608"/>
                  </a:lnTo>
                  <a:lnTo>
                    <a:pt x="891006" y="193484"/>
                  </a:lnTo>
                  <a:lnTo>
                    <a:pt x="891006" y="203187"/>
                  </a:lnTo>
                  <a:lnTo>
                    <a:pt x="858685" y="216204"/>
                  </a:lnTo>
                  <a:lnTo>
                    <a:pt x="845756" y="211201"/>
                  </a:lnTo>
                  <a:lnTo>
                    <a:pt x="845756" y="221411"/>
                  </a:lnTo>
                  <a:lnTo>
                    <a:pt x="824090" y="230136"/>
                  </a:lnTo>
                  <a:lnTo>
                    <a:pt x="809218" y="226301"/>
                  </a:lnTo>
                  <a:lnTo>
                    <a:pt x="809218" y="236131"/>
                  </a:lnTo>
                  <a:lnTo>
                    <a:pt x="719963" y="272084"/>
                  </a:lnTo>
                  <a:lnTo>
                    <a:pt x="777100" y="227850"/>
                  </a:lnTo>
                  <a:lnTo>
                    <a:pt x="809218" y="236131"/>
                  </a:lnTo>
                  <a:lnTo>
                    <a:pt x="809218" y="226301"/>
                  </a:lnTo>
                  <a:lnTo>
                    <a:pt x="786638" y="220472"/>
                  </a:lnTo>
                  <a:lnTo>
                    <a:pt x="805535" y="205841"/>
                  </a:lnTo>
                  <a:lnTo>
                    <a:pt x="845756" y="221411"/>
                  </a:lnTo>
                  <a:lnTo>
                    <a:pt x="845756" y="211201"/>
                  </a:lnTo>
                  <a:lnTo>
                    <a:pt x="814324" y="199034"/>
                  </a:lnTo>
                  <a:lnTo>
                    <a:pt x="825627" y="190284"/>
                  </a:lnTo>
                  <a:lnTo>
                    <a:pt x="891006" y="203187"/>
                  </a:lnTo>
                  <a:lnTo>
                    <a:pt x="891006" y="193484"/>
                  </a:lnTo>
                  <a:lnTo>
                    <a:pt x="835609" y="182549"/>
                  </a:lnTo>
                  <a:lnTo>
                    <a:pt x="859764" y="163855"/>
                  </a:lnTo>
                  <a:lnTo>
                    <a:pt x="867003" y="165773"/>
                  </a:lnTo>
                  <a:lnTo>
                    <a:pt x="906856" y="196608"/>
                  </a:lnTo>
                  <a:lnTo>
                    <a:pt x="906856" y="184569"/>
                  </a:lnTo>
                  <a:lnTo>
                    <a:pt x="890676" y="172046"/>
                  </a:lnTo>
                  <a:lnTo>
                    <a:pt x="937514" y="184454"/>
                  </a:lnTo>
                  <a:lnTo>
                    <a:pt x="937514" y="174612"/>
                  </a:lnTo>
                  <a:lnTo>
                    <a:pt x="871308" y="157060"/>
                  </a:lnTo>
                  <a:lnTo>
                    <a:pt x="869937" y="155981"/>
                  </a:lnTo>
                  <a:lnTo>
                    <a:pt x="871308" y="154914"/>
                  </a:lnTo>
                  <a:lnTo>
                    <a:pt x="952284" y="133464"/>
                  </a:lnTo>
                  <a:lnTo>
                    <a:pt x="1008176" y="155981"/>
                  </a:lnTo>
                  <a:lnTo>
                    <a:pt x="1008176" y="145719"/>
                  </a:lnTo>
                  <a:lnTo>
                    <a:pt x="967651" y="129387"/>
                  </a:lnTo>
                  <a:lnTo>
                    <a:pt x="1029639" y="112966"/>
                  </a:lnTo>
                  <a:lnTo>
                    <a:pt x="1029639" y="103111"/>
                  </a:lnTo>
                  <a:lnTo>
                    <a:pt x="952893" y="123444"/>
                  </a:lnTo>
                  <a:lnTo>
                    <a:pt x="937526" y="117259"/>
                  </a:lnTo>
                  <a:lnTo>
                    <a:pt x="937526" y="127520"/>
                  </a:lnTo>
                  <a:lnTo>
                    <a:pt x="890663" y="139928"/>
                  </a:lnTo>
                  <a:lnTo>
                    <a:pt x="917257" y="119354"/>
                  </a:lnTo>
                  <a:lnTo>
                    <a:pt x="937526" y="127520"/>
                  </a:lnTo>
                  <a:lnTo>
                    <a:pt x="937526" y="117259"/>
                  </a:lnTo>
                  <a:lnTo>
                    <a:pt x="925969" y="112598"/>
                  </a:lnTo>
                  <a:lnTo>
                    <a:pt x="927747" y="111226"/>
                  </a:lnTo>
                  <a:lnTo>
                    <a:pt x="996162" y="97713"/>
                  </a:lnTo>
                  <a:lnTo>
                    <a:pt x="996581" y="98272"/>
                  </a:lnTo>
                  <a:lnTo>
                    <a:pt x="996315" y="98818"/>
                  </a:lnTo>
                  <a:lnTo>
                    <a:pt x="997026" y="98818"/>
                  </a:lnTo>
                  <a:lnTo>
                    <a:pt x="997483" y="99402"/>
                  </a:lnTo>
                  <a:lnTo>
                    <a:pt x="997762" y="98818"/>
                  </a:lnTo>
                  <a:lnTo>
                    <a:pt x="1029639" y="98818"/>
                  </a:lnTo>
                  <a:lnTo>
                    <a:pt x="1029639" y="22174"/>
                  </a:lnTo>
                  <a:lnTo>
                    <a:pt x="989660" y="18402"/>
                  </a:lnTo>
                  <a:lnTo>
                    <a:pt x="989660" y="89306"/>
                  </a:lnTo>
                  <a:lnTo>
                    <a:pt x="944562" y="98209"/>
                  </a:lnTo>
                  <a:lnTo>
                    <a:pt x="973328" y="75946"/>
                  </a:lnTo>
                  <a:lnTo>
                    <a:pt x="977099" y="85661"/>
                  </a:lnTo>
                  <a:lnTo>
                    <a:pt x="982357" y="79883"/>
                  </a:lnTo>
                  <a:lnTo>
                    <a:pt x="989660" y="89306"/>
                  </a:lnTo>
                  <a:lnTo>
                    <a:pt x="989660" y="18402"/>
                  </a:lnTo>
                  <a:lnTo>
                    <a:pt x="969733" y="16510"/>
                  </a:lnTo>
                  <a:lnTo>
                    <a:pt x="969733" y="66662"/>
                  </a:lnTo>
                  <a:lnTo>
                    <a:pt x="923658" y="102336"/>
                  </a:lnTo>
                  <a:lnTo>
                    <a:pt x="908126" y="105410"/>
                  </a:lnTo>
                  <a:lnTo>
                    <a:pt x="906856" y="104902"/>
                  </a:lnTo>
                  <a:lnTo>
                    <a:pt x="906856" y="115354"/>
                  </a:lnTo>
                  <a:lnTo>
                    <a:pt x="867003" y="146202"/>
                  </a:lnTo>
                  <a:lnTo>
                    <a:pt x="859777" y="148120"/>
                  </a:lnTo>
                  <a:lnTo>
                    <a:pt x="847661" y="138747"/>
                  </a:lnTo>
                  <a:lnTo>
                    <a:pt x="847661" y="150787"/>
                  </a:lnTo>
                  <a:lnTo>
                    <a:pt x="847648" y="161188"/>
                  </a:lnTo>
                  <a:lnTo>
                    <a:pt x="823214" y="180111"/>
                  </a:lnTo>
                  <a:lnTo>
                    <a:pt x="813231" y="178142"/>
                  </a:lnTo>
                  <a:lnTo>
                    <a:pt x="813231" y="187833"/>
                  </a:lnTo>
                  <a:lnTo>
                    <a:pt x="803948" y="195021"/>
                  </a:lnTo>
                  <a:lnTo>
                    <a:pt x="795159" y="191630"/>
                  </a:lnTo>
                  <a:lnTo>
                    <a:pt x="795159" y="201828"/>
                  </a:lnTo>
                  <a:lnTo>
                    <a:pt x="774966" y="217462"/>
                  </a:lnTo>
                  <a:lnTo>
                    <a:pt x="765441" y="215011"/>
                  </a:lnTo>
                  <a:lnTo>
                    <a:pt x="765441" y="224840"/>
                  </a:lnTo>
                  <a:lnTo>
                    <a:pt x="694677" y="279615"/>
                  </a:lnTo>
                  <a:lnTo>
                    <a:pt x="694677" y="206578"/>
                  </a:lnTo>
                  <a:lnTo>
                    <a:pt x="765441" y="224840"/>
                  </a:lnTo>
                  <a:lnTo>
                    <a:pt x="765441" y="215011"/>
                  </a:lnTo>
                  <a:lnTo>
                    <a:pt x="704189" y="199199"/>
                  </a:lnTo>
                  <a:lnTo>
                    <a:pt x="754164" y="185966"/>
                  </a:lnTo>
                  <a:lnTo>
                    <a:pt x="795159" y="201828"/>
                  </a:lnTo>
                  <a:lnTo>
                    <a:pt x="795159" y="191630"/>
                  </a:lnTo>
                  <a:lnTo>
                    <a:pt x="769823" y="181813"/>
                  </a:lnTo>
                  <a:lnTo>
                    <a:pt x="775335" y="180352"/>
                  </a:lnTo>
                  <a:lnTo>
                    <a:pt x="813231" y="187833"/>
                  </a:lnTo>
                  <a:lnTo>
                    <a:pt x="813231" y="178142"/>
                  </a:lnTo>
                  <a:lnTo>
                    <a:pt x="796315" y="174790"/>
                  </a:lnTo>
                  <a:lnTo>
                    <a:pt x="847648" y="161188"/>
                  </a:lnTo>
                  <a:lnTo>
                    <a:pt x="847648" y="150787"/>
                  </a:lnTo>
                  <a:lnTo>
                    <a:pt x="830097" y="146138"/>
                  </a:lnTo>
                  <a:lnTo>
                    <a:pt x="830097" y="155994"/>
                  </a:lnTo>
                  <a:lnTo>
                    <a:pt x="775004" y="170586"/>
                  </a:lnTo>
                  <a:lnTo>
                    <a:pt x="739051" y="163499"/>
                  </a:lnTo>
                  <a:lnTo>
                    <a:pt x="739051" y="180111"/>
                  </a:lnTo>
                  <a:lnTo>
                    <a:pt x="694677" y="191858"/>
                  </a:lnTo>
                  <a:lnTo>
                    <a:pt x="694677" y="164439"/>
                  </a:lnTo>
                  <a:lnTo>
                    <a:pt x="702576" y="165989"/>
                  </a:lnTo>
                  <a:lnTo>
                    <a:pt x="739051" y="180111"/>
                  </a:lnTo>
                  <a:lnTo>
                    <a:pt x="739051" y="163499"/>
                  </a:lnTo>
                  <a:lnTo>
                    <a:pt x="705231" y="156819"/>
                  </a:lnTo>
                  <a:lnTo>
                    <a:pt x="703097" y="155981"/>
                  </a:lnTo>
                  <a:lnTo>
                    <a:pt x="705243" y="155143"/>
                  </a:lnTo>
                  <a:lnTo>
                    <a:pt x="774979" y="141389"/>
                  </a:lnTo>
                  <a:lnTo>
                    <a:pt x="830097" y="155994"/>
                  </a:lnTo>
                  <a:lnTo>
                    <a:pt x="830097" y="146138"/>
                  </a:lnTo>
                  <a:lnTo>
                    <a:pt x="796302" y="137185"/>
                  </a:lnTo>
                  <a:lnTo>
                    <a:pt x="823226" y="131864"/>
                  </a:lnTo>
                  <a:lnTo>
                    <a:pt x="847661" y="150787"/>
                  </a:lnTo>
                  <a:lnTo>
                    <a:pt x="847661" y="138747"/>
                  </a:lnTo>
                  <a:lnTo>
                    <a:pt x="835621" y="129413"/>
                  </a:lnTo>
                  <a:lnTo>
                    <a:pt x="906856" y="115354"/>
                  </a:lnTo>
                  <a:lnTo>
                    <a:pt x="906856" y="104902"/>
                  </a:lnTo>
                  <a:lnTo>
                    <a:pt x="891032" y="98526"/>
                  </a:lnTo>
                  <a:lnTo>
                    <a:pt x="891032" y="108788"/>
                  </a:lnTo>
                  <a:lnTo>
                    <a:pt x="825639" y="121691"/>
                  </a:lnTo>
                  <a:lnTo>
                    <a:pt x="814324" y="112928"/>
                  </a:lnTo>
                  <a:lnTo>
                    <a:pt x="858685" y="95758"/>
                  </a:lnTo>
                  <a:lnTo>
                    <a:pt x="891032" y="108788"/>
                  </a:lnTo>
                  <a:lnTo>
                    <a:pt x="891032" y="98526"/>
                  </a:lnTo>
                  <a:lnTo>
                    <a:pt x="871677" y="90728"/>
                  </a:lnTo>
                  <a:lnTo>
                    <a:pt x="963295" y="55257"/>
                  </a:lnTo>
                  <a:lnTo>
                    <a:pt x="967346" y="60502"/>
                  </a:lnTo>
                  <a:lnTo>
                    <a:pt x="969733" y="66662"/>
                  </a:lnTo>
                  <a:lnTo>
                    <a:pt x="969733" y="16510"/>
                  </a:lnTo>
                  <a:lnTo>
                    <a:pt x="949591" y="14605"/>
                  </a:lnTo>
                  <a:lnTo>
                    <a:pt x="958494" y="37630"/>
                  </a:lnTo>
                  <a:lnTo>
                    <a:pt x="950836" y="39141"/>
                  </a:lnTo>
                  <a:lnTo>
                    <a:pt x="957224" y="47409"/>
                  </a:lnTo>
                  <a:lnTo>
                    <a:pt x="858761" y="85521"/>
                  </a:lnTo>
                  <a:lnTo>
                    <a:pt x="845769" y="80289"/>
                  </a:lnTo>
                  <a:lnTo>
                    <a:pt x="845769" y="90551"/>
                  </a:lnTo>
                  <a:lnTo>
                    <a:pt x="813244" y="103149"/>
                  </a:lnTo>
                  <a:lnTo>
                    <a:pt x="813244" y="124142"/>
                  </a:lnTo>
                  <a:lnTo>
                    <a:pt x="775322" y="131622"/>
                  </a:lnTo>
                  <a:lnTo>
                    <a:pt x="769810" y="130162"/>
                  </a:lnTo>
                  <a:lnTo>
                    <a:pt x="803948" y="116941"/>
                  </a:lnTo>
                  <a:lnTo>
                    <a:pt x="813244" y="124142"/>
                  </a:lnTo>
                  <a:lnTo>
                    <a:pt x="813244" y="103149"/>
                  </a:lnTo>
                  <a:lnTo>
                    <a:pt x="805535" y="106121"/>
                  </a:lnTo>
                  <a:lnTo>
                    <a:pt x="795159" y="98094"/>
                  </a:lnTo>
                  <a:lnTo>
                    <a:pt x="795159" y="110134"/>
                  </a:lnTo>
                  <a:lnTo>
                    <a:pt x="754151" y="126009"/>
                  </a:lnTo>
                  <a:lnTo>
                    <a:pt x="739038" y="122008"/>
                  </a:lnTo>
                  <a:lnTo>
                    <a:pt x="739038" y="131864"/>
                  </a:lnTo>
                  <a:lnTo>
                    <a:pt x="702576" y="145973"/>
                  </a:lnTo>
                  <a:lnTo>
                    <a:pt x="694677" y="147535"/>
                  </a:lnTo>
                  <a:lnTo>
                    <a:pt x="694677" y="120103"/>
                  </a:lnTo>
                  <a:lnTo>
                    <a:pt x="739038" y="131864"/>
                  </a:lnTo>
                  <a:lnTo>
                    <a:pt x="739038" y="122008"/>
                  </a:lnTo>
                  <a:lnTo>
                    <a:pt x="694677" y="110248"/>
                  </a:lnTo>
                  <a:lnTo>
                    <a:pt x="694677" y="98818"/>
                  </a:lnTo>
                  <a:lnTo>
                    <a:pt x="726554" y="98818"/>
                  </a:lnTo>
                  <a:lnTo>
                    <a:pt x="726846" y="99402"/>
                  </a:lnTo>
                  <a:lnTo>
                    <a:pt x="727290" y="98818"/>
                  </a:lnTo>
                  <a:lnTo>
                    <a:pt x="728014" y="98818"/>
                  </a:lnTo>
                  <a:lnTo>
                    <a:pt x="727722" y="98259"/>
                  </a:lnTo>
                  <a:lnTo>
                    <a:pt x="741299" y="80733"/>
                  </a:lnTo>
                  <a:lnTo>
                    <a:pt x="746353" y="86436"/>
                  </a:lnTo>
                  <a:lnTo>
                    <a:pt x="750671" y="75692"/>
                  </a:lnTo>
                  <a:lnTo>
                    <a:pt x="795159" y="110134"/>
                  </a:lnTo>
                  <a:lnTo>
                    <a:pt x="795159" y="98094"/>
                  </a:lnTo>
                  <a:lnTo>
                    <a:pt x="754380" y="66522"/>
                  </a:lnTo>
                  <a:lnTo>
                    <a:pt x="756627" y="60934"/>
                  </a:lnTo>
                  <a:lnTo>
                    <a:pt x="759104" y="57734"/>
                  </a:lnTo>
                  <a:lnTo>
                    <a:pt x="760336" y="56134"/>
                  </a:lnTo>
                  <a:lnTo>
                    <a:pt x="845769" y="90551"/>
                  </a:lnTo>
                  <a:lnTo>
                    <a:pt x="845769" y="80289"/>
                  </a:lnTo>
                  <a:lnTo>
                    <a:pt x="766394" y="48310"/>
                  </a:lnTo>
                  <a:lnTo>
                    <a:pt x="773493" y="39141"/>
                  </a:lnTo>
                  <a:lnTo>
                    <a:pt x="766000" y="37668"/>
                  </a:lnTo>
                  <a:lnTo>
                    <a:pt x="774827" y="15760"/>
                  </a:lnTo>
                  <a:lnTo>
                    <a:pt x="689914" y="22618"/>
                  </a:lnTo>
                  <a:lnTo>
                    <a:pt x="685152" y="23571"/>
                  </a:lnTo>
                  <a:lnTo>
                    <a:pt x="685152" y="98818"/>
                  </a:lnTo>
                  <a:lnTo>
                    <a:pt x="685152" y="107734"/>
                  </a:lnTo>
                  <a:lnTo>
                    <a:pt x="685152" y="279628"/>
                  </a:lnTo>
                  <a:lnTo>
                    <a:pt x="661174" y="261073"/>
                  </a:lnTo>
                  <a:lnTo>
                    <a:pt x="661174" y="273113"/>
                  </a:lnTo>
                  <a:lnTo>
                    <a:pt x="565302" y="236004"/>
                  </a:lnTo>
                  <a:lnTo>
                    <a:pt x="601014" y="226542"/>
                  </a:lnTo>
                  <a:lnTo>
                    <a:pt x="661174" y="273113"/>
                  </a:lnTo>
                  <a:lnTo>
                    <a:pt x="661174" y="261073"/>
                  </a:lnTo>
                  <a:lnTo>
                    <a:pt x="612609" y="223469"/>
                  </a:lnTo>
                  <a:lnTo>
                    <a:pt x="685152" y="204241"/>
                  </a:lnTo>
                  <a:lnTo>
                    <a:pt x="685152" y="194284"/>
                  </a:lnTo>
                  <a:lnTo>
                    <a:pt x="666559" y="189496"/>
                  </a:lnTo>
                  <a:lnTo>
                    <a:pt x="666559" y="199326"/>
                  </a:lnTo>
                  <a:lnTo>
                    <a:pt x="603123" y="216128"/>
                  </a:lnTo>
                  <a:lnTo>
                    <a:pt x="591527" y="207149"/>
                  </a:lnTo>
                  <a:lnTo>
                    <a:pt x="591527" y="219202"/>
                  </a:lnTo>
                  <a:lnTo>
                    <a:pt x="550189" y="230149"/>
                  </a:lnTo>
                  <a:lnTo>
                    <a:pt x="534530" y="224091"/>
                  </a:lnTo>
                  <a:lnTo>
                    <a:pt x="534530" y="234289"/>
                  </a:lnTo>
                  <a:lnTo>
                    <a:pt x="427545" y="262636"/>
                  </a:lnTo>
                  <a:lnTo>
                    <a:pt x="517652" y="227761"/>
                  </a:lnTo>
                  <a:lnTo>
                    <a:pt x="534530" y="234289"/>
                  </a:lnTo>
                  <a:lnTo>
                    <a:pt x="534530" y="224091"/>
                  </a:lnTo>
                  <a:lnTo>
                    <a:pt x="530847" y="222656"/>
                  </a:lnTo>
                  <a:lnTo>
                    <a:pt x="574281" y="205841"/>
                  </a:lnTo>
                  <a:lnTo>
                    <a:pt x="591527" y="219202"/>
                  </a:lnTo>
                  <a:lnTo>
                    <a:pt x="591527" y="207149"/>
                  </a:lnTo>
                  <a:lnTo>
                    <a:pt x="584657" y="201828"/>
                  </a:lnTo>
                  <a:lnTo>
                    <a:pt x="621309" y="187642"/>
                  </a:lnTo>
                  <a:lnTo>
                    <a:pt x="666559" y="199326"/>
                  </a:lnTo>
                  <a:lnTo>
                    <a:pt x="666559" y="189496"/>
                  </a:lnTo>
                  <a:lnTo>
                    <a:pt x="636549" y="181749"/>
                  </a:lnTo>
                  <a:lnTo>
                    <a:pt x="685152" y="162928"/>
                  </a:lnTo>
                  <a:lnTo>
                    <a:pt x="685152" y="149034"/>
                  </a:lnTo>
                  <a:lnTo>
                    <a:pt x="651903" y="136169"/>
                  </a:lnTo>
                  <a:lnTo>
                    <a:pt x="651903" y="155994"/>
                  </a:lnTo>
                  <a:lnTo>
                    <a:pt x="651446" y="156095"/>
                  </a:lnTo>
                  <a:lnTo>
                    <a:pt x="651446" y="165773"/>
                  </a:lnTo>
                  <a:lnTo>
                    <a:pt x="620737" y="177660"/>
                  </a:lnTo>
                  <a:lnTo>
                    <a:pt x="607949" y="174358"/>
                  </a:lnTo>
                  <a:lnTo>
                    <a:pt x="651446" y="165773"/>
                  </a:lnTo>
                  <a:lnTo>
                    <a:pt x="651446" y="156095"/>
                  </a:lnTo>
                  <a:lnTo>
                    <a:pt x="605497" y="165150"/>
                  </a:lnTo>
                  <a:lnTo>
                    <a:pt x="605497" y="183565"/>
                  </a:lnTo>
                  <a:lnTo>
                    <a:pt x="575868" y="195033"/>
                  </a:lnTo>
                  <a:lnTo>
                    <a:pt x="565492" y="186994"/>
                  </a:lnTo>
                  <a:lnTo>
                    <a:pt x="565492" y="199047"/>
                  </a:lnTo>
                  <a:lnTo>
                    <a:pt x="517664" y="217551"/>
                  </a:lnTo>
                  <a:lnTo>
                    <a:pt x="504482" y="212458"/>
                  </a:lnTo>
                  <a:lnTo>
                    <a:pt x="504482" y="222656"/>
                  </a:lnTo>
                  <a:lnTo>
                    <a:pt x="374154" y="273100"/>
                  </a:lnTo>
                  <a:lnTo>
                    <a:pt x="461035" y="205841"/>
                  </a:lnTo>
                  <a:lnTo>
                    <a:pt x="504482" y="222656"/>
                  </a:lnTo>
                  <a:lnTo>
                    <a:pt x="504482" y="212458"/>
                  </a:lnTo>
                  <a:lnTo>
                    <a:pt x="474243" y="200748"/>
                  </a:lnTo>
                  <a:lnTo>
                    <a:pt x="548716" y="186055"/>
                  </a:lnTo>
                  <a:lnTo>
                    <a:pt x="565492" y="199047"/>
                  </a:lnTo>
                  <a:lnTo>
                    <a:pt x="565492" y="186994"/>
                  </a:lnTo>
                  <a:lnTo>
                    <a:pt x="561124" y="183603"/>
                  </a:lnTo>
                  <a:lnTo>
                    <a:pt x="586359" y="178625"/>
                  </a:lnTo>
                  <a:lnTo>
                    <a:pt x="605497" y="183565"/>
                  </a:lnTo>
                  <a:lnTo>
                    <a:pt x="605497" y="165150"/>
                  </a:lnTo>
                  <a:lnTo>
                    <a:pt x="586638" y="168859"/>
                  </a:lnTo>
                  <a:lnTo>
                    <a:pt x="565048" y="163296"/>
                  </a:lnTo>
                  <a:lnTo>
                    <a:pt x="565048" y="173126"/>
                  </a:lnTo>
                  <a:lnTo>
                    <a:pt x="551129" y="175869"/>
                  </a:lnTo>
                  <a:lnTo>
                    <a:pt x="538835" y="166357"/>
                  </a:lnTo>
                  <a:lnTo>
                    <a:pt x="565048" y="173126"/>
                  </a:lnTo>
                  <a:lnTo>
                    <a:pt x="565048" y="163296"/>
                  </a:lnTo>
                  <a:lnTo>
                    <a:pt x="538734" y="156502"/>
                  </a:lnTo>
                  <a:lnTo>
                    <a:pt x="538734" y="178320"/>
                  </a:lnTo>
                  <a:lnTo>
                    <a:pt x="482168" y="189484"/>
                  </a:lnTo>
                  <a:lnTo>
                    <a:pt x="517664" y="162001"/>
                  </a:lnTo>
                  <a:lnTo>
                    <a:pt x="538734" y="178320"/>
                  </a:lnTo>
                  <a:lnTo>
                    <a:pt x="538734" y="156502"/>
                  </a:lnTo>
                  <a:lnTo>
                    <a:pt x="528256" y="153797"/>
                  </a:lnTo>
                  <a:lnTo>
                    <a:pt x="551129" y="136093"/>
                  </a:lnTo>
                  <a:lnTo>
                    <a:pt x="651903" y="155994"/>
                  </a:lnTo>
                  <a:lnTo>
                    <a:pt x="651903" y="136169"/>
                  </a:lnTo>
                  <a:lnTo>
                    <a:pt x="651370" y="135966"/>
                  </a:lnTo>
                  <a:lnTo>
                    <a:pt x="651370" y="146189"/>
                  </a:lnTo>
                  <a:lnTo>
                    <a:pt x="561111" y="128371"/>
                  </a:lnTo>
                  <a:lnTo>
                    <a:pt x="575868" y="116941"/>
                  </a:lnTo>
                  <a:lnTo>
                    <a:pt x="651370" y="146189"/>
                  </a:lnTo>
                  <a:lnTo>
                    <a:pt x="651370" y="135966"/>
                  </a:lnTo>
                  <a:lnTo>
                    <a:pt x="584657" y="110134"/>
                  </a:lnTo>
                  <a:lnTo>
                    <a:pt x="603110" y="95846"/>
                  </a:lnTo>
                  <a:lnTo>
                    <a:pt x="685152" y="117576"/>
                  </a:lnTo>
                  <a:lnTo>
                    <a:pt x="685152" y="107734"/>
                  </a:lnTo>
                  <a:lnTo>
                    <a:pt x="653059" y="99225"/>
                  </a:lnTo>
                  <a:lnTo>
                    <a:pt x="653262" y="98818"/>
                  </a:lnTo>
                  <a:lnTo>
                    <a:pt x="685152" y="98818"/>
                  </a:lnTo>
                  <a:lnTo>
                    <a:pt x="685152" y="23571"/>
                  </a:lnTo>
                  <a:lnTo>
                    <a:pt x="652780" y="29972"/>
                  </a:lnTo>
                  <a:lnTo>
                    <a:pt x="652780" y="99148"/>
                  </a:lnTo>
                  <a:lnTo>
                    <a:pt x="612597" y="88506"/>
                  </a:lnTo>
                  <a:lnTo>
                    <a:pt x="632574" y="73037"/>
                  </a:lnTo>
                  <a:lnTo>
                    <a:pt x="652094" y="98259"/>
                  </a:lnTo>
                  <a:lnTo>
                    <a:pt x="651814" y="98818"/>
                  </a:lnTo>
                  <a:lnTo>
                    <a:pt x="652526" y="98818"/>
                  </a:lnTo>
                  <a:lnTo>
                    <a:pt x="652780" y="99148"/>
                  </a:lnTo>
                  <a:lnTo>
                    <a:pt x="652780" y="29972"/>
                  </a:lnTo>
                  <a:lnTo>
                    <a:pt x="606336" y="39141"/>
                  </a:lnTo>
                  <a:lnTo>
                    <a:pt x="626745" y="65506"/>
                  </a:lnTo>
                  <a:lnTo>
                    <a:pt x="601002" y="85432"/>
                  </a:lnTo>
                  <a:lnTo>
                    <a:pt x="591527" y="82931"/>
                  </a:lnTo>
                  <a:lnTo>
                    <a:pt x="591527" y="92773"/>
                  </a:lnTo>
                  <a:lnTo>
                    <a:pt x="574281" y="106121"/>
                  </a:lnTo>
                  <a:lnTo>
                    <a:pt x="565492" y="102730"/>
                  </a:lnTo>
                  <a:lnTo>
                    <a:pt x="565492" y="112928"/>
                  </a:lnTo>
                  <a:lnTo>
                    <a:pt x="548716" y="125920"/>
                  </a:lnTo>
                  <a:lnTo>
                    <a:pt x="538721" y="123952"/>
                  </a:lnTo>
                  <a:lnTo>
                    <a:pt x="538721" y="133654"/>
                  </a:lnTo>
                  <a:lnTo>
                    <a:pt x="517652" y="149961"/>
                  </a:lnTo>
                  <a:lnTo>
                    <a:pt x="507060" y="141770"/>
                  </a:lnTo>
                  <a:lnTo>
                    <a:pt x="507060" y="158165"/>
                  </a:lnTo>
                  <a:lnTo>
                    <a:pt x="461276" y="193598"/>
                  </a:lnTo>
                  <a:lnTo>
                    <a:pt x="457644" y="194322"/>
                  </a:lnTo>
                  <a:lnTo>
                    <a:pt x="444449" y="189217"/>
                  </a:lnTo>
                  <a:lnTo>
                    <a:pt x="444449" y="206629"/>
                  </a:lnTo>
                  <a:lnTo>
                    <a:pt x="350177" y="279615"/>
                  </a:lnTo>
                  <a:lnTo>
                    <a:pt x="350177" y="225234"/>
                  </a:lnTo>
                  <a:lnTo>
                    <a:pt x="444449" y="206629"/>
                  </a:lnTo>
                  <a:lnTo>
                    <a:pt x="444449" y="189217"/>
                  </a:lnTo>
                  <a:lnTo>
                    <a:pt x="440169" y="187566"/>
                  </a:lnTo>
                  <a:lnTo>
                    <a:pt x="440169" y="197764"/>
                  </a:lnTo>
                  <a:lnTo>
                    <a:pt x="350177" y="215531"/>
                  </a:lnTo>
                  <a:lnTo>
                    <a:pt x="350177" y="162928"/>
                  </a:lnTo>
                  <a:lnTo>
                    <a:pt x="440169" y="197764"/>
                  </a:lnTo>
                  <a:lnTo>
                    <a:pt x="440169" y="187566"/>
                  </a:lnTo>
                  <a:lnTo>
                    <a:pt x="350177" y="152717"/>
                  </a:lnTo>
                  <a:lnTo>
                    <a:pt x="350177" y="117678"/>
                  </a:lnTo>
                  <a:lnTo>
                    <a:pt x="507060" y="158165"/>
                  </a:lnTo>
                  <a:lnTo>
                    <a:pt x="507060" y="141770"/>
                  </a:lnTo>
                  <a:lnTo>
                    <a:pt x="496443" y="133553"/>
                  </a:lnTo>
                  <a:lnTo>
                    <a:pt x="496443" y="145592"/>
                  </a:lnTo>
                  <a:lnTo>
                    <a:pt x="350177" y="107848"/>
                  </a:lnTo>
                  <a:lnTo>
                    <a:pt x="350177" y="98818"/>
                  </a:lnTo>
                  <a:lnTo>
                    <a:pt x="362318" y="98818"/>
                  </a:lnTo>
                  <a:lnTo>
                    <a:pt x="461251" y="118351"/>
                  </a:lnTo>
                  <a:lnTo>
                    <a:pt x="496443" y="145592"/>
                  </a:lnTo>
                  <a:lnTo>
                    <a:pt x="496443" y="133553"/>
                  </a:lnTo>
                  <a:lnTo>
                    <a:pt x="482142" y="122478"/>
                  </a:lnTo>
                  <a:lnTo>
                    <a:pt x="538721" y="133654"/>
                  </a:lnTo>
                  <a:lnTo>
                    <a:pt x="538721" y="123952"/>
                  </a:lnTo>
                  <a:lnTo>
                    <a:pt x="465328" y="109461"/>
                  </a:lnTo>
                  <a:lnTo>
                    <a:pt x="444436" y="93294"/>
                  </a:lnTo>
                  <a:lnTo>
                    <a:pt x="444436" y="105333"/>
                  </a:lnTo>
                  <a:lnTo>
                    <a:pt x="386588" y="93916"/>
                  </a:lnTo>
                  <a:lnTo>
                    <a:pt x="397446" y="79883"/>
                  </a:lnTo>
                  <a:lnTo>
                    <a:pt x="402717" y="85661"/>
                  </a:lnTo>
                  <a:lnTo>
                    <a:pt x="406311" y="76339"/>
                  </a:lnTo>
                  <a:lnTo>
                    <a:pt x="409308" y="78968"/>
                  </a:lnTo>
                  <a:lnTo>
                    <a:pt x="409486" y="78282"/>
                  </a:lnTo>
                  <a:lnTo>
                    <a:pt x="444436" y="105333"/>
                  </a:lnTo>
                  <a:lnTo>
                    <a:pt x="444436" y="93294"/>
                  </a:lnTo>
                  <a:lnTo>
                    <a:pt x="412140" y="68275"/>
                  </a:lnTo>
                  <a:lnTo>
                    <a:pt x="415112" y="57073"/>
                  </a:lnTo>
                  <a:lnTo>
                    <a:pt x="416521" y="55257"/>
                  </a:lnTo>
                  <a:lnTo>
                    <a:pt x="565492" y="112928"/>
                  </a:lnTo>
                  <a:lnTo>
                    <a:pt x="565492" y="102730"/>
                  </a:lnTo>
                  <a:lnTo>
                    <a:pt x="427456" y="49301"/>
                  </a:lnTo>
                  <a:lnTo>
                    <a:pt x="591527" y="92773"/>
                  </a:lnTo>
                  <a:lnTo>
                    <a:pt x="591527" y="82931"/>
                  </a:lnTo>
                  <a:lnTo>
                    <a:pt x="428536" y="39738"/>
                  </a:lnTo>
                  <a:lnTo>
                    <a:pt x="428993" y="39141"/>
                  </a:lnTo>
                  <a:lnTo>
                    <a:pt x="421309" y="37630"/>
                  </a:lnTo>
                  <a:lnTo>
                    <a:pt x="430225" y="14605"/>
                  </a:lnTo>
                  <a:lnTo>
                    <a:pt x="426262" y="14986"/>
                  </a:lnTo>
                  <a:lnTo>
                    <a:pt x="428828" y="5308"/>
                  </a:lnTo>
                  <a:lnTo>
                    <a:pt x="345414" y="22618"/>
                  </a:lnTo>
                  <a:lnTo>
                    <a:pt x="340652" y="32143"/>
                  </a:lnTo>
                  <a:lnTo>
                    <a:pt x="340652" y="98818"/>
                  </a:lnTo>
                  <a:lnTo>
                    <a:pt x="340652" y="105384"/>
                  </a:lnTo>
                  <a:lnTo>
                    <a:pt x="340652" y="279615"/>
                  </a:lnTo>
                  <a:lnTo>
                    <a:pt x="286613" y="237782"/>
                  </a:lnTo>
                  <a:lnTo>
                    <a:pt x="340652" y="227114"/>
                  </a:lnTo>
                  <a:lnTo>
                    <a:pt x="340652" y="217411"/>
                  </a:lnTo>
                  <a:lnTo>
                    <a:pt x="276618" y="230047"/>
                  </a:lnTo>
                  <a:lnTo>
                    <a:pt x="69316" y="69596"/>
                  </a:lnTo>
                  <a:lnTo>
                    <a:pt x="72136" y="55308"/>
                  </a:lnTo>
                  <a:lnTo>
                    <a:pt x="340652" y="159245"/>
                  </a:lnTo>
                  <a:lnTo>
                    <a:pt x="340652" y="149034"/>
                  </a:lnTo>
                  <a:lnTo>
                    <a:pt x="78498" y="47574"/>
                  </a:lnTo>
                  <a:lnTo>
                    <a:pt x="340652" y="115214"/>
                  </a:lnTo>
                  <a:lnTo>
                    <a:pt x="340652" y="105384"/>
                  </a:lnTo>
                  <a:lnTo>
                    <a:pt x="315226" y="98818"/>
                  </a:lnTo>
                  <a:lnTo>
                    <a:pt x="340652" y="98818"/>
                  </a:lnTo>
                  <a:lnTo>
                    <a:pt x="340652" y="32143"/>
                  </a:lnTo>
                  <a:lnTo>
                    <a:pt x="316661" y="80111"/>
                  </a:lnTo>
                  <a:lnTo>
                    <a:pt x="312254" y="79248"/>
                  </a:lnTo>
                  <a:lnTo>
                    <a:pt x="312254" y="88938"/>
                  </a:lnTo>
                  <a:lnTo>
                    <a:pt x="308216" y="97015"/>
                  </a:lnTo>
                  <a:lnTo>
                    <a:pt x="161861" y="59258"/>
                  </a:lnTo>
                  <a:lnTo>
                    <a:pt x="312254" y="88938"/>
                  </a:lnTo>
                  <a:lnTo>
                    <a:pt x="312254" y="79248"/>
                  </a:lnTo>
                  <a:lnTo>
                    <a:pt x="78574" y="33108"/>
                  </a:lnTo>
                  <a:lnTo>
                    <a:pt x="85737" y="14605"/>
                  </a:lnTo>
                  <a:lnTo>
                    <a:pt x="81572" y="14998"/>
                  </a:lnTo>
                  <a:lnTo>
                    <a:pt x="84213" y="4775"/>
                  </a:lnTo>
                  <a:lnTo>
                    <a:pt x="82016" y="5245"/>
                  </a:lnTo>
                  <a:lnTo>
                    <a:pt x="83058" y="0"/>
                  </a:lnTo>
                  <a:lnTo>
                    <a:pt x="914" y="22618"/>
                  </a:lnTo>
                  <a:lnTo>
                    <a:pt x="37846" y="99402"/>
                  </a:lnTo>
                  <a:lnTo>
                    <a:pt x="52959" y="79883"/>
                  </a:lnTo>
                  <a:lnTo>
                    <a:pt x="58229" y="85661"/>
                  </a:lnTo>
                  <a:lnTo>
                    <a:pt x="61988" y="75933"/>
                  </a:lnTo>
                  <a:lnTo>
                    <a:pt x="63627" y="77216"/>
                  </a:lnTo>
                  <a:lnTo>
                    <a:pt x="65176" y="78549"/>
                  </a:lnTo>
                  <a:lnTo>
                    <a:pt x="264223" y="232498"/>
                  </a:lnTo>
                  <a:lnTo>
                    <a:pt x="0" y="284645"/>
                  </a:lnTo>
                  <a:lnTo>
                    <a:pt x="1841" y="293992"/>
                  </a:lnTo>
                  <a:lnTo>
                    <a:pt x="274205" y="240233"/>
                  </a:lnTo>
                  <a:lnTo>
                    <a:pt x="342493" y="293090"/>
                  </a:lnTo>
                  <a:lnTo>
                    <a:pt x="345401" y="289344"/>
                  </a:lnTo>
                  <a:lnTo>
                    <a:pt x="346633" y="293928"/>
                  </a:lnTo>
                  <a:lnTo>
                    <a:pt x="549643" y="240144"/>
                  </a:lnTo>
                  <a:lnTo>
                    <a:pt x="688187" y="293763"/>
                  </a:lnTo>
                  <a:lnTo>
                    <a:pt x="689889" y="289344"/>
                  </a:lnTo>
                  <a:lnTo>
                    <a:pt x="691692" y="293738"/>
                  </a:lnTo>
                  <a:lnTo>
                    <a:pt x="824750" y="240144"/>
                  </a:lnTo>
                  <a:lnTo>
                    <a:pt x="1033221" y="293928"/>
                  </a:lnTo>
                  <a:lnTo>
                    <a:pt x="1034389" y="289369"/>
                  </a:lnTo>
                  <a:lnTo>
                    <a:pt x="1037475" y="292963"/>
                  </a:lnTo>
                  <a:lnTo>
                    <a:pt x="1096137" y="243687"/>
                  </a:lnTo>
                  <a:lnTo>
                    <a:pt x="1351000" y="293992"/>
                  </a:lnTo>
                  <a:lnTo>
                    <a:pt x="1351889" y="289356"/>
                  </a:lnTo>
                  <a:lnTo>
                    <a:pt x="1356677" y="289318"/>
                  </a:lnTo>
                  <a:lnTo>
                    <a:pt x="1356677" y="98818"/>
                  </a:lnTo>
                  <a:lnTo>
                    <a:pt x="1390015" y="98818"/>
                  </a:lnTo>
                  <a:close/>
                </a:path>
              </a:pathLst>
            </a:custGeom>
            <a:solidFill>
              <a:srgbClr val="000000"/>
            </a:solidFill>
          </p:spPr>
          <p:txBody>
            <a:bodyPr wrap="square" lIns="0" tIns="0" rIns="0" bIns="0" rtlCol="0"/>
            <a:lstStyle/>
            <a:p>
              <a:endParaRPr sz="1050" dirty="0">
                <a:latin typeface="Corbel" panose="020B0503020204020204" pitchFamily="34" charset="0"/>
                <a:ea typeface="Tahoma" panose="020B0604030504040204" pitchFamily="34" charset="0"/>
                <a:cs typeface="Tahoma" panose="020B0604030504040204" pitchFamily="34" charset="0"/>
              </a:endParaRPr>
            </a:p>
          </p:txBody>
        </p:sp>
      </p:grpSp>
      <p:sp>
        <p:nvSpPr>
          <p:cNvPr id="16" name="object 16">
            <a:extLst>
              <a:ext uri="{FF2B5EF4-FFF2-40B4-BE49-F238E27FC236}">
                <a16:creationId xmlns:a16="http://schemas.microsoft.com/office/drawing/2014/main" id="{26714365-ED84-A8AD-DD94-851F7C46FE45}"/>
              </a:ext>
            </a:extLst>
          </p:cNvPr>
          <p:cNvSpPr txBox="1"/>
          <p:nvPr/>
        </p:nvSpPr>
        <p:spPr>
          <a:xfrm>
            <a:off x="2237312" y="4092860"/>
            <a:ext cx="871061" cy="275075"/>
          </a:xfrm>
          <a:prstGeom prst="rect">
            <a:avLst/>
          </a:prstGeom>
        </p:spPr>
        <p:txBody>
          <a:bodyPr vert="horz" wrap="square" lIns="0" tIns="9525" rIns="0" bIns="0" rtlCol="0">
            <a:spAutoFit/>
          </a:bodyPr>
          <a:lstStyle/>
          <a:p>
            <a:pPr marL="9525">
              <a:spcBef>
                <a:spcPts val="75"/>
              </a:spcBef>
            </a:pPr>
            <a:r>
              <a:rPr sz="1725" spc="-4" dirty="0">
                <a:latin typeface="Corbel" panose="020B0503020204020204" pitchFamily="34" charset="0"/>
                <a:ea typeface="Tahoma" panose="020B0604030504040204" pitchFamily="34" charset="0"/>
                <a:cs typeface="Calibri"/>
              </a:rPr>
              <a:t>Decoders</a:t>
            </a:r>
            <a:endParaRPr sz="1725" dirty="0">
              <a:latin typeface="Corbel" panose="020B0503020204020204" pitchFamily="34" charset="0"/>
              <a:ea typeface="Tahoma" panose="020B0604030504040204" pitchFamily="34" charset="0"/>
              <a:cs typeface="Calibri"/>
            </a:endParaRPr>
          </a:p>
        </p:txBody>
      </p:sp>
      <p:sp>
        <p:nvSpPr>
          <p:cNvPr id="17" name="object 18">
            <a:extLst>
              <a:ext uri="{FF2B5EF4-FFF2-40B4-BE49-F238E27FC236}">
                <a16:creationId xmlns:a16="http://schemas.microsoft.com/office/drawing/2014/main" id="{8DDD109B-B82E-FDAE-2B56-84BFEC8DE007}"/>
              </a:ext>
            </a:extLst>
          </p:cNvPr>
          <p:cNvSpPr txBox="1"/>
          <p:nvPr/>
        </p:nvSpPr>
        <p:spPr>
          <a:xfrm>
            <a:off x="2246304" y="3129250"/>
            <a:ext cx="847249" cy="275075"/>
          </a:xfrm>
          <a:prstGeom prst="rect">
            <a:avLst/>
          </a:prstGeom>
        </p:spPr>
        <p:txBody>
          <a:bodyPr vert="horz" wrap="square" lIns="0" tIns="9525" rIns="0" bIns="0" rtlCol="0">
            <a:spAutoFit/>
          </a:bodyPr>
          <a:lstStyle/>
          <a:p>
            <a:pPr marL="9525">
              <a:spcBef>
                <a:spcPts val="75"/>
              </a:spcBef>
            </a:pPr>
            <a:r>
              <a:rPr sz="1725" spc="-4" dirty="0">
                <a:latin typeface="Corbel" panose="020B0503020204020204" pitchFamily="34" charset="0"/>
                <a:ea typeface="Tahoma" panose="020B0604030504040204" pitchFamily="34" charset="0"/>
                <a:cs typeface="Calibri"/>
              </a:rPr>
              <a:t>Encoders</a:t>
            </a:r>
            <a:endParaRPr sz="1725" dirty="0">
              <a:latin typeface="Corbel" panose="020B0503020204020204" pitchFamily="34" charset="0"/>
              <a:ea typeface="Tahoma" panose="020B0604030504040204" pitchFamily="34" charset="0"/>
              <a:cs typeface="Calibri"/>
            </a:endParaRPr>
          </a:p>
        </p:txBody>
      </p:sp>
      <p:pic>
        <p:nvPicPr>
          <p:cNvPr id="18" name="object 20">
            <a:extLst>
              <a:ext uri="{FF2B5EF4-FFF2-40B4-BE49-F238E27FC236}">
                <a16:creationId xmlns:a16="http://schemas.microsoft.com/office/drawing/2014/main" id="{3D8E5641-0BE2-A83B-9DB2-5FB1A63DE74F}"/>
              </a:ext>
            </a:extLst>
          </p:cNvPr>
          <p:cNvPicPr/>
          <p:nvPr/>
        </p:nvPicPr>
        <p:blipFill>
          <a:blip r:embed="rId4" cstate="print"/>
          <a:stretch>
            <a:fillRect/>
          </a:stretch>
        </p:blipFill>
        <p:spPr>
          <a:xfrm>
            <a:off x="533919" y="1582390"/>
            <a:ext cx="1417881" cy="1200801"/>
          </a:xfrm>
          <a:prstGeom prst="rect">
            <a:avLst/>
          </a:prstGeom>
        </p:spPr>
      </p:pic>
      <p:sp>
        <p:nvSpPr>
          <p:cNvPr id="19" name="object 22">
            <a:extLst>
              <a:ext uri="{FF2B5EF4-FFF2-40B4-BE49-F238E27FC236}">
                <a16:creationId xmlns:a16="http://schemas.microsoft.com/office/drawing/2014/main" id="{B265745C-AFE6-948F-9BE8-DE587FB73D3B}"/>
              </a:ext>
            </a:extLst>
          </p:cNvPr>
          <p:cNvSpPr txBox="1"/>
          <p:nvPr/>
        </p:nvSpPr>
        <p:spPr>
          <a:xfrm>
            <a:off x="2103752" y="1917881"/>
            <a:ext cx="871061" cy="586058"/>
          </a:xfrm>
          <a:prstGeom prst="rect">
            <a:avLst/>
          </a:prstGeom>
        </p:spPr>
        <p:txBody>
          <a:bodyPr vert="horz" wrap="square" lIns="0" tIns="0" rIns="0" bIns="0" rtlCol="0">
            <a:spAutoFit/>
          </a:bodyPr>
          <a:lstStyle/>
          <a:p>
            <a:pPr marL="9525">
              <a:lnSpc>
                <a:spcPts val="2063"/>
              </a:lnSpc>
            </a:pPr>
            <a:r>
              <a:rPr sz="1725" spc="-4" dirty="0">
                <a:latin typeface="Corbel" panose="020B0503020204020204" pitchFamily="34" charset="0"/>
                <a:ea typeface="Tahoma" panose="020B0604030504040204" pitchFamily="34" charset="0"/>
                <a:cs typeface="Calibri"/>
              </a:rPr>
              <a:t>Encoder-</a:t>
            </a:r>
            <a:endParaRPr sz="1725" dirty="0">
              <a:latin typeface="Corbel" panose="020B0503020204020204" pitchFamily="34" charset="0"/>
              <a:ea typeface="Tahoma" panose="020B0604030504040204" pitchFamily="34" charset="0"/>
              <a:cs typeface="Calibri"/>
            </a:endParaRPr>
          </a:p>
          <a:p>
            <a:pPr marL="9525">
              <a:spcBef>
                <a:spcPts val="413"/>
              </a:spcBef>
            </a:pPr>
            <a:r>
              <a:rPr sz="1725" spc="-4" dirty="0">
                <a:latin typeface="Corbel" panose="020B0503020204020204" pitchFamily="34" charset="0"/>
                <a:ea typeface="Tahoma" panose="020B0604030504040204" pitchFamily="34" charset="0"/>
                <a:cs typeface="Calibri"/>
              </a:rPr>
              <a:t>Decoders</a:t>
            </a:r>
            <a:endParaRPr sz="1725" dirty="0">
              <a:latin typeface="Corbel" panose="020B0503020204020204" pitchFamily="34" charset="0"/>
              <a:ea typeface="Tahoma" panose="020B0604030504040204" pitchFamily="34" charset="0"/>
              <a:cs typeface="Calibri"/>
            </a:endParaRPr>
          </a:p>
        </p:txBody>
      </p:sp>
      <p:sp>
        <p:nvSpPr>
          <p:cNvPr id="20" name="object 17">
            <a:extLst>
              <a:ext uri="{FF2B5EF4-FFF2-40B4-BE49-F238E27FC236}">
                <a16:creationId xmlns:a16="http://schemas.microsoft.com/office/drawing/2014/main" id="{B2EE4C14-48A0-EEDC-61B0-F35E42FF53E6}"/>
              </a:ext>
            </a:extLst>
          </p:cNvPr>
          <p:cNvSpPr txBox="1"/>
          <p:nvPr/>
        </p:nvSpPr>
        <p:spPr>
          <a:xfrm>
            <a:off x="3731091" y="3914389"/>
            <a:ext cx="6904355" cy="854721"/>
          </a:xfrm>
          <a:prstGeom prst="rect">
            <a:avLst/>
          </a:prstGeom>
        </p:spPr>
        <p:txBody>
          <a:bodyPr vert="horz" wrap="square" lIns="0" tIns="79375" rIns="0" bIns="0" rtlCol="0">
            <a:spAutoFit/>
          </a:bodyPr>
          <a:lstStyle/>
          <a:p>
            <a:pPr marL="298450" indent="-285750">
              <a:spcBef>
                <a:spcPts val="625"/>
              </a:spcBef>
              <a:buClr>
                <a:srgbClr val="8C1515"/>
              </a:buClr>
              <a:buFont typeface="Wingdings" pitchFamily="2" charset="2"/>
              <a:buChar char="v"/>
              <a:tabLst>
                <a:tab pos="354965" algn="l"/>
                <a:tab pos="355600"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Examples: GPT-3, Gemini </a:t>
            </a:r>
          </a:p>
          <a:p>
            <a:pPr marL="298450" indent="-285750">
              <a:lnSpc>
                <a:spcPct val="100000"/>
              </a:lnSpc>
              <a:spcBef>
                <a:spcPts val="530"/>
              </a:spcBef>
              <a:buClr>
                <a:srgbClr val="8C1515"/>
              </a:buClr>
              <a:buFont typeface="Wingdings" pitchFamily="2" charset="2"/>
              <a:buChar char="v"/>
              <a:tabLst>
                <a:tab pos="354965" algn="l"/>
                <a:tab pos="355600"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Other name: causal or auto-regressive language model </a:t>
            </a:r>
          </a:p>
          <a:p>
            <a:pPr marL="298450" indent="-285750">
              <a:lnSpc>
                <a:spcPct val="100000"/>
              </a:lnSpc>
              <a:spcBef>
                <a:spcPts val="530"/>
              </a:spcBef>
              <a:buClr>
                <a:srgbClr val="8C1515"/>
              </a:buClr>
              <a:buFont typeface="Wingdings" pitchFamily="2" charset="2"/>
              <a:buChar char="v"/>
              <a:tabLst>
                <a:tab pos="354965" algn="l"/>
                <a:tab pos="355600" algn="l"/>
              </a:tabLst>
            </a:pPr>
            <a:r>
              <a:rPr dirty="0">
                <a:solidFill>
                  <a:srgbClr val="6E0806"/>
                </a:solidFill>
                <a:latin typeface="Corbel" panose="020B0503020204020204" pitchFamily="34" charset="0"/>
                <a:ea typeface="Tahoma" panose="020B0604030504040204" pitchFamily="34" charset="0"/>
                <a:cs typeface="Tahoma" panose="020B0604030504040204" pitchFamily="34" charset="0"/>
              </a:rPr>
              <a:t>Nice to generate from; can’t condition on future words</a:t>
            </a:r>
          </a:p>
        </p:txBody>
      </p:sp>
      <p:sp>
        <p:nvSpPr>
          <p:cNvPr id="21" name="object 19">
            <a:extLst>
              <a:ext uri="{FF2B5EF4-FFF2-40B4-BE49-F238E27FC236}">
                <a16:creationId xmlns:a16="http://schemas.microsoft.com/office/drawing/2014/main" id="{5B342666-698F-6B05-4FD7-C970ECD7E799}"/>
              </a:ext>
            </a:extLst>
          </p:cNvPr>
          <p:cNvSpPr txBox="1"/>
          <p:nvPr/>
        </p:nvSpPr>
        <p:spPr>
          <a:xfrm>
            <a:off x="3743252" y="2939832"/>
            <a:ext cx="6605905" cy="587981"/>
          </a:xfrm>
          <a:prstGeom prst="rect">
            <a:avLst/>
          </a:prstGeom>
        </p:spPr>
        <p:txBody>
          <a:bodyPr vert="horz" wrap="square" lIns="0" tIns="79375" rIns="0" bIns="0" rtlCol="0">
            <a:spAutoFit/>
          </a:bodyPr>
          <a:lstStyle/>
          <a:p>
            <a:pPr marL="298450" indent="-285750">
              <a:spcBef>
                <a:spcPts val="625"/>
              </a:spcBef>
              <a:buClr>
                <a:srgbClr val="8C1515"/>
              </a:buClr>
              <a:buFont typeface="Wingdings" pitchFamily="2" charset="2"/>
              <a:buChar char="v"/>
              <a:tabLst>
                <a:tab pos="354965" algn="l"/>
                <a:tab pos="355600"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Examples: BERT, </a:t>
            </a:r>
            <a:r>
              <a:rPr lang="en-US" dirty="0" err="1">
                <a:solidFill>
                  <a:srgbClr val="6E0806"/>
                </a:solidFill>
                <a:latin typeface="Corbel" panose="020B0503020204020204" pitchFamily="34" charset="0"/>
                <a:ea typeface="Tahoma" panose="020B0604030504040204" pitchFamily="34" charset="0"/>
                <a:cs typeface="Tahoma" panose="020B0604030504040204" pitchFamily="34" charset="0"/>
              </a:rPr>
              <a:t>RoBERTa</a:t>
            </a: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 </a:t>
            </a:r>
            <a:r>
              <a:rPr lang="en-US" dirty="0" err="1">
                <a:solidFill>
                  <a:srgbClr val="6E0806"/>
                </a:solidFill>
                <a:latin typeface="Corbel" panose="020B0503020204020204" pitchFamily="34" charset="0"/>
                <a:ea typeface="Tahoma" panose="020B0604030504040204" pitchFamily="34" charset="0"/>
                <a:cs typeface="Tahoma" panose="020B0604030504040204" pitchFamily="34" charset="0"/>
              </a:rPr>
              <a:t>ModernBERT</a:t>
            </a: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a:t>
            </a:r>
          </a:p>
          <a:p>
            <a:pPr marL="298450" indent="-285750">
              <a:lnSpc>
                <a:spcPct val="100000"/>
              </a:lnSpc>
              <a:spcBef>
                <a:spcPts val="625"/>
              </a:spcBef>
              <a:buClr>
                <a:srgbClr val="8C1515"/>
              </a:buClr>
              <a:buFont typeface="Wingdings" pitchFamily="2" charset="2"/>
              <a:buChar char="v"/>
              <a:tabLst>
                <a:tab pos="354965" algn="l"/>
                <a:tab pos="355600"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Captures </a:t>
            </a:r>
            <a:r>
              <a:rPr dirty="0">
                <a:solidFill>
                  <a:srgbClr val="6E0806"/>
                </a:solidFill>
                <a:latin typeface="Corbel" panose="020B0503020204020204" pitchFamily="34" charset="0"/>
                <a:ea typeface="Tahoma" panose="020B0604030504040204" pitchFamily="34" charset="0"/>
                <a:cs typeface="Tahoma" panose="020B0604030504040204" pitchFamily="34" charset="0"/>
              </a:rPr>
              <a:t>bidirectional context</a:t>
            </a: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 Wait, how do we pretrain them?</a:t>
            </a:r>
          </a:p>
        </p:txBody>
      </p:sp>
      <p:sp>
        <p:nvSpPr>
          <p:cNvPr id="22" name="object 21">
            <a:extLst>
              <a:ext uri="{FF2B5EF4-FFF2-40B4-BE49-F238E27FC236}">
                <a16:creationId xmlns:a16="http://schemas.microsoft.com/office/drawing/2014/main" id="{9CC86EC6-0049-C9F8-F9D8-CE20AA8688F7}"/>
              </a:ext>
            </a:extLst>
          </p:cNvPr>
          <p:cNvSpPr txBox="1"/>
          <p:nvPr/>
        </p:nvSpPr>
        <p:spPr>
          <a:xfrm>
            <a:off x="3740967" y="1858532"/>
            <a:ext cx="4982845" cy="651460"/>
          </a:xfrm>
          <a:prstGeom prst="rect">
            <a:avLst/>
          </a:prstGeom>
        </p:spPr>
        <p:txBody>
          <a:bodyPr vert="horz" wrap="square" lIns="0" tIns="0" rIns="0" bIns="0" rtlCol="0">
            <a:spAutoFit/>
          </a:bodyPr>
          <a:lstStyle/>
          <a:p>
            <a:pPr marL="298450" indent="-285750">
              <a:lnSpc>
                <a:spcPts val="2750"/>
              </a:lnSpc>
              <a:buFont typeface="Wingdings" pitchFamily="2" charset="2"/>
              <a:buChar char="v"/>
              <a:tabLst>
                <a:tab pos="354965"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Examples: Transformer, T5, Meena</a:t>
            </a:r>
          </a:p>
          <a:p>
            <a:pPr marL="298450" indent="-285750">
              <a:lnSpc>
                <a:spcPct val="100000"/>
              </a:lnSpc>
              <a:spcBef>
                <a:spcPts val="550"/>
              </a:spcBef>
              <a:buFont typeface="Wingdings" pitchFamily="2" charset="2"/>
              <a:buChar char="v"/>
              <a:tabLst>
                <a:tab pos="354965" algn="l"/>
              </a:tabLst>
            </a:pPr>
            <a:r>
              <a:rPr lang="en-US" dirty="0">
                <a:solidFill>
                  <a:srgbClr val="6E0806"/>
                </a:solidFill>
                <a:latin typeface="Corbel" panose="020B0503020204020204" pitchFamily="34" charset="0"/>
                <a:ea typeface="Tahoma" panose="020B0604030504040204" pitchFamily="34" charset="0"/>
                <a:cs typeface="Tahoma" panose="020B0604030504040204" pitchFamily="34" charset="0"/>
              </a:rPr>
              <a:t>What’s the best way to pretrain them?</a:t>
            </a:r>
            <a:r>
              <a:rPr dirty="0">
                <a:solidFill>
                  <a:srgbClr val="6E0806"/>
                </a:solidFill>
                <a:latin typeface="Corbel" panose="020B050302020402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639325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7F4C299-F35B-5A13-5013-5B4240101D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0A85D2-A7BA-87E2-3FC3-422043CE612F}"/>
              </a:ext>
            </a:extLst>
          </p:cNvPr>
          <p:cNvSpPr>
            <a:spLocks noGrp="1"/>
          </p:cNvSpPr>
          <p:nvPr>
            <p:ph type="title"/>
          </p:nvPr>
        </p:nvSpPr>
        <p:spPr/>
        <p:txBody>
          <a:bodyPr/>
          <a:lstStyle/>
          <a:p>
            <a:r>
              <a:rPr lang="en-US" dirty="0"/>
              <a:t>Roofline model</a:t>
            </a:r>
          </a:p>
        </p:txBody>
      </p:sp>
      <p:sp>
        <p:nvSpPr>
          <p:cNvPr id="3" name="Text Placeholder 2">
            <a:extLst>
              <a:ext uri="{FF2B5EF4-FFF2-40B4-BE49-F238E27FC236}">
                <a16:creationId xmlns:a16="http://schemas.microsoft.com/office/drawing/2014/main" id="{BD961B5F-CE83-78FE-41DA-DDA78F7C5D2B}"/>
              </a:ext>
            </a:extLst>
          </p:cNvPr>
          <p:cNvSpPr>
            <a:spLocks noGrp="1"/>
          </p:cNvSpPr>
          <p:nvPr>
            <p:ph type="body" sz="quarter" idx="16"/>
          </p:nvPr>
        </p:nvSpPr>
        <p:spPr/>
        <p:txBody>
          <a:bodyPr/>
          <a:lstStyle/>
          <a:p>
            <a:r>
              <a:rPr lang="en-US" b="1" dirty="0">
                <a:hlinkClick r:id="rId2"/>
              </a:rPr>
              <a:t>https://le.qun.ch/en/blog/2023/05/13/transformer-batching/</a:t>
            </a:r>
            <a:r>
              <a:rPr lang="en-US" b="1" dirty="0"/>
              <a:t> </a:t>
            </a:r>
          </a:p>
          <a:p>
            <a:r>
              <a:rPr lang="en-US" b="1" dirty="0">
                <a:hlinkClick r:id="rId3"/>
              </a:rPr>
              <a:t>https://crd.lbl.gov/assets/Uploads/ECP20-Roofline-1-intro.pdf</a:t>
            </a:r>
            <a:r>
              <a:rPr lang="en-US" b="1" dirty="0"/>
              <a:t> </a:t>
            </a:r>
          </a:p>
        </p:txBody>
      </p:sp>
      <p:pic>
        <p:nvPicPr>
          <p:cNvPr id="1028" name="Picture 4" descr="Roofline Performance Model - NERSC Documentation">
            <a:extLst>
              <a:ext uri="{FF2B5EF4-FFF2-40B4-BE49-F238E27FC236}">
                <a16:creationId xmlns:a16="http://schemas.microsoft.com/office/drawing/2014/main" id="{9F380A93-24E8-F54A-5179-49DB55540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3159" y="2052771"/>
            <a:ext cx="4040841" cy="3090729"/>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a:extLst>
              <a:ext uri="{FF2B5EF4-FFF2-40B4-BE49-F238E27FC236}">
                <a16:creationId xmlns:a16="http://schemas.microsoft.com/office/drawing/2014/main" id="{DF658CEE-50FD-008F-CFC1-7EA0CDBA0290}"/>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411535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F981CB2-0153-3949-92D1-90BC58FE34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03C63F-3A43-9CF4-0B52-58444B7D4948}"/>
              </a:ext>
            </a:extLst>
          </p:cNvPr>
          <p:cNvSpPr>
            <a:spLocks noGrp="1"/>
          </p:cNvSpPr>
          <p:nvPr>
            <p:ph type="title"/>
          </p:nvPr>
        </p:nvSpPr>
        <p:spPr/>
        <p:txBody>
          <a:bodyPr/>
          <a:lstStyle/>
          <a:p>
            <a:r>
              <a:rPr lang="en-US" dirty="0"/>
              <a:t>Recap </a:t>
            </a:r>
          </a:p>
        </p:txBody>
      </p:sp>
      <p:sp>
        <p:nvSpPr>
          <p:cNvPr id="3" name="Text Placeholder 2">
            <a:extLst>
              <a:ext uri="{FF2B5EF4-FFF2-40B4-BE49-F238E27FC236}">
                <a16:creationId xmlns:a16="http://schemas.microsoft.com/office/drawing/2014/main" id="{04F443A3-E818-FDC6-475E-65A50509065A}"/>
              </a:ext>
            </a:extLst>
          </p:cNvPr>
          <p:cNvSpPr>
            <a:spLocks noGrp="1"/>
          </p:cNvSpPr>
          <p:nvPr>
            <p:ph type="body" sz="quarter" idx="16"/>
          </p:nvPr>
        </p:nvSpPr>
        <p:spPr/>
        <p:txBody>
          <a:bodyPr/>
          <a:lstStyle/>
          <a:p>
            <a:r>
              <a:rPr lang="en-US" dirty="0"/>
              <a:t>SA’s AI during inference is not good. </a:t>
            </a:r>
          </a:p>
          <a:p>
            <a:pPr lvl="1"/>
            <a:r>
              <a:rPr lang="en-US" dirty="0"/>
              <a:t>We’re doing a lot of IO relative to computations (KV drag). </a:t>
            </a:r>
          </a:p>
          <a:p>
            <a:endParaRPr lang="en-US" dirty="0"/>
          </a:p>
          <a:p>
            <a:r>
              <a:rPr lang="en-US" dirty="0"/>
              <a:t>Sliding window attention: </a:t>
            </a:r>
            <a:r>
              <a:rPr lang="en-US" dirty="0" err="1"/>
              <a:t>sparsifying</a:t>
            </a:r>
            <a:r>
              <a:rPr lang="en-US" dirty="0"/>
              <a:t> attention pattern by looking at nearby things. </a:t>
            </a:r>
          </a:p>
          <a:p>
            <a:endParaRPr lang="en-US" dirty="0"/>
          </a:p>
          <a:p>
            <a:r>
              <a:rPr lang="en-US" dirty="0"/>
              <a:t>MQA and GQA: sharing attention keys and values. </a:t>
            </a:r>
          </a:p>
          <a:p>
            <a:endParaRPr lang="en-US" b="1" dirty="0">
              <a:effectLst/>
            </a:endParaRPr>
          </a:p>
          <a:p>
            <a:endParaRPr lang="en-US" b="1" dirty="0"/>
          </a:p>
          <a:p>
            <a:pPr marL="342900" lvl="1" indent="0">
              <a:buNone/>
            </a:pPr>
            <a:endParaRPr lang="en-US" sz="1400" dirty="0">
              <a:effectLst/>
              <a:latin typeface="Tahoma" panose="020B0604030504040204" pitchFamily="34" charset="0"/>
              <a:ea typeface="Tahoma" panose="020B0604030504040204" pitchFamily="34" charset="0"/>
              <a:cs typeface="Tahoma" panose="020B0604030504040204" pitchFamily="34" charset="0"/>
            </a:endParaRPr>
          </a:p>
          <a:p>
            <a:endParaRPr lang="en-US" sz="1400" dirty="0">
              <a:effectLst/>
            </a:endParaRPr>
          </a:p>
          <a:p>
            <a:endParaRPr lang="en-US" sz="1400" dirty="0"/>
          </a:p>
        </p:txBody>
      </p:sp>
    </p:spTree>
    <p:extLst>
      <p:ext uri="{BB962C8B-B14F-4D97-AF65-F5344CB8AC3E}">
        <p14:creationId xmlns:p14="http://schemas.microsoft.com/office/powerpoint/2010/main" val="74770362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20259E5-10C0-88F4-26C3-53D9E428109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571B710-54B1-46C6-ADA4-9C2B15DC1531}"/>
              </a:ext>
            </a:extLst>
          </p:cNvPr>
          <p:cNvSpPr>
            <a:spLocks noGrp="1"/>
          </p:cNvSpPr>
          <p:nvPr>
            <p:ph type="body" sz="quarter" idx="10"/>
          </p:nvPr>
        </p:nvSpPr>
        <p:spPr/>
        <p:txBody>
          <a:bodyPr>
            <a:normAutofit fontScale="92500" lnSpcReduction="10000"/>
          </a:bodyPr>
          <a:lstStyle/>
          <a:p>
            <a:r>
              <a:rPr lang="en-US" sz="4000" dirty="0"/>
              <a:t>Do you the dimensions of my latent embeddings? </a:t>
            </a:r>
          </a:p>
        </p:txBody>
      </p:sp>
      <p:pic>
        <p:nvPicPr>
          <p:cNvPr id="4" name="Picture 3" descr="A diagram of a group of colored rectangular objects&#10;&#10;Description automatically generated">
            <a:extLst>
              <a:ext uri="{FF2B5EF4-FFF2-40B4-BE49-F238E27FC236}">
                <a16:creationId xmlns:a16="http://schemas.microsoft.com/office/drawing/2014/main" id="{29B624B9-5129-4898-A217-B35490FD58AC}"/>
              </a:ext>
            </a:extLst>
          </p:cNvPr>
          <p:cNvPicPr>
            <a:picLocks noChangeAspect="1"/>
          </p:cNvPicPr>
          <p:nvPr/>
        </p:nvPicPr>
        <p:blipFill>
          <a:blip r:embed="rId2"/>
          <a:srcRect t="16404" r="64119" b="9076"/>
          <a:stretch/>
        </p:blipFill>
        <p:spPr>
          <a:xfrm>
            <a:off x="3296884" y="3245007"/>
            <a:ext cx="2234122" cy="1773041"/>
          </a:xfrm>
          <a:prstGeom prst="rect">
            <a:avLst/>
          </a:prstGeom>
        </p:spPr>
      </p:pic>
    </p:spTree>
    <p:extLst>
      <p:ext uri="{BB962C8B-B14F-4D97-AF65-F5344CB8AC3E}">
        <p14:creationId xmlns:p14="http://schemas.microsoft.com/office/powerpoint/2010/main" val="246969259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C1844-E8AD-C13D-F503-70D60B9E8451}"/>
              </a:ext>
            </a:extLst>
          </p:cNvPr>
          <p:cNvSpPr>
            <a:spLocks noGrp="1"/>
          </p:cNvSpPr>
          <p:nvPr>
            <p:ph type="title"/>
          </p:nvPr>
        </p:nvSpPr>
        <p:spPr/>
        <p:txBody>
          <a:bodyPr/>
          <a:lstStyle/>
          <a:p>
            <a:r>
              <a:rPr lang="en-US" dirty="0"/>
              <a:t>Low-Rank Key-Value Joint Compression</a:t>
            </a:r>
          </a:p>
        </p:txBody>
      </p:sp>
      <p:sp>
        <p:nvSpPr>
          <p:cNvPr id="3" name="Text Placeholder 2">
            <a:extLst>
              <a:ext uri="{FF2B5EF4-FFF2-40B4-BE49-F238E27FC236}">
                <a16:creationId xmlns:a16="http://schemas.microsoft.com/office/drawing/2014/main" id="{6E70C8D8-08E2-5699-2F49-BD6717C9E693}"/>
              </a:ext>
            </a:extLst>
          </p:cNvPr>
          <p:cNvSpPr>
            <a:spLocks noGrp="1"/>
          </p:cNvSpPr>
          <p:nvPr>
            <p:ph type="body" sz="quarter" idx="16"/>
          </p:nvPr>
        </p:nvSpPr>
        <p:spPr/>
        <p:txBody>
          <a:bodyPr/>
          <a:lstStyle/>
          <a:p>
            <a:r>
              <a:rPr lang="en-US" dirty="0"/>
              <a:t>Joint compress (project) keys and values to reduce KV cache: </a:t>
            </a:r>
          </a:p>
        </p:txBody>
      </p:sp>
      <p:pic>
        <p:nvPicPr>
          <p:cNvPr id="11" name="Picture 10">
            <a:extLst>
              <a:ext uri="{FF2B5EF4-FFF2-40B4-BE49-F238E27FC236}">
                <a16:creationId xmlns:a16="http://schemas.microsoft.com/office/drawing/2014/main" id="{3FED0BF1-7112-A4D2-EDEE-F6CFAAB98541}"/>
              </a:ext>
            </a:extLst>
          </p:cNvPr>
          <p:cNvPicPr>
            <a:picLocks noChangeAspect="1"/>
          </p:cNvPicPr>
          <p:nvPr/>
        </p:nvPicPr>
        <p:blipFill>
          <a:blip r:embed="rId2"/>
          <a:stretch>
            <a:fillRect/>
          </a:stretch>
        </p:blipFill>
        <p:spPr>
          <a:xfrm>
            <a:off x="417032" y="1832832"/>
            <a:ext cx="8128686" cy="2344347"/>
          </a:xfrm>
          <a:prstGeom prst="rect">
            <a:avLst/>
          </a:prstGeom>
        </p:spPr>
      </p:pic>
      <p:sp>
        <p:nvSpPr>
          <p:cNvPr id="12" name="TextBox 11">
            <a:extLst>
              <a:ext uri="{FF2B5EF4-FFF2-40B4-BE49-F238E27FC236}">
                <a16:creationId xmlns:a16="http://schemas.microsoft.com/office/drawing/2014/main" id="{BC98F8E5-F4A6-B5C0-DBED-58701CFE3059}"/>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spTree>
    <p:extLst>
      <p:ext uri="{BB962C8B-B14F-4D97-AF65-F5344CB8AC3E}">
        <p14:creationId xmlns:p14="http://schemas.microsoft.com/office/powerpoint/2010/main" val="30665499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891A6AD-B386-6F19-685D-0211E23BF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2A1F85-C500-AC15-DAD7-7A7EBC8FF6BA}"/>
              </a:ext>
            </a:extLst>
          </p:cNvPr>
          <p:cNvSpPr>
            <a:spLocks noGrp="1"/>
          </p:cNvSpPr>
          <p:nvPr>
            <p:ph type="title"/>
          </p:nvPr>
        </p:nvSpPr>
        <p:spPr/>
        <p:txBody>
          <a:bodyPr/>
          <a:lstStyle/>
          <a:p>
            <a:r>
              <a:rPr lang="en-US" dirty="0"/>
              <a:t>Low-Rank Key-Value Joint Compression</a:t>
            </a:r>
          </a:p>
        </p:txBody>
      </p:sp>
      <p:sp>
        <p:nvSpPr>
          <p:cNvPr id="3" name="Text Placeholder 2">
            <a:extLst>
              <a:ext uri="{FF2B5EF4-FFF2-40B4-BE49-F238E27FC236}">
                <a16:creationId xmlns:a16="http://schemas.microsoft.com/office/drawing/2014/main" id="{D3C5B6BF-6731-7DC7-7219-DAFA9F0BD2F0}"/>
              </a:ext>
            </a:extLst>
          </p:cNvPr>
          <p:cNvSpPr>
            <a:spLocks noGrp="1"/>
          </p:cNvSpPr>
          <p:nvPr>
            <p:ph type="body" sz="quarter" idx="16"/>
          </p:nvPr>
        </p:nvSpPr>
        <p:spPr/>
        <p:txBody>
          <a:bodyPr/>
          <a:lstStyle/>
          <a:p>
            <a:r>
              <a:rPr lang="en-US" dirty="0"/>
              <a:t>Joint compress (project) keys and values to reduce KV cache: </a:t>
            </a:r>
          </a:p>
        </p:txBody>
      </p:sp>
      <p:pic>
        <p:nvPicPr>
          <p:cNvPr id="6" name="Picture 5">
            <a:extLst>
              <a:ext uri="{FF2B5EF4-FFF2-40B4-BE49-F238E27FC236}">
                <a16:creationId xmlns:a16="http://schemas.microsoft.com/office/drawing/2014/main" id="{40C82014-5101-79D1-6EB7-EBBA06A11890}"/>
              </a:ext>
            </a:extLst>
          </p:cNvPr>
          <p:cNvPicPr>
            <a:picLocks noChangeAspect="1"/>
          </p:cNvPicPr>
          <p:nvPr/>
        </p:nvPicPr>
        <p:blipFill>
          <a:blip r:embed="rId4"/>
          <a:stretch>
            <a:fillRect/>
          </a:stretch>
        </p:blipFill>
        <p:spPr>
          <a:xfrm>
            <a:off x="3768536" y="1796832"/>
            <a:ext cx="1606928" cy="1279769"/>
          </a:xfrm>
          <a:prstGeom prst="rect">
            <a:avLst/>
          </a:prstGeom>
        </p:spPr>
      </p:pic>
      <p:pic>
        <p:nvPicPr>
          <p:cNvPr id="9" name="Picture 8">
            <a:extLst>
              <a:ext uri="{FF2B5EF4-FFF2-40B4-BE49-F238E27FC236}">
                <a16:creationId xmlns:a16="http://schemas.microsoft.com/office/drawing/2014/main" id="{B9409183-8022-58C1-2C77-7AA791AD88F5}"/>
              </a:ext>
            </a:extLst>
          </p:cNvPr>
          <p:cNvPicPr>
            <a:picLocks noChangeAspect="1"/>
          </p:cNvPicPr>
          <p:nvPr/>
        </p:nvPicPr>
        <p:blipFill>
          <a:blip r:embed="rId5"/>
          <a:stretch>
            <a:fillRect/>
          </a:stretch>
        </p:blipFill>
        <p:spPr>
          <a:xfrm>
            <a:off x="685800" y="2836885"/>
            <a:ext cx="7772400" cy="1710233"/>
          </a:xfrm>
          <a:prstGeom prst="rect">
            <a:avLst/>
          </a:prstGeom>
        </p:spPr>
      </p:pic>
      <p:sp>
        <p:nvSpPr>
          <p:cNvPr id="8" name="TextBox 7">
            <a:extLst>
              <a:ext uri="{FF2B5EF4-FFF2-40B4-BE49-F238E27FC236}">
                <a16:creationId xmlns:a16="http://schemas.microsoft.com/office/drawing/2014/main" id="{06B9C016-F9D6-94F8-F60C-A558AB6C7920}"/>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spTree>
    <p:extLst>
      <p:ext uri="{BB962C8B-B14F-4D97-AF65-F5344CB8AC3E}">
        <p14:creationId xmlns:p14="http://schemas.microsoft.com/office/powerpoint/2010/main" val="2184956499"/>
      </p:ext>
    </p:extLst>
  </p:cSld>
  <p:clrMapOvr>
    <a:masterClrMapping/>
  </p:clrMapOvr>
  <p:extLst>
    <p:ext uri="{6950BFC3-D8DA-4A85-94F7-54DA5524770B}">
      <p188:commentRel xmlns:p188="http://schemas.microsoft.com/office/powerpoint/2018/8/main" r:id="rId3"/>
    </p:ext>
  </p:extLst>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B7FA57-4084-9E33-2300-5874906D6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04687-1B32-8DB8-8E2F-12D7CD03F140}"/>
              </a:ext>
            </a:extLst>
          </p:cNvPr>
          <p:cNvSpPr>
            <a:spLocks noGrp="1"/>
          </p:cNvSpPr>
          <p:nvPr>
            <p:ph type="title"/>
          </p:nvPr>
        </p:nvSpPr>
        <p:spPr/>
        <p:txBody>
          <a:bodyPr/>
          <a:lstStyle/>
          <a:p>
            <a:r>
              <a:rPr lang="en-US" dirty="0"/>
              <a:t>MLA: KV-Cache size comparison </a:t>
            </a:r>
          </a:p>
        </p:txBody>
      </p:sp>
      <p:sp>
        <p:nvSpPr>
          <p:cNvPr id="3" name="Text Placeholder 2">
            <a:extLst>
              <a:ext uri="{FF2B5EF4-FFF2-40B4-BE49-F238E27FC236}">
                <a16:creationId xmlns:a16="http://schemas.microsoft.com/office/drawing/2014/main" id="{FC29A59D-50E8-6A8C-E69E-0ABBAF779E74}"/>
              </a:ext>
            </a:extLst>
          </p:cNvPr>
          <p:cNvSpPr>
            <a:spLocks noGrp="1"/>
          </p:cNvSpPr>
          <p:nvPr>
            <p:ph type="body" sz="quarter" idx="16"/>
          </p:nvPr>
        </p:nvSpPr>
        <p:spPr>
          <a:xfrm>
            <a:off x="533919" y="1346689"/>
            <a:ext cx="8085415" cy="3077573"/>
          </a:xfrm>
        </p:spPr>
        <p:txBody>
          <a:bodyPr/>
          <a:lstStyle/>
          <a:p>
            <a:r>
              <a:rPr lang="en-US" dirty="0"/>
              <a:t>MLA’s KV cache size is equal to GQA with only 2.25 groups. </a:t>
            </a:r>
            <a:br>
              <a:rPr lang="en-US" dirty="0"/>
            </a:br>
            <a:r>
              <a:rPr lang="en-US" dirty="0"/>
              <a:t>How about its performance? (vs. MHA and GQA) </a:t>
            </a:r>
          </a:p>
        </p:txBody>
      </p:sp>
      <p:sp>
        <p:nvSpPr>
          <p:cNvPr id="7" name="TextBox 6">
            <a:extLst>
              <a:ext uri="{FF2B5EF4-FFF2-40B4-BE49-F238E27FC236}">
                <a16:creationId xmlns:a16="http://schemas.microsoft.com/office/drawing/2014/main" id="{D489CF48-23CC-FE61-CE13-F348E6274CE1}"/>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pic>
        <p:nvPicPr>
          <p:cNvPr id="8" name="Picture 7">
            <a:extLst>
              <a:ext uri="{FF2B5EF4-FFF2-40B4-BE49-F238E27FC236}">
                <a16:creationId xmlns:a16="http://schemas.microsoft.com/office/drawing/2014/main" id="{247594F3-8FE0-83BC-8027-F7A1BA7EA08F}"/>
              </a:ext>
            </a:extLst>
          </p:cNvPr>
          <p:cNvPicPr>
            <a:picLocks noChangeAspect="1"/>
          </p:cNvPicPr>
          <p:nvPr/>
        </p:nvPicPr>
        <p:blipFill>
          <a:blip r:embed="rId2"/>
          <a:stretch>
            <a:fillRect/>
          </a:stretch>
        </p:blipFill>
        <p:spPr>
          <a:xfrm>
            <a:off x="1280143" y="1918438"/>
            <a:ext cx="6439504" cy="2716369"/>
          </a:xfrm>
          <a:prstGeom prst="rect">
            <a:avLst/>
          </a:prstGeom>
        </p:spPr>
      </p:pic>
    </p:spTree>
    <p:extLst>
      <p:ext uri="{BB962C8B-B14F-4D97-AF65-F5344CB8AC3E}">
        <p14:creationId xmlns:p14="http://schemas.microsoft.com/office/powerpoint/2010/main" val="426595338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D1CF21A-F126-E26A-6BE7-D9C331B13D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65B11C-DD38-2963-C10E-1CD4C31FABC1}"/>
              </a:ext>
            </a:extLst>
          </p:cNvPr>
          <p:cNvSpPr>
            <a:spLocks noGrp="1"/>
          </p:cNvSpPr>
          <p:nvPr>
            <p:ph type="title"/>
          </p:nvPr>
        </p:nvSpPr>
        <p:spPr/>
        <p:txBody>
          <a:bodyPr/>
          <a:lstStyle/>
          <a:p>
            <a:r>
              <a:rPr lang="en-US" dirty="0"/>
              <a:t>MLA: KV-Cache size comparison </a:t>
            </a:r>
          </a:p>
        </p:txBody>
      </p:sp>
      <p:sp>
        <p:nvSpPr>
          <p:cNvPr id="3" name="Text Placeholder 2">
            <a:extLst>
              <a:ext uri="{FF2B5EF4-FFF2-40B4-BE49-F238E27FC236}">
                <a16:creationId xmlns:a16="http://schemas.microsoft.com/office/drawing/2014/main" id="{694F6963-3C98-C1C7-50BF-5A00AD59927D}"/>
              </a:ext>
            </a:extLst>
          </p:cNvPr>
          <p:cNvSpPr>
            <a:spLocks noGrp="1"/>
          </p:cNvSpPr>
          <p:nvPr>
            <p:ph type="body" sz="quarter" idx="16"/>
          </p:nvPr>
        </p:nvSpPr>
        <p:spPr>
          <a:xfrm>
            <a:off x="533919" y="1346689"/>
            <a:ext cx="8085415" cy="3077573"/>
          </a:xfrm>
        </p:spPr>
        <p:txBody>
          <a:bodyPr/>
          <a:lstStyle/>
          <a:p>
            <a:r>
              <a:rPr lang="en-US" dirty="0"/>
              <a:t>MLA (DeepSeek-V2) shows better performance than MHA, but requires a significantly smaller amount of KV cache.</a:t>
            </a:r>
          </a:p>
        </p:txBody>
      </p:sp>
      <p:sp>
        <p:nvSpPr>
          <p:cNvPr id="7" name="TextBox 6">
            <a:extLst>
              <a:ext uri="{FF2B5EF4-FFF2-40B4-BE49-F238E27FC236}">
                <a16:creationId xmlns:a16="http://schemas.microsoft.com/office/drawing/2014/main" id="{B8DCC87B-3CC3-4E33-02A8-ECDE9AE6D9F9}"/>
              </a:ext>
            </a:extLst>
          </p:cNvPr>
          <p:cNvSpPr txBox="1"/>
          <p:nvPr/>
        </p:nvSpPr>
        <p:spPr>
          <a:xfrm>
            <a:off x="2787162" y="4678768"/>
            <a:ext cx="3569676" cy="430887"/>
          </a:xfrm>
          <a:prstGeom prst="rect">
            <a:avLst/>
          </a:prstGeom>
          <a:noFill/>
        </p:spPr>
        <p:txBody>
          <a:bodyPr wrap="square">
            <a:spAutoFit/>
          </a:bodyPr>
          <a:lstStyle/>
          <a:p>
            <a:pPr algn="ctr"/>
            <a:r>
              <a:rPr lang="en-US" sz="1100" dirty="0"/>
              <a:t>DeepSeek-V2: A Strong, Economical, and Efficient Mixture-of-Experts Language Mode, 2024</a:t>
            </a:r>
          </a:p>
        </p:txBody>
      </p:sp>
      <p:pic>
        <p:nvPicPr>
          <p:cNvPr id="9" name="Picture 8" descr="A table with text and numbers&#10;&#10;AI-generated content may be incorrect.">
            <a:extLst>
              <a:ext uri="{FF2B5EF4-FFF2-40B4-BE49-F238E27FC236}">
                <a16:creationId xmlns:a16="http://schemas.microsoft.com/office/drawing/2014/main" id="{45702479-9665-1B93-A47C-5EA3E1F2A0BE}"/>
              </a:ext>
            </a:extLst>
          </p:cNvPr>
          <p:cNvPicPr>
            <a:picLocks noChangeAspect="1"/>
          </p:cNvPicPr>
          <p:nvPr/>
        </p:nvPicPr>
        <p:blipFill>
          <a:blip r:embed="rId2"/>
          <a:stretch>
            <a:fillRect/>
          </a:stretch>
        </p:blipFill>
        <p:spPr>
          <a:xfrm>
            <a:off x="984739" y="1960457"/>
            <a:ext cx="6872712" cy="2718311"/>
          </a:xfrm>
          <a:prstGeom prst="rect">
            <a:avLst/>
          </a:prstGeom>
        </p:spPr>
      </p:pic>
    </p:spTree>
    <p:extLst>
      <p:ext uri="{BB962C8B-B14F-4D97-AF65-F5344CB8AC3E}">
        <p14:creationId xmlns:p14="http://schemas.microsoft.com/office/powerpoint/2010/main" val="31770758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177B18F-5D4C-FDBF-4E2C-688AE4C3F63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178BDE6-0990-AB5F-6919-78ABCE01AF16}"/>
              </a:ext>
            </a:extLst>
          </p:cNvPr>
          <p:cNvSpPr>
            <a:spLocks noGrp="1"/>
          </p:cNvSpPr>
          <p:nvPr>
            <p:ph type="body" sz="quarter" idx="10"/>
          </p:nvPr>
        </p:nvSpPr>
        <p:spPr/>
        <p:txBody>
          <a:bodyPr>
            <a:normAutofit/>
          </a:bodyPr>
          <a:lstStyle/>
          <a:p>
            <a:r>
              <a:rPr lang="en-US" sz="4000" dirty="0"/>
              <a:t>Parameter tying</a:t>
            </a:r>
          </a:p>
        </p:txBody>
      </p:sp>
    </p:spTree>
    <p:extLst>
      <p:ext uri="{BB962C8B-B14F-4D97-AF65-F5344CB8AC3E}">
        <p14:creationId xmlns:p14="http://schemas.microsoft.com/office/powerpoint/2010/main" val="32145270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D2C0D-7E1F-2DEB-2768-8BF8C1B9A4E3}"/>
              </a:ext>
            </a:extLst>
          </p:cNvPr>
          <p:cNvSpPr>
            <a:spLocks noGrp="1"/>
          </p:cNvSpPr>
          <p:nvPr>
            <p:ph type="title"/>
          </p:nvPr>
        </p:nvSpPr>
        <p:spPr/>
        <p:txBody>
          <a:bodyPr/>
          <a:lstStyle/>
          <a:p>
            <a:r>
              <a:rPr lang="en-US" dirty="0"/>
              <a:t>Embedding parameter tying </a:t>
            </a:r>
          </a:p>
        </p:txBody>
      </p:sp>
      <p:sp>
        <p:nvSpPr>
          <p:cNvPr id="3" name="Text Placeholder 2">
            <a:extLst>
              <a:ext uri="{FF2B5EF4-FFF2-40B4-BE49-F238E27FC236}">
                <a16:creationId xmlns:a16="http://schemas.microsoft.com/office/drawing/2014/main" id="{F9E66E40-C3BE-8A3D-7663-538C6B23F6D1}"/>
              </a:ext>
            </a:extLst>
          </p:cNvPr>
          <p:cNvSpPr>
            <a:spLocks noGrp="1"/>
          </p:cNvSpPr>
          <p:nvPr>
            <p:ph type="body" sz="quarter" idx="16"/>
          </p:nvPr>
        </p:nvSpPr>
        <p:spPr>
          <a:xfrm>
            <a:off x="410351" y="1159986"/>
            <a:ext cx="8577130" cy="3077573"/>
          </a:xfrm>
        </p:spPr>
        <p:txBody>
          <a:bodyPr/>
          <a:lstStyle/>
          <a:p>
            <a:r>
              <a:rPr lang="en-US" dirty="0"/>
              <a:t>The same weight matrix is used for both the input embeddings and the output (projection) layer.</a:t>
            </a:r>
          </a:p>
          <a:p>
            <a:endParaRPr lang="en-US" dirty="0"/>
          </a:p>
          <a:p>
            <a:endParaRPr lang="en-US" dirty="0"/>
          </a:p>
          <a:p>
            <a:endParaRPr lang="en-US" dirty="0"/>
          </a:p>
          <a:p>
            <a:endParaRPr lang="en-US" dirty="0"/>
          </a:p>
          <a:p>
            <a:endParaRPr lang="en-US" dirty="0"/>
          </a:p>
          <a:p>
            <a:r>
              <a:rPr lang="en-US" dirty="0"/>
              <a:t>Why? </a:t>
            </a:r>
          </a:p>
          <a:p>
            <a:pPr lvl="1"/>
            <a:r>
              <a:rPr lang="en-US" sz="1400" b="1" dirty="0"/>
              <a:t>Theoretical justification:</a:t>
            </a:r>
            <a:r>
              <a:rPr lang="en-US" sz="1400" dirty="0"/>
              <a:t> The input and output </a:t>
            </a:r>
            <a:br>
              <a:rPr lang="en-US" sz="1400" dirty="0"/>
            </a:br>
            <a:r>
              <a:rPr lang="en-US" sz="1400" dirty="0"/>
              <a:t>embeddings should exist in the same space.</a:t>
            </a:r>
            <a:endParaRPr lang="en-US" sz="1400" b="1" dirty="0"/>
          </a:p>
          <a:p>
            <a:pPr lvl="1"/>
            <a:r>
              <a:rPr lang="en-US" sz="1400" b="1" dirty="0"/>
              <a:t>Memory Efficiency:</a:t>
            </a:r>
            <a:r>
              <a:rPr lang="en-US" sz="1400" dirty="0"/>
              <a:t> reduce the # of trainable params.</a:t>
            </a:r>
          </a:p>
          <a:p>
            <a:pPr lvl="1"/>
            <a:r>
              <a:rPr lang="en-US" sz="1400" b="1" dirty="0"/>
              <a:t>Improved Generalization:</a:t>
            </a:r>
            <a:r>
              <a:rPr lang="en-US" sz="1400" dirty="0"/>
              <a:t> It enforces consistency between </a:t>
            </a:r>
            <a:br>
              <a:rPr lang="en-US" sz="1400" dirty="0"/>
            </a:br>
            <a:r>
              <a:rPr lang="en-US" sz="1400" dirty="0"/>
              <a:t>input vs output — the same representations are used in both </a:t>
            </a:r>
            <a:br>
              <a:rPr lang="en-US" sz="1400" dirty="0"/>
            </a:br>
            <a:r>
              <a:rPr lang="en-US" sz="1400" dirty="0"/>
              <a:t>encoding and decoding.</a:t>
            </a:r>
          </a:p>
        </p:txBody>
      </p:sp>
      <p:sp>
        <p:nvSpPr>
          <p:cNvPr id="5" name="TextBox 4">
            <a:extLst>
              <a:ext uri="{FF2B5EF4-FFF2-40B4-BE49-F238E27FC236}">
                <a16:creationId xmlns:a16="http://schemas.microsoft.com/office/drawing/2014/main" id="{741EB6A2-B8A6-0787-2419-B1E4BFA423EB}"/>
              </a:ext>
            </a:extLst>
          </p:cNvPr>
          <p:cNvSpPr txBox="1"/>
          <p:nvPr/>
        </p:nvSpPr>
        <p:spPr>
          <a:xfrm>
            <a:off x="2155253" y="4918864"/>
            <a:ext cx="4572000" cy="261610"/>
          </a:xfrm>
          <a:prstGeom prst="rect">
            <a:avLst/>
          </a:prstGeom>
          <a:noFill/>
        </p:spPr>
        <p:txBody>
          <a:bodyPr wrap="square">
            <a:spAutoFit/>
          </a:bodyPr>
          <a:lstStyle/>
          <a:p>
            <a:pPr algn="ctr"/>
            <a:r>
              <a:rPr lang="en-US" sz="1050" dirty="0">
                <a:latin typeface="Tahoma" panose="020B0604030504040204" pitchFamily="34" charset="0"/>
                <a:ea typeface="Tahoma" panose="020B0604030504040204" pitchFamily="34" charset="0"/>
                <a:cs typeface="Tahoma" panose="020B0604030504040204" pitchFamily="34" charset="0"/>
                <a:hlinkClick r:id="rId2"/>
              </a:rPr>
              <a:t>Using the Output Embedding to Improve Language Models, 2017</a:t>
            </a:r>
            <a:endParaRPr lang="en-US" sz="1050" dirty="0">
              <a:latin typeface="Tahoma" panose="020B0604030504040204" pitchFamily="34" charset="0"/>
              <a:ea typeface="Tahoma" panose="020B0604030504040204" pitchFamily="34" charset="0"/>
              <a:cs typeface="Tahoma" panose="020B0604030504040204" pitchFamily="34" charset="0"/>
            </a:endParaRPr>
          </a:p>
        </p:txBody>
      </p:sp>
      <p:pic>
        <p:nvPicPr>
          <p:cNvPr id="1026" name="Picture 2" descr="Part F. Language Modeling - EN - Deep Learning Bible - 3. Natural Language  Processing - Eng.">
            <a:extLst>
              <a:ext uri="{FF2B5EF4-FFF2-40B4-BE49-F238E27FC236}">
                <a16:creationId xmlns:a16="http://schemas.microsoft.com/office/drawing/2014/main" id="{12D9D142-C040-8AD6-A192-26CAB6012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6413" y="1566041"/>
            <a:ext cx="2914196" cy="30775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B23DB74-AD11-6D55-C097-FDB4DFA61CCA}"/>
              </a:ext>
            </a:extLst>
          </p:cNvPr>
          <p:cNvPicPr>
            <a:picLocks noChangeAspect="1"/>
          </p:cNvPicPr>
          <p:nvPr/>
        </p:nvPicPr>
        <p:blipFill>
          <a:blip r:embed="rId4"/>
          <a:stretch>
            <a:fillRect/>
          </a:stretch>
        </p:blipFill>
        <p:spPr>
          <a:xfrm>
            <a:off x="1497995" y="1582730"/>
            <a:ext cx="4169637" cy="1773511"/>
          </a:xfrm>
          <a:prstGeom prst="rect">
            <a:avLst/>
          </a:prstGeom>
        </p:spPr>
      </p:pic>
      <p:sp>
        <p:nvSpPr>
          <p:cNvPr id="7" name="Rectangle 6">
            <a:extLst>
              <a:ext uri="{FF2B5EF4-FFF2-40B4-BE49-F238E27FC236}">
                <a16:creationId xmlns:a16="http://schemas.microsoft.com/office/drawing/2014/main" id="{1C099D56-6DAB-E800-59DE-CB306621846E}"/>
              </a:ext>
            </a:extLst>
          </p:cNvPr>
          <p:cNvSpPr/>
          <p:nvPr/>
        </p:nvSpPr>
        <p:spPr>
          <a:xfrm>
            <a:off x="2061552" y="2983778"/>
            <a:ext cx="3474275" cy="347749"/>
          </a:xfrm>
          <a:prstGeom prst="rect">
            <a:avLst/>
          </a:prstGeom>
          <a:solidFill>
            <a:srgbClr val="C00000">
              <a:alpha val="1686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325124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C477751-C5BE-BB29-3971-D589725F74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B8E4C36-C150-FB51-C540-F939C441D0AC}"/>
              </a:ext>
            </a:extLst>
          </p:cNvPr>
          <p:cNvSpPr>
            <a:spLocks noGrp="1"/>
          </p:cNvSpPr>
          <p:nvPr>
            <p:ph type="body" sz="quarter" idx="10"/>
          </p:nvPr>
        </p:nvSpPr>
        <p:spPr/>
        <p:txBody>
          <a:bodyPr>
            <a:normAutofit fontScale="85000" lnSpcReduction="10000"/>
          </a:bodyPr>
          <a:lstStyle/>
          <a:p>
            <a:r>
              <a:rPr lang="en-US" sz="4000" dirty="0"/>
              <a:t>Is there a better way to encode positional information? </a:t>
            </a:r>
          </a:p>
        </p:txBody>
      </p:sp>
    </p:spTree>
    <p:extLst>
      <p:ext uri="{BB962C8B-B14F-4D97-AF65-F5344CB8AC3E}">
        <p14:creationId xmlns:p14="http://schemas.microsoft.com/office/powerpoint/2010/main" val="265503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CF551B7-4FAA-F174-C34D-5112CF5DB5B5}"/>
              </a:ext>
            </a:extLst>
          </p:cNvPr>
          <p:cNvSpPr>
            <a:spLocks noGrp="1"/>
          </p:cNvSpPr>
          <p:nvPr>
            <p:ph type="body" sz="quarter" idx="10"/>
          </p:nvPr>
        </p:nvSpPr>
        <p:spPr/>
        <p:txBody>
          <a:bodyPr>
            <a:normAutofit/>
          </a:bodyPr>
          <a:lstStyle/>
          <a:p>
            <a:r>
              <a:rPr lang="en-US" sz="2800" dirty="0"/>
              <a:t>Encoder-Decoder Family of Transformers </a:t>
            </a:r>
          </a:p>
        </p:txBody>
      </p:sp>
      <p:pic>
        <p:nvPicPr>
          <p:cNvPr id="15" name="object 20">
            <a:extLst>
              <a:ext uri="{FF2B5EF4-FFF2-40B4-BE49-F238E27FC236}">
                <a16:creationId xmlns:a16="http://schemas.microsoft.com/office/drawing/2014/main" id="{B3C25244-4CB7-772B-7F89-8EFBBA4ABB33}"/>
              </a:ext>
            </a:extLst>
          </p:cNvPr>
          <p:cNvPicPr/>
          <p:nvPr/>
        </p:nvPicPr>
        <p:blipFill>
          <a:blip r:embed="rId3" cstate="print"/>
          <a:stretch>
            <a:fillRect/>
          </a:stretch>
        </p:blipFill>
        <p:spPr>
          <a:xfrm>
            <a:off x="3358394" y="3467097"/>
            <a:ext cx="1417881" cy="1200801"/>
          </a:xfrm>
          <a:prstGeom prst="rect">
            <a:avLst/>
          </a:prstGeom>
        </p:spPr>
      </p:pic>
      <p:sp>
        <p:nvSpPr>
          <p:cNvPr id="16" name="object 22">
            <a:extLst>
              <a:ext uri="{FF2B5EF4-FFF2-40B4-BE49-F238E27FC236}">
                <a16:creationId xmlns:a16="http://schemas.microsoft.com/office/drawing/2014/main" id="{C4ABC8F8-2FEE-1CB0-0CC1-1C4C950321CC}"/>
              </a:ext>
            </a:extLst>
          </p:cNvPr>
          <p:cNvSpPr txBox="1"/>
          <p:nvPr/>
        </p:nvSpPr>
        <p:spPr>
          <a:xfrm>
            <a:off x="4928227" y="3802588"/>
            <a:ext cx="871061" cy="586058"/>
          </a:xfrm>
          <a:prstGeom prst="rect">
            <a:avLst/>
          </a:prstGeom>
        </p:spPr>
        <p:txBody>
          <a:bodyPr vert="horz" wrap="square" lIns="0" tIns="0" rIns="0" bIns="0" rtlCol="0">
            <a:spAutoFit/>
          </a:bodyPr>
          <a:lstStyle/>
          <a:p>
            <a:pPr marL="9525">
              <a:lnSpc>
                <a:spcPts val="2063"/>
              </a:lnSpc>
            </a:pPr>
            <a:r>
              <a:rPr sz="1725" spc="-4" dirty="0">
                <a:latin typeface="Corbel" panose="020B0503020204020204" pitchFamily="34" charset="0"/>
                <a:ea typeface="Tahoma" panose="020B0604030504040204" pitchFamily="34" charset="0"/>
                <a:cs typeface="Calibri"/>
              </a:rPr>
              <a:t>Encoder-</a:t>
            </a:r>
            <a:endParaRPr sz="1725" dirty="0">
              <a:latin typeface="Corbel" panose="020B0503020204020204" pitchFamily="34" charset="0"/>
              <a:ea typeface="Tahoma" panose="020B0604030504040204" pitchFamily="34" charset="0"/>
              <a:cs typeface="Calibri"/>
            </a:endParaRPr>
          </a:p>
          <a:p>
            <a:pPr marL="9525">
              <a:spcBef>
                <a:spcPts val="413"/>
              </a:spcBef>
            </a:pPr>
            <a:r>
              <a:rPr sz="1725" spc="-4" dirty="0">
                <a:latin typeface="Corbel" panose="020B0503020204020204" pitchFamily="34" charset="0"/>
                <a:ea typeface="Tahoma" panose="020B0604030504040204" pitchFamily="34" charset="0"/>
                <a:cs typeface="Calibri"/>
              </a:rPr>
              <a:t>Decoders</a:t>
            </a:r>
            <a:endParaRPr sz="1725" dirty="0">
              <a:latin typeface="Corbel" panose="020B0503020204020204" pitchFamily="34" charset="0"/>
              <a:ea typeface="Tahoma" panose="020B0604030504040204" pitchFamily="34" charset="0"/>
              <a:cs typeface="Calibri"/>
            </a:endParaRPr>
          </a:p>
        </p:txBody>
      </p:sp>
    </p:spTree>
    <p:extLst>
      <p:ext uri="{BB962C8B-B14F-4D97-AF65-F5344CB8AC3E}">
        <p14:creationId xmlns:p14="http://schemas.microsoft.com/office/powerpoint/2010/main" val="3720476317"/>
      </p:ext>
    </p:extLst>
  </p:cSld>
  <p:clrMapOvr>
    <a:masterClrMapping/>
  </p:clrMapOvr>
  <p:extLst>
    <p:ext uri="{6950BFC3-D8DA-4A85-94F7-54DA5524770B}">
      <p188:commentRel xmlns:p188="http://schemas.microsoft.com/office/powerpoint/2018/8/main" r:id="rId2"/>
    </p:ext>
  </p:extLst>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926CBDB-7168-29A1-C797-DB3654276C43}"/>
            </a:ext>
          </a:extLst>
        </p:cNvPr>
        <p:cNvGrpSpPr/>
        <p:nvPr/>
      </p:nvGrpSpPr>
      <p:grpSpPr>
        <a:xfrm>
          <a:off x="0" y="0"/>
          <a:ext cx="0" cy="0"/>
          <a:chOff x="0" y="0"/>
          <a:chExt cx="0" cy="0"/>
        </a:xfrm>
      </p:grpSpPr>
      <p:sp>
        <p:nvSpPr>
          <p:cNvPr id="25" name="矩形 24">
            <a:extLst>
              <a:ext uri="{FF2B5EF4-FFF2-40B4-BE49-F238E27FC236}">
                <a16:creationId xmlns:a16="http://schemas.microsoft.com/office/drawing/2014/main" id="{886DD183-97C8-EF79-EBD8-C10738E6F3C0}"/>
              </a:ext>
            </a:extLst>
          </p:cNvPr>
          <p:cNvSpPr/>
          <p:nvPr/>
        </p:nvSpPr>
        <p:spPr>
          <a:xfrm>
            <a:off x="2431414" y="3281063"/>
            <a:ext cx="216000" cy="405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27" name="矩形 31">
            <a:extLst>
              <a:ext uri="{FF2B5EF4-FFF2-40B4-BE49-F238E27FC236}">
                <a16:creationId xmlns:a16="http://schemas.microsoft.com/office/drawing/2014/main" id="{6F81A087-4E5E-F45B-494C-4CC97566DEEC}"/>
              </a:ext>
            </a:extLst>
          </p:cNvPr>
          <p:cNvSpPr/>
          <p:nvPr/>
        </p:nvSpPr>
        <p:spPr>
          <a:xfrm>
            <a:off x="2002130" y="3281063"/>
            <a:ext cx="216000" cy="405000"/>
          </a:xfrm>
          <a:prstGeom prst="rect">
            <a:avLst/>
          </a:prstGeom>
          <a:solidFill>
            <a:srgbClr val="FECCC2"/>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29" name="矩形 33">
            <a:extLst>
              <a:ext uri="{FF2B5EF4-FFF2-40B4-BE49-F238E27FC236}">
                <a16:creationId xmlns:a16="http://schemas.microsoft.com/office/drawing/2014/main" id="{8DA0C814-F9C5-B6C1-59C6-8CB90AF2F3FA}"/>
              </a:ext>
            </a:extLst>
          </p:cNvPr>
          <p:cNvSpPr/>
          <p:nvPr/>
        </p:nvSpPr>
        <p:spPr>
          <a:xfrm>
            <a:off x="1580553" y="3281063"/>
            <a:ext cx="216000" cy="405000"/>
          </a:xfrm>
          <a:prstGeom prst="rect">
            <a:avLst/>
          </a:prstGeom>
          <a:solidFill>
            <a:srgbClr val="E0A9FE"/>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cxnSp>
        <p:nvCxnSpPr>
          <p:cNvPr id="31" name="直線單箭頭接點 67">
            <a:extLst>
              <a:ext uri="{FF2B5EF4-FFF2-40B4-BE49-F238E27FC236}">
                <a16:creationId xmlns:a16="http://schemas.microsoft.com/office/drawing/2014/main" id="{639775B5-1BD9-5228-EA37-63E643175F60}"/>
              </a:ext>
            </a:extLst>
          </p:cNvPr>
          <p:cNvCxnSpPr>
            <a:cxnSpLocks/>
          </p:cNvCxnSpPr>
          <p:nvPr/>
        </p:nvCxnSpPr>
        <p:spPr>
          <a:xfrm flipV="1">
            <a:off x="2116571" y="3689023"/>
            <a:ext cx="0" cy="381657"/>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68">
            <a:extLst>
              <a:ext uri="{FF2B5EF4-FFF2-40B4-BE49-F238E27FC236}">
                <a16:creationId xmlns:a16="http://schemas.microsoft.com/office/drawing/2014/main" id="{92B319D0-C434-5978-828B-AF73E8B845DF}"/>
              </a:ext>
            </a:extLst>
          </p:cNvPr>
          <p:cNvCxnSpPr>
            <a:cxnSpLocks/>
          </p:cNvCxnSpPr>
          <p:nvPr/>
        </p:nvCxnSpPr>
        <p:spPr>
          <a:xfrm>
            <a:off x="1680013" y="3898902"/>
            <a:ext cx="859400" cy="0"/>
          </a:xfrm>
          <a:prstGeom prst="straightConnector1">
            <a:avLst/>
          </a:prstGeom>
          <a:ln w="254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直線單箭頭接點 69">
            <a:extLst>
              <a:ext uri="{FF2B5EF4-FFF2-40B4-BE49-F238E27FC236}">
                <a16:creationId xmlns:a16="http://schemas.microsoft.com/office/drawing/2014/main" id="{F4E5B3DF-0115-A7E2-17FC-570C5FE22E5C}"/>
              </a:ext>
            </a:extLst>
          </p:cNvPr>
          <p:cNvCxnSpPr>
            <a:cxnSpLocks/>
          </p:cNvCxnSpPr>
          <p:nvPr/>
        </p:nvCxnSpPr>
        <p:spPr>
          <a:xfrm flipV="1">
            <a:off x="1680013" y="3687516"/>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70">
            <a:extLst>
              <a:ext uri="{FF2B5EF4-FFF2-40B4-BE49-F238E27FC236}">
                <a16:creationId xmlns:a16="http://schemas.microsoft.com/office/drawing/2014/main" id="{911DE047-2E0B-AB54-0770-83C8713879D8}"/>
              </a:ext>
            </a:extLst>
          </p:cNvPr>
          <p:cNvCxnSpPr>
            <a:cxnSpLocks/>
          </p:cNvCxnSpPr>
          <p:nvPr/>
        </p:nvCxnSpPr>
        <p:spPr>
          <a:xfrm flipV="1">
            <a:off x="2539414" y="3687516"/>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71" name="文字方塊 118">
                <a:extLst>
                  <a:ext uri="{FF2B5EF4-FFF2-40B4-BE49-F238E27FC236}">
                    <a16:creationId xmlns:a16="http://schemas.microsoft.com/office/drawing/2014/main" id="{7D118AEF-C2B2-8BA3-5CD1-602EAF27F636}"/>
                  </a:ext>
                </a:extLst>
              </p:cNvPr>
              <p:cNvSpPr txBox="1"/>
              <p:nvPr/>
            </p:nvSpPr>
            <p:spPr>
              <a:xfrm>
                <a:off x="2221105" y="4766026"/>
                <a:ext cx="5363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smtClean="0">
                              <a:latin typeface="Cambria Math" panose="02040503050406030204" pitchFamily="18" charset="0"/>
                            </a:rPr>
                            <m:t>𝑥</m:t>
                          </m:r>
                        </m:e>
                        <m:sub>
                          <m:r>
                            <a:rPr lang="en-US" altLang="zh-TW" sz="1800" smtClean="0">
                              <a:latin typeface="Cambria Math" panose="02040503050406030204" pitchFamily="18" charset="0"/>
                            </a:rPr>
                            <m:t>1</m:t>
                          </m:r>
                        </m:sub>
                      </m:sSub>
                    </m:oMath>
                  </m:oMathPara>
                </a14:m>
                <a:endParaRPr lang="zh-TW" altLang="en-US" sz="1800" dirty="0">
                  <a:latin typeface="Corbel" panose="020B0503020204020204" pitchFamily="34" charset="0"/>
                  <a:cs typeface="Tahoma" panose="020B0604030504040204" pitchFamily="34" charset="0"/>
                </a:endParaRPr>
              </a:p>
            </p:txBody>
          </p:sp>
        </mc:Choice>
        <mc:Fallback>
          <p:sp>
            <p:nvSpPr>
              <p:cNvPr id="71" name="文字方塊 118">
                <a:extLst>
                  <a:ext uri="{FF2B5EF4-FFF2-40B4-BE49-F238E27FC236}">
                    <a16:creationId xmlns:a16="http://schemas.microsoft.com/office/drawing/2014/main" id="{7D118AEF-C2B2-8BA3-5CD1-602EAF27F636}"/>
                  </a:ext>
                </a:extLst>
              </p:cNvPr>
              <p:cNvSpPr txBox="1">
                <a:spLocks noRot="1" noChangeAspect="1" noMove="1" noResize="1" noEditPoints="1" noAdjustHandles="1" noChangeArrowheads="1" noChangeShapeType="1" noTextEdit="1"/>
              </p:cNvSpPr>
              <p:nvPr/>
            </p:nvSpPr>
            <p:spPr>
              <a:xfrm>
                <a:off x="2221105" y="4766026"/>
                <a:ext cx="536371" cy="369332"/>
              </a:xfrm>
              <a:prstGeom prst="rect">
                <a:avLst/>
              </a:prstGeom>
              <a:blipFill>
                <a:blip r:embed="rId3"/>
                <a:stretch>
                  <a:fillRect/>
                </a:stretch>
              </a:blipFill>
            </p:spPr>
            <p:txBody>
              <a:bodyPr/>
              <a:lstStyle/>
              <a:p>
                <a:r>
                  <a:rPr lang="en-US">
                    <a:noFill/>
                  </a:rPr>
                  <a:t> </a:t>
                </a:r>
              </a:p>
            </p:txBody>
          </p:sp>
        </mc:Fallback>
      </mc:AlternateContent>
      <p:sp>
        <p:nvSpPr>
          <p:cNvPr id="79" name="Rectangle 78">
            <a:extLst>
              <a:ext uri="{FF2B5EF4-FFF2-40B4-BE49-F238E27FC236}">
                <a16:creationId xmlns:a16="http://schemas.microsoft.com/office/drawing/2014/main" id="{B04ED042-153C-44F8-C7FF-7367A933E72E}"/>
              </a:ext>
            </a:extLst>
          </p:cNvPr>
          <p:cNvSpPr/>
          <p:nvPr/>
        </p:nvSpPr>
        <p:spPr>
          <a:xfrm>
            <a:off x="1949816" y="4663113"/>
            <a:ext cx="102108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u="none" dirty="0">
                <a:solidFill>
                  <a:schemeClr val="tx1"/>
                </a:solidFill>
                <a:latin typeface="Corbel" panose="020B0503020204020204" pitchFamily="34" charset="0"/>
              </a:rPr>
              <a:t>O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p>
        </p:txBody>
      </p:sp>
      <p:sp>
        <p:nvSpPr>
          <p:cNvPr id="5" name="矩形 24">
            <a:extLst>
              <a:ext uri="{FF2B5EF4-FFF2-40B4-BE49-F238E27FC236}">
                <a16:creationId xmlns:a16="http://schemas.microsoft.com/office/drawing/2014/main" id="{B9E9283D-CB30-B1D7-2863-493BF4040FCE}"/>
              </a:ext>
            </a:extLst>
          </p:cNvPr>
          <p:cNvSpPr/>
          <p:nvPr/>
        </p:nvSpPr>
        <p:spPr>
          <a:xfrm>
            <a:off x="4100091" y="3282996"/>
            <a:ext cx="216000" cy="405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7" name="矩形 31">
            <a:extLst>
              <a:ext uri="{FF2B5EF4-FFF2-40B4-BE49-F238E27FC236}">
                <a16:creationId xmlns:a16="http://schemas.microsoft.com/office/drawing/2014/main" id="{4893EB25-B61C-0D37-81A2-26B8C603D67C}"/>
              </a:ext>
            </a:extLst>
          </p:cNvPr>
          <p:cNvSpPr/>
          <p:nvPr/>
        </p:nvSpPr>
        <p:spPr>
          <a:xfrm>
            <a:off x="3670807" y="3282996"/>
            <a:ext cx="216000" cy="405000"/>
          </a:xfrm>
          <a:prstGeom prst="rect">
            <a:avLst/>
          </a:prstGeom>
          <a:solidFill>
            <a:srgbClr val="FECCC2"/>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9" name="矩形 33">
            <a:extLst>
              <a:ext uri="{FF2B5EF4-FFF2-40B4-BE49-F238E27FC236}">
                <a16:creationId xmlns:a16="http://schemas.microsoft.com/office/drawing/2014/main" id="{BB574F21-0478-855B-73A7-5C16A7626F61}"/>
              </a:ext>
            </a:extLst>
          </p:cNvPr>
          <p:cNvSpPr/>
          <p:nvPr/>
        </p:nvSpPr>
        <p:spPr>
          <a:xfrm>
            <a:off x="3249230" y="3282996"/>
            <a:ext cx="216000" cy="405000"/>
          </a:xfrm>
          <a:prstGeom prst="rect">
            <a:avLst/>
          </a:prstGeom>
          <a:solidFill>
            <a:srgbClr val="E0A9FE"/>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cxnSp>
        <p:nvCxnSpPr>
          <p:cNvPr id="11" name="直線單箭頭接點 67">
            <a:extLst>
              <a:ext uri="{FF2B5EF4-FFF2-40B4-BE49-F238E27FC236}">
                <a16:creationId xmlns:a16="http://schemas.microsoft.com/office/drawing/2014/main" id="{1A0436FF-E4D7-BE1E-F836-4DEADE96444C}"/>
              </a:ext>
            </a:extLst>
          </p:cNvPr>
          <p:cNvCxnSpPr>
            <a:cxnSpLocks/>
          </p:cNvCxnSpPr>
          <p:nvPr/>
        </p:nvCxnSpPr>
        <p:spPr>
          <a:xfrm flipV="1">
            <a:off x="3785248" y="3690956"/>
            <a:ext cx="0" cy="381657"/>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68">
            <a:extLst>
              <a:ext uri="{FF2B5EF4-FFF2-40B4-BE49-F238E27FC236}">
                <a16:creationId xmlns:a16="http://schemas.microsoft.com/office/drawing/2014/main" id="{3A8596D4-D368-3614-7402-CAA70FA2A7A3}"/>
              </a:ext>
            </a:extLst>
          </p:cNvPr>
          <p:cNvCxnSpPr>
            <a:cxnSpLocks/>
          </p:cNvCxnSpPr>
          <p:nvPr/>
        </p:nvCxnSpPr>
        <p:spPr>
          <a:xfrm>
            <a:off x="3348690" y="3900835"/>
            <a:ext cx="859400" cy="0"/>
          </a:xfrm>
          <a:prstGeom prst="straightConnector1">
            <a:avLst/>
          </a:prstGeom>
          <a:ln w="254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直線單箭頭接點 69">
            <a:extLst>
              <a:ext uri="{FF2B5EF4-FFF2-40B4-BE49-F238E27FC236}">
                <a16:creationId xmlns:a16="http://schemas.microsoft.com/office/drawing/2014/main" id="{208FDF83-93D8-6003-D6D9-C01F2FE23930}"/>
              </a:ext>
            </a:extLst>
          </p:cNvPr>
          <p:cNvCxnSpPr>
            <a:cxnSpLocks/>
          </p:cNvCxnSpPr>
          <p:nvPr/>
        </p:nvCxnSpPr>
        <p:spPr>
          <a:xfrm flipV="1">
            <a:off x="3348690" y="3689449"/>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70">
            <a:extLst>
              <a:ext uri="{FF2B5EF4-FFF2-40B4-BE49-F238E27FC236}">
                <a16:creationId xmlns:a16="http://schemas.microsoft.com/office/drawing/2014/main" id="{2D979233-6A67-FC51-5736-A770D0933E3E}"/>
              </a:ext>
            </a:extLst>
          </p:cNvPr>
          <p:cNvCxnSpPr>
            <a:cxnSpLocks/>
          </p:cNvCxnSpPr>
          <p:nvPr/>
        </p:nvCxnSpPr>
        <p:spPr>
          <a:xfrm flipV="1">
            <a:off x="4208091" y="3689449"/>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 name="文字方塊 118">
                <a:extLst>
                  <a:ext uri="{FF2B5EF4-FFF2-40B4-BE49-F238E27FC236}">
                    <a16:creationId xmlns:a16="http://schemas.microsoft.com/office/drawing/2014/main" id="{9D8BA907-C738-AAE4-BE69-C3F9BACB0DC4}"/>
                  </a:ext>
                </a:extLst>
              </p:cNvPr>
              <p:cNvSpPr txBox="1"/>
              <p:nvPr/>
            </p:nvSpPr>
            <p:spPr>
              <a:xfrm>
                <a:off x="3889782" y="4767959"/>
                <a:ext cx="5363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smtClean="0">
                              <a:latin typeface="Cambria Math" panose="02040503050406030204" pitchFamily="18" charset="0"/>
                            </a:rPr>
                            <m:t>𝑥</m:t>
                          </m:r>
                        </m:e>
                        <m:sub>
                          <m:r>
                            <a:rPr lang="en-US" altLang="zh-TW" sz="1800" smtClean="0">
                              <a:latin typeface="Cambria Math" panose="02040503050406030204" pitchFamily="18" charset="0"/>
                            </a:rPr>
                            <m:t>2</m:t>
                          </m:r>
                        </m:sub>
                      </m:sSub>
                    </m:oMath>
                  </m:oMathPara>
                </a14:m>
                <a:endParaRPr lang="zh-TW" altLang="en-US" sz="1800" dirty="0">
                  <a:latin typeface="Corbel" panose="020B0503020204020204" pitchFamily="34" charset="0"/>
                  <a:cs typeface="Tahoma" panose="020B0604030504040204" pitchFamily="34" charset="0"/>
                </a:endParaRPr>
              </a:p>
            </p:txBody>
          </p:sp>
        </mc:Choice>
        <mc:Fallback>
          <p:sp>
            <p:nvSpPr>
              <p:cNvPr id="15" name="文字方塊 118">
                <a:extLst>
                  <a:ext uri="{FF2B5EF4-FFF2-40B4-BE49-F238E27FC236}">
                    <a16:creationId xmlns:a16="http://schemas.microsoft.com/office/drawing/2014/main" id="{9D8BA907-C738-AAE4-BE69-C3F9BACB0DC4}"/>
                  </a:ext>
                </a:extLst>
              </p:cNvPr>
              <p:cNvSpPr txBox="1">
                <a:spLocks noRot="1" noChangeAspect="1" noMove="1" noResize="1" noEditPoints="1" noAdjustHandles="1" noChangeArrowheads="1" noChangeShapeType="1" noTextEdit="1"/>
              </p:cNvSpPr>
              <p:nvPr/>
            </p:nvSpPr>
            <p:spPr>
              <a:xfrm>
                <a:off x="3889782" y="4767959"/>
                <a:ext cx="536371" cy="369332"/>
              </a:xfrm>
              <a:prstGeom prst="rect">
                <a:avLst/>
              </a:prstGeom>
              <a:blipFill>
                <a:blip r:embed="rId4"/>
                <a:stretch>
                  <a:fillRect/>
                </a:stretch>
              </a:blipFill>
            </p:spPr>
            <p:txBody>
              <a:bodyPr/>
              <a:lstStyle/>
              <a:p>
                <a:r>
                  <a:rPr lang="en-US">
                    <a:noFill/>
                  </a:rPr>
                  <a:t> </a:t>
                </a:r>
              </a:p>
            </p:txBody>
          </p:sp>
        </mc:Fallback>
      </mc:AlternateContent>
      <p:sp>
        <p:nvSpPr>
          <p:cNvPr id="16" name="Rectangle 15">
            <a:extLst>
              <a:ext uri="{FF2B5EF4-FFF2-40B4-BE49-F238E27FC236}">
                <a16:creationId xmlns:a16="http://schemas.microsoft.com/office/drawing/2014/main" id="{66F2AAEF-4076-2830-771C-305A6AB7CFEF}"/>
              </a:ext>
            </a:extLst>
          </p:cNvPr>
          <p:cNvSpPr/>
          <p:nvPr/>
        </p:nvSpPr>
        <p:spPr>
          <a:xfrm>
            <a:off x="3618493" y="4665046"/>
            <a:ext cx="102108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u="none" dirty="0">
                <a:solidFill>
                  <a:schemeClr val="tx1"/>
                </a:solidFill>
                <a:latin typeface="Corbel" panose="020B0503020204020204" pitchFamily="34" charset="0"/>
              </a:rPr>
              <a:t>O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p>
        </p:txBody>
      </p:sp>
      <p:sp>
        <p:nvSpPr>
          <p:cNvPr id="17" name="矩形 24">
            <a:extLst>
              <a:ext uri="{FF2B5EF4-FFF2-40B4-BE49-F238E27FC236}">
                <a16:creationId xmlns:a16="http://schemas.microsoft.com/office/drawing/2014/main" id="{5BA867EF-C6F6-588E-3B13-A2B84E974502}"/>
              </a:ext>
            </a:extLst>
          </p:cNvPr>
          <p:cNvSpPr/>
          <p:nvPr/>
        </p:nvSpPr>
        <p:spPr>
          <a:xfrm>
            <a:off x="5780343" y="3284928"/>
            <a:ext cx="216000" cy="405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19" name="矩形 31">
            <a:extLst>
              <a:ext uri="{FF2B5EF4-FFF2-40B4-BE49-F238E27FC236}">
                <a16:creationId xmlns:a16="http://schemas.microsoft.com/office/drawing/2014/main" id="{22C82BB8-BC99-861E-265C-E9161AE44C28}"/>
              </a:ext>
            </a:extLst>
          </p:cNvPr>
          <p:cNvSpPr/>
          <p:nvPr/>
        </p:nvSpPr>
        <p:spPr>
          <a:xfrm>
            <a:off x="5351059" y="3284928"/>
            <a:ext cx="216000" cy="405000"/>
          </a:xfrm>
          <a:prstGeom prst="rect">
            <a:avLst/>
          </a:prstGeom>
          <a:solidFill>
            <a:srgbClr val="FECCC2"/>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21" name="矩形 33">
            <a:extLst>
              <a:ext uri="{FF2B5EF4-FFF2-40B4-BE49-F238E27FC236}">
                <a16:creationId xmlns:a16="http://schemas.microsoft.com/office/drawing/2014/main" id="{00D6932A-B95B-B9FD-9DA5-1618E09895E3}"/>
              </a:ext>
            </a:extLst>
          </p:cNvPr>
          <p:cNvSpPr/>
          <p:nvPr/>
        </p:nvSpPr>
        <p:spPr>
          <a:xfrm>
            <a:off x="4929482" y="3284928"/>
            <a:ext cx="216000" cy="405000"/>
          </a:xfrm>
          <a:prstGeom prst="rect">
            <a:avLst/>
          </a:prstGeom>
          <a:solidFill>
            <a:srgbClr val="E0A9FE"/>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cxnSp>
        <p:nvCxnSpPr>
          <p:cNvPr id="23" name="直線單箭頭接點 67">
            <a:extLst>
              <a:ext uri="{FF2B5EF4-FFF2-40B4-BE49-F238E27FC236}">
                <a16:creationId xmlns:a16="http://schemas.microsoft.com/office/drawing/2014/main" id="{3C891166-3DC7-BF43-BF3E-ED04E4B6EE1B}"/>
              </a:ext>
            </a:extLst>
          </p:cNvPr>
          <p:cNvCxnSpPr>
            <a:cxnSpLocks/>
          </p:cNvCxnSpPr>
          <p:nvPr/>
        </p:nvCxnSpPr>
        <p:spPr>
          <a:xfrm flipV="1">
            <a:off x="5465500" y="3692888"/>
            <a:ext cx="0" cy="381657"/>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單箭頭接點 68">
            <a:extLst>
              <a:ext uri="{FF2B5EF4-FFF2-40B4-BE49-F238E27FC236}">
                <a16:creationId xmlns:a16="http://schemas.microsoft.com/office/drawing/2014/main" id="{872A4CF1-B21C-FE24-32CB-281108915B08}"/>
              </a:ext>
            </a:extLst>
          </p:cNvPr>
          <p:cNvCxnSpPr>
            <a:cxnSpLocks/>
          </p:cNvCxnSpPr>
          <p:nvPr/>
        </p:nvCxnSpPr>
        <p:spPr>
          <a:xfrm>
            <a:off x="5028942" y="3902767"/>
            <a:ext cx="859400" cy="0"/>
          </a:xfrm>
          <a:prstGeom prst="straightConnector1">
            <a:avLst/>
          </a:prstGeom>
          <a:ln w="254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直線單箭頭接點 69">
            <a:extLst>
              <a:ext uri="{FF2B5EF4-FFF2-40B4-BE49-F238E27FC236}">
                <a16:creationId xmlns:a16="http://schemas.microsoft.com/office/drawing/2014/main" id="{AB34F05B-74ED-E9B5-767A-45E495B4E24B}"/>
              </a:ext>
            </a:extLst>
          </p:cNvPr>
          <p:cNvCxnSpPr>
            <a:cxnSpLocks/>
          </p:cNvCxnSpPr>
          <p:nvPr/>
        </p:nvCxnSpPr>
        <p:spPr>
          <a:xfrm flipV="1">
            <a:off x="5028942" y="3691381"/>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70">
            <a:extLst>
              <a:ext uri="{FF2B5EF4-FFF2-40B4-BE49-F238E27FC236}">
                <a16:creationId xmlns:a16="http://schemas.microsoft.com/office/drawing/2014/main" id="{B485F952-864B-68CD-0C77-1B62EAA10117}"/>
              </a:ext>
            </a:extLst>
          </p:cNvPr>
          <p:cNvCxnSpPr>
            <a:cxnSpLocks/>
          </p:cNvCxnSpPr>
          <p:nvPr/>
        </p:nvCxnSpPr>
        <p:spPr>
          <a:xfrm flipV="1">
            <a:off x="5888343" y="3691381"/>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7" name="文字方塊 118">
                <a:extLst>
                  <a:ext uri="{FF2B5EF4-FFF2-40B4-BE49-F238E27FC236}">
                    <a16:creationId xmlns:a16="http://schemas.microsoft.com/office/drawing/2014/main" id="{76544FBD-8809-A4F3-3E96-7EE0FCED5C0F}"/>
                  </a:ext>
                </a:extLst>
              </p:cNvPr>
              <p:cNvSpPr txBox="1"/>
              <p:nvPr/>
            </p:nvSpPr>
            <p:spPr>
              <a:xfrm>
                <a:off x="5570034" y="4769891"/>
                <a:ext cx="5363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smtClean="0">
                              <a:latin typeface="Cambria Math" panose="02040503050406030204" pitchFamily="18" charset="0"/>
                            </a:rPr>
                            <m:t>𝑥</m:t>
                          </m:r>
                        </m:e>
                        <m:sub>
                          <m:r>
                            <a:rPr lang="en-US" altLang="zh-TW" sz="1800" smtClean="0">
                              <a:latin typeface="Cambria Math" panose="02040503050406030204" pitchFamily="18" charset="0"/>
                            </a:rPr>
                            <m:t>3</m:t>
                          </m:r>
                        </m:sub>
                      </m:sSub>
                    </m:oMath>
                  </m:oMathPara>
                </a14:m>
                <a:endParaRPr lang="zh-TW" altLang="en-US" sz="1800" dirty="0">
                  <a:latin typeface="Corbel" panose="020B0503020204020204" pitchFamily="34" charset="0"/>
                  <a:cs typeface="Tahoma" panose="020B0604030504040204" pitchFamily="34" charset="0"/>
                </a:endParaRPr>
              </a:p>
            </p:txBody>
          </p:sp>
        </mc:Choice>
        <mc:Fallback>
          <p:sp>
            <p:nvSpPr>
              <p:cNvPr id="37" name="文字方塊 118">
                <a:extLst>
                  <a:ext uri="{FF2B5EF4-FFF2-40B4-BE49-F238E27FC236}">
                    <a16:creationId xmlns:a16="http://schemas.microsoft.com/office/drawing/2014/main" id="{76544FBD-8809-A4F3-3E96-7EE0FCED5C0F}"/>
                  </a:ext>
                </a:extLst>
              </p:cNvPr>
              <p:cNvSpPr txBox="1">
                <a:spLocks noRot="1" noChangeAspect="1" noMove="1" noResize="1" noEditPoints="1" noAdjustHandles="1" noChangeArrowheads="1" noChangeShapeType="1" noTextEdit="1"/>
              </p:cNvSpPr>
              <p:nvPr/>
            </p:nvSpPr>
            <p:spPr>
              <a:xfrm>
                <a:off x="5570034" y="4769891"/>
                <a:ext cx="536371" cy="369332"/>
              </a:xfrm>
              <a:prstGeom prst="rect">
                <a:avLst/>
              </a:prstGeom>
              <a:blipFill>
                <a:blip r:embed="rId5"/>
                <a:stretch>
                  <a:fillRect/>
                </a:stretch>
              </a:blipFill>
            </p:spPr>
            <p:txBody>
              <a:bodyPr/>
              <a:lstStyle/>
              <a:p>
                <a:r>
                  <a:rPr lang="en-US">
                    <a:noFill/>
                  </a:rPr>
                  <a:t> </a:t>
                </a:r>
              </a:p>
            </p:txBody>
          </p:sp>
        </mc:Fallback>
      </mc:AlternateContent>
      <p:sp>
        <p:nvSpPr>
          <p:cNvPr id="38" name="Rectangle 37">
            <a:extLst>
              <a:ext uri="{FF2B5EF4-FFF2-40B4-BE49-F238E27FC236}">
                <a16:creationId xmlns:a16="http://schemas.microsoft.com/office/drawing/2014/main" id="{EFF70E33-3534-236C-8F5F-1D74F4E89EAA}"/>
              </a:ext>
            </a:extLst>
          </p:cNvPr>
          <p:cNvSpPr/>
          <p:nvPr/>
        </p:nvSpPr>
        <p:spPr>
          <a:xfrm>
            <a:off x="5298745" y="4666978"/>
            <a:ext cx="102108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u="none" dirty="0">
                <a:solidFill>
                  <a:schemeClr val="tx1"/>
                </a:solidFill>
                <a:latin typeface="Corbel" panose="020B0503020204020204" pitchFamily="34" charset="0"/>
              </a:rPr>
              <a:t>O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p>
        </p:txBody>
      </p:sp>
      <p:sp>
        <p:nvSpPr>
          <p:cNvPr id="39" name="矩形 24">
            <a:extLst>
              <a:ext uri="{FF2B5EF4-FFF2-40B4-BE49-F238E27FC236}">
                <a16:creationId xmlns:a16="http://schemas.microsoft.com/office/drawing/2014/main" id="{766D86A0-B0E6-C74C-0ABA-6FB81A3F88E8}"/>
              </a:ext>
            </a:extLst>
          </p:cNvPr>
          <p:cNvSpPr/>
          <p:nvPr/>
        </p:nvSpPr>
        <p:spPr>
          <a:xfrm>
            <a:off x="7489532" y="3292646"/>
            <a:ext cx="216000" cy="405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41" name="矩形 31">
            <a:extLst>
              <a:ext uri="{FF2B5EF4-FFF2-40B4-BE49-F238E27FC236}">
                <a16:creationId xmlns:a16="http://schemas.microsoft.com/office/drawing/2014/main" id="{30E44C72-8CAE-0C7D-76F8-FF9E91A5A4EC}"/>
              </a:ext>
            </a:extLst>
          </p:cNvPr>
          <p:cNvSpPr/>
          <p:nvPr/>
        </p:nvSpPr>
        <p:spPr>
          <a:xfrm>
            <a:off x="7060248" y="3292646"/>
            <a:ext cx="216000" cy="405000"/>
          </a:xfrm>
          <a:prstGeom prst="rect">
            <a:avLst/>
          </a:prstGeom>
          <a:solidFill>
            <a:srgbClr val="FECCC2"/>
          </a:solidFill>
          <a:ln>
            <a:solidFill>
              <a:srgbClr val="C00000"/>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sp>
        <p:nvSpPr>
          <p:cNvPr id="43" name="矩形 33">
            <a:extLst>
              <a:ext uri="{FF2B5EF4-FFF2-40B4-BE49-F238E27FC236}">
                <a16:creationId xmlns:a16="http://schemas.microsoft.com/office/drawing/2014/main" id="{9CB3D34A-8E43-CC54-89B9-5C55A3B94BF5}"/>
              </a:ext>
            </a:extLst>
          </p:cNvPr>
          <p:cNvSpPr/>
          <p:nvPr/>
        </p:nvSpPr>
        <p:spPr>
          <a:xfrm>
            <a:off x="6638671" y="3292646"/>
            <a:ext cx="216000" cy="405000"/>
          </a:xfrm>
          <a:prstGeom prst="rect">
            <a:avLst/>
          </a:prstGeom>
          <a:solidFill>
            <a:srgbClr val="E0A9FE"/>
          </a:solidFill>
          <a:ln>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050" dirty="0">
                <a:solidFill>
                  <a:schemeClr val="tx1"/>
                </a:solidFill>
                <a:latin typeface="Corbel" panose="020B0503020204020204" pitchFamily="34" charset="0"/>
              </a:rPr>
              <a:t>O O</a:t>
            </a:r>
            <a:endParaRPr lang="zh-TW" altLang="en-US" sz="1050" dirty="0">
              <a:latin typeface="Corbel" panose="020B0503020204020204" pitchFamily="34" charset="0"/>
            </a:endParaRPr>
          </a:p>
        </p:txBody>
      </p:sp>
      <p:cxnSp>
        <p:nvCxnSpPr>
          <p:cNvPr id="45" name="直線單箭頭接點 67">
            <a:extLst>
              <a:ext uri="{FF2B5EF4-FFF2-40B4-BE49-F238E27FC236}">
                <a16:creationId xmlns:a16="http://schemas.microsoft.com/office/drawing/2014/main" id="{32FF63E4-2324-EA94-9CF6-25790AE39E42}"/>
              </a:ext>
            </a:extLst>
          </p:cNvPr>
          <p:cNvCxnSpPr>
            <a:cxnSpLocks/>
          </p:cNvCxnSpPr>
          <p:nvPr/>
        </p:nvCxnSpPr>
        <p:spPr>
          <a:xfrm flipV="1">
            <a:off x="7174689" y="3700606"/>
            <a:ext cx="0" cy="381657"/>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68">
            <a:extLst>
              <a:ext uri="{FF2B5EF4-FFF2-40B4-BE49-F238E27FC236}">
                <a16:creationId xmlns:a16="http://schemas.microsoft.com/office/drawing/2014/main" id="{BA52883F-1B2C-DF44-8925-3FD157D65C19}"/>
              </a:ext>
            </a:extLst>
          </p:cNvPr>
          <p:cNvCxnSpPr>
            <a:cxnSpLocks/>
          </p:cNvCxnSpPr>
          <p:nvPr/>
        </p:nvCxnSpPr>
        <p:spPr>
          <a:xfrm>
            <a:off x="6738131" y="3910485"/>
            <a:ext cx="859400" cy="0"/>
          </a:xfrm>
          <a:prstGeom prst="straightConnector1">
            <a:avLst/>
          </a:prstGeom>
          <a:ln w="25400">
            <a:solidFill>
              <a:schemeClr val="tx1">
                <a:lumMod val="50000"/>
                <a:lumOff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直線單箭頭接點 69">
            <a:extLst>
              <a:ext uri="{FF2B5EF4-FFF2-40B4-BE49-F238E27FC236}">
                <a16:creationId xmlns:a16="http://schemas.microsoft.com/office/drawing/2014/main" id="{6083317A-CE82-3322-43A7-AEB9E3DE5BE6}"/>
              </a:ext>
            </a:extLst>
          </p:cNvPr>
          <p:cNvCxnSpPr>
            <a:cxnSpLocks/>
          </p:cNvCxnSpPr>
          <p:nvPr/>
        </p:nvCxnSpPr>
        <p:spPr>
          <a:xfrm flipV="1">
            <a:off x="6738131" y="3699099"/>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單箭頭接點 70">
            <a:extLst>
              <a:ext uri="{FF2B5EF4-FFF2-40B4-BE49-F238E27FC236}">
                <a16:creationId xmlns:a16="http://schemas.microsoft.com/office/drawing/2014/main" id="{095DEA24-920D-7A4B-36B0-DDB786987F90}"/>
              </a:ext>
            </a:extLst>
          </p:cNvPr>
          <p:cNvCxnSpPr>
            <a:cxnSpLocks/>
          </p:cNvCxnSpPr>
          <p:nvPr/>
        </p:nvCxnSpPr>
        <p:spPr>
          <a:xfrm flipV="1">
            <a:off x="7597532" y="3699099"/>
            <a:ext cx="0" cy="20362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49" name="文字方塊 118">
                <a:extLst>
                  <a:ext uri="{FF2B5EF4-FFF2-40B4-BE49-F238E27FC236}">
                    <a16:creationId xmlns:a16="http://schemas.microsoft.com/office/drawing/2014/main" id="{7A301CB8-5972-B223-12BD-75D41917784B}"/>
                  </a:ext>
                </a:extLst>
              </p:cNvPr>
              <p:cNvSpPr txBox="1"/>
              <p:nvPr/>
            </p:nvSpPr>
            <p:spPr>
              <a:xfrm>
                <a:off x="7279223" y="4777609"/>
                <a:ext cx="53637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i="1" smtClean="0">
                              <a:latin typeface="Cambria Math" panose="02040503050406030204" pitchFamily="18" charset="0"/>
                            </a:rPr>
                          </m:ctrlPr>
                        </m:sSubPr>
                        <m:e>
                          <m:r>
                            <a:rPr lang="en-US" altLang="zh-TW" sz="1800" smtClean="0">
                              <a:latin typeface="Cambria Math" panose="02040503050406030204" pitchFamily="18" charset="0"/>
                            </a:rPr>
                            <m:t>𝑥</m:t>
                          </m:r>
                        </m:e>
                        <m:sub>
                          <m:r>
                            <a:rPr lang="en-US" altLang="zh-TW" sz="1800" smtClean="0">
                              <a:latin typeface="Cambria Math" panose="02040503050406030204" pitchFamily="18" charset="0"/>
                            </a:rPr>
                            <m:t>4</m:t>
                          </m:r>
                        </m:sub>
                      </m:sSub>
                    </m:oMath>
                  </m:oMathPara>
                </a14:m>
                <a:endParaRPr lang="zh-TW" altLang="en-US" sz="1800" dirty="0">
                  <a:latin typeface="Corbel" panose="020B0503020204020204" pitchFamily="34" charset="0"/>
                  <a:cs typeface="Tahoma" panose="020B0604030504040204" pitchFamily="34" charset="0"/>
                </a:endParaRPr>
              </a:p>
            </p:txBody>
          </p:sp>
        </mc:Choice>
        <mc:Fallback>
          <p:sp>
            <p:nvSpPr>
              <p:cNvPr id="49" name="文字方塊 118">
                <a:extLst>
                  <a:ext uri="{FF2B5EF4-FFF2-40B4-BE49-F238E27FC236}">
                    <a16:creationId xmlns:a16="http://schemas.microsoft.com/office/drawing/2014/main" id="{7A301CB8-5972-B223-12BD-75D41917784B}"/>
                  </a:ext>
                </a:extLst>
              </p:cNvPr>
              <p:cNvSpPr txBox="1">
                <a:spLocks noRot="1" noChangeAspect="1" noMove="1" noResize="1" noEditPoints="1" noAdjustHandles="1" noChangeArrowheads="1" noChangeShapeType="1" noTextEdit="1"/>
              </p:cNvSpPr>
              <p:nvPr/>
            </p:nvSpPr>
            <p:spPr>
              <a:xfrm>
                <a:off x="7279223" y="4777609"/>
                <a:ext cx="536371" cy="369332"/>
              </a:xfrm>
              <a:prstGeom prst="rect">
                <a:avLst/>
              </a:prstGeom>
              <a:blipFill>
                <a:blip r:embed="rId6"/>
                <a:stretch>
                  <a:fillRect/>
                </a:stretch>
              </a:blipFill>
            </p:spPr>
            <p:txBody>
              <a:bodyPr/>
              <a:lstStyle/>
              <a:p>
                <a:r>
                  <a:rPr lang="en-US">
                    <a:noFill/>
                  </a:rPr>
                  <a:t> </a:t>
                </a:r>
              </a:p>
            </p:txBody>
          </p:sp>
        </mc:Fallback>
      </mc:AlternateContent>
      <p:sp>
        <p:nvSpPr>
          <p:cNvPr id="50" name="Rectangle 49">
            <a:extLst>
              <a:ext uri="{FF2B5EF4-FFF2-40B4-BE49-F238E27FC236}">
                <a16:creationId xmlns:a16="http://schemas.microsoft.com/office/drawing/2014/main" id="{A87DAF6D-24C9-5E1E-E5B5-3F08D261CC4D}"/>
              </a:ext>
            </a:extLst>
          </p:cNvPr>
          <p:cNvSpPr/>
          <p:nvPr/>
        </p:nvSpPr>
        <p:spPr>
          <a:xfrm>
            <a:off x="7007934" y="4674696"/>
            <a:ext cx="1021080" cy="209550"/>
          </a:xfrm>
          <a:prstGeom prst="rect">
            <a:avLst/>
          </a:prstGeom>
          <a:solidFill>
            <a:srgbClr val="92D05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200" u="none" dirty="0">
                <a:solidFill>
                  <a:schemeClr val="tx1"/>
                </a:solidFill>
                <a:latin typeface="Corbel" panose="020B0503020204020204" pitchFamily="34" charset="0"/>
              </a:rPr>
              <a:t>O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r>
              <a:rPr lang="en-US" sz="1200" u="none" dirty="0" err="1">
                <a:solidFill>
                  <a:schemeClr val="tx1"/>
                </a:solidFill>
                <a:latin typeface="Corbel" panose="020B0503020204020204" pitchFamily="34" charset="0"/>
              </a:rPr>
              <a:t>O</a:t>
            </a:r>
            <a:r>
              <a:rPr lang="en-US" sz="1200" u="none" dirty="0">
                <a:solidFill>
                  <a:schemeClr val="tx1"/>
                </a:solidFill>
                <a:latin typeface="Corbel" panose="020B0503020204020204" pitchFamily="34" charset="0"/>
              </a:rPr>
              <a:t> </a:t>
            </a:r>
          </a:p>
        </p:txBody>
      </p:sp>
      <p:sp>
        <p:nvSpPr>
          <p:cNvPr id="100" name="Rectangle 99">
            <a:extLst>
              <a:ext uri="{FF2B5EF4-FFF2-40B4-BE49-F238E27FC236}">
                <a16:creationId xmlns:a16="http://schemas.microsoft.com/office/drawing/2014/main" id="{FD0F59DD-ED25-4E2F-5802-B0D1CE18DE95}"/>
              </a:ext>
            </a:extLst>
          </p:cNvPr>
          <p:cNvSpPr/>
          <p:nvPr/>
        </p:nvSpPr>
        <p:spPr>
          <a:xfrm>
            <a:off x="1350934" y="4359370"/>
            <a:ext cx="903006" cy="2095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400" u="none" dirty="0">
                <a:solidFill>
                  <a:schemeClr val="tx1"/>
                </a:solidFill>
                <a:latin typeface="Corbel" panose="020B0503020204020204" pitchFamily="34" charset="0"/>
              </a:rPr>
              <a:t>O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p>
        </p:txBody>
      </p:sp>
      <mc:AlternateContent xmlns:mc="http://schemas.openxmlformats.org/markup-compatibility/2006">
        <mc:Choice xmlns:a14="http://schemas.microsoft.com/office/drawing/2010/main" Requires="a14">
          <p:sp>
            <p:nvSpPr>
              <p:cNvPr id="102" name="TextBox 101">
                <a:extLst>
                  <a:ext uri="{FF2B5EF4-FFF2-40B4-BE49-F238E27FC236}">
                    <a16:creationId xmlns:a16="http://schemas.microsoft.com/office/drawing/2014/main" id="{10558387-B407-89F0-11B7-510083468D8D}"/>
                  </a:ext>
                </a:extLst>
              </p:cNvPr>
              <p:cNvSpPr txBox="1"/>
              <p:nvPr/>
            </p:nvSpPr>
            <p:spPr>
              <a:xfrm>
                <a:off x="1623823" y="4464145"/>
                <a:ext cx="40723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smtClean="0">
                              <a:latin typeface="Cambria Math" panose="02040503050406030204" pitchFamily="18" charset="0"/>
                            </a:rPr>
                            <m:t>𝑝</m:t>
                          </m:r>
                        </m:e>
                        <m:sub>
                          <m:r>
                            <a:rPr lang="en-US" altLang="zh-TW" sz="1400" smtClean="0">
                              <a:latin typeface="Cambria Math" panose="02040503050406030204" pitchFamily="18" charset="0"/>
                            </a:rPr>
                            <m:t>1</m:t>
                          </m:r>
                        </m:sub>
                      </m:sSub>
                    </m:oMath>
                  </m:oMathPara>
                </a14:m>
                <a:endParaRPr lang="en-US"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102" name="TextBox 101">
                <a:extLst>
                  <a:ext uri="{FF2B5EF4-FFF2-40B4-BE49-F238E27FC236}">
                    <a16:creationId xmlns:a16="http://schemas.microsoft.com/office/drawing/2014/main" id="{10558387-B407-89F0-11B7-510083468D8D}"/>
                  </a:ext>
                </a:extLst>
              </p:cNvPr>
              <p:cNvSpPr txBox="1">
                <a:spLocks noRot="1" noChangeAspect="1" noMove="1" noResize="1" noEditPoints="1" noAdjustHandles="1" noChangeArrowheads="1" noChangeShapeType="1" noTextEdit="1"/>
              </p:cNvSpPr>
              <p:nvPr/>
            </p:nvSpPr>
            <p:spPr>
              <a:xfrm>
                <a:off x="1623823" y="4464145"/>
                <a:ext cx="407232" cy="307777"/>
              </a:xfrm>
              <a:prstGeom prst="rect">
                <a:avLst/>
              </a:prstGeom>
              <a:blipFill>
                <a:blip r:embed="rId7"/>
                <a:stretch>
                  <a:fillRect b="-4000"/>
                </a:stretch>
              </a:blipFill>
            </p:spPr>
            <p:txBody>
              <a:bodyPr/>
              <a:lstStyle/>
              <a:p>
                <a:r>
                  <a:rPr lang="en-US">
                    <a:noFill/>
                  </a:rPr>
                  <a:t> </a:t>
                </a:r>
              </a:p>
            </p:txBody>
          </p:sp>
        </mc:Fallback>
      </mc:AlternateContent>
      <p:grpSp>
        <p:nvGrpSpPr>
          <p:cNvPr id="53" name="群組 26">
            <a:extLst>
              <a:ext uri="{FF2B5EF4-FFF2-40B4-BE49-F238E27FC236}">
                <a16:creationId xmlns:a16="http://schemas.microsoft.com/office/drawing/2014/main" id="{44B28A0D-E6C8-2753-DDF3-E920FE6F1ABA}"/>
              </a:ext>
            </a:extLst>
          </p:cNvPr>
          <p:cNvGrpSpPr/>
          <p:nvPr/>
        </p:nvGrpSpPr>
        <p:grpSpPr>
          <a:xfrm rot="2711320">
            <a:off x="2039107" y="3964591"/>
            <a:ext cx="158136" cy="162320"/>
            <a:chOff x="-109645" y="1757584"/>
            <a:chExt cx="494747" cy="484515"/>
          </a:xfrm>
        </p:grpSpPr>
        <p:sp>
          <p:nvSpPr>
            <p:cNvPr id="83" name="矩形 10">
              <a:extLst>
                <a:ext uri="{FF2B5EF4-FFF2-40B4-BE49-F238E27FC236}">
                  <a16:creationId xmlns:a16="http://schemas.microsoft.com/office/drawing/2014/main" id="{D4A00953-6291-03B1-9DC5-8EA8521FF5ED}"/>
                </a:ext>
              </a:extLst>
            </p:cNvPr>
            <p:cNvSpPr/>
            <p:nvPr/>
          </p:nvSpPr>
          <p:spPr>
            <a:xfrm rot="2712949">
              <a:off x="-104529" y="1752468"/>
              <a:ext cx="484515" cy="49474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latin typeface="Corbel" panose="020B0503020204020204" pitchFamily="34" charset="0"/>
              </a:endParaRPr>
            </a:p>
          </p:txBody>
        </p:sp>
        <p:grpSp>
          <p:nvGrpSpPr>
            <p:cNvPr id="87" name="群組 23">
              <a:extLst>
                <a:ext uri="{FF2B5EF4-FFF2-40B4-BE49-F238E27FC236}">
                  <a16:creationId xmlns:a16="http://schemas.microsoft.com/office/drawing/2014/main" id="{E5CFB891-50A4-BD34-9276-C7A3DEF880F6}"/>
                </a:ext>
              </a:extLst>
            </p:cNvPr>
            <p:cNvGrpSpPr/>
            <p:nvPr/>
          </p:nvGrpSpPr>
          <p:grpSpPr>
            <a:xfrm rot="21265833">
              <a:off x="-82832" y="1759016"/>
              <a:ext cx="442376" cy="482204"/>
              <a:chOff x="-97389" y="1759982"/>
              <a:chExt cx="442376" cy="482204"/>
            </a:xfrm>
          </p:grpSpPr>
          <p:cxnSp>
            <p:nvCxnSpPr>
              <p:cNvPr id="89" name="直線接點 22">
                <a:extLst>
                  <a:ext uri="{FF2B5EF4-FFF2-40B4-BE49-F238E27FC236}">
                    <a16:creationId xmlns:a16="http://schemas.microsoft.com/office/drawing/2014/main" id="{4C895921-B4B7-5AAC-8FF4-5FB7438EFDA4}"/>
                  </a:ext>
                </a:extLst>
              </p:cNvPr>
              <p:cNvCxnSpPr>
                <a:cxnSpLocks/>
              </p:cNvCxnSpPr>
              <p:nvPr/>
            </p:nvCxnSpPr>
            <p:spPr>
              <a:xfrm rot="3047116">
                <a:off x="-116506" y="2000174"/>
                <a:ext cx="482204" cy="1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接點 118">
                <a:extLst>
                  <a:ext uri="{FF2B5EF4-FFF2-40B4-BE49-F238E27FC236}">
                    <a16:creationId xmlns:a16="http://schemas.microsoft.com/office/drawing/2014/main" id="{1AA0EDEB-6756-564B-109C-9AB3B8CD0ABC}"/>
                  </a:ext>
                </a:extLst>
              </p:cNvPr>
              <p:cNvCxnSpPr>
                <a:cxnSpLocks/>
              </p:cNvCxnSpPr>
              <p:nvPr/>
            </p:nvCxnSpPr>
            <p:spPr>
              <a:xfrm rot="3047116">
                <a:off x="123642" y="1778936"/>
                <a:ext cx="313" cy="442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91" name="直線單箭頭接點 69">
            <a:extLst>
              <a:ext uri="{FF2B5EF4-FFF2-40B4-BE49-F238E27FC236}">
                <a16:creationId xmlns:a16="http://schemas.microsoft.com/office/drawing/2014/main" id="{93A5251D-3FE3-E0D5-EF57-517A5948B071}"/>
              </a:ext>
            </a:extLst>
          </p:cNvPr>
          <p:cNvCxnSpPr>
            <a:cxnSpLocks/>
            <a:stCxn id="100" idx="0"/>
            <a:endCxn id="83" idx="5"/>
          </p:cNvCxnSpPr>
          <p:nvPr/>
        </p:nvCxnSpPr>
        <p:spPr>
          <a:xfrm flipV="1">
            <a:off x="1802437" y="4102744"/>
            <a:ext cx="259424" cy="256626"/>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直線單箭頭接點 69">
            <a:extLst>
              <a:ext uri="{FF2B5EF4-FFF2-40B4-BE49-F238E27FC236}">
                <a16:creationId xmlns:a16="http://schemas.microsoft.com/office/drawing/2014/main" id="{51CB5D72-D07F-FC12-B56D-9D285C2CA05A}"/>
              </a:ext>
            </a:extLst>
          </p:cNvPr>
          <p:cNvCxnSpPr>
            <a:cxnSpLocks/>
            <a:stCxn id="79" idx="0"/>
            <a:endCxn id="83" idx="7"/>
          </p:cNvCxnSpPr>
          <p:nvPr/>
        </p:nvCxnSpPr>
        <p:spPr>
          <a:xfrm flipH="1" flipV="1">
            <a:off x="2173678" y="4103533"/>
            <a:ext cx="286678" cy="55958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Rectangle 125">
            <a:extLst>
              <a:ext uri="{FF2B5EF4-FFF2-40B4-BE49-F238E27FC236}">
                <a16:creationId xmlns:a16="http://schemas.microsoft.com/office/drawing/2014/main" id="{4B02BA29-2D96-DDF8-51DC-49D30A139F8E}"/>
              </a:ext>
            </a:extLst>
          </p:cNvPr>
          <p:cNvSpPr/>
          <p:nvPr/>
        </p:nvSpPr>
        <p:spPr>
          <a:xfrm>
            <a:off x="3016137" y="4363848"/>
            <a:ext cx="903006" cy="2095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400" u="none" dirty="0">
                <a:solidFill>
                  <a:schemeClr val="tx1"/>
                </a:solidFill>
                <a:latin typeface="Corbel" panose="020B0503020204020204" pitchFamily="34" charset="0"/>
              </a:rPr>
              <a:t>O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p>
        </p:txBody>
      </p:sp>
      <mc:AlternateContent xmlns:mc="http://schemas.openxmlformats.org/markup-compatibility/2006">
        <mc:Choice xmlns:a14="http://schemas.microsoft.com/office/drawing/2010/main" Requires="a14">
          <p:sp>
            <p:nvSpPr>
              <p:cNvPr id="128" name="TextBox 127">
                <a:extLst>
                  <a:ext uri="{FF2B5EF4-FFF2-40B4-BE49-F238E27FC236}">
                    <a16:creationId xmlns:a16="http://schemas.microsoft.com/office/drawing/2014/main" id="{AC3A519D-EAD1-B2DC-7E0C-B64207FD9914}"/>
                  </a:ext>
                </a:extLst>
              </p:cNvPr>
              <p:cNvSpPr txBox="1"/>
              <p:nvPr/>
            </p:nvSpPr>
            <p:spPr>
              <a:xfrm>
                <a:off x="3289026" y="4468623"/>
                <a:ext cx="40723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smtClean="0">
                              <a:latin typeface="Cambria Math" panose="02040503050406030204" pitchFamily="18" charset="0"/>
                            </a:rPr>
                            <m:t>𝑝</m:t>
                          </m:r>
                        </m:e>
                        <m:sub>
                          <m:r>
                            <a:rPr lang="en-US" altLang="zh-TW" sz="1400" smtClean="0">
                              <a:latin typeface="Cambria Math" panose="02040503050406030204" pitchFamily="18" charset="0"/>
                            </a:rPr>
                            <m:t>2</m:t>
                          </m:r>
                        </m:sub>
                      </m:sSub>
                    </m:oMath>
                  </m:oMathPara>
                </a14:m>
                <a:endParaRPr lang="en-US"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128" name="TextBox 127">
                <a:extLst>
                  <a:ext uri="{FF2B5EF4-FFF2-40B4-BE49-F238E27FC236}">
                    <a16:creationId xmlns:a16="http://schemas.microsoft.com/office/drawing/2014/main" id="{AC3A519D-EAD1-B2DC-7E0C-B64207FD9914}"/>
                  </a:ext>
                </a:extLst>
              </p:cNvPr>
              <p:cNvSpPr txBox="1">
                <a:spLocks noRot="1" noChangeAspect="1" noMove="1" noResize="1" noEditPoints="1" noAdjustHandles="1" noChangeArrowheads="1" noChangeShapeType="1" noTextEdit="1"/>
              </p:cNvSpPr>
              <p:nvPr/>
            </p:nvSpPr>
            <p:spPr>
              <a:xfrm>
                <a:off x="3289026" y="4468623"/>
                <a:ext cx="407232" cy="307777"/>
              </a:xfrm>
              <a:prstGeom prst="rect">
                <a:avLst/>
              </a:prstGeom>
              <a:blipFill>
                <a:blip r:embed="rId8"/>
                <a:stretch>
                  <a:fillRect/>
                </a:stretch>
              </a:blipFill>
            </p:spPr>
            <p:txBody>
              <a:bodyPr/>
              <a:lstStyle/>
              <a:p>
                <a:r>
                  <a:rPr lang="en-US">
                    <a:noFill/>
                  </a:rPr>
                  <a:t> </a:t>
                </a:r>
              </a:p>
            </p:txBody>
          </p:sp>
        </mc:Fallback>
      </mc:AlternateContent>
      <p:cxnSp>
        <p:nvCxnSpPr>
          <p:cNvPr id="130" name="直線單箭頭接點 69">
            <a:extLst>
              <a:ext uri="{FF2B5EF4-FFF2-40B4-BE49-F238E27FC236}">
                <a16:creationId xmlns:a16="http://schemas.microsoft.com/office/drawing/2014/main" id="{4B621F5F-3256-1920-38D0-AC35399AABBC}"/>
              </a:ext>
            </a:extLst>
          </p:cNvPr>
          <p:cNvCxnSpPr>
            <a:cxnSpLocks/>
            <a:stCxn id="126" idx="0"/>
          </p:cNvCxnSpPr>
          <p:nvPr/>
        </p:nvCxnSpPr>
        <p:spPr>
          <a:xfrm flipV="1">
            <a:off x="3467640" y="4107222"/>
            <a:ext cx="259424" cy="256626"/>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直線單箭頭接點 69">
            <a:extLst>
              <a:ext uri="{FF2B5EF4-FFF2-40B4-BE49-F238E27FC236}">
                <a16:creationId xmlns:a16="http://schemas.microsoft.com/office/drawing/2014/main" id="{C7466473-F202-033F-5852-69D5F5B7FAB1}"/>
              </a:ext>
            </a:extLst>
          </p:cNvPr>
          <p:cNvCxnSpPr>
            <a:cxnSpLocks/>
          </p:cNvCxnSpPr>
          <p:nvPr/>
        </p:nvCxnSpPr>
        <p:spPr>
          <a:xfrm flipH="1" flipV="1">
            <a:off x="3838881" y="4108011"/>
            <a:ext cx="286678" cy="55958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33" name="群組 26">
            <a:extLst>
              <a:ext uri="{FF2B5EF4-FFF2-40B4-BE49-F238E27FC236}">
                <a16:creationId xmlns:a16="http://schemas.microsoft.com/office/drawing/2014/main" id="{4B022B3D-6085-533A-FCBD-E2963675DEFF}"/>
              </a:ext>
            </a:extLst>
          </p:cNvPr>
          <p:cNvGrpSpPr/>
          <p:nvPr/>
        </p:nvGrpSpPr>
        <p:grpSpPr>
          <a:xfrm rot="2711320">
            <a:off x="3705971" y="4009506"/>
            <a:ext cx="158136" cy="162320"/>
            <a:chOff x="-109645" y="1757584"/>
            <a:chExt cx="494747" cy="484515"/>
          </a:xfrm>
        </p:grpSpPr>
        <p:sp>
          <p:nvSpPr>
            <p:cNvPr id="134" name="矩形 10">
              <a:extLst>
                <a:ext uri="{FF2B5EF4-FFF2-40B4-BE49-F238E27FC236}">
                  <a16:creationId xmlns:a16="http://schemas.microsoft.com/office/drawing/2014/main" id="{69482EAF-FB63-2E3B-6DA1-2FB2138D58CF}"/>
                </a:ext>
              </a:extLst>
            </p:cNvPr>
            <p:cNvSpPr/>
            <p:nvPr/>
          </p:nvSpPr>
          <p:spPr>
            <a:xfrm rot="2712949">
              <a:off x="-104529" y="1752468"/>
              <a:ext cx="484515" cy="49474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latin typeface="Corbel" panose="020B0503020204020204" pitchFamily="34" charset="0"/>
              </a:endParaRPr>
            </a:p>
          </p:txBody>
        </p:sp>
        <p:grpSp>
          <p:nvGrpSpPr>
            <p:cNvPr id="136" name="群組 23">
              <a:extLst>
                <a:ext uri="{FF2B5EF4-FFF2-40B4-BE49-F238E27FC236}">
                  <a16:creationId xmlns:a16="http://schemas.microsoft.com/office/drawing/2014/main" id="{E1C81E2E-D2AA-7526-0EE9-88ED1A3A4B76}"/>
                </a:ext>
              </a:extLst>
            </p:cNvPr>
            <p:cNvGrpSpPr/>
            <p:nvPr/>
          </p:nvGrpSpPr>
          <p:grpSpPr>
            <a:xfrm rot="21265833">
              <a:off x="-82832" y="1759016"/>
              <a:ext cx="442376" cy="482204"/>
              <a:chOff x="-97389" y="1759982"/>
              <a:chExt cx="442376" cy="482204"/>
            </a:xfrm>
          </p:grpSpPr>
          <p:cxnSp>
            <p:nvCxnSpPr>
              <p:cNvPr id="137" name="直線接點 22">
                <a:extLst>
                  <a:ext uri="{FF2B5EF4-FFF2-40B4-BE49-F238E27FC236}">
                    <a16:creationId xmlns:a16="http://schemas.microsoft.com/office/drawing/2014/main" id="{48CA7085-8901-9C7F-D89C-DB651811F72C}"/>
                  </a:ext>
                </a:extLst>
              </p:cNvPr>
              <p:cNvCxnSpPr>
                <a:cxnSpLocks/>
              </p:cNvCxnSpPr>
              <p:nvPr/>
            </p:nvCxnSpPr>
            <p:spPr>
              <a:xfrm rot="3047116">
                <a:off x="-116506" y="2000174"/>
                <a:ext cx="482204" cy="1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接點 118">
                <a:extLst>
                  <a:ext uri="{FF2B5EF4-FFF2-40B4-BE49-F238E27FC236}">
                    <a16:creationId xmlns:a16="http://schemas.microsoft.com/office/drawing/2014/main" id="{53418163-A911-263B-848A-3EEE2EB9F38F}"/>
                  </a:ext>
                </a:extLst>
              </p:cNvPr>
              <p:cNvCxnSpPr>
                <a:cxnSpLocks/>
              </p:cNvCxnSpPr>
              <p:nvPr/>
            </p:nvCxnSpPr>
            <p:spPr>
              <a:xfrm rot="3047116">
                <a:off x="123642" y="1778936"/>
                <a:ext cx="313" cy="442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39" name="Rectangle 138">
            <a:extLst>
              <a:ext uri="{FF2B5EF4-FFF2-40B4-BE49-F238E27FC236}">
                <a16:creationId xmlns:a16="http://schemas.microsoft.com/office/drawing/2014/main" id="{BF737A70-5CB8-9FD1-2642-346AFFB2CD60}"/>
              </a:ext>
            </a:extLst>
          </p:cNvPr>
          <p:cNvSpPr/>
          <p:nvPr/>
        </p:nvSpPr>
        <p:spPr>
          <a:xfrm>
            <a:off x="4694519" y="4369273"/>
            <a:ext cx="903006" cy="2095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400" u="none" dirty="0">
                <a:solidFill>
                  <a:schemeClr val="tx1"/>
                </a:solidFill>
                <a:latin typeface="Corbel" panose="020B0503020204020204" pitchFamily="34" charset="0"/>
              </a:rPr>
              <a:t>O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p>
        </p:txBody>
      </p:sp>
      <mc:AlternateContent xmlns:mc="http://schemas.openxmlformats.org/markup-compatibility/2006">
        <mc:Choice xmlns:a14="http://schemas.microsoft.com/office/drawing/2010/main" Requires="a14">
          <p:sp>
            <p:nvSpPr>
              <p:cNvPr id="140" name="TextBox 139">
                <a:extLst>
                  <a:ext uri="{FF2B5EF4-FFF2-40B4-BE49-F238E27FC236}">
                    <a16:creationId xmlns:a16="http://schemas.microsoft.com/office/drawing/2014/main" id="{7B511176-3BCD-4713-61E8-4FC0432B8B5A}"/>
                  </a:ext>
                </a:extLst>
              </p:cNvPr>
              <p:cNvSpPr txBox="1"/>
              <p:nvPr/>
            </p:nvSpPr>
            <p:spPr>
              <a:xfrm>
                <a:off x="4967408" y="4474048"/>
                <a:ext cx="40723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smtClean="0">
                              <a:latin typeface="Cambria Math" panose="02040503050406030204" pitchFamily="18" charset="0"/>
                            </a:rPr>
                            <m:t>𝑝</m:t>
                          </m:r>
                        </m:e>
                        <m:sub>
                          <m:r>
                            <a:rPr lang="en-US" altLang="zh-TW" sz="1400" smtClean="0">
                              <a:latin typeface="Cambria Math" panose="02040503050406030204" pitchFamily="18" charset="0"/>
                            </a:rPr>
                            <m:t>3</m:t>
                          </m:r>
                        </m:sub>
                      </m:sSub>
                    </m:oMath>
                  </m:oMathPara>
                </a14:m>
                <a:endParaRPr lang="en-US"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140" name="TextBox 139">
                <a:extLst>
                  <a:ext uri="{FF2B5EF4-FFF2-40B4-BE49-F238E27FC236}">
                    <a16:creationId xmlns:a16="http://schemas.microsoft.com/office/drawing/2014/main" id="{7B511176-3BCD-4713-61E8-4FC0432B8B5A}"/>
                  </a:ext>
                </a:extLst>
              </p:cNvPr>
              <p:cNvSpPr txBox="1">
                <a:spLocks noRot="1" noChangeAspect="1" noMove="1" noResize="1" noEditPoints="1" noAdjustHandles="1" noChangeArrowheads="1" noChangeShapeType="1" noTextEdit="1"/>
              </p:cNvSpPr>
              <p:nvPr/>
            </p:nvSpPr>
            <p:spPr>
              <a:xfrm>
                <a:off x="4967408" y="4474048"/>
                <a:ext cx="407232" cy="307777"/>
              </a:xfrm>
              <a:prstGeom prst="rect">
                <a:avLst/>
              </a:prstGeom>
              <a:blipFill>
                <a:blip r:embed="rId9"/>
                <a:stretch>
                  <a:fillRect b="-4000"/>
                </a:stretch>
              </a:blipFill>
            </p:spPr>
            <p:txBody>
              <a:bodyPr/>
              <a:lstStyle/>
              <a:p>
                <a:r>
                  <a:rPr lang="en-US">
                    <a:noFill/>
                  </a:rPr>
                  <a:t> </a:t>
                </a:r>
              </a:p>
            </p:txBody>
          </p:sp>
        </mc:Fallback>
      </mc:AlternateContent>
      <p:cxnSp>
        <p:nvCxnSpPr>
          <p:cNvPr id="141" name="直線單箭頭接點 69">
            <a:extLst>
              <a:ext uri="{FF2B5EF4-FFF2-40B4-BE49-F238E27FC236}">
                <a16:creationId xmlns:a16="http://schemas.microsoft.com/office/drawing/2014/main" id="{C0E27C1C-389E-E410-D8F8-AD433B591753}"/>
              </a:ext>
            </a:extLst>
          </p:cNvPr>
          <p:cNvCxnSpPr>
            <a:cxnSpLocks/>
            <a:stCxn id="139" idx="0"/>
          </p:cNvCxnSpPr>
          <p:nvPr/>
        </p:nvCxnSpPr>
        <p:spPr>
          <a:xfrm flipV="1">
            <a:off x="5146022" y="4112647"/>
            <a:ext cx="259424" cy="256626"/>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直線單箭頭接點 69">
            <a:extLst>
              <a:ext uri="{FF2B5EF4-FFF2-40B4-BE49-F238E27FC236}">
                <a16:creationId xmlns:a16="http://schemas.microsoft.com/office/drawing/2014/main" id="{9C5B592E-7B03-5A0F-D825-8E85422D573A}"/>
              </a:ext>
            </a:extLst>
          </p:cNvPr>
          <p:cNvCxnSpPr>
            <a:cxnSpLocks/>
          </p:cNvCxnSpPr>
          <p:nvPr/>
        </p:nvCxnSpPr>
        <p:spPr>
          <a:xfrm flipH="1" flipV="1">
            <a:off x="5517263" y="4113436"/>
            <a:ext cx="286678" cy="55958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3" name="群組 26">
            <a:extLst>
              <a:ext uri="{FF2B5EF4-FFF2-40B4-BE49-F238E27FC236}">
                <a16:creationId xmlns:a16="http://schemas.microsoft.com/office/drawing/2014/main" id="{9A99C41E-17D8-541B-3BC0-2FFCE50C7CE4}"/>
              </a:ext>
            </a:extLst>
          </p:cNvPr>
          <p:cNvGrpSpPr/>
          <p:nvPr/>
        </p:nvGrpSpPr>
        <p:grpSpPr>
          <a:xfrm rot="2711320">
            <a:off x="5384353" y="4014931"/>
            <a:ext cx="158136" cy="162320"/>
            <a:chOff x="-109645" y="1757584"/>
            <a:chExt cx="494747" cy="484515"/>
          </a:xfrm>
        </p:grpSpPr>
        <p:sp>
          <p:nvSpPr>
            <p:cNvPr id="144" name="矩形 10">
              <a:extLst>
                <a:ext uri="{FF2B5EF4-FFF2-40B4-BE49-F238E27FC236}">
                  <a16:creationId xmlns:a16="http://schemas.microsoft.com/office/drawing/2014/main" id="{9C477221-1165-6B9E-10AA-93E7414CF95B}"/>
                </a:ext>
              </a:extLst>
            </p:cNvPr>
            <p:cNvSpPr/>
            <p:nvPr/>
          </p:nvSpPr>
          <p:spPr>
            <a:xfrm rot="2712949">
              <a:off x="-104529" y="1752468"/>
              <a:ext cx="484515" cy="49474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latin typeface="Corbel" panose="020B0503020204020204" pitchFamily="34" charset="0"/>
              </a:endParaRPr>
            </a:p>
          </p:txBody>
        </p:sp>
        <p:grpSp>
          <p:nvGrpSpPr>
            <p:cNvPr id="145" name="群組 23">
              <a:extLst>
                <a:ext uri="{FF2B5EF4-FFF2-40B4-BE49-F238E27FC236}">
                  <a16:creationId xmlns:a16="http://schemas.microsoft.com/office/drawing/2014/main" id="{0E1172F8-06D9-17C6-04BD-8116F3C95FBA}"/>
                </a:ext>
              </a:extLst>
            </p:cNvPr>
            <p:cNvGrpSpPr/>
            <p:nvPr/>
          </p:nvGrpSpPr>
          <p:grpSpPr>
            <a:xfrm rot="21265833">
              <a:off x="-82832" y="1759016"/>
              <a:ext cx="442376" cy="482204"/>
              <a:chOff x="-97389" y="1759982"/>
              <a:chExt cx="442376" cy="482204"/>
            </a:xfrm>
          </p:grpSpPr>
          <p:cxnSp>
            <p:nvCxnSpPr>
              <p:cNvPr id="146" name="直線接點 22">
                <a:extLst>
                  <a:ext uri="{FF2B5EF4-FFF2-40B4-BE49-F238E27FC236}">
                    <a16:creationId xmlns:a16="http://schemas.microsoft.com/office/drawing/2014/main" id="{D7779448-509B-C016-84D8-90EACDD3B11C}"/>
                  </a:ext>
                </a:extLst>
              </p:cNvPr>
              <p:cNvCxnSpPr>
                <a:cxnSpLocks/>
              </p:cNvCxnSpPr>
              <p:nvPr/>
            </p:nvCxnSpPr>
            <p:spPr>
              <a:xfrm rot="3047116">
                <a:off x="-116506" y="2000174"/>
                <a:ext cx="482204" cy="1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接點 118">
                <a:extLst>
                  <a:ext uri="{FF2B5EF4-FFF2-40B4-BE49-F238E27FC236}">
                    <a16:creationId xmlns:a16="http://schemas.microsoft.com/office/drawing/2014/main" id="{002B87DE-8969-40C8-0C3C-64B53DE8FC4F}"/>
                  </a:ext>
                </a:extLst>
              </p:cNvPr>
              <p:cNvCxnSpPr>
                <a:cxnSpLocks/>
              </p:cNvCxnSpPr>
              <p:nvPr/>
            </p:nvCxnSpPr>
            <p:spPr>
              <a:xfrm rot="3047116">
                <a:off x="123642" y="1778936"/>
                <a:ext cx="313" cy="442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48" name="Rectangle 147">
            <a:extLst>
              <a:ext uri="{FF2B5EF4-FFF2-40B4-BE49-F238E27FC236}">
                <a16:creationId xmlns:a16="http://schemas.microsoft.com/office/drawing/2014/main" id="{4CF9367A-13B3-113B-3334-A70F1AD48622}"/>
              </a:ext>
            </a:extLst>
          </p:cNvPr>
          <p:cNvSpPr/>
          <p:nvPr/>
        </p:nvSpPr>
        <p:spPr>
          <a:xfrm>
            <a:off x="6401121" y="4374923"/>
            <a:ext cx="903006" cy="209550"/>
          </a:xfrm>
          <a:prstGeom prst="rect">
            <a:avLst/>
          </a:prstGeom>
          <a:solidFill>
            <a:srgbClr val="FFC000"/>
          </a:solidFill>
          <a:ln>
            <a:solidFill>
              <a:schemeClr val="accent3"/>
            </a:solidFill>
          </a:ln>
        </p:spPr>
        <p:style>
          <a:lnRef idx="2">
            <a:schemeClr val="accent5">
              <a:shade val="50000"/>
            </a:schemeClr>
          </a:lnRef>
          <a:fillRef idx="1">
            <a:schemeClr val="accent5"/>
          </a:fillRef>
          <a:effectRef idx="0">
            <a:schemeClr val="accent5"/>
          </a:effectRef>
          <a:fontRef idx="minor">
            <a:schemeClr val="lt1"/>
          </a:fontRef>
        </p:style>
        <p:txBody>
          <a:bodyPr lIns="0" rIns="0" rtlCol="0" anchor="ctr"/>
          <a:lstStyle/>
          <a:p>
            <a:pPr algn="ctr"/>
            <a:r>
              <a:rPr lang="en-US" sz="1400" u="none" dirty="0">
                <a:solidFill>
                  <a:schemeClr val="tx1"/>
                </a:solidFill>
                <a:latin typeface="Corbel" panose="020B0503020204020204" pitchFamily="34" charset="0"/>
              </a:rPr>
              <a:t>O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r>
              <a:rPr lang="en-US" sz="1400" u="none" dirty="0" err="1">
                <a:solidFill>
                  <a:schemeClr val="tx1"/>
                </a:solidFill>
                <a:latin typeface="Corbel" panose="020B0503020204020204" pitchFamily="34" charset="0"/>
              </a:rPr>
              <a:t>O</a:t>
            </a:r>
            <a:r>
              <a:rPr lang="en-US" sz="1400" u="none" dirty="0">
                <a:solidFill>
                  <a:schemeClr val="tx1"/>
                </a:solidFill>
                <a:latin typeface="Corbel" panose="020B0503020204020204" pitchFamily="34" charset="0"/>
              </a:rPr>
              <a:t> </a:t>
            </a:r>
          </a:p>
        </p:txBody>
      </p:sp>
      <mc:AlternateContent xmlns:mc="http://schemas.openxmlformats.org/markup-compatibility/2006">
        <mc:Choice xmlns:a14="http://schemas.microsoft.com/office/drawing/2010/main" Requires="a14">
          <p:sp>
            <p:nvSpPr>
              <p:cNvPr id="149" name="TextBox 148">
                <a:extLst>
                  <a:ext uri="{FF2B5EF4-FFF2-40B4-BE49-F238E27FC236}">
                    <a16:creationId xmlns:a16="http://schemas.microsoft.com/office/drawing/2014/main" id="{405D9318-6153-03EF-BAF8-F4BCF0D8659F}"/>
                  </a:ext>
                </a:extLst>
              </p:cNvPr>
              <p:cNvSpPr txBox="1"/>
              <p:nvPr/>
            </p:nvSpPr>
            <p:spPr>
              <a:xfrm>
                <a:off x="6674010" y="4479698"/>
                <a:ext cx="407232"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TW" sz="1400" i="1" smtClean="0">
                              <a:latin typeface="Cambria Math" panose="02040503050406030204" pitchFamily="18" charset="0"/>
                            </a:rPr>
                          </m:ctrlPr>
                        </m:sSubPr>
                        <m:e>
                          <m:r>
                            <a:rPr lang="en-US" altLang="zh-TW" sz="1400" smtClean="0">
                              <a:latin typeface="Cambria Math" panose="02040503050406030204" pitchFamily="18" charset="0"/>
                            </a:rPr>
                            <m:t>𝑝</m:t>
                          </m:r>
                        </m:e>
                        <m:sub>
                          <m:r>
                            <a:rPr lang="en-US" altLang="zh-TW" sz="1400" smtClean="0">
                              <a:latin typeface="Cambria Math" panose="02040503050406030204" pitchFamily="18" charset="0"/>
                            </a:rPr>
                            <m:t>4</m:t>
                          </m:r>
                        </m:sub>
                      </m:sSub>
                    </m:oMath>
                  </m:oMathPara>
                </a14:m>
                <a:endParaRPr lang="en-US" dirty="0">
                  <a:latin typeface="Corbel" panose="020B0503020204020204" pitchFamily="34" charset="0"/>
                  <a:ea typeface="Tahoma" panose="020B0604030504040204" pitchFamily="34" charset="0"/>
                  <a:cs typeface="Tahoma" panose="020B0604030504040204" pitchFamily="34" charset="0"/>
                </a:endParaRPr>
              </a:p>
            </p:txBody>
          </p:sp>
        </mc:Choice>
        <mc:Fallback>
          <p:sp>
            <p:nvSpPr>
              <p:cNvPr id="149" name="TextBox 148">
                <a:extLst>
                  <a:ext uri="{FF2B5EF4-FFF2-40B4-BE49-F238E27FC236}">
                    <a16:creationId xmlns:a16="http://schemas.microsoft.com/office/drawing/2014/main" id="{405D9318-6153-03EF-BAF8-F4BCF0D8659F}"/>
                  </a:ext>
                </a:extLst>
              </p:cNvPr>
              <p:cNvSpPr txBox="1">
                <a:spLocks noRot="1" noChangeAspect="1" noMove="1" noResize="1" noEditPoints="1" noAdjustHandles="1" noChangeArrowheads="1" noChangeShapeType="1" noTextEdit="1"/>
              </p:cNvSpPr>
              <p:nvPr/>
            </p:nvSpPr>
            <p:spPr>
              <a:xfrm>
                <a:off x="6674010" y="4479698"/>
                <a:ext cx="407232" cy="307777"/>
              </a:xfrm>
              <a:prstGeom prst="rect">
                <a:avLst/>
              </a:prstGeom>
              <a:blipFill>
                <a:blip r:embed="rId10"/>
                <a:stretch>
                  <a:fillRect b="-4000"/>
                </a:stretch>
              </a:blipFill>
            </p:spPr>
            <p:txBody>
              <a:bodyPr/>
              <a:lstStyle/>
              <a:p>
                <a:r>
                  <a:rPr lang="en-US">
                    <a:noFill/>
                  </a:rPr>
                  <a:t> </a:t>
                </a:r>
              </a:p>
            </p:txBody>
          </p:sp>
        </mc:Fallback>
      </mc:AlternateContent>
      <p:cxnSp>
        <p:nvCxnSpPr>
          <p:cNvPr id="150" name="直線單箭頭接點 69">
            <a:extLst>
              <a:ext uri="{FF2B5EF4-FFF2-40B4-BE49-F238E27FC236}">
                <a16:creationId xmlns:a16="http://schemas.microsoft.com/office/drawing/2014/main" id="{70584D6C-272E-D553-7E73-CCA82AACFB32}"/>
              </a:ext>
            </a:extLst>
          </p:cNvPr>
          <p:cNvCxnSpPr>
            <a:cxnSpLocks/>
            <a:stCxn id="148" idx="0"/>
          </p:cNvCxnSpPr>
          <p:nvPr/>
        </p:nvCxnSpPr>
        <p:spPr>
          <a:xfrm flipV="1">
            <a:off x="6852624" y="4118297"/>
            <a:ext cx="259424" cy="256626"/>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線單箭頭接點 69">
            <a:extLst>
              <a:ext uri="{FF2B5EF4-FFF2-40B4-BE49-F238E27FC236}">
                <a16:creationId xmlns:a16="http://schemas.microsoft.com/office/drawing/2014/main" id="{5EA26604-7C81-2972-EC8C-5705418C5D59}"/>
              </a:ext>
            </a:extLst>
          </p:cNvPr>
          <p:cNvCxnSpPr>
            <a:cxnSpLocks/>
          </p:cNvCxnSpPr>
          <p:nvPr/>
        </p:nvCxnSpPr>
        <p:spPr>
          <a:xfrm flipH="1" flipV="1">
            <a:off x="7223865" y="4119086"/>
            <a:ext cx="286678" cy="559580"/>
          </a:xfrm>
          <a:prstGeom prst="straightConnector1">
            <a:avLst/>
          </a:prstGeom>
          <a:ln w="254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3" name="群組 26">
            <a:extLst>
              <a:ext uri="{FF2B5EF4-FFF2-40B4-BE49-F238E27FC236}">
                <a16:creationId xmlns:a16="http://schemas.microsoft.com/office/drawing/2014/main" id="{420E3855-D36F-3170-4FDD-F49274A8DA02}"/>
              </a:ext>
            </a:extLst>
          </p:cNvPr>
          <p:cNvGrpSpPr/>
          <p:nvPr/>
        </p:nvGrpSpPr>
        <p:grpSpPr>
          <a:xfrm rot="2711320">
            <a:off x="7090955" y="4020581"/>
            <a:ext cx="158136" cy="162320"/>
            <a:chOff x="-109645" y="1757584"/>
            <a:chExt cx="494747" cy="484515"/>
          </a:xfrm>
        </p:grpSpPr>
        <p:sp>
          <p:nvSpPr>
            <p:cNvPr id="155" name="矩形 10">
              <a:extLst>
                <a:ext uri="{FF2B5EF4-FFF2-40B4-BE49-F238E27FC236}">
                  <a16:creationId xmlns:a16="http://schemas.microsoft.com/office/drawing/2014/main" id="{78F64840-1EF3-F423-FB50-3862084A5964}"/>
                </a:ext>
              </a:extLst>
            </p:cNvPr>
            <p:cNvSpPr/>
            <p:nvPr/>
          </p:nvSpPr>
          <p:spPr>
            <a:xfrm rot="2712949">
              <a:off x="-104529" y="1752468"/>
              <a:ext cx="484515" cy="494747"/>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dirty="0">
                <a:latin typeface="Corbel" panose="020B0503020204020204" pitchFamily="34" charset="0"/>
              </a:endParaRPr>
            </a:p>
          </p:txBody>
        </p:sp>
        <p:grpSp>
          <p:nvGrpSpPr>
            <p:cNvPr id="156" name="群組 23">
              <a:extLst>
                <a:ext uri="{FF2B5EF4-FFF2-40B4-BE49-F238E27FC236}">
                  <a16:creationId xmlns:a16="http://schemas.microsoft.com/office/drawing/2014/main" id="{E8AC2862-7809-C055-47AF-474002C87EF4}"/>
                </a:ext>
              </a:extLst>
            </p:cNvPr>
            <p:cNvGrpSpPr/>
            <p:nvPr/>
          </p:nvGrpSpPr>
          <p:grpSpPr>
            <a:xfrm rot="21265833">
              <a:off x="-82832" y="1759016"/>
              <a:ext cx="442376" cy="482204"/>
              <a:chOff x="-97389" y="1759982"/>
              <a:chExt cx="442376" cy="482204"/>
            </a:xfrm>
          </p:grpSpPr>
          <p:cxnSp>
            <p:nvCxnSpPr>
              <p:cNvPr id="157" name="直線接點 22">
                <a:extLst>
                  <a:ext uri="{FF2B5EF4-FFF2-40B4-BE49-F238E27FC236}">
                    <a16:creationId xmlns:a16="http://schemas.microsoft.com/office/drawing/2014/main" id="{3B0E6983-6B5A-894A-A3FE-D133CBE98425}"/>
                  </a:ext>
                </a:extLst>
              </p:cNvPr>
              <p:cNvCxnSpPr>
                <a:cxnSpLocks/>
              </p:cNvCxnSpPr>
              <p:nvPr/>
            </p:nvCxnSpPr>
            <p:spPr>
              <a:xfrm rot="3047116">
                <a:off x="-116506" y="2000174"/>
                <a:ext cx="482204" cy="18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接點 118">
                <a:extLst>
                  <a:ext uri="{FF2B5EF4-FFF2-40B4-BE49-F238E27FC236}">
                    <a16:creationId xmlns:a16="http://schemas.microsoft.com/office/drawing/2014/main" id="{F7569E52-0598-A0EC-C73D-0DABB919794E}"/>
                  </a:ext>
                </a:extLst>
              </p:cNvPr>
              <p:cNvCxnSpPr>
                <a:cxnSpLocks/>
              </p:cNvCxnSpPr>
              <p:nvPr/>
            </p:nvCxnSpPr>
            <p:spPr>
              <a:xfrm rot="3047116">
                <a:off x="123642" y="1778936"/>
                <a:ext cx="313" cy="4423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64" name="文字方塊 74">
            <a:extLst>
              <a:ext uri="{FF2B5EF4-FFF2-40B4-BE49-F238E27FC236}">
                <a16:creationId xmlns:a16="http://schemas.microsoft.com/office/drawing/2014/main" id="{E5225011-4759-BD1B-9328-A6F61055527B}"/>
              </a:ext>
            </a:extLst>
          </p:cNvPr>
          <p:cNvSpPr txBox="1"/>
          <p:nvPr/>
        </p:nvSpPr>
        <p:spPr>
          <a:xfrm>
            <a:off x="6542630" y="3357357"/>
            <a:ext cx="2573647" cy="544830"/>
          </a:xfrm>
          <a:prstGeom prst="wedgeRoundRectCallout">
            <a:avLst>
              <a:gd name="adj1" fmla="val -39978"/>
              <a:gd name="adj2" fmla="val 114708"/>
              <a:gd name="adj3" fmla="val 16667"/>
            </a:avLst>
          </a:prstGeom>
          <a:solidFill>
            <a:schemeClr val="accent1">
              <a:lumMod val="20000"/>
              <a:lumOff val="80000"/>
            </a:schemeClr>
          </a:solidFill>
          <a:ln>
            <a:solidFill>
              <a:schemeClr val="accent1"/>
            </a:solidFill>
          </a:ln>
        </p:spPr>
        <p:txBody>
          <a:bodyPr wrap="square" lIns="0" tIns="0" rIns="0" bIns="0" rtlCol="0">
            <a:spAutoFit/>
          </a:bodyPr>
          <a:lstStyle/>
          <a:p>
            <a:pPr algn="ctr"/>
            <a:r>
              <a:rPr lang="en-US" sz="1600" dirty="0">
                <a:latin typeface="Corbel" panose="020B0503020204020204" pitchFamily="34" charset="0"/>
                <a:ea typeface="Tahoma" panose="020B0604030504040204" pitchFamily="34" charset="0"/>
                <a:cs typeface="Tahoma" panose="020B0604030504040204" pitchFamily="34" charset="0"/>
              </a:rPr>
              <a:t>Allows model to learn </a:t>
            </a:r>
            <a:br>
              <a:rPr lang="en-US" sz="1600" dirty="0">
                <a:latin typeface="Corbel" panose="020B0503020204020204" pitchFamily="34" charset="0"/>
                <a:ea typeface="Tahoma" panose="020B0604030504040204" pitchFamily="34" charset="0"/>
                <a:cs typeface="Tahoma" panose="020B0604030504040204" pitchFamily="34" charset="0"/>
              </a:rPr>
            </a:br>
            <a:r>
              <a:rPr lang="en-US" sz="1600" dirty="0">
                <a:latin typeface="Corbel" panose="020B0503020204020204" pitchFamily="34" charset="0"/>
                <a:ea typeface="Tahoma" panose="020B0604030504040204" pitchFamily="34" charset="0"/>
                <a:cs typeface="Tahoma" panose="020B0604030504040204" pitchFamily="34" charset="0"/>
              </a:rPr>
              <a:t>relative positioning</a:t>
            </a:r>
            <a:endParaRPr lang="zh-TW" altLang="en-US" sz="1600" dirty="0">
              <a:solidFill>
                <a:schemeClr val="tx1"/>
              </a:solidFill>
              <a:latin typeface="Corbel" panose="020B0503020204020204" pitchFamily="34" charset="0"/>
              <a:cs typeface="Tahoma" panose="020B0604030504040204" pitchFamily="34" charset="0"/>
            </a:endParaRPr>
          </a:p>
        </p:txBody>
      </p:sp>
      <mc:AlternateContent xmlns:mc="http://schemas.openxmlformats.org/markup-compatibility/2006">
        <mc:Choice xmlns:a14="http://schemas.microsoft.com/office/drawing/2010/main" Requires="a14">
          <p:sp>
            <p:nvSpPr>
              <p:cNvPr id="99" name="文字方塊 74">
                <a:extLst>
                  <a:ext uri="{FF2B5EF4-FFF2-40B4-BE49-F238E27FC236}">
                    <a16:creationId xmlns:a16="http://schemas.microsoft.com/office/drawing/2014/main" id="{BAAAD739-9656-5455-05F2-952FB529C6B7}"/>
                  </a:ext>
                </a:extLst>
              </p:cNvPr>
              <p:cNvSpPr txBox="1"/>
              <p:nvPr/>
            </p:nvSpPr>
            <p:spPr>
              <a:xfrm>
                <a:off x="86762" y="3487982"/>
                <a:ext cx="1714604" cy="544830"/>
              </a:xfrm>
              <a:prstGeom prst="wedgeRoundRectCallout">
                <a:avLst>
                  <a:gd name="adj1" fmla="val 31177"/>
                  <a:gd name="adj2" fmla="val 87610"/>
                  <a:gd name="adj3" fmla="val 16667"/>
                </a:avLst>
              </a:prstGeom>
              <a:solidFill>
                <a:schemeClr val="accent1">
                  <a:lumMod val="20000"/>
                  <a:lumOff val="80000"/>
                </a:schemeClr>
              </a:solidFill>
              <a:ln>
                <a:solidFill>
                  <a:schemeClr val="accent1"/>
                </a:solidFill>
              </a:ln>
            </p:spPr>
            <p:txBody>
              <a:bodyPr wrap="square" lIns="0" tIns="0" rIns="0" bIns="0" rtlCol="0">
                <a:spAutoFit/>
              </a:bodyPr>
              <a:lstStyle/>
              <a:p>
                <a:pPr algn="ctr"/>
                <a14:m>
                  <m:oMath xmlns:m="http://schemas.openxmlformats.org/officeDocument/2006/math">
                    <m:sSub>
                      <m:sSubPr>
                        <m:ctrlPr>
                          <a:rPr lang="en-US" altLang="zh-TW" sz="1600" i="1" smtClean="0">
                            <a:solidFill>
                              <a:schemeClr val="tx1"/>
                            </a:solidFill>
                            <a:latin typeface="Cambria Math" panose="02040503050406030204" pitchFamily="18" charset="0"/>
                          </a:rPr>
                        </m:ctrlPr>
                      </m:sSubPr>
                      <m:e>
                        <m:r>
                          <a:rPr lang="en-US" altLang="zh-TW" sz="1600" smtClean="0">
                            <a:solidFill>
                              <a:schemeClr val="tx1"/>
                            </a:solidFill>
                            <a:latin typeface="Cambria Math" panose="02040503050406030204" pitchFamily="18" charset="0"/>
                          </a:rPr>
                          <m:t>𝑝</m:t>
                        </m:r>
                      </m:e>
                      <m:sub>
                        <m:r>
                          <a:rPr lang="en-US" altLang="zh-TW" sz="1600" smtClean="0">
                            <a:solidFill>
                              <a:schemeClr val="tx1"/>
                            </a:solidFill>
                            <a:latin typeface="Cambria Math" panose="02040503050406030204" pitchFamily="18" charset="0"/>
                          </a:rPr>
                          <m:t>𝑖</m:t>
                        </m:r>
                      </m:sub>
                    </m:sSub>
                  </m:oMath>
                </a14:m>
                <a:r>
                  <a:rPr lang="en-US" altLang="zh-TW" sz="1600" dirty="0">
                    <a:solidFill>
                      <a:schemeClr val="tx1"/>
                    </a:solidFill>
                    <a:latin typeface="Corbel" panose="020B0503020204020204" pitchFamily="34" charset="0"/>
                    <a:ea typeface="Tahoma" panose="020B0604030504040204" pitchFamily="34" charset="0"/>
                    <a:cs typeface="Tahoma" panose="020B0604030504040204" pitchFamily="34" charset="0"/>
                  </a:rPr>
                  <a:t> are positional embeddings</a:t>
                </a:r>
                <a:r>
                  <a:rPr lang="en-US" sz="1600" dirty="0">
                    <a:solidFill>
                      <a:schemeClr val="tx1"/>
                    </a:solidFill>
                    <a:latin typeface="Corbel" panose="020B0503020204020204" pitchFamily="34" charset="0"/>
                    <a:ea typeface="Tahoma" panose="020B0604030504040204" pitchFamily="34" charset="0"/>
                    <a:cs typeface="Tahoma" panose="020B0604030504040204" pitchFamily="34" charset="0"/>
                  </a:rPr>
                  <a:t> </a:t>
                </a:r>
                <a:endParaRPr lang="zh-TW" altLang="en-US" sz="1600" dirty="0">
                  <a:solidFill>
                    <a:schemeClr val="tx1"/>
                  </a:solidFill>
                  <a:latin typeface="Corbel" panose="020B0503020204020204" pitchFamily="34" charset="0"/>
                  <a:cs typeface="Tahoma" panose="020B0604030504040204" pitchFamily="34" charset="0"/>
                </a:endParaRPr>
              </a:p>
            </p:txBody>
          </p:sp>
        </mc:Choice>
        <mc:Fallback>
          <p:sp>
            <p:nvSpPr>
              <p:cNvPr id="99" name="文字方塊 74">
                <a:extLst>
                  <a:ext uri="{FF2B5EF4-FFF2-40B4-BE49-F238E27FC236}">
                    <a16:creationId xmlns:a16="http://schemas.microsoft.com/office/drawing/2014/main" id="{BAAAD739-9656-5455-05F2-952FB529C6B7}"/>
                  </a:ext>
                </a:extLst>
              </p:cNvPr>
              <p:cNvSpPr txBox="1">
                <a:spLocks noRot="1" noChangeAspect="1" noMove="1" noResize="1" noEditPoints="1" noAdjustHandles="1" noChangeArrowheads="1" noChangeShapeType="1" noTextEdit="1"/>
              </p:cNvSpPr>
              <p:nvPr/>
            </p:nvSpPr>
            <p:spPr>
              <a:xfrm>
                <a:off x="86762" y="3487982"/>
                <a:ext cx="1714604" cy="544830"/>
              </a:xfrm>
              <a:prstGeom prst="wedgeRoundRectCallout">
                <a:avLst>
                  <a:gd name="adj1" fmla="val 31177"/>
                  <a:gd name="adj2" fmla="val 87610"/>
                  <a:gd name="adj3" fmla="val 16667"/>
                </a:avLst>
              </a:prstGeom>
              <a:blipFill>
                <a:blip r:embed="rId11"/>
                <a:stretch>
                  <a:fillRect t="-4918"/>
                </a:stretch>
              </a:blipFill>
              <a:ln>
                <a:solidFill>
                  <a:schemeClr val="accent1"/>
                </a:solidFill>
              </a:ln>
            </p:spPr>
            <p:txBody>
              <a:bodyPr/>
              <a:lstStyle/>
              <a:p>
                <a:r>
                  <a:rPr lang="en-US">
                    <a:noFill/>
                  </a:rPr>
                  <a:t> </a:t>
                </a:r>
              </a:p>
            </p:txBody>
          </p:sp>
        </mc:Fallback>
      </mc:AlternateContent>
      <p:sp>
        <p:nvSpPr>
          <p:cNvPr id="2" name="Title 1">
            <a:extLst>
              <a:ext uri="{FF2B5EF4-FFF2-40B4-BE49-F238E27FC236}">
                <a16:creationId xmlns:a16="http://schemas.microsoft.com/office/drawing/2014/main" id="{8BCE2969-19BB-B85E-D8F0-78CBC758B7EF}"/>
              </a:ext>
            </a:extLst>
          </p:cNvPr>
          <p:cNvSpPr>
            <a:spLocks noGrp="1"/>
          </p:cNvSpPr>
          <p:nvPr>
            <p:ph type="title"/>
          </p:nvPr>
        </p:nvSpPr>
        <p:spPr/>
        <p:txBody>
          <a:bodyPr/>
          <a:lstStyle/>
          <a:p>
            <a:r>
              <a:rPr lang="en-US" dirty="0"/>
              <a:t>Positional Embeddings: The Flavors</a:t>
            </a:r>
          </a:p>
        </p:txBody>
      </p:sp>
      <p:sp>
        <p:nvSpPr>
          <p:cNvPr id="3" name="Text Placeholder 2">
            <a:extLst>
              <a:ext uri="{FF2B5EF4-FFF2-40B4-BE49-F238E27FC236}">
                <a16:creationId xmlns:a16="http://schemas.microsoft.com/office/drawing/2014/main" id="{DA893878-0755-F1B8-3CB9-1A28A07A9CAE}"/>
              </a:ext>
            </a:extLst>
          </p:cNvPr>
          <p:cNvSpPr>
            <a:spLocks noGrp="1"/>
          </p:cNvSpPr>
          <p:nvPr>
            <p:ph type="body" sz="quarter" idx="16"/>
          </p:nvPr>
        </p:nvSpPr>
        <p:spPr/>
        <p:txBody>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Sine embeddings: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add sines and cosines that enable localization</a:t>
            </a:r>
            <a:endParaRPr lang="en-US" dirty="0"/>
          </a:p>
        </p:txBody>
      </p:sp>
      <p:pic>
        <p:nvPicPr>
          <p:cNvPr id="4" name="Picture 3">
            <a:extLst>
              <a:ext uri="{FF2B5EF4-FFF2-40B4-BE49-F238E27FC236}">
                <a16:creationId xmlns:a16="http://schemas.microsoft.com/office/drawing/2014/main" id="{B64380B8-6DB9-734D-1B8D-0FCEDADE931E}"/>
              </a:ext>
            </a:extLst>
          </p:cNvPr>
          <p:cNvPicPr>
            <a:picLocks noChangeAspect="1"/>
          </p:cNvPicPr>
          <p:nvPr/>
        </p:nvPicPr>
        <p:blipFill>
          <a:blip r:embed="rId12"/>
          <a:stretch>
            <a:fillRect/>
          </a:stretch>
        </p:blipFill>
        <p:spPr>
          <a:xfrm>
            <a:off x="2913763" y="1863991"/>
            <a:ext cx="2603500" cy="952500"/>
          </a:xfrm>
          <a:prstGeom prst="rect">
            <a:avLst/>
          </a:prstGeom>
        </p:spPr>
      </p:pic>
      <p:sp>
        <p:nvSpPr>
          <p:cNvPr id="8" name="文字方塊 74">
            <a:extLst>
              <a:ext uri="{FF2B5EF4-FFF2-40B4-BE49-F238E27FC236}">
                <a16:creationId xmlns:a16="http://schemas.microsoft.com/office/drawing/2014/main" id="{2DBEAD77-9D45-4C4C-50D3-433E3288DA53}"/>
              </a:ext>
            </a:extLst>
          </p:cNvPr>
          <p:cNvSpPr txBox="1"/>
          <p:nvPr/>
        </p:nvSpPr>
        <p:spPr>
          <a:xfrm>
            <a:off x="7154250" y="1306692"/>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a:t>
            </a:r>
          </a:p>
        </p:txBody>
      </p:sp>
    </p:spTree>
    <p:extLst>
      <p:ext uri="{BB962C8B-B14F-4D97-AF65-F5344CB8AC3E}">
        <p14:creationId xmlns:p14="http://schemas.microsoft.com/office/powerpoint/2010/main" val="51494782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00BBBF9-9F3B-58ED-5FBC-3D8CE3218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D76338-6679-FBAA-93A0-FB336205E814}"/>
              </a:ext>
            </a:extLst>
          </p:cNvPr>
          <p:cNvSpPr>
            <a:spLocks noGrp="1"/>
          </p:cNvSpPr>
          <p:nvPr>
            <p:ph type="title"/>
          </p:nvPr>
        </p:nvSpPr>
        <p:spPr/>
        <p:txBody>
          <a:bodyPr/>
          <a:lstStyle/>
          <a:p>
            <a:r>
              <a:rPr lang="en-US" dirty="0"/>
              <a:t>Positional Embeddings: The Flavors</a:t>
            </a:r>
          </a:p>
        </p:txBody>
      </p:sp>
      <p:sp>
        <p:nvSpPr>
          <p:cNvPr id="3" name="Text Placeholder 2">
            <a:extLst>
              <a:ext uri="{FF2B5EF4-FFF2-40B4-BE49-F238E27FC236}">
                <a16:creationId xmlns:a16="http://schemas.microsoft.com/office/drawing/2014/main" id="{849D80D7-7D3C-109B-9033-EC79F4E819CA}"/>
              </a:ext>
            </a:extLst>
          </p:cNvPr>
          <p:cNvSpPr>
            <a:spLocks noGrp="1"/>
          </p:cNvSpPr>
          <p:nvPr>
            <p:ph type="body" sz="quarter" idx="16"/>
          </p:nvPr>
        </p:nvSpPr>
        <p:spPr/>
        <p:txBody>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Sine embeddings: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add sines and cosines that enable localization</a:t>
            </a:r>
          </a:p>
          <a:p>
            <a:endParaRPr lang="en-US" dirty="0"/>
          </a:p>
          <a:p>
            <a:endParaRPr lang="en-US" dirty="0"/>
          </a:p>
          <a:p>
            <a:endParaRPr lang="en-US" dirty="0"/>
          </a:p>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Absolute embeddings: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add a position vector to the embedding</a:t>
            </a:r>
          </a:p>
          <a:p>
            <a:endParaRPr lang="en-US" dirty="0"/>
          </a:p>
          <a:p>
            <a:endParaRPr lang="en-US" dirty="0"/>
          </a:p>
          <a:p>
            <a:r>
              <a:rPr lang="en-US" b="1" dirty="0"/>
              <a:t>Limitations: </a:t>
            </a:r>
          </a:p>
          <a:p>
            <a:pPr lvl="1"/>
            <a:r>
              <a:rPr lang="en-US" sz="1400" spc="-50" dirty="0"/>
              <a:t>We</a:t>
            </a:r>
            <a:r>
              <a:rPr lang="en-US" sz="1400" spc="-74" dirty="0"/>
              <a:t> can have fixed encoding </a:t>
            </a:r>
            <a:r>
              <a:rPr lang="en-US" sz="1400" spc="-11" dirty="0"/>
              <a:t>for each index training position </a:t>
            </a:r>
            <a:r>
              <a:rPr lang="en-US" sz="1400" spc="-29" dirty="0"/>
              <a:t>(e.g.,</a:t>
            </a:r>
            <a:r>
              <a:rPr lang="en-US" sz="1400" spc="-37" dirty="0"/>
              <a:t> </a:t>
            </a:r>
            <a:r>
              <a:rPr lang="en-US" sz="1400" dirty="0"/>
              <a:t>1,</a:t>
            </a:r>
            <a:r>
              <a:rPr lang="en-US" sz="1400" spc="-37" dirty="0"/>
              <a:t> </a:t>
            </a:r>
            <a:r>
              <a:rPr lang="en-US" sz="1400" dirty="0"/>
              <a:t>2,</a:t>
            </a:r>
            <a:r>
              <a:rPr lang="en-US" sz="1400" spc="-37" dirty="0"/>
              <a:t> </a:t>
            </a:r>
            <a:r>
              <a:rPr lang="en-US" sz="1400" dirty="0"/>
              <a:t>3,</a:t>
            </a:r>
            <a:r>
              <a:rPr lang="en-US" sz="1400" spc="-37" dirty="0"/>
              <a:t> </a:t>
            </a:r>
            <a:r>
              <a:rPr lang="en-US" sz="1400" dirty="0"/>
              <a:t>…</a:t>
            </a:r>
            <a:r>
              <a:rPr lang="en-US" sz="1400" spc="-37" dirty="0"/>
              <a:t> </a:t>
            </a:r>
            <a:r>
              <a:rPr lang="en-US" sz="1400" spc="-16" dirty="0"/>
              <a:t>1000)</a:t>
            </a:r>
            <a:r>
              <a:rPr lang="en-US" sz="1400" spc="-5" dirty="0"/>
              <a:t>. </a:t>
            </a:r>
          </a:p>
          <a:p>
            <a:pPr lvl="1"/>
            <a:r>
              <a:rPr lang="en-US" sz="1400" dirty="0"/>
              <a:t>What</a:t>
            </a:r>
            <a:r>
              <a:rPr lang="en-US" sz="1400" spc="-63" dirty="0"/>
              <a:t> </a:t>
            </a:r>
            <a:r>
              <a:rPr lang="en-US" sz="1400" spc="-16" dirty="0"/>
              <a:t>happens</a:t>
            </a:r>
            <a:r>
              <a:rPr lang="en-US" sz="1400" spc="-63" dirty="0"/>
              <a:t> </a:t>
            </a:r>
            <a:r>
              <a:rPr lang="en-US" sz="1400" dirty="0"/>
              <a:t>if</a:t>
            </a:r>
            <a:r>
              <a:rPr lang="en-US" sz="1400" spc="-63" dirty="0"/>
              <a:t> </a:t>
            </a:r>
            <a:r>
              <a:rPr lang="en-US" sz="1400" dirty="0"/>
              <a:t>we</a:t>
            </a:r>
            <a:r>
              <a:rPr lang="en-US" sz="1400" spc="-63" dirty="0"/>
              <a:t> </a:t>
            </a:r>
            <a:r>
              <a:rPr lang="en-US" sz="1400" dirty="0"/>
              <a:t>get</a:t>
            </a:r>
            <a:r>
              <a:rPr lang="en-US" sz="1400" spc="-63" dirty="0"/>
              <a:t> </a:t>
            </a:r>
            <a:r>
              <a:rPr lang="en-US" sz="1400" dirty="0"/>
              <a:t>a</a:t>
            </a:r>
            <a:r>
              <a:rPr lang="en-US" sz="1400" spc="-63" dirty="0"/>
              <a:t> </a:t>
            </a:r>
            <a:r>
              <a:rPr lang="en-US" sz="1400" spc="-26" dirty="0"/>
              <a:t>sequence</a:t>
            </a:r>
            <a:r>
              <a:rPr lang="en-US" sz="1400" spc="-63" dirty="0"/>
              <a:t> </a:t>
            </a:r>
            <a:r>
              <a:rPr lang="en-US" sz="1400" dirty="0"/>
              <a:t>with</a:t>
            </a:r>
            <a:r>
              <a:rPr lang="en-US" sz="1400" spc="-66" dirty="0"/>
              <a:t> </a:t>
            </a:r>
            <a:r>
              <a:rPr lang="en-US" sz="1400" spc="-11" dirty="0"/>
              <a:t>5000 </a:t>
            </a:r>
            <a:r>
              <a:rPr lang="en-US" sz="1400" dirty="0"/>
              <a:t>words</a:t>
            </a:r>
            <a:r>
              <a:rPr lang="en-US" sz="1400" spc="-63" dirty="0"/>
              <a:t> </a:t>
            </a:r>
            <a:r>
              <a:rPr lang="en-US" sz="1400" dirty="0"/>
              <a:t>at</a:t>
            </a:r>
            <a:r>
              <a:rPr lang="en-US" sz="1400" spc="-60" dirty="0"/>
              <a:t> </a:t>
            </a:r>
            <a:r>
              <a:rPr lang="en-US" sz="1400" dirty="0"/>
              <a:t>test</a:t>
            </a:r>
            <a:r>
              <a:rPr lang="en-US" sz="1400" spc="-60" dirty="0"/>
              <a:t> </a:t>
            </a:r>
            <a:r>
              <a:rPr lang="en-US" sz="1400" spc="-5" dirty="0"/>
              <a:t>time?</a:t>
            </a:r>
          </a:p>
          <a:p>
            <a:r>
              <a:rPr lang="en-US" spc="-5" dirty="0"/>
              <a:t>We want something that can generalize to </a:t>
            </a:r>
            <a:r>
              <a:rPr lang="en-US" u="sng" spc="-5" dirty="0"/>
              <a:t>arbitrary </a:t>
            </a:r>
            <a:r>
              <a:rPr lang="en-US" spc="-5" dirty="0"/>
              <a:t>sequence lengths. </a:t>
            </a:r>
          </a:p>
          <a:p>
            <a:pPr lvl="1"/>
            <a:endParaRPr lang="en-US" b="1" dirty="0"/>
          </a:p>
        </p:txBody>
      </p:sp>
      <p:pic>
        <p:nvPicPr>
          <p:cNvPr id="4" name="Picture 3">
            <a:extLst>
              <a:ext uri="{FF2B5EF4-FFF2-40B4-BE49-F238E27FC236}">
                <a16:creationId xmlns:a16="http://schemas.microsoft.com/office/drawing/2014/main" id="{58514D2D-BCEB-1F37-15BD-7BB86B943BC2}"/>
              </a:ext>
            </a:extLst>
          </p:cNvPr>
          <p:cNvPicPr>
            <a:picLocks noChangeAspect="1"/>
          </p:cNvPicPr>
          <p:nvPr/>
        </p:nvPicPr>
        <p:blipFill>
          <a:blip r:embed="rId3"/>
          <a:stretch>
            <a:fillRect/>
          </a:stretch>
        </p:blipFill>
        <p:spPr>
          <a:xfrm>
            <a:off x="2947946" y="1655270"/>
            <a:ext cx="2603500" cy="952500"/>
          </a:xfrm>
          <a:prstGeom prst="rect">
            <a:avLst/>
          </a:prstGeom>
        </p:spPr>
      </p:pic>
      <p:sp>
        <p:nvSpPr>
          <p:cNvPr id="8" name="文字方塊 74">
            <a:extLst>
              <a:ext uri="{FF2B5EF4-FFF2-40B4-BE49-F238E27FC236}">
                <a16:creationId xmlns:a16="http://schemas.microsoft.com/office/drawing/2014/main" id="{123BB6B8-7A08-A065-11CC-A360EBF81907}"/>
              </a:ext>
            </a:extLst>
          </p:cNvPr>
          <p:cNvSpPr txBox="1"/>
          <p:nvPr/>
        </p:nvSpPr>
        <p:spPr>
          <a:xfrm>
            <a:off x="7154250" y="1306692"/>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a:t>
            </a:r>
          </a:p>
        </p:txBody>
      </p:sp>
      <p:sp>
        <p:nvSpPr>
          <p:cNvPr id="6" name="文字方塊 74">
            <a:extLst>
              <a:ext uri="{FF2B5EF4-FFF2-40B4-BE49-F238E27FC236}">
                <a16:creationId xmlns:a16="http://schemas.microsoft.com/office/drawing/2014/main" id="{48F9077E-55CE-911E-EC58-3F24D13725DB}"/>
              </a:ext>
            </a:extLst>
          </p:cNvPr>
          <p:cNvSpPr txBox="1"/>
          <p:nvPr/>
        </p:nvSpPr>
        <p:spPr>
          <a:xfrm>
            <a:off x="7169915" y="2621321"/>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GPT1/2/3 - OPT</a:t>
            </a:r>
          </a:p>
        </p:txBody>
      </p:sp>
      <p:pic>
        <p:nvPicPr>
          <p:cNvPr id="10" name="Picture 9">
            <a:extLst>
              <a:ext uri="{FF2B5EF4-FFF2-40B4-BE49-F238E27FC236}">
                <a16:creationId xmlns:a16="http://schemas.microsoft.com/office/drawing/2014/main" id="{F3033F7F-A844-0CF0-57F8-0103CA7285B1}"/>
              </a:ext>
            </a:extLst>
          </p:cNvPr>
          <p:cNvPicPr>
            <a:picLocks noChangeAspect="1"/>
          </p:cNvPicPr>
          <p:nvPr/>
        </p:nvPicPr>
        <p:blipFill>
          <a:blip r:embed="rId4"/>
          <a:stretch>
            <a:fillRect/>
          </a:stretch>
        </p:blipFill>
        <p:spPr>
          <a:xfrm>
            <a:off x="3373630" y="2956846"/>
            <a:ext cx="1866900" cy="381000"/>
          </a:xfrm>
          <a:prstGeom prst="rect">
            <a:avLst/>
          </a:prstGeom>
        </p:spPr>
      </p:pic>
    </p:spTree>
    <p:extLst>
      <p:ext uri="{BB962C8B-B14F-4D97-AF65-F5344CB8AC3E}">
        <p14:creationId xmlns:p14="http://schemas.microsoft.com/office/powerpoint/2010/main" val="12610798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B811DDF-2693-2A52-DC4C-275DB9423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B6ABE7-8791-263D-F2F4-79E0D9FFA3FA}"/>
              </a:ext>
            </a:extLst>
          </p:cNvPr>
          <p:cNvSpPr>
            <a:spLocks noGrp="1"/>
          </p:cNvSpPr>
          <p:nvPr>
            <p:ph type="title"/>
          </p:nvPr>
        </p:nvSpPr>
        <p:spPr/>
        <p:txBody>
          <a:bodyPr/>
          <a:lstStyle/>
          <a:p>
            <a:r>
              <a:rPr lang="en-US" dirty="0"/>
              <a:t>Positional Embeddings: The Flavors</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45D3EBC7-41C0-E836-9A6F-8B1D537CD739}"/>
                  </a:ext>
                </a:extLst>
              </p:cNvPr>
              <p:cNvSpPr>
                <a:spLocks noGrp="1"/>
              </p:cNvSpPr>
              <p:nvPr>
                <p:ph type="body" sz="quarter" idx="16"/>
              </p:nvPr>
            </p:nvSpPr>
            <p:spPr/>
            <p:txBody>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Sine embeddings: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add sines and cosines that enable localization</a:t>
                </a:r>
              </a:p>
              <a:p>
                <a:endParaRPr lang="en-US" dirty="0"/>
              </a:p>
              <a:p>
                <a:endParaRPr lang="en-US" dirty="0"/>
              </a:p>
              <a:p>
                <a:endParaRPr lang="en-US" dirty="0"/>
              </a:p>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Absolute embeddings: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add a position vector to the embedding</a:t>
                </a:r>
              </a:p>
              <a:p>
                <a:endParaRPr lang="en-US" dirty="0"/>
              </a:p>
              <a:p>
                <a:r>
                  <a:rPr lang="en-US" b="1" dirty="0"/>
                  <a:t>Relative embeddings:</a:t>
                </a:r>
                <a:r>
                  <a:rPr lang="en-US" dirty="0"/>
                  <a:t> add a vector to the attention computation</a:t>
                </a:r>
              </a:p>
              <a:p>
                <a:pPr marL="0" indent="0">
                  <a:buNone/>
                </a:pPr>
                <a14:m>
                  <m:oMathPara xmlns:m="http://schemas.openxmlformats.org/officeDocument/2006/math">
                    <m:oMathParaPr>
                      <m:jc m:val="centerGroup"/>
                    </m:oMathParaPr>
                    <m:oMath xmlns:m="http://schemas.openxmlformats.org/officeDocument/2006/math">
                      <m:r>
                        <a:rPr lang="en-US" altLang="zh-TW" i="1">
                          <a:solidFill>
                            <a:srgbClr val="7030A0"/>
                          </a:solidFill>
                          <a:latin typeface="Cambria Math" panose="02040503050406030204" pitchFamily="18" charset="0"/>
                        </a:rPr>
                        <m:t>𝑄</m:t>
                      </m:r>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𝐾</m:t>
                          </m:r>
                        </m:e>
                        <m:sub>
                          <m:r>
                            <a:rPr lang="en-US" altLang="zh-TW" i="1">
                              <a:latin typeface="Cambria Math" panose="02040503050406030204" pitchFamily="18" charset="0"/>
                            </a:rPr>
                            <m:t>𝑖𝑗</m:t>
                          </m:r>
                        </m:sub>
                      </m:sSub>
                      <m:r>
                        <a:rPr lang="en-US" altLang="zh-TW" i="1">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𝒋</m:t>
                          </m:r>
                        </m:sub>
                      </m:sSub>
                      <m:r>
                        <a:rPr lang="en-US" altLang="zh-TW" b="1" i="1">
                          <a:latin typeface="Cambria Math" panose="02040503050406030204" pitchFamily="18" charset="0"/>
                        </a:rPr>
                        <m:t>+</m:t>
                      </m:r>
                      <m:sSub>
                        <m:sSubPr>
                          <m:ctrlPr>
                            <a:rPr lang="en-US" altLang="zh-TW" b="1" i="1">
                              <a:solidFill>
                                <a:srgbClr val="00B050"/>
                              </a:solidFill>
                              <a:latin typeface="Cambria Math" panose="02040503050406030204" pitchFamily="18" charset="0"/>
                            </a:rPr>
                          </m:ctrlPr>
                        </m:sSubPr>
                        <m:e>
                          <m:r>
                            <a:rPr lang="en-US" altLang="zh-TW" b="1" i="1">
                              <a:solidFill>
                                <a:srgbClr val="00B050"/>
                              </a:solidFill>
                              <a:latin typeface="Cambria Math" panose="02040503050406030204" pitchFamily="18" charset="0"/>
                            </a:rPr>
                            <m:t>𝑷</m:t>
                          </m:r>
                        </m:e>
                        <m:sub>
                          <m:r>
                            <a:rPr lang="en-US" altLang="zh-TW" b="1" i="1">
                              <a:solidFill>
                                <a:srgbClr val="00B050"/>
                              </a:solidFill>
                              <a:latin typeface="Cambria Math" panose="02040503050406030204" pitchFamily="18" charset="0"/>
                            </a:rPr>
                            <m:t>𝒊𝒋</m:t>
                          </m:r>
                        </m:sub>
                      </m:sSub>
                    </m:oMath>
                  </m:oMathPara>
                </a14:m>
                <a:endParaRPr lang="en-US" dirty="0"/>
              </a:p>
              <a:p>
                <a:endParaRPr lang="en-US" dirty="0"/>
              </a:p>
              <a:p>
                <a:pPr lvl="1"/>
                <a:r>
                  <a:rPr lang="en-US" sz="1400" dirty="0"/>
                  <a:t>Intuition: </a:t>
                </a:r>
                <a:r>
                  <a:rPr lang="en-US" sz="1400" spc="-5" dirty="0"/>
                  <a:t>encoding the </a:t>
                </a:r>
                <a:r>
                  <a:rPr lang="en-US" sz="1400" u="sng" spc="-5" dirty="0"/>
                  <a:t>relative </a:t>
                </a:r>
                <a:r>
                  <a:rPr lang="en-US" sz="1400" spc="-5" dirty="0"/>
                  <a:t>positions, for example based on the distance of the tokens in a local window to the current token.</a:t>
                </a:r>
              </a:p>
              <a:p>
                <a:pPr lvl="1"/>
                <a:endParaRPr lang="en-US" dirty="0"/>
              </a:p>
            </p:txBody>
          </p:sp>
        </mc:Choice>
        <mc:Fallback>
          <p:sp>
            <p:nvSpPr>
              <p:cNvPr id="3" name="Text Placeholder 2">
                <a:extLst>
                  <a:ext uri="{FF2B5EF4-FFF2-40B4-BE49-F238E27FC236}">
                    <a16:creationId xmlns:a16="http://schemas.microsoft.com/office/drawing/2014/main" id="{45D3EBC7-41C0-E836-9A6F-8B1D537CD739}"/>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b="-8230"/>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291E6EA7-DCFC-799E-6B54-60C610AC10E6}"/>
              </a:ext>
            </a:extLst>
          </p:cNvPr>
          <p:cNvPicPr>
            <a:picLocks noChangeAspect="1"/>
          </p:cNvPicPr>
          <p:nvPr/>
        </p:nvPicPr>
        <p:blipFill>
          <a:blip r:embed="rId3"/>
          <a:stretch>
            <a:fillRect/>
          </a:stretch>
        </p:blipFill>
        <p:spPr>
          <a:xfrm>
            <a:off x="2947946" y="1655270"/>
            <a:ext cx="2603500" cy="952500"/>
          </a:xfrm>
          <a:prstGeom prst="rect">
            <a:avLst/>
          </a:prstGeom>
        </p:spPr>
      </p:pic>
      <p:sp>
        <p:nvSpPr>
          <p:cNvPr id="8" name="文字方塊 74">
            <a:extLst>
              <a:ext uri="{FF2B5EF4-FFF2-40B4-BE49-F238E27FC236}">
                <a16:creationId xmlns:a16="http://schemas.microsoft.com/office/drawing/2014/main" id="{48830F42-34E3-AC43-10E1-9E5E03B52195}"/>
              </a:ext>
            </a:extLst>
          </p:cNvPr>
          <p:cNvSpPr txBox="1"/>
          <p:nvPr/>
        </p:nvSpPr>
        <p:spPr>
          <a:xfrm>
            <a:off x="7154250" y="1306692"/>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a:t>
            </a:r>
          </a:p>
        </p:txBody>
      </p:sp>
      <p:sp>
        <p:nvSpPr>
          <p:cNvPr id="6" name="文字方塊 74">
            <a:extLst>
              <a:ext uri="{FF2B5EF4-FFF2-40B4-BE49-F238E27FC236}">
                <a16:creationId xmlns:a16="http://schemas.microsoft.com/office/drawing/2014/main" id="{E13C32BA-21A4-B2A7-3B81-899E5B963781}"/>
              </a:ext>
            </a:extLst>
          </p:cNvPr>
          <p:cNvSpPr txBox="1"/>
          <p:nvPr/>
        </p:nvSpPr>
        <p:spPr>
          <a:xfrm>
            <a:off x="7169915" y="2621321"/>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GPT1/2/3 - OPT</a:t>
            </a:r>
          </a:p>
        </p:txBody>
      </p:sp>
      <p:pic>
        <p:nvPicPr>
          <p:cNvPr id="10" name="Picture 9">
            <a:extLst>
              <a:ext uri="{FF2B5EF4-FFF2-40B4-BE49-F238E27FC236}">
                <a16:creationId xmlns:a16="http://schemas.microsoft.com/office/drawing/2014/main" id="{35F9C7C6-9D72-AED3-F3E1-C7E77A817D40}"/>
              </a:ext>
            </a:extLst>
          </p:cNvPr>
          <p:cNvPicPr>
            <a:picLocks noChangeAspect="1"/>
          </p:cNvPicPr>
          <p:nvPr/>
        </p:nvPicPr>
        <p:blipFill>
          <a:blip r:embed="rId3"/>
          <a:stretch>
            <a:fillRect/>
          </a:stretch>
        </p:blipFill>
        <p:spPr>
          <a:xfrm>
            <a:off x="3373630" y="2956846"/>
            <a:ext cx="1866900" cy="381000"/>
          </a:xfrm>
          <a:prstGeom prst="rect">
            <a:avLst/>
          </a:prstGeom>
        </p:spPr>
      </p:pic>
      <p:sp>
        <p:nvSpPr>
          <p:cNvPr id="18" name="文字方塊 74">
            <a:extLst>
              <a:ext uri="{FF2B5EF4-FFF2-40B4-BE49-F238E27FC236}">
                <a16:creationId xmlns:a16="http://schemas.microsoft.com/office/drawing/2014/main" id="{1DD45CA9-72C8-4AB8-D4AF-59C7E54C1137}"/>
              </a:ext>
            </a:extLst>
          </p:cNvPr>
          <p:cNvSpPr txBox="1"/>
          <p:nvPr/>
        </p:nvSpPr>
        <p:spPr>
          <a:xfrm>
            <a:off x="7185580" y="3380474"/>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T5, Gopher, Chinchilla</a:t>
            </a:r>
          </a:p>
        </p:txBody>
      </p:sp>
    </p:spTree>
    <p:extLst>
      <p:ext uri="{BB962C8B-B14F-4D97-AF65-F5344CB8AC3E}">
        <p14:creationId xmlns:p14="http://schemas.microsoft.com/office/powerpoint/2010/main" val="256886005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9FEA-D88A-4547-282A-6345CCC33AFC}"/>
              </a:ext>
            </a:extLst>
          </p:cNvPr>
          <p:cNvSpPr>
            <a:spLocks noGrp="1"/>
          </p:cNvSpPr>
          <p:nvPr>
            <p:ph type="title"/>
          </p:nvPr>
        </p:nvSpPr>
        <p:spPr/>
        <p:txBody>
          <a:bodyPr/>
          <a:lstStyle/>
          <a:p>
            <a:r>
              <a:rPr lang="en-US" dirty="0"/>
              <a:t>A Unified Perspective on </a:t>
            </a:r>
            <a:br>
              <a:rPr lang="en-US" dirty="0"/>
            </a:br>
            <a:r>
              <a:rPr lang="en-US" dirty="0"/>
              <a:t>Relative Positional Encoding</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698E691-C129-1C6B-B712-FF9AFE75643D}"/>
                  </a:ext>
                </a:extLst>
              </p:cNvPr>
              <p:cNvSpPr>
                <a:spLocks noGrp="1"/>
              </p:cNvSpPr>
              <p:nvPr>
                <p:ph type="body" sz="quarter" idx="16"/>
              </p:nvPr>
            </p:nvSpPr>
            <p:spPr/>
            <p:txBody>
              <a:bodyPr/>
              <a:lstStyle/>
              <a:p>
                <a:r>
                  <a:rPr lang="en-US" dirty="0"/>
                  <a:t>You can rewrite the statement from the previous slide in the following form:</a:t>
                </a:r>
                <a:br>
                  <a:rPr lang="en-US" dirty="0"/>
                </a:br>
                <a:endParaRPr lang="en-US" dirty="0"/>
              </a:p>
              <a:p>
                <a:pPr marL="0" indent="0" algn="ctr">
                  <a:buNone/>
                </a:pPr>
                <a14:m>
                  <m:oMathPara xmlns:m="http://schemas.openxmlformats.org/officeDocument/2006/math">
                    <m:oMathParaPr>
                      <m:jc m:val="centerGroup"/>
                    </m:oMathParaPr>
                    <m:oMath xmlns:m="http://schemas.openxmlformats.org/officeDocument/2006/math">
                      <m:r>
                        <a:rPr lang="en-US" altLang="zh-TW" sz="1800" i="1">
                          <a:solidFill>
                            <a:srgbClr val="7030A0"/>
                          </a:solidFill>
                          <a:latin typeface="Cambria Math" panose="02040503050406030204" pitchFamily="18" charset="0"/>
                        </a:rPr>
                        <m:t>𝑄</m:t>
                      </m:r>
                      <m:sSub>
                        <m:sSubPr>
                          <m:ctrlPr>
                            <a:rPr lang="en-US" altLang="zh-TW" sz="1800" b="0" i="1" smtClean="0">
                              <a:solidFill>
                                <a:srgbClr val="C00000"/>
                              </a:solidFill>
                              <a:latin typeface="Cambria Math" panose="02040503050406030204" pitchFamily="18" charset="0"/>
                            </a:rPr>
                          </m:ctrlPr>
                        </m:sSubPr>
                        <m:e>
                          <m:r>
                            <a:rPr lang="en-US" altLang="zh-TW" sz="1800" i="1">
                              <a:solidFill>
                                <a:srgbClr val="C00000"/>
                              </a:solidFill>
                              <a:latin typeface="Cambria Math" panose="02040503050406030204" pitchFamily="18" charset="0"/>
                            </a:rPr>
                            <m:t>𝐾</m:t>
                          </m:r>
                        </m:e>
                        <m:sub>
                          <m:r>
                            <a:rPr lang="en-US" altLang="zh-TW" sz="1800" i="1">
                              <a:latin typeface="Cambria Math" panose="02040503050406030204" pitchFamily="18" charset="0"/>
                            </a:rPr>
                            <m:t>𝑖𝑗</m:t>
                          </m:r>
                        </m:sub>
                      </m:sSub>
                      <m:r>
                        <a:rPr lang="en-US" altLang="zh-TW" sz="1800" b="0" i="1" smtClean="0">
                          <a:latin typeface="Cambria Math" panose="02040503050406030204" pitchFamily="18" charset="0"/>
                        </a:rPr>
                        <m:t>=</m:t>
                      </m:r>
                      <m:sSubSup>
                        <m:sSubSupPr>
                          <m:ctrlPr>
                            <a:rPr lang="en-US" altLang="zh-TW" sz="1800" b="1" i="1">
                              <a:latin typeface="Cambria Math" panose="02040503050406030204" pitchFamily="18" charset="0"/>
                            </a:rPr>
                          </m:ctrlPr>
                        </m:sSubSupPr>
                        <m:e>
                          <m:r>
                            <a:rPr lang="en-US" altLang="zh-TW" sz="1800" b="1" i="1">
                              <a:latin typeface="Cambria Math" panose="02040503050406030204" pitchFamily="18" charset="0"/>
                            </a:rPr>
                            <m:t>𝒙</m:t>
                          </m:r>
                        </m:e>
                        <m:sub>
                          <m:r>
                            <a:rPr lang="en-US" altLang="zh-TW" sz="1800" b="1" i="1">
                              <a:latin typeface="Cambria Math" panose="02040503050406030204" pitchFamily="18" charset="0"/>
                            </a:rPr>
                            <m:t>𝒊</m:t>
                          </m:r>
                        </m:sub>
                        <m:sup>
                          <m:r>
                            <a:rPr lang="en-US" altLang="zh-TW" sz="1800" i="1">
                              <a:latin typeface="Cambria Math" panose="02040503050406030204" pitchFamily="18" charset="0"/>
                            </a:rPr>
                            <m:t>𝑇</m:t>
                          </m:r>
                        </m:sup>
                      </m:sSubSup>
                      <m:sSup>
                        <m:sSupPr>
                          <m:ctrlPr>
                            <a:rPr lang="en-US" altLang="zh-TW" sz="1800" i="1">
                              <a:solidFill>
                                <a:srgbClr val="7030A0"/>
                              </a:solidFill>
                              <a:latin typeface="Cambria Math" panose="02040503050406030204" pitchFamily="18" charset="0"/>
                            </a:rPr>
                          </m:ctrlPr>
                        </m:sSupPr>
                        <m:e>
                          <m:sSub>
                            <m:sSubPr>
                              <m:ctrlPr>
                                <a:rPr lang="en-US" altLang="zh-TW" sz="1800" i="1">
                                  <a:solidFill>
                                    <a:srgbClr val="7030A0"/>
                                  </a:solidFill>
                                  <a:latin typeface="Cambria Math" panose="02040503050406030204" pitchFamily="18" charset="0"/>
                                </a:rPr>
                              </m:ctrlPr>
                            </m:sSubPr>
                            <m:e>
                              <m:r>
                                <a:rPr lang="en-US" altLang="zh-TW" sz="1800" i="1">
                                  <a:solidFill>
                                    <a:srgbClr val="7030A0"/>
                                  </a:solidFill>
                                  <a:latin typeface="Cambria Math" panose="02040503050406030204" pitchFamily="18" charset="0"/>
                                </a:rPr>
                                <m:t>𝑊</m:t>
                              </m:r>
                            </m:e>
                            <m:sub>
                              <m:r>
                                <a:rPr lang="en-US" altLang="zh-TW" sz="1800" i="1">
                                  <a:solidFill>
                                    <a:srgbClr val="7030A0"/>
                                  </a:solidFill>
                                  <a:latin typeface="Cambria Math" panose="02040503050406030204" pitchFamily="18" charset="0"/>
                                </a:rPr>
                                <m:t>𝑞</m:t>
                              </m:r>
                            </m:sub>
                          </m:sSub>
                        </m:e>
                        <m:sup>
                          <m:r>
                            <a:rPr lang="en-US" altLang="zh-TW" sz="1800" i="1">
                              <a:latin typeface="Cambria Math" panose="02040503050406030204" pitchFamily="18" charset="0"/>
                            </a:rPr>
                            <m:t>𝑇</m:t>
                          </m:r>
                        </m:sup>
                      </m:sSup>
                      <m:sSub>
                        <m:sSubPr>
                          <m:ctrlPr>
                            <a:rPr lang="en-US" altLang="zh-TW" sz="1800" i="1">
                              <a:solidFill>
                                <a:srgbClr val="C00000"/>
                              </a:solidFill>
                              <a:latin typeface="Cambria Math" panose="02040503050406030204" pitchFamily="18" charset="0"/>
                            </a:rPr>
                          </m:ctrlPr>
                        </m:sSubPr>
                        <m:e>
                          <m:r>
                            <a:rPr lang="en-US" altLang="zh-TW" sz="1800" i="1">
                              <a:solidFill>
                                <a:srgbClr val="C00000"/>
                              </a:solidFill>
                              <a:latin typeface="Cambria Math" panose="02040503050406030204" pitchFamily="18" charset="0"/>
                            </a:rPr>
                            <m:t>𝑊</m:t>
                          </m:r>
                        </m:e>
                        <m:sub>
                          <m:r>
                            <a:rPr lang="en-US" altLang="zh-TW" sz="1800" i="1">
                              <a:solidFill>
                                <a:srgbClr val="C00000"/>
                              </a:solidFill>
                              <a:latin typeface="Cambria Math" panose="02040503050406030204" pitchFamily="18" charset="0"/>
                            </a:rPr>
                            <m:t>𝑘</m:t>
                          </m:r>
                        </m:sub>
                      </m:sSub>
                      <m:sSub>
                        <m:sSubPr>
                          <m:ctrlPr>
                            <a:rPr lang="en-US" altLang="zh-TW" sz="1800" b="1" i="1">
                              <a:latin typeface="Cambria Math" panose="02040503050406030204" pitchFamily="18" charset="0"/>
                            </a:rPr>
                          </m:ctrlPr>
                        </m:sSubPr>
                        <m:e>
                          <m:r>
                            <a:rPr lang="en-US" altLang="zh-TW" sz="1800" b="1" i="1">
                              <a:latin typeface="Cambria Math" panose="02040503050406030204" pitchFamily="18" charset="0"/>
                            </a:rPr>
                            <m:t>𝒙</m:t>
                          </m:r>
                        </m:e>
                        <m:sub>
                          <m:r>
                            <a:rPr lang="en-US" altLang="zh-TW" sz="1800" b="1" i="1">
                              <a:latin typeface="Cambria Math" panose="02040503050406030204" pitchFamily="18" charset="0"/>
                            </a:rPr>
                            <m:t>𝒋</m:t>
                          </m:r>
                        </m:sub>
                      </m:sSub>
                      <m:r>
                        <a:rPr lang="en-US" altLang="zh-TW" sz="1800" b="1" i="1" smtClean="0">
                          <a:latin typeface="Cambria Math" panose="02040503050406030204" pitchFamily="18" charset="0"/>
                        </a:rPr>
                        <m:t>+</m:t>
                      </m:r>
                      <m:sSub>
                        <m:sSubPr>
                          <m:ctrlPr>
                            <a:rPr lang="en-US" altLang="zh-TW" sz="1800" b="1" i="1" smtClean="0">
                              <a:solidFill>
                                <a:srgbClr val="00B050"/>
                              </a:solidFill>
                              <a:latin typeface="Cambria Math" panose="02040503050406030204" pitchFamily="18" charset="0"/>
                            </a:rPr>
                          </m:ctrlPr>
                        </m:sSubPr>
                        <m:e>
                          <m:r>
                            <a:rPr lang="en-US" altLang="zh-TW" sz="1800" b="1" i="1" smtClean="0">
                              <a:solidFill>
                                <a:srgbClr val="00B050"/>
                              </a:solidFill>
                              <a:latin typeface="Cambria Math" panose="02040503050406030204" pitchFamily="18" charset="0"/>
                            </a:rPr>
                            <m:t>𝑷</m:t>
                          </m:r>
                        </m:e>
                        <m:sub>
                          <m:r>
                            <a:rPr lang="en-US" altLang="zh-TW" sz="1800" b="1" i="1" smtClean="0">
                              <a:solidFill>
                                <a:srgbClr val="00B050"/>
                              </a:solidFill>
                              <a:latin typeface="Cambria Math" panose="02040503050406030204" pitchFamily="18" charset="0"/>
                            </a:rPr>
                            <m:t>𝒊𝒋</m:t>
                          </m:r>
                        </m:sub>
                      </m:sSub>
                    </m:oMath>
                  </m:oMathPara>
                </a14:m>
                <a:endParaRPr lang="en-US" sz="1800" dirty="0"/>
              </a:p>
              <a:p>
                <a:pPr marL="0" indent="0" algn="ctr">
                  <a:buNone/>
                </a:pPr>
                <a:endParaRPr lang="en-US" sz="1800" dirty="0"/>
              </a:p>
            </p:txBody>
          </p:sp>
        </mc:Choice>
        <mc:Fallback>
          <p:sp>
            <p:nvSpPr>
              <p:cNvPr id="3" name="Text Placeholder 2">
                <a:extLst>
                  <a:ext uri="{FF2B5EF4-FFF2-40B4-BE49-F238E27FC236}">
                    <a16:creationId xmlns:a16="http://schemas.microsoft.com/office/drawing/2014/main" id="{2698E691-C129-1C6B-B712-FF9AFE75643D}"/>
                  </a:ext>
                </a:extLst>
              </p:cNvPr>
              <p:cNvSpPr>
                <a:spLocks noGrp="1" noRot="1" noChangeAspect="1" noMove="1" noResize="1" noEditPoints="1" noAdjustHandles="1" noChangeArrowheads="1" noChangeShapeType="1" noTextEdit="1"/>
              </p:cNvSpPr>
              <p:nvPr>
                <p:ph type="body" sz="quarter" idx="16"/>
              </p:nvPr>
            </p:nvSpPr>
            <p:spPr>
              <a:blipFill>
                <a:blip r:embed="rId3"/>
                <a:stretch>
                  <a:fillRect l="-471" t="-1235"/>
                </a:stretch>
              </a:blipFill>
            </p:spPr>
            <p:txBody>
              <a:bodyPr/>
              <a:lstStyle/>
              <a:p>
                <a:r>
                  <a:rPr lang="en-US">
                    <a:noFill/>
                  </a:rPr>
                  <a:t> </a:t>
                </a:r>
              </a:p>
            </p:txBody>
          </p:sp>
        </mc:Fallback>
      </mc:AlternateContent>
      <p:pic>
        <p:nvPicPr>
          <p:cNvPr id="4" name="Picture 2" descr="How Positional Embeddings work in Self-Attention (code in Pytorch) | AI  Summer">
            <a:extLst>
              <a:ext uri="{FF2B5EF4-FFF2-40B4-BE49-F238E27FC236}">
                <a16:creationId xmlns:a16="http://schemas.microsoft.com/office/drawing/2014/main" id="{2D4C965E-6A81-DFBA-3505-5E2EAFE01B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0869" y="2332878"/>
            <a:ext cx="7517543" cy="2247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70146"/>
      </p:ext>
    </p:extLst>
  </p:cSld>
  <p:clrMapOvr>
    <a:masterClrMapping/>
  </p:clrMapOvr>
  <p:extLst>
    <p:ext uri="{6950BFC3-D8DA-4A85-94F7-54DA5524770B}">
      <p188:commentRel xmlns:p188="http://schemas.microsoft.com/office/powerpoint/2018/8/main" r:id="rId2"/>
    </p:ext>
  </p:extLst>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9FEA-D88A-4547-282A-6345CCC33AFC}"/>
              </a:ext>
            </a:extLst>
          </p:cNvPr>
          <p:cNvSpPr>
            <a:spLocks noGrp="1"/>
          </p:cNvSpPr>
          <p:nvPr>
            <p:ph type="title"/>
          </p:nvPr>
        </p:nvSpPr>
        <p:spPr/>
        <p:txBody>
          <a:bodyPr/>
          <a:lstStyle/>
          <a:p>
            <a:r>
              <a:rPr lang="en-US" dirty="0"/>
              <a:t>A Unified Perspective on </a:t>
            </a:r>
            <a:br>
              <a:rPr lang="en-US" dirty="0"/>
            </a:br>
            <a:r>
              <a:rPr lang="en-US" dirty="0"/>
              <a:t>Relative Positional Encoding</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698E691-C129-1C6B-B712-FF9AFE75643D}"/>
                  </a:ext>
                </a:extLst>
              </p:cNvPr>
              <p:cNvSpPr>
                <a:spLocks noGrp="1"/>
              </p:cNvSpPr>
              <p:nvPr>
                <p:ph type="body" sz="quarter" idx="16"/>
              </p:nvPr>
            </p:nvSpPr>
            <p:spPr>
              <a:xfrm>
                <a:off x="533919" y="1390650"/>
                <a:ext cx="8553035" cy="3077573"/>
              </a:xfrm>
            </p:spPr>
            <p:txBody>
              <a:bodyPr/>
              <a:lstStyle/>
              <a:p>
                <a:r>
                  <a:rPr lang="en-US" dirty="0"/>
                  <a:t>We are input sequence </a:t>
                </a:r>
                <a14:m>
                  <m:oMath xmlns:m="http://schemas.openxmlformats.org/officeDocument/2006/math">
                    <m:sSub>
                      <m:sSubPr>
                        <m:ctrlPr>
                          <a:rPr lang="en-US" altLang="zh-TW" b="1" i="1" smtClean="0">
                            <a:latin typeface="Cambria Math" panose="02040503050406030204" pitchFamily="18" charset="0"/>
                          </a:rPr>
                        </m:ctrlPr>
                      </m:sSubPr>
                      <m:e>
                        <m:r>
                          <a:rPr lang="en-US" altLang="zh-TW" b="1" i="1" smtClean="0">
                            <a:latin typeface="Cambria Math" panose="02040503050406030204" pitchFamily="18" charset="0"/>
                          </a:rPr>
                          <m:t>𝒙</m:t>
                        </m:r>
                      </m:e>
                      <m:sub>
                        <m:r>
                          <a:rPr lang="en-US" altLang="zh-TW" b="0" i="1" smtClean="0">
                            <a:latin typeface="Cambria Math" panose="02040503050406030204" pitchFamily="18" charset="0"/>
                          </a:rPr>
                          <m:t>0</m:t>
                        </m:r>
                      </m:sub>
                    </m:sSub>
                    <m:r>
                      <a:rPr lang="en-US" altLang="zh-TW" b="1" i="1" smtClean="0">
                        <a:latin typeface="Cambria Math" panose="02040503050406030204" pitchFamily="18" charset="0"/>
                      </a:rPr>
                      <m:t>,</m:t>
                    </m:r>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0" i="1" smtClean="0">
                            <a:latin typeface="Cambria Math" panose="02040503050406030204" pitchFamily="18" charset="0"/>
                          </a:rPr>
                          <m:t>1</m:t>
                        </m:r>
                      </m:sub>
                    </m:sSub>
                    <m:r>
                      <a:rPr lang="en-US" altLang="zh-TW" b="1" i="1">
                        <a:latin typeface="Cambria Math" panose="02040503050406030204" pitchFamily="18" charset="0"/>
                      </a:rPr>
                      <m:t>,</m:t>
                    </m:r>
                    <m:r>
                      <a:rPr lang="en-US" altLang="zh-TW" b="1" i="1" smtClean="0">
                        <a:latin typeface="Cambria Math" panose="02040503050406030204" pitchFamily="18" charset="0"/>
                      </a:rPr>
                      <m:t>…</m:t>
                    </m:r>
                  </m:oMath>
                </a14:m>
                <a:r>
                  <a:rPr lang="en-US" dirty="0"/>
                  <a:t> and </a:t>
                </a:r>
              </a:p>
              <a:p>
                <a:pPr lvl="1"/>
                <a:r>
                  <a:rPr lang="en-US" dirty="0"/>
                  <a:t>Then the unnormalized attention value between position </a:t>
                </a:r>
                <a14:m>
                  <m:oMath xmlns:m="http://schemas.openxmlformats.org/officeDocument/2006/math">
                    <m:r>
                      <a:rPr lang="en-US" altLang="zh-TW" b="0" i="1" smtClean="0">
                        <a:latin typeface="Cambria Math" panose="02040503050406030204" pitchFamily="18" charset="0"/>
                      </a:rPr>
                      <m:t>𝑖</m:t>
                    </m:r>
                    <m:r>
                      <a:rPr lang="en-US" altLang="zh-TW" b="1" i="1" smtClean="0">
                        <a:latin typeface="Cambria Math" panose="02040503050406030204" pitchFamily="18" charset="0"/>
                      </a:rPr>
                      <m:t>,</m:t>
                    </m:r>
                  </m:oMath>
                </a14:m>
                <a:r>
                  <a:rPr lang="en-US" dirty="0"/>
                  <a:t> and </a:t>
                </a:r>
                <a14:m>
                  <m:oMath xmlns:m="http://schemas.openxmlformats.org/officeDocument/2006/math">
                    <m:r>
                      <a:rPr lang="en-US" altLang="zh-TW" b="0" i="1" smtClean="0">
                        <a:latin typeface="Cambria Math" panose="02040503050406030204" pitchFamily="18" charset="0"/>
                      </a:rPr>
                      <m:t>𝑗</m:t>
                    </m:r>
                  </m:oMath>
                </a14:m>
                <a:r>
                  <a:rPr lang="en-US" dirty="0"/>
                  <a:t> is: </a:t>
                </a:r>
              </a:p>
              <a:p>
                <a:pPr marL="0" indent="0">
                  <a:buNone/>
                </a:pPr>
                <a14:m>
                  <m:oMathPara xmlns:m="http://schemas.openxmlformats.org/officeDocument/2006/math">
                    <m:oMathParaPr>
                      <m:jc m:val="centerGroup"/>
                    </m:oMathParaPr>
                    <m:oMath xmlns:m="http://schemas.openxmlformats.org/officeDocument/2006/math">
                      <m:sSup>
                        <m:sSupPr>
                          <m:ctrlPr>
                            <a:rPr lang="en-US" altLang="zh-TW" b="0" i="1" smtClean="0">
                              <a:solidFill>
                                <a:srgbClr val="7030A0"/>
                              </a:solidFill>
                              <a:latin typeface="Cambria Math" panose="02040503050406030204" pitchFamily="18" charset="0"/>
                            </a:rPr>
                          </m:ctrlPr>
                        </m:sSupPr>
                        <m:e>
                          <m:r>
                            <a:rPr lang="en-US" altLang="zh-TW" b="0" i="1" smtClean="0">
                              <a:solidFill>
                                <a:srgbClr val="7030A0"/>
                              </a:solidFill>
                              <a:latin typeface="Cambria Math" panose="02040503050406030204" pitchFamily="18" charset="0"/>
                            </a:rPr>
                            <m:t>𝑄</m:t>
                          </m:r>
                          <m:sSub>
                            <m:sSubPr>
                              <m:ctrlPr>
                                <a:rPr lang="en-US" altLang="zh-TW" b="0" i="1" smtClean="0">
                                  <a:solidFill>
                                    <a:srgbClr val="C00000"/>
                                  </a:solidFill>
                                  <a:latin typeface="Cambria Math" panose="02040503050406030204" pitchFamily="18" charset="0"/>
                                </a:rPr>
                              </m:ctrlPr>
                            </m:sSubPr>
                            <m:e>
                              <m:r>
                                <a:rPr lang="en-US" altLang="zh-TW" b="0" i="1" smtClean="0">
                                  <a:solidFill>
                                    <a:srgbClr val="C00000"/>
                                  </a:solidFill>
                                  <a:latin typeface="Cambria Math" panose="02040503050406030204" pitchFamily="18" charset="0"/>
                                </a:rPr>
                                <m:t>𝐾</m:t>
                              </m:r>
                            </m:e>
                            <m:sub>
                              <m:r>
                                <a:rPr lang="en-US" altLang="zh-TW" b="0" i="1" smtClean="0">
                                  <a:solidFill>
                                    <a:schemeClr val="tx1"/>
                                  </a:solidFill>
                                  <a:latin typeface="Cambria Math" panose="02040503050406030204" pitchFamily="18" charset="0"/>
                                </a:rPr>
                                <m:t>𝑖𝑗</m:t>
                              </m:r>
                            </m:sub>
                          </m:sSub>
                          <m:r>
                            <a:rPr lang="en-US" altLang="zh-TW" i="1">
                              <a:latin typeface="Cambria Math" panose="02040503050406030204" pitchFamily="18" charset="0"/>
                            </a:rPr>
                            <m:t>=</m:t>
                          </m:r>
                          <m:d>
                            <m:dPr>
                              <m:ctrlPr>
                                <a:rPr lang="en-US" altLang="zh-TW" b="0" i="1" smtClean="0">
                                  <a:solidFill>
                                    <a:srgbClr val="7030A0"/>
                                  </a:solidFill>
                                  <a:latin typeface="Cambria Math" panose="02040503050406030204" pitchFamily="18" charset="0"/>
                                </a:rPr>
                              </m:ctrlPr>
                            </m:dPr>
                            <m:e>
                              <m:sSub>
                                <m:sSubPr>
                                  <m:ctrlPr>
                                    <a:rPr lang="en-US" altLang="zh-TW" b="0" i="1" smtClean="0">
                                      <a:solidFill>
                                        <a:srgbClr val="7030A0"/>
                                      </a:solidFill>
                                      <a:latin typeface="Cambria Math" panose="02040503050406030204" pitchFamily="18" charset="0"/>
                                    </a:rPr>
                                  </m:ctrlPr>
                                </m:sSubPr>
                                <m:e>
                                  <m:r>
                                    <a:rPr lang="en-US" altLang="zh-TW" b="0" i="1" smtClean="0">
                                      <a:solidFill>
                                        <a:srgbClr val="7030A0"/>
                                      </a:solidFill>
                                      <a:latin typeface="Cambria Math" panose="02040503050406030204" pitchFamily="18" charset="0"/>
                                    </a:rPr>
                                    <m:t>𝑊</m:t>
                                  </m:r>
                                </m:e>
                                <m:sub>
                                  <m:r>
                                    <a:rPr lang="en-US" altLang="zh-TW" b="0" i="1" smtClean="0">
                                      <a:solidFill>
                                        <a:srgbClr val="7030A0"/>
                                      </a:solidFill>
                                      <a:latin typeface="Cambria Math" panose="02040503050406030204" pitchFamily="18" charset="0"/>
                                    </a:rPr>
                                    <m:t>𝑞</m:t>
                                  </m:r>
                                </m:sub>
                              </m:sSub>
                              <m:sSub>
                                <m:sSubPr>
                                  <m:ctrlPr>
                                    <a:rPr lang="en-US" altLang="zh-TW" b="1" i="1" smtClean="0">
                                      <a:latin typeface="Cambria Math" panose="02040503050406030204" pitchFamily="18" charset="0"/>
                                    </a:rPr>
                                  </m:ctrlPr>
                                </m:sSubPr>
                                <m:e>
                                  <m:r>
                                    <a:rPr lang="en-US" altLang="zh-TW" b="1" i="1">
                                      <a:latin typeface="Cambria Math" panose="02040503050406030204" pitchFamily="18" charset="0"/>
                                    </a:rPr>
                                    <m:t>𝒙</m:t>
                                  </m:r>
                                </m:e>
                                <m:sub>
                                  <m:r>
                                    <a:rPr lang="en-US" altLang="zh-TW" b="1" i="1" smtClean="0">
                                      <a:latin typeface="Cambria Math" panose="02040503050406030204" pitchFamily="18" charset="0"/>
                                    </a:rPr>
                                    <m:t>𝒊</m:t>
                                  </m:r>
                                </m:sub>
                              </m:sSub>
                            </m:e>
                          </m:d>
                        </m:e>
                        <m:sup>
                          <m:r>
                            <a:rPr lang="en-US" altLang="zh-TW" i="1">
                              <a:latin typeface="Cambria Math" panose="02040503050406030204" pitchFamily="18" charset="0"/>
                            </a:rPr>
                            <m:t>𝑇</m:t>
                          </m:r>
                        </m:sup>
                      </m:sSup>
                      <m:d>
                        <m:dPr>
                          <m:ctrlPr>
                            <a:rPr lang="en-US" altLang="zh-TW" i="1">
                              <a:latin typeface="Cambria Math" panose="02040503050406030204" pitchFamily="18" charset="0"/>
                            </a:rPr>
                          </m:ctrlPr>
                        </m:dPr>
                        <m:e>
                          <m:sSub>
                            <m:sSubPr>
                              <m:ctrlPr>
                                <a:rPr lang="en-US" altLang="zh-TW" b="0" i="1" smtClean="0">
                                  <a:solidFill>
                                    <a:srgbClr val="C00000"/>
                                  </a:solidFill>
                                  <a:latin typeface="Cambria Math" panose="02040503050406030204" pitchFamily="18" charset="0"/>
                                </a:rPr>
                              </m:ctrlPr>
                            </m:sSubPr>
                            <m:e>
                              <m:r>
                                <a:rPr lang="en-US" altLang="zh-TW" b="0" i="1" smtClean="0">
                                  <a:solidFill>
                                    <a:srgbClr val="C00000"/>
                                  </a:solidFill>
                                  <a:latin typeface="Cambria Math" panose="02040503050406030204" pitchFamily="18" charset="0"/>
                                </a:rPr>
                                <m:t>𝑊</m:t>
                              </m:r>
                            </m:e>
                            <m:sub>
                              <m:r>
                                <a:rPr lang="en-US" altLang="zh-TW" b="0" i="1" smtClean="0">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smtClean="0">
                                  <a:latin typeface="Cambria Math" panose="02040503050406030204" pitchFamily="18" charset="0"/>
                                </a:rPr>
                                <m:t>𝒋</m:t>
                              </m:r>
                            </m:sub>
                          </m:sSub>
                        </m:e>
                      </m:d>
                      <m:r>
                        <a:rPr lang="en-US" altLang="zh-TW" b="0" i="1" smtClean="0">
                          <a:latin typeface="Cambria Math" panose="02040503050406030204" pitchFamily="18" charset="0"/>
                        </a:rPr>
                        <m:t>=</m:t>
                      </m:r>
                      <m:sSubSup>
                        <m:sSubSupPr>
                          <m:ctrlPr>
                            <a:rPr lang="en-US" altLang="zh-TW" b="1" i="1" smtClean="0">
                              <a:latin typeface="Cambria Math" panose="02040503050406030204" pitchFamily="18" charset="0"/>
                            </a:rPr>
                          </m:ctrlPr>
                        </m:sSubSupPr>
                        <m:e>
                          <m:r>
                            <a:rPr lang="en-US" altLang="zh-TW" b="1" i="1">
                              <a:latin typeface="Cambria Math" panose="02040503050406030204" pitchFamily="18" charset="0"/>
                            </a:rPr>
                            <m:t>𝒙</m:t>
                          </m:r>
                        </m:e>
                        <m:sub>
                          <m:r>
                            <a:rPr lang="en-US" altLang="zh-TW" b="1" i="1" smtClean="0">
                              <a:latin typeface="Cambria Math" panose="02040503050406030204" pitchFamily="18" charset="0"/>
                            </a:rPr>
                            <m:t>𝒊</m:t>
                          </m:r>
                        </m:sub>
                        <m:sup>
                          <m:r>
                            <a:rPr lang="en-US" altLang="zh-TW" i="1">
                              <a:latin typeface="Cambria Math" panose="02040503050406030204" pitchFamily="18" charset="0"/>
                            </a:rPr>
                            <m:t>𝑇</m:t>
                          </m:r>
                        </m:sup>
                      </m:sSubSup>
                      <m:sSubSup>
                        <m:sSubSupPr>
                          <m:ctrlPr>
                            <a:rPr lang="en-US" altLang="zh-TW" b="0" i="1" smtClean="0">
                              <a:solidFill>
                                <a:srgbClr val="7030A0"/>
                              </a:solidFill>
                              <a:latin typeface="Cambria Math" panose="02040503050406030204" pitchFamily="18" charset="0"/>
                            </a:rPr>
                          </m:ctrlPr>
                        </m:sSubSupPr>
                        <m:e>
                          <m:r>
                            <a:rPr lang="en-US" altLang="zh-TW" i="1">
                              <a:solidFill>
                                <a:srgbClr val="7030A0"/>
                              </a:solidFill>
                              <a:latin typeface="Cambria Math" panose="02040503050406030204" pitchFamily="18" charset="0"/>
                            </a:rPr>
                            <m:t>𝑊</m:t>
                          </m:r>
                        </m:e>
                        <m:sub>
                          <m:r>
                            <a:rPr lang="en-US" altLang="zh-TW" b="0" i="1" smtClean="0">
                              <a:solidFill>
                                <a:srgbClr val="7030A0"/>
                              </a:solidFill>
                              <a:latin typeface="Cambria Math" panose="02040503050406030204" pitchFamily="18" charset="0"/>
                            </a:rPr>
                            <m:t>𝑞</m:t>
                          </m:r>
                        </m:sub>
                        <m:sup>
                          <m:r>
                            <a:rPr lang="en-US" altLang="zh-TW" i="1">
                              <a:latin typeface="Cambria Math" panose="02040503050406030204" pitchFamily="18" charset="0"/>
                            </a:rPr>
                            <m:t>𝑇</m:t>
                          </m:r>
                        </m:sup>
                      </m:sSub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smtClean="0">
                              <a:latin typeface="Cambria Math" panose="02040503050406030204" pitchFamily="18" charset="0"/>
                            </a:rPr>
                          </m:ctrlPr>
                        </m:sSubPr>
                        <m:e>
                          <m:r>
                            <a:rPr lang="en-US" altLang="zh-TW" b="1" i="1">
                              <a:latin typeface="Cambria Math" panose="02040503050406030204" pitchFamily="18" charset="0"/>
                            </a:rPr>
                            <m:t>𝒙</m:t>
                          </m:r>
                        </m:e>
                        <m:sub>
                          <m:r>
                            <a:rPr lang="en-US" altLang="zh-TW" b="1" i="1" smtClean="0">
                              <a:latin typeface="Cambria Math" panose="02040503050406030204" pitchFamily="18" charset="0"/>
                            </a:rPr>
                            <m:t>𝒋</m:t>
                          </m:r>
                        </m:sub>
                      </m:sSub>
                    </m:oMath>
                  </m:oMathPara>
                </a14:m>
                <a:endParaRPr lang="en-US" dirty="0"/>
              </a:p>
              <a:p>
                <a:r>
                  <a:rPr lang="en-US" dirty="0"/>
                  <a:t>Now also assume that positional embeddings are added to </a:t>
                </a:r>
                <a14:m>
                  <m:oMath xmlns:m="http://schemas.openxmlformats.org/officeDocument/2006/math">
                    <m:sSub>
                      <m:sSubPr>
                        <m:ctrlPr>
                          <a:rPr lang="en-US" altLang="zh-TW" b="1" i="1" smtClean="0">
                            <a:latin typeface="Cambria Math" panose="02040503050406030204" pitchFamily="18" charset="0"/>
                          </a:rPr>
                        </m:ctrlPr>
                      </m:sSubPr>
                      <m:e>
                        <m:r>
                          <a:rPr lang="en-US" altLang="zh-TW" b="1" i="1" smtClean="0">
                            <a:latin typeface="Cambria Math" panose="02040503050406030204" pitchFamily="18" charset="0"/>
                          </a:rPr>
                          <m:t>𝒙</m:t>
                        </m:r>
                      </m:e>
                      <m:sub>
                        <m:r>
                          <a:rPr lang="en-US" altLang="zh-TW" b="1" i="1" smtClean="0">
                            <a:latin typeface="Cambria Math" panose="02040503050406030204" pitchFamily="18" charset="0"/>
                          </a:rPr>
                          <m:t>𝒊</m:t>
                        </m:r>
                      </m:sub>
                    </m:sSub>
                  </m:oMath>
                </a14:m>
                <a:r>
                  <a:rPr lang="en-US" dirty="0"/>
                  <a:t>, i.e., they’re </a:t>
                </a:r>
                <a14:m>
                  <m:oMath xmlns:m="http://schemas.openxmlformats.org/officeDocument/2006/math">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Sub>
                    <m:r>
                      <a:rPr lang="en-US" altLang="zh-TW" b="0" i="1" smtClean="0">
                        <a:latin typeface="Cambria Math" panose="02040503050406030204" pitchFamily="18" charset="0"/>
                      </a:rPr>
                      <m:t>+</m:t>
                    </m:r>
                    <m:sSub>
                      <m:sSubPr>
                        <m:ctrlPr>
                          <a:rPr lang="en-US" altLang="zh-TW" b="0" i="1" smtClean="0">
                            <a:latin typeface="Cambria Math" panose="02040503050406030204" pitchFamily="18" charset="0"/>
                          </a:rPr>
                        </m:ctrlPr>
                      </m:sSubPr>
                      <m:e>
                        <m:r>
                          <a:rPr lang="en-US" altLang="zh-TW" b="1" i="1" smtClean="0">
                            <a:latin typeface="Cambria Math" panose="02040503050406030204" pitchFamily="18" charset="0"/>
                          </a:rPr>
                          <m:t>𝒑</m:t>
                        </m:r>
                      </m:e>
                      <m:sub>
                        <m:r>
                          <a:rPr lang="en-US" altLang="zh-TW" b="0" i="1" smtClean="0">
                            <a:latin typeface="Cambria Math" panose="02040503050406030204" pitchFamily="18" charset="0"/>
                          </a:rPr>
                          <m:t>𝑖</m:t>
                        </m:r>
                      </m:sub>
                    </m:sSub>
                  </m:oMath>
                </a14:m>
                <a:r>
                  <a:rPr lang="en-US" dirty="0"/>
                  <a:t> </a:t>
                </a:r>
                <a:endParaRPr lang="en-US" sz="1400" dirty="0"/>
              </a:p>
              <a:p>
                <a:pPr marL="0" indent="0" algn="ctr">
                  <a:buNone/>
                </a:pPr>
                <a14:m>
                  <m:oMath xmlns:m="http://schemas.openxmlformats.org/officeDocument/2006/math">
                    <m:sSup>
                      <m:sSupPr>
                        <m:ctrlPr>
                          <a:rPr lang="en-US" altLang="zh-TW" b="0" i="1" smtClean="0">
                            <a:solidFill>
                              <a:srgbClr val="7030A0"/>
                            </a:solidFill>
                            <a:latin typeface="Cambria Math" panose="02040503050406030204" pitchFamily="18" charset="0"/>
                          </a:rPr>
                        </m:ctrlPr>
                      </m:sSupPr>
                      <m:e>
                        <m:r>
                          <a:rPr lang="en-US" altLang="zh-TW" i="1">
                            <a:solidFill>
                              <a:srgbClr val="7030A0"/>
                            </a:solidFill>
                            <a:latin typeface="Cambria Math" panose="02040503050406030204" pitchFamily="18" charset="0"/>
                          </a:rPr>
                          <m:t>𝑄</m:t>
                        </m:r>
                        <m:sSub>
                          <m:sSubPr>
                            <m:ctrlPr>
                              <a:rPr lang="en-US" altLang="zh-TW" b="0" i="1" smtClean="0">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𝐾</m:t>
                            </m:r>
                          </m:e>
                          <m:sub>
                            <m:r>
                              <a:rPr lang="en-US" altLang="zh-TW" i="1">
                                <a:latin typeface="Cambria Math" panose="02040503050406030204" pitchFamily="18" charset="0"/>
                              </a:rPr>
                              <m:t>𝑖𝑗</m:t>
                            </m:r>
                          </m:sub>
                        </m:sSub>
                        <m:r>
                          <a:rPr lang="en-US" altLang="zh-TW" i="1">
                            <a:latin typeface="Cambria Math" panose="02040503050406030204" pitchFamily="18" charset="0"/>
                          </a:rPr>
                          <m:t>=</m:t>
                        </m:r>
                        <m:d>
                          <m:dPr>
                            <m:ctrlPr>
                              <a:rPr lang="en-US" altLang="zh-TW" b="0" i="1" smtClean="0">
                                <a:solidFill>
                                  <a:srgbClr val="7030A0"/>
                                </a:solidFill>
                                <a:latin typeface="Cambria Math" panose="02040503050406030204" pitchFamily="18" charset="0"/>
                              </a:rPr>
                            </m:ctrlPr>
                          </m:d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sSub>
                              <m:sSubPr>
                                <m:ctrlPr>
                                  <a:rPr lang="en-US" altLang="zh-TW" b="1" i="1">
                                    <a:latin typeface="Cambria Math" panose="02040503050406030204" pitchFamily="18" charset="0"/>
                                  </a:rPr>
                                </m:ctrlPr>
                              </m:sSubPr>
                              <m:e>
                                <m:r>
                                  <a:rPr lang="en-US" altLang="zh-TW" b="1" i="1" smtClean="0">
                                    <a:latin typeface="Cambria Math" panose="02040503050406030204" pitchFamily="18" charset="0"/>
                                  </a:rPr>
                                  <m:t>[</m:t>
                                </m:r>
                                <m:r>
                                  <a:rPr lang="en-US" altLang="zh-TW" b="1" i="1">
                                    <a:latin typeface="Cambria Math" panose="02040503050406030204" pitchFamily="18" charset="0"/>
                                  </a:rPr>
                                  <m:t>𝒙</m:t>
                                </m:r>
                              </m:e>
                              <m:sub>
                                <m:r>
                                  <a:rPr lang="en-US" altLang="zh-TW" b="1" i="1">
                                    <a:latin typeface="Cambria Math" panose="02040503050406030204" pitchFamily="18" charset="0"/>
                                  </a:rPr>
                                  <m:t>𝒊</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1" i="1">
                                    <a:latin typeface="Cambria Math" panose="02040503050406030204" pitchFamily="18" charset="0"/>
                                  </a:rPr>
                                  <m:t>𝒑</m:t>
                                </m:r>
                              </m:e>
                              <m:sub>
                                <m:r>
                                  <a:rPr lang="en-US" altLang="zh-TW" i="1">
                                    <a:latin typeface="Cambria Math" panose="02040503050406030204" pitchFamily="18" charset="0"/>
                                  </a:rPr>
                                  <m:t>𝑖</m:t>
                                </m:r>
                              </m:sub>
                            </m:sSub>
                            <m:r>
                              <a:rPr lang="en-US" altLang="zh-TW" b="0" i="1" smtClean="0">
                                <a:latin typeface="Cambria Math" panose="02040503050406030204" pitchFamily="18" charset="0"/>
                              </a:rPr>
                              <m:t>]</m:t>
                            </m:r>
                          </m:e>
                        </m:d>
                      </m:e>
                      <m:sup>
                        <m:r>
                          <a:rPr lang="en-US" altLang="zh-TW" i="1">
                            <a:latin typeface="Cambria Math" panose="02040503050406030204" pitchFamily="18" charset="0"/>
                          </a:rPr>
                          <m:t>𝑇</m:t>
                        </m:r>
                      </m:sup>
                    </m:sSup>
                    <m:d>
                      <m:dPr>
                        <m:ctrlPr>
                          <a:rPr lang="en-US" altLang="zh-TW" i="1">
                            <a:latin typeface="Cambria Math" panose="02040503050406030204" pitchFamily="18" charset="0"/>
                          </a:rPr>
                        </m:ctrlPr>
                      </m:dPr>
                      <m:e>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smtClean="0">
                                <a:latin typeface="Cambria Math" panose="02040503050406030204" pitchFamily="18" charset="0"/>
                              </a:rPr>
                              <m:t>[</m:t>
                            </m:r>
                            <m:r>
                              <a:rPr lang="en-US" altLang="zh-TW" b="1" i="1">
                                <a:latin typeface="Cambria Math" panose="02040503050406030204" pitchFamily="18" charset="0"/>
                              </a:rPr>
                              <m:t>𝒙</m:t>
                            </m:r>
                          </m:e>
                          <m:sub>
                            <m:r>
                              <a:rPr lang="en-US" altLang="zh-TW" b="1" i="1" smtClean="0">
                                <a:latin typeface="Cambria Math" panose="02040503050406030204" pitchFamily="18" charset="0"/>
                              </a:rPr>
                              <m:t>𝒋</m:t>
                            </m:r>
                          </m:sub>
                        </m:sSub>
                        <m:r>
                          <a:rPr lang="en-US" altLang="zh-TW" i="1">
                            <a:latin typeface="Cambria Math" panose="02040503050406030204" pitchFamily="18" charset="0"/>
                          </a:rPr>
                          <m:t>+</m:t>
                        </m:r>
                        <m:sSub>
                          <m:sSubPr>
                            <m:ctrlPr>
                              <a:rPr lang="en-US" altLang="zh-TW" i="1">
                                <a:latin typeface="Cambria Math" panose="02040503050406030204" pitchFamily="18" charset="0"/>
                              </a:rPr>
                            </m:ctrlPr>
                          </m:sSubPr>
                          <m:e>
                            <m:r>
                              <a:rPr lang="en-US" altLang="zh-TW" b="1" i="1">
                                <a:latin typeface="Cambria Math" panose="02040503050406030204" pitchFamily="18" charset="0"/>
                              </a:rPr>
                              <m:t>𝒑</m:t>
                            </m:r>
                          </m:e>
                          <m:sub>
                            <m:r>
                              <a:rPr lang="en-US" altLang="zh-TW" b="0" i="1" smtClean="0">
                                <a:latin typeface="Cambria Math" panose="02040503050406030204" pitchFamily="18" charset="0"/>
                              </a:rPr>
                              <m:t>𝑗</m:t>
                            </m:r>
                          </m:sub>
                        </m:sSub>
                        <m:r>
                          <a:rPr lang="en-US" altLang="zh-TW" b="0" i="1" smtClean="0">
                            <a:latin typeface="Cambria Math" panose="02040503050406030204" pitchFamily="18" charset="0"/>
                          </a:rPr>
                          <m:t>]</m:t>
                        </m:r>
                      </m:e>
                    </m:d>
                    <m:r>
                      <a:rPr lang="en-US" altLang="zh-TW" b="0" i="1" smtClean="0">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𝒋</m:t>
                        </m:r>
                      </m:sub>
                    </m:sSub>
                    <m:r>
                      <a:rPr lang="en-US" altLang="zh-TW" b="1" i="1" smtClean="0">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i="1">
                            <a:latin typeface="Cambria Math" panose="02040503050406030204" pitchFamily="18" charset="0"/>
                          </a:rPr>
                        </m:ctrlPr>
                      </m:sSubPr>
                      <m:e>
                        <m:r>
                          <a:rPr lang="en-US" altLang="zh-TW" b="1" i="1">
                            <a:latin typeface="Cambria Math" panose="02040503050406030204" pitchFamily="18" charset="0"/>
                          </a:rPr>
                          <m:t>𝒑</m:t>
                        </m:r>
                      </m:e>
                      <m:sub>
                        <m:r>
                          <a:rPr lang="en-US" altLang="zh-TW" i="1">
                            <a:latin typeface="Cambria Math" panose="02040503050406030204" pitchFamily="18" charset="0"/>
                          </a:rPr>
                          <m:t>𝑗</m:t>
                        </m:r>
                      </m:sub>
                    </m:sSub>
                  </m:oMath>
                </a14:m>
                <a:r>
                  <a:rPr lang="en-US" altLang="zh-TW" dirty="0"/>
                  <a:t>+</a:t>
                </a:r>
                <a14:m>
                  <m:oMath xmlns:m="http://schemas.openxmlformats.org/officeDocument/2006/math">
                    <m:sSubSup>
                      <m:sSubSupPr>
                        <m:ctrlPr>
                          <a:rPr lang="en-US" altLang="zh-TW" b="1" i="1">
                            <a:latin typeface="Cambria Math" panose="02040503050406030204" pitchFamily="18" charset="0"/>
                          </a:rPr>
                        </m:ctrlPr>
                      </m:sSubSupPr>
                      <m:e>
                        <m:r>
                          <a:rPr lang="en-US" altLang="zh-TW" b="1" i="1" smtClean="0">
                            <a:latin typeface="Cambria Math" panose="02040503050406030204" pitchFamily="18" charset="0"/>
                          </a:rPr>
                          <m:t>𝒑</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smtClean="0">
                            <a:latin typeface="Cambria Math" panose="02040503050406030204" pitchFamily="18" charset="0"/>
                          </a:rPr>
                          <m:t>𝒙</m:t>
                        </m:r>
                      </m:e>
                      <m:sub>
                        <m:r>
                          <a:rPr lang="en-US" altLang="zh-TW" b="1" i="1">
                            <a:latin typeface="Cambria Math" panose="02040503050406030204" pitchFamily="18" charset="0"/>
                          </a:rPr>
                          <m:t>𝒋</m:t>
                        </m:r>
                      </m:sub>
                    </m:sSub>
                  </m:oMath>
                </a14:m>
                <a:r>
                  <a:rPr lang="en-US" dirty="0"/>
                  <a:t>+</a:t>
                </a:r>
                <a:r>
                  <a:rPr lang="en-US" altLang="zh-TW" b="1" dirty="0"/>
                  <a:t> </a:t>
                </a:r>
                <a14:m>
                  <m:oMath xmlns:m="http://schemas.openxmlformats.org/officeDocument/2006/math">
                    <m:sSubSup>
                      <m:sSubSupPr>
                        <m:ctrlPr>
                          <a:rPr lang="en-US" altLang="zh-TW" b="1" i="1">
                            <a:latin typeface="Cambria Math" panose="02040503050406030204" pitchFamily="18" charset="0"/>
                          </a:rPr>
                        </m:ctrlPr>
                      </m:sSubSupPr>
                      <m:e>
                        <m:r>
                          <a:rPr lang="en-US" altLang="zh-TW" b="1" i="1" smtClean="0">
                            <a:latin typeface="Cambria Math" panose="02040503050406030204" pitchFamily="18" charset="0"/>
                          </a:rPr>
                          <m:t>𝒑</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i="1">
                            <a:latin typeface="Cambria Math" panose="02040503050406030204" pitchFamily="18" charset="0"/>
                          </a:rPr>
                        </m:ctrlPr>
                      </m:sSubPr>
                      <m:e>
                        <m:r>
                          <a:rPr lang="en-US" altLang="zh-TW" b="1" i="1">
                            <a:latin typeface="Cambria Math" panose="02040503050406030204" pitchFamily="18" charset="0"/>
                          </a:rPr>
                          <m:t>𝒑</m:t>
                        </m:r>
                      </m:e>
                      <m:sub>
                        <m:r>
                          <a:rPr lang="en-US" altLang="zh-TW" i="1">
                            <a:latin typeface="Cambria Math" panose="02040503050406030204" pitchFamily="18" charset="0"/>
                          </a:rPr>
                          <m:t>𝑗</m:t>
                        </m:r>
                      </m:sub>
                    </m:sSub>
                  </m:oMath>
                </a14:m>
                <a:endParaRPr lang="en-US" dirty="0"/>
              </a:p>
            </p:txBody>
          </p:sp>
        </mc:Choice>
        <mc:Fallback>
          <p:sp>
            <p:nvSpPr>
              <p:cNvPr id="3" name="Text Placeholder 2">
                <a:extLst>
                  <a:ext uri="{FF2B5EF4-FFF2-40B4-BE49-F238E27FC236}">
                    <a16:creationId xmlns:a16="http://schemas.microsoft.com/office/drawing/2014/main" id="{2698E691-C129-1C6B-B712-FF9AFE75643D}"/>
                  </a:ext>
                </a:extLst>
              </p:cNvPr>
              <p:cNvSpPr>
                <a:spLocks noGrp="1" noRot="1" noChangeAspect="1" noMove="1" noResize="1" noEditPoints="1" noAdjustHandles="1" noChangeArrowheads="1" noChangeShapeType="1" noTextEdit="1"/>
              </p:cNvSpPr>
              <p:nvPr>
                <p:ph type="body" sz="quarter" idx="16"/>
              </p:nvPr>
            </p:nvSpPr>
            <p:spPr>
              <a:xfrm>
                <a:off x="533919" y="1390650"/>
                <a:ext cx="8553035" cy="3077573"/>
              </a:xfrm>
              <a:blipFill>
                <a:blip r:embed="rId2"/>
                <a:stretch>
                  <a:fillRect l="-445" t="-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6" name="Rounded Rectangular Callout 5">
                <a:extLst>
                  <a:ext uri="{FF2B5EF4-FFF2-40B4-BE49-F238E27FC236}">
                    <a16:creationId xmlns:a16="http://schemas.microsoft.com/office/drawing/2014/main" id="{35E9B10C-09BB-D7BA-D743-BF8ADAA3CA05}"/>
                  </a:ext>
                </a:extLst>
              </p:cNvPr>
              <p:cNvSpPr/>
              <p:nvPr/>
            </p:nvSpPr>
            <p:spPr>
              <a:xfrm>
                <a:off x="945023" y="3208588"/>
                <a:ext cx="2905759" cy="884905"/>
              </a:xfrm>
              <a:prstGeom prst="wedgeRoundRectCallout">
                <a:avLst>
                  <a:gd name="adj1" fmla="val 53295"/>
                  <a:gd name="adj2" fmla="val -61775"/>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The original attention term: </a:t>
                </a:r>
                <a:br>
                  <a:rPr lang="en-US" sz="1600" dirty="0">
                    <a:solidFill>
                      <a:schemeClr val="tx1"/>
                    </a:solidFill>
                  </a:rPr>
                </a:br>
                <a:r>
                  <a:rPr lang="en-US" sz="1600" dirty="0">
                    <a:solidFill>
                      <a:schemeClr val="tx1"/>
                    </a:solidFill>
                  </a:rPr>
                  <a:t>how much attention should we pay to word </a:t>
                </a:r>
                <a14:m>
                  <m:oMath xmlns:m="http://schemas.openxmlformats.org/officeDocument/2006/math">
                    <m:sSub>
                      <m:sSubPr>
                        <m:ctrlPr>
                          <a:rPr lang="en-US" altLang="zh-TW" sz="1600" b="1" i="1" smtClean="0">
                            <a:solidFill>
                              <a:schemeClr val="tx1"/>
                            </a:solidFill>
                            <a:latin typeface="Cambria Math" panose="02040503050406030204" pitchFamily="18" charset="0"/>
                          </a:rPr>
                        </m:ctrlPr>
                      </m:sSubPr>
                      <m:e>
                        <m:r>
                          <a:rPr lang="en-US" altLang="zh-TW" sz="1600" b="1" i="1">
                            <a:solidFill>
                              <a:schemeClr val="tx1"/>
                            </a:solidFill>
                            <a:latin typeface="Cambria Math" panose="02040503050406030204" pitchFamily="18" charset="0"/>
                          </a:rPr>
                          <m:t>𝒙</m:t>
                        </m:r>
                      </m:e>
                      <m:sub>
                        <m:r>
                          <a:rPr lang="en-US" altLang="zh-TW" sz="1600" b="1" i="1" smtClean="0">
                            <a:solidFill>
                              <a:schemeClr val="tx1"/>
                            </a:solidFill>
                            <a:latin typeface="Cambria Math" panose="02040503050406030204" pitchFamily="18" charset="0"/>
                          </a:rPr>
                          <m:t>𝒋</m:t>
                        </m:r>
                      </m:sub>
                    </m:sSub>
                  </m:oMath>
                </a14:m>
                <a:r>
                  <a:rPr lang="en-US" sz="1600" dirty="0">
                    <a:solidFill>
                      <a:schemeClr val="tx1"/>
                    </a:solidFill>
                  </a:rPr>
                  <a:t> given word </a:t>
                </a:r>
                <a14:m>
                  <m:oMath xmlns:m="http://schemas.openxmlformats.org/officeDocument/2006/math">
                    <m:sSub>
                      <m:sSubPr>
                        <m:ctrlPr>
                          <a:rPr lang="en-US" altLang="zh-TW" sz="1800" b="1" i="1" smtClean="0">
                            <a:solidFill>
                              <a:schemeClr val="tx1"/>
                            </a:solidFill>
                            <a:latin typeface="Cambria Math" panose="02040503050406030204" pitchFamily="18" charset="0"/>
                          </a:rPr>
                        </m:ctrlPr>
                      </m:sSubPr>
                      <m:e>
                        <m:r>
                          <a:rPr lang="en-US" altLang="zh-TW" sz="1800" b="1" i="1">
                            <a:solidFill>
                              <a:schemeClr val="tx1"/>
                            </a:solidFill>
                            <a:latin typeface="Cambria Math" panose="02040503050406030204" pitchFamily="18" charset="0"/>
                          </a:rPr>
                          <m:t>𝒙</m:t>
                        </m:r>
                      </m:e>
                      <m:sub>
                        <m:r>
                          <a:rPr lang="en-US" altLang="zh-TW" sz="1800" b="1" i="1" smtClean="0">
                            <a:solidFill>
                              <a:schemeClr val="tx1"/>
                            </a:solidFill>
                            <a:latin typeface="Cambria Math" panose="02040503050406030204" pitchFamily="18" charset="0"/>
                          </a:rPr>
                          <m:t>𝒊</m:t>
                        </m:r>
                      </m:sub>
                    </m:sSub>
                  </m:oMath>
                </a14:m>
                <a:endParaRPr lang="en-US" sz="1600" dirty="0">
                  <a:solidFill>
                    <a:schemeClr val="tx1"/>
                  </a:solidFill>
                </a:endParaRPr>
              </a:p>
            </p:txBody>
          </p:sp>
        </mc:Choice>
        <mc:Fallback>
          <p:sp>
            <p:nvSpPr>
              <p:cNvPr id="6" name="Rounded Rectangular Callout 5">
                <a:extLst>
                  <a:ext uri="{FF2B5EF4-FFF2-40B4-BE49-F238E27FC236}">
                    <a16:creationId xmlns:a16="http://schemas.microsoft.com/office/drawing/2014/main" id="{35E9B10C-09BB-D7BA-D743-BF8ADAA3CA05}"/>
                  </a:ext>
                </a:extLst>
              </p:cNvPr>
              <p:cNvSpPr>
                <a:spLocks noRot="1" noChangeAspect="1" noMove="1" noResize="1" noEditPoints="1" noAdjustHandles="1" noChangeArrowheads="1" noChangeShapeType="1" noTextEdit="1"/>
              </p:cNvSpPr>
              <p:nvPr/>
            </p:nvSpPr>
            <p:spPr>
              <a:xfrm>
                <a:off x="945023" y="3208588"/>
                <a:ext cx="2905759" cy="884905"/>
              </a:xfrm>
              <a:prstGeom prst="wedgeRoundRectCallout">
                <a:avLst>
                  <a:gd name="adj1" fmla="val 53295"/>
                  <a:gd name="adj2" fmla="val -61775"/>
                  <a:gd name="adj3" fmla="val 16667"/>
                </a:avLst>
              </a:prstGeom>
              <a:blipFill>
                <a:blip r:embed="rId3"/>
                <a:stretch>
                  <a:fillRect l="-1240" b="-246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7" name="Rounded Rectangular Callout 6">
                <a:extLst>
                  <a:ext uri="{FF2B5EF4-FFF2-40B4-BE49-F238E27FC236}">
                    <a16:creationId xmlns:a16="http://schemas.microsoft.com/office/drawing/2014/main" id="{DE36A7B0-3C41-8E17-6D31-60D00100074B}"/>
                  </a:ext>
                </a:extLst>
              </p:cNvPr>
              <p:cNvSpPr/>
              <p:nvPr/>
            </p:nvSpPr>
            <p:spPr>
              <a:xfrm>
                <a:off x="4029422" y="3208588"/>
                <a:ext cx="2492141" cy="884905"/>
              </a:xfrm>
              <a:prstGeom prst="wedgeRoundRectCallout">
                <a:avLst>
                  <a:gd name="adj1" fmla="val 30058"/>
                  <a:gd name="adj2" fmla="val -58562"/>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How much attention should we pay to word </a:t>
                </a:r>
                <a14:m>
                  <m:oMath xmlns:m="http://schemas.openxmlformats.org/officeDocument/2006/math">
                    <m:r>
                      <a:rPr lang="en-US" altLang="zh-TW" sz="1600" b="1" i="1" smtClean="0">
                        <a:solidFill>
                          <a:schemeClr val="tx1"/>
                        </a:solidFill>
                        <a:latin typeface="Cambria Math" panose="02040503050406030204" pitchFamily="18" charset="0"/>
                      </a:rPr>
                      <m:t>𝒙</m:t>
                    </m:r>
                  </m:oMath>
                </a14:m>
                <a:r>
                  <a:rPr lang="en-US" sz="1600" dirty="0">
                    <a:solidFill>
                      <a:schemeClr val="tx1"/>
                    </a:solidFill>
                  </a:rPr>
                  <a:t> given the position </a:t>
                </a:r>
                <a14:m>
                  <m:oMath xmlns:m="http://schemas.openxmlformats.org/officeDocument/2006/math">
                    <m:r>
                      <a:rPr lang="en-US" altLang="zh-TW" sz="1600" b="1" i="1" smtClean="0">
                        <a:solidFill>
                          <a:schemeClr val="tx1"/>
                        </a:solidFill>
                        <a:latin typeface="Cambria Math" panose="02040503050406030204" pitchFamily="18" charset="0"/>
                      </a:rPr>
                      <m:t>𝒑</m:t>
                    </m:r>
                  </m:oMath>
                </a14:m>
                <a:endParaRPr lang="en-US" sz="1600" dirty="0">
                  <a:solidFill>
                    <a:schemeClr val="tx1"/>
                  </a:solidFill>
                </a:endParaRPr>
              </a:p>
            </p:txBody>
          </p:sp>
        </mc:Choice>
        <mc:Fallback>
          <p:sp>
            <p:nvSpPr>
              <p:cNvPr id="7" name="Rounded Rectangular Callout 6">
                <a:extLst>
                  <a:ext uri="{FF2B5EF4-FFF2-40B4-BE49-F238E27FC236}">
                    <a16:creationId xmlns:a16="http://schemas.microsoft.com/office/drawing/2014/main" id="{DE36A7B0-3C41-8E17-6D31-60D00100074B}"/>
                  </a:ext>
                </a:extLst>
              </p:cNvPr>
              <p:cNvSpPr>
                <a:spLocks noRot="1" noChangeAspect="1" noMove="1" noResize="1" noEditPoints="1" noAdjustHandles="1" noChangeArrowheads="1" noChangeShapeType="1" noTextEdit="1"/>
              </p:cNvSpPr>
              <p:nvPr/>
            </p:nvSpPr>
            <p:spPr>
              <a:xfrm>
                <a:off x="4029422" y="3208588"/>
                <a:ext cx="2492141" cy="884905"/>
              </a:xfrm>
              <a:prstGeom prst="wedgeRoundRectCallout">
                <a:avLst>
                  <a:gd name="adj1" fmla="val 30058"/>
                  <a:gd name="adj2" fmla="val -58562"/>
                  <a:gd name="adj3" fmla="val 16667"/>
                </a:avLst>
              </a:prstGeom>
              <a:blipFill>
                <a:blip r:embed="rId4"/>
                <a:stretch>
                  <a:fillRect b="-2532"/>
                </a:stretch>
              </a:blipFill>
            </p:spPr>
            <p:txBody>
              <a:bodyPr/>
              <a:lstStyle/>
              <a:p>
                <a:r>
                  <a:rPr lang="en-US">
                    <a:noFill/>
                  </a:rPr>
                  <a:t> </a:t>
                </a:r>
              </a:p>
            </p:txBody>
          </p:sp>
        </mc:Fallback>
      </mc:AlternateContent>
      <p:sp>
        <p:nvSpPr>
          <p:cNvPr id="8" name="Right Brace 7">
            <a:extLst>
              <a:ext uri="{FF2B5EF4-FFF2-40B4-BE49-F238E27FC236}">
                <a16:creationId xmlns:a16="http://schemas.microsoft.com/office/drawing/2014/main" id="{F2CFE844-D7D3-D387-4F0B-6AC67582F59C}"/>
              </a:ext>
            </a:extLst>
          </p:cNvPr>
          <p:cNvSpPr/>
          <p:nvPr/>
        </p:nvSpPr>
        <p:spPr>
          <a:xfrm rot="5400000">
            <a:off x="4461463" y="2477423"/>
            <a:ext cx="126080" cy="1106207"/>
          </a:xfrm>
          <a:prstGeom prst="rightBrace">
            <a:avLst>
              <a:gd name="adj1" fmla="val 11486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a:extLst>
              <a:ext uri="{FF2B5EF4-FFF2-40B4-BE49-F238E27FC236}">
                <a16:creationId xmlns:a16="http://schemas.microsoft.com/office/drawing/2014/main" id="{229C213F-2EBA-D9DE-53E6-6B09828354BD}"/>
              </a:ext>
            </a:extLst>
          </p:cNvPr>
          <p:cNvSpPr/>
          <p:nvPr/>
        </p:nvSpPr>
        <p:spPr>
          <a:xfrm rot="5400000">
            <a:off x="6211189" y="1931531"/>
            <a:ext cx="126082" cy="2197994"/>
          </a:xfrm>
          <a:prstGeom prst="rightBrace">
            <a:avLst>
              <a:gd name="adj1" fmla="val 11486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Rounded Rectangular Callout 9">
                <a:extLst>
                  <a:ext uri="{FF2B5EF4-FFF2-40B4-BE49-F238E27FC236}">
                    <a16:creationId xmlns:a16="http://schemas.microsoft.com/office/drawing/2014/main" id="{966A1DE9-DB27-7F24-3C2E-D0015405B313}"/>
                  </a:ext>
                </a:extLst>
              </p:cNvPr>
              <p:cNvSpPr/>
              <p:nvPr/>
            </p:nvSpPr>
            <p:spPr>
              <a:xfrm>
                <a:off x="6654196" y="3208588"/>
                <a:ext cx="2432758" cy="884905"/>
              </a:xfrm>
              <a:prstGeom prst="wedgeRoundRectCallout">
                <a:avLst>
                  <a:gd name="adj1" fmla="val -7691"/>
                  <a:gd name="adj2" fmla="val -61162"/>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How much attention should position </a:t>
                </a:r>
                <a14:m>
                  <m:oMath xmlns:m="http://schemas.openxmlformats.org/officeDocument/2006/math">
                    <m:sSub>
                      <m:sSubPr>
                        <m:ctrlPr>
                          <a:rPr lang="en-US" altLang="zh-TW" sz="1600" b="1" i="1" smtClean="0">
                            <a:solidFill>
                              <a:schemeClr val="tx1"/>
                            </a:solidFill>
                            <a:latin typeface="Cambria Math" panose="02040503050406030204" pitchFamily="18" charset="0"/>
                          </a:rPr>
                        </m:ctrlPr>
                      </m:sSubPr>
                      <m:e>
                        <m:r>
                          <a:rPr lang="en-US" altLang="zh-TW" sz="1600" b="1" i="1">
                            <a:solidFill>
                              <a:schemeClr val="tx1"/>
                            </a:solidFill>
                            <a:latin typeface="Cambria Math" panose="02040503050406030204" pitchFamily="18" charset="0"/>
                          </a:rPr>
                          <m:t>𝒑</m:t>
                        </m:r>
                      </m:e>
                      <m:sub>
                        <m:r>
                          <a:rPr lang="en-US" altLang="zh-TW" sz="1600" b="1" i="1" smtClean="0">
                            <a:solidFill>
                              <a:schemeClr val="tx1"/>
                            </a:solidFill>
                            <a:latin typeface="Cambria Math" panose="02040503050406030204" pitchFamily="18" charset="0"/>
                          </a:rPr>
                          <m:t>𝒊</m:t>
                        </m:r>
                      </m:sub>
                    </m:sSub>
                  </m:oMath>
                </a14:m>
                <a:r>
                  <a:rPr lang="en-US" sz="1600" dirty="0">
                    <a:solidFill>
                      <a:schemeClr val="tx1"/>
                    </a:solidFill>
                  </a:rPr>
                  <a:t> should attend to position </a:t>
                </a:r>
                <a14:m>
                  <m:oMath xmlns:m="http://schemas.openxmlformats.org/officeDocument/2006/math">
                    <m:sSub>
                      <m:sSubPr>
                        <m:ctrlPr>
                          <a:rPr lang="en-US" altLang="zh-TW" sz="1600" b="1" i="1">
                            <a:solidFill>
                              <a:schemeClr val="tx1"/>
                            </a:solidFill>
                            <a:latin typeface="Cambria Math" panose="02040503050406030204" pitchFamily="18" charset="0"/>
                          </a:rPr>
                        </m:ctrlPr>
                      </m:sSubPr>
                      <m:e>
                        <m:r>
                          <a:rPr lang="en-US" altLang="zh-TW" sz="1600" b="1" i="1">
                            <a:solidFill>
                              <a:schemeClr val="tx1"/>
                            </a:solidFill>
                            <a:latin typeface="Cambria Math" panose="02040503050406030204" pitchFamily="18" charset="0"/>
                          </a:rPr>
                          <m:t>𝒑</m:t>
                        </m:r>
                      </m:e>
                      <m:sub>
                        <m:r>
                          <a:rPr lang="en-US" altLang="zh-TW" sz="1600" b="1" i="1" smtClean="0">
                            <a:solidFill>
                              <a:schemeClr val="tx1"/>
                            </a:solidFill>
                            <a:latin typeface="Cambria Math" panose="02040503050406030204" pitchFamily="18" charset="0"/>
                          </a:rPr>
                          <m:t>𝒋</m:t>
                        </m:r>
                      </m:sub>
                    </m:sSub>
                  </m:oMath>
                </a14:m>
                <a:endParaRPr lang="en-US" sz="1600" dirty="0">
                  <a:solidFill>
                    <a:schemeClr val="tx1"/>
                  </a:solidFill>
                </a:endParaRPr>
              </a:p>
            </p:txBody>
          </p:sp>
        </mc:Choice>
        <mc:Fallback>
          <p:sp>
            <p:nvSpPr>
              <p:cNvPr id="10" name="Rounded Rectangular Callout 9">
                <a:extLst>
                  <a:ext uri="{FF2B5EF4-FFF2-40B4-BE49-F238E27FC236}">
                    <a16:creationId xmlns:a16="http://schemas.microsoft.com/office/drawing/2014/main" id="{966A1DE9-DB27-7F24-3C2E-D0015405B313}"/>
                  </a:ext>
                </a:extLst>
              </p:cNvPr>
              <p:cNvSpPr>
                <a:spLocks noRot="1" noChangeAspect="1" noMove="1" noResize="1" noEditPoints="1" noAdjustHandles="1" noChangeArrowheads="1" noChangeShapeType="1" noTextEdit="1"/>
              </p:cNvSpPr>
              <p:nvPr/>
            </p:nvSpPr>
            <p:spPr>
              <a:xfrm>
                <a:off x="6654196" y="3208588"/>
                <a:ext cx="2432758" cy="884905"/>
              </a:xfrm>
              <a:prstGeom prst="wedgeRoundRectCallout">
                <a:avLst>
                  <a:gd name="adj1" fmla="val -7691"/>
                  <a:gd name="adj2" fmla="val -61162"/>
                  <a:gd name="adj3" fmla="val 16667"/>
                </a:avLst>
              </a:prstGeom>
              <a:blipFill>
                <a:blip r:embed="rId5"/>
                <a:stretch>
                  <a:fillRect l="-1031" r="-3093" b="-1235"/>
                </a:stretch>
              </a:blipFill>
            </p:spPr>
            <p:txBody>
              <a:bodyPr/>
              <a:lstStyle/>
              <a:p>
                <a:r>
                  <a:rPr lang="en-US">
                    <a:noFill/>
                  </a:rPr>
                  <a:t> </a:t>
                </a:r>
              </a:p>
            </p:txBody>
          </p:sp>
        </mc:Fallback>
      </mc:AlternateContent>
      <p:sp>
        <p:nvSpPr>
          <p:cNvPr id="11" name="Right Brace 10">
            <a:extLst>
              <a:ext uri="{FF2B5EF4-FFF2-40B4-BE49-F238E27FC236}">
                <a16:creationId xmlns:a16="http://schemas.microsoft.com/office/drawing/2014/main" id="{E3B47407-F2DD-4DE6-C00C-48F23663FC9D}"/>
              </a:ext>
            </a:extLst>
          </p:cNvPr>
          <p:cNvSpPr/>
          <p:nvPr/>
        </p:nvSpPr>
        <p:spPr>
          <a:xfrm rot="5400000">
            <a:off x="7991674" y="2429553"/>
            <a:ext cx="126081" cy="1201947"/>
          </a:xfrm>
          <a:prstGeom prst="rightBrace">
            <a:avLst>
              <a:gd name="adj1" fmla="val 11486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737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9FEA-D88A-4547-282A-6345CCC33AFC}"/>
              </a:ext>
            </a:extLst>
          </p:cNvPr>
          <p:cNvSpPr>
            <a:spLocks noGrp="1"/>
          </p:cNvSpPr>
          <p:nvPr>
            <p:ph type="title"/>
          </p:nvPr>
        </p:nvSpPr>
        <p:spPr/>
        <p:txBody>
          <a:bodyPr/>
          <a:lstStyle/>
          <a:p>
            <a:r>
              <a:rPr lang="en-US" dirty="0"/>
              <a:t>Relative Positional Encoding</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698E691-C129-1C6B-B712-FF9AFE75643D}"/>
                  </a:ext>
                </a:extLst>
              </p:cNvPr>
              <p:cNvSpPr>
                <a:spLocks noGrp="1"/>
              </p:cNvSpPr>
              <p:nvPr>
                <p:ph type="body" sz="quarter" idx="16"/>
              </p:nvPr>
            </p:nvSpPr>
            <p:spPr>
              <a:xfrm>
                <a:off x="465551" y="1390650"/>
                <a:ext cx="8567955" cy="3077573"/>
              </a:xfrm>
            </p:spPr>
            <p:txBody>
              <a:bodyPr/>
              <a:lstStyle/>
              <a:p>
                <a:r>
                  <a:rPr lang="en-US" b="1" dirty="0"/>
                  <a:t>High level thought process:</a:t>
                </a:r>
                <a:r>
                  <a:rPr lang="en-US" dirty="0"/>
                  <a:t> a relative position embedding should be some            </a:t>
                </a:r>
                <a:r>
                  <a:rPr lang="en-US" dirty="0" err="1"/>
                  <a:t>s.t.</a:t>
                </a:r>
                <a:endParaRPr lang="en-US" dirty="0"/>
              </a:p>
              <a:p>
                <a:endParaRPr lang="en-US" dirty="0"/>
              </a:p>
              <a:p>
                <a:pPr lvl="1"/>
                <a:r>
                  <a:rPr lang="en-US" dirty="0"/>
                  <a:t>That is, the attention function only gets to depend on the relative position (</a:t>
                </a:r>
                <a:r>
                  <a:rPr lang="en-US" dirty="0" err="1"/>
                  <a:t>i</a:t>
                </a:r>
                <a:r>
                  <a:rPr lang="en-US" dirty="0"/>
                  <a:t>-j). </a:t>
                </a:r>
                <a:br>
                  <a:rPr lang="en-US" dirty="0"/>
                </a:br>
                <a:endParaRPr lang="en-US" dirty="0"/>
              </a:p>
              <a:p>
                <a:r>
                  <a:rPr lang="en-US" dirty="0"/>
                  <a:t>You can rewrite the statement from the previous slide in the following form:</a:t>
                </a:r>
                <a:br>
                  <a:rPr lang="en-US" dirty="0"/>
                </a:br>
                <a:endParaRPr lang="en-US" dirty="0"/>
              </a:p>
              <a:p>
                <a:pPr marL="0" indent="0" algn="ctr">
                  <a:buNone/>
                </a:pPr>
                <a14:m>
                  <m:oMathPara xmlns:m="http://schemas.openxmlformats.org/officeDocument/2006/math">
                    <m:oMathParaPr>
                      <m:jc m:val="centerGroup"/>
                    </m:oMathParaPr>
                    <m:oMath xmlns:m="http://schemas.openxmlformats.org/officeDocument/2006/math">
                      <m:r>
                        <a:rPr lang="en-US" altLang="zh-TW" sz="1800" i="1">
                          <a:solidFill>
                            <a:srgbClr val="7030A0"/>
                          </a:solidFill>
                          <a:latin typeface="Cambria Math" panose="02040503050406030204" pitchFamily="18" charset="0"/>
                        </a:rPr>
                        <m:t>𝑄</m:t>
                      </m:r>
                      <m:sSub>
                        <m:sSubPr>
                          <m:ctrlPr>
                            <a:rPr lang="en-US" altLang="zh-TW" sz="1800" b="0" i="1" smtClean="0">
                              <a:solidFill>
                                <a:srgbClr val="C00000"/>
                              </a:solidFill>
                              <a:latin typeface="Cambria Math" panose="02040503050406030204" pitchFamily="18" charset="0"/>
                            </a:rPr>
                          </m:ctrlPr>
                        </m:sSubPr>
                        <m:e>
                          <m:r>
                            <a:rPr lang="en-US" altLang="zh-TW" sz="1800" i="1">
                              <a:solidFill>
                                <a:srgbClr val="C00000"/>
                              </a:solidFill>
                              <a:latin typeface="Cambria Math" panose="02040503050406030204" pitchFamily="18" charset="0"/>
                            </a:rPr>
                            <m:t>𝐾</m:t>
                          </m:r>
                        </m:e>
                        <m:sub>
                          <m:r>
                            <a:rPr lang="en-US" altLang="zh-TW" sz="1800" i="1">
                              <a:latin typeface="Cambria Math" panose="02040503050406030204" pitchFamily="18" charset="0"/>
                            </a:rPr>
                            <m:t>𝑖𝑗</m:t>
                          </m:r>
                        </m:sub>
                      </m:sSub>
                      <m:r>
                        <a:rPr lang="en-US" altLang="zh-TW" sz="1800" i="1">
                          <a:latin typeface="Cambria Math" panose="02040503050406030204" pitchFamily="18" charset="0"/>
                        </a:rPr>
                        <m:t>=</m:t>
                      </m:r>
                      <m:sSup>
                        <m:sSupPr>
                          <m:ctrlPr>
                            <a:rPr lang="en-US" altLang="zh-TW" sz="1800" b="0" i="1" smtClean="0">
                              <a:solidFill>
                                <a:srgbClr val="7030A0"/>
                              </a:solidFill>
                              <a:latin typeface="Cambria Math" panose="02040503050406030204" pitchFamily="18" charset="0"/>
                            </a:rPr>
                          </m:ctrlPr>
                        </m:sSupPr>
                        <m:e>
                          <m:d>
                            <m:dPr>
                              <m:ctrlPr>
                                <a:rPr lang="en-US" altLang="zh-TW" sz="1800" b="0" i="1" smtClean="0">
                                  <a:solidFill>
                                    <a:srgbClr val="7030A0"/>
                                  </a:solidFill>
                                  <a:latin typeface="Cambria Math" panose="02040503050406030204" pitchFamily="18" charset="0"/>
                                </a:rPr>
                              </m:ctrlPr>
                            </m:dPr>
                            <m:e>
                              <m:sSub>
                                <m:sSubPr>
                                  <m:ctrlPr>
                                    <a:rPr lang="en-US" altLang="zh-TW" sz="1800" i="1">
                                      <a:solidFill>
                                        <a:srgbClr val="7030A0"/>
                                      </a:solidFill>
                                      <a:latin typeface="Cambria Math" panose="02040503050406030204" pitchFamily="18" charset="0"/>
                                    </a:rPr>
                                  </m:ctrlPr>
                                </m:sSubPr>
                                <m:e>
                                  <m:r>
                                    <a:rPr lang="en-US" altLang="zh-TW" sz="1800" i="1">
                                      <a:solidFill>
                                        <a:srgbClr val="7030A0"/>
                                      </a:solidFill>
                                      <a:latin typeface="Cambria Math" panose="02040503050406030204" pitchFamily="18" charset="0"/>
                                    </a:rPr>
                                    <m:t>𝑊</m:t>
                                  </m:r>
                                </m:e>
                                <m:sub>
                                  <m:r>
                                    <a:rPr lang="en-US" altLang="zh-TW" sz="1800" i="1">
                                      <a:solidFill>
                                        <a:srgbClr val="7030A0"/>
                                      </a:solidFill>
                                      <a:latin typeface="Cambria Math" panose="02040503050406030204" pitchFamily="18" charset="0"/>
                                    </a:rPr>
                                    <m:t>𝑞</m:t>
                                  </m:r>
                                </m:sub>
                              </m:sSub>
                              <m:sSub>
                                <m:sSubPr>
                                  <m:ctrlPr>
                                    <a:rPr lang="en-US" altLang="zh-TW" sz="1800" b="1" i="1">
                                      <a:latin typeface="Cambria Math" panose="02040503050406030204" pitchFamily="18" charset="0"/>
                                    </a:rPr>
                                  </m:ctrlPr>
                                </m:sSubPr>
                                <m:e>
                                  <m:r>
                                    <a:rPr lang="en-US" altLang="zh-TW" sz="1800" b="1" i="1" smtClean="0">
                                      <a:latin typeface="Cambria Math" panose="02040503050406030204" pitchFamily="18" charset="0"/>
                                    </a:rPr>
                                    <m:t>[</m:t>
                                  </m:r>
                                  <m:r>
                                    <a:rPr lang="en-US" altLang="zh-TW" sz="1800" b="1" i="1">
                                      <a:latin typeface="Cambria Math" panose="02040503050406030204" pitchFamily="18" charset="0"/>
                                    </a:rPr>
                                    <m:t>𝒙</m:t>
                                  </m:r>
                                </m:e>
                                <m:sub>
                                  <m:r>
                                    <a:rPr lang="en-US" altLang="zh-TW" sz="1800" b="1" i="1">
                                      <a:latin typeface="Cambria Math" panose="02040503050406030204" pitchFamily="18" charset="0"/>
                                    </a:rPr>
                                    <m:t>𝒊</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1" i="1">
                                      <a:latin typeface="Cambria Math" panose="02040503050406030204" pitchFamily="18" charset="0"/>
                                    </a:rPr>
                                    <m:t>𝒑</m:t>
                                  </m:r>
                                </m:e>
                                <m:sub>
                                  <m:r>
                                    <a:rPr lang="en-US" altLang="zh-TW" sz="1800" i="1">
                                      <a:latin typeface="Cambria Math" panose="02040503050406030204" pitchFamily="18" charset="0"/>
                                    </a:rPr>
                                    <m:t>𝑖</m:t>
                                  </m:r>
                                </m:sub>
                              </m:sSub>
                              <m:r>
                                <a:rPr lang="en-US" altLang="zh-TW" sz="1800" b="0" i="1" smtClean="0">
                                  <a:latin typeface="Cambria Math" panose="02040503050406030204" pitchFamily="18" charset="0"/>
                                </a:rPr>
                                <m:t>]</m:t>
                              </m:r>
                            </m:e>
                          </m:d>
                        </m:e>
                        <m:sup>
                          <m:r>
                            <a:rPr lang="en-US" altLang="zh-TW" sz="1800" i="1">
                              <a:latin typeface="Cambria Math" panose="02040503050406030204" pitchFamily="18" charset="0"/>
                            </a:rPr>
                            <m:t>𝑇</m:t>
                          </m:r>
                        </m:sup>
                      </m:sSup>
                      <m:d>
                        <m:dPr>
                          <m:ctrlPr>
                            <a:rPr lang="en-US" altLang="zh-TW" sz="1800" i="1">
                              <a:latin typeface="Cambria Math" panose="02040503050406030204" pitchFamily="18" charset="0"/>
                            </a:rPr>
                          </m:ctrlPr>
                        </m:dPr>
                        <m:e>
                          <m:sSub>
                            <m:sSubPr>
                              <m:ctrlPr>
                                <a:rPr lang="en-US" altLang="zh-TW" sz="1800" i="1">
                                  <a:solidFill>
                                    <a:srgbClr val="C00000"/>
                                  </a:solidFill>
                                  <a:latin typeface="Cambria Math" panose="02040503050406030204" pitchFamily="18" charset="0"/>
                                </a:rPr>
                              </m:ctrlPr>
                            </m:sSubPr>
                            <m:e>
                              <m:r>
                                <a:rPr lang="en-US" altLang="zh-TW" sz="1800" i="1">
                                  <a:solidFill>
                                    <a:srgbClr val="C00000"/>
                                  </a:solidFill>
                                  <a:latin typeface="Cambria Math" panose="02040503050406030204" pitchFamily="18" charset="0"/>
                                </a:rPr>
                                <m:t>𝑊</m:t>
                              </m:r>
                            </m:e>
                            <m:sub>
                              <m:r>
                                <a:rPr lang="en-US" altLang="zh-TW" sz="1800" i="1">
                                  <a:solidFill>
                                    <a:srgbClr val="C00000"/>
                                  </a:solidFill>
                                  <a:latin typeface="Cambria Math" panose="02040503050406030204" pitchFamily="18" charset="0"/>
                                </a:rPr>
                                <m:t>𝑘</m:t>
                              </m:r>
                            </m:sub>
                          </m:sSub>
                          <m:sSub>
                            <m:sSubPr>
                              <m:ctrlPr>
                                <a:rPr lang="en-US" altLang="zh-TW" sz="1800" b="1" i="1">
                                  <a:latin typeface="Cambria Math" panose="02040503050406030204" pitchFamily="18" charset="0"/>
                                </a:rPr>
                              </m:ctrlPr>
                            </m:sSubPr>
                            <m:e>
                              <m:r>
                                <a:rPr lang="en-US" altLang="zh-TW" sz="1800" b="1" i="1" smtClean="0">
                                  <a:latin typeface="Cambria Math" panose="02040503050406030204" pitchFamily="18" charset="0"/>
                                </a:rPr>
                                <m:t>[</m:t>
                              </m:r>
                              <m:r>
                                <a:rPr lang="en-US" altLang="zh-TW" sz="1800" b="1" i="1">
                                  <a:latin typeface="Cambria Math" panose="02040503050406030204" pitchFamily="18" charset="0"/>
                                </a:rPr>
                                <m:t>𝒙</m:t>
                              </m:r>
                            </m:e>
                            <m:sub>
                              <m:r>
                                <a:rPr lang="en-US" altLang="zh-TW" sz="1800" b="1" i="1" smtClean="0">
                                  <a:latin typeface="Cambria Math" panose="02040503050406030204" pitchFamily="18" charset="0"/>
                                </a:rPr>
                                <m:t>𝒋</m:t>
                              </m:r>
                            </m:sub>
                          </m:sSub>
                          <m:r>
                            <a:rPr lang="en-US" altLang="zh-TW" sz="1800" i="1">
                              <a:latin typeface="Cambria Math" panose="02040503050406030204" pitchFamily="18" charset="0"/>
                            </a:rPr>
                            <m:t>+</m:t>
                          </m:r>
                          <m:sSub>
                            <m:sSubPr>
                              <m:ctrlPr>
                                <a:rPr lang="en-US" altLang="zh-TW" sz="1800" i="1">
                                  <a:latin typeface="Cambria Math" panose="02040503050406030204" pitchFamily="18" charset="0"/>
                                </a:rPr>
                              </m:ctrlPr>
                            </m:sSubPr>
                            <m:e>
                              <m:r>
                                <a:rPr lang="en-US" altLang="zh-TW" sz="1800" b="1" i="1">
                                  <a:latin typeface="Cambria Math" panose="02040503050406030204" pitchFamily="18" charset="0"/>
                                </a:rPr>
                                <m:t>𝒑</m:t>
                              </m:r>
                            </m:e>
                            <m:sub>
                              <m:r>
                                <a:rPr lang="en-US" altLang="zh-TW" sz="1800" b="0" i="1" smtClean="0">
                                  <a:latin typeface="Cambria Math" panose="02040503050406030204" pitchFamily="18" charset="0"/>
                                </a:rPr>
                                <m:t>𝑗</m:t>
                              </m:r>
                            </m:sub>
                          </m:sSub>
                          <m:r>
                            <a:rPr lang="en-US" altLang="zh-TW" sz="1800" b="0" i="1" smtClean="0">
                              <a:latin typeface="Cambria Math" panose="02040503050406030204" pitchFamily="18" charset="0"/>
                            </a:rPr>
                            <m:t>]</m:t>
                          </m:r>
                        </m:e>
                      </m:d>
                      <m:r>
                        <a:rPr lang="en-US" altLang="zh-TW" sz="1800" b="0" i="1" smtClean="0">
                          <a:latin typeface="Cambria Math" panose="02040503050406030204" pitchFamily="18" charset="0"/>
                        </a:rPr>
                        <m:t>=</m:t>
                      </m:r>
                      <m:sSubSup>
                        <m:sSubSupPr>
                          <m:ctrlPr>
                            <a:rPr lang="en-US" altLang="zh-TW" sz="1800" b="1" i="1">
                              <a:latin typeface="Cambria Math" panose="02040503050406030204" pitchFamily="18" charset="0"/>
                            </a:rPr>
                          </m:ctrlPr>
                        </m:sSubSupPr>
                        <m:e>
                          <m:r>
                            <a:rPr lang="en-US" altLang="zh-TW" sz="1800" b="1" i="1">
                              <a:latin typeface="Cambria Math" panose="02040503050406030204" pitchFamily="18" charset="0"/>
                            </a:rPr>
                            <m:t>𝒙</m:t>
                          </m:r>
                        </m:e>
                        <m:sub>
                          <m:r>
                            <a:rPr lang="en-US" altLang="zh-TW" sz="1800" b="1" i="1">
                              <a:latin typeface="Cambria Math" panose="02040503050406030204" pitchFamily="18" charset="0"/>
                            </a:rPr>
                            <m:t>𝒊</m:t>
                          </m:r>
                        </m:sub>
                        <m:sup>
                          <m:r>
                            <a:rPr lang="en-US" altLang="zh-TW" sz="1800" i="1">
                              <a:latin typeface="Cambria Math" panose="02040503050406030204" pitchFamily="18" charset="0"/>
                            </a:rPr>
                            <m:t>𝑇</m:t>
                          </m:r>
                        </m:sup>
                      </m:sSubSup>
                      <m:sSup>
                        <m:sSupPr>
                          <m:ctrlPr>
                            <a:rPr lang="en-US" altLang="zh-TW" sz="1800" i="1">
                              <a:solidFill>
                                <a:srgbClr val="7030A0"/>
                              </a:solidFill>
                              <a:latin typeface="Cambria Math" panose="02040503050406030204" pitchFamily="18" charset="0"/>
                            </a:rPr>
                          </m:ctrlPr>
                        </m:sSupPr>
                        <m:e>
                          <m:sSub>
                            <m:sSubPr>
                              <m:ctrlPr>
                                <a:rPr lang="en-US" altLang="zh-TW" sz="1800" i="1">
                                  <a:solidFill>
                                    <a:srgbClr val="7030A0"/>
                                  </a:solidFill>
                                  <a:latin typeface="Cambria Math" panose="02040503050406030204" pitchFamily="18" charset="0"/>
                                </a:rPr>
                              </m:ctrlPr>
                            </m:sSubPr>
                            <m:e>
                              <m:r>
                                <a:rPr lang="en-US" altLang="zh-TW" sz="1800" i="1">
                                  <a:solidFill>
                                    <a:srgbClr val="7030A0"/>
                                  </a:solidFill>
                                  <a:latin typeface="Cambria Math" panose="02040503050406030204" pitchFamily="18" charset="0"/>
                                </a:rPr>
                                <m:t>𝑊</m:t>
                              </m:r>
                            </m:e>
                            <m:sub>
                              <m:r>
                                <a:rPr lang="en-US" altLang="zh-TW" sz="1800" i="1">
                                  <a:solidFill>
                                    <a:srgbClr val="7030A0"/>
                                  </a:solidFill>
                                  <a:latin typeface="Cambria Math" panose="02040503050406030204" pitchFamily="18" charset="0"/>
                                </a:rPr>
                                <m:t>𝑞</m:t>
                              </m:r>
                            </m:sub>
                          </m:sSub>
                        </m:e>
                        <m:sup>
                          <m:r>
                            <a:rPr lang="en-US" altLang="zh-TW" sz="1800" i="1">
                              <a:latin typeface="Cambria Math" panose="02040503050406030204" pitchFamily="18" charset="0"/>
                            </a:rPr>
                            <m:t>𝑇</m:t>
                          </m:r>
                        </m:sup>
                      </m:sSup>
                      <m:sSub>
                        <m:sSubPr>
                          <m:ctrlPr>
                            <a:rPr lang="en-US" altLang="zh-TW" sz="1800" i="1">
                              <a:solidFill>
                                <a:srgbClr val="C00000"/>
                              </a:solidFill>
                              <a:latin typeface="Cambria Math" panose="02040503050406030204" pitchFamily="18" charset="0"/>
                            </a:rPr>
                          </m:ctrlPr>
                        </m:sSubPr>
                        <m:e>
                          <m:r>
                            <a:rPr lang="en-US" altLang="zh-TW" sz="1800" i="1">
                              <a:solidFill>
                                <a:srgbClr val="C00000"/>
                              </a:solidFill>
                              <a:latin typeface="Cambria Math" panose="02040503050406030204" pitchFamily="18" charset="0"/>
                            </a:rPr>
                            <m:t>𝑊</m:t>
                          </m:r>
                        </m:e>
                        <m:sub>
                          <m:r>
                            <a:rPr lang="en-US" altLang="zh-TW" sz="1800" i="1">
                              <a:solidFill>
                                <a:srgbClr val="C00000"/>
                              </a:solidFill>
                              <a:latin typeface="Cambria Math" panose="02040503050406030204" pitchFamily="18" charset="0"/>
                            </a:rPr>
                            <m:t>𝑘</m:t>
                          </m:r>
                        </m:sub>
                      </m:sSub>
                      <m:sSub>
                        <m:sSubPr>
                          <m:ctrlPr>
                            <a:rPr lang="en-US" altLang="zh-TW" sz="1800" b="1" i="1">
                              <a:latin typeface="Cambria Math" panose="02040503050406030204" pitchFamily="18" charset="0"/>
                            </a:rPr>
                          </m:ctrlPr>
                        </m:sSubPr>
                        <m:e>
                          <m:r>
                            <a:rPr lang="en-US" altLang="zh-TW" sz="1800" b="1" i="1">
                              <a:latin typeface="Cambria Math" panose="02040503050406030204" pitchFamily="18" charset="0"/>
                            </a:rPr>
                            <m:t>𝒙</m:t>
                          </m:r>
                        </m:e>
                        <m:sub>
                          <m:r>
                            <a:rPr lang="en-US" altLang="zh-TW" sz="1800" b="1" i="1">
                              <a:latin typeface="Cambria Math" panose="02040503050406030204" pitchFamily="18" charset="0"/>
                            </a:rPr>
                            <m:t>𝒋</m:t>
                          </m:r>
                        </m:sub>
                      </m:sSub>
                      <m:r>
                        <a:rPr lang="en-US" altLang="zh-TW" sz="1800" b="1" i="1" smtClean="0">
                          <a:latin typeface="Cambria Math" panose="02040503050406030204" pitchFamily="18" charset="0"/>
                        </a:rPr>
                        <m:t>+</m:t>
                      </m:r>
                      <m:sSub>
                        <m:sSubPr>
                          <m:ctrlPr>
                            <a:rPr lang="en-US" altLang="zh-TW" sz="1800" b="1" i="1" smtClean="0">
                              <a:solidFill>
                                <a:srgbClr val="00B050"/>
                              </a:solidFill>
                              <a:latin typeface="Cambria Math" panose="02040503050406030204" pitchFamily="18" charset="0"/>
                            </a:rPr>
                          </m:ctrlPr>
                        </m:sSubPr>
                        <m:e>
                          <m:r>
                            <a:rPr lang="en-US" altLang="zh-TW" sz="1800" b="1" i="1" smtClean="0">
                              <a:solidFill>
                                <a:srgbClr val="00B050"/>
                              </a:solidFill>
                              <a:latin typeface="Cambria Math" panose="02040503050406030204" pitchFamily="18" charset="0"/>
                            </a:rPr>
                            <m:t>𝑷</m:t>
                          </m:r>
                        </m:e>
                        <m:sub>
                          <m:r>
                            <a:rPr lang="en-US" altLang="zh-TW" sz="1800" b="1" i="1" smtClean="0">
                              <a:solidFill>
                                <a:srgbClr val="00B050"/>
                              </a:solidFill>
                              <a:latin typeface="Cambria Math" panose="02040503050406030204" pitchFamily="18" charset="0"/>
                            </a:rPr>
                            <m:t>𝒊𝒋</m:t>
                          </m:r>
                        </m:sub>
                      </m:sSub>
                    </m:oMath>
                  </m:oMathPara>
                </a14:m>
                <a:endParaRPr lang="en-US" sz="1800" dirty="0"/>
              </a:p>
              <a:p>
                <a:pPr marL="0" indent="0" algn="ctr">
                  <a:buNone/>
                </a:pPr>
                <a:endParaRPr lang="en-US" sz="1800" dirty="0"/>
              </a:p>
              <a:p>
                <a:r>
                  <a:rPr lang="en-US" dirty="0"/>
                  <a:t>Note, the values of </a:t>
                </a:r>
                <a14:m>
                  <m:oMath xmlns:m="http://schemas.openxmlformats.org/officeDocument/2006/math">
                    <m:sSub>
                      <m:sSubPr>
                        <m:ctrlPr>
                          <a:rPr lang="en-US" altLang="zh-TW" b="1" i="1">
                            <a:solidFill>
                              <a:srgbClr val="00B050"/>
                            </a:solidFill>
                            <a:latin typeface="Cambria Math" panose="02040503050406030204" pitchFamily="18" charset="0"/>
                          </a:rPr>
                        </m:ctrlPr>
                      </m:sSubPr>
                      <m:e>
                        <m:r>
                          <a:rPr lang="en-US" altLang="zh-TW" b="1" i="1">
                            <a:solidFill>
                              <a:srgbClr val="00B050"/>
                            </a:solidFill>
                            <a:latin typeface="Cambria Math" panose="02040503050406030204" pitchFamily="18" charset="0"/>
                          </a:rPr>
                          <m:t>𝑷</m:t>
                        </m:r>
                      </m:e>
                      <m:sub>
                        <m:r>
                          <a:rPr lang="en-US" altLang="zh-TW" b="1" i="1">
                            <a:solidFill>
                              <a:srgbClr val="00B050"/>
                            </a:solidFill>
                            <a:latin typeface="Cambria Math" panose="02040503050406030204" pitchFamily="18" charset="0"/>
                          </a:rPr>
                          <m:t>𝒊𝒋</m:t>
                        </m:r>
                      </m:sub>
                    </m:sSub>
                    <m:r>
                      <a:rPr lang="en-US" altLang="zh-TW" b="1" i="1">
                        <a:solidFill>
                          <a:srgbClr val="00B050"/>
                        </a:solidFill>
                        <a:latin typeface="Cambria Math" panose="02040503050406030204" pitchFamily="18" charset="0"/>
                      </a:rPr>
                      <m:t> </m:t>
                    </m:r>
                  </m:oMath>
                </a14:m>
                <a:r>
                  <a:rPr lang="en-US" dirty="0"/>
                  <a:t>encode the relative of </a:t>
                </a:r>
                <a14:m>
                  <m:oMath xmlns:m="http://schemas.openxmlformats.org/officeDocument/2006/math">
                    <m:r>
                      <a:rPr lang="en-US" altLang="zh-TW" sz="1600" b="1" i="1" smtClean="0">
                        <a:solidFill>
                          <a:schemeClr val="tx1"/>
                        </a:solidFill>
                        <a:latin typeface="Cambria Math" panose="02040503050406030204" pitchFamily="18" charset="0"/>
                      </a:rPr>
                      <m:t>𝒊</m:t>
                    </m:r>
                  </m:oMath>
                </a14:m>
                <a:r>
                  <a:rPr lang="en-US" sz="1600" dirty="0">
                    <a:solidFill>
                      <a:schemeClr val="tx1"/>
                    </a:solidFill>
                  </a:rPr>
                  <a:t> and </a:t>
                </a:r>
                <a14:m>
                  <m:oMath xmlns:m="http://schemas.openxmlformats.org/officeDocument/2006/math">
                    <m:r>
                      <a:rPr lang="en-US" altLang="zh-TW" sz="1600" b="1" i="1" smtClean="0">
                        <a:solidFill>
                          <a:schemeClr val="tx1"/>
                        </a:solidFill>
                        <a:latin typeface="Cambria Math" panose="02040503050406030204" pitchFamily="18" charset="0"/>
                      </a:rPr>
                      <m:t>𝒋</m:t>
                    </m:r>
                  </m:oMath>
                </a14:m>
                <a:r>
                  <a:rPr lang="en-US" dirty="0"/>
                  <a:t>.</a:t>
                </a:r>
              </a:p>
              <a:p>
                <a:r>
                  <a:rPr lang="en-US" dirty="0"/>
                  <a:t>How should we construct </a:t>
                </a:r>
                <a14:m>
                  <m:oMath xmlns:m="http://schemas.openxmlformats.org/officeDocument/2006/math">
                    <m:sSub>
                      <m:sSubPr>
                        <m:ctrlPr>
                          <a:rPr lang="en-US" altLang="zh-TW" sz="1600" b="1" i="1" smtClean="0">
                            <a:solidFill>
                              <a:srgbClr val="00B050"/>
                            </a:solidFill>
                            <a:latin typeface="Cambria Math" panose="02040503050406030204" pitchFamily="18" charset="0"/>
                          </a:rPr>
                        </m:ctrlPr>
                      </m:sSubPr>
                      <m:e>
                        <m:r>
                          <a:rPr lang="en-US" altLang="zh-TW" sz="1600" b="1" i="1" smtClean="0">
                            <a:solidFill>
                              <a:srgbClr val="00B050"/>
                            </a:solidFill>
                            <a:latin typeface="Cambria Math" panose="02040503050406030204" pitchFamily="18" charset="0"/>
                          </a:rPr>
                          <m:t>𝑷</m:t>
                        </m:r>
                      </m:e>
                      <m:sub>
                        <m:r>
                          <a:rPr lang="en-US" altLang="zh-TW" sz="1600" b="1" i="1" smtClean="0">
                            <a:solidFill>
                              <a:srgbClr val="00B050"/>
                            </a:solidFill>
                            <a:latin typeface="Cambria Math" panose="02040503050406030204" pitchFamily="18" charset="0"/>
                          </a:rPr>
                          <m:t>𝒊𝒋</m:t>
                        </m:r>
                      </m:sub>
                    </m:sSub>
                  </m:oMath>
                </a14:m>
                <a:r>
                  <a:rPr lang="en-US" dirty="0"/>
                  <a:t>? </a:t>
                </a:r>
              </a:p>
            </p:txBody>
          </p:sp>
        </mc:Choice>
        <mc:Fallback>
          <p:sp>
            <p:nvSpPr>
              <p:cNvPr id="3" name="Text Placeholder 2">
                <a:extLst>
                  <a:ext uri="{FF2B5EF4-FFF2-40B4-BE49-F238E27FC236}">
                    <a16:creationId xmlns:a16="http://schemas.microsoft.com/office/drawing/2014/main" id="{2698E691-C129-1C6B-B712-FF9AFE75643D}"/>
                  </a:ext>
                </a:extLst>
              </p:cNvPr>
              <p:cNvSpPr>
                <a:spLocks noGrp="1" noRot="1" noChangeAspect="1" noMove="1" noResize="1" noEditPoints="1" noAdjustHandles="1" noChangeArrowheads="1" noChangeShapeType="1" noTextEdit="1"/>
              </p:cNvSpPr>
              <p:nvPr>
                <p:ph type="body" sz="quarter" idx="16"/>
              </p:nvPr>
            </p:nvSpPr>
            <p:spPr>
              <a:xfrm>
                <a:off x="465551" y="1390650"/>
                <a:ext cx="8567955" cy="3077573"/>
              </a:xfrm>
              <a:blipFill>
                <a:blip r:embed="rId3"/>
                <a:stretch>
                  <a:fillRect l="-296" t="-123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Rounded Rectangular Callout 9">
                <a:extLst>
                  <a:ext uri="{FF2B5EF4-FFF2-40B4-BE49-F238E27FC236}">
                    <a16:creationId xmlns:a16="http://schemas.microsoft.com/office/drawing/2014/main" id="{966A1DE9-DB27-7F24-3C2E-D0015405B313}"/>
                  </a:ext>
                </a:extLst>
              </p:cNvPr>
              <p:cNvSpPr/>
              <p:nvPr/>
            </p:nvSpPr>
            <p:spPr>
              <a:xfrm>
                <a:off x="6711242" y="3505646"/>
                <a:ext cx="2322264" cy="884905"/>
              </a:xfrm>
              <a:prstGeom prst="wedgeRoundRectCallout">
                <a:avLst>
                  <a:gd name="adj1" fmla="val -25082"/>
                  <a:gd name="adj2" fmla="val -64246"/>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en-US" sz="1600" dirty="0">
                    <a:solidFill>
                      <a:schemeClr val="tx1"/>
                    </a:solidFill>
                  </a:rPr>
                  <a:t>How much attention should position </a:t>
                </a:r>
                <a14:m>
                  <m:oMath xmlns:m="http://schemas.openxmlformats.org/officeDocument/2006/math">
                    <m:r>
                      <a:rPr lang="en-US" altLang="zh-TW" sz="1600" b="1" i="1" smtClean="0">
                        <a:solidFill>
                          <a:schemeClr val="tx1"/>
                        </a:solidFill>
                        <a:latin typeface="Cambria Math" panose="02040503050406030204" pitchFamily="18" charset="0"/>
                      </a:rPr>
                      <m:t>𝒊</m:t>
                    </m:r>
                  </m:oMath>
                </a14:m>
                <a:r>
                  <a:rPr lang="en-US" sz="1600" dirty="0">
                    <a:solidFill>
                      <a:schemeClr val="tx1"/>
                    </a:solidFill>
                  </a:rPr>
                  <a:t> should attend to position </a:t>
                </a:r>
                <a14:m>
                  <m:oMath xmlns:m="http://schemas.openxmlformats.org/officeDocument/2006/math">
                    <m:r>
                      <a:rPr lang="en-US" altLang="zh-TW" sz="1600" b="1" i="1" smtClean="0">
                        <a:solidFill>
                          <a:schemeClr val="tx1"/>
                        </a:solidFill>
                        <a:latin typeface="Cambria Math" panose="02040503050406030204" pitchFamily="18" charset="0"/>
                      </a:rPr>
                      <m:t>𝒋</m:t>
                    </m:r>
                  </m:oMath>
                </a14:m>
                <a:endParaRPr lang="en-US" sz="1600" dirty="0">
                  <a:solidFill>
                    <a:schemeClr val="tx1"/>
                  </a:solidFill>
                </a:endParaRPr>
              </a:p>
            </p:txBody>
          </p:sp>
        </mc:Choice>
        <mc:Fallback>
          <p:sp>
            <p:nvSpPr>
              <p:cNvPr id="10" name="Rounded Rectangular Callout 9">
                <a:extLst>
                  <a:ext uri="{FF2B5EF4-FFF2-40B4-BE49-F238E27FC236}">
                    <a16:creationId xmlns:a16="http://schemas.microsoft.com/office/drawing/2014/main" id="{966A1DE9-DB27-7F24-3C2E-D0015405B313}"/>
                  </a:ext>
                </a:extLst>
              </p:cNvPr>
              <p:cNvSpPr>
                <a:spLocks noRot="1" noChangeAspect="1" noMove="1" noResize="1" noEditPoints="1" noAdjustHandles="1" noChangeArrowheads="1" noChangeShapeType="1" noTextEdit="1"/>
              </p:cNvSpPr>
              <p:nvPr/>
            </p:nvSpPr>
            <p:spPr>
              <a:xfrm>
                <a:off x="6711242" y="3505646"/>
                <a:ext cx="2322264" cy="884905"/>
              </a:xfrm>
              <a:prstGeom prst="wedgeRoundRectCallout">
                <a:avLst>
                  <a:gd name="adj1" fmla="val -25082"/>
                  <a:gd name="adj2" fmla="val -64246"/>
                  <a:gd name="adj3" fmla="val 16667"/>
                </a:avLst>
              </a:prstGeom>
              <a:blipFill>
                <a:blip r:embed="rId4"/>
                <a:stretch>
                  <a:fillRect l="-1087" r="-3804" b="-243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33720155-B1F8-69E2-0CD9-17FE086EC813}"/>
              </a:ext>
            </a:extLst>
          </p:cNvPr>
          <p:cNvPicPr>
            <a:picLocks noChangeAspect="1"/>
          </p:cNvPicPr>
          <p:nvPr/>
        </p:nvPicPr>
        <p:blipFill>
          <a:blip r:embed="rId5"/>
          <a:stretch>
            <a:fillRect/>
          </a:stretch>
        </p:blipFill>
        <p:spPr>
          <a:xfrm>
            <a:off x="2704922" y="1648271"/>
            <a:ext cx="3238500" cy="342900"/>
          </a:xfrm>
          <a:prstGeom prst="rect">
            <a:avLst/>
          </a:prstGeom>
        </p:spPr>
      </p:pic>
      <p:pic>
        <p:nvPicPr>
          <p:cNvPr id="6" name="Picture 5">
            <a:extLst>
              <a:ext uri="{FF2B5EF4-FFF2-40B4-BE49-F238E27FC236}">
                <a16:creationId xmlns:a16="http://schemas.microsoft.com/office/drawing/2014/main" id="{09DAE719-495B-EE7F-5DF8-C0A67C22A9DC}"/>
              </a:ext>
            </a:extLst>
          </p:cNvPr>
          <p:cNvPicPr>
            <a:picLocks noChangeAspect="1"/>
          </p:cNvPicPr>
          <p:nvPr/>
        </p:nvPicPr>
        <p:blipFill>
          <a:blip r:embed="rId6"/>
          <a:stretch>
            <a:fillRect/>
          </a:stretch>
        </p:blipFill>
        <p:spPr>
          <a:xfrm>
            <a:off x="7808581" y="1390650"/>
            <a:ext cx="660400" cy="317500"/>
          </a:xfrm>
          <a:prstGeom prst="rect">
            <a:avLst/>
          </a:prstGeom>
        </p:spPr>
      </p:pic>
    </p:spTree>
    <p:extLst>
      <p:ext uri="{BB962C8B-B14F-4D97-AF65-F5344CB8AC3E}">
        <p14:creationId xmlns:p14="http://schemas.microsoft.com/office/powerpoint/2010/main" val="22258731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A9FEA-D88A-4547-282A-6345CCC33AFC}"/>
              </a:ext>
            </a:extLst>
          </p:cNvPr>
          <p:cNvSpPr>
            <a:spLocks noGrp="1"/>
          </p:cNvSpPr>
          <p:nvPr>
            <p:ph type="title"/>
          </p:nvPr>
        </p:nvSpPr>
        <p:spPr/>
        <p:txBody>
          <a:bodyPr/>
          <a:lstStyle/>
          <a:p>
            <a:r>
              <a:rPr lang="en-US" dirty="0"/>
              <a:t>Relative Positional Encoding</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2698E691-C129-1C6B-B712-FF9AFE75643D}"/>
                  </a:ext>
                </a:extLst>
              </p:cNvPr>
              <p:cNvSpPr>
                <a:spLocks noGrp="1"/>
              </p:cNvSpPr>
              <p:nvPr>
                <p:ph type="body" sz="quarter" idx="16"/>
              </p:nvPr>
            </p:nvSpPr>
            <p:spPr>
              <a:xfrm>
                <a:off x="231229" y="1222485"/>
                <a:ext cx="8923282" cy="3077573"/>
              </a:xfrm>
            </p:spPr>
            <p:txBody>
              <a:bodyPr/>
              <a:lstStyle/>
              <a:p>
                <a:r>
                  <a:rPr lang="en-US" dirty="0"/>
                  <a:t>There have been various choices:</a:t>
                </a:r>
                <a:endParaRPr lang="en-US" sz="1800" dirty="0"/>
              </a:p>
              <a:p>
                <a:pPr lvl="1"/>
                <a:r>
                  <a:rPr lang="en-US" dirty="0"/>
                  <a:t>T5 models simplify this into learnable relative embeddings </a:t>
                </a:r>
                <a14:m>
                  <m:oMath xmlns:m="http://schemas.openxmlformats.org/officeDocument/2006/math">
                    <m:sSub>
                      <m:sSubPr>
                        <m:ctrlPr>
                          <a:rPr lang="en-US" altLang="zh-TW" b="1" i="1" smtClean="0">
                            <a:solidFill>
                              <a:srgbClr val="00B050"/>
                            </a:solidFill>
                            <a:latin typeface="Cambria Math" panose="02040503050406030204" pitchFamily="18" charset="0"/>
                          </a:rPr>
                        </m:ctrlPr>
                      </m:sSubPr>
                      <m:e>
                        <m:r>
                          <a:rPr lang="en-US" altLang="zh-TW" b="1" i="1" smtClean="0">
                            <a:solidFill>
                              <a:srgbClr val="00B050"/>
                            </a:solidFill>
                            <a:latin typeface="Cambria Math" panose="02040503050406030204" pitchFamily="18" charset="0"/>
                          </a:rPr>
                          <m:t>𝑷</m:t>
                        </m:r>
                      </m:e>
                      <m:sub>
                        <m:r>
                          <a:rPr lang="en-US" altLang="zh-TW" b="1" i="1" smtClean="0">
                            <a:solidFill>
                              <a:srgbClr val="00B050"/>
                            </a:solidFill>
                            <a:latin typeface="Cambria Math" panose="02040503050406030204" pitchFamily="18" charset="0"/>
                          </a:rPr>
                          <m:t>𝒊𝒋</m:t>
                        </m:r>
                      </m:sub>
                    </m:sSub>
                  </m:oMath>
                </a14:m>
                <a:r>
                  <a:rPr lang="en-US" dirty="0"/>
                  <a:t> such that: </a:t>
                </a:r>
              </a:p>
              <a:p>
                <a:pPr marL="342900" lvl="1" indent="0">
                  <a:buNone/>
                </a:pPr>
                <a14:m>
                  <m:oMathPara xmlns:m="http://schemas.openxmlformats.org/officeDocument/2006/math">
                    <m:oMathParaPr>
                      <m:jc m:val="centerGroup"/>
                    </m:oMathParaPr>
                    <m:oMath xmlns:m="http://schemas.openxmlformats.org/officeDocument/2006/math">
                      <m:r>
                        <a:rPr lang="en-US" altLang="zh-TW" sz="1600" i="1" smtClean="0">
                          <a:solidFill>
                            <a:srgbClr val="7030A0"/>
                          </a:solidFill>
                          <a:latin typeface="Cambria Math" panose="02040503050406030204" pitchFamily="18" charset="0"/>
                        </a:rPr>
                        <m:t>𝑄</m:t>
                      </m:r>
                      <m:sSub>
                        <m:sSubPr>
                          <m:ctrlPr>
                            <a:rPr lang="en-US" altLang="zh-TW" sz="1600" b="0" i="1" smtClean="0">
                              <a:solidFill>
                                <a:srgbClr val="C00000"/>
                              </a:solidFill>
                              <a:latin typeface="Cambria Math" panose="02040503050406030204" pitchFamily="18" charset="0"/>
                            </a:rPr>
                          </m:ctrlPr>
                        </m:sSubPr>
                        <m:e>
                          <m:r>
                            <a:rPr lang="en-US" altLang="zh-TW" sz="1600" i="1">
                              <a:solidFill>
                                <a:srgbClr val="C00000"/>
                              </a:solidFill>
                              <a:latin typeface="Cambria Math" panose="02040503050406030204" pitchFamily="18" charset="0"/>
                            </a:rPr>
                            <m:t>𝐾</m:t>
                          </m:r>
                        </m:e>
                        <m:sub>
                          <m:r>
                            <a:rPr lang="en-US" altLang="zh-TW" sz="1600" i="1">
                              <a:latin typeface="Cambria Math" panose="02040503050406030204" pitchFamily="18" charset="0"/>
                            </a:rPr>
                            <m:t>𝑖𝑗</m:t>
                          </m:r>
                        </m:sub>
                      </m:sSub>
                      <m:r>
                        <a:rPr lang="en-US" altLang="zh-TW" sz="1600" b="0" i="1" smtClean="0">
                          <a:latin typeface="Cambria Math" panose="02040503050406030204" pitchFamily="18" charset="0"/>
                        </a:rPr>
                        <m:t>=</m:t>
                      </m:r>
                      <m:sSubSup>
                        <m:sSubSupPr>
                          <m:ctrlPr>
                            <a:rPr lang="en-US" altLang="zh-TW" sz="1600" b="1" i="1">
                              <a:latin typeface="Cambria Math" panose="02040503050406030204" pitchFamily="18" charset="0"/>
                            </a:rPr>
                          </m:ctrlPr>
                        </m:sSubSupPr>
                        <m:e>
                          <m:r>
                            <a:rPr lang="en-US" altLang="zh-TW" sz="1600" b="1" i="1">
                              <a:latin typeface="Cambria Math" panose="02040503050406030204" pitchFamily="18" charset="0"/>
                            </a:rPr>
                            <m:t>𝒙</m:t>
                          </m:r>
                        </m:e>
                        <m:sub>
                          <m:r>
                            <a:rPr lang="en-US" altLang="zh-TW" sz="1600" b="1" i="1">
                              <a:latin typeface="Cambria Math" panose="02040503050406030204" pitchFamily="18" charset="0"/>
                            </a:rPr>
                            <m:t>𝒊</m:t>
                          </m:r>
                        </m:sub>
                        <m:sup>
                          <m:r>
                            <a:rPr lang="en-US" altLang="zh-TW" sz="1600" i="1">
                              <a:latin typeface="Cambria Math" panose="02040503050406030204" pitchFamily="18" charset="0"/>
                            </a:rPr>
                            <m:t>𝑇</m:t>
                          </m:r>
                        </m:sup>
                      </m:sSubSup>
                      <m:sSup>
                        <m:sSupPr>
                          <m:ctrlPr>
                            <a:rPr lang="en-US" altLang="zh-TW" sz="1600" i="1">
                              <a:solidFill>
                                <a:srgbClr val="7030A0"/>
                              </a:solidFill>
                              <a:latin typeface="Cambria Math" panose="02040503050406030204" pitchFamily="18" charset="0"/>
                            </a:rPr>
                          </m:ctrlPr>
                        </m:sSupPr>
                        <m:e>
                          <m:sSub>
                            <m:sSubPr>
                              <m:ctrlPr>
                                <a:rPr lang="en-US" altLang="zh-TW" sz="1600" i="1">
                                  <a:solidFill>
                                    <a:srgbClr val="7030A0"/>
                                  </a:solidFill>
                                  <a:latin typeface="Cambria Math" panose="02040503050406030204" pitchFamily="18" charset="0"/>
                                </a:rPr>
                              </m:ctrlPr>
                            </m:sSubPr>
                            <m:e>
                              <m:r>
                                <a:rPr lang="en-US" altLang="zh-TW" sz="1600" i="1">
                                  <a:solidFill>
                                    <a:srgbClr val="7030A0"/>
                                  </a:solidFill>
                                  <a:latin typeface="Cambria Math" panose="02040503050406030204" pitchFamily="18" charset="0"/>
                                </a:rPr>
                                <m:t>𝑊</m:t>
                              </m:r>
                            </m:e>
                            <m:sub>
                              <m:r>
                                <a:rPr lang="en-US" altLang="zh-TW" sz="1600" i="1">
                                  <a:solidFill>
                                    <a:srgbClr val="7030A0"/>
                                  </a:solidFill>
                                  <a:latin typeface="Cambria Math" panose="02040503050406030204" pitchFamily="18" charset="0"/>
                                </a:rPr>
                                <m:t>𝑞</m:t>
                              </m:r>
                            </m:sub>
                          </m:sSub>
                        </m:e>
                        <m:sup>
                          <m:r>
                            <a:rPr lang="en-US" altLang="zh-TW" sz="1600" i="1">
                              <a:latin typeface="Cambria Math" panose="02040503050406030204" pitchFamily="18" charset="0"/>
                            </a:rPr>
                            <m:t>𝑇</m:t>
                          </m:r>
                        </m:sup>
                      </m:sSup>
                      <m:sSub>
                        <m:sSubPr>
                          <m:ctrlPr>
                            <a:rPr lang="en-US" altLang="zh-TW" sz="1600" i="1">
                              <a:solidFill>
                                <a:srgbClr val="C00000"/>
                              </a:solidFill>
                              <a:latin typeface="Cambria Math" panose="02040503050406030204" pitchFamily="18" charset="0"/>
                            </a:rPr>
                          </m:ctrlPr>
                        </m:sSubPr>
                        <m:e>
                          <m:r>
                            <a:rPr lang="en-US" altLang="zh-TW" sz="1600" i="1">
                              <a:solidFill>
                                <a:srgbClr val="C00000"/>
                              </a:solidFill>
                              <a:latin typeface="Cambria Math" panose="02040503050406030204" pitchFamily="18" charset="0"/>
                            </a:rPr>
                            <m:t>𝑊</m:t>
                          </m:r>
                        </m:e>
                        <m:sub>
                          <m:r>
                            <a:rPr lang="en-US" altLang="zh-TW" sz="1600" i="1">
                              <a:solidFill>
                                <a:srgbClr val="C00000"/>
                              </a:solidFill>
                              <a:latin typeface="Cambria Math" panose="02040503050406030204" pitchFamily="18" charset="0"/>
                            </a:rPr>
                            <m:t>𝑘</m:t>
                          </m:r>
                        </m:sub>
                      </m:sSub>
                      <m:sSub>
                        <m:sSubPr>
                          <m:ctrlPr>
                            <a:rPr lang="en-US" altLang="zh-TW" sz="1600" b="1" i="1">
                              <a:latin typeface="Cambria Math" panose="02040503050406030204" pitchFamily="18" charset="0"/>
                            </a:rPr>
                          </m:ctrlPr>
                        </m:sSubPr>
                        <m:e>
                          <m:r>
                            <a:rPr lang="en-US" altLang="zh-TW" sz="1600" b="1" i="1">
                              <a:latin typeface="Cambria Math" panose="02040503050406030204" pitchFamily="18" charset="0"/>
                            </a:rPr>
                            <m:t>𝒙</m:t>
                          </m:r>
                        </m:e>
                        <m:sub>
                          <m:r>
                            <a:rPr lang="en-US" altLang="zh-TW" sz="1600" b="1" i="1">
                              <a:latin typeface="Cambria Math" panose="02040503050406030204" pitchFamily="18" charset="0"/>
                            </a:rPr>
                            <m:t>𝒋</m:t>
                          </m:r>
                        </m:sub>
                      </m:sSub>
                      <m:r>
                        <a:rPr lang="en-US" altLang="zh-TW" sz="1600" b="1" i="1" smtClean="0">
                          <a:latin typeface="Cambria Math" panose="02040503050406030204" pitchFamily="18" charset="0"/>
                        </a:rPr>
                        <m:t>+</m:t>
                      </m:r>
                      <m:sSub>
                        <m:sSubPr>
                          <m:ctrlPr>
                            <a:rPr lang="en-US" altLang="zh-TW" sz="1600" b="1" i="1" smtClean="0">
                              <a:solidFill>
                                <a:srgbClr val="00B050"/>
                              </a:solidFill>
                              <a:latin typeface="Cambria Math" panose="02040503050406030204" pitchFamily="18" charset="0"/>
                            </a:rPr>
                          </m:ctrlPr>
                        </m:sSubPr>
                        <m:e>
                          <m:r>
                            <a:rPr lang="en-US" altLang="zh-TW" sz="1600" b="1" i="1" smtClean="0">
                              <a:solidFill>
                                <a:srgbClr val="00B050"/>
                              </a:solidFill>
                              <a:latin typeface="Cambria Math" panose="02040503050406030204" pitchFamily="18" charset="0"/>
                            </a:rPr>
                            <m:t>𝑷</m:t>
                          </m:r>
                        </m:e>
                        <m:sub>
                          <m:r>
                            <a:rPr lang="en-US" altLang="zh-TW" sz="1600" b="1" i="1" smtClean="0">
                              <a:solidFill>
                                <a:srgbClr val="00B050"/>
                              </a:solidFill>
                              <a:latin typeface="Cambria Math" panose="02040503050406030204" pitchFamily="18" charset="0"/>
                            </a:rPr>
                            <m:t>𝒊𝒋</m:t>
                          </m:r>
                        </m:sub>
                      </m:sSub>
                    </m:oMath>
                  </m:oMathPara>
                </a14:m>
                <a:endParaRPr lang="en-US" dirty="0"/>
              </a:p>
              <a:p>
                <a:pPr lvl="1"/>
                <a:endParaRPr lang="en-US" dirty="0"/>
              </a:p>
              <a:p>
                <a:pPr lvl="1"/>
                <a:r>
                  <a:rPr lang="en-US" dirty="0" err="1"/>
                  <a:t>DeBERTa</a:t>
                </a:r>
                <a:r>
                  <a:rPr lang="en-US" dirty="0"/>
                  <a:t> learns relative positional embeddings </a:t>
                </a:r>
                <a14:m>
                  <m:oMath xmlns:m="http://schemas.openxmlformats.org/officeDocument/2006/math">
                    <m:sSub>
                      <m:sSubPr>
                        <m:ctrlPr>
                          <a:rPr lang="en-US" altLang="zh-TW" i="1">
                            <a:solidFill>
                              <a:srgbClr val="00B050"/>
                            </a:solidFill>
                            <a:latin typeface="Cambria Math" panose="02040503050406030204" pitchFamily="18" charset="0"/>
                          </a:rPr>
                        </m:ctrlPr>
                      </m:sSubPr>
                      <m:e>
                        <m:r>
                          <a:rPr lang="en-US" altLang="zh-TW" b="1" i="1">
                            <a:solidFill>
                              <a:srgbClr val="00B050"/>
                            </a:solidFill>
                            <a:latin typeface="Cambria Math" panose="02040503050406030204" pitchFamily="18" charset="0"/>
                          </a:rPr>
                          <m:t> </m:t>
                        </m:r>
                        <m:acc>
                          <m:accPr>
                            <m:chr m:val="̃"/>
                            <m:ctrlPr>
                              <a:rPr lang="en-US" altLang="zh-TW" b="1" i="1">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i="1">
                            <a:solidFill>
                              <a:srgbClr val="00B050"/>
                            </a:solidFill>
                            <a:latin typeface="Cambria Math" panose="02040503050406030204" pitchFamily="18" charset="0"/>
                          </a:rPr>
                          <m:t>𝑖</m:t>
                        </m:r>
                        <m:r>
                          <a:rPr lang="en-US" altLang="zh-TW" i="1">
                            <a:solidFill>
                              <a:srgbClr val="00B050"/>
                            </a:solidFill>
                            <a:latin typeface="Cambria Math" panose="02040503050406030204" pitchFamily="18" charset="0"/>
                          </a:rPr>
                          <m:t>−</m:t>
                        </m:r>
                        <m:r>
                          <a:rPr lang="en-US" altLang="zh-TW" i="1">
                            <a:solidFill>
                              <a:srgbClr val="00B050"/>
                            </a:solidFill>
                            <a:latin typeface="Cambria Math" panose="02040503050406030204" pitchFamily="18" charset="0"/>
                          </a:rPr>
                          <m:t>𝑗</m:t>
                        </m:r>
                      </m:sub>
                    </m:sSub>
                  </m:oMath>
                </a14:m>
                <a:r>
                  <a:rPr lang="en-US" dirty="0"/>
                  <a:t> such that: </a:t>
                </a:r>
              </a:p>
              <a:p>
                <a:pPr marL="342900" lvl="1" indent="0" algn="ctr">
                  <a:buNone/>
                </a:pPr>
                <a14:m>
                  <m:oMathPara xmlns:m="http://schemas.openxmlformats.org/officeDocument/2006/math">
                    <m:oMathParaPr>
                      <m:jc m:val="centerGroup"/>
                    </m:oMathParaPr>
                    <m:oMath xmlns:m="http://schemas.openxmlformats.org/officeDocument/2006/math">
                      <m:r>
                        <a:rPr lang="en-US" altLang="zh-TW" i="1">
                          <a:solidFill>
                            <a:srgbClr val="7030A0"/>
                          </a:solidFill>
                          <a:latin typeface="Cambria Math" panose="02040503050406030204" pitchFamily="18" charset="0"/>
                        </a:rPr>
                        <m:t>𝑄</m:t>
                      </m:r>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𝐾</m:t>
                          </m:r>
                        </m:e>
                        <m:sub>
                          <m:r>
                            <a:rPr lang="en-US" altLang="zh-TW" i="1">
                              <a:latin typeface="Cambria Math" panose="02040503050406030204" pitchFamily="18" charset="0"/>
                            </a:rPr>
                            <m:t>𝑖𝑗</m:t>
                          </m:r>
                        </m:sub>
                      </m:sSub>
                      <m:r>
                        <a:rPr lang="en-US" altLang="zh-TW" i="1">
                          <a:latin typeface="Cambria Math" panose="02040503050406030204" pitchFamily="18" charset="0"/>
                        </a:rPr>
                        <m:t> </m:t>
                      </m:r>
                      <m:r>
                        <a:rPr lang="en-US" altLang="zh-TW" b="0" i="1" smtClean="0">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𝒋</m:t>
                          </m:r>
                        </m:sub>
                      </m:sSub>
                      <m:r>
                        <a:rPr lang="en-US" altLang="zh-TW" b="1" i="1" smtClean="0">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i="1" smtClean="0">
                              <a:solidFill>
                                <a:srgbClr val="00B050"/>
                              </a:solidFill>
                              <a:latin typeface="Cambria Math" panose="02040503050406030204" pitchFamily="18" charset="0"/>
                            </a:rPr>
                          </m:ctrlPr>
                        </m:sSubPr>
                        <m:e>
                          <m:r>
                            <a:rPr lang="en-US" altLang="zh-TW" b="1" i="1" smtClean="0">
                              <a:solidFill>
                                <a:srgbClr val="00B050"/>
                              </a:solidFill>
                              <a:latin typeface="Cambria Math" panose="02040503050406030204" pitchFamily="18" charset="0"/>
                            </a:rPr>
                            <m:t> </m:t>
                          </m:r>
                          <m:acc>
                            <m:accPr>
                              <m:chr m:val="̃"/>
                              <m:ctrlPr>
                                <a:rPr lang="en-US" altLang="zh-TW" b="1" i="1" smtClean="0">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b="0" i="1" smtClean="0">
                              <a:solidFill>
                                <a:srgbClr val="00B050"/>
                              </a:solidFill>
                              <a:latin typeface="Cambria Math" panose="02040503050406030204" pitchFamily="18" charset="0"/>
                            </a:rPr>
                            <m:t>𝑖</m:t>
                          </m:r>
                          <m:r>
                            <a:rPr lang="en-US" altLang="zh-TW" b="0" i="1" smtClean="0">
                              <a:solidFill>
                                <a:srgbClr val="00B050"/>
                              </a:solidFill>
                              <a:latin typeface="Cambria Math" panose="02040503050406030204" pitchFamily="18" charset="0"/>
                            </a:rPr>
                            <m:t>−</m:t>
                          </m:r>
                          <m:r>
                            <a:rPr lang="en-US" altLang="zh-TW" i="1">
                              <a:solidFill>
                                <a:srgbClr val="00B050"/>
                              </a:solidFill>
                              <a:latin typeface="Cambria Math" panose="02040503050406030204" pitchFamily="18" charset="0"/>
                            </a:rPr>
                            <m:t>𝑗</m:t>
                          </m:r>
                        </m:sub>
                      </m:sSub>
                      <m:r>
                        <m:rPr>
                          <m:nor/>
                        </m:rPr>
                        <a:rPr lang="en-US" altLang="zh-TW" dirty="0"/>
                        <m:t>+</m:t>
                      </m:r>
                      <m:sSubSup>
                        <m:sSubSupPr>
                          <m:ctrlPr>
                            <a:rPr lang="en-US" altLang="zh-TW" b="1" i="1" smtClean="0">
                              <a:solidFill>
                                <a:srgbClr val="00B050"/>
                              </a:solidFill>
                              <a:latin typeface="Cambria Math" panose="02040503050406030204" pitchFamily="18" charset="0"/>
                            </a:rPr>
                          </m:ctrlPr>
                        </m:sSubSupPr>
                        <m:e>
                          <m:acc>
                            <m:accPr>
                              <m:chr m:val="̃"/>
                              <m:ctrlPr>
                                <a:rPr lang="en-US" altLang="zh-TW" b="1" i="1">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b="0" i="1">
                              <a:solidFill>
                                <a:srgbClr val="00B050"/>
                              </a:solidFill>
                              <a:latin typeface="Cambria Math" panose="02040503050406030204" pitchFamily="18" charset="0"/>
                            </a:rPr>
                            <m:t>𝑖</m:t>
                          </m:r>
                          <m:r>
                            <a:rPr lang="en-US" altLang="zh-TW" b="0" i="1" smtClean="0">
                              <a:solidFill>
                                <a:srgbClr val="00B050"/>
                              </a:solidFill>
                              <a:latin typeface="Cambria Math" panose="02040503050406030204" pitchFamily="18" charset="0"/>
                            </a:rPr>
                            <m:t>−</m:t>
                          </m:r>
                          <m:r>
                            <a:rPr lang="en-US" altLang="zh-TW" b="0" i="1" smtClean="0">
                              <a:solidFill>
                                <a:srgbClr val="00B050"/>
                              </a:solidFill>
                              <a:latin typeface="Cambria Math" panose="02040503050406030204" pitchFamily="18" charset="0"/>
                            </a:rPr>
                            <m:t>𝑗</m:t>
                          </m:r>
                        </m:sub>
                        <m:sup>
                          <m:r>
                            <a:rPr lang="en-US" altLang="zh-TW" i="1">
                              <a:solidFill>
                                <a:srgbClr val="00B050"/>
                              </a:solidFill>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𝒋</m:t>
                          </m:r>
                        </m:sub>
                      </m:sSub>
                    </m:oMath>
                  </m:oMathPara>
                </a14:m>
                <a:endParaRPr lang="en-US" dirty="0"/>
              </a:p>
              <a:p>
                <a:pPr lvl="1"/>
                <a:endParaRPr lang="en-US" dirty="0"/>
              </a:p>
              <a:p>
                <a:pPr lvl="1"/>
                <a:r>
                  <a:rPr lang="en-US" dirty="0" err="1"/>
                  <a:t>Tranformer</a:t>
                </a:r>
                <a:r>
                  <a:rPr lang="en-US" dirty="0"/>
                  <a:t>-XL learns relative positional embeddings </a:t>
                </a:r>
                <a14:m>
                  <m:oMath xmlns:m="http://schemas.openxmlformats.org/officeDocument/2006/math">
                    <m:sSub>
                      <m:sSubPr>
                        <m:ctrlPr>
                          <a:rPr lang="en-US" altLang="zh-TW" i="1" smtClean="0">
                            <a:solidFill>
                              <a:srgbClr val="00B050"/>
                            </a:solidFill>
                            <a:latin typeface="Cambria Math" panose="02040503050406030204" pitchFamily="18" charset="0"/>
                          </a:rPr>
                        </m:ctrlPr>
                      </m:sSubPr>
                      <m:e>
                        <m:r>
                          <a:rPr lang="en-US" altLang="zh-TW" b="1" i="1" smtClean="0">
                            <a:solidFill>
                              <a:srgbClr val="00B050"/>
                            </a:solidFill>
                            <a:latin typeface="Cambria Math" panose="02040503050406030204" pitchFamily="18" charset="0"/>
                          </a:rPr>
                          <m:t> </m:t>
                        </m:r>
                        <m:acc>
                          <m:accPr>
                            <m:chr m:val="̃"/>
                            <m:ctrlPr>
                              <a:rPr lang="en-US" altLang="zh-TW" b="1" i="1" smtClean="0">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b="0" i="1" smtClean="0">
                            <a:solidFill>
                              <a:srgbClr val="00B050"/>
                            </a:solidFill>
                            <a:latin typeface="Cambria Math" panose="02040503050406030204" pitchFamily="18" charset="0"/>
                          </a:rPr>
                          <m:t>𝑖</m:t>
                        </m:r>
                        <m:r>
                          <a:rPr lang="en-US" altLang="zh-TW" b="0" i="1" smtClean="0">
                            <a:solidFill>
                              <a:srgbClr val="00B050"/>
                            </a:solidFill>
                            <a:latin typeface="Cambria Math" panose="02040503050406030204" pitchFamily="18" charset="0"/>
                          </a:rPr>
                          <m:t>−</m:t>
                        </m:r>
                        <m:r>
                          <a:rPr lang="en-US" altLang="zh-TW" i="1">
                            <a:solidFill>
                              <a:srgbClr val="00B050"/>
                            </a:solidFill>
                            <a:latin typeface="Cambria Math" panose="02040503050406030204" pitchFamily="18" charset="0"/>
                          </a:rPr>
                          <m:t>𝑗</m:t>
                        </m:r>
                      </m:sub>
                    </m:sSub>
                  </m:oMath>
                </a14:m>
                <a:r>
                  <a:rPr lang="en-US" dirty="0"/>
                  <a:t> and trainable vectors </a:t>
                </a:r>
                <a14:m>
                  <m:oMath xmlns:m="http://schemas.openxmlformats.org/officeDocument/2006/math">
                    <m:r>
                      <a:rPr lang="en-US" altLang="zh-TW" b="1" i="1" smtClean="0">
                        <a:solidFill>
                          <a:srgbClr val="00B050"/>
                        </a:solidFill>
                        <a:latin typeface="Cambria Math" panose="02040503050406030204" pitchFamily="18" charset="0"/>
                      </a:rPr>
                      <m:t>𝒖</m:t>
                    </m:r>
                  </m:oMath>
                </a14:m>
                <a:r>
                  <a:rPr lang="en-US" dirty="0"/>
                  <a:t>, </a:t>
                </a:r>
                <a14:m>
                  <m:oMath xmlns:m="http://schemas.openxmlformats.org/officeDocument/2006/math">
                    <m:r>
                      <a:rPr lang="en-US" altLang="zh-TW" b="1" i="1" smtClean="0">
                        <a:solidFill>
                          <a:srgbClr val="00B050"/>
                        </a:solidFill>
                        <a:latin typeface="Cambria Math" panose="02040503050406030204" pitchFamily="18" charset="0"/>
                      </a:rPr>
                      <m:t>𝒗</m:t>
                    </m:r>
                  </m:oMath>
                </a14:m>
                <a:r>
                  <a:rPr lang="en-US" dirty="0"/>
                  <a:t> </a:t>
                </a:r>
                <a:r>
                  <a:rPr lang="en-US" dirty="0" err="1"/>
                  <a:t>s.t.</a:t>
                </a:r>
                <a:r>
                  <a:rPr lang="en-US" dirty="0"/>
                  <a:t>: </a:t>
                </a:r>
              </a:p>
              <a:p>
                <a:pPr marL="342900" lvl="1" indent="0" algn="ctr">
                  <a:buNone/>
                </a:pPr>
                <a14:m>
                  <m:oMath xmlns:m="http://schemas.openxmlformats.org/officeDocument/2006/math">
                    <m:r>
                      <a:rPr lang="en-US" altLang="zh-TW" i="1">
                        <a:solidFill>
                          <a:srgbClr val="7030A0"/>
                        </a:solidFill>
                        <a:latin typeface="Cambria Math" panose="02040503050406030204" pitchFamily="18" charset="0"/>
                      </a:rPr>
                      <m:t>𝑄</m:t>
                    </m:r>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𝐾</m:t>
                        </m:r>
                      </m:e>
                      <m:sub>
                        <m:r>
                          <a:rPr lang="en-US" altLang="zh-TW" i="1">
                            <a:latin typeface="Cambria Math" panose="02040503050406030204" pitchFamily="18" charset="0"/>
                          </a:rPr>
                          <m:t>𝑖𝑗</m:t>
                        </m:r>
                      </m:sub>
                    </m:sSub>
                    <m:r>
                      <a:rPr lang="en-US" altLang="zh-TW" i="1">
                        <a:latin typeface="Cambria Math" panose="02040503050406030204" pitchFamily="18" charset="0"/>
                      </a:rPr>
                      <m:t> =</m:t>
                    </m:r>
                    <m:sSubSup>
                      <m:sSubSupPr>
                        <m:ctrlPr>
                          <a:rPr lang="en-US" altLang="zh-TW" b="1" i="1" smtClean="0">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a:latin typeface="Cambria Math" panose="02040503050406030204" pitchFamily="18" charset="0"/>
                          </a:rPr>
                          <m:t>𝒙</m:t>
                        </m:r>
                      </m:e>
                      <m:sub>
                        <m:r>
                          <a:rPr lang="en-US" altLang="zh-TW" b="1" i="1">
                            <a:latin typeface="Cambria Math" panose="02040503050406030204" pitchFamily="18" charset="0"/>
                          </a:rPr>
                          <m:t>𝒋</m:t>
                        </m:r>
                      </m:sub>
                    </m:sSub>
                    <m:r>
                      <a:rPr lang="en-US" altLang="zh-TW" b="1" i="1" smtClean="0">
                        <a:latin typeface="Cambria Math" panose="02040503050406030204" pitchFamily="18" charset="0"/>
                      </a:rPr>
                      <m:t>+</m:t>
                    </m:r>
                    <m:sSubSup>
                      <m:sSubSupPr>
                        <m:ctrlPr>
                          <a:rPr lang="en-US" altLang="zh-TW" b="1" i="1">
                            <a:latin typeface="Cambria Math" panose="02040503050406030204" pitchFamily="18" charset="0"/>
                          </a:rPr>
                        </m:ctrlPr>
                      </m:sSubSupPr>
                      <m:e>
                        <m:r>
                          <a:rPr lang="en-US" altLang="zh-TW" b="1" i="1">
                            <a:latin typeface="Cambria Math" panose="02040503050406030204" pitchFamily="18" charset="0"/>
                          </a:rPr>
                          <m:t>𝒙</m:t>
                        </m:r>
                      </m:e>
                      <m:sub>
                        <m:r>
                          <a:rPr lang="en-US" altLang="zh-TW" b="1" i="1">
                            <a:latin typeface="Cambria Math" panose="02040503050406030204" pitchFamily="18" charset="0"/>
                          </a:rPr>
                          <m:t>𝒊</m:t>
                        </m:r>
                      </m:sub>
                      <m:sup>
                        <m:r>
                          <a:rPr lang="en-US" altLang="zh-TW" i="1">
                            <a:latin typeface="Cambria Math" panose="02040503050406030204" pitchFamily="18" charset="0"/>
                          </a:rPr>
                          <m:t>𝑇</m:t>
                        </m:r>
                      </m:sup>
                    </m:sSub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i="1">
                            <a:solidFill>
                              <a:srgbClr val="00B050"/>
                            </a:solidFill>
                            <a:latin typeface="Cambria Math" panose="02040503050406030204" pitchFamily="18" charset="0"/>
                          </a:rPr>
                        </m:ctrlPr>
                      </m:sSubPr>
                      <m:e>
                        <m:r>
                          <a:rPr lang="en-US" altLang="zh-TW" b="1" i="1">
                            <a:solidFill>
                              <a:srgbClr val="00B050"/>
                            </a:solidFill>
                            <a:latin typeface="Cambria Math" panose="02040503050406030204" pitchFamily="18" charset="0"/>
                          </a:rPr>
                          <m:t> </m:t>
                        </m:r>
                        <m:acc>
                          <m:accPr>
                            <m:chr m:val="̃"/>
                            <m:ctrlPr>
                              <a:rPr lang="en-US" altLang="zh-TW" b="1" i="1">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i="1">
                            <a:solidFill>
                              <a:srgbClr val="00B050"/>
                            </a:solidFill>
                            <a:latin typeface="Cambria Math" panose="02040503050406030204" pitchFamily="18" charset="0"/>
                          </a:rPr>
                          <m:t>𝑖</m:t>
                        </m:r>
                        <m:r>
                          <a:rPr lang="en-US" altLang="zh-TW" i="1">
                            <a:solidFill>
                              <a:srgbClr val="00B050"/>
                            </a:solidFill>
                            <a:latin typeface="Cambria Math" panose="02040503050406030204" pitchFamily="18" charset="0"/>
                          </a:rPr>
                          <m:t>−</m:t>
                        </m:r>
                        <m:r>
                          <a:rPr lang="en-US" altLang="zh-TW" i="1">
                            <a:solidFill>
                              <a:srgbClr val="00B050"/>
                            </a:solidFill>
                            <a:latin typeface="Cambria Math" panose="02040503050406030204" pitchFamily="18" charset="0"/>
                          </a:rPr>
                          <m:t>𝑗</m:t>
                        </m:r>
                      </m:sub>
                    </m:sSub>
                  </m:oMath>
                </a14:m>
                <a:r>
                  <a:rPr lang="en-US" altLang="zh-TW" dirty="0"/>
                  <a:t>+</a:t>
                </a:r>
                <a14:m>
                  <m:oMath xmlns:m="http://schemas.openxmlformats.org/officeDocument/2006/math">
                    <m:sSup>
                      <m:sSupPr>
                        <m:ctrlPr>
                          <a:rPr lang="en-US" altLang="zh-TW" b="0" i="1" smtClean="0">
                            <a:solidFill>
                              <a:srgbClr val="00B050"/>
                            </a:solidFill>
                            <a:latin typeface="Cambria Math" panose="02040503050406030204" pitchFamily="18" charset="0"/>
                          </a:rPr>
                        </m:ctrlPr>
                      </m:sSupPr>
                      <m:e>
                        <m:r>
                          <a:rPr lang="en-US" altLang="zh-TW" b="1" i="1">
                            <a:solidFill>
                              <a:srgbClr val="00B050"/>
                            </a:solidFill>
                            <a:latin typeface="Cambria Math" panose="02040503050406030204" pitchFamily="18" charset="0"/>
                          </a:rPr>
                          <m:t>𝒖</m:t>
                        </m:r>
                      </m:e>
                      <m:sup>
                        <m:r>
                          <a:rPr lang="en-US" altLang="zh-TW" b="0" i="1" smtClean="0">
                            <a:solidFill>
                              <a:srgbClr val="00B050"/>
                            </a:solidFill>
                            <a:latin typeface="Cambria Math" panose="02040503050406030204" pitchFamily="18" charset="0"/>
                          </a:rPr>
                          <m:t>𝑇</m:t>
                        </m:r>
                      </m:sup>
                    </m:s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b="1" i="1">
                            <a:latin typeface="Cambria Math" panose="02040503050406030204" pitchFamily="18" charset="0"/>
                          </a:rPr>
                        </m:ctrlPr>
                      </m:sSubPr>
                      <m:e>
                        <m:r>
                          <a:rPr lang="en-US" altLang="zh-TW" b="1" i="1" smtClean="0">
                            <a:latin typeface="Cambria Math" panose="02040503050406030204" pitchFamily="18" charset="0"/>
                          </a:rPr>
                          <m:t>𝒙</m:t>
                        </m:r>
                      </m:e>
                      <m:sub>
                        <m:r>
                          <a:rPr lang="en-US" altLang="zh-TW" b="1" i="1">
                            <a:latin typeface="Cambria Math" panose="02040503050406030204" pitchFamily="18" charset="0"/>
                          </a:rPr>
                          <m:t>𝒋</m:t>
                        </m:r>
                      </m:sub>
                    </m:sSub>
                  </m:oMath>
                </a14:m>
                <a:r>
                  <a:rPr lang="en-US" dirty="0"/>
                  <a:t>+</a:t>
                </a:r>
                <a14:m>
                  <m:oMath xmlns:m="http://schemas.openxmlformats.org/officeDocument/2006/math">
                    <m:sSup>
                      <m:sSupPr>
                        <m:ctrlPr>
                          <a:rPr lang="en-US" altLang="zh-TW" i="1">
                            <a:solidFill>
                              <a:srgbClr val="00B050"/>
                            </a:solidFill>
                            <a:latin typeface="Cambria Math" panose="02040503050406030204" pitchFamily="18" charset="0"/>
                          </a:rPr>
                        </m:ctrlPr>
                      </m:sSupPr>
                      <m:e>
                        <m:r>
                          <a:rPr lang="en-US" altLang="zh-TW" b="1" i="1" smtClean="0">
                            <a:solidFill>
                              <a:srgbClr val="00B050"/>
                            </a:solidFill>
                            <a:latin typeface="Cambria Math" panose="02040503050406030204" pitchFamily="18" charset="0"/>
                          </a:rPr>
                          <m:t>𝒗</m:t>
                        </m:r>
                      </m:e>
                      <m:sup>
                        <m:r>
                          <a:rPr lang="en-US" altLang="zh-TW" i="1">
                            <a:solidFill>
                              <a:srgbClr val="00B050"/>
                            </a:solidFill>
                            <a:latin typeface="Cambria Math" panose="02040503050406030204" pitchFamily="18" charset="0"/>
                          </a:rPr>
                          <m:t>𝑇</m:t>
                        </m:r>
                      </m:sup>
                    </m:sSup>
                    <m:sSup>
                      <m:sSupPr>
                        <m:ctrlPr>
                          <a:rPr lang="en-US" altLang="zh-TW" i="1">
                            <a:solidFill>
                              <a:srgbClr val="7030A0"/>
                            </a:solidFill>
                            <a:latin typeface="Cambria Math" panose="02040503050406030204" pitchFamily="18" charset="0"/>
                          </a:rPr>
                        </m:ctrlPr>
                      </m:sSupPr>
                      <m:e>
                        <m:sSub>
                          <m:sSubPr>
                            <m:ctrlPr>
                              <a:rPr lang="en-US" altLang="zh-TW" i="1">
                                <a:solidFill>
                                  <a:srgbClr val="7030A0"/>
                                </a:solidFill>
                                <a:latin typeface="Cambria Math" panose="02040503050406030204" pitchFamily="18" charset="0"/>
                              </a:rPr>
                            </m:ctrlPr>
                          </m:sSubPr>
                          <m:e>
                            <m:r>
                              <a:rPr lang="en-US" altLang="zh-TW" i="1">
                                <a:solidFill>
                                  <a:srgbClr val="7030A0"/>
                                </a:solidFill>
                                <a:latin typeface="Cambria Math" panose="02040503050406030204" pitchFamily="18" charset="0"/>
                              </a:rPr>
                              <m:t>𝑊</m:t>
                            </m:r>
                          </m:e>
                          <m:sub>
                            <m:r>
                              <a:rPr lang="en-US" altLang="zh-TW" i="1">
                                <a:solidFill>
                                  <a:srgbClr val="7030A0"/>
                                </a:solidFill>
                                <a:latin typeface="Cambria Math" panose="02040503050406030204" pitchFamily="18" charset="0"/>
                              </a:rPr>
                              <m:t>𝑞</m:t>
                            </m:r>
                          </m:sub>
                        </m:sSub>
                      </m:e>
                      <m:sup>
                        <m:r>
                          <a:rPr lang="en-US" altLang="zh-TW" i="1">
                            <a:latin typeface="Cambria Math" panose="02040503050406030204" pitchFamily="18" charset="0"/>
                          </a:rPr>
                          <m:t>𝑇</m:t>
                        </m:r>
                      </m:sup>
                    </m:sSup>
                    <m:sSub>
                      <m:sSubPr>
                        <m:ctrlPr>
                          <a:rPr lang="en-US" altLang="zh-TW" i="1">
                            <a:solidFill>
                              <a:srgbClr val="C00000"/>
                            </a:solidFill>
                            <a:latin typeface="Cambria Math" panose="02040503050406030204" pitchFamily="18" charset="0"/>
                          </a:rPr>
                        </m:ctrlPr>
                      </m:sSubPr>
                      <m:e>
                        <m:r>
                          <a:rPr lang="en-US" altLang="zh-TW" i="1">
                            <a:solidFill>
                              <a:srgbClr val="C00000"/>
                            </a:solidFill>
                            <a:latin typeface="Cambria Math" panose="02040503050406030204" pitchFamily="18" charset="0"/>
                          </a:rPr>
                          <m:t>𝑊</m:t>
                        </m:r>
                      </m:e>
                      <m:sub>
                        <m:r>
                          <a:rPr lang="en-US" altLang="zh-TW" i="1">
                            <a:solidFill>
                              <a:srgbClr val="C00000"/>
                            </a:solidFill>
                            <a:latin typeface="Cambria Math" panose="02040503050406030204" pitchFamily="18" charset="0"/>
                          </a:rPr>
                          <m:t>𝑘</m:t>
                        </m:r>
                      </m:sub>
                    </m:sSub>
                    <m:sSub>
                      <m:sSubPr>
                        <m:ctrlPr>
                          <a:rPr lang="en-US" altLang="zh-TW" i="1">
                            <a:solidFill>
                              <a:srgbClr val="00B050"/>
                            </a:solidFill>
                            <a:latin typeface="Cambria Math" panose="02040503050406030204" pitchFamily="18" charset="0"/>
                          </a:rPr>
                        </m:ctrlPr>
                      </m:sSubPr>
                      <m:e>
                        <m:r>
                          <a:rPr lang="en-US" altLang="zh-TW" b="1" i="1">
                            <a:solidFill>
                              <a:srgbClr val="00B050"/>
                            </a:solidFill>
                            <a:latin typeface="Cambria Math" panose="02040503050406030204" pitchFamily="18" charset="0"/>
                          </a:rPr>
                          <m:t> </m:t>
                        </m:r>
                        <m:acc>
                          <m:accPr>
                            <m:chr m:val="̃"/>
                            <m:ctrlPr>
                              <a:rPr lang="en-US" altLang="zh-TW" b="1" i="1">
                                <a:solidFill>
                                  <a:srgbClr val="00B050"/>
                                </a:solidFill>
                                <a:latin typeface="Cambria Math" panose="02040503050406030204" pitchFamily="18" charset="0"/>
                              </a:rPr>
                            </m:ctrlPr>
                          </m:accPr>
                          <m:e>
                            <m:r>
                              <a:rPr lang="en-US" altLang="zh-TW" b="1" i="1">
                                <a:solidFill>
                                  <a:srgbClr val="00B050"/>
                                </a:solidFill>
                                <a:latin typeface="Cambria Math" panose="02040503050406030204" pitchFamily="18" charset="0"/>
                              </a:rPr>
                              <m:t>𝒑</m:t>
                            </m:r>
                          </m:e>
                        </m:acc>
                      </m:e>
                      <m:sub>
                        <m:r>
                          <a:rPr lang="en-US" altLang="zh-TW" i="1">
                            <a:solidFill>
                              <a:srgbClr val="00B050"/>
                            </a:solidFill>
                            <a:latin typeface="Cambria Math" panose="02040503050406030204" pitchFamily="18" charset="0"/>
                          </a:rPr>
                          <m:t>𝑖</m:t>
                        </m:r>
                        <m:r>
                          <a:rPr lang="en-US" altLang="zh-TW" i="1">
                            <a:solidFill>
                              <a:srgbClr val="00B050"/>
                            </a:solidFill>
                            <a:latin typeface="Cambria Math" panose="02040503050406030204" pitchFamily="18" charset="0"/>
                          </a:rPr>
                          <m:t>−</m:t>
                        </m:r>
                        <m:r>
                          <a:rPr lang="en-US" altLang="zh-TW" i="1">
                            <a:solidFill>
                              <a:srgbClr val="00B050"/>
                            </a:solidFill>
                            <a:latin typeface="Cambria Math" panose="02040503050406030204" pitchFamily="18" charset="0"/>
                          </a:rPr>
                          <m:t>𝑗</m:t>
                        </m:r>
                      </m:sub>
                    </m:sSub>
                  </m:oMath>
                </a14:m>
                <a:endParaRPr lang="en-US" dirty="0"/>
              </a:p>
              <a:p>
                <a:pPr lvl="1"/>
                <a:endParaRPr lang="en-US" dirty="0"/>
              </a:p>
              <a:p>
                <a:pPr lvl="1"/>
                <a:r>
                  <a:rPr lang="en-US" dirty="0" err="1"/>
                  <a:t>ALiBi</a:t>
                </a:r>
                <a:r>
                  <a:rPr lang="en-US" dirty="0"/>
                  <a:t> learns learns a scalar </a:t>
                </a:r>
                <a14:m>
                  <m:oMath xmlns:m="http://schemas.openxmlformats.org/officeDocument/2006/math">
                    <m:r>
                      <a:rPr lang="en-US" altLang="zh-TW" sz="1600" b="0" i="1" smtClean="0">
                        <a:solidFill>
                          <a:srgbClr val="00B050"/>
                        </a:solidFill>
                        <a:latin typeface="Cambria Math" panose="02040503050406030204" pitchFamily="18" charset="0"/>
                      </a:rPr>
                      <m:t>𝑚</m:t>
                    </m:r>
                    <m:r>
                      <a:rPr lang="en-US" altLang="zh-TW" sz="1600" b="0" i="1" smtClean="0">
                        <a:solidFill>
                          <a:srgbClr val="00B050"/>
                        </a:solidFill>
                        <a:latin typeface="Cambria Math" panose="02040503050406030204" pitchFamily="18" charset="0"/>
                      </a:rPr>
                      <m:t> </m:t>
                    </m:r>
                  </m:oMath>
                </a14:m>
                <a:r>
                  <a:rPr lang="en-US" dirty="0"/>
                  <a:t>such that:</a:t>
                </a:r>
              </a:p>
              <a:p>
                <a:pPr marL="685800" lvl="2" indent="0">
                  <a:buNone/>
                </a:pPr>
                <a14:m>
                  <m:oMathPara xmlns:m="http://schemas.openxmlformats.org/officeDocument/2006/math">
                    <m:oMathParaPr>
                      <m:jc m:val="centerGroup"/>
                    </m:oMathParaPr>
                    <m:oMath xmlns:m="http://schemas.openxmlformats.org/officeDocument/2006/math">
                      <m:r>
                        <a:rPr lang="en-US" altLang="zh-TW" sz="1600" i="1" smtClean="0">
                          <a:solidFill>
                            <a:srgbClr val="7030A0"/>
                          </a:solidFill>
                          <a:latin typeface="Cambria Math" panose="02040503050406030204" pitchFamily="18" charset="0"/>
                        </a:rPr>
                        <m:t>𝑄</m:t>
                      </m:r>
                      <m:sSub>
                        <m:sSubPr>
                          <m:ctrlPr>
                            <a:rPr lang="en-US" altLang="zh-TW" sz="1600" b="0" i="1" smtClean="0">
                              <a:solidFill>
                                <a:srgbClr val="C00000"/>
                              </a:solidFill>
                              <a:latin typeface="Cambria Math" panose="02040503050406030204" pitchFamily="18" charset="0"/>
                            </a:rPr>
                          </m:ctrlPr>
                        </m:sSubPr>
                        <m:e>
                          <m:r>
                            <a:rPr lang="en-US" altLang="zh-TW" sz="1600" i="1">
                              <a:solidFill>
                                <a:srgbClr val="C00000"/>
                              </a:solidFill>
                              <a:latin typeface="Cambria Math" panose="02040503050406030204" pitchFamily="18" charset="0"/>
                            </a:rPr>
                            <m:t>𝐾</m:t>
                          </m:r>
                        </m:e>
                        <m:sub>
                          <m:r>
                            <a:rPr lang="en-US" altLang="zh-TW" sz="1600" i="1">
                              <a:latin typeface="Cambria Math" panose="02040503050406030204" pitchFamily="18" charset="0"/>
                            </a:rPr>
                            <m:t>𝑖𝑗</m:t>
                          </m:r>
                        </m:sub>
                      </m:sSub>
                      <m:r>
                        <a:rPr lang="en-US" altLang="zh-TW" sz="1600" b="0" i="1" smtClean="0">
                          <a:latin typeface="Cambria Math" panose="02040503050406030204" pitchFamily="18" charset="0"/>
                        </a:rPr>
                        <m:t>=</m:t>
                      </m:r>
                      <m:sSubSup>
                        <m:sSubSupPr>
                          <m:ctrlPr>
                            <a:rPr lang="en-US" altLang="zh-TW" sz="1600" b="1" i="1">
                              <a:latin typeface="Cambria Math" panose="02040503050406030204" pitchFamily="18" charset="0"/>
                            </a:rPr>
                          </m:ctrlPr>
                        </m:sSubSupPr>
                        <m:e>
                          <m:r>
                            <a:rPr lang="en-US" altLang="zh-TW" sz="1600" b="1" i="1">
                              <a:latin typeface="Cambria Math" panose="02040503050406030204" pitchFamily="18" charset="0"/>
                            </a:rPr>
                            <m:t>𝒙</m:t>
                          </m:r>
                        </m:e>
                        <m:sub>
                          <m:r>
                            <a:rPr lang="en-US" altLang="zh-TW" sz="1600" b="1" i="1">
                              <a:latin typeface="Cambria Math" panose="02040503050406030204" pitchFamily="18" charset="0"/>
                            </a:rPr>
                            <m:t>𝒊</m:t>
                          </m:r>
                        </m:sub>
                        <m:sup>
                          <m:r>
                            <a:rPr lang="en-US" altLang="zh-TW" sz="1600" i="1">
                              <a:latin typeface="Cambria Math" panose="02040503050406030204" pitchFamily="18" charset="0"/>
                            </a:rPr>
                            <m:t>𝑇</m:t>
                          </m:r>
                        </m:sup>
                      </m:sSubSup>
                      <m:sSup>
                        <m:sSupPr>
                          <m:ctrlPr>
                            <a:rPr lang="en-US" altLang="zh-TW" sz="1600" i="1">
                              <a:solidFill>
                                <a:srgbClr val="7030A0"/>
                              </a:solidFill>
                              <a:latin typeface="Cambria Math" panose="02040503050406030204" pitchFamily="18" charset="0"/>
                            </a:rPr>
                          </m:ctrlPr>
                        </m:sSupPr>
                        <m:e>
                          <m:sSub>
                            <m:sSubPr>
                              <m:ctrlPr>
                                <a:rPr lang="en-US" altLang="zh-TW" sz="1600" i="1">
                                  <a:solidFill>
                                    <a:srgbClr val="7030A0"/>
                                  </a:solidFill>
                                  <a:latin typeface="Cambria Math" panose="02040503050406030204" pitchFamily="18" charset="0"/>
                                </a:rPr>
                              </m:ctrlPr>
                            </m:sSubPr>
                            <m:e>
                              <m:r>
                                <a:rPr lang="en-US" altLang="zh-TW" sz="1600" i="1">
                                  <a:solidFill>
                                    <a:srgbClr val="7030A0"/>
                                  </a:solidFill>
                                  <a:latin typeface="Cambria Math" panose="02040503050406030204" pitchFamily="18" charset="0"/>
                                </a:rPr>
                                <m:t>𝑊</m:t>
                              </m:r>
                            </m:e>
                            <m:sub>
                              <m:r>
                                <a:rPr lang="en-US" altLang="zh-TW" sz="1600" i="1">
                                  <a:solidFill>
                                    <a:srgbClr val="7030A0"/>
                                  </a:solidFill>
                                  <a:latin typeface="Cambria Math" panose="02040503050406030204" pitchFamily="18" charset="0"/>
                                </a:rPr>
                                <m:t>𝑞</m:t>
                              </m:r>
                            </m:sub>
                          </m:sSub>
                        </m:e>
                        <m:sup>
                          <m:r>
                            <a:rPr lang="en-US" altLang="zh-TW" sz="1600" i="1">
                              <a:latin typeface="Cambria Math" panose="02040503050406030204" pitchFamily="18" charset="0"/>
                            </a:rPr>
                            <m:t>𝑇</m:t>
                          </m:r>
                        </m:sup>
                      </m:sSup>
                      <m:sSub>
                        <m:sSubPr>
                          <m:ctrlPr>
                            <a:rPr lang="en-US" altLang="zh-TW" sz="1600" i="1">
                              <a:solidFill>
                                <a:srgbClr val="C00000"/>
                              </a:solidFill>
                              <a:latin typeface="Cambria Math" panose="02040503050406030204" pitchFamily="18" charset="0"/>
                            </a:rPr>
                          </m:ctrlPr>
                        </m:sSubPr>
                        <m:e>
                          <m:r>
                            <a:rPr lang="en-US" altLang="zh-TW" sz="1600" i="1">
                              <a:solidFill>
                                <a:srgbClr val="C00000"/>
                              </a:solidFill>
                              <a:latin typeface="Cambria Math" panose="02040503050406030204" pitchFamily="18" charset="0"/>
                            </a:rPr>
                            <m:t>𝑊</m:t>
                          </m:r>
                        </m:e>
                        <m:sub>
                          <m:r>
                            <a:rPr lang="en-US" altLang="zh-TW" sz="1600" i="1">
                              <a:solidFill>
                                <a:srgbClr val="C00000"/>
                              </a:solidFill>
                              <a:latin typeface="Cambria Math" panose="02040503050406030204" pitchFamily="18" charset="0"/>
                            </a:rPr>
                            <m:t>𝑘</m:t>
                          </m:r>
                        </m:sub>
                      </m:sSub>
                      <m:sSub>
                        <m:sSubPr>
                          <m:ctrlPr>
                            <a:rPr lang="en-US" altLang="zh-TW" sz="1600" b="1" i="1">
                              <a:latin typeface="Cambria Math" panose="02040503050406030204" pitchFamily="18" charset="0"/>
                            </a:rPr>
                          </m:ctrlPr>
                        </m:sSubPr>
                        <m:e>
                          <m:r>
                            <a:rPr lang="en-US" altLang="zh-TW" sz="1600" b="1" i="1">
                              <a:latin typeface="Cambria Math" panose="02040503050406030204" pitchFamily="18" charset="0"/>
                            </a:rPr>
                            <m:t>𝒙</m:t>
                          </m:r>
                        </m:e>
                        <m:sub>
                          <m:r>
                            <a:rPr lang="en-US" altLang="zh-TW" sz="1600" b="1" i="1">
                              <a:latin typeface="Cambria Math" panose="02040503050406030204" pitchFamily="18" charset="0"/>
                            </a:rPr>
                            <m:t>𝒋</m:t>
                          </m:r>
                        </m:sub>
                      </m:sSub>
                      <m:r>
                        <a:rPr lang="en-US" altLang="zh-TW" sz="1600" b="1" i="1" smtClean="0">
                          <a:latin typeface="Cambria Math" panose="02040503050406030204" pitchFamily="18" charset="0"/>
                        </a:rPr>
                        <m:t>−</m:t>
                      </m:r>
                      <m:r>
                        <a:rPr lang="en-US" altLang="zh-TW" sz="1600" b="0" i="1" smtClean="0">
                          <a:solidFill>
                            <a:srgbClr val="00B050"/>
                          </a:solidFill>
                          <a:latin typeface="Cambria Math" panose="02040503050406030204" pitchFamily="18" charset="0"/>
                        </a:rPr>
                        <m:t>𝑚</m:t>
                      </m:r>
                      <m:r>
                        <a:rPr lang="en-US" altLang="zh-TW" sz="1600" b="1" i="1" smtClean="0">
                          <a:solidFill>
                            <a:srgbClr val="00B050"/>
                          </a:solidFill>
                          <a:latin typeface="Cambria Math" panose="02040503050406030204" pitchFamily="18" charset="0"/>
                        </a:rPr>
                        <m:t> </m:t>
                      </m:r>
                      <m:r>
                        <a:rPr lang="en-US" altLang="zh-TW" sz="1600" b="0" i="1" smtClean="0">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𝑖</m:t>
                      </m:r>
                      <m:r>
                        <a:rPr lang="en-US" altLang="zh-TW" sz="1600" b="0" i="1" smtClean="0">
                          <a:solidFill>
                            <a:schemeClr val="tx1"/>
                          </a:solidFill>
                          <a:latin typeface="Cambria Math" panose="02040503050406030204" pitchFamily="18" charset="0"/>
                        </a:rPr>
                        <m:t>−</m:t>
                      </m:r>
                      <m:r>
                        <a:rPr lang="en-US" altLang="zh-TW" sz="1600" b="0" i="1" smtClean="0">
                          <a:solidFill>
                            <a:schemeClr val="tx1"/>
                          </a:solidFill>
                          <a:latin typeface="Cambria Math" panose="02040503050406030204" pitchFamily="18" charset="0"/>
                        </a:rPr>
                        <m:t>𝑗</m:t>
                      </m:r>
                      <m:r>
                        <a:rPr lang="en-US" altLang="zh-TW" sz="1600" b="1" i="1" smtClean="0">
                          <a:solidFill>
                            <a:schemeClr val="tx1"/>
                          </a:solidFill>
                          <a:latin typeface="Cambria Math" panose="02040503050406030204" pitchFamily="18" charset="0"/>
                        </a:rPr>
                        <m:t>|</m:t>
                      </m:r>
                    </m:oMath>
                  </m:oMathPara>
                </a14:m>
                <a:endParaRPr lang="en-US" dirty="0"/>
              </a:p>
              <a:p>
                <a:pPr marL="685800" lvl="2" indent="0">
                  <a:buNone/>
                </a:pPr>
                <a:endParaRPr lang="en-US" dirty="0"/>
              </a:p>
            </p:txBody>
          </p:sp>
        </mc:Choice>
        <mc:Fallback>
          <p:sp>
            <p:nvSpPr>
              <p:cNvPr id="3" name="Text Placeholder 2">
                <a:extLst>
                  <a:ext uri="{FF2B5EF4-FFF2-40B4-BE49-F238E27FC236}">
                    <a16:creationId xmlns:a16="http://schemas.microsoft.com/office/drawing/2014/main" id="{2698E691-C129-1C6B-B712-FF9AFE75643D}"/>
                  </a:ext>
                </a:extLst>
              </p:cNvPr>
              <p:cNvSpPr>
                <a:spLocks noGrp="1" noRot="1" noChangeAspect="1" noMove="1" noResize="1" noEditPoints="1" noAdjustHandles="1" noChangeArrowheads="1" noChangeShapeType="1" noTextEdit="1"/>
              </p:cNvSpPr>
              <p:nvPr>
                <p:ph type="body" sz="quarter" idx="16"/>
              </p:nvPr>
            </p:nvSpPr>
            <p:spPr>
              <a:xfrm>
                <a:off x="231229" y="1222485"/>
                <a:ext cx="8923282" cy="3077573"/>
              </a:xfrm>
              <a:blipFill>
                <a:blip r:embed="rId3"/>
                <a:stretch>
                  <a:fillRect l="-284" t="-1646" b="-9877"/>
                </a:stretch>
              </a:blipFill>
            </p:spPr>
            <p:txBody>
              <a:bodyPr/>
              <a:lstStyle/>
              <a:p>
                <a:r>
                  <a:rPr lang="en-US">
                    <a:noFill/>
                  </a:rPr>
                  <a:t> </a:t>
                </a:r>
              </a:p>
            </p:txBody>
          </p:sp>
        </mc:Fallback>
      </mc:AlternateContent>
      <p:sp>
        <p:nvSpPr>
          <p:cNvPr id="8" name="object 3">
            <a:extLst>
              <a:ext uri="{FF2B5EF4-FFF2-40B4-BE49-F238E27FC236}">
                <a16:creationId xmlns:a16="http://schemas.microsoft.com/office/drawing/2014/main" id="{30827A80-4D14-E1A4-2252-C8DDE642441E}"/>
              </a:ext>
            </a:extLst>
          </p:cNvPr>
          <p:cNvSpPr txBox="1"/>
          <p:nvPr/>
        </p:nvSpPr>
        <p:spPr>
          <a:xfrm>
            <a:off x="2045019" y="4776673"/>
            <a:ext cx="5023360" cy="265345"/>
          </a:xfrm>
          <a:prstGeom prst="rect">
            <a:avLst/>
          </a:prstGeom>
        </p:spPr>
        <p:txBody>
          <a:bodyPr vert="horz" wrap="square" lIns="0" tIns="7509" rIns="0" bIns="0" rtlCol="0">
            <a:spAutoFit/>
          </a:bodyPr>
          <a:lstStyle/>
          <a:p>
            <a:pPr marL="5776" algn="ctr">
              <a:spcBef>
                <a:spcPts val="59"/>
              </a:spcBef>
            </a:pPr>
            <a:r>
              <a:rPr lang="en-US" sz="796" spc="45" dirty="0">
                <a:latin typeface="Tahoma" panose="020B0604030504040204" pitchFamily="34" charset="0"/>
                <a:ea typeface="Tahoma" panose="020B0604030504040204" pitchFamily="34" charset="0"/>
                <a:cs typeface="Tahoma" panose="020B0604030504040204" pitchFamily="34" charset="0"/>
              </a:rPr>
              <a:t>Exploring the Limits of Transfer Learning with a Unified Text-to-Text Transformer, 2020</a:t>
            </a:r>
          </a:p>
          <a:p>
            <a:pPr marL="5776" algn="ctr">
              <a:spcBef>
                <a:spcPts val="59"/>
              </a:spcBef>
            </a:pPr>
            <a:r>
              <a:rPr lang="en-US" sz="796" spc="45" dirty="0">
                <a:latin typeface="Tahoma" panose="020B0604030504040204" pitchFamily="34" charset="0"/>
                <a:ea typeface="Tahoma" panose="020B0604030504040204" pitchFamily="34" charset="0"/>
                <a:cs typeface="Tahoma" panose="020B0604030504040204" pitchFamily="34" charset="0"/>
              </a:rPr>
              <a:t>Train</a:t>
            </a:r>
            <a:r>
              <a:rPr lang="en-US" sz="796" spc="36" dirty="0">
                <a:latin typeface="Tahoma" panose="020B0604030504040204" pitchFamily="34" charset="0"/>
                <a:ea typeface="Tahoma" panose="020B0604030504040204" pitchFamily="34" charset="0"/>
                <a:cs typeface="Tahoma" panose="020B0604030504040204" pitchFamily="34" charset="0"/>
              </a:rPr>
              <a:t> </a:t>
            </a:r>
            <a:r>
              <a:rPr lang="en-US" sz="796" dirty="0">
                <a:latin typeface="Tahoma" panose="020B0604030504040204" pitchFamily="34" charset="0"/>
                <a:ea typeface="Tahoma" panose="020B0604030504040204" pitchFamily="34" charset="0"/>
                <a:cs typeface="Tahoma" panose="020B0604030504040204" pitchFamily="34" charset="0"/>
              </a:rPr>
              <a:t>Short,</a:t>
            </a:r>
            <a:r>
              <a:rPr lang="en-US" sz="796" spc="36" dirty="0">
                <a:latin typeface="Tahoma" panose="020B0604030504040204" pitchFamily="34" charset="0"/>
                <a:ea typeface="Tahoma" panose="020B0604030504040204" pitchFamily="34" charset="0"/>
                <a:cs typeface="Tahoma" panose="020B0604030504040204" pitchFamily="34" charset="0"/>
              </a:rPr>
              <a:t> </a:t>
            </a:r>
            <a:r>
              <a:rPr lang="en-US" sz="796" spc="50" dirty="0">
                <a:latin typeface="Tahoma" panose="020B0604030504040204" pitchFamily="34" charset="0"/>
                <a:ea typeface="Tahoma" panose="020B0604030504040204" pitchFamily="34" charset="0"/>
                <a:cs typeface="Tahoma" panose="020B0604030504040204" pitchFamily="34" charset="0"/>
              </a:rPr>
              <a:t>Test</a:t>
            </a:r>
            <a:r>
              <a:rPr lang="en-US" sz="796" spc="36" dirty="0">
                <a:latin typeface="Tahoma" panose="020B0604030504040204" pitchFamily="34" charset="0"/>
                <a:ea typeface="Tahoma" panose="020B0604030504040204" pitchFamily="34" charset="0"/>
                <a:cs typeface="Tahoma" panose="020B0604030504040204" pitchFamily="34" charset="0"/>
              </a:rPr>
              <a:t> Long:</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36" dirty="0">
                <a:latin typeface="Tahoma" panose="020B0604030504040204" pitchFamily="34" charset="0"/>
                <a:ea typeface="Tahoma" panose="020B0604030504040204" pitchFamily="34" charset="0"/>
                <a:cs typeface="Tahoma" panose="020B0604030504040204" pitchFamily="34" charset="0"/>
              </a:rPr>
              <a:t>Attention </a:t>
            </a:r>
            <a:r>
              <a:rPr lang="en-US" sz="796" spc="41" dirty="0">
                <a:latin typeface="Tahoma" panose="020B0604030504040204" pitchFamily="34" charset="0"/>
                <a:ea typeface="Tahoma" panose="020B0604030504040204" pitchFamily="34" charset="0"/>
                <a:cs typeface="Tahoma" panose="020B0604030504040204" pitchFamily="34" charset="0"/>
              </a:rPr>
              <a:t>with</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34" dirty="0">
                <a:latin typeface="Tahoma" panose="020B0604030504040204" pitchFamily="34" charset="0"/>
                <a:ea typeface="Tahoma" panose="020B0604030504040204" pitchFamily="34" charset="0"/>
                <a:cs typeface="Tahoma" panose="020B0604030504040204" pitchFamily="34" charset="0"/>
              </a:rPr>
              <a:t>Linear</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45" dirty="0">
                <a:latin typeface="Tahoma" panose="020B0604030504040204" pitchFamily="34" charset="0"/>
                <a:ea typeface="Tahoma" panose="020B0604030504040204" pitchFamily="34" charset="0"/>
                <a:cs typeface="Tahoma" panose="020B0604030504040204" pitchFamily="34" charset="0"/>
              </a:rPr>
              <a:t>Bia</a:t>
            </a:r>
            <a:r>
              <a:rPr lang="en-US" sz="989" spc="-68" baseline="3831" dirty="0">
                <a:latin typeface="Tahoma" panose="020B0604030504040204" pitchFamily="34" charset="0"/>
                <a:ea typeface="Tahoma" panose="020B0604030504040204" pitchFamily="34" charset="0"/>
                <a:cs typeface="Tahoma" panose="020B0604030504040204" pitchFamily="34" charset="0"/>
              </a:rPr>
              <a:t>4</a:t>
            </a:r>
            <a:r>
              <a:rPr lang="en-US" sz="796" spc="-45" dirty="0">
                <a:latin typeface="Tahoma" panose="020B0604030504040204" pitchFamily="34" charset="0"/>
                <a:ea typeface="Tahoma" panose="020B0604030504040204" pitchFamily="34" charset="0"/>
                <a:cs typeface="Tahoma" panose="020B0604030504040204" pitchFamily="34" charset="0"/>
              </a:rPr>
              <a:t>s</a:t>
            </a:r>
            <a:r>
              <a:rPr lang="en-US" sz="989" spc="-68" baseline="3831" dirty="0">
                <a:latin typeface="Tahoma" panose="020B0604030504040204" pitchFamily="34" charset="0"/>
                <a:ea typeface="Tahoma" panose="020B0604030504040204" pitchFamily="34" charset="0"/>
                <a:cs typeface="Tahoma" panose="020B0604030504040204" pitchFamily="34" charset="0"/>
              </a:rPr>
              <a:t>2</a:t>
            </a:r>
            <a:r>
              <a:rPr lang="en-US" sz="796" spc="-45" dirty="0">
                <a:latin typeface="Tahoma" panose="020B0604030504040204" pitchFamily="34" charset="0"/>
                <a:ea typeface="Tahoma" panose="020B0604030504040204" pitchFamily="34" charset="0"/>
                <a:cs typeface="Tahoma" panose="020B0604030504040204" pitchFamily="34" charset="0"/>
              </a:rPr>
              <a:t>es</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52" dirty="0">
                <a:latin typeface="Tahoma" panose="020B0604030504040204" pitchFamily="34" charset="0"/>
                <a:ea typeface="Tahoma" panose="020B0604030504040204" pitchFamily="34" charset="0"/>
                <a:cs typeface="Tahoma" panose="020B0604030504040204" pitchFamily="34" charset="0"/>
              </a:rPr>
              <a:t>Enables</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50" dirty="0">
                <a:latin typeface="Tahoma" panose="020B0604030504040204" pitchFamily="34" charset="0"/>
                <a:ea typeface="Tahoma" panose="020B0604030504040204" pitchFamily="34" charset="0"/>
                <a:cs typeface="Tahoma" panose="020B0604030504040204" pitchFamily="34" charset="0"/>
              </a:rPr>
              <a:t>Input</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50" dirty="0">
                <a:latin typeface="Tahoma" panose="020B0604030504040204" pitchFamily="34" charset="0"/>
                <a:ea typeface="Tahoma" panose="020B0604030504040204" pitchFamily="34" charset="0"/>
                <a:cs typeface="Tahoma" panose="020B0604030504040204" pitchFamily="34" charset="0"/>
              </a:rPr>
              <a:t>Length</a:t>
            </a:r>
            <a:r>
              <a:rPr lang="en-US" sz="796" spc="39" dirty="0">
                <a:latin typeface="Tahoma" panose="020B0604030504040204" pitchFamily="34" charset="0"/>
                <a:ea typeface="Tahoma" panose="020B0604030504040204" pitchFamily="34" charset="0"/>
                <a:cs typeface="Tahoma" panose="020B0604030504040204" pitchFamily="34" charset="0"/>
              </a:rPr>
              <a:t> </a:t>
            </a:r>
            <a:r>
              <a:rPr lang="en-US" sz="796" spc="41" dirty="0">
                <a:latin typeface="Tahoma" panose="020B0604030504040204" pitchFamily="34" charset="0"/>
                <a:ea typeface="Tahoma" panose="020B0604030504040204" pitchFamily="34" charset="0"/>
                <a:cs typeface="Tahoma" panose="020B0604030504040204" pitchFamily="34" charset="0"/>
              </a:rPr>
              <a:t>Extrapolation</a:t>
            </a:r>
            <a:r>
              <a:rPr lang="en-US" sz="796" spc="39" dirty="0">
                <a:latin typeface="Tahoma" panose="020B0604030504040204" pitchFamily="34" charset="0"/>
                <a:ea typeface="Tahoma" panose="020B0604030504040204" pitchFamily="34" charset="0"/>
                <a:cs typeface="Tahoma" panose="020B0604030504040204" pitchFamily="34" charset="0"/>
              </a:rPr>
              <a:t> (2022)</a:t>
            </a:r>
            <a:endParaRPr lang="en-US" sz="796"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8938756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457B482-BDBF-A480-83A0-024F957486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CDA70B-2D5F-0EBB-5612-0C4FE33ABF17}"/>
              </a:ext>
            </a:extLst>
          </p:cNvPr>
          <p:cNvSpPr>
            <a:spLocks noGrp="1"/>
          </p:cNvSpPr>
          <p:nvPr>
            <p:ph type="title"/>
          </p:nvPr>
        </p:nvSpPr>
        <p:spPr/>
        <p:txBody>
          <a:bodyPr/>
          <a:lstStyle/>
          <a:p>
            <a:r>
              <a:rPr lang="en-US" dirty="0"/>
              <a:t>Recap </a:t>
            </a:r>
          </a:p>
        </p:txBody>
      </p:sp>
      <p:sp>
        <p:nvSpPr>
          <p:cNvPr id="3" name="Text Placeholder 2">
            <a:extLst>
              <a:ext uri="{FF2B5EF4-FFF2-40B4-BE49-F238E27FC236}">
                <a16:creationId xmlns:a16="http://schemas.microsoft.com/office/drawing/2014/main" id="{3F478EB0-0EA8-A182-96D1-446F008721B7}"/>
              </a:ext>
            </a:extLst>
          </p:cNvPr>
          <p:cNvSpPr>
            <a:spLocks noGrp="1"/>
          </p:cNvSpPr>
          <p:nvPr>
            <p:ph type="body" sz="quarter" idx="16"/>
          </p:nvPr>
        </p:nvSpPr>
        <p:spPr/>
        <p:txBody>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Sine embeddings:</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 add sines and cosines that enable localization</a:t>
            </a:r>
          </a:p>
          <a:p>
            <a:pPr marL="0" indent="0">
              <a:buNone/>
            </a:pPr>
            <a:br>
              <a:rPr lang="en-US" dirty="0"/>
            </a:br>
            <a:endParaRPr lang="en-US" dirty="0"/>
          </a:p>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Absolute embeddings: </a:t>
            </a:r>
            <a:r>
              <a:rPr lang="en-US" dirty="0">
                <a:solidFill>
                  <a:schemeClr val="tx1"/>
                </a:solidFill>
                <a:latin typeface="Tahoma" panose="020B0604030504040204" pitchFamily="34" charset="0"/>
                <a:ea typeface="Tahoma" panose="020B0604030504040204" pitchFamily="34" charset="0"/>
                <a:cs typeface="Tahoma" panose="020B0604030504040204" pitchFamily="34" charset="0"/>
              </a:rPr>
              <a:t>add a position vector to the embedding</a:t>
            </a:r>
          </a:p>
          <a:p>
            <a:pPr marL="0" indent="0">
              <a:buNone/>
            </a:pPr>
            <a:br>
              <a:rPr lang="en-US" dirty="0"/>
            </a:br>
            <a:endParaRPr lang="en-US" dirty="0"/>
          </a:p>
          <a:p>
            <a:r>
              <a:rPr lang="en-US" b="1" dirty="0"/>
              <a:t>Relative embeddings:</a:t>
            </a:r>
            <a:r>
              <a:rPr lang="en-US" dirty="0"/>
              <a:t> add a vector to the attention computation</a:t>
            </a:r>
          </a:p>
          <a:p>
            <a:pPr marL="0" indent="0">
              <a:buNone/>
            </a:pPr>
            <a:br>
              <a:rPr lang="en-US" dirty="0"/>
            </a:br>
            <a:endParaRPr lang="en-US" dirty="0"/>
          </a:p>
          <a:p>
            <a:r>
              <a:rPr lang="en-US" b="1" dirty="0" err="1"/>
              <a:t>RoPE</a:t>
            </a:r>
            <a:r>
              <a:rPr lang="en-US" b="1" dirty="0"/>
              <a:t> embeddings:  </a:t>
            </a:r>
            <a:r>
              <a:rPr lang="en-US" dirty="0"/>
              <a:t>(next slide)</a:t>
            </a:r>
          </a:p>
          <a:p>
            <a:endParaRPr lang="en-US" dirty="0"/>
          </a:p>
          <a:p>
            <a:endParaRPr lang="en-US" dirty="0"/>
          </a:p>
        </p:txBody>
      </p:sp>
      <p:sp>
        <p:nvSpPr>
          <p:cNvPr id="8" name="文字方塊 74">
            <a:extLst>
              <a:ext uri="{FF2B5EF4-FFF2-40B4-BE49-F238E27FC236}">
                <a16:creationId xmlns:a16="http://schemas.microsoft.com/office/drawing/2014/main" id="{C2B52DDA-5A8D-FCB3-3762-69DCC7E3699F}"/>
              </a:ext>
            </a:extLst>
          </p:cNvPr>
          <p:cNvSpPr txBox="1"/>
          <p:nvPr/>
        </p:nvSpPr>
        <p:spPr>
          <a:xfrm>
            <a:off x="7154250" y="1306692"/>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Original Transformer </a:t>
            </a:r>
          </a:p>
        </p:txBody>
      </p:sp>
      <p:sp>
        <p:nvSpPr>
          <p:cNvPr id="6" name="文字方塊 74">
            <a:extLst>
              <a:ext uri="{FF2B5EF4-FFF2-40B4-BE49-F238E27FC236}">
                <a16:creationId xmlns:a16="http://schemas.microsoft.com/office/drawing/2014/main" id="{FD02791C-061E-3B8D-81D5-98DF32F1B734}"/>
              </a:ext>
            </a:extLst>
          </p:cNvPr>
          <p:cNvSpPr txBox="1"/>
          <p:nvPr/>
        </p:nvSpPr>
        <p:spPr>
          <a:xfrm>
            <a:off x="7169915" y="2159846"/>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GPT1/2/3 - OPT</a:t>
            </a:r>
          </a:p>
        </p:txBody>
      </p:sp>
      <p:sp>
        <p:nvSpPr>
          <p:cNvPr id="18" name="文字方塊 74">
            <a:extLst>
              <a:ext uri="{FF2B5EF4-FFF2-40B4-BE49-F238E27FC236}">
                <a16:creationId xmlns:a16="http://schemas.microsoft.com/office/drawing/2014/main" id="{9A511AB6-6EEA-7205-97D5-145DE5B01369}"/>
              </a:ext>
            </a:extLst>
          </p:cNvPr>
          <p:cNvSpPr txBox="1"/>
          <p:nvPr/>
        </p:nvSpPr>
        <p:spPr>
          <a:xfrm>
            <a:off x="7185580" y="2850637"/>
            <a:ext cx="1895745" cy="953453"/>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p>
          <a:p>
            <a:r>
              <a:rPr lang="en-US" dirty="0">
                <a:latin typeface="Tahoma" panose="020B0604030504040204" pitchFamily="34" charset="0"/>
                <a:ea typeface="Tahoma" panose="020B0604030504040204" pitchFamily="34" charset="0"/>
                <a:cs typeface="Tahoma" panose="020B0604030504040204" pitchFamily="34" charset="0"/>
              </a:rPr>
              <a:t>T5, Gopher, Chinchilla, </a:t>
            </a:r>
            <a:r>
              <a:rPr lang="en-US" dirty="0" err="1"/>
              <a:t>Deberta</a:t>
            </a:r>
            <a:r>
              <a:rPr lang="en-US" dirty="0"/>
              <a:t> </a:t>
            </a:r>
            <a:r>
              <a:rPr lang="en-US" dirty="0" err="1"/>
              <a:t>Tranformer</a:t>
            </a:r>
            <a:r>
              <a:rPr lang="en-US" dirty="0"/>
              <a:t>-XL, </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文字方塊 74">
            <a:extLst>
              <a:ext uri="{FF2B5EF4-FFF2-40B4-BE49-F238E27FC236}">
                <a16:creationId xmlns:a16="http://schemas.microsoft.com/office/drawing/2014/main" id="{553A77D7-E559-3018-3BE7-6666F8A14D51}"/>
              </a:ext>
            </a:extLst>
          </p:cNvPr>
          <p:cNvSpPr txBox="1"/>
          <p:nvPr/>
        </p:nvSpPr>
        <p:spPr>
          <a:xfrm>
            <a:off x="7154249" y="3940759"/>
            <a:ext cx="1895745" cy="476726"/>
          </a:xfrm>
          <a:prstGeom prst="wedgeRoundRectCallout">
            <a:avLst>
              <a:gd name="adj1" fmla="val -58830"/>
              <a:gd name="adj2" fmla="val 13775"/>
              <a:gd name="adj3" fmla="val 16667"/>
            </a:avLst>
          </a:prstGeom>
          <a:solidFill>
            <a:schemeClr val="bg2">
              <a:lumMod val="20000"/>
              <a:lumOff val="80000"/>
            </a:schemeClr>
          </a:solidFill>
          <a:ln>
            <a:solidFill>
              <a:schemeClr val="accent1"/>
            </a:solidFill>
          </a:ln>
        </p:spPr>
        <p:txBody>
          <a:bodyPr wrap="square" lIns="91440" tIns="0" rIns="0" bIns="0" rtlCol="0">
            <a:spAutoFit/>
          </a:bodyPr>
          <a:lstStyle/>
          <a:p>
            <a:r>
              <a:rPr lang="en-US" b="1" dirty="0">
                <a:latin typeface="Tahoma" panose="020B0604030504040204" pitchFamily="34" charset="0"/>
                <a:ea typeface="Tahoma" panose="020B0604030504040204" pitchFamily="34" charset="0"/>
                <a:cs typeface="Tahoma" panose="020B0604030504040204" pitchFamily="34" charset="0"/>
              </a:rPr>
              <a:t>Notable models: </a:t>
            </a:r>
            <a:endParaRPr lang="en-US"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GPTJ, </a:t>
            </a:r>
            <a:r>
              <a:rPr lang="en-US" dirty="0" err="1">
                <a:latin typeface="Tahoma" panose="020B0604030504040204" pitchFamily="34" charset="0"/>
                <a:ea typeface="Tahoma" panose="020B0604030504040204" pitchFamily="34" charset="0"/>
                <a:cs typeface="Tahoma" panose="020B0604030504040204" pitchFamily="34" charset="0"/>
              </a:rPr>
              <a:t>PaLM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LLaMA</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3657147"/>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8CBF6-B9A6-2F3D-093E-4DE1AD2ADB11}"/>
              </a:ext>
            </a:extLst>
          </p:cNvPr>
          <p:cNvSpPr>
            <a:spLocks noGrp="1"/>
          </p:cNvSpPr>
          <p:nvPr>
            <p:ph type="title"/>
          </p:nvPr>
        </p:nvSpPr>
        <p:spPr/>
        <p:txBody>
          <a:bodyPr/>
          <a:lstStyle/>
          <a:p>
            <a:r>
              <a:rPr lang="en-US" dirty="0"/>
              <a:t>Rotary</a:t>
            </a:r>
            <a:r>
              <a:rPr lang="en-US" spc="-59" dirty="0"/>
              <a:t> </a:t>
            </a:r>
            <a:r>
              <a:rPr lang="en-US" dirty="0"/>
              <a:t>Positional</a:t>
            </a:r>
            <a:r>
              <a:rPr lang="en-US" spc="-57" dirty="0"/>
              <a:t> </a:t>
            </a:r>
            <a:r>
              <a:rPr lang="en-US" dirty="0"/>
              <a:t>Encoding</a:t>
            </a:r>
            <a:r>
              <a:rPr lang="en-US" spc="-57" dirty="0"/>
              <a:t> </a:t>
            </a:r>
            <a:r>
              <a:rPr lang="en-US" spc="-5" dirty="0"/>
              <a:t>(</a:t>
            </a:r>
            <a:r>
              <a:rPr lang="en-US" spc="-5" dirty="0" err="1"/>
              <a:t>RoPE</a:t>
            </a:r>
            <a:r>
              <a:rPr lang="en-US" spc="-5" dirty="0"/>
              <a:t>)</a:t>
            </a:r>
            <a:endParaRPr lang="en-US" dirty="0"/>
          </a:p>
        </p:txBody>
      </p:sp>
      <p:sp>
        <p:nvSpPr>
          <p:cNvPr id="3" name="Text Placeholder 2">
            <a:extLst>
              <a:ext uri="{FF2B5EF4-FFF2-40B4-BE49-F238E27FC236}">
                <a16:creationId xmlns:a16="http://schemas.microsoft.com/office/drawing/2014/main" id="{3DE41C26-980D-65FB-D233-0CF75F0BB080}"/>
              </a:ext>
            </a:extLst>
          </p:cNvPr>
          <p:cNvSpPr>
            <a:spLocks noGrp="1"/>
          </p:cNvSpPr>
          <p:nvPr>
            <p:ph type="body" sz="quarter" idx="16"/>
          </p:nvPr>
        </p:nvSpPr>
        <p:spPr/>
        <p:txBody>
          <a:bodyPr/>
          <a:lstStyle/>
          <a:p>
            <a:r>
              <a:rPr lang="en-US" dirty="0"/>
              <a:t>We want our embeddings to be invariant to absolute position. </a:t>
            </a:r>
          </a:p>
          <a:p>
            <a:r>
              <a:rPr lang="en-US" dirty="0"/>
              <a:t>We know that inner products are invariant to arbitrary rotation.</a:t>
            </a:r>
          </a:p>
        </p:txBody>
      </p:sp>
      <p:pic>
        <p:nvPicPr>
          <p:cNvPr id="5" name="Picture 4">
            <a:extLst>
              <a:ext uri="{FF2B5EF4-FFF2-40B4-BE49-F238E27FC236}">
                <a16:creationId xmlns:a16="http://schemas.microsoft.com/office/drawing/2014/main" id="{0B10A461-E7FD-0FB3-0E83-534364F7F6A1}"/>
              </a:ext>
            </a:extLst>
          </p:cNvPr>
          <p:cNvPicPr>
            <a:picLocks noChangeAspect="1"/>
          </p:cNvPicPr>
          <p:nvPr/>
        </p:nvPicPr>
        <p:blipFill>
          <a:blip r:embed="rId2"/>
          <a:stretch>
            <a:fillRect/>
          </a:stretch>
        </p:blipFill>
        <p:spPr>
          <a:xfrm>
            <a:off x="617434" y="2148787"/>
            <a:ext cx="7772400" cy="2503509"/>
          </a:xfrm>
          <a:prstGeom prst="rect">
            <a:avLst/>
          </a:prstGeom>
        </p:spPr>
      </p:pic>
      <p:sp>
        <p:nvSpPr>
          <p:cNvPr id="6" name="Google Shape;665;p81">
            <a:extLst>
              <a:ext uri="{FF2B5EF4-FFF2-40B4-BE49-F238E27FC236}">
                <a16:creationId xmlns:a16="http://schemas.microsoft.com/office/drawing/2014/main" id="{AADF5E0D-25D2-756A-BEFB-CC3674694C9E}"/>
              </a:ext>
            </a:extLst>
          </p:cNvPr>
          <p:cNvSpPr txBox="1"/>
          <p:nvPr/>
        </p:nvSpPr>
        <p:spPr>
          <a:xfrm>
            <a:off x="7414932" y="4568478"/>
            <a:ext cx="1829124" cy="323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900" dirty="0">
                <a:solidFill>
                  <a:srgbClr val="888888"/>
                </a:solidFill>
                <a:latin typeface="Calibri"/>
                <a:ea typeface="Calibri"/>
                <a:cs typeface="Calibri"/>
                <a:sym typeface="Calibri"/>
              </a:rPr>
              <a:t>[Slide credit: </a:t>
            </a:r>
            <a:r>
              <a:rPr lang="en-US" sz="900" dirty="0" err="1">
                <a:solidFill>
                  <a:srgbClr val="888888"/>
                </a:solidFill>
                <a:latin typeface="Calibri"/>
                <a:ea typeface="Calibri"/>
                <a:cs typeface="Calibri"/>
                <a:sym typeface="Calibri"/>
              </a:rPr>
              <a:t>Tatsu</a:t>
            </a:r>
            <a:r>
              <a:rPr lang="en-US" sz="900" dirty="0">
                <a:solidFill>
                  <a:srgbClr val="888888"/>
                </a:solidFill>
                <a:latin typeface="Calibri"/>
                <a:ea typeface="Calibri"/>
                <a:cs typeface="Calibri"/>
                <a:sym typeface="Calibri"/>
              </a:rPr>
              <a:t> Hashimoto] </a:t>
            </a:r>
            <a:endParaRPr sz="900" dirty="0">
              <a:solidFill>
                <a:srgbClr val="888888"/>
              </a:solidFill>
              <a:latin typeface="Calibri"/>
              <a:ea typeface="Calibri"/>
              <a:cs typeface="Calibri"/>
              <a:sym typeface="Calibri"/>
            </a:endParaRPr>
          </a:p>
        </p:txBody>
      </p:sp>
      <p:sp>
        <p:nvSpPr>
          <p:cNvPr id="4" name="Rounded Rectangle 3">
            <a:extLst>
              <a:ext uri="{FF2B5EF4-FFF2-40B4-BE49-F238E27FC236}">
                <a16:creationId xmlns:a16="http://schemas.microsoft.com/office/drawing/2014/main" id="{6D4A9DD1-E3F7-FD57-8F1F-1DDCDA1081DC}"/>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28413492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1846E-8E1E-5991-62AE-EA00B41D3272}"/>
              </a:ext>
            </a:extLst>
          </p:cNvPr>
          <p:cNvSpPr>
            <a:spLocks noGrp="1"/>
          </p:cNvSpPr>
          <p:nvPr>
            <p:ph type="title"/>
          </p:nvPr>
        </p:nvSpPr>
        <p:spPr/>
        <p:txBody>
          <a:bodyPr/>
          <a:lstStyle/>
          <a:p>
            <a:r>
              <a:rPr lang="en-US" dirty="0"/>
              <a:t>Thinking About Rotation Matrix</a:t>
            </a:r>
          </a:p>
        </p:txBody>
      </p:sp>
      <mc:AlternateContent xmlns:mc="http://schemas.openxmlformats.org/markup-compatibility/2006">
        <mc:Choice xmlns:a14="http://schemas.microsoft.com/office/drawing/2010/main" Requires="a14">
          <p:sp>
            <p:nvSpPr>
              <p:cNvPr id="3" name="Text Placeholder 2">
                <a:extLst>
                  <a:ext uri="{FF2B5EF4-FFF2-40B4-BE49-F238E27FC236}">
                    <a16:creationId xmlns:a16="http://schemas.microsoft.com/office/drawing/2014/main" id="{3E7EBAC5-0548-9E17-6EE9-3BCCA5DC1FBD}"/>
                  </a:ext>
                </a:extLst>
              </p:cNvPr>
              <p:cNvSpPr>
                <a:spLocks noGrp="1"/>
              </p:cNvSpPr>
              <p:nvPr>
                <p:ph type="body" sz="quarter" idx="16"/>
              </p:nvPr>
            </p:nvSpPr>
            <p:spPr/>
            <p:txBody>
              <a:bodyPr/>
              <a:lstStyle/>
              <a:p>
                <a:r>
                  <a:rPr lang="en-US" dirty="0"/>
                  <a:t>In 2D, a rotation matrix can be defined in the following form: </a:t>
                </a:r>
              </a:p>
              <a:p>
                <a:endParaRPr lang="en-US" dirty="0"/>
              </a:p>
              <a:p>
                <a:pPr marL="0" indent="0">
                  <a:buNone/>
                </a:pPr>
                <a:r>
                  <a:rPr lang="en-US" altLang="zh-TW" dirty="0">
                    <a:solidFill>
                      <a:schemeClr val="tx1"/>
                    </a:solidFill>
                  </a:rPr>
                  <a:t>          </a:t>
                </a:r>
                <a14:m>
                  <m:oMath xmlns:m="http://schemas.openxmlformats.org/officeDocument/2006/math">
                    <m:sSub>
                      <m:sSubPr>
                        <m:ctrlPr>
                          <a:rPr lang="en-US" altLang="zh-TW" i="1" smtClean="0">
                            <a:solidFill>
                              <a:schemeClr val="tx1"/>
                            </a:solidFill>
                            <a:latin typeface="Cambria Math" panose="02040503050406030204" pitchFamily="18" charset="0"/>
                          </a:rPr>
                        </m:ctrlPr>
                      </m:sSubPr>
                      <m:e>
                        <m:r>
                          <a:rPr lang="en-US" altLang="zh-TW" b="0" i="1" smtClean="0">
                            <a:solidFill>
                              <a:schemeClr val="tx1"/>
                            </a:solidFill>
                            <a:latin typeface="Cambria Math" panose="02040503050406030204" pitchFamily="18" charset="0"/>
                          </a:rPr>
                          <m:t>𝑅</m:t>
                        </m:r>
                      </m:e>
                      <m:sub>
                        <m:r>
                          <a:rPr lang="en-US" altLang="zh-TW" b="0" i="1" smtClean="0">
                            <a:solidFill>
                              <a:schemeClr val="tx1"/>
                            </a:solidFill>
                            <a:latin typeface="Cambria Math" panose="02040503050406030204" pitchFamily="18" charset="0"/>
                          </a:rPr>
                          <m:t>𝜃</m:t>
                        </m:r>
                        <m:r>
                          <a:rPr lang="en-US" altLang="zh-TW" b="0" i="1" smtClean="0">
                            <a:solidFill>
                              <a:schemeClr val="tx1"/>
                            </a:solidFill>
                            <a:latin typeface="Cambria Math" panose="02040503050406030204" pitchFamily="18" charset="0"/>
                          </a:rPr>
                          <m:t>,  </m:t>
                        </m:r>
                        <m:r>
                          <a:rPr lang="en-US" altLang="zh-TW" b="0" i="1" smtClean="0">
                            <a:solidFill>
                              <a:schemeClr val="tx1"/>
                            </a:solidFill>
                            <a:latin typeface="Cambria Math" panose="02040503050406030204" pitchFamily="18" charset="0"/>
                          </a:rPr>
                          <m:t>𝑚</m:t>
                        </m:r>
                      </m:sub>
                    </m:sSub>
                    <m:r>
                      <a:rPr lang="en-US" altLang="zh-TW" b="0" i="1" smtClean="0">
                        <a:solidFill>
                          <a:schemeClr val="tx1"/>
                        </a:solidFill>
                        <a:latin typeface="Cambria Math" panose="02040503050406030204" pitchFamily="18" charset="0"/>
                      </a:rPr>
                      <m:t>=</m:t>
                    </m:r>
                    <m:d>
                      <m:dPr>
                        <m:ctrlPr>
                          <a:rPr lang="en-US" altLang="zh-TW" b="0" i="1" smtClean="0">
                            <a:solidFill>
                              <a:schemeClr val="tx1"/>
                            </a:solidFill>
                            <a:latin typeface="Cambria Math" panose="02040503050406030204" pitchFamily="18" charset="0"/>
                          </a:rPr>
                        </m:ctrlPr>
                      </m:dPr>
                      <m:e>
                        <m:m>
                          <m:mPr>
                            <m:mcs>
                              <m:mc>
                                <m:mcPr>
                                  <m:count m:val="2"/>
                                  <m:mcJc m:val="center"/>
                                </m:mcPr>
                              </m:mc>
                            </m:mcs>
                            <m:ctrlPr>
                              <a:rPr lang="en-US" altLang="zh-TW" b="0" i="1" smtClean="0">
                                <a:solidFill>
                                  <a:schemeClr val="tx1"/>
                                </a:solidFill>
                                <a:latin typeface="Cambria Math" panose="02040503050406030204" pitchFamily="18" charset="0"/>
                              </a:rPr>
                            </m:ctrlPr>
                          </m:mPr>
                          <m:mr>
                            <m:e>
                              <m:func>
                                <m:funcPr>
                                  <m:ctrlPr>
                                    <a:rPr lang="en-US" altLang="zh-TW" b="0" i="1" smtClean="0">
                                      <a:solidFill>
                                        <a:schemeClr val="tx1"/>
                                      </a:solidFill>
                                      <a:latin typeface="Cambria Math" panose="02040503050406030204" pitchFamily="18" charset="0"/>
                                    </a:rPr>
                                  </m:ctrlPr>
                                </m:funcPr>
                                <m:fName>
                                  <m:r>
                                    <m:rPr>
                                      <m:sty m:val="p"/>
                                      <m:brk m:alnAt="7"/>
                                    </m:rPr>
                                    <a:rPr lang="en-US" altLang="zh-TW" b="0" i="0" smtClean="0">
                                      <a:solidFill>
                                        <a:schemeClr val="tx1"/>
                                      </a:solidFill>
                                      <a:latin typeface="Cambria Math" panose="02040503050406030204" pitchFamily="18" charset="0"/>
                                    </a:rPr>
                                    <m:t>c</m:t>
                                  </m:r>
                                  <m:r>
                                    <m:rPr>
                                      <m:sty m:val="p"/>
                                    </m:rPr>
                                    <a:rPr lang="en-US" altLang="zh-TW" b="0" i="0" smtClean="0">
                                      <a:solidFill>
                                        <a:schemeClr val="tx1"/>
                                      </a:solidFill>
                                      <a:latin typeface="Cambria Math" panose="02040503050406030204" pitchFamily="18" charset="0"/>
                                    </a:rPr>
                                    <m:t>os</m:t>
                                  </m:r>
                                </m:fName>
                                <m:e>
                                  <m:r>
                                    <a:rPr lang="en-US" altLang="zh-TW" b="0" i="1" smtClean="0">
                                      <a:solidFill>
                                        <a:schemeClr val="tx1"/>
                                      </a:solidFill>
                                      <a:latin typeface="Cambria Math" panose="02040503050406030204" pitchFamily="18" charset="0"/>
                                    </a:rPr>
                                    <m:t>𝑚</m:t>
                                  </m:r>
                                  <m:r>
                                    <m:rPr>
                                      <m:brk m:alnAt="7"/>
                                    </m:rPr>
                                    <a:rPr lang="en-US" altLang="zh-TW" b="0" i="1" smtClean="0">
                                      <a:solidFill>
                                        <a:schemeClr val="tx1"/>
                                      </a:solidFill>
                                      <a:latin typeface="Cambria Math" panose="02040503050406030204" pitchFamily="18" charset="0"/>
                                    </a:rPr>
                                    <m:t>𝜃</m:t>
                                  </m:r>
                                </m:e>
                              </m:func>
                            </m:e>
                            <m:e>
                              <m:r>
                                <a:rPr lang="en-US" altLang="zh-TW" b="0" i="1" smtClean="0">
                                  <a:solidFill>
                                    <a:schemeClr val="tx1"/>
                                  </a:solidFill>
                                  <a:latin typeface="Cambria Math" panose="02040503050406030204" pitchFamily="18" charset="0"/>
                                </a:rPr>
                                <m:t>−</m:t>
                              </m:r>
                              <m:func>
                                <m:funcPr>
                                  <m:ctrlPr>
                                    <a:rPr lang="en-US" altLang="zh-TW" i="1">
                                      <a:solidFill>
                                        <a:schemeClr val="tx1"/>
                                      </a:solidFill>
                                      <a:latin typeface="Cambria Math" panose="02040503050406030204" pitchFamily="18" charset="0"/>
                                    </a:rPr>
                                  </m:ctrlPr>
                                </m:funcPr>
                                <m:fName>
                                  <m:r>
                                    <m:rPr>
                                      <m:sty m:val="p"/>
                                    </m:rPr>
                                    <a:rPr lang="en-US" altLang="zh-TW" b="0" i="0" smtClean="0">
                                      <a:solidFill>
                                        <a:schemeClr val="tx1"/>
                                      </a:solidFill>
                                      <a:latin typeface="Cambria Math" panose="02040503050406030204" pitchFamily="18" charset="0"/>
                                    </a:rPr>
                                    <m:t>sin</m:t>
                                  </m:r>
                                </m:fName>
                                <m:e>
                                  <m:r>
                                    <a:rPr lang="en-US" altLang="zh-TW" i="1">
                                      <a:solidFill>
                                        <a:schemeClr val="tx1"/>
                                      </a:solidFill>
                                      <a:latin typeface="Cambria Math" panose="02040503050406030204" pitchFamily="18" charset="0"/>
                                    </a:rPr>
                                    <m:t>𝑚</m:t>
                                  </m:r>
                                  <m:r>
                                    <m:rPr>
                                      <m:brk m:alnAt="7"/>
                                    </m:rPr>
                                    <a:rPr lang="en-US" altLang="zh-TW" i="1">
                                      <a:solidFill>
                                        <a:schemeClr val="tx1"/>
                                      </a:solidFill>
                                      <a:latin typeface="Cambria Math" panose="02040503050406030204" pitchFamily="18" charset="0"/>
                                    </a:rPr>
                                    <m:t>𝜃</m:t>
                                  </m:r>
                                </m:e>
                              </m:func>
                            </m:e>
                          </m:mr>
                          <m:mr>
                            <m:e>
                              <m:func>
                                <m:funcPr>
                                  <m:ctrlPr>
                                    <a:rPr lang="en-US" altLang="zh-TW" i="1">
                                      <a:solidFill>
                                        <a:schemeClr val="tx1"/>
                                      </a:solidFill>
                                      <a:latin typeface="Cambria Math" panose="02040503050406030204" pitchFamily="18" charset="0"/>
                                    </a:rPr>
                                  </m:ctrlPr>
                                </m:funcPr>
                                <m:fName>
                                  <m:r>
                                    <m:rPr>
                                      <m:sty m:val="p"/>
                                    </m:rPr>
                                    <a:rPr lang="en-US" altLang="zh-TW" b="0" i="0" smtClean="0">
                                      <a:solidFill>
                                        <a:schemeClr val="tx1"/>
                                      </a:solidFill>
                                      <a:latin typeface="Cambria Math" panose="02040503050406030204" pitchFamily="18" charset="0"/>
                                    </a:rPr>
                                    <m:t>sin</m:t>
                                  </m:r>
                                </m:fName>
                                <m:e>
                                  <m:r>
                                    <a:rPr lang="en-US" altLang="zh-TW" i="1" smtClean="0">
                                      <a:solidFill>
                                        <a:schemeClr val="tx1"/>
                                      </a:solidFill>
                                      <a:latin typeface="Cambria Math" panose="02040503050406030204" pitchFamily="18" charset="0"/>
                                    </a:rPr>
                                    <m:t>𝑚</m:t>
                                  </m:r>
                                  <m:r>
                                    <m:rPr>
                                      <m:brk m:alnAt="7"/>
                                    </m:rPr>
                                    <a:rPr lang="en-US" altLang="zh-TW" i="1">
                                      <a:solidFill>
                                        <a:schemeClr val="tx1"/>
                                      </a:solidFill>
                                      <a:latin typeface="Cambria Math" panose="02040503050406030204" pitchFamily="18" charset="0"/>
                                    </a:rPr>
                                    <m:t>𝜃</m:t>
                                  </m:r>
                                </m:e>
                              </m:func>
                            </m:e>
                            <m:e>
                              <m:func>
                                <m:funcPr>
                                  <m:ctrlPr>
                                    <a:rPr lang="en-US" altLang="zh-TW" i="1">
                                      <a:solidFill>
                                        <a:schemeClr val="tx1"/>
                                      </a:solidFill>
                                      <a:latin typeface="Cambria Math" panose="02040503050406030204" pitchFamily="18" charset="0"/>
                                    </a:rPr>
                                  </m:ctrlPr>
                                </m:funcPr>
                                <m:fName>
                                  <m:r>
                                    <m:rPr>
                                      <m:sty m:val="p"/>
                                      <m:brk m:alnAt="7"/>
                                    </m:rPr>
                                    <a:rPr lang="en-US" altLang="zh-TW">
                                      <a:solidFill>
                                        <a:schemeClr val="tx1"/>
                                      </a:solidFill>
                                      <a:latin typeface="Cambria Math" panose="02040503050406030204" pitchFamily="18" charset="0"/>
                                    </a:rPr>
                                    <m:t>c</m:t>
                                  </m:r>
                                  <m:r>
                                    <m:rPr>
                                      <m:sty m:val="p"/>
                                    </m:rPr>
                                    <a:rPr lang="en-US" altLang="zh-TW">
                                      <a:solidFill>
                                        <a:schemeClr val="tx1"/>
                                      </a:solidFill>
                                      <a:latin typeface="Cambria Math" panose="02040503050406030204" pitchFamily="18" charset="0"/>
                                    </a:rPr>
                                    <m:t>os</m:t>
                                  </m:r>
                                </m:fName>
                                <m:e>
                                  <m:r>
                                    <a:rPr lang="en-US" altLang="zh-TW" i="1">
                                      <a:solidFill>
                                        <a:schemeClr val="tx1"/>
                                      </a:solidFill>
                                      <a:latin typeface="Cambria Math" panose="02040503050406030204" pitchFamily="18" charset="0"/>
                                    </a:rPr>
                                    <m:t>𝑚</m:t>
                                  </m:r>
                                  <m:r>
                                    <m:rPr>
                                      <m:brk m:alnAt="7"/>
                                    </m:rPr>
                                    <a:rPr lang="en-US" altLang="zh-TW" i="1">
                                      <a:solidFill>
                                        <a:schemeClr val="tx1"/>
                                      </a:solidFill>
                                      <a:latin typeface="Cambria Math" panose="02040503050406030204" pitchFamily="18" charset="0"/>
                                    </a:rPr>
                                    <m:t>𝜃</m:t>
                                  </m:r>
                                </m:e>
                              </m:func>
                            </m:e>
                          </m:mr>
                        </m:m>
                      </m:e>
                    </m:d>
                  </m:oMath>
                </a14:m>
                <a:endParaRPr lang="en-US" dirty="0"/>
              </a:p>
              <a:p>
                <a:pPr marL="0" indent="0">
                  <a:buNone/>
                </a:pPr>
                <a:endParaRPr lang="en-US" dirty="0"/>
              </a:p>
              <a:p>
                <a:r>
                  <a:rPr lang="en-US" dirty="0"/>
                  <a:t>The rotation increases with increasing </a:t>
                </a:r>
                <a14:m>
                  <m:oMath xmlns:m="http://schemas.openxmlformats.org/officeDocument/2006/math">
                    <m:r>
                      <a:rPr lang="en-US" altLang="zh-TW" b="0" i="1" smtClean="0">
                        <a:solidFill>
                          <a:schemeClr val="tx1"/>
                        </a:solidFill>
                        <a:latin typeface="Cambria Math" panose="02040503050406030204" pitchFamily="18" charset="0"/>
                      </a:rPr>
                      <m:t>𝜃</m:t>
                    </m:r>
                  </m:oMath>
                </a14:m>
                <a:r>
                  <a:rPr lang="en-US" dirty="0"/>
                  <a:t> and </a:t>
                </a:r>
                <a14:m>
                  <m:oMath xmlns:m="http://schemas.openxmlformats.org/officeDocument/2006/math">
                    <m:r>
                      <a:rPr lang="en-US" altLang="zh-TW" i="1">
                        <a:latin typeface="Cambria Math" panose="02040503050406030204" pitchFamily="18" charset="0"/>
                      </a:rPr>
                      <m:t>𝑚</m:t>
                    </m:r>
                  </m:oMath>
                </a14:m>
                <a:r>
                  <a:rPr lang="en-US" dirty="0"/>
                  <a:t>.</a:t>
                </a:r>
              </a:p>
              <a:p>
                <a:endParaRPr lang="en-US" dirty="0"/>
              </a:p>
            </p:txBody>
          </p:sp>
        </mc:Choice>
        <mc:Fallback>
          <p:sp>
            <p:nvSpPr>
              <p:cNvPr id="3" name="Text Placeholder 2">
                <a:extLst>
                  <a:ext uri="{FF2B5EF4-FFF2-40B4-BE49-F238E27FC236}">
                    <a16:creationId xmlns:a16="http://schemas.microsoft.com/office/drawing/2014/main" id="{3E7EBAC5-0548-9E17-6EE9-3BCCA5DC1FBD}"/>
                  </a:ext>
                </a:extLst>
              </p:cNvPr>
              <p:cNvSpPr>
                <a:spLocks noGrp="1" noRot="1" noChangeAspect="1" noMove="1" noResize="1" noEditPoints="1" noAdjustHandles="1" noChangeArrowheads="1" noChangeShapeType="1" noTextEdit="1"/>
              </p:cNvSpPr>
              <p:nvPr>
                <p:ph type="body" sz="quarter" idx="16"/>
              </p:nvPr>
            </p:nvSpPr>
            <p:spPr>
              <a:blipFill>
                <a:blip r:embed="rId2"/>
                <a:stretch>
                  <a:fillRect l="-471" t="-1235"/>
                </a:stretch>
              </a:blipFill>
            </p:spPr>
            <p:txBody>
              <a:bodyPr/>
              <a:lstStyle/>
              <a:p>
                <a:r>
                  <a:rPr lang="en-US">
                    <a:noFill/>
                  </a:rPr>
                  <a:t> </a:t>
                </a:r>
              </a:p>
            </p:txBody>
          </p:sp>
        </mc:Fallback>
      </mc:AlternateContent>
      <p:cxnSp>
        <p:nvCxnSpPr>
          <p:cNvPr id="5" name="Straight Arrow Connector 4">
            <a:extLst>
              <a:ext uri="{FF2B5EF4-FFF2-40B4-BE49-F238E27FC236}">
                <a16:creationId xmlns:a16="http://schemas.microsoft.com/office/drawing/2014/main" id="{95A1138E-3C09-A486-8231-4F28F8A26460}"/>
              </a:ext>
            </a:extLst>
          </p:cNvPr>
          <p:cNvCxnSpPr/>
          <p:nvPr/>
        </p:nvCxnSpPr>
        <p:spPr>
          <a:xfrm flipV="1">
            <a:off x="6862354" y="1875699"/>
            <a:ext cx="0" cy="1375954"/>
          </a:xfrm>
          <a:prstGeom prst="straightConnector1">
            <a:avLst/>
          </a:prstGeom>
          <a:ln w="28575">
            <a:tailEnd type="stealth" w="lg" len="lg"/>
          </a:ln>
        </p:spPr>
        <p:style>
          <a:lnRef idx="1">
            <a:schemeClr val="dk1"/>
          </a:lnRef>
          <a:fillRef idx="0">
            <a:schemeClr val="dk1"/>
          </a:fillRef>
          <a:effectRef idx="0">
            <a:schemeClr val="dk1"/>
          </a:effectRef>
          <a:fontRef idx="minor">
            <a:schemeClr val="tx1"/>
          </a:fontRef>
        </p:style>
      </p:cxnSp>
      <p:cxnSp>
        <p:nvCxnSpPr>
          <p:cNvPr id="6" name="Straight Arrow Connector 5">
            <a:extLst>
              <a:ext uri="{FF2B5EF4-FFF2-40B4-BE49-F238E27FC236}">
                <a16:creationId xmlns:a16="http://schemas.microsoft.com/office/drawing/2014/main" id="{0AE056E2-3D9E-01A4-1B98-66EEA5129D36}"/>
              </a:ext>
            </a:extLst>
          </p:cNvPr>
          <p:cNvCxnSpPr>
            <a:cxnSpLocks/>
          </p:cNvCxnSpPr>
          <p:nvPr/>
        </p:nvCxnSpPr>
        <p:spPr>
          <a:xfrm>
            <a:off x="6853645" y="3242944"/>
            <a:ext cx="1480457" cy="0"/>
          </a:xfrm>
          <a:prstGeom prst="straightConnector1">
            <a:avLst/>
          </a:prstGeom>
          <a:ln w="28575">
            <a:tailEnd type="stealth" w="lg" len="lg"/>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DD8D044D-D87E-7B44-2A14-3CE610F9B4F3}"/>
              </a:ext>
            </a:extLst>
          </p:cNvPr>
          <p:cNvCxnSpPr>
            <a:cxnSpLocks/>
          </p:cNvCxnSpPr>
          <p:nvPr/>
        </p:nvCxnSpPr>
        <p:spPr>
          <a:xfrm flipV="1">
            <a:off x="6862354" y="2986881"/>
            <a:ext cx="1120599" cy="248248"/>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59F849F8-580E-D0A4-4A9C-169BEA18DB7D}"/>
              </a:ext>
            </a:extLst>
          </p:cNvPr>
          <p:cNvCxnSpPr>
            <a:cxnSpLocks/>
          </p:cNvCxnSpPr>
          <p:nvPr/>
        </p:nvCxnSpPr>
        <p:spPr>
          <a:xfrm flipV="1">
            <a:off x="6871064" y="2171700"/>
            <a:ext cx="359856" cy="1079953"/>
          </a:xfrm>
          <a:prstGeom prst="straightConnector1">
            <a:avLst/>
          </a:prstGeom>
          <a:ln w="9525">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14="http://schemas.microsoft.com/office/drawing/2010/main" Requires="a14">
          <p:sp>
            <p:nvSpPr>
              <p:cNvPr id="17" name="TextBox 16">
                <a:extLst>
                  <a:ext uri="{FF2B5EF4-FFF2-40B4-BE49-F238E27FC236}">
                    <a16:creationId xmlns:a16="http://schemas.microsoft.com/office/drawing/2014/main" id="{5125BD82-9CC1-9F36-5C49-C6AE9B4571FB}"/>
                  </a:ext>
                </a:extLst>
              </p:cNvPr>
              <p:cNvSpPr txBox="1"/>
              <p:nvPr/>
            </p:nvSpPr>
            <p:spPr>
              <a:xfrm>
                <a:off x="7879995" y="2675909"/>
                <a:ext cx="1280161" cy="51039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800" b="1" i="1" smtClean="0">
                          <a:solidFill>
                            <a:schemeClr val="tx1"/>
                          </a:solidFill>
                          <a:latin typeface="Cambria Math" panose="02040503050406030204" pitchFamily="18" charset="0"/>
                        </a:rPr>
                        <m:t>𝒙</m:t>
                      </m:r>
                      <m:r>
                        <a:rPr lang="en-US" altLang="zh-TW" sz="1800" b="0" i="1" smtClean="0">
                          <a:solidFill>
                            <a:schemeClr val="tx1"/>
                          </a:solidFill>
                          <a:latin typeface="Cambria Math" panose="02040503050406030204" pitchFamily="18" charset="0"/>
                        </a:rPr>
                        <m:t>=</m:t>
                      </m:r>
                      <m:d>
                        <m:dPr>
                          <m:begChr m:val="["/>
                          <m:endChr m:val="]"/>
                          <m:ctrlPr>
                            <a:rPr lang="en-US" altLang="zh-TW" sz="1800" i="1" smtClean="0">
                              <a:solidFill>
                                <a:schemeClr val="tx1"/>
                              </a:solidFill>
                              <a:latin typeface="Cambria Math" panose="02040503050406030204" pitchFamily="18" charset="0"/>
                            </a:rPr>
                          </m:ctrlPr>
                        </m:dPr>
                        <m:e>
                          <m:m>
                            <m:mPr>
                              <m:mcs>
                                <m:mc>
                                  <m:mcPr>
                                    <m:count m:val="1"/>
                                    <m:mcJc m:val="center"/>
                                  </m:mcPr>
                                </m:mc>
                              </m:mcs>
                              <m:ctrlPr>
                                <a:rPr lang="en-US" altLang="zh-TW" sz="1800" i="1">
                                  <a:solidFill>
                                    <a:schemeClr val="tx1"/>
                                  </a:solidFill>
                                  <a:latin typeface="Cambria Math" panose="02040503050406030204" pitchFamily="18" charset="0"/>
                                </a:rPr>
                              </m:ctrlPr>
                            </m:mPr>
                            <m:mr>
                              <m:e>
                                <m:r>
                                  <m:rPr>
                                    <m:brk m:alnAt="7"/>
                                  </m:rPr>
                                  <a:rPr lang="en-US" altLang="zh-TW" sz="1800" b="0" i="1" smtClean="0">
                                    <a:solidFill>
                                      <a:schemeClr val="tx1"/>
                                    </a:solidFill>
                                    <a:latin typeface="Cambria Math" panose="02040503050406030204" pitchFamily="18" charset="0"/>
                                  </a:rPr>
                                  <m:t>𝑎</m:t>
                                </m:r>
                              </m:e>
                            </m:mr>
                            <m:mr>
                              <m:e>
                                <m:r>
                                  <a:rPr lang="en-US" altLang="zh-TW" sz="1800" b="0" i="1" smtClean="0">
                                    <a:solidFill>
                                      <a:schemeClr val="tx1"/>
                                    </a:solidFill>
                                    <a:latin typeface="Cambria Math" panose="02040503050406030204" pitchFamily="18" charset="0"/>
                                  </a:rPr>
                                  <m:t>𝑏</m:t>
                                </m:r>
                              </m:e>
                            </m:mr>
                          </m:m>
                        </m:e>
                      </m:d>
                    </m:oMath>
                  </m:oMathPara>
                </a14:m>
                <a:endParaRPr lang="en-US" sz="1800" dirty="0"/>
              </a:p>
            </p:txBody>
          </p:sp>
        </mc:Choice>
        <mc:Fallback>
          <p:sp>
            <p:nvSpPr>
              <p:cNvPr id="17" name="TextBox 16">
                <a:extLst>
                  <a:ext uri="{FF2B5EF4-FFF2-40B4-BE49-F238E27FC236}">
                    <a16:creationId xmlns:a16="http://schemas.microsoft.com/office/drawing/2014/main" id="{5125BD82-9CC1-9F36-5C49-C6AE9B4571FB}"/>
                  </a:ext>
                </a:extLst>
              </p:cNvPr>
              <p:cNvSpPr txBox="1">
                <a:spLocks noRot="1" noChangeAspect="1" noMove="1" noResize="1" noEditPoints="1" noAdjustHandles="1" noChangeArrowheads="1" noChangeShapeType="1" noTextEdit="1"/>
              </p:cNvSpPr>
              <p:nvPr/>
            </p:nvSpPr>
            <p:spPr>
              <a:xfrm>
                <a:off x="7879995" y="2675909"/>
                <a:ext cx="1280161" cy="510396"/>
              </a:xfrm>
              <a:prstGeom prst="rect">
                <a:avLst/>
              </a:prstGeom>
              <a:blipFill>
                <a:blip r:embed="rId3"/>
                <a:stretch>
                  <a:fillRect b="-7143"/>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597B6DC7-B984-BA73-0D90-2ABC84241F7E}"/>
                  </a:ext>
                </a:extLst>
              </p:cNvPr>
              <p:cNvSpPr txBox="1"/>
              <p:nvPr/>
            </p:nvSpPr>
            <p:spPr>
              <a:xfrm>
                <a:off x="6929472" y="1665279"/>
                <a:ext cx="1280157" cy="575286"/>
              </a:xfrm>
              <a:prstGeom prst="rect">
                <a:avLst/>
              </a:prstGeom>
              <a:noFill/>
              <a:ln>
                <a:noFill/>
              </a:ln>
            </p:spPr>
            <p:txBody>
              <a:bodyPr wrap="square">
                <a:spAutoFit/>
              </a:bodyPr>
              <a:lstStyle/>
              <a:p>
                <a14:m>
                  <m:oMath xmlns:m="http://schemas.openxmlformats.org/officeDocument/2006/math">
                    <m:r>
                      <a:rPr lang="en-US" altLang="zh-TW" sz="1800" b="1" i="1" smtClean="0">
                        <a:solidFill>
                          <a:schemeClr val="tx1"/>
                        </a:solidFill>
                        <a:latin typeface="Cambria Math" panose="02040503050406030204" pitchFamily="18" charset="0"/>
                      </a:rPr>
                      <m:t>𝒙</m:t>
                    </m:r>
                    <m:r>
                      <a:rPr lang="en-US" altLang="zh-TW" sz="1800" b="1" i="1" smtClean="0">
                        <a:solidFill>
                          <a:schemeClr val="tx1"/>
                        </a:solidFill>
                        <a:latin typeface="Cambria Math" panose="02040503050406030204" pitchFamily="18" charset="0"/>
                      </a:rPr>
                      <m:t>′</m:t>
                    </m:r>
                  </m:oMath>
                </a14:m>
                <a:r>
                  <a:rPr lang="en-US" altLang="zh-TW" sz="1800" dirty="0">
                    <a:solidFill>
                      <a:schemeClr val="tx1"/>
                    </a:solidFill>
                  </a:rPr>
                  <a:t> </a:t>
                </a:r>
                <a14:m>
                  <m:oMath xmlns:m="http://schemas.openxmlformats.org/officeDocument/2006/math">
                    <m:r>
                      <a:rPr lang="en-US" altLang="zh-TW" sz="1800" i="1">
                        <a:solidFill>
                          <a:schemeClr val="tx1"/>
                        </a:solidFill>
                        <a:latin typeface="Cambria Math" panose="02040503050406030204" pitchFamily="18" charset="0"/>
                      </a:rPr>
                      <m:t>=</m:t>
                    </m:r>
                    <m:d>
                      <m:dPr>
                        <m:begChr m:val="["/>
                        <m:endChr m:val="]"/>
                        <m:ctrlPr>
                          <a:rPr lang="en-US" altLang="zh-TW" sz="1800" i="1">
                            <a:solidFill>
                              <a:schemeClr val="tx1"/>
                            </a:solidFill>
                            <a:latin typeface="Cambria Math" panose="02040503050406030204" pitchFamily="18" charset="0"/>
                          </a:rPr>
                        </m:ctrlPr>
                      </m:dPr>
                      <m:e>
                        <m:m>
                          <m:mPr>
                            <m:mcs>
                              <m:mc>
                                <m:mcPr>
                                  <m:count m:val="1"/>
                                  <m:mcJc m:val="center"/>
                                </m:mcPr>
                              </m:mc>
                            </m:mcs>
                            <m:ctrlPr>
                              <a:rPr lang="en-US" altLang="zh-TW" sz="1800" i="1">
                                <a:solidFill>
                                  <a:schemeClr val="tx1"/>
                                </a:solidFill>
                                <a:latin typeface="Cambria Math" panose="02040503050406030204" pitchFamily="18" charset="0"/>
                              </a:rPr>
                            </m:ctrlPr>
                          </m:mPr>
                          <m:mr>
                            <m:e>
                              <m:r>
                                <m:rPr>
                                  <m:brk m:alnAt="7"/>
                                </m:rPr>
                                <a:rPr lang="en-US" altLang="zh-TW" sz="1800" i="1">
                                  <a:solidFill>
                                    <a:schemeClr val="tx1"/>
                                  </a:solidFill>
                                  <a:latin typeface="Cambria Math" panose="02040503050406030204" pitchFamily="18" charset="0"/>
                                </a:rPr>
                                <m:t>𝑎</m:t>
                              </m:r>
                              <m:r>
                                <a:rPr lang="en-US" altLang="zh-TW" sz="1800" b="0" i="1" smtClean="0">
                                  <a:solidFill>
                                    <a:schemeClr val="tx1"/>
                                  </a:solidFill>
                                  <a:latin typeface="Cambria Math" panose="02040503050406030204" pitchFamily="18" charset="0"/>
                                </a:rPr>
                                <m:t>′</m:t>
                              </m:r>
                            </m:e>
                          </m:mr>
                          <m:mr>
                            <m:e>
                              <m:r>
                                <a:rPr lang="en-US" altLang="zh-TW" sz="1800" i="1">
                                  <a:solidFill>
                                    <a:schemeClr val="tx1"/>
                                  </a:solidFill>
                                  <a:latin typeface="Cambria Math" panose="02040503050406030204" pitchFamily="18" charset="0"/>
                                </a:rPr>
                                <m:t>𝑏</m:t>
                              </m:r>
                              <m:r>
                                <a:rPr lang="en-US" altLang="zh-TW" sz="1800" b="0" i="1" smtClean="0">
                                  <a:solidFill>
                                    <a:schemeClr val="tx1"/>
                                  </a:solidFill>
                                  <a:latin typeface="Cambria Math" panose="02040503050406030204" pitchFamily="18" charset="0"/>
                                </a:rPr>
                                <m:t>′</m:t>
                              </m:r>
                            </m:e>
                          </m:mr>
                        </m:m>
                      </m:e>
                    </m:d>
                  </m:oMath>
                </a14:m>
                <a:endParaRPr lang="en-US" sz="1800" b="1" dirty="0"/>
              </a:p>
            </p:txBody>
          </p:sp>
        </mc:Choice>
        <mc:Fallback>
          <p:sp>
            <p:nvSpPr>
              <p:cNvPr id="18" name="TextBox 17">
                <a:extLst>
                  <a:ext uri="{FF2B5EF4-FFF2-40B4-BE49-F238E27FC236}">
                    <a16:creationId xmlns:a16="http://schemas.microsoft.com/office/drawing/2014/main" id="{597B6DC7-B984-BA73-0D90-2ABC84241F7E}"/>
                  </a:ext>
                </a:extLst>
              </p:cNvPr>
              <p:cNvSpPr txBox="1">
                <a:spLocks noRot="1" noChangeAspect="1" noMove="1" noResize="1" noEditPoints="1" noAdjustHandles="1" noChangeArrowheads="1" noChangeShapeType="1" noTextEdit="1"/>
              </p:cNvSpPr>
              <p:nvPr/>
            </p:nvSpPr>
            <p:spPr>
              <a:xfrm>
                <a:off x="6929472" y="1665279"/>
                <a:ext cx="1280157" cy="575286"/>
              </a:xfrm>
              <a:prstGeom prst="rect">
                <a:avLst/>
              </a:prstGeom>
              <a:blipFill>
                <a:blip r:embed="rId4"/>
                <a:stretch>
                  <a:fillRect b="-6522"/>
                </a:stretch>
              </a:blipFill>
              <a:ln>
                <a:noFill/>
              </a:ln>
            </p:spPr>
            <p:txBody>
              <a:bodyPr/>
              <a:lstStyle/>
              <a:p>
                <a:r>
                  <a:rPr lang="en-US">
                    <a:noFill/>
                  </a:rPr>
                  <a:t> </a:t>
                </a:r>
              </a:p>
            </p:txBody>
          </p:sp>
        </mc:Fallback>
      </mc:AlternateContent>
      <p:sp>
        <p:nvSpPr>
          <p:cNvPr id="19" name="Arc 18">
            <a:extLst>
              <a:ext uri="{FF2B5EF4-FFF2-40B4-BE49-F238E27FC236}">
                <a16:creationId xmlns:a16="http://schemas.microsoft.com/office/drawing/2014/main" id="{4ACFEACE-3290-54C6-99C5-43C685740DDE}"/>
              </a:ext>
            </a:extLst>
          </p:cNvPr>
          <p:cNvSpPr/>
          <p:nvPr/>
        </p:nvSpPr>
        <p:spPr>
          <a:xfrm>
            <a:off x="6606655" y="2582066"/>
            <a:ext cx="958024" cy="852952"/>
          </a:xfrm>
          <a:prstGeom prst="arc">
            <a:avLst>
              <a:gd name="adj1" fmla="val 16200000"/>
              <a:gd name="adj2" fmla="val 467158"/>
            </a:avLst>
          </a:prstGeom>
          <a:ln>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mc:AlternateContent xmlns:mc="http://schemas.openxmlformats.org/markup-compatibility/2006">
        <mc:Choice xmlns:a14="http://schemas.microsoft.com/office/drawing/2010/main" Requires="a14">
          <p:sp>
            <p:nvSpPr>
              <p:cNvPr id="20" name="TextBox 19">
                <a:extLst>
                  <a:ext uri="{FF2B5EF4-FFF2-40B4-BE49-F238E27FC236}">
                    <a16:creationId xmlns:a16="http://schemas.microsoft.com/office/drawing/2014/main" id="{7DD90E13-E540-D941-548A-8E9508272DAA}"/>
                  </a:ext>
                </a:extLst>
              </p:cNvPr>
              <p:cNvSpPr txBox="1"/>
              <p:nvPr/>
            </p:nvSpPr>
            <p:spPr>
              <a:xfrm>
                <a:off x="7029076" y="2446539"/>
                <a:ext cx="1524548" cy="28520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TW" sz="1200" i="1">
                              <a:solidFill>
                                <a:schemeClr val="tx1"/>
                              </a:solidFill>
                              <a:latin typeface="Cambria Math" panose="02040503050406030204" pitchFamily="18" charset="0"/>
                            </a:rPr>
                          </m:ctrlPr>
                        </m:sSupPr>
                        <m:e>
                          <m:r>
                            <a:rPr lang="en-US" altLang="zh-TW" sz="1200" i="1">
                              <a:solidFill>
                                <a:schemeClr val="tx1"/>
                              </a:solidFill>
                              <a:latin typeface="Cambria Math" panose="02040503050406030204" pitchFamily="18" charset="0"/>
                            </a:rPr>
                            <m:t>𝑥</m:t>
                          </m:r>
                        </m:e>
                        <m:sup>
                          <m:r>
                            <a:rPr lang="en-US" altLang="zh-TW" sz="1200" i="1">
                              <a:solidFill>
                                <a:schemeClr val="tx1"/>
                              </a:solidFill>
                              <a:latin typeface="Cambria Math" panose="02040503050406030204" pitchFamily="18" charset="0"/>
                            </a:rPr>
                            <m:t>′</m:t>
                          </m:r>
                        </m:sup>
                      </m:sSup>
                      <m:r>
                        <a:rPr lang="en-US" altLang="zh-TW" sz="1200" i="1">
                          <a:solidFill>
                            <a:schemeClr val="tx1"/>
                          </a:solidFill>
                          <a:latin typeface="Cambria Math" panose="02040503050406030204" pitchFamily="18" charset="0"/>
                        </a:rPr>
                        <m:t>= </m:t>
                      </m:r>
                      <m:sSub>
                        <m:sSubPr>
                          <m:ctrlPr>
                            <a:rPr lang="en-US" altLang="zh-TW" sz="1200" i="1">
                              <a:solidFill>
                                <a:schemeClr val="tx1"/>
                              </a:solidFill>
                              <a:latin typeface="Cambria Math" panose="02040503050406030204" pitchFamily="18" charset="0"/>
                            </a:rPr>
                          </m:ctrlPr>
                        </m:sSubPr>
                        <m:e>
                          <m:r>
                            <a:rPr lang="en-US" altLang="zh-TW" sz="1200" i="1">
                              <a:solidFill>
                                <a:schemeClr val="tx1"/>
                              </a:solidFill>
                              <a:latin typeface="Cambria Math" panose="02040503050406030204" pitchFamily="18" charset="0"/>
                            </a:rPr>
                            <m:t>𝑅</m:t>
                          </m:r>
                        </m:e>
                        <m:sub>
                          <m:r>
                            <a:rPr lang="en-US" altLang="zh-TW" sz="1200" i="1">
                              <a:solidFill>
                                <a:schemeClr val="tx1"/>
                              </a:solidFill>
                              <a:latin typeface="Cambria Math" panose="02040503050406030204" pitchFamily="18" charset="0"/>
                            </a:rPr>
                            <m:t>𝜃</m:t>
                          </m:r>
                          <m:r>
                            <a:rPr lang="en-US" altLang="zh-TW" sz="1200" i="1">
                              <a:solidFill>
                                <a:schemeClr val="tx1"/>
                              </a:solidFill>
                              <a:latin typeface="Cambria Math" panose="02040503050406030204" pitchFamily="18" charset="0"/>
                            </a:rPr>
                            <m:t>,  </m:t>
                          </m:r>
                          <m:r>
                            <a:rPr lang="en-US" altLang="zh-TW" sz="1200" i="1">
                              <a:solidFill>
                                <a:schemeClr val="tx1"/>
                              </a:solidFill>
                              <a:latin typeface="Cambria Math" panose="02040503050406030204" pitchFamily="18" charset="0"/>
                            </a:rPr>
                            <m:t>𝑚</m:t>
                          </m:r>
                        </m:sub>
                      </m:sSub>
                      <m:r>
                        <a:rPr lang="en-US" altLang="zh-TW" sz="1200" i="1">
                          <a:solidFill>
                            <a:schemeClr val="tx1"/>
                          </a:solidFill>
                          <a:latin typeface="Cambria Math" panose="02040503050406030204" pitchFamily="18" charset="0"/>
                        </a:rPr>
                        <m:t>𝑥</m:t>
                      </m:r>
                    </m:oMath>
                  </m:oMathPara>
                </a14:m>
                <a:endParaRPr lang="en-US" sz="1200" dirty="0"/>
              </a:p>
            </p:txBody>
          </p:sp>
        </mc:Choice>
        <mc:Fallback>
          <p:sp>
            <p:nvSpPr>
              <p:cNvPr id="20" name="TextBox 19">
                <a:extLst>
                  <a:ext uri="{FF2B5EF4-FFF2-40B4-BE49-F238E27FC236}">
                    <a16:creationId xmlns:a16="http://schemas.microsoft.com/office/drawing/2014/main" id="{7DD90E13-E540-D941-548A-8E9508272DAA}"/>
                  </a:ext>
                </a:extLst>
              </p:cNvPr>
              <p:cNvSpPr txBox="1">
                <a:spLocks noRot="1" noChangeAspect="1" noMove="1" noResize="1" noEditPoints="1" noAdjustHandles="1" noChangeArrowheads="1" noChangeShapeType="1" noTextEdit="1"/>
              </p:cNvSpPr>
              <p:nvPr/>
            </p:nvSpPr>
            <p:spPr>
              <a:xfrm>
                <a:off x="7029076" y="2446539"/>
                <a:ext cx="1524548" cy="285206"/>
              </a:xfrm>
              <a:prstGeom prst="rect">
                <a:avLst/>
              </a:prstGeom>
              <a:blipFill>
                <a:blip r:embed="rId5"/>
                <a:stretch>
                  <a:fillRect b="-4167"/>
                </a:stretch>
              </a:blipFill>
              <a:ln>
                <a:noFill/>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4" name="TextBox 23">
                <a:extLst>
                  <a:ext uri="{FF2B5EF4-FFF2-40B4-BE49-F238E27FC236}">
                    <a16:creationId xmlns:a16="http://schemas.microsoft.com/office/drawing/2014/main" id="{18481C47-E3B2-C92A-2533-3531683A36B8}"/>
                  </a:ext>
                </a:extLst>
              </p:cNvPr>
              <p:cNvSpPr txBox="1"/>
              <p:nvPr/>
            </p:nvSpPr>
            <p:spPr>
              <a:xfrm>
                <a:off x="7032644" y="2755491"/>
                <a:ext cx="415630" cy="253916"/>
              </a:xfrm>
              <a:prstGeom prst="rect">
                <a:avLst/>
              </a:prstGeom>
              <a:noFill/>
              <a:ln>
                <a:noFill/>
              </a:ln>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TW" sz="1050" b="0" i="1" smtClean="0">
                          <a:solidFill>
                            <a:schemeClr val="tx1"/>
                          </a:solidFill>
                          <a:latin typeface="Cambria Math" panose="02040503050406030204" pitchFamily="18" charset="0"/>
                        </a:rPr>
                        <m:t>𝑚</m:t>
                      </m:r>
                      <m:r>
                        <a:rPr lang="en-US" altLang="zh-TW" sz="1050" b="0" i="1" smtClean="0">
                          <a:solidFill>
                            <a:schemeClr val="tx1"/>
                          </a:solidFill>
                          <a:latin typeface="Cambria Math" panose="02040503050406030204" pitchFamily="18" charset="0"/>
                        </a:rPr>
                        <m:t>𝜃</m:t>
                      </m:r>
                    </m:oMath>
                  </m:oMathPara>
                </a14:m>
                <a:endParaRPr lang="en-US" sz="1050" dirty="0"/>
              </a:p>
            </p:txBody>
          </p:sp>
        </mc:Choice>
        <mc:Fallback>
          <p:sp>
            <p:nvSpPr>
              <p:cNvPr id="24" name="TextBox 23">
                <a:extLst>
                  <a:ext uri="{FF2B5EF4-FFF2-40B4-BE49-F238E27FC236}">
                    <a16:creationId xmlns:a16="http://schemas.microsoft.com/office/drawing/2014/main" id="{18481C47-E3B2-C92A-2533-3531683A36B8}"/>
                  </a:ext>
                </a:extLst>
              </p:cNvPr>
              <p:cNvSpPr txBox="1">
                <a:spLocks noRot="1" noChangeAspect="1" noMove="1" noResize="1" noEditPoints="1" noAdjustHandles="1" noChangeArrowheads="1" noChangeShapeType="1" noTextEdit="1"/>
              </p:cNvSpPr>
              <p:nvPr/>
            </p:nvSpPr>
            <p:spPr>
              <a:xfrm>
                <a:off x="7032644" y="2755491"/>
                <a:ext cx="415630" cy="253916"/>
              </a:xfrm>
              <a:prstGeom prst="rect">
                <a:avLst/>
              </a:prstGeom>
              <a:blipFill>
                <a:blip r:embed="rId6"/>
                <a:stretch>
                  <a:fillRect/>
                </a:stretch>
              </a:blipFill>
              <a:ln>
                <a:noFill/>
              </a:ln>
            </p:spPr>
            <p:txBody>
              <a:bodyPr/>
              <a:lstStyle/>
              <a:p>
                <a:r>
                  <a:rPr lang="en-US">
                    <a:noFill/>
                  </a:rPr>
                  <a:t> </a:t>
                </a:r>
              </a:p>
            </p:txBody>
          </p:sp>
        </mc:Fallback>
      </mc:AlternateContent>
      <p:sp>
        <p:nvSpPr>
          <p:cNvPr id="4" name="Rounded Rectangle 3">
            <a:extLst>
              <a:ext uri="{FF2B5EF4-FFF2-40B4-BE49-F238E27FC236}">
                <a16:creationId xmlns:a16="http://schemas.microsoft.com/office/drawing/2014/main" id="{D2AAA67A-2EC6-2F9D-7650-A79F802671BE}"/>
              </a:ext>
            </a:extLst>
          </p:cNvPr>
          <p:cNvSpPr/>
          <p:nvPr/>
        </p:nvSpPr>
        <p:spPr>
          <a:xfrm>
            <a:off x="8147715" y="163773"/>
            <a:ext cx="743802" cy="361666"/>
          </a:xfrm>
          <a:prstGeom prst="roundRect">
            <a:avLst/>
          </a:prstGeom>
          <a:solidFill>
            <a:schemeClr val="bg2">
              <a:lumMod val="20000"/>
              <a:lumOff val="80000"/>
            </a:schemeClr>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lumMod val="50000"/>
                  </a:schemeClr>
                </a:solidFill>
              </a:rPr>
              <a:t>Bonus</a:t>
            </a:r>
          </a:p>
        </p:txBody>
      </p:sp>
    </p:spTree>
    <p:extLst>
      <p:ext uri="{BB962C8B-B14F-4D97-AF65-F5344CB8AC3E}">
        <p14:creationId xmlns:p14="http://schemas.microsoft.com/office/powerpoint/2010/main" val="1338963983"/>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3.xml><?xml version="1.0" encoding="utf-8"?>
<a:theme xmlns:a="http://schemas.openxmlformats.org/drawingml/2006/main" name="1_EP Presentation Theme - Fancy">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4ACD9E1F-F7BA-4DD0-8386-01C6CAF66E67}"/>
    </a:ext>
  </a:extLst>
</a:theme>
</file>

<file path=ppt/theme/theme4.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5.xml><?xml version="1.0" encoding="utf-8"?>
<a:theme xmlns:a="http://schemas.openxmlformats.org/drawingml/2006/main" name="1_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A478289B-0551-445A-87D8-8747BC8109D2}"/>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27710</TotalTime>
  <Words>15218</Words>
  <Application>Microsoft Macintosh PowerPoint</Application>
  <PresentationFormat>On-screen Show (16:9)</PresentationFormat>
  <Paragraphs>2074</Paragraphs>
  <Slides>264</Slides>
  <Notes>52</Notes>
  <HiddenSlides>199</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264</vt:i4>
      </vt:variant>
    </vt:vector>
  </HeadingPairs>
  <TitlesOfParts>
    <vt:vector size="285" baseType="lpstr">
      <vt:lpstr>Tahoma</vt:lpstr>
      <vt:lpstr>Source Sans Pro</vt:lpstr>
      <vt:lpstr>Avenir</vt:lpstr>
      <vt:lpstr>Source Serif Pro</vt:lpstr>
      <vt:lpstr>Roboto</vt:lpstr>
      <vt:lpstr>Consolas</vt:lpstr>
      <vt:lpstr>Cambria Math</vt:lpstr>
      <vt:lpstr>Corbel</vt:lpstr>
      <vt:lpstr>Comic Sans MS</vt:lpstr>
      <vt:lpstr>Wingdings</vt:lpstr>
      <vt:lpstr>Calibri</vt:lpstr>
      <vt:lpstr>Trebuchet MS</vt:lpstr>
      <vt:lpstr>Slack-Lato</vt:lpstr>
      <vt:lpstr>Times New Roman</vt:lpstr>
      <vt:lpstr>Courier New</vt:lpstr>
      <vt:lpstr>Arial</vt:lpstr>
      <vt:lpstr>Simple Light</vt:lpstr>
      <vt:lpstr>EP Presentation Theme - Simple</vt:lpstr>
      <vt:lpstr>1_EP Presentation Theme - Fancy</vt:lpstr>
      <vt:lpstr>2_EP Presentation Theme - Special</vt:lpstr>
      <vt:lpstr>1_EP Presentation Theme - Simple</vt:lpstr>
      <vt:lpstr>Transformer Language Models</vt:lpstr>
      <vt:lpstr>Transformers: Recap </vt:lpstr>
      <vt:lpstr>After Transformer …</vt:lpstr>
      <vt:lpstr>PowerPoint Presentation</vt:lpstr>
      <vt:lpstr>The Phases of Our Understanding </vt:lpstr>
      <vt:lpstr>Chapter Plan </vt:lpstr>
      <vt:lpstr>PowerPoint Presentation</vt:lpstr>
      <vt:lpstr>Impact of Transformers </vt:lpstr>
      <vt:lpstr>PowerPoint Presentation</vt:lpstr>
      <vt:lpstr>Encoder-Decoder models: T5</vt:lpstr>
      <vt:lpstr>Encoder-Decoder models: T5</vt:lpstr>
      <vt:lpstr>Encoder-Decoder models: T5</vt:lpstr>
      <vt:lpstr>Recap: Enc-dec models</vt:lpstr>
      <vt:lpstr>PowerPoint Presentation</vt:lpstr>
      <vt:lpstr>Encoder-only models (BERT)</vt:lpstr>
      <vt:lpstr>Encoder-only models (BERT):  Probing its predictions </vt:lpstr>
      <vt:lpstr>Encoder-only models (BERT):  Probing its predictions </vt:lpstr>
      <vt:lpstr>Encoder-only models (BERT):  Pre-training Objectives </vt:lpstr>
      <vt:lpstr>Encoder-only models (BERT):  Pre-training Objectives </vt:lpstr>
      <vt:lpstr>Encoder-only models (BERT):  Fine-tune for tasks </vt:lpstr>
      <vt:lpstr>Encoder-only models (BERT): One of the Early Signs on the Effectiveness of Scale</vt:lpstr>
      <vt:lpstr>Encoder-only models (ModernBERT):  Recent Reincarnation of BERT</vt:lpstr>
      <vt:lpstr>Recap: Encoder-only models</vt:lpstr>
      <vt:lpstr>PowerPoint Presentation</vt:lpstr>
      <vt:lpstr>Decoder-only (GPT)</vt:lpstr>
      <vt:lpstr>GPT4</vt:lpstr>
      <vt:lpstr>Other Available [Decoder] LMs</vt:lpstr>
      <vt:lpstr>Summary: Existing models </vt:lpstr>
      <vt:lpstr>LMSys ChatArena</vt:lpstr>
      <vt:lpstr>PowerPoint Presentation</vt:lpstr>
      <vt:lpstr>Training Pipeline for LLMs</vt:lpstr>
      <vt:lpstr>PowerPoint Presentation</vt:lpstr>
      <vt:lpstr>PowerPoint Presentation</vt:lpstr>
      <vt:lpstr>Another View of Architectural Variations </vt:lpstr>
      <vt:lpstr>PowerPoint Presentation</vt:lpstr>
      <vt:lpstr>Quiz: Pre-norm vs Post-norm </vt:lpstr>
      <vt:lpstr>Pre-norm vs Post-norm </vt:lpstr>
      <vt:lpstr>Pre-norm vs Post-norm — Explanation? </vt:lpstr>
      <vt:lpstr>Layer Norm vs RMSNorm </vt:lpstr>
      <vt:lpstr>Why RMSNorm? </vt:lpstr>
      <vt:lpstr>Why RMSNorm? </vt:lpstr>
      <vt:lpstr>PowerPoint Presentation</vt:lpstr>
      <vt:lpstr>PowerPoint Presentation</vt:lpstr>
      <vt:lpstr>The Bias Terms </vt:lpstr>
      <vt:lpstr>Recap so far </vt:lpstr>
      <vt:lpstr>PowerPoint Presentation</vt:lpstr>
      <vt:lpstr>Activations </vt:lpstr>
      <vt:lpstr>Activations: ReLU vs GeLU</vt:lpstr>
      <vt:lpstr>GELU, in details </vt:lpstr>
      <vt:lpstr>Activations: Gated activations (*GLU)</vt:lpstr>
      <vt:lpstr>Activations: Gated activations variants</vt:lpstr>
      <vt:lpstr>Do Gated Linear Units work? </vt:lpstr>
      <vt:lpstr>Do gated linear units work? </vt:lpstr>
      <vt:lpstr>Recap: Gating, activations </vt:lpstr>
      <vt:lpstr>PowerPoint Presentation</vt:lpstr>
      <vt:lpstr>Serial vs Parallel Layer </vt:lpstr>
      <vt:lpstr>Recap</vt:lpstr>
      <vt:lpstr>Recap</vt:lpstr>
      <vt:lpstr>PowerPoint Presentation</vt:lpstr>
      <vt:lpstr>Self-Attention layer variations </vt:lpstr>
      <vt:lpstr>Diversion: Arithmetic Intensity  </vt:lpstr>
      <vt:lpstr>Quiz </vt:lpstr>
      <vt:lpstr>Arithmetic Intensity: An example</vt:lpstr>
      <vt:lpstr>Quiz </vt:lpstr>
      <vt:lpstr>Arithmetic Intensity of Training  Self-Attention</vt:lpstr>
      <vt:lpstr>Self-Attention Cost of Computation During Incremental (Autoregressive) Generation</vt:lpstr>
      <vt:lpstr>Incorporate</vt:lpstr>
      <vt:lpstr>KV-Cache drag  </vt:lpstr>
      <vt:lpstr>Sparse / sliding window attention</vt:lpstr>
      <vt:lpstr>Quiz </vt:lpstr>
      <vt:lpstr>Recent variation: Native Sparse Attention</vt:lpstr>
      <vt:lpstr>Sliding Window Attention with “Sinks”</vt:lpstr>
      <vt:lpstr>Sliding Window Attention with “Sinks”</vt:lpstr>
      <vt:lpstr>Examples of Last-only window </vt:lpstr>
      <vt:lpstr>Examples of StreamingLLM (last+first)</vt:lpstr>
      <vt:lpstr>Multi-Query Attention (MQA)</vt:lpstr>
      <vt:lpstr>MQA in practice </vt:lpstr>
      <vt:lpstr>Grouped Query-Attention (GQA)</vt:lpstr>
      <vt:lpstr>Grouped Query-Attention (GQA)</vt:lpstr>
      <vt:lpstr>Roofline model</vt:lpstr>
      <vt:lpstr>Recap </vt:lpstr>
      <vt:lpstr>PowerPoint Presentation</vt:lpstr>
      <vt:lpstr>Low-Rank Key-Value Joint Compression</vt:lpstr>
      <vt:lpstr>Low-Rank Key-Value Joint Compression</vt:lpstr>
      <vt:lpstr>MLA: KV-Cache size comparison </vt:lpstr>
      <vt:lpstr>MLA: KV-Cache size comparison </vt:lpstr>
      <vt:lpstr>PowerPoint Presentation</vt:lpstr>
      <vt:lpstr>Embedding parameter tying </vt:lpstr>
      <vt:lpstr>PowerPoint Presentation</vt:lpstr>
      <vt:lpstr>Positional Embeddings: The Flavors</vt:lpstr>
      <vt:lpstr>Positional Embeddings: The Flavors</vt:lpstr>
      <vt:lpstr>Positional Embeddings: The Flavors</vt:lpstr>
      <vt:lpstr>A Unified Perspective on  Relative Positional Encoding</vt:lpstr>
      <vt:lpstr>A Unified Perspective on  Relative Positional Encoding</vt:lpstr>
      <vt:lpstr>Relative Positional Encoding</vt:lpstr>
      <vt:lpstr>Relative Positional Encoding</vt:lpstr>
      <vt:lpstr>Recap </vt:lpstr>
      <vt:lpstr>Rotary Positional Encoding (RoPE)</vt:lpstr>
      <vt:lpstr>Thinking About Rotation Matrix</vt:lpstr>
      <vt:lpstr>Rotary Positional Encoding (RoPE)</vt:lpstr>
      <vt:lpstr>Thinking About Rotation Matrix</vt:lpstr>
      <vt:lpstr>RoPE in its General Form</vt:lpstr>
      <vt:lpstr>ROPE: Incorporate </vt:lpstr>
      <vt:lpstr>Implementation and code for RoPE</vt:lpstr>
      <vt:lpstr>Recap </vt:lpstr>
      <vt:lpstr>PowerPoint Presentation</vt:lpstr>
      <vt:lpstr>Architectures: Different Choices</vt:lpstr>
      <vt:lpstr>Architectures: Different Attention Masks </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Architectural Variants: Experiments</vt:lpstr>
      <vt:lpstr>PowerPoint Presentation</vt:lpstr>
      <vt:lpstr>Architecture Hyperparams </vt:lpstr>
      <vt:lpstr>The Surprising Consensus #1:  FFN Dimension Ratio </vt:lpstr>
      <vt:lpstr>Why this range of multipliers? </vt:lpstr>
      <vt:lpstr>Exception #1 — GLU/Gated variants </vt:lpstr>
      <vt:lpstr>Exception #2 - T5 </vt:lpstr>
      <vt:lpstr>The Surprising Consensus #2:  Model Dimension Ratio </vt:lpstr>
      <vt:lpstr>Heads vs model dim </vt:lpstr>
      <vt:lpstr>Aspect radios </vt:lpstr>
      <vt:lpstr>Considerations about aspect ratio</vt:lpstr>
      <vt:lpstr>Evidence on aspect ratio scaling </vt:lpstr>
      <vt:lpstr>Recap of architecture hyperparams</vt:lpstr>
      <vt:lpstr>PowerPoint Presentation</vt:lpstr>
      <vt:lpstr>What Tokenizers do people use? </vt:lpstr>
      <vt:lpstr>What are typical vocabulary sizes?</vt:lpstr>
      <vt:lpstr>Dealing with white spaces </vt:lpstr>
      <vt:lpstr>Dealing with numbers</vt:lpstr>
      <vt:lpstr>On number tokenization</vt:lpstr>
      <vt:lpstr>Tokenizers </vt:lpstr>
      <vt:lpstr>Incorporate</vt:lpstr>
      <vt:lpstr>Summary of LLM architectures </vt:lpstr>
      <vt:lpstr>PowerPoint Presentation</vt:lpstr>
      <vt:lpstr>The pre-training data size and sources</vt:lpstr>
      <vt:lpstr>Where do we begin to collect data? </vt:lpstr>
      <vt:lpstr>Collecting  (Quality) Data  is Difficult </vt:lpstr>
      <vt:lpstr>Robots.txt</vt:lpstr>
      <vt:lpstr>Robots.txt’s are becoming  increasingly more restrictive</vt:lpstr>
      <vt:lpstr>CommonCrawl </vt:lpstr>
      <vt:lpstr>CC: Examples </vt:lpstr>
      <vt:lpstr>CC: Examples </vt:lpstr>
      <vt:lpstr>PowerPoint Presentation</vt:lpstr>
      <vt:lpstr>PowerPoint Presentation</vt:lpstr>
      <vt:lpstr>C4: A cleaned up pre-training dataset</vt:lpstr>
      <vt:lpstr>C4: The Data</vt:lpstr>
      <vt:lpstr>Pre-training Data: Experiment </vt:lpstr>
      <vt:lpstr>PowerPoint Presentation</vt:lpstr>
      <vt:lpstr>Pre-training Data Duplicates </vt:lpstr>
      <vt:lpstr>Pre-training Data Duplicates </vt:lpstr>
      <vt:lpstr>Deduplicating Data Improves LMs</vt:lpstr>
      <vt:lpstr>Deduplicating Data Improves LMs</vt:lpstr>
      <vt:lpstr>PowerPoint Presentation</vt:lpstr>
      <vt:lpstr>How do you scale data deduplication? </vt:lpstr>
      <vt:lpstr>The simplest: hashing documents</vt:lpstr>
      <vt:lpstr>What are Suffix Arrays? </vt:lpstr>
      <vt:lpstr>What are Suffix Arrays? </vt:lpstr>
      <vt:lpstr>Suffix arrays: querying</vt:lpstr>
      <vt:lpstr>LCS with SuffixArrays</vt:lpstr>
      <vt:lpstr>Deduplication with Suffix Arrays</vt:lpstr>
      <vt:lpstr>Deduplication with MinHash</vt:lpstr>
      <vt:lpstr>Deduplication with BloomFilters</vt:lpstr>
      <vt:lpstr>Comparison between dedup algorithms</vt:lpstr>
      <vt:lpstr>Deduplication in embedding space </vt:lpstr>
      <vt:lpstr>Deduplication: Recap </vt:lpstr>
      <vt:lpstr>PowerPoint Presentation</vt:lpstr>
      <vt:lpstr>Prevalence of stale data: RedPejamas </vt:lpstr>
      <vt:lpstr>PowerPoint Presentation</vt:lpstr>
      <vt:lpstr>Data mixtures (and the long tail)</vt:lpstr>
      <vt:lpstr>Data mixtures (and the long tail)</vt:lpstr>
      <vt:lpstr>Language filtering</vt:lpstr>
      <vt:lpstr>PowerPoint Presentation</vt:lpstr>
      <vt:lpstr>LLaMA 1’s Data Pipeline </vt:lpstr>
      <vt:lpstr>LLaMA 1’s Data Pipeline </vt:lpstr>
      <vt:lpstr>LLaMA 1’s Data Pipeline </vt:lpstr>
      <vt:lpstr>LLaMA 1’s Data Pipeline </vt:lpstr>
      <vt:lpstr>DataDecomp-LM filtering pipeline</vt:lpstr>
      <vt:lpstr>Few cleaned-up pre-training datasets</vt:lpstr>
      <vt:lpstr>The Pile </vt:lpstr>
      <vt:lpstr>Summary: preparing pre-training data</vt:lpstr>
      <vt:lpstr>PowerPoint Presentation</vt:lpstr>
      <vt:lpstr>PowerPoint Presentation</vt:lpstr>
      <vt:lpstr>On Pre-training Objectives</vt:lpstr>
      <vt:lpstr>Objectives</vt:lpstr>
      <vt:lpstr>Objectives: Experiments </vt:lpstr>
      <vt:lpstr>PowerPoint Presentation</vt:lpstr>
      <vt:lpstr>Q: What would you do? </vt:lpstr>
      <vt:lpstr>IsoPlots: Tradeoffs at a smaller scale</vt:lpstr>
      <vt:lpstr>IsoPlots: Tradeoffs at a smaller scale</vt:lpstr>
      <vt:lpstr>IsoPlots: Tradeoffs at a smaller scale</vt:lpstr>
      <vt:lpstr>Predictive models for parameters </vt:lpstr>
      <vt:lpstr>PowerPoint Presentation</vt:lpstr>
      <vt:lpstr>Batching Data</vt:lpstr>
      <vt:lpstr>Another side of batching: gradient quality</vt:lpstr>
      <vt:lpstr>Batch sizes: some known statistics </vt:lpstr>
      <vt:lpstr>Incorporate</vt:lpstr>
      <vt:lpstr>Can I fit this model in which GPU?</vt:lpstr>
      <vt:lpstr>The Memory Usage during inference </vt:lpstr>
      <vt:lpstr>How many parameters does my Transformer have? </vt:lpstr>
      <vt:lpstr>Dropout and other regularization</vt:lpstr>
      <vt:lpstr>Dropout and weight decay in practice</vt:lpstr>
      <vt:lpstr>Why weight decay LLMs?</vt:lpstr>
      <vt:lpstr>Optimizers </vt:lpstr>
      <vt:lpstr>Epoching </vt:lpstr>
      <vt:lpstr>Monitoring the convergence</vt:lpstr>
      <vt:lpstr>Monitoring the convergence with end tasks</vt:lpstr>
      <vt:lpstr>Monitoring the convergence with end tasks</vt:lpstr>
      <vt:lpstr>Staged pre-training </vt:lpstr>
      <vt:lpstr>Recap of training LLMs</vt:lpstr>
      <vt:lpstr>Incorporate</vt:lpstr>
      <vt:lpstr>PowerPoint Presentation</vt:lpstr>
      <vt:lpstr>A few things from Mike Lewis talk </vt:lpstr>
      <vt:lpstr>Incorporate</vt:lpstr>
      <vt:lpstr>PowerPoint Presentation</vt:lpstr>
      <vt:lpstr>Mixture of Experts (MoE)</vt:lpstr>
      <vt:lpstr>Mixture of Experts (MoE)</vt:lpstr>
      <vt:lpstr>Why are MoE’s getting popular? </vt:lpstr>
      <vt:lpstr>Why are MoE’s getting popular? </vt:lpstr>
      <vt:lpstr>Why are MoE’s getting popular? </vt:lpstr>
      <vt:lpstr>Why are MoE’s getting popular? </vt:lpstr>
      <vt:lpstr>MoE variants</vt:lpstr>
      <vt:lpstr>Top-k routing, intuitively</vt:lpstr>
      <vt:lpstr>Top-k routing, in detail </vt:lpstr>
      <vt:lpstr>Recent variations: shared experts</vt:lpstr>
      <vt:lpstr>Various ablations from the DeepSeek paper</vt:lpstr>
      <vt:lpstr>Why haven’t MoEs been more popular?</vt:lpstr>
      <vt:lpstr>Why haven’t MoEs been more popular?</vt:lpstr>
      <vt:lpstr>Side issue – stochasticity of MoE models</vt:lpstr>
      <vt:lpstr>Summary </vt:lpstr>
      <vt:lpstr>PowerPoint Presentation</vt:lpstr>
      <vt:lpstr>Mixture of Experts (MoE)</vt:lpstr>
      <vt:lpstr>MoE variants</vt:lpstr>
      <vt:lpstr>Variations of routing function </vt:lpstr>
      <vt:lpstr>Routing function </vt:lpstr>
      <vt:lpstr>Common routing variants</vt:lpstr>
      <vt:lpstr>Other routing variants</vt:lpstr>
      <vt:lpstr>Some recent MoE results </vt:lpstr>
      <vt:lpstr>Some recent MoE results – Qwen </vt:lpstr>
      <vt:lpstr>Some recent MoE results – DeepSeek </vt:lpstr>
      <vt:lpstr>How do we train MoEs?</vt:lpstr>
      <vt:lpstr>How do we train MoEs?</vt:lpstr>
      <vt:lpstr>Stochastic approximation</vt:lpstr>
      <vt:lpstr>Stochastic approximation</vt:lpstr>
      <vt:lpstr>Load balancing losses</vt:lpstr>
      <vt:lpstr>Recent Extensions of Load Balancing </vt:lpstr>
      <vt:lpstr>Training MoEs – the systems side</vt:lpstr>
      <vt:lpstr>Training MoEs – the systems side</vt:lpstr>
      <vt:lpstr>Side issue – stability </vt:lpstr>
      <vt:lpstr>Issues with MoEs — fine-tuning </vt:lpstr>
      <vt:lpstr>Other training methods — Upcycling </vt:lpstr>
      <vt:lpstr>Upcycling example - MiniCPM</vt:lpstr>
      <vt:lpstr>Upcycling example – Qwen MoE</vt:lpstr>
      <vt:lpstr>Upcycling example (?) Mixtral</vt:lpstr>
      <vt:lpstr>Why haven’t MoEs been more popular?</vt:lpstr>
      <vt:lpstr>ByteDance recipe for MoE: Incorporate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32</cp:revision>
  <cp:lastPrinted>2025-03-06T06:17:57Z</cp:lastPrinted>
  <dcterms:modified xsi:type="dcterms:W3CDTF">2025-09-02T19:42:14Z</dcterms:modified>
</cp:coreProperties>
</file>