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6AE_A261B45B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686_EDBA80C1.xml" ContentType="application/vnd.ms-powerpoint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83"/>
  </p:notesMasterIdLst>
  <p:sldIdLst>
    <p:sldId id="301" r:id="rId2"/>
    <p:sldId id="1694" r:id="rId3"/>
    <p:sldId id="1695" r:id="rId4"/>
    <p:sldId id="1701" r:id="rId5"/>
    <p:sldId id="1704" r:id="rId6"/>
    <p:sldId id="1706" r:id="rId7"/>
    <p:sldId id="1696" r:id="rId8"/>
    <p:sldId id="1697" r:id="rId9"/>
    <p:sldId id="1702" r:id="rId10"/>
    <p:sldId id="1600" r:id="rId11"/>
    <p:sldId id="300" r:id="rId12"/>
    <p:sldId id="1698" r:id="rId13"/>
    <p:sldId id="1639" r:id="rId14"/>
    <p:sldId id="1622" r:id="rId15"/>
    <p:sldId id="1640" r:id="rId16"/>
    <p:sldId id="1699" r:id="rId17"/>
    <p:sldId id="1642" r:id="rId18"/>
    <p:sldId id="1627" r:id="rId19"/>
    <p:sldId id="1700" r:id="rId20"/>
    <p:sldId id="262" r:id="rId21"/>
    <p:sldId id="1643" r:id="rId22"/>
    <p:sldId id="1644" r:id="rId23"/>
    <p:sldId id="1645" r:id="rId24"/>
    <p:sldId id="1646" r:id="rId25"/>
    <p:sldId id="1713" r:id="rId26"/>
    <p:sldId id="1653" r:id="rId27"/>
    <p:sldId id="1654" r:id="rId28"/>
    <p:sldId id="1655" r:id="rId29"/>
    <p:sldId id="1662" r:id="rId30"/>
    <p:sldId id="1632" r:id="rId31"/>
    <p:sldId id="1707" r:id="rId32"/>
    <p:sldId id="1708" r:id="rId33"/>
    <p:sldId id="1710" r:id="rId34"/>
    <p:sldId id="1711" r:id="rId35"/>
    <p:sldId id="1657" r:id="rId36"/>
    <p:sldId id="1659" r:id="rId37"/>
    <p:sldId id="1660" r:id="rId38"/>
    <p:sldId id="1661" r:id="rId39"/>
    <p:sldId id="1665" r:id="rId40"/>
    <p:sldId id="1664" r:id="rId41"/>
    <p:sldId id="1631" r:id="rId42"/>
    <p:sldId id="283" r:id="rId43"/>
    <p:sldId id="1667" r:id="rId44"/>
    <p:sldId id="657" r:id="rId45"/>
    <p:sldId id="1692" r:id="rId46"/>
    <p:sldId id="1670" r:id="rId47"/>
    <p:sldId id="1668" r:id="rId48"/>
    <p:sldId id="1693" r:id="rId49"/>
    <p:sldId id="1663" r:id="rId50"/>
    <p:sldId id="1712" r:id="rId51"/>
    <p:sldId id="1675" r:id="rId52"/>
    <p:sldId id="1672" r:id="rId53"/>
    <p:sldId id="1671" r:id="rId54"/>
    <p:sldId id="1677" r:id="rId55"/>
    <p:sldId id="1678" r:id="rId56"/>
    <p:sldId id="1676" r:id="rId57"/>
    <p:sldId id="1680" r:id="rId58"/>
    <p:sldId id="1669" r:id="rId59"/>
    <p:sldId id="1681" r:id="rId60"/>
    <p:sldId id="1691" r:id="rId61"/>
    <p:sldId id="261" r:id="rId62"/>
    <p:sldId id="1196" r:id="rId63"/>
    <p:sldId id="1174" r:id="rId64"/>
    <p:sldId id="1197" r:id="rId65"/>
    <p:sldId id="1198" r:id="rId66"/>
    <p:sldId id="1199" r:id="rId67"/>
    <p:sldId id="1200" r:id="rId68"/>
    <p:sldId id="1201" r:id="rId69"/>
    <p:sldId id="1202" r:id="rId70"/>
    <p:sldId id="1203" r:id="rId71"/>
    <p:sldId id="1204" r:id="rId72"/>
    <p:sldId id="1679" r:id="rId73"/>
    <p:sldId id="1682" r:id="rId74"/>
    <p:sldId id="1605" r:id="rId75"/>
    <p:sldId id="1685" r:id="rId76"/>
    <p:sldId id="1686" r:id="rId77"/>
    <p:sldId id="1687" r:id="rId78"/>
    <p:sldId id="1688" r:id="rId79"/>
    <p:sldId id="1690" r:id="rId80"/>
    <p:sldId id="1689" r:id="rId81"/>
    <p:sldId id="1206" r:id="rId8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84"/>
    </p:embeddedFont>
    <p:embeddedFont>
      <p:font typeface="Consolas" panose="020B0609020204030204" pitchFamily="49" charset="0"/>
      <p:regular r:id="rId85"/>
      <p:bold r:id="rId86"/>
      <p:italic r:id="rId87"/>
      <p:boldItalic r:id="rId88"/>
    </p:embeddedFont>
    <p:embeddedFont>
      <p:font typeface="Corbel" panose="020B0503020204020204" pitchFamily="34" charset="0"/>
      <p:regular r:id="rId89"/>
      <p:bold r:id="rId90"/>
      <p:italic r:id="rId91"/>
      <p:boldItalic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elis hristidis" initials="vh" lastIdx="1" clrIdx="0">
    <p:extLst>
      <p:ext uri="{19B8F6BF-5375-455C-9EA6-DF929625EA0E}">
        <p15:presenceInfo xmlns:p15="http://schemas.microsoft.com/office/powerpoint/2012/main" userId="4f311c13892de8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EFD"/>
    <a:srgbClr val="D9E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F3DEF-9B60-CE45-9AFD-252487207F63}" v="416" dt="2023-01-26T16:41:09.9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/>
    <p:restoredTop sz="81361"/>
  </p:normalViewPr>
  <p:slideViewPr>
    <p:cSldViewPr snapToGrid="0">
      <p:cViewPr varScale="1">
        <p:scale>
          <a:sx n="137" d="100"/>
          <a:sy n="137" d="100"/>
        </p:scale>
        <p:origin x="1712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7.fntdata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3.fntdata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commentAuthors" Target="commentAuthors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Khashabi" userId="62390808-c838-45e6-be59-d6fd0d208bc8" providerId="ADAL" clId="{790F3DEF-9B60-CE45-9AFD-252487207F63}"/>
    <pc:docChg chg="undo redo custSel addSld delSld modSld sldOrd">
      <pc:chgData name="Daniel Khashabi" userId="62390808-c838-45e6-be59-d6fd0d208bc8" providerId="ADAL" clId="{790F3DEF-9B60-CE45-9AFD-252487207F63}" dt="2023-01-26T16:41:09.925" v="4952" actId="20577"/>
      <pc:docMkLst>
        <pc:docMk/>
      </pc:docMkLst>
      <pc:sldChg chg="modSp mod">
        <pc:chgData name="Daniel Khashabi" userId="62390808-c838-45e6-be59-d6fd0d208bc8" providerId="ADAL" clId="{790F3DEF-9B60-CE45-9AFD-252487207F63}" dt="2023-01-26T15:18:36.361" v="2043" actId="20577"/>
        <pc:sldMkLst>
          <pc:docMk/>
          <pc:sldMk cId="1411075580" sldId="262"/>
        </pc:sldMkLst>
        <pc:spChg chg="mod">
          <ac:chgData name="Daniel Khashabi" userId="62390808-c838-45e6-be59-d6fd0d208bc8" providerId="ADAL" clId="{790F3DEF-9B60-CE45-9AFD-252487207F63}" dt="2023-01-26T15:18:36.361" v="2043" actId="20577"/>
          <ac:spMkLst>
            <pc:docMk/>
            <pc:sldMk cId="1411075580" sldId="262"/>
            <ac:spMk id="2" creationId="{212D9842-DCEC-4EEC-BBDA-580513BBCA98}"/>
          </ac:spMkLst>
        </pc:spChg>
      </pc:sldChg>
      <pc:sldChg chg="modSp mod">
        <pc:chgData name="Daniel Khashabi" userId="62390808-c838-45e6-be59-d6fd0d208bc8" providerId="ADAL" clId="{790F3DEF-9B60-CE45-9AFD-252487207F63}" dt="2023-01-26T16:28:42.935" v="4815"/>
        <pc:sldMkLst>
          <pc:docMk/>
          <pc:sldMk cId="447448572" sldId="300"/>
        </pc:sldMkLst>
        <pc:spChg chg="mod">
          <ac:chgData name="Daniel Khashabi" userId="62390808-c838-45e6-be59-d6fd0d208bc8" providerId="ADAL" clId="{790F3DEF-9B60-CE45-9AFD-252487207F63}" dt="2023-01-26T16:28:42.935" v="4815"/>
          <ac:spMkLst>
            <pc:docMk/>
            <pc:sldMk cId="447448572" sldId="300"/>
            <ac:spMk id="4" creationId="{9AC116CA-C577-AD07-705C-F09F22929E17}"/>
          </ac:spMkLst>
        </pc:spChg>
        <pc:spChg chg="mod">
          <ac:chgData name="Daniel Khashabi" userId="62390808-c838-45e6-be59-d6fd0d208bc8" providerId="ADAL" clId="{790F3DEF-9B60-CE45-9AFD-252487207F63}" dt="2023-01-26T02:51:58.768" v="869" actId="113"/>
          <ac:spMkLst>
            <pc:docMk/>
            <pc:sldMk cId="447448572" sldId="300"/>
            <ac:spMk id="6" creationId="{1BFB0312-85F6-37BE-836D-B8A8256616D2}"/>
          </ac:spMkLst>
        </pc:spChg>
      </pc:sldChg>
      <pc:sldChg chg="modSp mod">
        <pc:chgData name="Daniel Khashabi" userId="62390808-c838-45e6-be59-d6fd0d208bc8" providerId="ADAL" clId="{790F3DEF-9B60-CE45-9AFD-252487207F63}" dt="2023-01-26T14:53:42.212" v="1470" actId="20577"/>
        <pc:sldMkLst>
          <pc:docMk/>
          <pc:sldMk cId="727298840" sldId="1600"/>
        </pc:sldMkLst>
        <pc:spChg chg="mod">
          <ac:chgData name="Daniel Khashabi" userId="62390808-c838-45e6-be59-d6fd0d208bc8" providerId="ADAL" clId="{790F3DEF-9B60-CE45-9AFD-252487207F63}" dt="2023-01-26T14:28:36.132" v="1251" actId="313"/>
          <ac:spMkLst>
            <pc:docMk/>
            <pc:sldMk cId="727298840" sldId="1600"/>
            <ac:spMk id="2" creationId="{3BF04DCC-B06B-E984-B761-D292ABB9D9DE}"/>
          </ac:spMkLst>
        </pc:spChg>
        <pc:spChg chg="mod">
          <ac:chgData name="Daniel Khashabi" userId="62390808-c838-45e6-be59-d6fd0d208bc8" providerId="ADAL" clId="{790F3DEF-9B60-CE45-9AFD-252487207F63}" dt="2023-01-26T14:53:42.212" v="1470" actId="20577"/>
          <ac:spMkLst>
            <pc:docMk/>
            <pc:sldMk cId="727298840" sldId="1600"/>
            <ac:spMk id="3" creationId="{C8871ADC-515D-3D38-5A09-E47EFCDD3A02}"/>
          </ac:spMkLst>
        </pc:spChg>
      </pc:sldChg>
      <pc:sldChg chg="modSp mod">
        <pc:chgData name="Daniel Khashabi" userId="62390808-c838-45e6-be59-d6fd0d208bc8" providerId="ADAL" clId="{790F3DEF-9B60-CE45-9AFD-252487207F63}" dt="2023-01-26T02:53:50.279" v="969" actId="207"/>
        <pc:sldMkLst>
          <pc:docMk/>
          <pc:sldMk cId="1131622899" sldId="1622"/>
        </pc:sldMkLst>
        <pc:spChg chg="mod">
          <ac:chgData name="Daniel Khashabi" userId="62390808-c838-45e6-be59-d6fd0d208bc8" providerId="ADAL" clId="{790F3DEF-9B60-CE45-9AFD-252487207F63}" dt="2023-01-26T02:53:50.279" v="969" actId="207"/>
          <ac:spMkLst>
            <pc:docMk/>
            <pc:sldMk cId="1131622899" sldId="1622"/>
            <ac:spMk id="3" creationId="{46D4A4C8-B4DB-0190-EA9E-63C2A9AB5B9F}"/>
          </ac:spMkLst>
        </pc:spChg>
        <pc:picChg chg="mod">
          <ac:chgData name="Daniel Khashabi" userId="62390808-c838-45e6-be59-d6fd0d208bc8" providerId="ADAL" clId="{790F3DEF-9B60-CE45-9AFD-252487207F63}" dt="2023-01-26T02:53:28.828" v="959" actId="1038"/>
          <ac:picMkLst>
            <pc:docMk/>
            <pc:sldMk cId="1131622899" sldId="1622"/>
            <ac:picMk id="1026" creationId="{05894463-1DCB-8D73-4143-106E28FE55A0}"/>
          </ac:picMkLst>
        </pc:picChg>
        <pc:picChg chg="mod">
          <ac:chgData name="Daniel Khashabi" userId="62390808-c838-45e6-be59-d6fd0d208bc8" providerId="ADAL" clId="{790F3DEF-9B60-CE45-9AFD-252487207F63}" dt="2023-01-26T02:53:28.828" v="959" actId="1038"/>
          <ac:picMkLst>
            <pc:docMk/>
            <pc:sldMk cId="1131622899" sldId="1622"/>
            <ac:picMk id="1030" creationId="{D402A340-9FF6-96DF-27C5-A8952445258C}"/>
          </ac:picMkLst>
        </pc:picChg>
        <pc:picChg chg="mod">
          <ac:chgData name="Daniel Khashabi" userId="62390808-c838-45e6-be59-d6fd0d208bc8" providerId="ADAL" clId="{790F3DEF-9B60-CE45-9AFD-252487207F63}" dt="2023-01-26T02:53:28.828" v="959" actId="1038"/>
          <ac:picMkLst>
            <pc:docMk/>
            <pc:sldMk cId="1131622899" sldId="1622"/>
            <ac:picMk id="1032" creationId="{F27C1474-8696-6472-546A-6B2A84F4BB02}"/>
          </ac:picMkLst>
        </pc:picChg>
      </pc:sldChg>
      <pc:sldChg chg="add del">
        <pc:chgData name="Daniel Khashabi" userId="62390808-c838-45e6-be59-d6fd0d208bc8" providerId="ADAL" clId="{790F3DEF-9B60-CE45-9AFD-252487207F63}" dt="2023-01-26T15:18:17.586" v="2036" actId="2696"/>
        <pc:sldMkLst>
          <pc:docMk/>
          <pc:sldMk cId="2961893827" sldId="1626"/>
        </pc:sldMkLst>
      </pc:sldChg>
      <pc:sldChg chg="delSp modSp mod">
        <pc:chgData name="Daniel Khashabi" userId="62390808-c838-45e6-be59-d6fd0d208bc8" providerId="ADAL" clId="{790F3DEF-9B60-CE45-9AFD-252487207F63}" dt="2023-01-26T14:59:25.539" v="1522" actId="478"/>
        <pc:sldMkLst>
          <pc:docMk/>
          <pc:sldMk cId="6405746" sldId="1627"/>
        </pc:sldMkLst>
        <pc:spChg chg="mod">
          <ac:chgData name="Daniel Khashabi" userId="62390808-c838-45e6-be59-d6fd0d208bc8" providerId="ADAL" clId="{790F3DEF-9B60-CE45-9AFD-252487207F63}" dt="2023-01-26T14:59:23.255" v="1521" actId="20577"/>
          <ac:spMkLst>
            <pc:docMk/>
            <pc:sldMk cId="6405746" sldId="1627"/>
            <ac:spMk id="3" creationId="{E2CAED47-9A67-175A-B0E9-9CC4399FC6A9}"/>
          </ac:spMkLst>
        </pc:spChg>
        <pc:spChg chg="del mod">
          <ac:chgData name="Daniel Khashabi" userId="62390808-c838-45e6-be59-d6fd0d208bc8" providerId="ADAL" clId="{790F3DEF-9B60-CE45-9AFD-252487207F63}" dt="2023-01-26T14:59:25.539" v="1522" actId="478"/>
          <ac:spMkLst>
            <pc:docMk/>
            <pc:sldMk cId="6405746" sldId="1627"/>
            <ac:spMk id="5" creationId="{D587EFB2-3A92-6C34-91FF-5C99C20A8B89}"/>
          </ac:spMkLst>
        </pc:spChg>
      </pc:sldChg>
      <pc:sldChg chg="modSp mod">
        <pc:chgData name="Daniel Khashabi" userId="62390808-c838-45e6-be59-d6fd0d208bc8" providerId="ADAL" clId="{790F3DEF-9B60-CE45-9AFD-252487207F63}" dt="2023-01-26T16:19:37.512" v="4024" actId="207"/>
        <pc:sldMkLst>
          <pc:docMk/>
          <pc:sldMk cId="4222524964" sldId="1631"/>
        </pc:sldMkLst>
        <pc:spChg chg="mod">
          <ac:chgData name="Daniel Khashabi" userId="62390808-c838-45e6-be59-d6fd0d208bc8" providerId="ADAL" clId="{790F3DEF-9B60-CE45-9AFD-252487207F63}" dt="2023-01-26T16:19:37.512" v="4024" actId="207"/>
          <ac:spMkLst>
            <pc:docMk/>
            <pc:sldMk cId="4222524964" sldId="1631"/>
            <ac:spMk id="3" creationId="{0F7E720E-391B-1763-076A-AF493972E91C}"/>
          </ac:spMkLst>
        </pc:spChg>
      </pc:sldChg>
      <pc:sldChg chg="delSp modSp mod">
        <pc:chgData name="Daniel Khashabi" userId="62390808-c838-45e6-be59-d6fd0d208bc8" providerId="ADAL" clId="{790F3DEF-9B60-CE45-9AFD-252487207F63}" dt="2023-01-26T16:02:24.369" v="3317" actId="20577"/>
        <pc:sldMkLst>
          <pc:docMk/>
          <pc:sldMk cId="542037243" sldId="1632"/>
        </pc:sldMkLst>
        <pc:spChg chg="mod">
          <ac:chgData name="Daniel Khashabi" userId="62390808-c838-45e6-be59-d6fd0d208bc8" providerId="ADAL" clId="{790F3DEF-9B60-CE45-9AFD-252487207F63}" dt="2023-01-26T16:02:24.369" v="3317" actId="20577"/>
          <ac:spMkLst>
            <pc:docMk/>
            <pc:sldMk cId="542037243" sldId="1632"/>
            <ac:spMk id="3" creationId="{E673D2E0-2405-C18C-573F-744F98A8A7CA}"/>
          </ac:spMkLst>
        </pc:spChg>
        <pc:spChg chg="del mod">
          <ac:chgData name="Daniel Khashabi" userId="62390808-c838-45e6-be59-d6fd0d208bc8" providerId="ADAL" clId="{790F3DEF-9B60-CE45-9AFD-252487207F63}" dt="2023-01-26T16:02:20.917" v="3316" actId="478"/>
          <ac:spMkLst>
            <pc:docMk/>
            <pc:sldMk cId="542037243" sldId="1632"/>
            <ac:spMk id="11" creationId="{DE412EBB-9B1A-9B4F-A419-05D5A3C40ECD}"/>
          </ac:spMkLst>
        </pc:spChg>
        <pc:grpChg chg="del">
          <ac:chgData name="Daniel Khashabi" userId="62390808-c838-45e6-be59-d6fd0d208bc8" providerId="ADAL" clId="{790F3DEF-9B60-CE45-9AFD-252487207F63}" dt="2023-01-26T16:02:17.370" v="3314" actId="478"/>
          <ac:grpSpMkLst>
            <pc:docMk/>
            <pc:sldMk cId="542037243" sldId="1632"/>
            <ac:grpSpMk id="12" creationId="{4AAC2837-551A-9332-86AF-C91E6B49EDDC}"/>
          </ac:grpSpMkLst>
        </pc:grpChg>
        <pc:cxnChg chg="mod">
          <ac:chgData name="Daniel Khashabi" userId="62390808-c838-45e6-be59-d6fd0d208bc8" providerId="ADAL" clId="{790F3DEF-9B60-CE45-9AFD-252487207F63}" dt="2023-01-26T16:02:17.370" v="3314" actId="478"/>
          <ac:cxnSpMkLst>
            <pc:docMk/>
            <pc:sldMk cId="542037243" sldId="1632"/>
            <ac:cxnSpMk id="15" creationId="{32FA87A8-F26B-5B47-E21D-871DA833C8F2}"/>
          </ac:cxnSpMkLst>
        </pc:cxnChg>
      </pc:sldChg>
      <pc:sldChg chg="modSp mod">
        <pc:chgData name="Daniel Khashabi" userId="62390808-c838-45e6-be59-d6fd0d208bc8" providerId="ADAL" clId="{790F3DEF-9B60-CE45-9AFD-252487207F63}" dt="2023-01-26T02:52:53.242" v="905" actId="20577"/>
        <pc:sldMkLst>
          <pc:docMk/>
          <pc:sldMk cId="141963782" sldId="1639"/>
        </pc:sldMkLst>
        <pc:spChg chg="mod">
          <ac:chgData name="Daniel Khashabi" userId="62390808-c838-45e6-be59-d6fd0d208bc8" providerId="ADAL" clId="{790F3DEF-9B60-CE45-9AFD-252487207F63}" dt="2023-01-26T02:52:33.339" v="875" actId="20577"/>
          <ac:spMkLst>
            <pc:docMk/>
            <pc:sldMk cId="141963782" sldId="1639"/>
            <ac:spMk id="3" creationId="{46D4A4C8-B4DB-0190-EA9E-63C2A9AB5B9F}"/>
          </ac:spMkLst>
        </pc:spChg>
        <pc:spChg chg="mod">
          <ac:chgData name="Daniel Khashabi" userId="62390808-c838-45e6-be59-d6fd0d208bc8" providerId="ADAL" clId="{790F3DEF-9B60-CE45-9AFD-252487207F63}" dt="2023-01-26T02:52:37.168" v="885" actId="1036"/>
          <ac:spMkLst>
            <pc:docMk/>
            <pc:sldMk cId="141963782" sldId="1639"/>
            <ac:spMk id="7" creationId="{BE4CF8DD-99BC-D974-8E6A-27EE1D11B261}"/>
          </ac:spMkLst>
        </pc:spChg>
        <pc:spChg chg="mod">
          <ac:chgData name="Daniel Khashabi" userId="62390808-c838-45e6-be59-d6fd0d208bc8" providerId="ADAL" clId="{790F3DEF-9B60-CE45-9AFD-252487207F63}" dt="2023-01-26T02:52:53.242" v="905" actId="20577"/>
          <ac:spMkLst>
            <pc:docMk/>
            <pc:sldMk cId="141963782" sldId="1639"/>
            <ac:spMk id="9" creationId="{98F360A4-0523-9168-B2E0-6340B0B93B35}"/>
          </ac:spMkLst>
        </pc:spChg>
      </pc:sldChg>
      <pc:sldChg chg="addSp delSp modSp mod">
        <pc:chgData name="Daniel Khashabi" userId="62390808-c838-45e6-be59-d6fd0d208bc8" providerId="ADAL" clId="{790F3DEF-9B60-CE45-9AFD-252487207F63}" dt="2023-01-26T16:32:50.321" v="4833" actId="20577"/>
        <pc:sldMkLst>
          <pc:docMk/>
          <pc:sldMk cId="589837680" sldId="1640"/>
        </pc:sldMkLst>
        <pc:spChg chg="mod">
          <ac:chgData name="Daniel Khashabi" userId="62390808-c838-45e6-be59-d6fd0d208bc8" providerId="ADAL" clId="{790F3DEF-9B60-CE45-9AFD-252487207F63}" dt="2023-01-26T14:58:10.410" v="1502" actId="313"/>
          <ac:spMkLst>
            <pc:docMk/>
            <pc:sldMk cId="589837680" sldId="1640"/>
            <ac:spMk id="2" creationId="{F31DC014-3B93-8CA4-430F-3224A173D6D3}"/>
          </ac:spMkLst>
        </pc:spChg>
        <pc:spChg chg="mod">
          <ac:chgData name="Daniel Khashabi" userId="62390808-c838-45e6-be59-d6fd0d208bc8" providerId="ADAL" clId="{790F3DEF-9B60-CE45-9AFD-252487207F63}" dt="2023-01-26T16:32:50.321" v="4833" actId="20577"/>
          <ac:spMkLst>
            <pc:docMk/>
            <pc:sldMk cId="589837680" sldId="1640"/>
            <ac:spMk id="3" creationId="{EDE61EAC-B9E4-5871-39E9-E7F3F5082F6A}"/>
          </ac:spMkLst>
        </pc:spChg>
        <pc:spChg chg="del">
          <ac:chgData name="Daniel Khashabi" userId="62390808-c838-45e6-be59-d6fd0d208bc8" providerId="ADAL" clId="{790F3DEF-9B60-CE45-9AFD-252487207F63}" dt="2023-01-26T14:57:53.742" v="1487" actId="478"/>
          <ac:spMkLst>
            <pc:docMk/>
            <pc:sldMk cId="589837680" sldId="1640"/>
            <ac:spMk id="4" creationId="{ACE3D54B-E9F3-3E97-A0B3-D194565C1643}"/>
          </ac:spMkLst>
        </pc:spChg>
        <pc:spChg chg="del">
          <ac:chgData name="Daniel Khashabi" userId="62390808-c838-45e6-be59-d6fd0d208bc8" providerId="ADAL" clId="{790F3DEF-9B60-CE45-9AFD-252487207F63}" dt="2023-01-26T14:57:53.742" v="1487" actId="478"/>
          <ac:spMkLst>
            <pc:docMk/>
            <pc:sldMk cId="589837680" sldId="1640"/>
            <ac:spMk id="5" creationId="{7132BDD6-7B84-9B18-AC22-8A80E0A89566}"/>
          </ac:spMkLst>
        </pc:spChg>
        <pc:spChg chg="add mod">
          <ac:chgData name="Daniel Khashabi" userId="62390808-c838-45e6-be59-d6fd0d208bc8" providerId="ADAL" clId="{790F3DEF-9B60-CE45-9AFD-252487207F63}" dt="2023-01-26T16:32:21.903" v="4816"/>
          <ac:spMkLst>
            <pc:docMk/>
            <pc:sldMk cId="589837680" sldId="1640"/>
            <ac:spMk id="6" creationId="{27083BD1-0908-304F-7778-9B55029421B7}"/>
          </ac:spMkLst>
        </pc:spChg>
        <pc:spChg chg="add mod">
          <ac:chgData name="Daniel Khashabi" userId="62390808-c838-45e6-be59-d6fd0d208bc8" providerId="ADAL" clId="{790F3DEF-9B60-CE45-9AFD-252487207F63}" dt="2023-01-26T16:32:21.903" v="4816"/>
          <ac:spMkLst>
            <pc:docMk/>
            <pc:sldMk cId="589837680" sldId="1640"/>
            <ac:spMk id="7" creationId="{22D04208-248E-FEFC-AA7A-4C2F53ECFABC}"/>
          </ac:spMkLst>
        </pc:spChg>
        <pc:spChg chg="del">
          <ac:chgData name="Daniel Khashabi" userId="62390808-c838-45e6-be59-d6fd0d208bc8" providerId="ADAL" clId="{790F3DEF-9B60-CE45-9AFD-252487207F63}" dt="2023-01-26T14:57:46.119" v="1485" actId="478"/>
          <ac:spMkLst>
            <pc:docMk/>
            <pc:sldMk cId="589837680" sldId="1640"/>
            <ac:spMk id="8" creationId="{1207D6F8-F3F8-8C77-A1CD-E2F18A03D19E}"/>
          </ac:spMkLst>
        </pc:spChg>
        <pc:spChg chg="del">
          <ac:chgData name="Daniel Khashabi" userId="62390808-c838-45e6-be59-d6fd0d208bc8" providerId="ADAL" clId="{790F3DEF-9B60-CE45-9AFD-252487207F63}" dt="2023-01-26T14:57:43.814" v="1484" actId="478"/>
          <ac:spMkLst>
            <pc:docMk/>
            <pc:sldMk cId="589837680" sldId="1640"/>
            <ac:spMk id="10" creationId="{5565F1D2-1087-F6E4-140F-759207B1C35B}"/>
          </ac:spMkLst>
        </pc:spChg>
      </pc:sldChg>
      <pc:sldChg chg="modSp mod">
        <pc:chgData name="Daniel Khashabi" userId="62390808-c838-45e6-be59-d6fd0d208bc8" providerId="ADAL" clId="{790F3DEF-9B60-CE45-9AFD-252487207F63}" dt="2023-01-26T14:58:20.278" v="1519" actId="20577"/>
        <pc:sldMkLst>
          <pc:docMk/>
          <pc:sldMk cId="4225768104" sldId="1642"/>
        </pc:sldMkLst>
        <pc:spChg chg="mod">
          <ac:chgData name="Daniel Khashabi" userId="62390808-c838-45e6-be59-d6fd0d208bc8" providerId="ADAL" clId="{790F3DEF-9B60-CE45-9AFD-252487207F63}" dt="2023-01-26T14:58:20.278" v="1519" actId="20577"/>
          <ac:spMkLst>
            <pc:docMk/>
            <pc:sldMk cId="4225768104" sldId="1642"/>
            <ac:spMk id="2" creationId="{F31DC014-3B93-8CA4-430F-3224A173D6D3}"/>
          </ac:spMkLst>
        </pc:spChg>
      </pc:sldChg>
      <pc:sldChg chg="modSp mod">
        <pc:chgData name="Daniel Khashabi" userId="62390808-c838-45e6-be59-d6fd0d208bc8" providerId="ADAL" clId="{790F3DEF-9B60-CE45-9AFD-252487207F63}" dt="2023-01-26T15:19:30.592" v="2069" actId="207"/>
        <pc:sldMkLst>
          <pc:docMk/>
          <pc:sldMk cId="2268218042" sldId="1643"/>
        </pc:sldMkLst>
        <pc:spChg chg="mod">
          <ac:chgData name="Daniel Khashabi" userId="62390808-c838-45e6-be59-d6fd0d208bc8" providerId="ADAL" clId="{790F3DEF-9B60-CE45-9AFD-252487207F63}" dt="2023-01-26T15:19:30.592" v="2069" actId="207"/>
          <ac:spMkLst>
            <pc:docMk/>
            <pc:sldMk cId="2268218042" sldId="1643"/>
            <ac:spMk id="3" creationId="{E2CAED47-9A67-175A-B0E9-9CC4399FC6A9}"/>
          </ac:spMkLst>
        </pc:spChg>
      </pc:sldChg>
      <pc:sldChg chg="modSp mod">
        <pc:chgData name="Daniel Khashabi" userId="62390808-c838-45e6-be59-d6fd0d208bc8" providerId="ADAL" clId="{790F3DEF-9B60-CE45-9AFD-252487207F63}" dt="2023-01-26T15:45:59.492" v="3267" actId="1036"/>
        <pc:sldMkLst>
          <pc:docMk/>
          <pc:sldMk cId="2117584441" sldId="1644"/>
        </pc:sldMkLst>
        <pc:spChg chg="mod">
          <ac:chgData name="Daniel Khashabi" userId="62390808-c838-45e6-be59-d6fd0d208bc8" providerId="ADAL" clId="{790F3DEF-9B60-CE45-9AFD-252487207F63}" dt="2023-01-26T15:45:47.902" v="3253" actId="27636"/>
          <ac:spMkLst>
            <pc:docMk/>
            <pc:sldMk cId="2117584441" sldId="1644"/>
            <ac:spMk id="3" creationId="{11A620B0-F774-761E-E8F8-BAD9C7E9A735}"/>
          </ac:spMkLst>
        </pc:spChg>
        <pc:spChg chg="mod">
          <ac:chgData name="Daniel Khashabi" userId="62390808-c838-45e6-be59-d6fd0d208bc8" providerId="ADAL" clId="{790F3DEF-9B60-CE45-9AFD-252487207F63}" dt="2023-01-26T15:45:59.492" v="3267" actId="1036"/>
          <ac:spMkLst>
            <pc:docMk/>
            <pc:sldMk cId="2117584441" sldId="1644"/>
            <ac:spMk id="9" creationId="{3B933150-E3D0-CCA8-ACDE-90CDFA172A9F}"/>
          </ac:spMkLst>
        </pc:spChg>
        <pc:spChg chg="mod">
          <ac:chgData name="Daniel Khashabi" userId="62390808-c838-45e6-be59-d6fd0d208bc8" providerId="ADAL" clId="{790F3DEF-9B60-CE45-9AFD-252487207F63}" dt="2023-01-26T15:45:59.492" v="3267" actId="1036"/>
          <ac:spMkLst>
            <pc:docMk/>
            <pc:sldMk cId="2117584441" sldId="1644"/>
            <ac:spMk id="10" creationId="{AC0504C1-D105-E607-CA9E-13C0E6D401A6}"/>
          </ac:spMkLst>
        </pc:spChg>
        <pc:spChg chg="mod">
          <ac:chgData name="Daniel Khashabi" userId="62390808-c838-45e6-be59-d6fd0d208bc8" providerId="ADAL" clId="{790F3DEF-9B60-CE45-9AFD-252487207F63}" dt="2023-01-26T15:45:59.492" v="3267" actId="1036"/>
          <ac:spMkLst>
            <pc:docMk/>
            <pc:sldMk cId="2117584441" sldId="1644"/>
            <ac:spMk id="11" creationId="{8BA9C697-DCF2-D65A-5C68-E3049DA23BE3}"/>
          </ac:spMkLst>
        </pc:spChg>
        <pc:spChg chg="mod">
          <ac:chgData name="Daniel Khashabi" userId="62390808-c838-45e6-be59-d6fd0d208bc8" providerId="ADAL" clId="{790F3DEF-9B60-CE45-9AFD-252487207F63}" dt="2023-01-26T15:45:59.492" v="3267" actId="1036"/>
          <ac:spMkLst>
            <pc:docMk/>
            <pc:sldMk cId="2117584441" sldId="1644"/>
            <ac:spMk id="14" creationId="{956B6951-ACDB-27FC-AAF4-52CA83B4835B}"/>
          </ac:spMkLst>
        </pc:spChg>
        <pc:spChg chg="mod">
          <ac:chgData name="Daniel Khashabi" userId="62390808-c838-45e6-be59-d6fd0d208bc8" providerId="ADAL" clId="{790F3DEF-9B60-CE45-9AFD-252487207F63}" dt="2023-01-26T15:45:59.492" v="3267" actId="1036"/>
          <ac:spMkLst>
            <pc:docMk/>
            <pc:sldMk cId="2117584441" sldId="1644"/>
            <ac:spMk id="15" creationId="{25E24641-6331-1780-85CF-283A47A7E97C}"/>
          </ac:spMkLst>
        </pc:spChg>
      </pc:sldChg>
      <pc:sldChg chg="modSp mod">
        <pc:chgData name="Daniel Khashabi" userId="62390808-c838-45e6-be59-d6fd0d208bc8" providerId="ADAL" clId="{790F3DEF-9B60-CE45-9AFD-252487207F63}" dt="2023-01-26T15:47:54.949" v="3272" actId="207"/>
        <pc:sldMkLst>
          <pc:docMk/>
          <pc:sldMk cId="3162368232" sldId="1645"/>
        </pc:sldMkLst>
        <pc:spChg chg="mod">
          <ac:chgData name="Daniel Khashabi" userId="62390808-c838-45e6-be59-d6fd0d208bc8" providerId="ADAL" clId="{790F3DEF-9B60-CE45-9AFD-252487207F63}" dt="2023-01-26T15:47:54.949" v="3272" actId="207"/>
          <ac:spMkLst>
            <pc:docMk/>
            <pc:sldMk cId="3162368232" sldId="1645"/>
            <ac:spMk id="3" creationId="{11A620B0-F774-761E-E8F8-BAD9C7E9A735}"/>
          </ac:spMkLst>
        </pc:spChg>
      </pc:sldChg>
      <pc:sldChg chg="delSp modSp mod">
        <pc:chgData name="Daniel Khashabi" userId="62390808-c838-45e6-be59-d6fd0d208bc8" providerId="ADAL" clId="{790F3DEF-9B60-CE45-9AFD-252487207F63}" dt="2023-01-26T16:35:44.571" v="4837" actId="20577"/>
        <pc:sldMkLst>
          <pc:docMk/>
          <pc:sldMk cId="1125321756" sldId="1646"/>
        </pc:sldMkLst>
        <pc:spChg chg="mod">
          <ac:chgData name="Daniel Khashabi" userId="62390808-c838-45e6-be59-d6fd0d208bc8" providerId="ADAL" clId="{790F3DEF-9B60-CE45-9AFD-252487207F63}" dt="2023-01-26T16:35:44.571" v="4837" actId="20577"/>
          <ac:spMkLst>
            <pc:docMk/>
            <pc:sldMk cId="1125321756" sldId="1646"/>
            <ac:spMk id="3" creationId="{11A620B0-F774-761E-E8F8-BAD9C7E9A735}"/>
          </ac:spMkLst>
        </pc:spChg>
        <pc:spChg chg="del">
          <ac:chgData name="Daniel Khashabi" userId="62390808-c838-45e6-be59-d6fd0d208bc8" providerId="ADAL" clId="{790F3DEF-9B60-CE45-9AFD-252487207F63}" dt="2023-01-26T16:35:38.861" v="4835" actId="478"/>
          <ac:spMkLst>
            <pc:docMk/>
            <pc:sldMk cId="1125321756" sldId="1646"/>
            <ac:spMk id="7" creationId="{A6FA5B94-E5D0-D309-B7C8-E1680A69495C}"/>
          </ac:spMkLst>
        </pc:spChg>
      </pc:sldChg>
      <pc:sldChg chg="delSp modSp mod">
        <pc:chgData name="Daniel Khashabi" userId="62390808-c838-45e6-be59-d6fd0d208bc8" providerId="ADAL" clId="{790F3DEF-9B60-CE45-9AFD-252487207F63}" dt="2023-01-26T16:36:52.454" v="4839" actId="478"/>
        <pc:sldMkLst>
          <pc:docMk/>
          <pc:sldMk cId="3031021562" sldId="1653"/>
        </pc:sldMkLst>
        <pc:spChg chg="mod">
          <ac:chgData name="Daniel Khashabi" userId="62390808-c838-45e6-be59-d6fd0d208bc8" providerId="ADAL" clId="{790F3DEF-9B60-CE45-9AFD-252487207F63}" dt="2023-01-26T15:58:12.195" v="3273" actId="113"/>
          <ac:spMkLst>
            <pc:docMk/>
            <pc:sldMk cId="3031021562" sldId="1653"/>
            <ac:spMk id="3" creationId="{11A620B0-F774-761E-E8F8-BAD9C7E9A735}"/>
          </ac:spMkLst>
        </pc:spChg>
        <pc:spChg chg="del">
          <ac:chgData name="Daniel Khashabi" userId="62390808-c838-45e6-be59-d6fd0d208bc8" providerId="ADAL" clId="{790F3DEF-9B60-CE45-9AFD-252487207F63}" dt="2023-01-26T16:36:52.454" v="4839" actId="478"/>
          <ac:spMkLst>
            <pc:docMk/>
            <pc:sldMk cId="3031021562" sldId="1653"/>
            <ac:spMk id="23" creationId="{BD8BDA6E-49B5-40F5-C686-683C36CEC3E8}"/>
          </ac:spMkLst>
        </pc:spChg>
      </pc:sldChg>
      <pc:sldChg chg="delSp mod">
        <pc:chgData name="Daniel Khashabi" userId="62390808-c838-45e6-be59-d6fd0d208bc8" providerId="ADAL" clId="{790F3DEF-9B60-CE45-9AFD-252487207F63}" dt="2023-01-26T16:36:48.425" v="4838" actId="478"/>
        <pc:sldMkLst>
          <pc:docMk/>
          <pc:sldMk cId="3392098476" sldId="1654"/>
        </pc:sldMkLst>
        <pc:spChg chg="del">
          <ac:chgData name="Daniel Khashabi" userId="62390808-c838-45e6-be59-d6fd0d208bc8" providerId="ADAL" clId="{790F3DEF-9B60-CE45-9AFD-252487207F63}" dt="2023-01-26T16:36:48.425" v="4838" actId="478"/>
          <ac:spMkLst>
            <pc:docMk/>
            <pc:sldMk cId="3392098476" sldId="1654"/>
            <ac:spMk id="86" creationId="{A18ACFD9-BA35-6890-6F51-6E2C65E460EF}"/>
          </ac:spMkLst>
        </pc:spChg>
      </pc:sldChg>
      <pc:sldChg chg="addSp modSp mod">
        <pc:chgData name="Daniel Khashabi" userId="62390808-c838-45e6-be59-d6fd0d208bc8" providerId="ADAL" clId="{790F3DEF-9B60-CE45-9AFD-252487207F63}" dt="2023-01-26T16:15:29.373" v="3934" actId="20577"/>
        <pc:sldMkLst>
          <pc:docMk/>
          <pc:sldMk cId="348210413" sldId="1659"/>
        </pc:sldMkLst>
        <pc:spChg chg="mod">
          <ac:chgData name="Daniel Khashabi" userId="62390808-c838-45e6-be59-d6fd0d208bc8" providerId="ADAL" clId="{790F3DEF-9B60-CE45-9AFD-252487207F63}" dt="2023-01-26T16:15:18.897" v="3925" actId="20577"/>
          <ac:spMkLst>
            <pc:docMk/>
            <pc:sldMk cId="348210413" sldId="1659"/>
            <ac:spMk id="24" creationId="{DCAEAB3C-D9B7-3867-7A0B-62BEC59A8730}"/>
          </ac:spMkLst>
        </pc:spChg>
        <pc:spChg chg="mod">
          <ac:chgData name="Daniel Khashabi" userId="62390808-c838-45e6-be59-d6fd0d208bc8" providerId="ADAL" clId="{790F3DEF-9B60-CE45-9AFD-252487207F63}" dt="2023-01-26T16:15:29.373" v="3934" actId="20577"/>
          <ac:spMkLst>
            <pc:docMk/>
            <pc:sldMk cId="348210413" sldId="1659"/>
            <ac:spMk id="27" creationId="{4CDF4166-453C-3671-59F3-1FF419B22E7C}"/>
          </ac:spMkLst>
        </pc:spChg>
        <pc:spChg chg="mod">
          <ac:chgData name="Daniel Khashabi" userId="62390808-c838-45e6-be59-d6fd0d208bc8" providerId="ADAL" clId="{790F3DEF-9B60-CE45-9AFD-252487207F63}" dt="2023-01-26T16:15:12.226" v="3916" actId="20577"/>
          <ac:spMkLst>
            <pc:docMk/>
            <pc:sldMk cId="348210413" sldId="1659"/>
            <ac:spMk id="28" creationId="{4F290AF9-5294-5ABA-398F-FBCB645B5CA4}"/>
          </ac:spMkLst>
        </pc:spChg>
        <pc:spChg chg="mod">
          <ac:chgData name="Daniel Khashabi" userId="62390808-c838-45e6-be59-d6fd0d208bc8" providerId="ADAL" clId="{790F3DEF-9B60-CE45-9AFD-252487207F63}" dt="2023-01-26T16:14:54.800" v="3905" actId="20577"/>
          <ac:spMkLst>
            <pc:docMk/>
            <pc:sldMk cId="348210413" sldId="1659"/>
            <ac:spMk id="29" creationId="{D4253324-C452-89EE-FC36-8DE012FABEBA}"/>
          </ac:spMkLst>
        </pc:spChg>
        <pc:picChg chg="add mod">
          <ac:chgData name="Daniel Khashabi" userId="62390808-c838-45e6-be59-d6fd0d208bc8" providerId="ADAL" clId="{790F3DEF-9B60-CE45-9AFD-252487207F63}" dt="2023-01-26T16:13:07.162" v="3894"/>
          <ac:picMkLst>
            <pc:docMk/>
            <pc:sldMk cId="348210413" sldId="1659"/>
            <ac:picMk id="26" creationId="{3FEB9818-DC0E-EFF8-D2F1-C10FE68C6E4E}"/>
          </ac:picMkLst>
        </pc:picChg>
      </pc:sldChg>
      <pc:sldChg chg="delSp modSp mod">
        <pc:chgData name="Daniel Khashabi" userId="62390808-c838-45e6-be59-d6fd0d208bc8" providerId="ADAL" clId="{790F3DEF-9B60-CE45-9AFD-252487207F63}" dt="2023-01-26T16:17:38.989" v="4018" actId="20577"/>
        <pc:sldMkLst>
          <pc:docMk/>
          <pc:sldMk cId="698363736" sldId="1660"/>
        </pc:sldMkLst>
        <pc:spChg chg="mod">
          <ac:chgData name="Daniel Khashabi" userId="62390808-c838-45e6-be59-d6fd0d208bc8" providerId="ADAL" clId="{790F3DEF-9B60-CE45-9AFD-252487207F63}" dt="2023-01-26T16:17:38.989" v="4018" actId="20577"/>
          <ac:spMkLst>
            <pc:docMk/>
            <pc:sldMk cId="698363736" sldId="1660"/>
            <ac:spMk id="2" creationId="{E941C4BD-E69A-2080-655E-4FD3833EE232}"/>
          </ac:spMkLst>
        </pc:spChg>
        <pc:spChg chg="mod">
          <ac:chgData name="Daniel Khashabi" userId="62390808-c838-45e6-be59-d6fd0d208bc8" providerId="ADAL" clId="{790F3DEF-9B60-CE45-9AFD-252487207F63}" dt="2023-01-26T16:17:00.296" v="3949" actId="20577"/>
          <ac:spMkLst>
            <pc:docMk/>
            <pc:sldMk cId="698363736" sldId="1660"/>
            <ac:spMk id="3" creationId="{CAD7A80B-A574-DA96-7D14-05B01E3FDC5B}"/>
          </ac:spMkLst>
        </pc:spChg>
        <pc:spChg chg="del mod">
          <ac:chgData name="Daniel Khashabi" userId="62390808-c838-45e6-be59-d6fd0d208bc8" providerId="ADAL" clId="{790F3DEF-9B60-CE45-9AFD-252487207F63}" dt="2023-01-26T16:16:28.021" v="3936" actId="478"/>
          <ac:spMkLst>
            <pc:docMk/>
            <pc:sldMk cId="698363736" sldId="1660"/>
            <ac:spMk id="24" creationId="{29A65E0E-B321-67A5-008B-1BC32BFB5798}"/>
          </ac:spMkLst>
        </pc:spChg>
        <pc:spChg chg="del">
          <ac:chgData name="Daniel Khashabi" userId="62390808-c838-45e6-be59-d6fd0d208bc8" providerId="ADAL" clId="{790F3DEF-9B60-CE45-9AFD-252487207F63}" dt="2023-01-26T16:16:28.021" v="3936" actId="478"/>
          <ac:spMkLst>
            <pc:docMk/>
            <pc:sldMk cId="698363736" sldId="1660"/>
            <ac:spMk id="25" creationId="{DD68A7E3-523B-435F-1346-69C9F0D7297F}"/>
          </ac:spMkLst>
        </pc:spChg>
        <pc:picChg chg="mod modCrop">
          <ac:chgData name="Daniel Khashabi" userId="62390808-c838-45e6-be59-d6fd0d208bc8" providerId="ADAL" clId="{790F3DEF-9B60-CE45-9AFD-252487207F63}" dt="2023-01-26T16:16:54.844" v="3947" actId="1076"/>
          <ac:picMkLst>
            <pc:docMk/>
            <pc:sldMk cId="698363736" sldId="1660"/>
            <ac:picMk id="26" creationId="{5CA6AAC5-534E-B6D1-98AD-EE91AD44068B}"/>
          </ac:picMkLst>
        </pc:picChg>
      </pc:sldChg>
      <pc:sldChg chg="addSp modSp">
        <pc:chgData name="Daniel Khashabi" userId="62390808-c838-45e6-be59-d6fd0d208bc8" providerId="ADAL" clId="{790F3DEF-9B60-CE45-9AFD-252487207F63}" dt="2023-01-26T16:18:17.322" v="4019"/>
        <pc:sldMkLst>
          <pc:docMk/>
          <pc:sldMk cId="3524147041" sldId="1661"/>
        </pc:sldMkLst>
        <pc:picChg chg="add mod">
          <ac:chgData name="Daniel Khashabi" userId="62390808-c838-45e6-be59-d6fd0d208bc8" providerId="ADAL" clId="{790F3DEF-9B60-CE45-9AFD-252487207F63}" dt="2023-01-26T16:18:17.322" v="4019"/>
          <ac:picMkLst>
            <pc:docMk/>
            <pc:sldMk cId="3524147041" sldId="1661"/>
            <ac:picMk id="3" creationId="{DB682BC5-9C53-1646-4C13-B60E2E22A64D}"/>
          </ac:picMkLst>
        </pc:picChg>
      </pc:sldChg>
      <pc:sldChg chg="addSp modSp mod">
        <pc:chgData name="Daniel Khashabi" userId="62390808-c838-45e6-be59-d6fd0d208bc8" providerId="ADAL" clId="{790F3DEF-9B60-CE45-9AFD-252487207F63}" dt="2023-01-26T16:01:19.099" v="3303" actId="1035"/>
        <pc:sldMkLst>
          <pc:docMk/>
          <pc:sldMk cId="2933648439" sldId="1662"/>
        </pc:sldMkLst>
        <pc:spChg chg="mod">
          <ac:chgData name="Daniel Khashabi" userId="62390808-c838-45e6-be59-d6fd0d208bc8" providerId="ADAL" clId="{790F3DEF-9B60-CE45-9AFD-252487207F63}" dt="2023-01-26T15:58:26.233" v="3277" actId="1035"/>
          <ac:spMkLst>
            <pc:docMk/>
            <pc:sldMk cId="2933648439" sldId="1662"/>
            <ac:spMk id="24" creationId="{DCAEAB3C-D9B7-3867-7A0B-62BEC59A8730}"/>
          </ac:spMkLst>
        </pc:spChg>
        <pc:spChg chg="mod">
          <ac:chgData name="Daniel Khashabi" userId="62390808-c838-45e6-be59-d6fd0d208bc8" providerId="ADAL" clId="{790F3DEF-9B60-CE45-9AFD-252487207F63}" dt="2023-01-26T15:58:26.233" v="3277" actId="1035"/>
          <ac:spMkLst>
            <pc:docMk/>
            <pc:sldMk cId="2933648439" sldId="1662"/>
            <ac:spMk id="27" creationId="{4CDF4166-453C-3671-59F3-1FF419B22E7C}"/>
          </ac:spMkLst>
        </pc:spChg>
        <pc:spChg chg="mod">
          <ac:chgData name="Daniel Khashabi" userId="62390808-c838-45e6-be59-d6fd0d208bc8" providerId="ADAL" clId="{790F3DEF-9B60-CE45-9AFD-252487207F63}" dt="2023-01-26T15:58:26.233" v="3277" actId="1035"/>
          <ac:spMkLst>
            <pc:docMk/>
            <pc:sldMk cId="2933648439" sldId="1662"/>
            <ac:spMk id="28" creationId="{4F290AF9-5294-5ABA-398F-FBCB645B5CA4}"/>
          </ac:spMkLst>
        </pc:spChg>
        <pc:spChg chg="mod">
          <ac:chgData name="Daniel Khashabi" userId="62390808-c838-45e6-be59-d6fd0d208bc8" providerId="ADAL" clId="{790F3DEF-9B60-CE45-9AFD-252487207F63}" dt="2023-01-26T15:58:26.233" v="3277" actId="1035"/>
          <ac:spMkLst>
            <pc:docMk/>
            <pc:sldMk cId="2933648439" sldId="1662"/>
            <ac:spMk id="29" creationId="{D4253324-C452-89EE-FC36-8DE012FABEBA}"/>
          </ac:spMkLst>
        </pc:spChg>
        <pc:picChg chg="add mod modCrop">
          <ac:chgData name="Daniel Khashabi" userId="62390808-c838-45e6-be59-d6fd0d208bc8" providerId="ADAL" clId="{790F3DEF-9B60-CE45-9AFD-252487207F63}" dt="2023-01-26T16:01:19.099" v="3303" actId="1035"/>
          <ac:picMkLst>
            <pc:docMk/>
            <pc:sldMk cId="2933648439" sldId="1662"/>
            <ac:picMk id="3" creationId="{09C02DE4-772D-89A2-6095-6829422835DB}"/>
          </ac:picMkLst>
        </pc:picChg>
      </pc:sldChg>
      <pc:sldChg chg="addSp delSp modSp mod">
        <pc:chgData name="Daniel Khashabi" userId="62390808-c838-45e6-be59-d6fd0d208bc8" providerId="ADAL" clId="{790F3DEF-9B60-CE45-9AFD-252487207F63}" dt="2023-01-26T16:01:51.910" v="3310" actId="1076"/>
        <pc:sldMkLst>
          <pc:docMk/>
          <pc:sldMk cId="1002919132" sldId="1664"/>
        </pc:sldMkLst>
        <pc:picChg chg="add del mod">
          <ac:chgData name="Daniel Khashabi" userId="62390808-c838-45e6-be59-d6fd0d208bc8" providerId="ADAL" clId="{790F3DEF-9B60-CE45-9AFD-252487207F63}" dt="2023-01-26T16:01:43.078" v="3304" actId="478"/>
          <ac:picMkLst>
            <pc:docMk/>
            <pc:sldMk cId="1002919132" sldId="1664"/>
            <ac:picMk id="6" creationId="{E691FA7C-E9C8-B9D9-8ABB-3537D1744B4A}"/>
          </ac:picMkLst>
        </pc:picChg>
        <pc:picChg chg="add mod">
          <ac:chgData name="Daniel Khashabi" userId="62390808-c838-45e6-be59-d6fd0d208bc8" providerId="ADAL" clId="{790F3DEF-9B60-CE45-9AFD-252487207F63}" dt="2023-01-26T16:01:51.910" v="3310" actId="1076"/>
          <ac:picMkLst>
            <pc:docMk/>
            <pc:sldMk cId="1002919132" sldId="1664"/>
            <ac:picMk id="7" creationId="{41E34169-5EF9-99FE-5AB0-5DEE01B440F3}"/>
          </ac:picMkLst>
        </pc:picChg>
      </pc:sldChg>
      <pc:sldChg chg="modSp mod">
        <pc:chgData name="Daniel Khashabi" userId="62390808-c838-45e6-be59-d6fd0d208bc8" providerId="ADAL" clId="{790F3DEF-9B60-CE45-9AFD-252487207F63}" dt="2023-01-26T16:18:30.449" v="4022" actId="179"/>
        <pc:sldMkLst>
          <pc:docMk/>
          <pc:sldMk cId="3961929418" sldId="1665"/>
        </pc:sldMkLst>
        <pc:spChg chg="mod">
          <ac:chgData name="Daniel Khashabi" userId="62390808-c838-45e6-be59-d6fd0d208bc8" providerId="ADAL" clId="{790F3DEF-9B60-CE45-9AFD-252487207F63}" dt="2023-01-26T16:18:30.449" v="4022" actId="179"/>
          <ac:spMkLst>
            <pc:docMk/>
            <pc:sldMk cId="3961929418" sldId="1665"/>
            <ac:spMk id="3" creationId="{0F7E720E-391B-1763-076A-AF493972E91C}"/>
          </ac:spMkLst>
        </pc:spChg>
        <pc:picChg chg="mod">
          <ac:chgData name="Daniel Khashabi" userId="62390808-c838-45e6-be59-d6fd0d208bc8" providerId="ADAL" clId="{790F3DEF-9B60-CE45-9AFD-252487207F63}" dt="2023-01-26T02:56:33.588" v="992" actId="1076"/>
          <ac:picMkLst>
            <pc:docMk/>
            <pc:sldMk cId="3961929418" sldId="1665"/>
            <ac:picMk id="5" creationId="{FF348632-2C34-E148-2731-6C95A4098550}"/>
          </ac:picMkLst>
        </pc:picChg>
      </pc:sldChg>
      <pc:sldChg chg="modSp mod">
        <pc:chgData name="Daniel Khashabi" userId="62390808-c838-45e6-be59-d6fd0d208bc8" providerId="ADAL" clId="{790F3DEF-9B60-CE45-9AFD-252487207F63}" dt="2023-01-26T16:26:01.370" v="4758" actId="1076"/>
        <pc:sldMkLst>
          <pc:docMk/>
          <pc:sldMk cId="2951355174" sldId="1667"/>
        </pc:sldMkLst>
        <pc:spChg chg="mod">
          <ac:chgData name="Daniel Khashabi" userId="62390808-c838-45e6-be59-d6fd0d208bc8" providerId="ADAL" clId="{790F3DEF-9B60-CE45-9AFD-252487207F63}" dt="2023-01-26T16:25:54.108" v="4755" actId="20577"/>
          <ac:spMkLst>
            <pc:docMk/>
            <pc:sldMk cId="2951355174" sldId="1667"/>
            <ac:spMk id="3" creationId="{89019680-E448-F182-6896-6662C5FA7E8E}"/>
          </ac:spMkLst>
        </pc:spChg>
        <pc:picChg chg="mod">
          <ac:chgData name="Daniel Khashabi" userId="62390808-c838-45e6-be59-d6fd0d208bc8" providerId="ADAL" clId="{790F3DEF-9B60-CE45-9AFD-252487207F63}" dt="2023-01-26T16:26:01.370" v="4758" actId="1076"/>
          <ac:picMkLst>
            <pc:docMk/>
            <pc:sldMk cId="2951355174" sldId="1667"/>
            <ac:picMk id="4" creationId="{5C10F333-7504-AB81-A7B7-C455636E6771}"/>
          </ac:picMkLst>
        </pc:picChg>
      </pc:sldChg>
      <pc:sldChg chg="modSp mod">
        <pc:chgData name="Daniel Khashabi" userId="62390808-c838-45e6-be59-d6fd0d208bc8" providerId="ADAL" clId="{790F3DEF-9B60-CE45-9AFD-252487207F63}" dt="2023-01-26T16:24:37.853" v="4737" actId="1038"/>
        <pc:sldMkLst>
          <pc:docMk/>
          <pc:sldMk cId="3988422849" sldId="1670"/>
        </pc:sldMkLst>
        <pc:picChg chg="mod">
          <ac:chgData name="Daniel Khashabi" userId="62390808-c838-45e6-be59-d6fd0d208bc8" providerId="ADAL" clId="{790F3DEF-9B60-CE45-9AFD-252487207F63}" dt="2023-01-26T16:24:33.564" v="4730" actId="1038"/>
          <ac:picMkLst>
            <pc:docMk/>
            <pc:sldMk cId="3988422849" sldId="1670"/>
            <ac:picMk id="12" creationId="{E9EEC76E-1B9F-F1EB-E124-30CE634FEF9E}"/>
          </ac:picMkLst>
        </pc:picChg>
        <pc:picChg chg="mod">
          <ac:chgData name="Daniel Khashabi" userId="62390808-c838-45e6-be59-d6fd0d208bc8" providerId="ADAL" clId="{790F3DEF-9B60-CE45-9AFD-252487207F63}" dt="2023-01-26T16:24:37.853" v="4737" actId="1038"/>
          <ac:picMkLst>
            <pc:docMk/>
            <pc:sldMk cId="3988422849" sldId="1670"/>
            <ac:picMk id="15" creationId="{26E1583E-504A-5865-B431-452E340CC707}"/>
          </ac:picMkLst>
        </pc:picChg>
      </pc:sldChg>
      <pc:sldChg chg="modSp mod">
        <pc:chgData name="Daniel Khashabi" userId="62390808-c838-45e6-be59-d6fd0d208bc8" providerId="ADAL" clId="{790F3DEF-9B60-CE45-9AFD-252487207F63}" dt="2023-01-26T03:44:32.904" v="1137" actId="1076"/>
        <pc:sldMkLst>
          <pc:docMk/>
          <pc:sldMk cId="328108669" sldId="1688"/>
        </pc:sldMkLst>
        <pc:picChg chg="mod">
          <ac:chgData name="Daniel Khashabi" userId="62390808-c838-45e6-be59-d6fd0d208bc8" providerId="ADAL" clId="{790F3DEF-9B60-CE45-9AFD-252487207F63}" dt="2023-01-26T03:44:32.904" v="1137" actId="1076"/>
          <ac:picMkLst>
            <pc:docMk/>
            <pc:sldMk cId="328108669" sldId="1688"/>
            <ac:picMk id="9" creationId="{2997CC05-8211-3EFF-8260-15F762C8AD88}"/>
          </ac:picMkLst>
        </pc:picChg>
      </pc:sldChg>
      <pc:sldChg chg="modSp mod">
        <pc:chgData name="Daniel Khashabi" userId="62390808-c838-45e6-be59-d6fd0d208bc8" providerId="ADAL" clId="{790F3DEF-9B60-CE45-9AFD-252487207F63}" dt="2023-01-26T16:26:38.514" v="4763" actId="20577"/>
        <pc:sldMkLst>
          <pc:docMk/>
          <pc:sldMk cId="441741523" sldId="1692"/>
        </pc:sldMkLst>
        <pc:spChg chg="mod">
          <ac:chgData name="Daniel Khashabi" userId="62390808-c838-45e6-be59-d6fd0d208bc8" providerId="ADAL" clId="{790F3DEF-9B60-CE45-9AFD-252487207F63}" dt="2023-01-26T16:26:38.514" v="4763" actId="20577"/>
          <ac:spMkLst>
            <pc:docMk/>
            <pc:sldMk cId="441741523" sldId="1692"/>
            <ac:spMk id="2" creationId="{00000000-0000-0000-0000-000000000000}"/>
          </ac:spMkLst>
        </pc:spChg>
        <pc:spChg chg="mod">
          <ac:chgData name="Daniel Khashabi" userId="62390808-c838-45e6-be59-d6fd0d208bc8" providerId="ADAL" clId="{790F3DEF-9B60-CE45-9AFD-252487207F63}" dt="2023-01-26T16:26:16.442" v="4761" actId="207"/>
          <ac:spMkLst>
            <pc:docMk/>
            <pc:sldMk cId="441741523" sldId="1692"/>
            <ac:spMk id="6" creationId="{2D88568F-CAF7-0F3E-FF26-9F3679CD6598}"/>
          </ac:spMkLst>
        </pc:spChg>
        <pc:picChg chg="mod">
          <ac:chgData name="Daniel Khashabi" userId="62390808-c838-45e6-be59-d6fd0d208bc8" providerId="ADAL" clId="{790F3DEF-9B60-CE45-9AFD-252487207F63}" dt="2023-01-26T16:25:10.214" v="4745" actId="14100"/>
          <ac:picMkLst>
            <pc:docMk/>
            <pc:sldMk cId="441741523" sldId="1692"/>
            <ac:picMk id="9" creationId="{A6E2B045-F887-1A37-80B0-6CEDCBE02FD3}"/>
          </ac:picMkLst>
        </pc:picChg>
      </pc:sldChg>
      <pc:sldChg chg="modSp mod">
        <pc:chgData name="Daniel Khashabi" userId="62390808-c838-45e6-be59-d6fd0d208bc8" providerId="ADAL" clId="{790F3DEF-9B60-CE45-9AFD-252487207F63}" dt="2023-01-26T14:32:35.664" v="1465" actId="20577"/>
        <pc:sldMkLst>
          <pc:docMk/>
          <pc:sldMk cId="2949251900" sldId="1694"/>
        </pc:sldMkLst>
        <pc:spChg chg="mod">
          <ac:chgData name="Daniel Khashabi" userId="62390808-c838-45e6-be59-d6fd0d208bc8" providerId="ADAL" clId="{790F3DEF-9B60-CE45-9AFD-252487207F63}" dt="2023-01-26T14:32:35.664" v="1465" actId="20577"/>
          <ac:spMkLst>
            <pc:docMk/>
            <pc:sldMk cId="2949251900" sldId="1694"/>
            <ac:spMk id="3" creationId="{EC96C14C-0244-9256-EF87-2F96669511B3}"/>
          </ac:spMkLst>
        </pc:spChg>
      </pc:sldChg>
      <pc:sldChg chg="addSp delSp modSp add mod ord">
        <pc:chgData name="Daniel Khashabi" userId="62390808-c838-45e6-be59-d6fd0d208bc8" providerId="ADAL" clId="{790F3DEF-9B60-CE45-9AFD-252487207F63}" dt="2023-01-26T15:42:54.589" v="3103" actId="20577"/>
        <pc:sldMkLst>
          <pc:docMk/>
          <pc:sldMk cId="608107547" sldId="1695"/>
        </pc:sldMkLst>
        <pc:spChg chg="mod">
          <ac:chgData name="Daniel Khashabi" userId="62390808-c838-45e6-be59-d6fd0d208bc8" providerId="ADAL" clId="{790F3DEF-9B60-CE45-9AFD-252487207F63}" dt="2023-01-26T15:42:54.589" v="3103" actId="20577"/>
          <ac:spMkLst>
            <pc:docMk/>
            <pc:sldMk cId="608107547" sldId="1695"/>
            <ac:spMk id="2" creationId="{4EFA1EB2-ED8F-7E23-B5A2-6CE8E6498C54}"/>
          </ac:spMkLst>
        </pc:spChg>
        <pc:spChg chg="mod">
          <ac:chgData name="Daniel Khashabi" userId="62390808-c838-45e6-be59-d6fd0d208bc8" providerId="ADAL" clId="{790F3DEF-9B60-CE45-9AFD-252487207F63}" dt="2023-01-26T03:01:33.327" v="1136" actId="20577"/>
          <ac:spMkLst>
            <pc:docMk/>
            <pc:sldMk cId="608107547" sldId="1695"/>
            <ac:spMk id="3" creationId="{EC96C14C-0244-9256-EF87-2F96669511B3}"/>
          </ac:spMkLst>
        </pc:spChg>
        <pc:picChg chg="add del mod">
          <ac:chgData name="Daniel Khashabi" userId="62390808-c838-45e6-be59-d6fd0d208bc8" providerId="ADAL" clId="{790F3DEF-9B60-CE45-9AFD-252487207F63}" dt="2023-01-26T03:01:22.952" v="1113" actId="1076"/>
          <ac:picMkLst>
            <pc:docMk/>
            <pc:sldMk cId="608107547" sldId="1695"/>
            <ac:picMk id="5" creationId="{F319FBE1-AB0B-091B-EBE0-89E224058821}"/>
          </ac:picMkLst>
        </pc:picChg>
      </pc:sldChg>
      <pc:sldChg chg="addSp delSp modSp add mod chgLayout">
        <pc:chgData name="Daniel Khashabi" userId="62390808-c838-45e6-be59-d6fd0d208bc8" providerId="ADAL" clId="{790F3DEF-9B60-CE45-9AFD-252487207F63}" dt="2023-01-26T15:43:08.446" v="3128" actId="20577"/>
        <pc:sldMkLst>
          <pc:docMk/>
          <pc:sldMk cId="365434880" sldId="1696"/>
        </pc:sldMkLst>
        <pc:spChg chg="mod ord">
          <ac:chgData name="Daniel Khashabi" userId="62390808-c838-45e6-be59-d6fd0d208bc8" providerId="ADAL" clId="{790F3DEF-9B60-CE45-9AFD-252487207F63}" dt="2023-01-26T15:43:08.446" v="3128" actId="20577"/>
          <ac:spMkLst>
            <pc:docMk/>
            <pc:sldMk cId="365434880" sldId="1696"/>
            <ac:spMk id="2" creationId="{4EFA1EB2-ED8F-7E23-B5A2-6CE8E6498C54}"/>
          </ac:spMkLst>
        </pc:spChg>
        <pc:spChg chg="del mod">
          <ac:chgData name="Daniel Khashabi" userId="62390808-c838-45e6-be59-d6fd0d208bc8" providerId="ADAL" clId="{790F3DEF-9B60-CE45-9AFD-252487207F63}" dt="2023-01-26T01:37:59.833" v="425"/>
          <ac:spMkLst>
            <pc:docMk/>
            <pc:sldMk cId="365434880" sldId="1696"/>
            <ac:spMk id="3" creationId="{EC96C14C-0244-9256-EF87-2F96669511B3}"/>
          </ac:spMkLst>
        </pc:spChg>
        <pc:spChg chg="add mod">
          <ac:chgData name="Daniel Khashabi" userId="62390808-c838-45e6-be59-d6fd0d208bc8" providerId="ADAL" clId="{790F3DEF-9B60-CE45-9AFD-252487207F63}" dt="2023-01-26T02:57:42.388" v="1000" actId="20577"/>
          <ac:spMkLst>
            <pc:docMk/>
            <pc:sldMk cId="365434880" sldId="1696"/>
            <ac:spMk id="8" creationId="{45AB8B9F-02F2-0BEE-C683-59275C309141}"/>
          </ac:spMkLst>
        </pc:spChg>
        <pc:spChg chg="add del mod">
          <ac:chgData name="Daniel Khashabi" userId="62390808-c838-45e6-be59-d6fd0d208bc8" providerId="ADAL" clId="{790F3DEF-9B60-CE45-9AFD-252487207F63}" dt="2023-01-26T01:38:28.316" v="437" actId="478"/>
          <ac:spMkLst>
            <pc:docMk/>
            <pc:sldMk cId="365434880" sldId="1696"/>
            <ac:spMk id="10" creationId="{7915107E-76D4-B4EF-74B8-490792B0D99B}"/>
          </ac:spMkLst>
        </pc:spChg>
        <pc:spChg chg="add del mod">
          <ac:chgData name="Daniel Khashabi" userId="62390808-c838-45e6-be59-d6fd0d208bc8" providerId="ADAL" clId="{790F3DEF-9B60-CE45-9AFD-252487207F63}" dt="2023-01-26T01:39:25.425" v="644" actId="478"/>
          <ac:spMkLst>
            <pc:docMk/>
            <pc:sldMk cId="365434880" sldId="1696"/>
            <ac:spMk id="12" creationId="{09C3D945-9324-6E5D-6CD4-BF8029611401}"/>
          </ac:spMkLst>
        </pc:spChg>
        <pc:picChg chg="add del mod">
          <ac:chgData name="Daniel Khashabi" userId="62390808-c838-45e6-be59-d6fd0d208bc8" providerId="ADAL" clId="{790F3DEF-9B60-CE45-9AFD-252487207F63}" dt="2023-01-26T01:37:56.970" v="423" actId="478"/>
          <ac:picMkLst>
            <pc:docMk/>
            <pc:sldMk cId="365434880" sldId="1696"/>
            <ac:picMk id="5" creationId="{56D171C5-18A8-970B-9BD5-44A88881136D}"/>
          </ac:picMkLst>
        </pc:picChg>
        <pc:picChg chg="add del mod ord">
          <ac:chgData name="Daniel Khashabi" userId="62390808-c838-45e6-be59-d6fd0d208bc8" providerId="ADAL" clId="{790F3DEF-9B60-CE45-9AFD-252487207F63}" dt="2023-01-26T01:38:25.881" v="435" actId="21"/>
          <ac:picMkLst>
            <pc:docMk/>
            <pc:sldMk cId="365434880" sldId="1696"/>
            <ac:picMk id="7" creationId="{5F16A4C9-A60E-5735-4A57-A277A4963209}"/>
          </ac:picMkLst>
        </pc:picChg>
        <pc:picChg chg="add mod">
          <ac:chgData name="Daniel Khashabi" userId="62390808-c838-45e6-be59-d6fd0d208bc8" providerId="ADAL" clId="{790F3DEF-9B60-CE45-9AFD-252487207F63}" dt="2023-01-26T01:44:36.440" v="851" actId="1036"/>
          <ac:picMkLst>
            <pc:docMk/>
            <pc:sldMk cId="365434880" sldId="1696"/>
            <ac:picMk id="11" creationId="{ED95116B-145A-295F-3F34-EEEDFE398DF3}"/>
          </ac:picMkLst>
        </pc:picChg>
      </pc:sldChg>
      <pc:sldChg chg="addSp delSp modSp add mod">
        <pc:chgData name="Daniel Khashabi" userId="62390808-c838-45e6-be59-d6fd0d208bc8" providerId="ADAL" clId="{790F3DEF-9B60-CE45-9AFD-252487207F63}" dt="2023-01-26T15:43:14.227" v="3135" actId="20577"/>
        <pc:sldMkLst>
          <pc:docMk/>
          <pc:sldMk cId="262473804" sldId="1697"/>
        </pc:sldMkLst>
        <pc:spChg chg="mod">
          <ac:chgData name="Daniel Khashabi" userId="62390808-c838-45e6-be59-d6fd0d208bc8" providerId="ADAL" clId="{790F3DEF-9B60-CE45-9AFD-252487207F63}" dt="2023-01-26T15:43:14.227" v="3135" actId="20577"/>
          <ac:spMkLst>
            <pc:docMk/>
            <pc:sldMk cId="262473804" sldId="1697"/>
            <ac:spMk id="2" creationId="{4EFA1EB2-ED8F-7E23-B5A2-6CE8E6498C54}"/>
          </ac:spMkLst>
        </pc:spChg>
        <pc:spChg chg="add mod">
          <ac:chgData name="Daniel Khashabi" userId="62390808-c838-45e6-be59-d6fd0d208bc8" providerId="ADAL" clId="{790F3DEF-9B60-CE45-9AFD-252487207F63}" dt="2023-01-26T01:44:14.390" v="844" actId="1036"/>
          <ac:spMkLst>
            <pc:docMk/>
            <pc:sldMk cId="262473804" sldId="1697"/>
            <ac:spMk id="6" creationId="{424A9976-8FA2-F8C1-9FBD-86C5836C809E}"/>
          </ac:spMkLst>
        </pc:spChg>
        <pc:spChg chg="mod">
          <ac:chgData name="Daniel Khashabi" userId="62390808-c838-45e6-be59-d6fd0d208bc8" providerId="ADAL" clId="{790F3DEF-9B60-CE45-9AFD-252487207F63}" dt="2023-01-26T01:40:09.620" v="680" actId="27636"/>
          <ac:spMkLst>
            <pc:docMk/>
            <pc:sldMk cId="262473804" sldId="1697"/>
            <ac:spMk id="8" creationId="{45AB8B9F-02F2-0BEE-C683-59275C309141}"/>
          </ac:spMkLst>
        </pc:spChg>
        <pc:picChg chg="add del mod">
          <ac:chgData name="Daniel Khashabi" userId="62390808-c838-45e6-be59-d6fd0d208bc8" providerId="ADAL" clId="{790F3DEF-9B60-CE45-9AFD-252487207F63}" dt="2023-01-26T01:41:21.321" v="687" actId="21"/>
          <ac:picMkLst>
            <pc:docMk/>
            <pc:sldMk cId="262473804" sldId="1697"/>
            <ac:picMk id="4" creationId="{8EB941F0-9E3F-3AE6-A5A6-3884137F9863}"/>
          </ac:picMkLst>
        </pc:picChg>
        <pc:picChg chg="add del mod modCrop">
          <ac:chgData name="Daniel Khashabi" userId="62390808-c838-45e6-be59-d6fd0d208bc8" providerId="ADAL" clId="{790F3DEF-9B60-CE45-9AFD-252487207F63}" dt="2023-01-26T01:42:31.598" v="732" actId="21"/>
          <ac:picMkLst>
            <pc:docMk/>
            <pc:sldMk cId="262473804" sldId="1697"/>
            <ac:picMk id="5" creationId="{E22AF73F-E892-04C1-359A-11091E6903C3}"/>
          </ac:picMkLst>
        </pc:picChg>
        <pc:picChg chg="del">
          <ac:chgData name="Daniel Khashabi" userId="62390808-c838-45e6-be59-d6fd0d208bc8" providerId="ADAL" clId="{790F3DEF-9B60-CE45-9AFD-252487207F63}" dt="2023-01-26T01:41:25.061" v="690" actId="478"/>
          <ac:picMkLst>
            <pc:docMk/>
            <pc:sldMk cId="262473804" sldId="1697"/>
            <ac:picMk id="11" creationId="{ED95116B-145A-295F-3F34-EEEDFE398DF3}"/>
          </ac:picMkLst>
        </pc:picChg>
        <pc:picChg chg="add mod">
          <ac:chgData name="Daniel Khashabi" userId="62390808-c838-45e6-be59-d6fd0d208bc8" providerId="ADAL" clId="{790F3DEF-9B60-CE45-9AFD-252487207F63}" dt="2023-01-26T01:44:41.886" v="854" actId="1036"/>
          <ac:picMkLst>
            <pc:docMk/>
            <pc:sldMk cId="262473804" sldId="1697"/>
            <ac:picMk id="1026" creationId="{264FADB6-F605-0F1F-85F5-487772AFD713}"/>
          </ac:picMkLst>
        </pc:picChg>
      </pc:sldChg>
      <pc:sldChg chg="delSp modSp add mod ord">
        <pc:chgData name="Daniel Khashabi" userId="62390808-c838-45e6-be59-d6fd0d208bc8" providerId="ADAL" clId="{790F3DEF-9B60-CE45-9AFD-252487207F63}" dt="2023-01-26T14:57:37.594" v="1480" actId="20578"/>
        <pc:sldMkLst>
          <pc:docMk/>
          <pc:sldMk cId="735725716" sldId="1698"/>
        </pc:sldMkLst>
        <pc:spChg chg="mod">
          <ac:chgData name="Daniel Khashabi" userId="62390808-c838-45e6-be59-d6fd0d208bc8" providerId="ADAL" clId="{790F3DEF-9B60-CE45-9AFD-252487207F63}" dt="2023-01-26T14:55:32.041" v="1474" actId="20577"/>
          <ac:spMkLst>
            <pc:docMk/>
            <pc:sldMk cId="735725716" sldId="1698"/>
            <ac:spMk id="3" creationId="{46D4A4C8-B4DB-0190-EA9E-63C2A9AB5B9F}"/>
          </ac:spMkLst>
        </pc:spChg>
        <pc:spChg chg="del">
          <ac:chgData name="Daniel Khashabi" userId="62390808-c838-45e6-be59-d6fd0d208bc8" providerId="ADAL" clId="{790F3DEF-9B60-CE45-9AFD-252487207F63}" dt="2023-01-26T14:55:29.210" v="1472" actId="478"/>
          <ac:spMkLst>
            <pc:docMk/>
            <pc:sldMk cId="735725716" sldId="1698"/>
            <ac:spMk id="7" creationId="{BE4CF8DD-99BC-D974-8E6A-27EE1D11B261}"/>
          </ac:spMkLst>
        </pc:spChg>
        <pc:spChg chg="del">
          <ac:chgData name="Daniel Khashabi" userId="62390808-c838-45e6-be59-d6fd0d208bc8" providerId="ADAL" clId="{790F3DEF-9B60-CE45-9AFD-252487207F63}" dt="2023-01-26T14:55:29.210" v="1472" actId="478"/>
          <ac:spMkLst>
            <pc:docMk/>
            <pc:sldMk cId="735725716" sldId="1698"/>
            <ac:spMk id="8" creationId="{A9F577D2-7059-B02D-A1AB-C15DC488260E}"/>
          </ac:spMkLst>
        </pc:spChg>
        <pc:spChg chg="del">
          <ac:chgData name="Daniel Khashabi" userId="62390808-c838-45e6-be59-d6fd0d208bc8" providerId="ADAL" clId="{790F3DEF-9B60-CE45-9AFD-252487207F63}" dt="2023-01-26T14:55:29.210" v="1472" actId="478"/>
          <ac:spMkLst>
            <pc:docMk/>
            <pc:sldMk cId="735725716" sldId="1698"/>
            <ac:spMk id="9" creationId="{98F360A4-0523-9168-B2E0-6340B0B93B35}"/>
          </ac:spMkLst>
        </pc:spChg>
      </pc:sldChg>
      <pc:sldChg chg="modSp add del mod">
        <pc:chgData name="Daniel Khashabi" userId="62390808-c838-45e6-be59-d6fd0d208bc8" providerId="ADAL" clId="{790F3DEF-9B60-CE45-9AFD-252487207F63}" dt="2023-01-26T16:32:46.763" v="4829" actId="20577"/>
        <pc:sldMkLst>
          <pc:docMk/>
          <pc:sldMk cId="2066859693" sldId="1699"/>
        </pc:sldMkLst>
        <pc:spChg chg="mod">
          <ac:chgData name="Daniel Khashabi" userId="62390808-c838-45e6-be59-d6fd0d208bc8" providerId="ADAL" clId="{790F3DEF-9B60-CE45-9AFD-252487207F63}" dt="2023-01-26T14:58:13.441" v="1503"/>
          <ac:spMkLst>
            <pc:docMk/>
            <pc:sldMk cId="2066859693" sldId="1699"/>
            <ac:spMk id="2" creationId="{F31DC014-3B93-8CA4-430F-3224A173D6D3}"/>
          </ac:spMkLst>
        </pc:spChg>
        <pc:spChg chg="mod">
          <ac:chgData name="Daniel Khashabi" userId="62390808-c838-45e6-be59-d6fd0d208bc8" providerId="ADAL" clId="{790F3DEF-9B60-CE45-9AFD-252487207F63}" dt="2023-01-26T16:32:46.763" v="4829" actId="20577"/>
          <ac:spMkLst>
            <pc:docMk/>
            <pc:sldMk cId="2066859693" sldId="1699"/>
            <ac:spMk id="3" creationId="{EDE61EAC-B9E4-5871-39E9-E7F3F5082F6A}"/>
          </ac:spMkLst>
        </pc:spChg>
      </pc:sldChg>
      <pc:sldChg chg="add">
        <pc:chgData name="Daniel Khashabi" userId="62390808-c838-45e6-be59-d6fd0d208bc8" providerId="ADAL" clId="{790F3DEF-9B60-CE45-9AFD-252487207F63}" dt="2023-01-26T14:59:14.005" v="1520"/>
        <pc:sldMkLst>
          <pc:docMk/>
          <pc:sldMk cId="736942930" sldId="1700"/>
        </pc:sldMkLst>
      </pc:sldChg>
      <pc:sldChg chg="addSp delSp modSp add mod">
        <pc:chgData name="Daniel Khashabi" userId="62390808-c838-45e6-be59-d6fd0d208bc8" providerId="ADAL" clId="{790F3DEF-9B60-CE45-9AFD-252487207F63}" dt="2023-01-26T15:42:39.392" v="3073" actId="313"/>
        <pc:sldMkLst>
          <pc:docMk/>
          <pc:sldMk cId="510463680" sldId="1701"/>
        </pc:sldMkLst>
        <pc:spChg chg="mod">
          <ac:chgData name="Daniel Khashabi" userId="62390808-c838-45e6-be59-d6fd0d208bc8" providerId="ADAL" clId="{790F3DEF-9B60-CE45-9AFD-252487207F63}" dt="2023-01-26T15:42:39.392" v="3073" actId="313"/>
          <ac:spMkLst>
            <pc:docMk/>
            <pc:sldMk cId="510463680" sldId="1701"/>
            <ac:spMk id="2" creationId="{4EFA1EB2-ED8F-7E23-B5A2-6CE8E6498C54}"/>
          </ac:spMkLst>
        </pc:spChg>
        <pc:spChg chg="mod">
          <ac:chgData name="Daniel Khashabi" userId="62390808-c838-45e6-be59-d6fd0d208bc8" providerId="ADAL" clId="{790F3DEF-9B60-CE45-9AFD-252487207F63}" dt="2023-01-26T15:17:24.617" v="2031"/>
          <ac:spMkLst>
            <pc:docMk/>
            <pc:sldMk cId="510463680" sldId="1701"/>
            <ac:spMk id="3" creationId="{EC96C14C-0244-9256-EF87-2F96669511B3}"/>
          </ac:spMkLst>
        </pc:spChg>
        <pc:spChg chg="add del mod">
          <ac:chgData name="Daniel Khashabi" userId="62390808-c838-45e6-be59-d6fd0d208bc8" providerId="ADAL" clId="{790F3DEF-9B60-CE45-9AFD-252487207F63}" dt="2023-01-26T15:17:28.857" v="2033" actId="478"/>
          <ac:spMkLst>
            <pc:docMk/>
            <pc:sldMk cId="510463680" sldId="1701"/>
            <ac:spMk id="4" creationId="{651429ED-E9F7-E117-3388-FF4FAC2F1768}"/>
          </ac:spMkLst>
        </pc:spChg>
        <pc:picChg chg="del">
          <ac:chgData name="Daniel Khashabi" userId="62390808-c838-45e6-be59-d6fd0d208bc8" providerId="ADAL" clId="{790F3DEF-9B60-CE45-9AFD-252487207F63}" dt="2023-01-26T15:06:46.180" v="1567" actId="478"/>
          <ac:picMkLst>
            <pc:docMk/>
            <pc:sldMk cId="510463680" sldId="1701"/>
            <ac:picMk id="5" creationId="{F319FBE1-AB0B-091B-EBE0-89E224058821}"/>
          </ac:picMkLst>
        </pc:picChg>
      </pc:sldChg>
      <pc:sldChg chg="addSp delSp modSp add mod">
        <pc:chgData name="Daniel Khashabi" userId="62390808-c838-45e6-be59-d6fd0d208bc8" providerId="ADAL" clId="{790F3DEF-9B60-CE45-9AFD-252487207F63}" dt="2023-01-26T15:43:17.941" v="3136"/>
        <pc:sldMkLst>
          <pc:docMk/>
          <pc:sldMk cId="3510940652" sldId="1702"/>
        </pc:sldMkLst>
        <pc:spChg chg="mod">
          <ac:chgData name="Daniel Khashabi" userId="62390808-c838-45e6-be59-d6fd0d208bc8" providerId="ADAL" clId="{790F3DEF-9B60-CE45-9AFD-252487207F63}" dt="2023-01-26T15:43:17.941" v="3136"/>
          <ac:spMkLst>
            <pc:docMk/>
            <pc:sldMk cId="3510940652" sldId="1702"/>
            <ac:spMk id="2" creationId="{4EFA1EB2-ED8F-7E23-B5A2-6CE8E6498C54}"/>
          </ac:spMkLst>
        </pc:spChg>
        <pc:picChg chg="add del mod">
          <ac:chgData name="Daniel Khashabi" userId="62390808-c838-45e6-be59-d6fd0d208bc8" providerId="ADAL" clId="{790F3DEF-9B60-CE45-9AFD-252487207F63}" dt="2023-01-26T15:15:51.319" v="2023" actId="478"/>
          <ac:picMkLst>
            <pc:docMk/>
            <pc:sldMk cId="3510940652" sldId="1702"/>
            <ac:picMk id="4" creationId="{824AB8C4-6589-BD4B-5A0A-E36371985F1D}"/>
          </ac:picMkLst>
        </pc:picChg>
        <pc:picChg chg="add mod">
          <ac:chgData name="Daniel Khashabi" userId="62390808-c838-45e6-be59-d6fd0d208bc8" providerId="ADAL" clId="{790F3DEF-9B60-CE45-9AFD-252487207F63}" dt="2023-01-26T15:16:20.247" v="2030" actId="1076"/>
          <ac:picMkLst>
            <pc:docMk/>
            <pc:sldMk cId="3510940652" sldId="1702"/>
            <ac:picMk id="7" creationId="{CF47CF22-872A-3920-2D0A-6EA7B7FDD873}"/>
          </ac:picMkLst>
        </pc:picChg>
        <pc:picChg chg="del">
          <ac:chgData name="Daniel Khashabi" userId="62390808-c838-45e6-be59-d6fd0d208bc8" providerId="ADAL" clId="{790F3DEF-9B60-CE45-9AFD-252487207F63}" dt="2023-01-26T15:14:45.348" v="2018" actId="478"/>
          <ac:picMkLst>
            <pc:docMk/>
            <pc:sldMk cId="3510940652" sldId="1702"/>
            <ac:picMk id="1026" creationId="{264FADB6-F605-0F1F-85F5-487772AFD713}"/>
          </ac:picMkLst>
        </pc:picChg>
      </pc:sldChg>
      <pc:sldChg chg="addSp delSp modSp new del mod chgLayout">
        <pc:chgData name="Daniel Khashabi" userId="62390808-c838-45e6-be59-d6fd0d208bc8" providerId="ADAL" clId="{790F3DEF-9B60-CE45-9AFD-252487207F63}" dt="2023-01-26T15:33:26.371" v="2605" actId="2696"/>
        <pc:sldMkLst>
          <pc:docMk/>
          <pc:sldMk cId="3551635374" sldId="1703"/>
        </pc:sldMkLst>
        <pc:spChg chg="mod ord">
          <ac:chgData name="Daniel Khashabi" userId="62390808-c838-45e6-be59-d6fd0d208bc8" providerId="ADAL" clId="{790F3DEF-9B60-CE45-9AFD-252487207F63}" dt="2023-01-26T15:20:51.142" v="2145" actId="700"/>
          <ac:spMkLst>
            <pc:docMk/>
            <pc:sldMk cId="3551635374" sldId="1703"/>
            <ac:spMk id="2" creationId="{F240E310-1BDF-4B74-B7B2-682DDD6E37FE}"/>
          </ac:spMkLst>
        </pc:spChg>
        <pc:spChg chg="del">
          <ac:chgData name="Daniel Khashabi" userId="62390808-c838-45e6-be59-d6fd0d208bc8" providerId="ADAL" clId="{790F3DEF-9B60-CE45-9AFD-252487207F63}" dt="2023-01-26T15:20:15.287" v="2071"/>
          <ac:spMkLst>
            <pc:docMk/>
            <pc:sldMk cId="3551635374" sldId="1703"/>
            <ac:spMk id="3" creationId="{361038B1-0F47-A4C7-4DC4-E4EB71DBED90}"/>
          </ac:spMkLst>
        </pc:spChg>
        <pc:picChg chg="add mod ord">
          <ac:chgData name="Daniel Khashabi" userId="62390808-c838-45e6-be59-d6fd0d208bc8" providerId="ADAL" clId="{790F3DEF-9B60-CE45-9AFD-252487207F63}" dt="2023-01-26T15:20:51.142" v="2145" actId="700"/>
          <ac:picMkLst>
            <pc:docMk/>
            <pc:sldMk cId="3551635374" sldId="1703"/>
            <ac:picMk id="5" creationId="{1BB9E8DC-08A8-97EB-5BAE-BA16E607A1F6}"/>
          </ac:picMkLst>
        </pc:picChg>
      </pc:sldChg>
      <pc:sldChg chg="addSp delSp modSp new mod">
        <pc:chgData name="Daniel Khashabi" userId="62390808-c838-45e6-be59-d6fd0d208bc8" providerId="ADAL" clId="{790F3DEF-9B60-CE45-9AFD-252487207F63}" dt="2023-01-26T15:43:47.111" v="3138" actId="113"/>
        <pc:sldMkLst>
          <pc:docMk/>
          <pc:sldMk cId="656129993" sldId="1704"/>
        </pc:sldMkLst>
        <pc:spChg chg="mod">
          <ac:chgData name="Daniel Khashabi" userId="62390808-c838-45e6-be59-d6fd0d208bc8" providerId="ADAL" clId="{790F3DEF-9B60-CE45-9AFD-252487207F63}" dt="2023-01-26T15:42:32.190" v="3062" actId="313"/>
          <ac:spMkLst>
            <pc:docMk/>
            <pc:sldMk cId="656129993" sldId="1704"/>
            <ac:spMk id="2" creationId="{60AB7E8B-A2B5-0D11-2696-ACE328DA2660}"/>
          </ac:spMkLst>
        </pc:spChg>
        <pc:spChg chg="mod">
          <ac:chgData name="Daniel Khashabi" userId="62390808-c838-45e6-be59-d6fd0d208bc8" providerId="ADAL" clId="{790F3DEF-9B60-CE45-9AFD-252487207F63}" dt="2023-01-26T15:41:58.275" v="3057" actId="20577"/>
          <ac:spMkLst>
            <pc:docMk/>
            <pc:sldMk cId="656129993" sldId="1704"/>
            <ac:spMk id="3" creationId="{64B55633-BD8F-80A1-8ADC-1CEF72AFD52B}"/>
          </ac:spMkLst>
        </pc:spChg>
        <pc:spChg chg="add mod">
          <ac:chgData name="Daniel Khashabi" userId="62390808-c838-45e6-be59-d6fd0d208bc8" providerId="ADAL" clId="{790F3DEF-9B60-CE45-9AFD-252487207F63}" dt="2023-01-26T15:43:47.111" v="3138" actId="113"/>
          <ac:spMkLst>
            <pc:docMk/>
            <pc:sldMk cId="656129993" sldId="1704"/>
            <ac:spMk id="6" creationId="{E5936796-E92F-2E3B-D258-BC7990A16419}"/>
          </ac:spMkLst>
        </pc:spChg>
        <pc:picChg chg="add mod">
          <ac:chgData name="Daniel Khashabi" userId="62390808-c838-45e6-be59-d6fd0d208bc8" providerId="ADAL" clId="{790F3DEF-9B60-CE45-9AFD-252487207F63}" dt="2023-01-26T15:42:35.820" v="3069" actId="1038"/>
          <ac:picMkLst>
            <pc:docMk/>
            <pc:sldMk cId="656129993" sldId="1704"/>
            <ac:picMk id="4" creationId="{43FF100B-4FB4-7970-5264-2E35785AF10E}"/>
          </ac:picMkLst>
        </pc:picChg>
        <pc:picChg chg="add del mod">
          <ac:chgData name="Daniel Khashabi" userId="62390808-c838-45e6-be59-d6fd0d208bc8" providerId="ADAL" clId="{790F3DEF-9B60-CE45-9AFD-252487207F63}" dt="2023-01-26T15:25:59.600" v="2393" actId="478"/>
          <ac:picMkLst>
            <pc:docMk/>
            <pc:sldMk cId="656129993" sldId="1704"/>
            <ac:picMk id="1026" creationId="{58AF075C-08A9-3B20-5BE6-72DED8A72BDA}"/>
          </ac:picMkLst>
        </pc:picChg>
      </pc:sldChg>
      <pc:sldChg chg="addSp delSp modSp new del mod">
        <pc:chgData name="Daniel Khashabi" userId="62390808-c838-45e6-be59-d6fd0d208bc8" providerId="ADAL" clId="{790F3DEF-9B60-CE45-9AFD-252487207F63}" dt="2023-01-26T15:42:28.508" v="3058" actId="2696"/>
        <pc:sldMkLst>
          <pc:docMk/>
          <pc:sldMk cId="3005291731" sldId="1705"/>
        </pc:sldMkLst>
        <pc:spChg chg="mod">
          <ac:chgData name="Daniel Khashabi" userId="62390808-c838-45e6-be59-d6fd0d208bc8" providerId="ADAL" clId="{790F3DEF-9B60-CE45-9AFD-252487207F63}" dt="2023-01-26T15:39:05.153" v="2667" actId="20577"/>
          <ac:spMkLst>
            <pc:docMk/>
            <pc:sldMk cId="3005291731" sldId="1705"/>
            <ac:spMk id="2" creationId="{E3F5983F-610E-4FC7-045F-147D1813C674}"/>
          </ac:spMkLst>
        </pc:spChg>
        <pc:spChg chg="del">
          <ac:chgData name="Daniel Khashabi" userId="62390808-c838-45e6-be59-d6fd0d208bc8" providerId="ADAL" clId="{790F3DEF-9B60-CE45-9AFD-252487207F63}" dt="2023-01-26T15:39:24.101" v="2668"/>
          <ac:spMkLst>
            <pc:docMk/>
            <pc:sldMk cId="3005291731" sldId="1705"/>
            <ac:spMk id="3" creationId="{94218941-30D1-41EB-ACCE-93AC52C20241}"/>
          </ac:spMkLst>
        </pc:spChg>
        <pc:picChg chg="add mod">
          <ac:chgData name="Daniel Khashabi" userId="62390808-c838-45e6-be59-d6fd0d208bc8" providerId="ADAL" clId="{790F3DEF-9B60-CE45-9AFD-252487207F63}" dt="2023-01-26T15:39:54.896" v="2678" actId="1076"/>
          <ac:picMkLst>
            <pc:docMk/>
            <pc:sldMk cId="3005291731" sldId="1705"/>
            <ac:picMk id="5" creationId="{4EEBFB09-066D-27EC-00E0-58FEA1CA32D5}"/>
          </ac:picMkLst>
        </pc:picChg>
        <pc:picChg chg="add mod">
          <ac:chgData name="Daniel Khashabi" userId="62390808-c838-45e6-be59-d6fd0d208bc8" providerId="ADAL" clId="{790F3DEF-9B60-CE45-9AFD-252487207F63}" dt="2023-01-26T15:39:56.697" v="2679" actId="1076"/>
          <ac:picMkLst>
            <pc:docMk/>
            <pc:sldMk cId="3005291731" sldId="1705"/>
            <ac:picMk id="7" creationId="{E3DE9F67-4840-6C3B-5E24-AAC4DD9414B1}"/>
          </ac:picMkLst>
        </pc:picChg>
      </pc:sldChg>
      <pc:sldChg chg="addSp modSp new mod">
        <pc:chgData name="Daniel Khashabi" userId="62390808-c838-45e6-be59-d6fd0d208bc8" providerId="ADAL" clId="{790F3DEF-9B60-CE45-9AFD-252487207F63}" dt="2023-01-26T15:41:05.204" v="2923" actId="1035"/>
        <pc:sldMkLst>
          <pc:docMk/>
          <pc:sldMk cId="2729341271" sldId="1706"/>
        </pc:sldMkLst>
        <pc:spChg chg="mod">
          <ac:chgData name="Daniel Khashabi" userId="62390808-c838-45e6-be59-d6fd0d208bc8" providerId="ADAL" clId="{790F3DEF-9B60-CE45-9AFD-252487207F63}" dt="2023-01-26T15:40:12.490" v="2689" actId="20577"/>
          <ac:spMkLst>
            <pc:docMk/>
            <pc:sldMk cId="2729341271" sldId="1706"/>
            <ac:spMk id="2" creationId="{F6A16254-088D-1B5C-098B-3E766B271F3E}"/>
          </ac:spMkLst>
        </pc:spChg>
        <pc:spChg chg="mod">
          <ac:chgData name="Daniel Khashabi" userId="62390808-c838-45e6-be59-d6fd0d208bc8" providerId="ADAL" clId="{790F3DEF-9B60-CE45-9AFD-252487207F63}" dt="2023-01-26T15:41:01.105" v="2914" actId="20577"/>
          <ac:spMkLst>
            <pc:docMk/>
            <pc:sldMk cId="2729341271" sldId="1706"/>
            <ac:spMk id="3" creationId="{9CFEC2F5-CB1F-29E2-883C-6ABAB861D4B1}"/>
          </ac:spMkLst>
        </pc:spChg>
        <pc:picChg chg="add mod">
          <ac:chgData name="Daniel Khashabi" userId="62390808-c838-45e6-be59-d6fd0d208bc8" providerId="ADAL" clId="{790F3DEF-9B60-CE45-9AFD-252487207F63}" dt="2023-01-26T15:41:05.204" v="2923" actId="1035"/>
          <ac:picMkLst>
            <pc:docMk/>
            <pc:sldMk cId="2729341271" sldId="1706"/>
            <ac:picMk id="4" creationId="{C985EC77-0AF5-BA87-F589-58E00AA11545}"/>
          </ac:picMkLst>
        </pc:picChg>
        <pc:picChg chg="add mod">
          <ac:chgData name="Daniel Khashabi" userId="62390808-c838-45e6-be59-d6fd0d208bc8" providerId="ADAL" clId="{790F3DEF-9B60-CE45-9AFD-252487207F63}" dt="2023-01-26T15:41:05.204" v="2923" actId="1035"/>
          <ac:picMkLst>
            <pc:docMk/>
            <pc:sldMk cId="2729341271" sldId="1706"/>
            <ac:picMk id="5" creationId="{06552D6C-11DE-69C7-F87D-ADD34E2BA1A7}"/>
          </ac:picMkLst>
        </pc:picChg>
      </pc:sldChg>
      <pc:sldChg chg="addSp delSp modSp add mod chgLayout">
        <pc:chgData name="Daniel Khashabi" userId="62390808-c838-45e6-be59-d6fd0d208bc8" providerId="ADAL" clId="{790F3DEF-9B60-CE45-9AFD-252487207F63}" dt="2023-01-26T16:40:30.714" v="4907" actId="113"/>
        <pc:sldMkLst>
          <pc:docMk/>
          <pc:sldMk cId="4276905889" sldId="1707"/>
        </pc:sldMkLst>
        <pc:spChg chg="mod ord">
          <ac:chgData name="Daniel Khashabi" userId="62390808-c838-45e6-be59-d6fd0d208bc8" providerId="ADAL" clId="{790F3DEF-9B60-CE45-9AFD-252487207F63}" dt="2023-01-26T16:39:30.106" v="4876" actId="700"/>
          <ac:spMkLst>
            <pc:docMk/>
            <pc:sldMk cId="4276905889" sldId="1707"/>
            <ac:spMk id="2" creationId="{F6B9F252-13BB-0E46-BD1E-33AC23C89C06}"/>
          </ac:spMkLst>
        </pc:spChg>
        <pc:spChg chg="del mod">
          <ac:chgData name="Daniel Khashabi" userId="62390808-c838-45e6-be59-d6fd0d208bc8" providerId="ADAL" clId="{790F3DEF-9B60-CE45-9AFD-252487207F63}" dt="2023-01-26T16:38:54.104" v="4870" actId="478"/>
          <ac:spMkLst>
            <pc:docMk/>
            <pc:sldMk cId="4276905889" sldId="1707"/>
            <ac:spMk id="3" creationId="{E673D2E0-2405-C18C-573F-744F98A8A7CA}"/>
          </ac:spMkLst>
        </pc:spChg>
        <pc:spChg chg="add del mod">
          <ac:chgData name="Daniel Khashabi" userId="62390808-c838-45e6-be59-d6fd0d208bc8" providerId="ADAL" clId="{790F3DEF-9B60-CE45-9AFD-252487207F63}" dt="2023-01-26T16:38:59.472" v="4873" actId="478"/>
          <ac:spMkLst>
            <pc:docMk/>
            <pc:sldMk cId="4276905889" sldId="1707"/>
            <ac:spMk id="5" creationId="{638434D7-F045-175B-EA36-C33030886114}"/>
          </ac:spMkLst>
        </pc:spChg>
        <pc:spChg chg="add del mod">
          <ac:chgData name="Daniel Khashabi" userId="62390808-c838-45e6-be59-d6fd0d208bc8" providerId="ADAL" clId="{790F3DEF-9B60-CE45-9AFD-252487207F63}" dt="2023-01-26T16:38:58.169" v="4872" actId="21"/>
          <ac:spMkLst>
            <pc:docMk/>
            <pc:sldMk cId="4276905889" sldId="1707"/>
            <ac:spMk id="6" creationId="{EC284916-F89E-0344-6171-C4AF0F8F447A}"/>
          </ac:spMkLst>
        </pc:spChg>
        <pc:spChg chg="add del mod">
          <ac:chgData name="Daniel Khashabi" userId="62390808-c838-45e6-be59-d6fd0d208bc8" providerId="ADAL" clId="{790F3DEF-9B60-CE45-9AFD-252487207F63}" dt="2023-01-26T16:39:32.736" v="4878" actId="478"/>
          <ac:spMkLst>
            <pc:docMk/>
            <pc:sldMk cId="4276905889" sldId="1707"/>
            <ac:spMk id="7" creationId="{9622875A-866B-CF58-FD36-8C782E9A6584}"/>
          </ac:spMkLst>
        </pc:spChg>
        <pc:spChg chg="add mod ord">
          <ac:chgData name="Daniel Khashabi" userId="62390808-c838-45e6-be59-d6fd0d208bc8" providerId="ADAL" clId="{790F3DEF-9B60-CE45-9AFD-252487207F63}" dt="2023-01-26T16:40:30.714" v="4907" actId="113"/>
          <ac:spMkLst>
            <pc:docMk/>
            <pc:sldMk cId="4276905889" sldId="1707"/>
            <ac:spMk id="8" creationId="{BE7F6B3F-9409-83BC-472E-EA6FD8EBC841}"/>
          </ac:spMkLst>
        </pc:spChg>
        <pc:spChg chg="del">
          <ac:chgData name="Daniel Khashabi" userId="62390808-c838-45e6-be59-d6fd0d208bc8" providerId="ADAL" clId="{790F3DEF-9B60-CE45-9AFD-252487207F63}" dt="2023-01-26T16:02:32.198" v="3319" actId="478"/>
          <ac:spMkLst>
            <pc:docMk/>
            <pc:sldMk cId="4276905889" sldId="1707"/>
            <ac:spMk id="11" creationId="{DE412EBB-9B1A-9B4F-A419-05D5A3C40ECD}"/>
          </ac:spMkLst>
        </pc:spChg>
        <pc:spChg chg="mod">
          <ac:chgData name="Daniel Khashabi" userId="62390808-c838-45e6-be59-d6fd0d208bc8" providerId="ADAL" clId="{790F3DEF-9B60-CE45-9AFD-252487207F63}" dt="2023-01-26T16:37:26.088" v="4860" actId="1037"/>
          <ac:spMkLst>
            <pc:docMk/>
            <pc:sldMk cId="4276905889" sldId="1707"/>
            <ac:spMk id="17" creationId="{98109AD2-0FB7-604B-ADAC-E630E06BE3AA}"/>
          </ac:spMkLst>
        </pc:spChg>
      </pc:sldChg>
      <pc:sldChg chg="addSp modSp add mod modShow">
        <pc:chgData name="Daniel Khashabi" userId="62390808-c838-45e6-be59-d6fd0d208bc8" providerId="ADAL" clId="{790F3DEF-9B60-CE45-9AFD-252487207F63}" dt="2023-01-26T16:12:32.400" v="3893" actId="729"/>
        <pc:sldMkLst>
          <pc:docMk/>
          <pc:sldMk cId="1662745113" sldId="1708"/>
        </pc:sldMkLst>
        <pc:spChg chg="add mod">
          <ac:chgData name="Daniel Khashabi" userId="62390808-c838-45e6-be59-d6fd0d208bc8" providerId="ADAL" clId="{790F3DEF-9B60-CE45-9AFD-252487207F63}" dt="2023-01-26T16:05:01.675" v="3358" actId="14100"/>
          <ac:spMkLst>
            <pc:docMk/>
            <pc:sldMk cId="1662745113" sldId="1708"/>
            <ac:spMk id="4" creationId="{D9AA7324-AED3-9229-DC4C-205BB5003D0D}"/>
          </ac:spMkLst>
        </pc:spChg>
      </pc:sldChg>
      <pc:sldChg chg="addSp delSp modSp add del mod">
        <pc:chgData name="Daniel Khashabi" userId="62390808-c838-45e6-be59-d6fd0d208bc8" providerId="ADAL" clId="{790F3DEF-9B60-CE45-9AFD-252487207F63}" dt="2023-01-26T16:12:25.794" v="3892" actId="2696"/>
        <pc:sldMkLst>
          <pc:docMk/>
          <pc:sldMk cId="822816958" sldId="1709"/>
        </pc:sldMkLst>
        <pc:spChg chg="mod">
          <ac:chgData name="Daniel Khashabi" userId="62390808-c838-45e6-be59-d6fd0d208bc8" providerId="ADAL" clId="{790F3DEF-9B60-CE45-9AFD-252487207F63}" dt="2023-01-26T16:06:15.409" v="3385" actId="20577"/>
          <ac:spMkLst>
            <pc:docMk/>
            <pc:sldMk cId="822816958" sldId="1709"/>
            <ac:spMk id="3" creationId="{E673D2E0-2405-C18C-573F-744F98A8A7CA}"/>
          </ac:spMkLst>
        </pc:spChg>
        <pc:grpChg chg="del">
          <ac:chgData name="Daniel Khashabi" userId="62390808-c838-45e6-be59-d6fd0d208bc8" providerId="ADAL" clId="{790F3DEF-9B60-CE45-9AFD-252487207F63}" dt="2023-01-26T16:05:25.252" v="3371" actId="478"/>
          <ac:grpSpMkLst>
            <pc:docMk/>
            <pc:sldMk cId="822816958" sldId="1709"/>
            <ac:grpSpMk id="12" creationId="{4AAC2837-551A-9332-86AF-C91E6B49EDDC}"/>
          </ac:grpSpMkLst>
        </pc:grpChg>
        <pc:picChg chg="add del mod">
          <ac:chgData name="Daniel Khashabi" userId="62390808-c838-45e6-be59-d6fd0d208bc8" providerId="ADAL" clId="{790F3DEF-9B60-CE45-9AFD-252487207F63}" dt="2023-01-26T16:05:53.500" v="3374" actId="478"/>
          <ac:picMkLst>
            <pc:docMk/>
            <pc:sldMk cId="822816958" sldId="1709"/>
            <ac:picMk id="2050" creationId="{1FAC7BA6-51CA-B344-6063-5FD1287C2937}"/>
          </ac:picMkLst>
        </pc:picChg>
        <pc:picChg chg="add mod">
          <ac:chgData name="Daniel Khashabi" userId="62390808-c838-45e6-be59-d6fd0d208bc8" providerId="ADAL" clId="{790F3DEF-9B60-CE45-9AFD-252487207F63}" dt="2023-01-26T16:06:10.406" v="3382" actId="1076"/>
          <ac:picMkLst>
            <pc:docMk/>
            <pc:sldMk cId="822816958" sldId="1709"/>
            <ac:picMk id="2052" creationId="{ECDEE76B-9AEA-E631-9D47-F88B3868E987}"/>
          </ac:picMkLst>
        </pc:picChg>
        <pc:cxnChg chg="mod">
          <ac:chgData name="Daniel Khashabi" userId="62390808-c838-45e6-be59-d6fd0d208bc8" providerId="ADAL" clId="{790F3DEF-9B60-CE45-9AFD-252487207F63}" dt="2023-01-26T16:05:25.252" v="3371" actId="478"/>
          <ac:cxnSpMkLst>
            <pc:docMk/>
            <pc:sldMk cId="822816958" sldId="1709"/>
            <ac:cxnSpMk id="15" creationId="{32FA87A8-F26B-5B47-E21D-871DA833C8F2}"/>
          </ac:cxnSpMkLst>
        </pc:cxnChg>
      </pc:sldChg>
      <pc:sldChg chg="add del">
        <pc:chgData name="Daniel Khashabi" userId="62390808-c838-45e6-be59-d6fd0d208bc8" providerId="ADAL" clId="{790F3DEF-9B60-CE45-9AFD-252487207F63}" dt="2023-01-26T16:04:38.640" v="3323" actId="2696"/>
        <pc:sldMkLst>
          <pc:docMk/>
          <pc:sldMk cId="3269126089" sldId="1709"/>
        </pc:sldMkLst>
      </pc:sldChg>
      <pc:sldChg chg="addSp delSp modSp add mod chgLayout">
        <pc:chgData name="Daniel Khashabi" userId="62390808-c838-45e6-be59-d6fd0d208bc8" providerId="ADAL" clId="{790F3DEF-9B60-CE45-9AFD-252487207F63}" dt="2023-01-26T16:40:27.317" v="4906" actId="113"/>
        <pc:sldMkLst>
          <pc:docMk/>
          <pc:sldMk cId="2724312155" sldId="1710"/>
        </pc:sldMkLst>
        <pc:spChg chg="mod ord">
          <ac:chgData name="Daniel Khashabi" userId="62390808-c838-45e6-be59-d6fd0d208bc8" providerId="ADAL" clId="{790F3DEF-9B60-CE45-9AFD-252487207F63}" dt="2023-01-26T16:39:41.264" v="4880" actId="700"/>
          <ac:spMkLst>
            <pc:docMk/>
            <pc:sldMk cId="2724312155" sldId="1710"/>
            <ac:spMk id="2" creationId="{F6B9F252-13BB-0E46-BD1E-33AC23C89C06}"/>
          </ac:spMkLst>
        </pc:spChg>
        <pc:spChg chg="mod ord">
          <ac:chgData name="Daniel Khashabi" userId="62390808-c838-45e6-be59-d6fd0d208bc8" providerId="ADAL" clId="{790F3DEF-9B60-CE45-9AFD-252487207F63}" dt="2023-01-26T16:40:27.317" v="4906" actId="113"/>
          <ac:spMkLst>
            <pc:docMk/>
            <pc:sldMk cId="2724312155" sldId="1710"/>
            <ac:spMk id="3" creationId="{E673D2E0-2405-C18C-573F-744F98A8A7CA}"/>
          </ac:spMkLst>
        </pc:spChg>
        <pc:spChg chg="del">
          <ac:chgData name="Daniel Khashabi" userId="62390808-c838-45e6-be59-d6fd0d208bc8" providerId="ADAL" clId="{790F3DEF-9B60-CE45-9AFD-252487207F63}" dt="2023-01-26T16:07:22.194" v="3487" actId="478"/>
          <ac:spMkLst>
            <pc:docMk/>
            <pc:sldMk cId="2724312155" sldId="1710"/>
            <ac:spMk id="4" creationId="{D9AA7324-AED3-9229-DC4C-205BB5003D0D}"/>
          </ac:spMkLst>
        </pc:spChg>
        <pc:spChg chg="del">
          <ac:chgData name="Daniel Khashabi" userId="62390808-c838-45e6-be59-d6fd0d208bc8" providerId="ADAL" clId="{790F3DEF-9B60-CE45-9AFD-252487207F63}" dt="2023-01-26T16:06:42.500" v="3387" actId="478"/>
          <ac:spMkLst>
            <pc:docMk/>
            <pc:sldMk cId="2724312155" sldId="1710"/>
            <ac:spMk id="11" creationId="{DE412EBB-9B1A-9B4F-A419-05D5A3C40ECD}"/>
          </ac:spMkLst>
        </pc:spChg>
        <pc:picChg chg="add mod">
          <ac:chgData name="Daniel Khashabi" userId="62390808-c838-45e6-be59-d6fd0d208bc8" providerId="ADAL" clId="{790F3DEF-9B60-CE45-9AFD-252487207F63}" dt="2023-01-26T16:40:09.998" v="4903" actId="1035"/>
          <ac:picMkLst>
            <pc:docMk/>
            <pc:sldMk cId="2724312155" sldId="1710"/>
            <ac:picMk id="5" creationId="{28E69DD1-64AD-4558-C576-719B998B3C03}"/>
          </ac:picMkLst>
        </pc:picChg>
      </pc:sldChg>
      <pc:sldChg chg="delSp modSp add mod">
        <pc:chgData name="Daniel Khashabi" userId="62390808-c838-45e6-be59-d6fd0d208bc8" providerId="ADAL" clId="{790F3DEF-9B60-CE45-9AFD-252487207F63}" dt="2023-01-26T16:41:09.925" v="4952" actId="20577"/>
        <pc:sldMkLst>
          <pc:docMk/>
          <pc:sldMk cId="2718208960" sldId="1711"/>
        </pc:sldMkLst>
        <pc:spChg chg="mod">
          <ac:chgData name="Daniel Khashabi" userId="62390808-c838-45e6-be59-d6fd0d208bc8" providerId="ADAL" clId="{790F3DEF-9B60-CE45-9AFD-252487207F63}" dt="2023-01-26T16:41:09.925" v="4952" actId="20577"/>
          <ac:spMkLst>
            <pc:docMk/>
            <pc:sldMk cId="2718208960" sldId="1711"/>
            <ac:spMk id="3" creationId="{E673D2E0-2405-C18C-573F-744F98A8A7CA}"/>
          </ac:spMkLst>
        </pc:spChg>
        <pc:spChg chg="mod">
          <ac:chgData name="Daniel Khashabi" userId="62390808-c838-45e6-be59-d6fd0d208bc8" providerId="ADAL" clId="{790F3DEF-9B60-CE45-9AFD-252487207F63}" dt="2023-01-26T16:12:22.872" v="3891" actId="1036"/>
          <ac:spMkLst>
            <pc:docMk/>
            <pc:sldMk cId="2718208960" sldId="1711"/>
            <ac:spMk id="4" creationId="{D9AA7324-AED3-9229-DC4C-205BB5003D0D}"/>
          </ac:spMkLst>
        </pc:spChg>
        <pc:spChg chg="mod">
          <ac:chgData name="Daniel Khashabi" userId="62390808-c838-45e6-be59-d6fd0d208bc8" providerId="ADAL" clId="{790F3DEF-9B60-CE45-9AFD-252487207F63}" dt="2023-01-26T16:12:22.872" v="3891" actId="1036"/>
          <ac:spMkLst>
            <pc:docMk/>
            <pc:sldMk cId="2718208960" sldId="1711"/>
            <ac:spMk id="11" creationId="{DE412EBB-9B1A-9B4F-A419-05D5A3C40ECD}"/>
          </ac:spMkLst>
        </pc:spChg>
        <pc:grpChg chg="del">
          <ac:chgData name="Daniel Khashabi" userId="62390808-c838-45e6-be59-d6fd0d208bc8" providerId="ADAL" clId="{790F3DEF-9B60-CE45-9AFD-252487207F63}" dt="2023-01-26T16:11:39.529" v="3793" actId="478"/>
          <ac:grpSpMkLst>
            <pc:docMk/>
            <pc:sldMk cId="2718208960" sldId="1711"/>
            <ac:grpSpMk id="12" creationId="{4AAC2837-551A-9332-86AF-C91E6B49EDDC}"/>
          </ac:grpSpMkLst>
        </pc:grpChg>
        <pc:cxnChg chg="mod">
          <ac:chgData name="Daniel Khashabi" userId="62390808-c838-45e6-be59-d6fd0d208bc8" providerId="ADAL" clId="{790F3DEF-9B60-CE45-9AFD-252487207F63}" dt="2023-01-26T16:11:39.529" v="3793" actId="478"/>
          <ac:cxnSpMkLst>
            <pc:docMk/>
            <pc:sldMk cId="2718208960" sldId="1711"/>
            <ac:cxnSpMk id="15" creationId="{32FA87A8-F26B-5B47-E21D-871DA833C8F2}"/>
          </ac:cxnSpMkLst>
        </pc:cxnChg>
      </pc:sldChg>
      <pc:sldChg chg="modSp new mod">
        <pc:chgData name="Daniel Khashabi" userId="62390808-c838-45e6-be59-d6fd0d208bc8" providerId="ADAL" clId="{790F3DEF-9B60-CE45-9AFD-252487207F63}" dt="2023-01-26T16:24:00.701" v="4723" actId="20577"/>
        <pc:sldMkLst>
          <pc:docMk/>
          <pc:sldMk cId="3639273596" sldId="1712"/>
        </pc:sldMkLst>
        <pc:spChg chg="mod">
          <ac:chgData name="Daniel Khashabi" userId="62390808-c838-45e6-be59-d6fd0d208bc8" providerId="ADAL" clId="{790F3DEF-9B60-CE45-9AFD-252487207F63}" dt="2023-01-26T16:20:52.093" v="4078" actId="20577"/>
          <ac:spMkLst>
            <pc:docMk/>
            <pc:sldMk cId="3639273596" sldId="1712"/>
            <ac:spMk id="2" creationId="{9DF64BB0-DE03-CB1E-B7A6-32041B5B59E0}"/>
          </ac:spMkLst>
        </pc:spChg>
        <pc:spChg chg="mod">
          <ac:chgData name="Daniel Khashabi" userId="62390808-c838-45e6-be59-d6fd0d208bc8" providerId="ADAL" clId="{790F3DEF-9B60-CE45-9AFD-252487207F63}" dt="2023-01-26T16:24:00.701" v="4723" actId="20577"/>
          <ac:spMkLst>
            <pc:docMk/>
            <pc:sldMk cId="3639273596" sldId="1712"/>
            <ac:spMk id="3" creationId="{0E49B716-B0CE-45B7-6F1F-A1792D455625}"/>
          </ac:spMkLst>
        </pc:spChg>
      </pc:sldChg>
      <pc:sldChg chg="add">
        <pc:chgData name="Daniel Khashabi" userId="62390808-c838-45e6-be59-d6fd0d208bc8" providerId="ADAL" clId="{790F3DEF-9B60-CE45-9AFD-252487207F63}" dt="2023-01-26T16:35:35.376" v="4834"/>
        <pc:sldMkLst>
          <pc:docMk/>
          <pc:sldMk cId="3043428272" sldId="1713"/>
        </pc:sldMkLst>
      </pc:sldChg>
    </pc:docChg>
  </pc:docChgLst>
  <pc:docChgLst>
    <pc:chgData name="Daniel Khashabi" userId="62390808-c838-45e6-be59-d6fd0d208bc8" providerId="ADAL" clId="{D8190FA3-96AD-7C49-9797-F1D066CB2479}"/>
    <pc:docChg chg="undo custSel addSld modSld sldOrd">
      <pc:chgData name="Daniel Khashabi" userId="62390808-c838-45e6-be59-d6fd0d208bc8" providerId="ADAL" clId="{D8190FA3-96AD-7C49-9797-F1D066CB2479}" dt="2023-01-05T04:58:02.726" v="1618" actId="1037"/>
      <pc:docMkLst>
        <pc:docMk/>
      </pc:docMkLst>
      <pc:sldChg chg="addSp delSp modSp add mod ord modNotes">
        <pc:chgData name="Daniel Khashabi" userId="62390808-c838-45e6-be59-d6fd0d208bc8" providerId="ADAL" clId="{D8190FA3-96AD-7C49-9797-F1D066CB2479}" dt="2023-01-05T04:43:09.889" v="651" actId="20577"/>
        <pc:sldMkLst>
          <pc:docMk/>
          <pc:sldMk cId="1523385809" sldId="657"/>
        </pc:sldMkLst>
        <pc:spChg chg="mod">
          <ac:chgData name="Daniel Khashabi" userId="62390808-c838-45e6-be59-d6fd0d208bc8" providerId="ADAL" clId="{D8190FA3-96AD-7C49-9797-F1D066CB2479}" dt="2023-01-05T04:43:09.889" v="651" actId="20577"/>
          <ac:spMkLst>
            <pc:docMk/>
            <pc:sldMk cId="1523385809" sldId="657"/>
            <ac:spMk id="2" creationId="{00000000-0000-0000-0000-000000000000}"/>
          </ac:spMkLst>
        </pc:spChg>
        <pc:spChg chg="mod">
          <ac:chgData name="Daniel Khashabi" userId="62390808-c838-45e6-be59-d6fd0d208bc8" providerId="ADAL" clId="{D8190FA3-96AD-7C49-9797-F1D066CB2479}" dt="2023-01-05T04:05:25.925" v="100" actId="1076"/>
          <ac:spMkLst>
            <pc:docMk/>
            <pc:sldMk cId="1523385809" sldId="657"/>
            <ac:spMk id="3" creationId="{00000000-0000-0000-0000-000000000000}"/>
          </ac:spMkLst>
        </pc:spChg>
        <pc:spChg chg="mod">
          <ac:chgData name="Daniel Khashabi" userId="62390808-c838-45e6-be59-d6fd0d208bc8" providerId="ADAL" clId="{D8190FA3-96AD-7C49-9797-F1D066CB2479}" dt="2023-01-05T04:05:25.925" v="100" actId="1076"/>
          <ac:spMkLst>
            <pc:docMk/>
            <pc:sldMk cId="1523385809" sldId="657"/>
            <ac:spMk id="4" creationId="{00000000-0000-0000-0000-000000000000}"/>
          </ac:spMkLst>
        </pc:spChg>
        <pc:spChg chg="del mod">
          <ac:chgData name="Daniel Khashabi" userId="62390808-c838-45e6-be59-d6fd0d208bc8" providerId="ADAL" clId="{D8190FA3-96AD-7C49-9797-F1D066CB2479}" dt="2023-01-05T04:05:56.025" v="153" actId="478"/>
          <ac:spMkLst>
            <pc:docMk/>
            <pc:sldMk cId="1523385809" sldId="657"/>
            <ac:spMk id="5" creationId="{00000000-0000-0000-0000-000000000000}"/>
          </ac:spMkLst>
        </pc:spChg>
        <pc:spChg chg="mod">
          <ac:chgData name="Daniel Khashabi" userId="62390808-c838-45e6-be59-d6fd0d208bc8" providerId="ADAL" clId="{D8190FA3-96AD-7C49-9797-F1D066CB2479}" dt="2023-01-05T04:06:36.409" v="232" actId="20577"/>
          <ac:spMkLst>
            <pc:docMk/>
            <pc:sldMk cId="1523385809" sldId="657"/>
            <ac:spMk id="6" creationId="{2D88568F-CAF7-0F3E-FF26-9F3679CD6598}"/>
          </ac:spMkLst>
        </pc:spChg>
        <pc:spChg chg="add mod">
          <ac:chgData name="Daniel Khashabi" userId="62390808-c838-45e6-be59-d6fd0d208bc8" providerId="ADAL" clId="{D8190FA3-96AD-7C49-9797-F1D066CB2479}" dt="2023-01-05T04:06:07.951" v="159"/>
          <ac:spMkLst>
            <pc:docMk/>
            <pc:sldMk cId="1523385809" sldId="657"/>
            <ac:spMk id="7" creationId="{33A1979A-8100-F66C-FAEE-B016BDA3A801}"/>
          </ac:spMkLst>
        </pc:spChg>
      </pc:sldChg>
      <pc:sldChg chg="addSp delSp modSp mod">
        <pc:chgData name="Daniel Khashabi" userId="62390808-c838-45e6-be59-d6fd0d208bc8" providerId="ADAL" clId="{D8190FA3-96AD-7C49-9797-F1D066CB2479}" dt="2023-01-05T00:33:10.392" v="3" actId="478"/>
        <pc:sldMkLst>
          <pc:docMk/>
          <pc:sldMk cId="3162368232" sldId="1645"/>
        </pc:sldMkLst>
        <pc:spChg chg="mod">
          <ac:chgData name="Daniel Khashabi" userId="62390808-c838-45e6-be59-d6fd0d208bc8" providerId="ADAL" clId="{D8190FA3-96AD-7C49-9797-F1D066CB2479}" dt="2023-01-05T00:33:04.472" v="1" actId="1076"/>
          <ac:spMkLst>
            <pc:docMk/>
            <pc:sldMk cId="3162368232" sldId="1645"/>
            <ac:spMk id="3" creationId="{11A620B0-F774-761E-E8F8-BAD9C7E9A735}"/>
          </ac:spMkLst>
        </pc:spChg>
        <pc:spChg chg="add del mod">
          <ac:chgData name="Daniel Khashabi" userId="62390808-c838-45e6-be59-d6fd0d208bc8" providerId="ADAL" clId="{D8190FA3-96AD-7C49-9797-F1D066CB2479}" dt="2023-01-05T00:33:10.392" v="3" actId="478"/>
          <ac:spMkLst>
            <pc:docMk/>
            <pc:sldMk cId="3162368232" sldId="1645"/>
            <ac:spMk id="6" creationId="{88D772B7-8F49-3645-B3A6-7412BF11DB92}"/>
          </ac:spMkLst>
        </pc:spChg>
      </pc:sldChg>
      <pc:sldChg chg="modSp mod">
        <pc:chgData name="Daniel Khashabi" userId="62390808-c838-45e6-be59-d6fd0d208bc8" providerId="ADAL" clId="{D8190FA3-96AD-7C49-9797-F1D066CB2479}" dt="2023-01-05T04:43:22.200" v="658" actId="20577"/>
        <pc:sldMkLst>
          <pc:docMk/>
          <pc:sldMk cId="4277448135" sldId="1668"/>
        </pc:sldMkLst>
        <pc:spChg chg="mod">
          <ac:chgData name="Daniel Khashabi" userId="62390808-c838-45e6-be59-d6fd0d208bc8" providerId="ADAL" clId="{D8190FA3-96AD-7C49-9797-F1D066CB2479}" dt="2023-01-05T04:43:22.200" v="658" actId="20577"/>
          <ac:spMkLst>
            <pc:docMk/>
            <pc:sldMk cId="4277448135" sldId="1668"/>
            <ac:spMk id="2" creationId="{3B8B285B-8141-A9B3-1274-EA0345C86274}"/>
          </ac:spMkLst>
        </pc:spChg>
      </pc:sldChg>
      <pc:sldChg chg="addSp delSp modSp mod">
        <pc:chgData name="Daniel Khashabi" userId="62390808-c838-45e6-be59-d6fd0d208bc8" providerId="ADAL" clId="{D8190FA3-96AD-7C49-9797-F1D066CB2479}" dt="2023-01-05T04:43:17.495" v="654" actId="20577"/>
        <pc:sldMkLst>
          <pc:docMk/>
          <pc:sldMk cId="3988422849" sldId="1670"/>
        </pc:sldMkLst>
        <pc:spChg chg="mod">
          <ac:chgData name="Daniel Khashabi" userId="62390808-c838-45e6-be59-d6fd0d208bc8" providerId="ADAL" clId="{D8190FA3-96AD-7C49-9797-F1D066CB2479}" dt="2023-01-05T04:43:17.495" v="654" actId="20577"/>
          <ac:spMkLst>
            <pc:docMk/>
            <pc:sldMk cId="3988422849" sldId="1670"/>
            <ac:spMk id="2" creationId="{3B8B285B-8141-A9B3-1274-EA0345C86274}"/>
          </ac:spMkLst>
        </pc:spChg>
        <pc:spChg chg="mod">
          <ac:chgData name="Daniel Khashabi" userId="62390808-c838-45e6-be59-d6fd0d208bc8" providerId="ADAL" clId="{D8190FA3-96AD-7C49-9797-F1D066CB2479}" dt="2023-01-05T04:39:59.003" v="636" actId="20577"/>
          <ac:spMkLst>
            <pc:docMk/>
            <pc:sldMk cId="3988422849" sldId="1670"/>
            <ac:spMk id="3" creationId="{89019680-E448-F182-6896-6662C5FA7E8E}"/>
          </ac:spMkLst>
        </pc:spChg>
        <pc:spChg chg="add del mod">
          <ac:chgData name="Daniel Khashabi" userId="62390808-c838-45e6-be59-d6fd0d208bc8" providerId="ADAL" clId="{D8190FA3-96AD-7C49-9797-F1D066CB2479}" dt="2023-01-05T04:38:18.078" v="594" actId="478"/>
          <ac:spMkLst>
            <pc:docMk/>
            <pc:sldMk cId="3988422849" sldId="1670"/>
            <ac:spMk id="5" creationId="{86D15802-3CC2-5E9F-E45D-62A3C08D8670}"/>
          </ac:spMkLst>
        </pc:spChg>
        <pc:spChg chg="add mod">
          <ac:chgData name="Daniel Khashabi" userId="62390808-c838-45e6-be59-d6fd0d208bc8" providerId="ADAL" clId="{D8190FA3-96AD-7C49-9797-F1D066CB2479}" dt="2023-01-05T04:40:31.725" v="643"/>
          <ac:spMkLst>
            <pc:docMk/>
            <pc:sldMk cId="3988422849" sldId="1670"/>
            <ac:spMk id="8" creationId="{E12C8380-EE2A-968C-946A-2A28B40293D2}"/>
          </ac:spMkLst>
        </pc:spChg>
        <pc:picChg chg="mod">
          <ac:chgData name="Daniel Khashabi" userId="62390808-c838-45e6-be59-d6fd0d208bc8" providerId="ADAL" clId="{D8190FA3-96AD-7C49-9797-F1D066CB2479}" dt="2023-01-05T04:39:24.347" v="619" actId="1076"/>
          <ac:picMkLst>
            <pc:docMk/>
            <pc:sldMk cId="3988422849" sldId="1670"/>
            <ac:picMk id="7" creationId="{DD8FDBB6-1F9C-F60E-C996-A6EE9A747F62}"/>
          </ac:picMkLst>
        </pc:picChg>
        <pc:picChg chg="mod">
          <ac:chgData name="Daniel Khashabi" userId="62390808-c838-45e6-be59-d6fd0d208bc8" providerId="ADAL" clId="{D8190FA3-96AD-7C49-9797-F1D066CB2479}" dt="2023-01-05T04:39:09.114" v="615" actId="1076"/>
          <ac:picMkLst>
            <pc:docMk/>
            <pc:sldMk cId="3988422849" sldId="1670"/>
            <ac:picMk id="12" creationId="{E9EEC76E-1B9F-F1EB-E124-30CE634FEF9E}"/>
          </ac:picMkLst>
        </pc:picChg>
        <pc:picChg chg="mod">
          <ac:chgData name="Daniel Khashabi" userId="62390808-c838-45e6-be59-d6fd0d208bc8" providerId="ADAL" clId="{D8190FA3-96AD-7C49-9797-F1D066CB2479}" dt="2023-01-05T04:39:57.666" v="634" actId="1076"/>
          <ac:picMkLst>
            <pc:docMk/>
            <pc:sldMk cId="3988422849" sldId="1670"/>
            <ac:picMk id="15" creationId="{26E1583E-504A-5865-B431-452E340CC707}"/>
          </ac:picMkLst>
        </pc:picChg>
      </pc:sldChg>
      <pc:sldChg chg="addSp delSp modSp add mod modAnim">
        <pc:chgData name="Daniel Khashabi" userId="62390808-c838-45e6-be59-d6fd0d208bc8" providerId="ADAL" clId="{D8190FA3-96AD-7C49-9797-F1D066CB2479}" dt="2023-01-05T04:43:12.451" v="652"/>
        <pc:sldMkLst>
          <pc:docMk/>
          <pc:sldMk cId="441741523" sldId="1692"/>
        </pc:sldMkLst>
        <pc:spChg chg="mod">
          <ac:chgData name="Daniel Khashabi" userId="62390808-c838-45e6-be59-d6fd0d208bc8" providerId="ADAL" clId="{D8190FA3-96AD-7C49-9797-F1D066CB2479}" dt="2023-01-05T04:43:12.451" v="652"/>
          <ac:spMkLst>
            <pc:docMk/>
            <pc:sldMk cId="441741523" sldId="1692"/>
            <ac:spMk id="2" creationId="{00000000-0000-0000-0000-000000000000}"/>
          </ac:spMkLst>
        </pc:spChg>
        <pc:spChg chg="del">
          <ac:chgData name="Daniel Khashabi" userId="62390808-c838-45e6-be59-d6fd0d208bc8" providerId="ADAL" clId="{D8190FA3-96AD-7C49-9797-F1D066CB2479}" dt="2023-01-05T04:27:30.303" v="235" actId="478"/>
          <ac:spMkLst>
            <pc:docMk/>
            <pc:sldMk cId="441741523" sldId="1692"/>
            <ac:spMk id="3" creationId="{00000000-0000-0000-0000-000000000000}"/>
          </ac:spMkLst>
        </pc:spChg>
        <pc:spChg chg="del">
          <ac:chgData name="Daniel Khashabi" userId="62390808-c838-45e6-be59-d6fd0d208bc8" providerId="ADAL" clId="{D8190FA3-96AD-7C49-9797-F1D066CB2479}" dt="2023-01-05T04:27:30.303" v="235" actId="478"/>
          <ac:spMkLst>
            <pc:docMk/>
            <pc:sldMk cId="441741523" sldId="1692"/>
            <ac:spMk id="4" creationId="{00000000-0000-0000-0000-000000000000}"/>
          </ac:spMkLst>
        </pc:spChg>
        <pc:spChg chg="add del mod">
          <ac:chgData name="Daniel Khashabi" userId="62390808-c838-45e6-be59-d6fd0d208bc8" providerId="ADAL" clId="{D8190FA3-96AD-7C49-9797-F1D066CB2479}" dt="2023-01-05T04:40:08.466" v="638" actId="478"/>
          <ac:spMkLst>
            <pc:docMk/>
            <pc:sldMk cId="441741523" sldId="1692"/>
            <ac:spMk id="5" creationId="{90DB2CC9-1EF2-121C-4A9A-2EF7CAF56ABB}"/>
          </ac:spMkLst>
        </pc:spChg>
        <pc:spChg chg="mod">
          <ac:chgData name="Daniel Khashabi" userId="62390808-c838-45e6-be59-d6fd0d208bc8" providerId="ADAL" clId="{D8190FA3-96AD-7C49-9797-F1D066CB2479}" dt="2023-01-05T04:36:20.570" v="547" actId="20577"/>
          <ac:spMkLst>
            <pc:docMk/>
            <pc:sldMk cId="441741523" sldId="1692"/>
            <ac:spMk id="6" creationId="{2D88568F-CAF7-0F3E-FF26-9F3679CD6598}"/>
          </ac:spMkLst>
        </pc:spChg>
        <pc:spChg chg="del">
          <ac:chgData name="Daniel Khashabi" userId="62390808-c838-45e6-be59-d6fd0d208bc8" providerId="ADAL" clId="{D8190FA3-96AD-7C49-9797-F1D066CB2479}" dt="2023-01-05T04:32:18.474" v="410" actId="478"/>
          <ac:spMkLst>
            <pc:docMk/>
            <pc:sldMk cId="441741523" sldId="1692"/>
            <ac:spMk id="7" creationId="{33A1979A-8100-F66C-FAEE-B016BDA3A801}"/>
          </ac:spMkLst>
        </pc:spChg>
        <pc:spChg chg="add mod">
          <ac:chgData name="Daniel Khashabi" userId="62390808-c838-45e6-be59-d6fd0d208bc8" providerId="ADAL" clId="{D8190FA3-96AD-7C49-9797-F1D066CB2479}" dt="2023-01-05T04:35:16.307" v="516" actId="1076"/>
          <ac:spMkLst>
            <pc:docMk/>
            <pc:sldMk cId="441741523" sldId="1692"/>
            <ac:spMk id="8" creationId="{E52046D7-CE2F-FB7A-F57E-81DB5A13090F}"/>
          </ac:spMkLst>
        </pc:spChg>
        <pc:picChg chg="add mod">
          <ac:chgData name="Daniel Khashabi" userId="62390808-c838-45e6-be59-d6fd0d208bc8" providerId="ADAL" clId="{D8190FA3-96AD-7C49-9797-F1D066CB2479}" dt="2023-01-05T04:36:09.643" v="533" actId="1076"/>
          <ac:picMkLst>
            <pc:docMk/>
            <pc:sldMk cId="441741523" sldId="1692"/>
            <ac:picMk id="9" creationId="{A6E2B045-F887-1A37-80B0-6CEDCBE02FD3}"/>
          </ac:picMkLst>
        </pc:picChg>
      </pc:sldChg>
      <pc:sldChg chg="addSp delSp modSp new mod">
        <pc:chgData name="Daniel Khashabi" userId="62390808-c838-45e6-be59-d6fd0d208bc8" providerId="ADAL" clId="{D8190FA3-96AD-7C49-9797-F1D066CB2479}" dt="2023-01-05T04:58:02.726" v="1618" actId="1037"/>
        <pc:sldMkLst>
          <pc:docMk/>
          <pc:sldMk cId="3773639269" sldId="1693"/>
        </pc:sldMkLst>
        <pc:spChg chg="mod">
          <ac:chgData name="Daniel Khashabi" userId="62390808-c838-45e6-be59-d6fd0d208bc8" providerId="ADAL" clId="{D8190FA3-96AD-7C49-9797-F1D066CB2479}" dt="2023-01-05T04:56:26.609" v="1581" actId="20577"/>
          <ac:spMkLst>
            <pc:docMk/>
            <pc:sldMk cId="3773639269" sldId="1693"/>
            <ac:spMk id="2" creationId="{4774EB73-D163-36F6-21F6-49994BB520A6}"/>
          </ac:spMkLst>
        </pc:spChg>
        <pc:spChg chg="mod">
          <ac:chgData name="Daniel Khashabi" userId="62390808-c838-45e6-be59-d6fd0d208bc8" providerId="ADAL" clId="{D8190FA3-96AD-7C49-9797-F1D066CB2479}" dt="2023-01-05T04:56:09.311" v="1552" actId="15"/>
          <ac:spMkLst>
            <pc:docMk/>
            <pc:sldMk cId="3773639269" sldId="1693"/>
            <ac:spMk id="3" creationId="{B147DF3C-D5DF-E609-2133-12E035FBFF6E}"/>
          </ac:spMkLst>
        </pc:spChg>
        <pc:spChg chg="add mod">
          <ac:chgData name="Daniel Khashabi" userId="62390808-c838-45e6-be59-d6fd0d208bc8" providerId="ADAL" clId="{D8190FA3-96AD-7C49-9797-F1D066CB2479}" dt="2023-01-05T04:58:02.726" v="1618" actId="1037"/>
          <ac:spMkLst>
            <pc:docMk/>
            <pc:sldMk cId="3773639269" sldId="1693"/>
            <ac:spMk id="5" creationId="{F1D50AD6-78DC-15A3-5C24-24157E576E7E}"/>
          </ac:spMkLst>
        </pc:spChg>
        <pc:picChg chg="add mod">
          <ac:chgData name="Daniel Khashabi" userId="62390808-c838-45e6-be59-d6fd0d208bc8" providerId="ADAL" clId="{D8190FA3-96AD-7C49-9797-F1D066CB2479}" dt="2023-01-05T04:49:19.715" v="1039" actId="1076"/>
          <ac:picMkLst>
            <pc:docMk/>
            <pc:sldMk cId="3773639269" sldId="1693"/>
            <ac:picMk id="4" creationId="{5DDDB67E-91D4-5CBE-6138-349AABE1848A}"/>
          </ac:picMkLst>
        </pc:picChg>
        <pc:picChg chg="add mod">
          <ac:chgData name="Daniel Khashabi" userId="62390808-c838-45e6-be59-d6fd0d208bc8" providerId="ADAL" clId="{D8190FA3-96AD-7C49-9797-F1D066CB2479}" dt="2023-01-05T04:56:43.156" v="1593" actId="1037"/>
          <ac:picMkLst>
            <pc:docMk/>
            <pc:sldMk cId="3773639269" sldId="1693"/>
            <ac:picMk id="3074" creationId="{C3968244-24CC-B2BB-E2BD-30E808DA10E1}"/>
          </ac:picMkLst>
        </pc:picChg>
        <pc:picChg chg="add del mod">
          <ac:chgData name="Daniel Khashabi" userId="62390808-c838-45e6-be59-d6fd0d208bc8" providerId="ADAL" clId="{D8190FA3-96AD-7C49-9797-F1D066CB2479}" dt="2023-01-05T04:46:14.753" v="762" actId="478"/>
          <ac:picMkLst>
            <pc:docMk/>
            <pc:sldMk cId="3773639269" sldId="1693"/>
            <ac:picMk id="3076" creationId="{9A8E6C11-9D2A-B78C-F91A-3E0F5BDD0C7C}"/>
          </ac:picMkLst>
        </pc:picChg>
      </pc:sldChg>
    </pc:docChg>
  </pc:docChgLst>
  <pc:docChgLst>
    <pc:chgData name="Daniel Khashabi" userId="62390808-c838-45e6-be59-d6fd0d208bc8" providerId="ADAL" clId="{980DFA88-79BA-384A-84C8-B36598938C7B}"/>
    <pc:docChg chg="">
      <pc:chgData name="Daniel Khashabi" userId="62390808-c838-45e6-be59-d6fd0d208bc8" providerId="ADAL" clId="{980DFA88-79BA-384A-84C8-B36598938C7B}" dt="2023-01-27T03:36:12.019" v="2"/>
      <pc:docMkLst>
        <pc:docMk/>
      </pc:docMkLst>
      <pc:sldChg chg="addCm">
        <pc:chgData name="Daniel Khashabi" userId="62390808-c838-45e6-be59-d6fd0d208bc8" providerId="ADAL" clId="{980DFA88-79BA-384A-84C8-B36598938C7B}" dt="2023-01-27T03:36:12.019" v="2"/>
        <pc:sldMkLst>
          <pc:docMk/>
          <pc:sldMk cId="3988422849" sldId="16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980DFA88-79BA-384A-84C8-B36598938C7B}" dt="2023-01-27T03:36:12.019" v="2"/>
              <pc2:cmMkLst xmlns:pc2="http://schemas.microsoft.com/office/powerpoint/2019/9/main/command">
                <pc:docMk/>
                <pc:sldMk cId="3988422849" sldId="1670"/>
                <pc2:cmMk id="{1066408C-93D8-2142-939D-0E2637EC7429}"/>
              </pc2:cmMkLst>
            </pc226:cmChg>
          </p:ext>
        </pc:extLst>
      </pc:sldChg>
      <pc:sldChg chg="addCm modCm">
        <pc:chgData name="Daniel Khashabi" userId="62390808-c838-45e6-be59-d6fd0d208bc8" providerId="ADAL" clId="{980DFA88-79BA-384A-84C8-B36598938C7B}" dt="2023-01-27T03:34:55.132" v="1"/>
        <pc:sldMkLst>
          <pc:docMk/>
          <pc:sldMk cId="2724312155" sldId="17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980DFA88-79BA-384A-84C8-B36598938C7B}" dt="2023-01-27T03:34:55.132" v="1"/>
              <pc2:cmMkLst xmlns:pc2="http://schemas.microsoft.com/office/powerpoint/2019/9/main/command">
                <pc:docMk/>
                <pc:sldMk cId="2724312155" sldId="1710"/>
                <pc2:cmMk id="{20CD6A82-2C92-EC4E-A727-0F84D7E1004A}"/>
              </pc2:cmMkLst>
              <pc226:cmRplyChg chg="add">
                <pc226:chgData name="Daniel Khashabi" userId="62390808-c838-45e6-be59-d6fd0d208bc8" providerId="ADAL" clId="{980DFA88-79BA-384A-84C8-B36598938C7B}" dt="2023-01-27T03:34:55.132" v="1"/>
                <pc2:cmRplyMkLst xmlns:pc2="http://schemas.microsoft.com/office/powerpoint/2019/9/main/command">
                  <pc:docMk/>
                  <pc:sldMk cId="2724312155" sldId="1710"/>
                  <pc2:cmMk id="{20CD6A82-2C92-EC4E-A727-0F84D7E1004A}"/>
                  <pc2:cmRplyMk id="{D168AA21-6CDA-644D-9540-596DD5AD2DB9}"/>
                </pc2:cmRplyMkLst>
              </pc226:cmRplyChg>
            </pc226:cmChg>
          </p:ext>
        </pc:extLst>
      </pc:sldChg>
    </pc:docChg>
  </pc:docChgLst>
  <pc:docChgLst>
    <pc:chgData name="Daniel Khashabi" userId="S::dkhasha1@jh.edu::62390808-c838-45e6-be59-d6fd0d208bc8" providerId="AD" clId="Web-{A9627A00-4179-7AF1-7E67-DB2ECC8475A9}"/>
    <pc:docChg chg="addSld delSld modSld">
      <pc:chgData name="Daniel Khashabi" userId="S::dkhasha1@jh.edu::62390808-c838-45e6-be59-d6fd0d208bc8" providerId="AD" clId="Web-{A9627A00-4179-7AF1-7E67-DB2ECC8475A9}" dt="2023-01-25T21:44:27.947" v="49" actId="20577"/>
      <pc:docMkLst>
        <pc:docMk/>
      </pc:docMkLst>
      <pc:sldChg chg="del">
        <pc:chgData name="Daniel Khashabi" userId="S::dkhasha1@jh.edu::62390808-c838-45e6-be59-d6fd0d208bc8" providerId="AD" clId="Web-{A9627A00-4179-7AF1-7E67-DB2ECC8475A9}" dt="2023-01-25T21:42:49.255" v="43"/>
        <pc:sldMkLst>
          <pc:docMk/>
          <pc:sldMk cId="19957747" sldId="1625"/>
        </pc:sldMkLst>
      </pc:sldChg>
      <pc:sldChg chg="modSp">
        <pc:chgData name="Daniel Khashabi" userId="S::dkhasha1@jh.edu::62390808-c838-45e6-be59-d6fd0d208bc8" providerId="AD" clId="Web-{A9627A00-4179-7AF1-7E67-DB2ECC8475A9}" dt="2023-01-25T21:43:05.053" v="45" actId="1076"/>
        <pc:sldMkLst>
          <pc:docMk/>
          <pc:sldMk cId="6405746" sldId="1627"/>
        </pc:sldMkLst>
        <pc:spChg chg="mod">
          <ac:chgData name="Daniel Khashabi" userId="S::dkhasha1@jh.edu::62390808-c838-45e6-be59-d6fd0d208bc8" providerId="AD" clId="Web-{A9627A00-4179-7AF1-7E67-DB2ECC8475A9}" dt="2023-01-25T21:43:05.053" v="45" actId="1076"/>
          <ac:spMkLst>
            <pc:docMk/>
            <pc:sldMk cId="6405746" sldId="1627"/>
            <ac:spMk id="5" creationId="{D587EFB2-3A92-6C34-91FF-5C99C20A8B89}"/>
          </ac:spMkLst>
        </pc:spChg>
      </pc:sldChg>
      <pc:sldChg chg="modSp">
        <pc:chgData name="Daniel Khashabi" userId="S::dkhasha1@jh.edu::62390808-c838-45e6-be59-d6fd0d208bc8" providerId="AD" clId="Web-{A9627A00-4179-7AF1-7E67-DB2ECC8475A9}" dt="2023-01-25T21:43:58.477" v="47" actId="1076"/>
        <pc:sldMkLst>
          <pc:docMk/>
          <pc:sldMk cId="3988422849" sldId="1670"/>
        </pc:sldMkLst>
        <pc:picChg chg="mod">
          <ac:chgData name="Daniel Khashabi" userId="S::dkhasha1@jh.edu::62390808-c838-45e6-be59-d6fd0d208bc8" providerId="AD" clId="Web-{A9627A00-4179-7AF1-7E67-DB2ECC8475A9}" dt="2023-01-25T21:43:58.477" v="47" actId="1076"/>
          <ac:picMkLst>
            <pc:docMk/>
            <pc:sldMk cId="3988422849" sldId="1670"/>
            <ac:picMk id="7" creationId="{DD8FDBB6-1F9C-F60E-C996-A6EE9A747F62}"/>
          </ac:picMkLst>
        </pc:picChg>
      </pc:sldChg>
      <pc:sldChg chg="addSp modSp new mod modClrScheme chgLayout">
        <pc:chgData name="Daniel Khashabi" userId="S::dkhasha1@jh.edu::62390808-c838-45e6-be59-d6fd0d208bc8" providerId="AD" clId="Web-{A9627A00-4179-7AF1-7E67-DB2ECC8475A9}" dt="2023-01-25T21:44:27.947" v="49" actId="20577"/>
        <pc:sldMkLst>
          <pc:docMk/>
          <pc:sldMk cId="2949251900" sldId="1694"/>
        </pc:sldMkLst>
        <pc:spChg chg="mod ord">
          <ac:chgData name="Daniel Khashabi" userId="S::dkhasha1@jh.edu::62390808-c838-45e6-be59-d6fd0d208bc8" providerId="AD" clId="Web-{A9627A00-4179-7AF1-7E67-DB2ECC8475A9}" dt="2023-01-25T21:41:56.018" v="12" actId="20577"/>
          <ac:spMkLst>
            <pc:docMk/>
            <pc:sldMk cId="2949251900" sldId="1694"/>
            <ac:spMk id="2" creationId="{4EFA1EB2-ED8F-7E23-B5A2-6CE8E6498C54}"/>
          </ac:spMkLst>
        </pc:spChg>
        <pc:spChg chg="add mod ord">
          <ac:chgData name="Daniel Khashabi" userId="S::dkhasha1@jh.edu::62390808-c838-45e6-be59-d6fd0d208bc8" providerId="AD" clId="Web-{A9627A00-4179-7AF1-7E67-DB2ECC8475A9}" dt="2023-01-25T21:44:27.947" v="49" actId="20577"/>
          <ac:spMkLst>
            <pc:docMk/>
            <pc:sldMk cId="2949251900" sldId="1694"/>
            <ac:spMk id="3" creationId="{EC96C14C-0244-9256-EF87-2F96669511B3}"/>
          </ac:spMkLst>
        </pc:spChg>
      </pc:sldChg>
    </pc:docChg>
  </pc:docChgLst>
</pc:chgInfo>
</file>

<file path=ppt/comments/modernComment_686_EDBA80C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066408C-93D8-2142-939D-0E2637EC7429}" authorId="{AC97BE05-7214-46BD-569F-A0959E827800}" created="2023-01-27T03:36:11.976">
    <pc:sldMkLst xmlns:pc="http://schemas.microsoft.com/office/powerpoint/2013/main/command">
      <pc:docMk/>
      <pc:sldMk cId="3988422849" sldId="1670"/>
    </pc:sldMkLst>
    <p188:txBody>
      <a:bodyPr/>
      <a:lstStyle/>
      <a:p>
        <a:r>
          <a:rPr lang="en-US"/>
          <a:t>Slide 42-46 has a little bit of repeated content. </a:t>
        </a:r>
      </a:p>
    </p188:txBody>
  </p188:cm>
</p188:cmLst>
</file>

<file path=ppt/comments/modernComment_6AE_A261B45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0CD6A82-2C92-EC4E-A727-0F84D7E1004A}" authorId="{AC97BE05-7214-46BD-569F-A0959E827800}" created="2023-01-27T03:34:29.791">
    <pc:sldMkLst xmlns:pc="http://schemas.microsoft.com/office/powerpoint/2013/main/command">
      <pc:docMk/>
      <pc:sldMk cId="2724312155" sldId="1710"/>
    </pc:sldMkLst>
    <p188:replyLst>
      <p188:reply id="{D168AA21-6CDA-644D-9540-596DD5AD2DB9}" authorId="{AC97BE05-7214-46BD-569F-A0959E827800}" created="2023-01-27T03:34:55.076">
        <p188:txBody>
          <a:bodyPr/>
          <a:lstStyle/>
          <a:p>
            <a:r>
              <a:rPr lang="en-US"/>
              <a:t>Another issue is that, the figure is showing cosine distance but the objective has the dot product. </a:t>
            </a:r>
          </a:p>
        </p188:txBody>
      </p188:reply>
    </p188:replyLst>
    <p188:txBody>
      <a:bodyPr/>
      <a:lstStyle/>
      <a:p>
        <a:r>
          <a:rPr lang="en-US"/>
          <a:t>I think the separation of the two variables makes the presentation a bit complex. I suggest we drop it for simplicity of exposition and just acknowledge later that we can use two matrices.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15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42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51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>
                <a:latin typeface="Corbel" panose="020B0503020204020204" pitchFamily="34" charset="0"/>
              </a:rPr>
              <a:pPr/>
              <a:t>62</a:t>
            </a:fld>
            <a:endParaRPr lang="en-US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24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>
                <a:latin typeface="Corbel" panose="020B0503020204020204" pitchFamily="34" charset="0"/>
              </a:rPr>
              <a:pPr/>
              <a:t>63</a:t>
            </a:fld>
            <a:endParaRPr lang="en-US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343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>
                <a:latin typeface="Corbel" panose="020B0503020204020204" pitchFamily="34" charset="0"/>
              </a:rPr>
              <a:pPr/>
              <a:t>64</a:t>
            </a:fld>
            <a:endParaRPr lang="en-US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41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>
                <a:latin typeface="Corbel" panose="020B0503020204020204" pitchFamily="34" charset="0"/>
              </a:rPr>
              <a:pPr/>
              <a:t>65</a:t>
            </a:fld>
            <a:endParaRPr lang="en-US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533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>
                <a:latin typeface="Corbel" panose="020B0503020204020204" pitchFamily="34" charset="0"/>
              </a:rPr>
              <a:pPr/>
              <a:t>66</a:t>
            </a:fld>
            <a:endParaRPr lang="en-US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362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>
                <a:latin typeface="Corbel" panose="020B0503020204020204" pitchFamily="34" charset="0"/>
              </a:rPr>
              <a:pPr/>
              <a:t>67</a:t>
            </a:fld>
            <a:endParaRPr lang="en-US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77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>
                <a:latin typeface="Corbel" panose="020B0503020204020204" pitchFamily="34" charset="0"/>
              </a:rPr>
              <a:pPr/>
              <a:t>68</a:t>
            </a:fld>
            <a:endParaRPr lang="en-US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679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Meaning and everything implied from it: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Apples are fruit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They’re edible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580003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>
                <a:latin typeface="Corbel" panose="020B0503020204020204" pitchFamily="34" charset="0"/>
              </a:rPr>
              <a:pPr/>
              <a:t>69</a:t>
            </a:fld>
            <a:endParaRPr lang="en-US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86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>
                <a:latin typeface="Corbel" panose="020B0503020204020204" pitchFamily="34" charset="0"/>
              </a:rPr>
              <a:pPr/>
              <a:t>70</a:t>
            </a:fld>
            <a:endParaRPr lang="en-US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926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>
                <a:latin typeface="Corbel" panose="020B0503020204020204" pitchFamily="34" charset="0"/>
              </a:rPr>
              <a:pPr/>
              <a:t>71</a:t>
            </a:fld>
            <a:endParaRPr lang="en-US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765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example sentences for each sense; or some of them </a:t>
            </a:r>
          </a:p>
        </p:txBody>
      </p:sp>
    </p:spTree>
    <p:extLst>
      <p:ext uri="{BB962C8B-B14F-4D97-AF65-F5344CB8AC3E}">
        <p14:creationId xmlns:p14="http://schemas.microsoft.com/office/powerpoint/2010/main" val="4257612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convert to math </a:t>
            </a:r>
          </a:p>
        </p:txBody>
      </p:sp>
    </p:spTree>
    <p:extLst>
      <p:ext uri="{BB962C8B-B14F-4D97-AF65-F5344CB8AC3E}">
        <p14:creationId xmlns:p14="http://schemas.microsoft.com/office/powerpoint/2010/main" val="3367714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convert to math </a:t>
            </a:r>
          </a:p>
        </p:txBody>
      </p:sp>
    </p:spTree>
    <p:extLst>
      <p:ext uri="{BB962C8B-B14F-4D97-AF65-F5344CB8AC3E}">
        <p14:creationId xmlns:p14="http://schemas.microsoft.com/office/powerpoint/2010/main" val="2656365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think W -&gt; w (a vector) </a:t>
            </a:r>
          </a:p>
        </p:txBody>
      </p:sp>
    </p:spTree>
    <p:extLst>
      <p:ext uri="{BB962C8B-B14F-4D97-AF65-F5344CB8AC3E}">
        <p14:creationId xmlns:p14="http://schemas.microsoft.com/office/powerpoint/2010/main" val="2046578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think W -&gt; w (a vector) </a:t>
            </a:r>
          </a:p>
        </p:txBody>
      </p:sp>
    </p:spTree>
    <p:extLst>
      <p:ext uri="{BB962C8B-B14F-4D97-AF65-F5344CB8AC3E}">
        <p14:creationId xmlns:p14="http://schemas.microsoft.com/office/powerpoint/2010/main" val="4251714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>
                <a:latin typeface="Corbel" panose="020B0503020204020204" pitchFamily="34" charset="0"/>
              </a:rPr>
              <a:pPr/>
              <a:t>81</a:t>
            </a:fld>
            <a:endParaRPr lang="en-US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3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Meaning and everything implied from it: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Apples are fruit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They’re edible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49642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56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56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74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18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669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11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4987" y="4176500"/>
            <a:ext cx="2914028" cy="71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dirty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fld id="{0104F993-25E2-634E-BAAE-979470ED3484}" type="datetimeFigureOut">
              <a:rPr lang="en-CN" smtClean="0"/>
              <a:pPr/>
              <a:t>1/26/23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5179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1/26/23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tx1"/>
                </a:solidFill>
                <a:latin typeface="Corbel" panose="020B0503020204020204" pitchFamily="34" charset="0"/>
                <a:cs typeface="Calibri"/>
              </a:defRPr>
            </a:lvl1pPr>
          </a:lstStyle>
          <a:p>
            <a:pPr marL="28575">
              <a:spcBef>
                <a:spcPts val="23"/>
              </a:spcBef>
            </a:pPr>
            <a:fld id="{81D60167-4931-47E6-BA6A-407CBD079E47}" type="slidenum">
              <a:rPr lang="en-US" smtClean="0"/>
              <a:pPr marL="28575">
                <a:spcBef>
                  <a:spcPts val="23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18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7C92"/>
                </a:solidFill>
                <a:latin typeface="Corbel" panose="020B0503020204020204" pitchFamily="34" charset="0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1/26/23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tx1"/>
                </a:solidFill>
                <a:latin typeface="Corbel" panose="020B0503020204020204" pitchFamily="34" charset="0"/>
                <a:cs typeface="Calibri"/>
              </a:defRPr>
            </a:lvl1pPr>
          </a:lstStyle>
          <a:p>
            <a:pPr marL="28575">
              <a:spcBef>
                <a:spcPts val="23"/>
              </a:spcBef>
            </a:pPr>
            <a:fld id="{81D60167-4931-47E6-BA6A-407CBD079E47}" type="slidenum">
              <a:rPr lang="en-US" smtClean="0"/>
              <a:pPr marL="28575">
                <a:spcBef>
                  <a:spcPts val="23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6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3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Corbel" panose="020B0503020204020204" pitchFamily="34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51" r:id="rId3"/>
    <p:sldLayoutId id="2147483652" r:id="rId4"/>
    <p:sldLayoutId id="2147483653" r:id="rId5"/>
    <p:sldLayoutId id="2147483676" r:id="rId6"/>
    <p:sldLayoutId id="2147483677" r:id="rId7"/>
    <p:sldLayoutId id="2147483678" r:id="rId8"/>
    <p:sldLayoutId id="2147483679" r:id="rId9"/>
    <p:sldLayoutId id="2147483655" r:id="rId10"/>
    <p:sldLayoutId id="2147483656" r:id="rId11"/>
    <p:sldLayoutId id="2147483657" r:id="rId12"/>
    <p:sldLayoutId id="2147483680" r:id="rId13"/>
    <p:sldLayoutId id="2147483681" r:id="rId14"/>
    <p:sldLayoutId id="2147483682" r:id="rId15"/>
    <p:sldLayoutId id="2147483672" r:id="rId16"/>
    <p:sldLayoutId id="2147483685" r:id="rId17"/>
    <p:sldLayoutId id="214748368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0.png"/><Relationship Id="rId5" Type="http://schemas.openxmlformats.org/officeDocument/2006/relationships/image" Target="../media/image101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1.png"/><Relationship Id="rId7" Type="http://schemas.openxmlformats.org/officeDocument/2006/relationships/image" Target="../media/image19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10.png"/><Relationship Id="rId10" Type="http://schemas.openxmlformats.org/officeDocument/2006/relationships/image" Target="../media/image22.png"/><Relationship Id="rId4" Type="http://schemas.openxmlformats.org/officeDocument/2006/relationships/image" Target="../media/image101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AE_A261B45B.xml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1.png"/><Relationship Id="rId7" Type="http://schemas.openxmlformats.org/officeDocument/2006/relationships/image" Target="../media/image28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0.png"/><Relationship Id="rId5" Type="http://schemas.openxmlformats.org/officeDocument/2006/relationships/image" Target="../media/image110.pn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1.png"/><Relationship Id="rId7" Type="http://schemas.openxmlformats.org/officeDocument/2006/relationships/image" Target="../media/image32.png"/><Relationship Id="rId12" Type="http://schemas.openxmlformats.org/officeDocument/2006/relationships/image" Target="../media/image23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0.png"/><Relationship Id="rId11" Type="http://schemas.openxmlformats.org/officeDocument/2006/relationships/image" Target="../media/image350.png"/><Relationship Id="rId5" Type="http://schemas.openxmlformats.org/officeDocument/2006/relationships/image" Target="../media/image110.png"/><Relationship Id="rId10" Type="http://schemas.openxmlformats.org/officeDocument/2006/relationships/image" Target="../media/image35.png"/><Relationship Id="rId4" Type="http://schemas.openxmlformats.org/officeDocument/2006/relationships/image" Target="../media/image101.png"/><Relationship Id="rId9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1.png"/><Relationship Id="rId7" Type="http://schemas.openxmlformats.org/officeDocument/2006/relationships/image" Target="../media/image38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110.pn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5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microsoft.com/office/2018/10/relationships/comments" Target="../comments/modernComment_686_EDBA80C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jeremyjordan.me/nn-learning-rate/" TargetMode="Externa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4.png"/><Relationship Id="rId7" Type="http://schemas.openxmlformats.org/officeDocument/2006/relationships/image" Target="../media/image6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6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2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h.github.io/posts/2014-07-NLP-RNNs-Representation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0.png"/><Relationship Id="rId4" Type="http://schemas.openxmlformats.org/officeDocument/2006/relationships/hyperlink" Target="http://cs.stanford.edu/people/karpathy/convnetjs/demo/classify2d.html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6.png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8" y="532303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" dirty="0"/>
              <a:t>Self-Supervised Learning </a:t>
            </a:r>
            <a:br>
              <a:rPr lang="en" dirty="0"/>
            </a:br>
            <a:r>
              <a:rPr lang="en"/>
              <a:t>Word Representations</a:t>
            </a:r>
            <a:endParaRPr lang="en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11700" y="274432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CSCI 601 471/671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NLP: Self-Supervised Models</a:t>
            </a:r>
            <a:endParaRPr sz="2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602E3B-62E7-EEAE-E8F3-5972D2C26242}"/>
              </a:ext>
            </a:extLst>
          </p:cNvPr>
          <p:cNvSpPr txBox="1"/>
          <p:nvPr/>
        </p:nvSpPr>
        <p:spPr>
          <a:xfrm>
            <a:off x="1134208" y="3472836"/>
            <a:ext cx="6875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https://self-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supervised.cs.jhu.edu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/sp2023/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BF253-9017-7D52-AD13-BADC80AE9EEA}"/>
              </a:ext>
            </a:extLst>
          </p:cNvPr>
          <p:cNvSpPr txBox="1"/>
          <p:nvPr/>
        </p:nvSpPr>
        <p:spPr>
          <a:xfrm>
            <a:off x="1663896" y="4889584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[Slide credit: Chris Manning, John Canny, Reda </a:t>
            </a:r>
            <a:r>
              <a:rPr lang="en-US" sz="1050" dirty="0" err="1">
                <a:latin typeface="Corbel" panose="020B0503020204020204" pitchFamily="34" charset="0"/>
              </a:rPr>
              <a:t>Bouadjenek</a:t>
            </a:r>
            <a:r>
              <a:rPr lang="en-US" sz="1050" dirty="0">
                <a:latin typeface="Corbel" panose="020B0503020204020204" pitchFamily="34" charset="0"/>
              </a:rPr>
              <a:t>, and many others 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04DCC-B06B-E984-B761-D292ABB9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Chapter: Self-Supervised Meaning of “Words”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71ADC-515D-3D38-5A09-E47EFCDD3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9900" indent="-457200">
              <a:lnSpc>
                <a:spcPct val="100000"/>
              </a:lnSpc>
              <a:spcBef>
                <a:spcPts val="625"/>
              </a:spcBef>
              <a:buClr>
                <a:srgbClr val="8C1515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lang="en-US" sz="1800" spc="-5" dirty="0">
                <a:latin typeface="Corbel" panose="020B0503020204020204" pitchFamily="34" charset="0"/>
                <a:cs typeface="Calibri"/>
              </a:rPr>
              <a:t>Human language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and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 word meaning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530"/>
              </a:spcBef>
              <a:buClr>
                <a:srgbClr val="8C1515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lang="en-US" sz="1800" spc="-5" dirty="0">
                <a:latin typeface="Corbel" panose="020B0503020204020204" pitchFamily="34" charset="0"/>
                <a:cs typeface="Calibri"/>
              </a:rPr>
              <a:t>Word2vec</a:t>
            </a:r>
            <a:r>
              <a:rPr lang="en-US" sz="1800" spc="-2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overview 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8C1515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lang="en-US" sz="1800" spc="-5" dirty="0">
                <a:latin typeface="Corbel" panose="020B0503020204020204" pitchFamily="34" charset="0"/>
                <a:cs typeface="Calibri"/>
              </a:rPr>
              <a:t>Word2vec objective</a:t>
            </a:r>
            <a:r>
              <a:rPr lang="en-US" sz="1800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function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gradients 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Clr>
                <a:srgbClr val="8C1515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lang="en-US" sz="1800" spc="-5" dirty="0">
                <a:latin typeface="Corbel" panose="020B0503020204020204" pitchFamily="34" charset="0"/>
                <a:cs typeface="Calibri"/>
              </a:rPr>
              <a:t>Inspecting the resulting word</a:t>
            </a:r>
            <a:r>
              <a:rPr lang="en-US" sz="1800" spc="-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vectors </a:t>
            </a: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Clr>
                <a:srgbClr val="8C1515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lang="en-US" sz="1800" spc="-5" dirty="0">
                <a:latin typeface="Corbel" panose="020B0503020204020204" pitchFamily="34" charset="0"/>
                <a:cs typeface="Calibri"/>
              </a:rPr>
              <a:t>Evaluating wor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d vectors 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pPr marL="114300" indent="0">
              <a:lnSpc>
                <a:spcPct val="100000"/>
              </a:lnSpc>
              <a:spcBef>
                <a:spcPts val="40"/>
              </a:spcBef>
              <a:buNone/>
            </a:pPr>
            <a:endParaRPr lang="en-US" sz="2800" dirty="0">
              <a:latin typeface="Corbel" panose="020B0503020204020204" pitchFamily="34" charset="0"/>
              <a:cs typeface="Calibri"/>
            </a:endParaRPr>
          </a:p>
          <a:p>
            <a:pPr marL="12700" marR="5080">
              <a:lnSpc>
                <a:spcPct val="100800"/>
              </a:lnSpc>
            </a:pPr>
            <a:r>
              <a:rPr lang="en-US" sz="1800" b="1" dirty="0">
                <a:latin typeface="Corbel" panose="020B0503020204020204" pitchFamily="34" charset="0"/>
                <a:cs typeface="Calibri"/>
              </a:rPr>
              <a:t>Key</a:t>
            </a:r>
            <a:r>
              <a:rPr lang="en-US" sz="1800" b="1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b="1" spc="-5" dirty="0">
                <a:latin typeface="Corbel" panose="020B0503020204020204" pitchFamily="34" charset="0"/>
                <a:cs typeface="Calibri"/>
              </a:rPr>
              <a:t>learning</a:t>
            </a:r>
            <a:r>
              <a:rPr lang="en-US" sz="1800" b="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b="1" spc="-5" dirty="0">
                <a:latin typeface="Corbel" panose="020B0503020204020204" pitchFamily="34" charset="0"/>
                <a:cs typeface="Calibri"/>
              </a:rPr>
              <a:t>today: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extracting self-supervised meanings representation for word and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the</a:t>
            </a:r>
            <a:r>
              <a:rPr lang="en-US" sz="1800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(really</a:t>
            </a:r>
            <a:r>
              <a:rPr lang="en-US" sz="1800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surprising!)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result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that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word</a:t>
            </a:r>
            <a:r>
              <a:rPr lang="en-US" sz="1800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meaning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can</a:t>
            </a:r>
            <a:r>
              <a:rPr lang="en-US" sz="1800" spc="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be</a:t>
            </a:r>
            <a:r>
              <a:rPr lang="en-US" sz="1800" spc="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represented </a:t>
            </a:r>
            <a:r>
              <a:rPr lang="en-US" sz="1800" spc="-53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rather</a:t>
            </a:r>
            <a:r>
              <a:rPr lang="en-US" sz="1800" spc="-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well</a:t>
            </a:r>
            <a:r>
              <a:rPr lang="en-US" sz="1800" spc="-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by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 (high-dimensional)</a:t>
            </a:r>
            <a:r>
              <a:rPr lang="en-US" sz="1800" spc="-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5" dirty="0">
                <a:latin typeface="Corbel" panose="020B0503020204020204" pitchFamily="34" charset="0"/>
                <a:cs typeface="Calibri"/>
              </a:rPr>
              <a:t>vector of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real</a:t>
            </a:r>
            <a:r>
              <a:rPr lang="en-US" sz="1800" spc="-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numbers. </a:t>
            </a:r>
          </a:p>
        </p:txBody>
      </p:sp>
    </p:spTree>
    <p:extLst>
      <p:ext uri="{BB962C8B-B14F-4D97-AF65-F5344CB8AC3E}">
        <p14:creationId xmlns:p14="http://schemas.microsoft.com/office/powerpoint/2010/main" val="727298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D57464-D88A-392C-C1AD-0CE466FFB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“Meaning” in Inside Computer’s Brain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116CA-C577-AD07-705C-F09F22929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dirty="0"/>
              <a:t>From perspective of </a:t>
            </a:r>
            <a:r>
              <a:rPr lang="en-US" sz="2000" b="1" dirty="0"/>
              <a:t>your computer 🤖</a:t>
            </a:r>
            <a:r>
              <a:rPr lang="en-US" sz="2000" dirty="0"/>
              <a:t>, which of the followings is </a:t>
            </a:r>
            <a:r>
              <a:rPr lang="en-US" sz="2000" b="1" dirty="0"/>
              <a:t>sweeter</a:t>
            </a:r>
            <a:r>
              <a:rPr lang="en-US" sz="2000" dirty="0"/>
              <a:t>? 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(1)  ”apple” </a:t>
            </a:r>
          </a:p>
          <a:p>
            <a:pPr marL="114300" indent="0">
              <a:buNone/>
            </a:pPr>
            <a:r>
              <a:rPr lang="en-US" sz="2000" dirty="0"/>
              <a:t>(2)  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0110000101110000011100000110110001100101 </a:t>
            </a:r>
          </a:p>
          <a:p>
            <a:pPr marL="114300" indent="0">
              <a:buNone/>
            </a:pPr>
            <a:r>
              <a:rPr lang="en-US" sz="2000" dirty="0"/>
              <a:t>(3)  None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B0312-85F6-37BE-836D-B8A8256616D2}"/>
              </a:ext>
            </a:extLst>
          </p:cNvPr>
          <p:cNvSpPr txBox="1"/>
          <p:nvPr/>
        </p:nvSpPr>
        <p:spPr>
          <a:xfrm>
            <a:off x="1419726" y="3453461"/>
            <a:ext cx="578609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&gt;&gt; import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bitarray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&gt;&gt;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ba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bitarray.bitarray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&gt;&gt;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ba.frombytes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r>
              <a:rPr lang="en-US" dirty="0" err="1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apple'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.encode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('utf-8'))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bitarray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'0110000101110000011100000110110001100101'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7448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5483-A6BF-590B-C48D-4FEDE1AB3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Representing “Meaning”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4A4C8-B4DB-0190-EA9E-63C2A9AB5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There is inherent meaning attached to symbols in computers. </a:t>
            </a:r>
          </a:p>
          <a:p>
            <a:pPr lvl="1"/>
            <a:r>
              <a:rPr lang="en-US" sz="1800" dirty="0"/>
              <a:t>We need to design computational frameworks for </a:t>
            </a:r>
            <a:r>
              <a:rPr lang="en-US" sz="1800" b="1" dirty="0"/>
              <a:t>representing </a:t>
            </a:r>
            <a:r>
              <a:rPr lang="en-US" sz="1800" dirty="0"/>
              <a:t>“meaning”. </a:t>
            </a:r>
            <a:br>
              <a:rPr lang="en-US" sz="1800" dirty="0"/>
            </a:br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A5A388-8DF6-493D-FF17-AE6D653394E2}"/>
              </a:ext>
            </a:extLst>
          </p:cNvPr>
          <p:cNvSpPr txBox="1"/>
          <p:nvPr/>
        </p:nvSpPr>
        <p:spPr>
          <a:xfrm>
            <a:off x="2025282" y="2215239"/>
            <a:ext cx="45606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000" dirty="0">
                <a:latin typeface="Corbel" panose="020B0503020204020204" pitchFamily="34" charset="0"/>
              </a:rPr>
              <a:t>“apple” </a:t>
            </a:r>
            <a:r>
              <a:rPr lang="en-US" sz="2000" dirty="0">
                <a:latin typeface="Corbel" panose="020B0503020204020204" pitchFamily="34" charset="0"/>
                <a:sym typeface="Wingdings" pitchFamily="2" charset="2"/>
              </a:rPr>
              <a:t>  🍎 </a:t>
            </a:r>
            <a:endParaRPr lang="en-US" sz="2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2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5483-A6BF-590B-C48D-4FEDE1AB3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Representing “Meaning”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4A4C8-B4DB-0190-EA9E-63C2A9AB5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There is inherent meaning attached to symbols in computers. </a:t>
            </a:r>
          </a:p>
          <a:p>
            <a:pPr lvl="1"/>
            <a:r>
              <a:rPr lang="en-US" sz="1800" dirty="0"/>
              <a:t>We need to design computational frameworks for </a:t>
            </a:r>
            <a:r>
              <a:rPr lang="en-US" sz="1800" b="1" dirty="0"/>
              <a:t>representing </a:t>
            </a:r>
            <a:r>
              <a:rPr lang="en-US" sz="1800" dirty="0"/>
              <a:t>“meaning”. </a:t>
            </a:r>
            <a:br>
              <a:rPr lang="en-US" sz="1800" dirty="0"/>
            </a:b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But what is “meaning”? </a:t>
            </a:r>
          </a:p>
          <a:p>
            <a:pPr lvl="1"/>
            <a:r>
              <a:rPr lang="en-US" sz="1800" dirty="0"/>
              <a:t>“Meaning” according to Webster dictionary: </a:t>
            </a:r>
          </a:p>
          <a:p>
            <a:pPr marL="114300" indent="0">
              <a:buNone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A5A388-8DF6-493D-FF17-AE6D653394E2}"/>
              </a:ext>
            </a:extLst>
          </p:cNvPr>
          <p:cNvSpPr txBox="1"/>
          <p:nvPr/>
        </p:nvSpPr>
        <p:spPr>
          <a:xfrm>
            <a:off x="2025282" y="2215239"/>
            <a:ext cx="45606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000" dirty="0">
                <a:latin typeface="Corbel" panose="020B0503020204020204" pitchFamily="34" charset="0"/>
              </a:rPr>
              <a:t>“apple” </a:t>
            </a:r>
            <a:r>
              <a:rPr lang="en-US" sz="2000" dirty="0">
                <a:latin typeface="Corbel" panose="020B0503020204020204" pitchFamily="34" charset="0"/>
                <a:sym typeface="Wingdings" pitchFamily="2" charset="2"/>
              </a:rPr>
              <a:t>  🍎 </a:t>
            </a:r>
            <a:endParaRPr lang="en-US" sz="2000" dirty="0"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CF8DD-99BC-D974-8E6A-27EE1D11B261}"/>
              </a:ext>
            </a:extLst>
          </p:cNvPr>
          <p:cNvSpPr txBox="1"/>
          <p:nvPr/>
        </p:nvSpPr>
        <p:spPr>
          <a:xfrm>
            <a:off x="1745673" y="3625977"/>
            <a:ext cx="5339038" cy="9194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ctr"/>
            <a:r>
              <a:rPr lang="en-US" sz="2400" i="1" dirty="0">
                <a:latin typeface="Corbel" panose="020B0503020204020204" pitchFamily="34" charset="0"/>
              </a:rPr>
              <a:t>The </a:t>
            </a:r>
            <a:r>
              <a:rPr lang="en-US" sz="2400" i="1" dirty="0">
                <a:solidFill>
                  <a:srgbClr val="0070C0"/>
                </a:solidFill>
                <a:latin typeface="Corbel" panose="020B0503020204020204" pitchFamily="34" charset="0"/>
              </a:rPr>
              <a:t>idea</a:t>
            </a:r>
            <a:r>
              <a:rPr lang="en-US" sz="2400" i="1" dirty="0">
                <a:latin typeface="Corbel" panose="020B0503020204020204" pitchFamily="34" charset="0"/>
              </a:rPr>
              <a:t> that a </a:t>
            </a:r>
            <a:r>
              <a:rPr lang="en-US" sz="2400" i="1" dirty="0">
                <a:solidFill>
                  <a:srgbClr val="0070C0"/>
                </a:solidFill>
                <a:latin typeface="Corbel" panose="020B0503020204020204" pitchFamily="34" charset="0"/>
              </a:rPr>
              <a:t>person wants to express </a:t>
            </a:r>
            <a:br>
              <a:rPr lang="en-US" sz="2400" i="1" dirty="0">
                <a:solidFill>
                  <a:srgbClr val="0070C0"/>
                </a:solidFill>
                <a:latin typeface="Corbel" panose="020B0503020204020204" pitchFamily="34" charset="0"/>
              </a:rPr>
            </a:br>
            <a:r>
              <a:rPr lang="en-US" sz="2400" i="1" dirty="0">
                <a:latin typeface="Corbel" panose="020B0503020204020204" pitchFamily="34" charset="0"/>
              </a:rPr>
              <a:t>by </a:t>
            </a:r>
            <a:r>
              <a:rPr lang="en-US" sz="2400" i="1" dirty="0">
                <a:solidFill>
                  <a:srgbClr val="0070C0"/>
                </a:solidFill>
                <a:latin typeface="Corbel" panose="020B0503020204020204" pitchFamily="34" charset="0"/>
              </a:rPr>
              <a:t>using words, signs</a:t>
            </a:r>
            <a:r>
              <a:rPr lang="en-US" sz="2400" i="1" dirty="0">
                <a:latin typeface="Corbel" panose="020B0503020204020204" pitchFamily="34" charset="0"/>
              </a:rPr>
              <a:t>, etc.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9F577D2-7059-B02D-A1AB-C15DC488260E}"/>
              </a:ext>
            </a:extLst>
          </p:cNvPr>
          <p:cNvSpPr/>
          <p:nvPr/>
        </p:nvSpPr>
        <p:spPr>
          <a:xfrm>
            <a:off x="6642623" y="2772790"/>
            <a:ext cx="1813688" cy="701922"/>
          </a:xfrm>
          <a:prstGeom prst="wedgeRoundRectCallout">
            <a:avLst>
              <a:gd name="adj1" fmla="val -80253"/>
              <a:gd name="adj2" fmla="val 739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There are </a:t>
            </a:r>
            <a:r>
              <a:rPr lang="en-US" b="1" dirty="0">
                <a:latin typeface="Corbel" panose="020B0503020204020204" pitchFamily="34" charset="0"/>
              </a:rPr>
              <a:t>intentions</a:t>
            </a:r>
            <a:r>
              <a:rPr lang="en-US" dirty="0">
                <a:latin typeface="Corbel" panose="020B0503020204020204" pitchFamily="34" charset="0"/>
              </a:rPr>
              <a:t> behind these symbols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98F360A4-0523-9168-B2E0-6340B0B93B35}"/>
              </a:ext>
            </a:extLst>
          </p:cNvPr>
          <p:cNvSpPr/>
          <p:nvPr/>
        </p:nvSpPr>
        <p:spPr>
          <a:xfrm>
            <a:off x="6617455" y="4414626"/>
            <a:ext cx="1813689" cy="618769"/>
          </a:xfrm>
          <a:prstGeom prst="wedgeRoundRectCallout">
            <a:avLst>
              <a:gd name="adj1" fmla="val -118927"/>
              <a:gd name="adj2" fmla="val -361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Symbols are the vehicle of expression`</a:t>
            </a:r>
          </a:p>
        </p:txBody>
      </p:sp>
    </p:spTree>
    <p:extLst>
      <p:ext uri="{BB962C8B-B14F-4D97-AF65-F5344CB8AC3E}">
        <p14:creationId xmlns:p14="http://schemas.microsoft.com/office/powerpoint/2010/main" val="141963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5483-A6BF-590B-C48D-4FEDE1AB3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Difficulty of Representing “Meaning”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4A4C8-B4DB-0190-EA9E-63C2A9AB5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One </a:t>
            </a:r>
            <a:r>
              <a:rPr lang="en-US" sz="2400" b="1" dirty="0">
                <a:solidFill>
                  <a:srgbClr val="C00000"/>
                </a:solidFill>
              </a:rPr>
              <a:t>symbol</a:t>
            </a:r>
            <a:r>
              <a:rPr lang="en-US" sz="2400" dirty="0"/>
              <a:t> can have different </a:t>
            </a:r>
            <a:r>
              <a:rPr lang="en-US" sz="2400" b="1" dirty="0">
                <a:solidFill>
                  <a:srgbClr val="C00000"/>
                </a:solidFill>
              </a:rPr>
              <a:t>meanings</a:t>
            </a:r>
            <a:r>
              <a:rPr lang="en-US" sz="2400" dirty="0"/>
              <a:t> — often inferred from its </a:t>
            </a:r>
            <a:r>
              <a:rPr lang="en-US" sz="2400" b="1" dirty="0">
                <a:solidFill>
                  <a:srgbClr val="C00000"/>
                </a:solidFill>
              </a:rPr>
              <a:t>context</a:t>
            </a:r>
            <a:r>
              <a:rPr lang="en-US" sz="2400" dirty="0"/>
              <a:t>. </a:t>
            </a:r>
            <a:br>
              <a:rPr lang="en-US" sz="2400" dirty="0"/>
            </a:br>
            <a:endParaRPr lang="en-US" sz="2200" dirty="0"/>
          </a:p>
          <a:p>
            <a:pPr lvl="1"/>
            <a:r>
              <a:rPr lang="en-US" sz="2400" dirty="0"/>
              <a:t>What is “apple”? </a:t>
            </a:r>
          </a:p>
          <a:p>
            <a:pPr lvl="2"/>
            <a:r>
              <a:rPr lang="en-US" sz="1800" dirty="0"/>
              <a:t>A company? </a:t>
            </a:r>
          </a:p>
          <a:p>
            <a:pPr lvl="2"/>
            <a:r>
              <a:rPr lang="en-US" sz="1800" dirty="0"/>
              <a:t>A fruit? </a:t>
            </a:r>
          </a:p>
          <a:p>
            <a:pPr lvl="2"/>
            <a:r>
              <a:rPr lang="en-US" sz="1800" dirty="0"/>
              <a:t>New York City? </a:t>
            </a:r>
          </a:p>
          <a:p>
            <a:pPr lvl="2"/>
            <a:r>
              <a:rPr lang="en-US" sz="1800" dirty="0"/>
              <a:t>…. </a:t>
            </a:r>
          </a:p>
        </p:txBody>
      </p:sp>
      <p:pic>
        <p:nvPicPr>
          <p:cNvPr id="1026" name="Picture 2" descr="Download Apple Inc. (Apple Computer, Inc.) Logo in SVG Vector or PNG File  Format - Logo.wine">
            <a:extLst>
              <a:ext uri="{FF2B5EF4-FFF2-40B4-BE49-F238E27FC236}">
                <a16:creationId xmlns:a16="http://schemas.microsoft.com/office/drawing/2014/main" id="{05894463-1DCB-8D73-4143-106E28FE5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t="11262" r="26459" b="10575"/>
          <a:stretch/>
        </p:blipFill>
        <p:spPr bwMode="auto">
          <a:xfrm>
            <a:off x="4643191" y="2588133"/>
            <a:ext cx="686663" cy="72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sty Tunisian Apple fruit - Mediterranean Premium Apple Fruit">
            <a:extLst>
              <a:ext uri="{FF2B5EF4-FFF2-40B4-BE49-F238E27FC236}">
                <a16:creationId xmlns:a16="http://schemas.microsoft.com/office/drawing/2014/main" id="{D402A340-9FF6-96DF-27C5-A89524452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57" y="2622412"/>
            <a:ext cx="598925" cy="65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Importance of New York City. The big apple of New York City in a… | by  Denise Larkin | The Lark | Medium">
            <a:extLst>
              <a:ext uri="{FF2B5EF4-FFF2-40B4-BE49-F238E27FC236}">
                <a16:creationId xmlns:a16="http://schemas.microsoft.com/office/drawing/2014/main" id="{F27C1474-8696-6472-546A-6B2A84F4B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184" y="2576659"/>
            <a:ext cx="739173" cy="73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622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DC014-3B93-8CA4-430F-3224A173D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Schools of “Semantics”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1EAC-B9E4-5871-39E9-E7F3F5082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8520600" cy="37671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Semantics</a:t>
            </a:r>
            <a:r>
              <a:rPr lang="en-US" dirty="0"/>
              <a:t> is concerned with the meanings of texts. </a:t>
            </a:r>
          </a:p>
          <a:p>
            <a:r>
              <a:rPr lang="en-US" dirty="0"/>
              <a:t>There are two main approaches: </a:t>
            </a:r>
          </a:p>
          <a:p>
            <a:pPr marL="596900" lvl="1" indent="0">
              <a:buNone/>
            </a:pPr>
            <a:r>
              <a:rPr lang="en-US" dirty="0">
                <a:solidFill>
                  <a:srgbClr val="C00000"/>
                </a:solidFill>
              </a:rPr>
              <a:t>1. Propositional or formal semantics: </a:t>
            </a:r>
            <a:r>
              <a:rPr lang="en-US" dirty="0"/>
              <a:t>A block of text is to converted into a formula in a </a:t>
            </a:r>
            <a:br>
              <a:rPr lang="en-US" dirty="0"/>
            </a:br>
            <a:r>
              <a:rPr lang="en-US" dirty="0"/>
              <a:t>logical language (i.e., symbols to representing meaning). </a:t>
            </a:r>
          </a:p>
          <a:p>
            <a:pPr marL="596900" lvl="1" indent="0">
              <a:buNone/>
            </a:pPr>
            <a:endParaRPr lang="en-US" dirty="0"/>
          </a:p>
          <a:p>
            <a:pPr marL="596900" lvl="1" indent="0">
              <a:buNone/>
            </a:pPr>
            <a:endParaRPr lang="en-US" dirty="0"/>
          </a:p>
          <a:p>
            <a:pPr marL="596900" lvl="1" indent="0">
              <a:buNone/>
            </a:pPr>
            <a:endParaRPr lang="en-US" dirty="0"/>
          </a:p>
          <a:p>
            <a:pPr marL="596900" lvl="1" indent="0">
              <a:buNone/>
            </a:pPr>
            <a:endParaRPr lang="en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83BD1-0908-304F-7778-9B55029421B7}"/>
              </a:ext>
            </a:extLst>
          </p:cNvPr>
          <p:cNvSpPr txBox="1"/>
          <p:nvPr/>
        </p:nvSpPr>
        <p:spPr>
          <a:xfrm>
            <a:off x="2437142" y="24851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>
              <a:spcBef>
                <a:spcPts val="900"/>
              </a:spcBef>
              <a:buSzPct val="100000"/>
            </a:pPr>
            <a:r>
              <a:rPr lang="en" dirty="0">
                <a:latin typeface="Consolas" panose="020B0609020204030204" pitchFamily="49" charset="0"/>
                <a:cs typeface="Consolas" panose="020B0609020204030204" pitchFamily="49" charset="0"/>
              </a:rPr>
              <a:t>“man bites apples”  </a:t>
            </a:r>
            <a:r>
              <a:rPr lang="en" dirty="0">
                <a:latin typeface="Corbel" panose="020B0503020204020204" pitchFamily="34" charset="0"/>
              </a:rPr>
              <a:t> </a:t>
            </a:r>
            <a:r>
              <a:rPr lang="en" dirty="0">
                <a:latin typeface="Corbel" panose="020B0503020204020204" pitchFamily="34" charset="0"/>
                <a:sym typeface="Wingdings" panose="05000000000000000000" pitchFamily="2" charset="2"/>
              </a:rPr>
              <a:t>    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bites(</a:t>
            </a:r>
            <a:r>
              <a:rPr lang="en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man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, </a:t>
            </a:r>
            <a:r>
              <a:rPr lang="en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apple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04208-248E-FEFC-AA7A-4C2F53ECFABC}"/>
              </a:ext>
            </a:extLst>
          </p:cNvPr>
          <p:cNvSpPr txBox="1"/>
          <p:nvPr/>
        </p:nvSpPr>
        <p:spPr>
          <a:xfrm>
            <a:off x="2633624" y="277377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>
              <a:spcBef>
                <a:spcPts val="900"/>
              </a:spcBef>
              <a:buSzPct val="100000"/>
            </a:pP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</a:t>
            </a:r>
            <a:r>
              <a:rPr lang="en" dirty="0" err="1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ites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(</a:t>
            </a:r>
            <a:r>
              <a:rPr lang="en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*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,</a:t>
            </a:r>
            <a:r>
              <a:rPr lang="en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*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)</a:t>
            </a:r>
            <a:r>
              <a:rPr lang="en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" dirty="0">
                <a:latin typeface="Corbel" panose="020B0503020204020204" pitchFamily="34" charset="0"/>
                <a:cs typeface="Consolas" panose="020B0609020204030204" pitchFamily="49" charset="0"/>
                <a:sym typeface="Wingdings" panose="05000000000000000000" pitchFamily="2" charset="2"/>
              </a:rPr>
              <a:t>is a binary relation among its </a:t>
            </a:r>
            <a:r>
              <a:rPr lang="en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  <a:sym typeface="Wingdings" panose="05000000000000000000" pitchFamily="2" charset="2"/>
              </a:rPr>
              <a:t>objects</a:t>
            </a:r>
            <a:r>
              <a:rPr lang="en" dirty="0">
                <a:latin typeface="Corbel" panose="020B0503020204020204" pitchFamily="34" charset="0"/>
                <a:cs typeface="Consolas" panose="020B0609020204030204" pitchFamily="49" charset="0"/>
                <a:sym typeface="Wingdings" panose="05000000000000000000" pitchFamily="2" charset="2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89837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DC014-3B93-8CA4-430F-3224A173D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Schools of “Semantics”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1EAC-B9E4-5871-39E9-E7F3F5082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8520600" cy="37671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Semantics</a:t>
            </a:r>
            <a:r>
              <a:rPr lang="en-US" dirty="0"/>
              <a:t> is concerned with the meanings of texts. </a:t>
            </a:r>
          </a:p>
          <a:p>
            <a:r>
              <a:rPr lang="en-US" dirty="0"/>
              <a:t>There are two main approaches: </a:t>
            </a:r>
          </a:p>
          <a:p>
            <a:pPr marL="596900" lvl="1" indent="0">
              <a:buNone/>
            </a:pPr>
            <a:r>
              <a:rPr lang="en-US" dirty="0">
                <a:solidFill>
                  <a:srgbClr val="C00000"/>
                </a:solidFill>
              </a:rPr>
              <a:t>1. Propositional or formal semantics: </a:t>
            </a:r>
            <a:r>
              <a:rPr lang="en-US" dirty="0"/>
              <a:t>A block of text is to converted into a formula in a </a:t>
            </a:r>
            <a:br>
              <a:rPr lang="en-US" dirty="0"/>
            </a:br>
            <a:r>
              <a:rPr lang="en-US" dirty="0"/>
              <a:t>logical language (i.e., symbols to representing meaning). </a:t>
            </a:r>
          </a:p>
          <a:p>
            <a:pPr marL="596900" lvl="1" indent="0">
              <a:buNone/>
            </a:pPr>
            <a:endParaRPr lang="en-US" dirty="0"/>
          </a:p>
          <a:p>
            <a:pPr marL="596900" lvl="1" indent="0">
              <a:buNone/>
            </a:pPr>
            <a:endParaRPr lang="en-US" dirty="0"/>
          </a:p>
          <a:p>
            <a:pPr marL="596900" lvl="1" indent="0">
              <a:buNone/>
            </a:pPr>
            <a:endParaRPr lang="en-US" dirty="0"/>
          </a:p>
          <a:p>
            <a:pPr marL="596900" lvl="1" indent="0">
              <a:buNone/>
            </a:pPr>
            <a:r>
              <a:rPr lang="en-US" dirty="0">
                <a:solidFill>
                  <a:srgbClr val="C00000"/>
                </a:solidFill>
              </a:rPr>
              <a:t>2. Vector representation:</a:t>
            </a:r>
            <a:r>
              <a:rPr lang="en-US" dirty="0"/>
              <a:t> Texts are embedded into a high-dimensional space</a:t>
            </a:r>
          </a:p>
          <a:p>
            <a:pPr lvl="1"/>
            <a:r>
              <a:rPr lang="en-US" sz="1400" dirty="0"/>
              <a:t>Sentences similar in meaning</a:t>
            </a:r>
            <a:r>
              <a:rPr lang="en" sz="1400" dirty="0"/>
              <a:t> should be close to this embedding (e.g. use human judgments)</a:t>
            </a:r>
          </a:p>
          <a:p>
            <a:pPr marL="596900" lvl="1" indent="0">
              <a:buNone/>
            </a:pPr>
            <a:endParaRPr lang="e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E3D54B-E9F3-3E97-A0B3-D194565C1643}"/>
              </a:ext>
            </a:extLst>
          </p:cNvPr>
          <p:cNvSpPr txBox="1"/>
          <p:nvPr/>
        </p:nvSpPr>
        <p:spPr>
          <a:xfrm>
            <a:off x="2437142" y="24851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>
              <a:spcBef>
                <a:spcPts val="900"/>
              </a:spcBef>
              <a:buSzPct val="100000"/>
            </a:pPr>
            <a:r>
              <a:rPr lang="en" dirty="0">
                <a:latin typeface="Consolas" panose="020B0609020204030204" pitchFamily="49" charset="0"/>
                <a:cs typeface="Consolas" panose="020B0609020204030204" pitchFamily="49" charset="0"/>
              </a:rPr>
              <a:t>“man bites apples”  </a:t>
            </a:r>
            <a:r>
              <a:rPr lang="en" dirty="0">
                <a:latin typeface="Corbel" panose="020B0503020204020204" pitchFamily="34" charset="0"/>
              </a:rPr>
              <a:t> </a:t>
            </a:r>
            <a:r>
              <a:rPr lang="en" dirty="0">
                <a:latin typeface="Corbel" panose="020B0503020204020204" pitchFamily="34" charset="0"/>
                <a:sym typeface="Wingdings" panose="05000000000000000000" pitchFamily="2" charset="2"/>
              </a:rPr>
              <a:t>    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bites(</a:t>
            </a:r>
            <a:r>
              <a:rPr lang="en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man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, </a:t>
            </a:r>
            <a:r>
              <a:rPr lang="en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apple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2BDD6-7B84-9B18-AC22-8A80E0A89566}"/>
              </a:ext>
            </a:extLst>
          </p:cNvPr>
          <p:cNvSpPr txBox="1"/>
          <p:nvPr/>
        </p:nvSpPr>
        <p:spPr>
          <a:xfrm>
            <a:off x="2633624" y="277377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>
              <a:spcBef>
                <a:spcPts val="900"/>
              </a:spcBef>
              <a:buSzPct val="100000"/>
            </a:pP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</a:t>
            </a:r>
            <a:r>
              <a:rPr lang="en" dirty="0" err="1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ites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(</a:t>
            </a:r>
            <a:r>
              <a:rPr lang="en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*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,</a:t>
            </a:r>
            <a:r>
              <a:rPr lang="en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*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)</a:t>
            </a:r>
            <a:r>
              <a:rPr lang="en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" dirty="0">
                <a:latin typeface="Corbel" panose="020B0503020204020204" pitchFamily="34" charset="0"/>
                <a:cs typeface="Consolas" panose="020B0609020204030204" pitchFamily="49" charset="0"/>
                <a:sym typeface="Wingdings" panose="05000000000000000000" pitchFamily="2" charset="2"/>
              </a:rPr>
              <a:t>is a binary relation among its </a:t>
            </a:r>
            <a:r>
              <a:rPr lang="en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  <a:sym typeface="Wingdings" panose="05000000000000000000" pitchFamily="2" charset="2"/>
              </a:rPr>
              <a:t>objects</a:t>
            </a:r>
            <a:r>
              <a:rPr lang="en" dirty="0">
                <a:latin typeface="Corbel" panose="020B0503020204020204" pitchFamily="34" charset="0"/>
                <a:cs typeface="Consolas" panose="020B0609020204030204" pitchFamily="49" charset="0"/>
                <a:sym typeface="Wingdings" panose="05000000000000000000" pitchFamily="2" charset="2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07D6F8-F3F8-8C77-A1CD-E2F18A03D19E}"/>
              </a:ext>
            </a:extLst>
          </p:cNvPr>
          <p:cNvSpPr txBox="1"/>
          <p:nvPr/>
        </p:nvSpPr>
        <p:spPr>
          <a:xfrm>
            <a:off x="2524047" y="3863147"/>
            <a:ext cx="5055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>
              <a:spcBef>
                <a:spcPts val="900"/>
              </a:spcBef>
              <a:buSzPct val="100000"/>
            </a:pPr>
            <a:r>
              <a:rPr lang="en" dirty="0">
                <a:latin typeface="Consolas" panose="020B0609020204030204" pitchFamily="49" charset="0"/>
                <a:cs typeface="Consolas" panose="020B0609020204030204" pitchFamily="49" charset="0"/>
              </a:rPr>
              <a:t>“man bites apples” </a:t>
            </a:r>
            <a:r>
              <a:rPr lang="en" dirty="0">
                <a:latin typeface="Corbel" panose="020B0503020204020204" pitchFamily="34" charset="0"/>
              </a:rPr>
              <a:t> </a:t>
            </a:r>
            <a:r>
              <a:rPr lang="en" dirty="0">
                <a:latin typeface="Corbel" panose="020B0503020204020204" pitchFamily="34" charset="0"/>
                <a:sym typeface="Wingdings" panose="05000000000000000000" pitchFamily="2" charset="2"/>
              </a:rPr>
              <a:t></a:t>
            </a:r>
            <a:r>
              <a:rPr lang="en" sz="1400" dirty="0">
                <a:latin typeface="Corbel" panose="020B0503020204020204" pitchFamily="34" charset="0"/>
              </a:rPr>
              <a:t>  </a:t>
            </a:r>
            <a:r>
              <a:rPr lang="en" sz="1400" dirty="0">
                <a:latin typeface="Consolas" panose="020B0609020204030204" pitchFamily="49" charset="0"/>
                <a:cs typeface="Consolas" panose="020B0609020204030204" pitchFamily="49" charset="0"/>
              </a:rPr>
              <a:t>(0.2, -0.3, 1.5,…) </a:t>
            </a:r>
            <a:r>
              <a:rPr lang="en" sz="1400" dirty="0">
                <a:latin typeface="Consolas" panose="020B0609020204030204" pitchFamily="49" charset="0"/>
                <a:cs typeface="Consolas" panose="020B0609020204030204" pitchFamily="49" charset="0"/>
                <a:sym typeface="Symbol"/>
              </a:rPr>
              <a:t> </a:t>
            </a:r>
            <a:r>
              <a:rPr lang="en-US" sz="1400" spc="49" dirty="0" err="1">
                <a:latin typeface="Corbel" panose="020B0503020204020204" pitchFamily="34" charset="0"/>
                <a:cs typeface="Cambria Math"/>
              </a:rPr>
              <a:t>ℝ</a:t>
            </a:r>
            <a:r>
              <a:rPr lang="en" sz="1400" baseline="30000" dirty="0">
                <a:latin typeface="Consolas" panose="020B0609020204030204" pitchFamily="49" charset="0"/>
                <a:cs typeface="Consolas" panose="020B0609020204030204" pitchFamily="49" charset="0"/>
                <a:sym typeface="Symbol"/>
              </a:rPr>
              <a:t>n</a:t>
            </a:r>
            <a:endParaRPr lang="en" sz="1400" dirty="0">
              <a:latin typeface="Consolas" panose="020B0609020204030204" pitchFamily="49" charset="0"/>
              <a:cs typeface="Consolas" panose="020B0609020204030204" pitchFamily="49" charset="0"/>
              <a:sym typeface="Symbo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65F1D2-1087-F6E4-140F-759207B1C35B}"/>
              </a:ext>
            </a:extLst>
          </p:cNvPr>
          <p:cNvSpPr txBox="1"/>
          <p:nvPr/>
        </p:nvSpPr>
        <p:spPr>
          <a:xfrm>
            <a:off x="2233101" y="45816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Poll: which one is your favorite and why? </a:t>
            </a:r>
          </a:p>
        </p:txBody>
      </p:sp>
    </p:spTree>
    <p:extLst>
      <p:ext uri="{BB962C8B-B14F-4D97-AF65-F5344CB8AC3E}">
        <p14:creationId xmlns:p14="http://schemas.microsoft.com/office/powerpoint/2010/main" val="2066859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DC014-3B93-8CA4-430F-3224A173D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Schools of “Semantics”: Pros and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1EAC-B9E4-5871-39E9-E7F3F5082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8520600" cy="37671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Propositional or formal semantics: </a:t>
            </a:r>
          </a:p>
          <a:p>
            <a:pPr lvl="1"/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Pro: easy to understand</a:t>
            </a:r>
          </a:p>
          <a:p>
            <a:pPr lvl="1"/>
            <a:r>
              <a:rPr lang="en-US" dirty="0"/>
              <a:t>Con: Need to hand-written; difficult to scale up</a:t>
            </a:r>
          </a:p>
          <a:p>
            <a:pPr marL="596900" lvl="1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Vector representation:</a:t>
            </a:r>
            <a:endParaRPr lang="en" sz="1400" dirty="0"/>
          </a:p>
          <a:p>
            <a:pPr lvl="1"/>
            <a:r>
              <a:rPr lang="en-US" dirty="0"/>
              <a:t>Con: not easy to make sense of. </a:t>
            </a:r>
          </a:p>
          <a:p>
            <a:pPr lvl="1"/>
            <a:r>
              <a:rPr lang="en-US" dirty="0"/>
              <a:t>Pro: might be able to infer it algorithmically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 this class, we will mainly focus on the latter.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E3D54B-E9F3-3E97-A0B3-D194565C1643}"/>
              </a:ext>
            </a:extLst>
          </p:cNvPr>
          <p:cNvSpPr txBox="1"/>
          <p:nvPr/>
        </p:nvSpPr>
        <p:spPr>
          <a:xfrm>
            <a:off x="4311285" y="155788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>
              <a:spcBef>
                <a:spcPts val="900"/>
              </a:spcBef>
              <a:buSzPct val="100000"/>
            </a:pPr>
            <a:r>
              <a:rPr lang="en" dirty="0">
                <a:latin typeface="Consolas" panose="020B0609020204030204" pitchFamily="49" charset="0"/>
                <a:cs typeface="Consolas" panose="020B0609020204030204" pitchFamily="49" charset="0"/>
              </a:rPr>
              <a:t>“man bites apples”  </a:t>
            </a:r>
            <a:r>
              <a:rPr lang="en" dirty="0">
                <a:latin typeface="Corbel" panose="020B0503020204020204" pitchFamily="34" charset="0"/>
              </a:rPr>
              <a:t> </a:t>
            </a:r>
            <a:r>
              <a:rPr lang="en" dirty="0">
                <a:latin typeface="Corbel" panose="020B0503020204020204" pitchFamily="34" charset="0"/>
                <a:sym typeface="Wingdings" panose="05000000000000000000" pitchFamily="2" charset="2"/>
              </a:rPr>
              <a:t>    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bites(</a:t>
            </a:r>
            <a:r>
              <a:rPr lang="en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man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, </a:t>
            </a:r>
            <a:r>
              <a:rPr lang="en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apple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2BDD6-7B84-9B18-AC22-8A80E0A89566}"/>
              </a:ext>
            </a:extLst>
          </p:cNvPr>
          <p:cNvSpPr txBox="1"/>
          <p:nvPr/>
        </p:nvSpPr>
        <p:spPr>
          <a:xfrm>
            <a:off x="4840275" y="184652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>
              <a:spcBef>
                <a:spcPts val="900"/>
              </a:spcBef>
              <a:buSzPct val="100000"/>
            </a:pP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</a:t>
            </a:r>
            <a:r>
              <a:rPr lang="en" dirty="0" err="1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ites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(</a:t>
            </a:r>
            <a:r>
              <a:rPr lang="en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*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,</a:t>
            </a:r>
            <a:r>
              <a:rPr lang="en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*</a:t>
            </a:r>
            <a:r>
              <a:rPr lang="en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)</a:t>
            </a:r>
            <a:r>
              <a:rPr lang="en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" dirty="0">
                <a:latin typeface="Corbel" panose="020B0503020204020204" pitchFamily="34" charset="0"/>
                <a:cs typeface="Consolas" panose="020B0609020204030204" pitchFamily="49" charset="0"/>
                <a:sym typeface="Wingdings" panose="05000000000000000000" pitchFamily="2" charset="2"/>
              </a:rPr>
              <a:t>is a binary relation among its </a:t>
            </a:r>
            <a:r>
              <a:rPr lang="en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  <a:sym typeface="Wingdings" panose="05000000000000000000" pitchFamily="2" charset="2"/>
              </a:rPr>
              <a:t>objects</a:t>
            </a:r>
            <a:r>
              <a:rPr lang="en" dirty="0">
                <a:latin typeface="Corbel" panose="020B0503020204020204" pitchFamily="34" charset="0"/>
                <a:cs typeface="Consolas" panose="020B0609020204030204" pitchFamily="49" charset="0"/>
                <a:sym typeface="Wingdings" panose="05000000000000000000" pitchFamily="2" charset="2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07D6F8-F3F8-8C77-A1CD-E2F18A03D19E}"/>
              </a:ext>
            </a:extLst>
          </p:cNvPr>
          <p:cNvSpPr txBox="1"/>
          <p:nvPr/>
        </p:nvSpPr>
        <p:spPr>
          <a:xfrm>
            <a:off x="4401969" y="2831977"/>
            <a:ext cx="5055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>
              <a:spcBef>
                <a:spcPts val="900"/>
              </a:spcBef>
              <a:buSzPct val="100000"/>
            </a:pPr>
            <a:r>
              <a:rPr lang="en" dirty="0">
                <a:latin typeface="Consolas" panose="020B0609020204030204" pitchFamily="49" charset="0"/>
                <a:cs typeface="Consolas" panose="020B0609020204030204" pitchFamily="49" charset="0"/>
              </a:rPr>
              <a:t>“man bites apples” </a:t>
            </a:r>
            <a:r>
              <a:rPr lang="en" dirty="0">
                <a:latin typeface="Corbel" panose="020B0503020204020204" pitchFamily="34" charset="0"/>
              </a:rPr>
              <a:t> </a:t>
            </a:r>
            <a:r>
              <a:rPr lang="en" dirty="0">
                <a:latin typeface="Corbel" panose="020B0503020204020204" pitchFamily="34" charset="0"/>
                <a:sym typeface="Wingdings" panose="05000000000000000000" pitchFamily="2" charset="2"/>
              </a:rPr>
              <a:t></a:t>
            </a:r>
            <a:r>
              <a:rPr lang="en" sz="1400" dirty="0">
                <a:latin typeface="Corbel" panose="020B0503020204020204" pitchFamily="34" charset="0"/>
              </a:rPr>
              <a:t>  </a:t>
            </a:r>
            <a:r>
              <a:rPr lang="en" sz="1400" dirty="0">
                <a:latin typeface="Consolas" panose="020B0609020204030204" pitchFamily="49" charset="0"/>
                <a:cs typeface="Consolas" panose="020B0609020204030204" pitchFamily="49" charset="0"/>
              </a:rPr>
              <a:t>(0.2, -0.3, 1.5,…) </a:t>
            </a:r>
            <a:r>
              <a:rPr lang="en" sz="1400" dirty="0">
                <a:latin typeface="Consolas" panose="020B0609020204030204" pitchFamily="49" charset="0"/>
                <a:cs typeface="Consolas" panose="020B0609020204030204" pitchFamily="49" charset="0"/>
                <a:sym typeface="Symbol"/>
              </a:rPr>
              <a:t> </a:t>
            </a:r>
            <a:r>
              <a:rPr lang="en-US" sz="1400" spc="49" dirty="0" err="1">
                <a:latin typeface="Corbel" panose="020B0503020204020204" pitchFamily="34" charset="0"/>
                <a:cs typeface="Cambria Math"/>
              </a:rPr>
              <a:t>ℝ</a:t>
            </a:r>
            <a:r>
              <a:rPr lang="en" sz="1400" baseline="30000" dirty="0">
                <a:latin typeface="Consolas" panose="020B0609020204030204" pitchFamily="49" charset="0"/>
                <a:cs typeface="Consolas" panose="020B0609020204030204" pitchFamily="49" charset="0"/>
                <a:sym typeface="Symbol"/>
              </a:rPr>
              <a:t>n</a:t>
            </a:r>
            <a:endParaRPr lang="en" sz="1400" dirty="0">
              <a:latin typeface="Consolas" panose="020B0609020204030204" pitchFamily="49" charset="0"/>
              <a:cs typeface="Consolas" panose="020B0609020204030204" pitchFamily="49" charset="0"/>
              <a:sym typeface="Symbol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EB4D4024-1EB7-68ED-5C35-18B0FC4AB249}"/>
              </a:ext>
            </a:extLst>
          </p:cNvPr>
          <p:cNvSpPr/>
          <p:nvPr/>
        </p:nvSpPr>
        <p:spPr>
          <a:xfrm>
            <a:off x="5153891" y="3443800"/>
            <a:ext cx="2765874" cy="434088"/>
          </a:xfrm>
          <a:prstGeom prst="wedgeRoundRectCallout">
            <a:avLst>
              <a:gd name="adj1" fmla="val -69973"/>
              <a:gd name="adj2" fmla="val -380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orbel" panose="020B0503020204020204" pitchFamily="34" charset="0"/>
              </a:rPr>
              <a:t>Self-supervised learning!! </a:t>
            </a:r>
          </a:p>
        </p:txBody>
      </p:sp>
    </p:spTree>
    <p:extLst>
      <p:ext uri="{BB962C8B-B14F-4D97-AF65-F5344CB8AC3E}">
        <p14:creationId xmlns:p14="http://schemas.microsoft.com/office/powerpoint/2010/main" val="4225768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34A6-B29D-29EA-7033-A210FA93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Representing Words</a:t>
            </a:r>
            <a:r>
              <a:rPr lang="en-US" dirty="0"/>
              <a:t> via Vectors: Approach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AED47-9A67-175A-B0E9-9CC4399FC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4"/>
            <a:ext cx="8520600" cy="3759591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Corbel" panose="020B0503020204020204" pitchFamily="34" charset="0"/>
              </a:rPr>
              <a:t>Question: </a:t>
            </a:r>
            <a:r>
              <a:rPr lang="en-US" sz="2000" dirty="0">
                <a:latin typeface="Corbel" panose="020B0503020204020204" pitchFamily="34" charset="0"/>
              </a:rPr>
              <a:t>What is the simplest way to represent a word (from a list of N words) with a vector? </a:t>
            </a:r>
          </a:p>
          <a:p>
            <a:pPr marL="114300" indent="0">
              <a:buNone/>
            </a:pPr>
            <a:endParaRPr lang="en-US" sz="2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5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34A6-B29D-29EA-7033-A210FA93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Representing Words</a:t>
            </a:r>
            <a:r>
              <a:rPr lang="en-US" dirty="0"/>
              <a:t> via Vectors: Approach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AED47-9A67-175A-B0E9-9CC4399FC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4"/>
            <a:ext cx="8520600" cy="3759591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Corbel" panose="020B0503020204020204" pitchFamily="34" charset="0"/>
              </a:rPr>
              <a:t>Question: </a:t>
            </a:r>
            <a:r>
              <a:rPr lang="en-US" sz="2000" dirty="0">
                <a:latin typeface="Corbel" panose="020B0503020204020204" pitchFamily="34" charset="0"/>
              </a:rPr>
              <a:t>What is the simplest way to represent a word (from a list of N words) with a vector? </a:t>
            </a:r>
          </a:p>
          <a:p>
            <a:pPr marL="114300" indent="0">
              <a:buNone/>
            </a:pPr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Here is an idea: </a:t>
            </a:r>
          </a:p>
          <a:p>
            <a:pPr lvl="1"/>
            <a:r>
              <a:rPr lang="en-US" sz="1600" dirty="0">
                <a:latin typeface="Corbel" panose="020B0503020204020204" pitchFamily="34" charset="0"/>
              </a:rPr>
              <a:t>Create N-dimensional vectors for </a:t>
            </a:r>
            <a:br>
              <a:rPr lang="en-US" sz="1600" dirty="0">
                <a:latin typeface="Corbel" panose="020B0503020204020204" pitchFamily="34" charset="0"/>
              </a:rPr>
            </a:br>
            <a:r>
              <a:rPr lang="en-US" sz="1600" dirty="0">
                <a:latin typeface="Corbel" panose="020B0503020204020204" pitchFamily="34" charset="0"/>
              </a:rPr>
              <a:t>each words</a:t>
            </a:r>
          </a:p>
          <a:p>
            <a:pPr lvl="1"/>
            <a:r>
              <a:rPr lang="en-US" sz="1600" dirty="0">
                <a:latin typeface="Corbel" panose="020B0503020204020204" pitchFamily="34" charset="0"/>
              </a:rPr>
              <a:t>Except the corresponding element to 1,</a:t>
            </a:r>
            <a:br>
              <a:rPr lang="en-US" sz="1600" dirty="0">
                <a:latin typeface="Corbel" panose="020B0503020204020204" pitchFamily="34" charset="0"/>
              </a:rPr>
            </a:br>
            <a:r>
              <a:rPr lang="en-US" sz="1600" dirty="0">
                <a:latin typeface="Corbel" panose="020B0503020204020204" pitchFamily="34" charset="0"/>
              </a:rPr>
              <a:t> and zero the rest </a:t>
            </a:r>
          </a:p>
          <a:p>
            <a:r>
              <a:rPr lang="en-US" sz="2000" spc="-4" dirty="0">
                <a:latin typeface="Corbel" panose="020B0503020204020204" pitchFamily="34" charset="0"/>
                <a:cs typeface="Calibri"/>
              </a:rPr>
              <a:t>These are called </a:t>
            </a:r>
            <a:r>
              <a:rPr lang="en-US" sz="20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“one-hot”</a:t>
            </a:r>
            <a:r>
              <a:rPr lang="en-US" sz="2000" spc="-8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2000" spc="-4" dirty="0">
                <a:latin typeface="Corbel" panose="020B0503020204020204" pitchFamily="34" charset="0"/>
                <a:cs typeface="Calibri"/>
              </a:rPr>
              <a:t>vectors</a:t>
            </a:r>
          </a:p>
          <a:p>
            <a:endParaRPr lang="en-US" sz="2000" spc="-4" dirty="0">
              <a:latin typeface="Corbel" panose="020B0503020204020204" pitchFamily="34" charset="0"/>
              <a:cs typeface="Calibri"/>
            </a:endParaRPr>
          </a:p>
          <a:p>
            <a:r>
              <a:rPr lang="en-US" sz="2000" spc="-4" dirty="0">
                <a:latin typeface="Corbel" panose="020B0503020204020204" pitchFamily="34" charset="0"/>
                <a:cs typeface="Calibri"/>
              </a:rPr>
              <a:t>What are the limitations of one-hot vectors?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7EFB2-3A92-6C34-91FF-5C99C20A8B89}"/>
              </a:ext>
            </a:extLst>
          </p:cNvPr>
          <p:cNvSpPr txBox="1"/>
          <p:nvPr/>
        </p:nvSpPr>
        <p:spPr>
          <a:xfrm>
            <a:off x="4983480" y="2729354"/>
            <a:ext cx="41605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80524" algn="ctr">
              <a:spcBef>
                <a:spcPts val="630"/>
              </a:spcBef>
            </a:pP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motel</a:t>
            </a:r>
            <a:r>
              <a:rPr lang="en-US" sz="1800" spc="-1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=</a:t>
            </a:r>
            <a:r>
              <a:rPr lang="en-US" sz="18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[0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1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0] </a:t>
            </a:r>
          </a:p>
          <a:p>
            <a:pPr marR="380524" algn="ctr">
              <a:spcBef>
                <a:spcPts val="630"/>
              </a:spcBef>
            </a:pP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hotel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=</a:t>
            </a:r>
            <a:r>
              <a:rPr lang="en-US" sz="18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[0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1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0]</a:t>
            </a:r>
            <a:endParaRPr lang="en-US" sz="1800" dirty="0">
              <a:solidFill>
                <a:srgbClr val="C00000"/>
              </a:solidFill>
              <a:latin typeface="Corbel" panose="020B05030202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94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1EB2-ED8F-7E23-B5A2-6CE8E649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HW1 is released!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6C14C-0244-9256-EF87-2F9666951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Due Tuesday. </a:t>
            </a:r>
          </a:p>
          <a:p>
            <a:r>
              <a:rPr lang="en-US" dirty="0"/>
              <a:t>Has both theory (background on algebra, etc.) and programming (word similarity). </a:t>
            </a:r>
          </a:p>
          <a:p>
            <a:pPr>
              <a:lnSpc>
                <a:spcPct val="114999"/>
              </a:lnSpc>
            </a:pPr>
            <a:r>
              <a:rPr lang="en-US" dirty="0"/>
              <a:t>A </a:t>
            </a:r>
            <a:r>
              <a:rPr lang="en-US" b="1" dirty="0"/>
              <a:t>baseline </a:t>
            </a:r>
            <a:r>
              <a:rPr lang="en-US" dirty="0"/>
              <a:t>for self-assessment. </a:t>
            </a:r>
          </a:p>
          <a:p>
            <a:pPr lvl="1">
              <a:lnSpc>
                <a:spcPct val="114999"/>
              </a:lnSpc>
            </a:pPr>
            <a:r>
              <a:rPr lang="en-US" dirty="0"/>
              <a:t>Future homework may be more demanding. </a:t>
            </a:r>
          </a:p>
        </p:txBody>
      </p:sp>
    </p:spTree>
    <p:extLst>
      <p:ext uri="{BB962C8B-B14F-4D97-AF65-F5344CB8AC3E}">
        <p14:creationId xmlns:p14="http://schemas.microsoft.com/office/powerpoint/2010/main" val="2949251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9842-DCEC-4EEC-BBDA-580513BB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Limitations of One-hot Meaning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B133D-F235-4CCC-9DB3-C15F108D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Extremely long vectors: </a:t>
            </a:r>
          </a:p>
          <a:p>
            <a:pPr lvl="1"/>
            <a:r>
              <a:rPr lang="en-US" spc="-4" dirty="0">
                <a:latin typeface="Corbel" panose="020B0503020204020204" pitchFamily="34" charset="0"/>
                <a:cs typeface="Calibri"/>
              </a:rPr>
              <a:t># of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words in vocabulary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(e.g., 500,000+)</a:t>
            </a:r>
            <a:endParaRPr lang="en-US" dirty="0">
              <a:latin typeface="Corbel" panose="020B0503020204020204" pitchFamily="34" charset="0"/>
              <a:cs typeface="Calibri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Word vectors are not comparable:</a:t>
            </a:r>
            <a:r>
              <a:rPr lang="en-US" dirty="0">
                <a:latin typeface="Corbel" panose="020B0503020204020204" pitchFamily="34" charset="0"/>
              </a:rPr>
              <a:t> No meaningful comparison we can make between word vectors other than equality testing.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sz="1800" spc="-4" dirty="0">
                <a:latin typeface="Corbel" panose="020B0503020204020204" pitchFamily="34" charset="0"/>
                <a:cs typeface="Calibri"/>
              </a:rPr>
              <a:t>Example: in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web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search, if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a user searches</a:t>
            </a:r>
            <a:br>
              <a:rPr lang="en-US" sz="1800" dirty="0">
                <a:latin typeface="Corbel" panose="020B0503020204020204" pitchFamily="34" charset="0"/>
                <a:cs typeface="Calibri"/>
              </a:rPr>
            </a:br>
            <a:r>
              <a:rPr lang="en-US" sz="1800" dirty="0">
                <a:latin typeface="Corbel" panose="020B0503020204020204" pitchFamily="34" charset="0"/>
                <a:cs typeface="Calibri"/>
              </a:rPr>
              <a:t> for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“motel”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, we would like to match </a:t>
            </a:r>
            <a:r>
              <a:rPr lang="en-US" sz="1800" spc="-398" dirty="0">
                <a:latin typeface="Corbel" panose="020B0503020204020204" pitchFamily="34" charset="0"/>
                <a:cs typeface="Calibri"/>
              </a:rPr>
              <a:t> </a:t>
            </a:r>
            <a:br>
              <a:rPr lang="en-US" sz="1800" spc="-398" dirty="0">
                <a:latin typeface="Corbel" panose="020B0503020204020204" pitchFamily="34" charset="0"/>
                <a:cs typeface="Calibri"/>
              </a:rPr>
            </a:br>
            <a:r>
              <a:rPr lang="en-US" sz="1800" spc="-4" dirty="0">
                <a:latin typeface="Corbel" panose="020B0503020204020204" pitchFamily="34" charset="0"/>
                <a:cs typeface="Calibri"/>
              </a:rPr>
              <a:t>documents</a:t>
            </a:r>
            <a:r>
              <a:rPr lang="en-US" sz="1800" spc="-1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containing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“hotel”</a:t>
            </a:r>
            <a:r>
              <a:rPr lang="en-US" sz="18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.</a:t>
            </a:r>
          </a:p>
          <a:p>
            <a:pPr lvl="1"/>
            <a:r>
              <a:rPr lang="en-US" sz="1600" dirty="0">
                <a:latin typeface="Corbel" panose="020B0503020204020204" pitchFamily="34" charset="0"/>
                <a:cs typeface="Calibri"/>
              </a:rPr>
              <a:t>There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is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no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natural notion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similarity</a:t>
            </a:r>
            <a:r>
              <a:rPr lang="en-US" sz="160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for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one-hot vectors!</a:t>
            </a:r>
            <a:endParaRPr lang="en-US" sz="1600" dirty="0">
              <a:latin typeface="Corbel" panose="020B0503020204020204" pitchFamily="34" charset="0"/>
              <a:cs typeface="Calibri"/>
            </a:endParaRPr>
          </a:p>
          <a:p>
            <a:pPr marL="114300" indent="0">
              <a:buNone/>
            </a:pP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933DD0-B60A-CAEB-BAC4-04FB86A9ABED}"/>
              </a:ext>
            </a:extLst>
          </p:cNvPr>
          <p:cNvSpPr txBox="1"/>
          <p:nvPr/>
        </p:nvSpPr>
        <p:spPr>
          <a:xfrm>
            <a:off x="5119883" y="2996684"/>
            <a:ext cx="457200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80524" algn="ctr">
              <a:spcBef>
                <a:spcPts val="630"/>
              </a:spcBef>
            </a:pP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motel</a:t>
            </a:r>
            <a:r>
              <a:rPr lang="en-US" sz="1800" spc="-1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=</a:t>
            </a:r>
            <a:r>
              <a:rPr lang="en-US" sz="18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[0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1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0] </a:t>
            </a:r>
          </a:p>
          <a:p>
            <a:pPr marR="380524" algn="ctr">
              <a:spcBef>
                <a:spcPts val="630"/>
              </a:spcBef>
            </a:pP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hotel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=</a:t>
            </a:r>
            <a:r>
              <a:rPr lang="en-US" sz="18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[0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1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</a:t>
            </a:r>
            <a:r>
              <a:rPr lang="en-US" sz="18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0]</a:t>
            </a:r>
            <a:endParaRPr lang="en-US" sz="1800" dirty="0">
              <a:solidFill>
                <a:srgbClr val="C00000"/>
              </a:solidFill>
              <a:latin typeface="Corbel" panose="020B05030202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075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34A6-B29D-29EA-7033-A210FA93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Representing Words</a:t>
            </a:r>
            <a:r>
              <a:rPr lang="en-US" dirty="0"/>
              <a:t> via Vectors: Approach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AED47-9A67-175A-B0E9-9CC4399FC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4"/>
            <a:ext cx="8520600" cy="37595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Learn </a:t>
            </a:r>
            <a:r>
              <a:rPr lang="en-US" dirty="0">
                <a:latin typeface="Corbel" panose="020B0503020204020204" pitchFamily="34" charset="0"/>
              </a:rPr>
              <a:t>vector representation such that 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words similar in meaning </a:t>
            </a:r>
            <a:r>
              <a:rPr lang="en-US" dirty="0">
                <a:latin typeface="Corbel" panose="020B0503020204020204" pitchFamily="34" charset="0"/>
              </a:rPr>
              <a:t>are 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closer</a:t>
            </a:r>
            <a:r>
              <a:rPr lang="en-US" dirty="0">
                <a:latin typeface="Corbel" panose="020B0503020204020204" pitchFamily="34" charset="0"/>
              </a:rPr>
              <a:t>. 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sz="1800" b="1" spc="-4" dirty="0">
                <a:latin typeface="Corbel" panose="020B0503020204020204" pitchFamily="34" charset="0"/>
                <a:cs typeface="Consolas" panose="020B0609020204030204" pitchFamily="49" charset="0"/>
              </a:rPr>
              <a:t>Note about terminology:</a:t>
            </a:r>
            <a:r>
              <a:rPr lang="en-US" sz="1800" dirty="0"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word</a:t>
            </a:r>
            <a:r>
              <a:rPr lang="en-US" sz="1800" spc="8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vectors</a:t>
            </a:r>
            <a:r>
              <a:rPr lang="en-US" sz="1800" spc="4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onsolas" panose="020B0609020204030204" pitchFamily="49" charset="0"/>
              </a:rPr>
              <a:t>are</a:t>
            </a:r>
            <a:r>
              <a:rPr lang="en-US" sz="1800" spc="11" dirty="0"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onsolas" panose="020B0609020204030204" pitchFamily="49" charset="0"/>
              </a:rPr>
              <a:t>also</a:t>
            </a:r>
            <a:r>
              <a:rPr lang="en-US" sz="1800" dirty="0"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onsolas" panose="020B0609020204030204" pitchFamily="49" charset="0"/>
              </a:rPr>
              <a:t>called</a:t>
            </a:r>
            <a:r>
              <a:rPr lang="en-US" sz="1800" spc="8" dirty="0"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(word)</a:t>
            </a:r>
            <a:r>
              <a:rPr lang="en-US" sz="1800" spc="4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embeddings</a:t>
            </a:r>
            <a:r>
              <a:rPr lang="en-US" sz="1800" spc="4" dirty="0">
                <a:solidFill>
                  <a:srgbClr val="8A007F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onsolas" panose="020B0609020204030204" pitchFamily="49" charset="0"/>
              </a:rPr>
              <a:t>or</a:t>
            </a:r>
            <a:r>
              <a:rPr lang="en-US" sz="1800" spc="4" dirty="0"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(neural)</a:t>
            </a:r>
            <a:r>
              <a:rPr lang="en-US" sz="1800" spc="4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word</a:t>
            </a:r>
            <a:r>
              <a:rPr lang="en-US" sz="1800" spc="8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representations </a:t>
            </a:r>
            <a:r>
              <a:rPr lang="en-US" sz="1800" spc="-398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onsolas" panose="020B0609020204030204" pitchFamily="49" charset="0"/>
              </a:rPr>
              <a:t>They</a:t>
            </a:r>
            <a:r>
              <a:rPr lang="en-US" sz="1800" spc="-4" dirty="0"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onsolas" panose="020B0609020204030204" pitchFamily="49" charset="0"/>
              </a:rPr>
              <a:t>are a</a:t>
            </a:r>
            <a:r>
              <a:rPr lang="en-US" sz="1800" spc="-4" dirty="0"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spc="-4" dirty="0">
                <a:solidFill>
                  <a:srgbClr val="8A007F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distributed</a:t>
            </a:r>
            <a:r>
              <a:rPr lang="en-US" sz="1800" spc="-8" dirty="0">
                <a:solidFill>
                  <a:srgbClr val="8A007F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onsolas" panose="020B0609020204030204" pitchFamily="49" charset="0"/>
              </a:rPr>
              <a:t>representation. </a:t>
            </a:r>
          </a:p>
          <a:p>
            <a:r>
              <a:rPr lang="en-US" b="1" spc="-4" dirty="0">
                <a:latin typeface="Corbel" panose="020B0503020204020204" pitchFamily="34" charset="0"/>
                <a:cs typeface="Consolas" panose="020B0609020204030204" pitchFamily="49" charset="0"/>
              </a:rPr>
              <a:t>Question: </a:t>
            </a:r>
            <a:r>
              <a:rPr lang="en-US" spc="-4" dirty="0">
                <a:latin typeface="Corbel" panose="020B0503020204020204" pitchFamily="34" charset="0"/>
                <a:cs typeface="Consolas" panose="020B0609020204030204" pitchFamily="49" charset="0"/>
              </a:rPr>
              <a:t>what kind of algorithm can learn such representations? </a:t>
            </a:r>
            <a:endParaRPr lang="en-US" sz="1800" spc="-4" dirty="0">
              <a:latin typeface="Corbel" panose="020B0503020204020204" pitchFamily="34" charset="0"/>
              <a:cs typeface="Consolas" panose="020B0609020204030204" pitchFamily="49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09B255D9-D965-E1E0-7CB2-06183D20B396}"/>
              </a:ext>
            </a:extLst>
          </p:cNvPr>
          <p:cNvSpPr txBox="1"/>
          <p:nvPr/>
        </p:nvSpPr>
        <p:spPr>
          <a:xfrm>
            <a:off x="1098250" y="2503828"/>
            <a:ext cx="152176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856774" algn="l"/>
              </a:tabLst>
            </a:pPr>
            <a:r>
              <a:rPr lang="en-US" sz="18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“motel”	 </a:t>
            </a:r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 </a:t>
            </a:r>
            <a:endParaRPr sz="18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2F91B03-D329-3953-79C6-14C1A14B5B79}"/>
              </a:ext>
            </a:extLst>
          </p:cNvPr>
          <p:cNvSpPr txBox="1"/>
          <p:nvPr/>
        </p:nvSpPr>
        <p:spPr>
          <a:xfrm>
            <a:off x="2791797" y="1688985"/>
            <a:ext cx="1088406" cy="20517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4300">
              <a:lnSpc>
                <a:spcPts val="1961"/>
              </a:lnSpc>
              <a:spcBef>
                <a:spcPts val="75"/>
              </a:spcBef>
            </a:pP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0.286</a:t>
            </a:r>
            <a:endParaRPr sz="165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114300">
              <a:lnSpc>
                <a:spcPts val="1954"/>
              </a:lnSpc>
            </a:pP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0.792</a:t>
            </a:r>
            <a:endParaRPr sz="165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9525">
              <a:lnSpc>
                <a:spcPts val="1973"/>
              </a:lnSpc>
            </a:pPr>
            <a:r>
              <a:rPr sz="1650" dirty="0">
                <a:latin typeface="Consolas" panose="020B0609020204030204" pitchFamily="49" charset="0"/>
                <a:cs typeface="Consolas" panose="020B0609020204030204" pitchFamily="49" charset="0"/>
              </a:rPr>
              <a:t>−</a:t>
            </a: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sz="1650" spc="-8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17</a:t>
            </a:r>
            <a:r>
              <a:rPr sz="1650" dirty="0"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</a:p>
          <a:p>
            <a:pPr marL="9525">
              <a:lnSpc>
                <a:spcPts val="1973"/>
              </a:lnSpc>
              <a:spcBef>
                <a:spcPts val="34"/>
              </a:spcBef>
            </a:pPr>
            <a:r>
              <a:rPr sz="1650" dirty="0">
                <a:latin typeface="Consolas" panose="020B0609020204030204" pitchFamily="49" charset="0"/>
                <a:cs typeface="Consolas" panose="020B0609020204030204" pitchFamily="49" charset="0"/>
              </a:rPr>
              <a:t>−</a:t>
            </a: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sz="1650" spc="-8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10</a:t>
            </a:r>
            <a:r>
              <a:rPr sz="1650" dirty="0"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</a:p>
          <a:p>
            <a:pPr marL="114300">
              <a:lnSpc>
                <a:spcPts val="1973"/>
              </a:lnSpc>
            </a:pP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0.109</a:t>
            </a:r>
            <a:endParaRPr sz="165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9525">
              <a:lnSpc>
                <a:spcPts val="1961"/>
              </a:lnSpc>
              <a:spcBef>
                <a:spcPts val="38"/>
              </a:spcBef>
            </a:pPr>
            <a:r>
              <a:rPr sz="1650" dirty="0">
                <a:latin typeface="Consolas" panose="020B0609020204030204" pitchFamily="49" charset="0"/>
                <a:cs typeface="Consolas" panose="020B0609020204030204" pitchFamily="49" charset="0"/>
              </a:rPr>
              <a:t>−</a:t>
            </a: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sz="1650" spc="-8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54</a:t>
            </a:r>
            <a:r>
              <a:rPr sz="1650" dirty="0"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</a:p>
          <a:p>
            <a:pPr marL="114300">
              <a:lnSpc>
                <a:spcPts val="1954"/>
              </a:lnSpc>
            </a:pP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0.349</a:t>
            </a:r>
            <a:endParaRPr sz="165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114300">
              <a:lnSpc>
                <a:spcPts val="1973"/>
              </a:lnSpc>
            </a:pP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0.271</a:t>
            </a:r>
            <a:endParaRPr sz="165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DD45FFAD-BA2F-7B6C-8E09-3E38759D8A16}"/>
              </a:ext>
            </a:extLst>
          </p:cNvPr>
          <p:cNvSpPr txBox="1"/>
          <p:nvPr/>
        </p:nvSpPr>
        <p:spPr>
          <a:xfrm>
            <a:off x="6076644" y="1682859"/>
            <a:ext cx="1088405" cy="20517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4300">
              <a:lnSpc>
                <a:spcPts val="1961"/>
              </a:lnSpc>
              <a:spcBef>
                <a:spcPts val="75"/>
              </a:spcBef>
            </a:pP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0.413</a:t>
            </a:r>
            <a:endParaRPr sz="165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114300">
              <a:lnSpc>
                <a:spcPts val="1954"/>
              </a:lnSpc>
            </a:pP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0.582</a:t>
            </a:r>
            <a:endParaRPr sz="165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9525">
              <a:lnSpc>
                <a:spcPts val="1973"/>
              </a:lnSpc>
            </a:pPr>
            <a:r>
              <a:rPr sz="1650" dirty="0">
                <a:latin typeface="Consolas" panose="020B0609020204030204" pitchFamily="49" charset="0"/>
                <a:cs typeface="Consolas" panose="020B0609020204030204" pitchFamily="49" charset="0"/>
              </a:rPr>
              <a:t>−</a:t>
            </a: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sz="1650" spc="-8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00</a:t>
            </a:r>
            <a:r>
              <a:rPr sz="1650" dirty="0"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</a:p>
          <a:p>
            <a:pPr marL="114300">
              <a:lnSpc>
                <a:spcPts val="1973"/>
              </a:lnSpc>
              <a:spcBef>
                <a:spcPts val="34"/>
              </a:spcBef>
            </a:pP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0.247</a:t>
            </a:r>
            <a:endParaRPr sz="165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114300">
              <a:lnSpc>
                <a:spcPts val="1973"/>
              </a:lnSpc>
            </a:pP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0.216</a:t>
            </a:r>
            <a:endParaRPr sz="165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9525">
              <a:lnSpc>
                <a:spcPts val="1961"/>
              </a:lnSpc>
              <a:spcBef>
                <a:spcPts val="38"/>
              </a:spcBef>
            </a:pPr>
            <a:r>
              <a:rPr sz="1650" dirty="0">
                <a:latin typeface="Consolas" panose="020B0609020204030204" pitchFamily="49" charset="0"/>
                <a:cs typeface="Consolas" panose="020B0609020204030204" pitchFamily="49" charset="0"/>
              </a:rPr>
              <a:t>−</a:t>
            </a: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sz="1650" spc="-8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71</a:t>
            </a:r>
            <a:r>
              <a:rPr sz="1650" dirty="0">
                <a:latin typeface="Consolas" panose="020B0609020204030204" pitchFamily="49" charset="0"/>
                <a:cs typeface="Consolas" panose="020B0609020204030204" pitchFamily="49" charset="0"/>
              </a:rPr>
              <a:t>8</a:t>
            </a:r>
          </a:p>
          <a:p>
            <a:pPr marL="114300">
              <a:lnSpc>
                <a:spcPts val="1954"/>
              </a:lnSpc>
            </a:pP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0.147</a:t>
            </a:r>
            <a:endParaRPr sz="165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114300">
              <a:lnSpc>
                <a:spcPts val="1973"/>
              </a:lnSpc>
            </a:pPr>
            <a:r>
              <a:rPr sz="1650" spc="-4" dirty="0">
                <a:latin typeface="Consolas" panose="020B0609020204030204" pitchFamily="49" charset="0"/>
                <a:cs typeface="Consolas" panose="020B0609020204030204" pitchFamily="49" charset="0"/>
              </a:rPr>
              <a:t>0.051</a:t>
            </a:r>
            <a:endParaRPr sz="165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F36FD5-F7B3-0BC3-2B54-4BD4FF28066C}"/>
                  </a:ext>
                </a:extLst>
              </p:cNvPr>
              <p:cNvSpPr txBox="1"/>
              <p:nvPr/>
            </p:nvSpPr>
            <p:spPr>
              <a:xfrm>
                <a:off x="2689931" y="1652631"/>
                <a:ext cx="532838" cy="20605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                    </m:t>
                              </m:r>
                            </m:e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F36FD5-F7B3-0BC3-2B54-4BD4FF28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931" y="1652631"/>
                <a:ext cx="532838" cy="2060500"/>
              </a:xfrm>
              <a:prstGeom prst="rect">
                <a:avLst/>
              </a:prstGeom>
              <a:blipFill>
                <a:blip r:embed="rId2"/>
                <a:stretch>
                  <a:fillRect l="-4651" r="-76744" b="-4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ject 5">
            <a:extLst>
              <a:ext uri="{FF2B5EF4-FFF2-40B4-BE49-F238E27FC236}">
                <a16:creationId xmlns:a16="http://schemas.microsoft.com/office/drawing/2014/main" id="{0DDFCC7E-A6B6-0AD7-5283-2B241CA19E8A}"/>
              </a:ext>
            </a:extLst>
          </p:cNvPr>
          <p:cNvSpPr txBox="1"/>
          <p:nvPr/>
        </p:nvSpPr>
        <p:spPr>
          <a:xfrm>
            <a:off x="4394362" y="2512645"/>
            <a:ext cx="152176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856774" algn="l"/>
              </a:tabLst>
            </a:pPr>
            <a:r>
              <a:rPr lang="en-US" sz="18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“hotel”	 </a:t>
            </a:r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 </a:t>
            </a:r>
            <a:endParaRPr sz="18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2D464D-37D7-DBA6-180D-2BA35E8A6A25}"/>
                  </a:ext>
                </a:extLst>
              </p:cNvPr>
              <p:cNvSpPr txBox="1"/>
              <p:nvPr/>
            </p:nvSpPr>
            <p:spPr>
              <a:xfrm>
                <a:off x="5986043" y="1661448"/>
                <a:ext cx="532838" cy="20605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                    </m:t>
                              </m:r>
                            </m:e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2D464D-37D7-DBA6-180D-2BA35E8A6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043" y="1661448"/>
                <a:ext cx="532838" cy="2060500"/>
              </a:xfrm>
              <a:prstGeom prst="rect">
                <a:avLst/>
              </a:prstGeom>
              <a:blipFill>
                <a:blip r:embed="rId3"/>
                <a:stretch>
                  <a:fillRect l="-6977" r="-74419" b="-4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218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F84E-BEA8-A135-2306-B40B96D9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Similar Meaning ~ Similar Contexts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20B0-F774-761E-E8F8-BAD9C7E9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45218"/>
            <a:ext cx="8520600" cy="3717068"/>
          </a:xfrm>
        </p:spPr>
        <p:txBody>
          <a:bodyPr>
            <a:normAutofit/>
          </a:bodyPr>
          <a:lstStyle/>
          <a:p>
            <a:r>
              <a:rPr lang="en" sz="1800" b="1" i="1" dirty="0">
                <a:solidFill>
                  <a:srgbClr val="0033CC"/>
                </a:solidFill>
              </a:rPr>
              <a:t>Similar words </a:t>
            </a:r>
            <a:r>
              <a:rPr lang="en" sz="1800" dirty="0"/>
              <a:t>occur in </a:t>
            </a:r>
            <a:r>
              <a:rPr lang="en" sz="1800" b="1" i="1" dirty="0">
                <a:solidFill>
                  <a:srgbClr val="0033CC"/>
                </a:solidFill>
              </a:rPr>
              <a:t>similar contexts</a:t>
            </a:r>
            <a:r>
              <a:rPr lang="en" b="1" i="1" dirty="0">
                <a:solidFill>
                  <a:srgbClr val="0033CC"/>
                </a:solidFill>
              </a:rPr>
              <a:t> </a:t>
            </a:r>
          </a:p>
          <a:p>
            <a:endParaRPr lang="en" sz="1800" dirty="0">
              <a:solidFill>
                <a:schemeClr val="tx1"/>
              </a:solidFill>
            </a:endParaRPr>
          </a:p>
          <a:p>
            <a:endParaRPr lang="en" dirty="0">
              <a:solidFill>
                <a:schemeClr val="tx1"/>
              </a:solidFill>
            </a:endParaRPr>
          </a:p>
          <a:p>
            <a:r>
              <a:rPr lang="en" sz="1800" b="1" dirty="0">
                <a:solidFill>
                  <a:schemeClr val="tx1"/>
                </a:solidFill>
              </a:rPr>
              <a:t>Distri</a:t>
            </a:r>
            <a:r>
              <a:rPr lang="en" b="1" dirty="0">
                <a:solidFill>
                  <a:schemeClr val="tx1"/>
                </a:solidFill>
              </a:rPr>
              <a:t>butional semantics:</a:t>
            </a:r>
            <a:r>
              <a:rPr lang="en" dirty="0">
                <a:solidFill>
                  <a:schemeClr val="tx1"/>
                </a:solidFill>
              </a:rPr>
              <a:t> foundation of many modern NLP models.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Note, here we use a narrow definition for “context”:</a:t>
            </a:r>
          </a:p>
          <a:p>
            <a:pPr lvl="1"/>
            <a:r>
              <a:rPr lang="en-US" sz="14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Context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is the 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set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of words that 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appear nearby </a:t>
            </a:r>
            <a:r>
              <a:rPr lang="en-US" sz="1400" spc="-39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(within</a:t>
            </a:r>
            <a:r>
              <a:rPr lang="en-US" sz="14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 fixed-size window) a given word w.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1A473-80B8-7824-C110-90BBB8D7831E}"/>
              </a:ext>
            </a:extLst>
          </p:cNvPr>
          <p:cNvSpPr txBox="1"/>
          <p:nvPr/>
        </p:nvSpPr>
        <p:spPr>
          <a:xfrm>
            <a:off x="1203043" y="1654989"/>
            <a:ext cx="6370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“You</a:t>
            </a:r>
            <a:r>
              <a:rPr lang="en-US" sz="16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shall</a:t>
            </a:r>
            <a:r>
              <a:rPr lang="en-US" sz="16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know</a:t>
            </a:r>
            <a:r>
              <a:rPr lang="en-US" sz="16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a</a:t>
            </a:r>
            <a:r>
              <a:rPr lang="en-US" sz="16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word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by</a:t>
            </a:r>
            <a:r>
              <a:rPr lang="en-US" sz="16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the</a:t>
            </a:r>
            <a:r>
              <a:rPr lang="en-US" sz="1600" spc="-8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company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it</a:t>
            </a:r>
            <a:r>
              <a:rPr lang="en-US" sz="1600" spc="-11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keeps”</a:t>
            </a:r>
            <a:r>
              <a:rPr lang="en-US" sz="1600" spc="-15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(John Rupert</a:t>
            </a:r>
            <a:r>
              <a:rPr lang="en-US" sz="1600" spc="-1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Firth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1957)</a:t>
            </a:r>
            <a:endParaRPr lang="en-US" sz="1600" dirty="0">
              <a:latin typeface="Corbel" panose="020B0503020204020204" pitchFamily="34" charset="0"/>
            </a:endParaRPr>
          </a:p>
        </p:txBody>
      </p:sp>
      <p:pic>
        <p:nvPicPr>
          <p:cNvPr id="7" name="object 11">
            <a:extLst>
              <a:ext uri="{FF2B5EF4-FFF2-40B4-BE49-F238E27FC236}">
                <a16:creationId xmlns:a16="http://schemas.microsoft.com/office/drawing/2014/main" id="{C0EB7657-3DFD-EE98-376F-E60C7BB419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16243" y="1017725"/>
            <a:ext cx="1116057" cy="1212883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3B933150-E3D0-CCA8-ACDE-90CDFA172A9F}"/>
              </a:ext>
            </a:extLst>
          </p:cNvPr>
          <p:cNvSpPr txBox="1"/>
          <p:nvPr/>
        </p:nvSpPr>
        <p:spPr>
          <a:xfrm>
            <a:off x="2308324" y="3625922"/>
            <a:ext cx="459124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dirty="0">
                <a:latin typeface="Corbel" panose="020B0503020204020204" pitchFamily="34" charset="0"/>
                <a:cs typeface="Calibri"/>
              </a:rPr>
              <a:t>These</a:t>
            </a:r>
            <a:r>
              <a:rPr sz="1800" spc="-8" dirty="0">
                <a:latin typeface="Corbel" panose="020B0503020204020204" pitchFamily="34" charset="0"/>
                <a:cs typeface="Calibri"/>
              </a:rPr>
              <a:t> </a:t>
            </a:r>
            <a:r>
              <a:rPr sz="1800" spc="-15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context </a:t>
            </a:r>
            <a:r>
              <a:rPr sz="1800" spc="-11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words</a:t>
            </a:r>
            <a:r>
              <a:rPr sz="1800" spc="-15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800" spc="-4" dirty="0">
                <a:latin typeface="Corbel" panose="020B0503020204020204" pitchFamily="34" charset="0"/>
                <a:cs typeface="Calibri"/>
              </a:rPr>
              <a:t>will</a:t>
            </a:r>
            <a:r>
              <a:rPr sz="1800" spc="-11" dirty="0">
                <a:latin typeface="Corbel" panose="020B0503020204020204" pitchFamily="34" charset="0"/>
                <a:cs typeface="Calibri"/>
              </a:rPr>
              <a:t> </a:t>
            </a:r>
            <a:r>
              <a:rPr sz="1800" spc="-8" dirty="0">
                <a:latin typeface="Corbel" panose="020B0503020204020204" pitchFamily="34" charset="0"/>
                <a:cs typeface="Calibri"/>
              </a:rPr>
              <a:t>represent</a:t>
            </a:r>
            <a:r>
              <a:rPr sz="1800" spc="-19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highlight>
                  <a:srgbClr val="FFFF00"/>
                </a:highlight>
                <a:latin typeface="Corbel" panose="020B0503020204020204" pitchFamily="34" charset="0"/>
                <a:cs typeface="Consolas" panose="020B0609020204030204" pitchFamily="49" charset="0"/>
              </a:rPr>
              <a:t>"hotel”</a:t>
            </a:r>
            <a:endParaRPr sz="1800" dirty="0">
              <a:highlight>
                <a:srgbClr val="FFFF00"/>
              </a:highlight>
              <a:latin typeface="Corbel" panose="020B0503020204020204" pitchFamily="34" charset="0"/>
              <a:cs typeface="Consolas" panose="020B0609020204030204" pitchFamily="49" charset="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AC0504C1-D105-E607-CA9E-13C0E6D401A6}"/>
              </a:ext>
            </a:extLst>
          </p:cNvPr>
          <p:cNvSpPr/>
          <p:nvPr/>
        </p:nvSpPr>
        <p:spPr>
          <a:xfrm>
            <a:off x="3398091" y="3394746"/>
            <a:ext cx="217170" cy="269558"/>
          </a:xfrm>
          <a:custGeom>
            <a:avLst/>
            <a:gdLst/>
            <a:ahLst/>
            <a:cxnLst/>
            <a:rect l="l" t="t" r="r" b="b"/>
            <a:pathLst>
              <a:path w="289560" h="359410">
                <a:moveTo>
                  <a:pt x="85776" y="77907"/>
                </a:moveTo>
                <a:lnTo>
                  <a:pt x="55873" y="101516"/>
                </a:lnTo>
                <a:lnTo>
                  <a:pt x="259367" y="359276"/>
                </a:lnTo>
                <a:lnTo>
                  <a:pt x="289271" y="335667"/>
                </a:lnTo>
                <a:lnTo>
                  <a:pt x="85776" y="77907"/>
                </a:lnTo>
                <a:close/>
              </a:path>
              <a:path w="289560" h="359410">
                <a:moveTo>
                  <a:pt x="0" y="0"/>
                </a:moveTo>
                <a:lnTo>
                  <a:pt x="25968" y="125124"/>
                </a:lnTo>
                <a:lnTo>
                  <a:pt x="55873" y="101516"/>
                </a:lnTo>
                <a:lnTo>
                  <a:pt x="44069" y="86564"/>
                </a:lnTo>
                <a:lnTo>
                  <a:pt x="73972" y="62955"/>
                </a:lnTo>
                <a:lnTo>
                  <a:pt x="104715" y="62955"/>
                </a:lnTo>
                <a:lnTo>
                  <a:pt x="115680" y="54299"/>
                </a:lnTo>
                <a:lnTo>
                  <a:pt x="0" y="0"/>
                </a:lnTo>
                <a:close/>
              </a:path>
              <a:path w="289560" h="359410">
                <a:moveTo>
                  <a:pt x="73972" y="62955"/>
                </a:moveTo>
                <a:lnTo>
                  <a:pt x="44069" y="86564"/>
                </a:lnTo>
                <a:lnTo>
                  <a:pt x="55873" y="101516"/>
                </a:lnTo>
                <a:lnTo>
                  <a:pt x="85776" y="77907"/>
                </a:lnTo>
                <a:lnTo>
                  <a:pt x="73972" y="62955"/>
                </a:lnTo>
                <a:close/>
              </a:path>
              <a:path w="289560" h="359410">
                <a:moveTo>
                  <a:pt x="104715" y="62955"/>
                </a:moveTo>
                <a:lnTo>
                  <a:pt x="73972" y="62955"/>
                </a:lnTo>
                <a:lnTo>
                  <a:pt x="85776" y="77907"/>
                </a:lnTo>
                <a:lnTo>
                  <a:pt x="104715" y="62955"/>
                </a:lnTo>
                <a:close/>
              </a:path>
            </a:pathLst>
          </a:custGeom>
          <a:solidFill>
            <a:srgbClr val="5D4B3C"/>
          </a:solidFill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BA9C697-DCF2-D65A-5C68-E3049DA23BE3}"/>
              </a:ext>
            </a:extLst>
          </p:cNvPr>
          <p:cNvSpPr/>
          <p:nvPr/>
        </p:nvSpPr>
        <p:spPr>
          <a:xfrm>
            <a:off x="5252109" y="3416518"/>
            <a:ext cx="210503" cy="269558"/>
          </a:xfrm>
          <a:custGeom>
            <a:avLst/>
            <a:gdLst/>
            <a:ahLst/>
            <a:cxnLst/>
            <a:rect l="l" t="t" r="r" b="b"/>
            <a:pathLst>
              <a:path w="280670" h="359410">
                <a:moveTo>
                  <a:pt x="195833" y="79305"/>
                </a:moveTo>
                <a:lnTo>
                  <a:pt x="0" y="335914"/>
                </a:lnTo>
                <a:lnTo>
                  <a:pt x="30288" y="359029"/>
                </a:lnTo>
                <a:lnTo>
                  <a:pt x="226121" y="102419"/>
                </a:lnTo>
                <a:lnTo>
                  <a:pt x="195833" y="79305"/>
                </a:lnTo>
                <a:close/>
              </a:path>
              <a:path w="280670" h="359410">
                <a:moveTo>
                  <a:pt x="268098" y="64162"/>
                </a:moveTo>
                <a:lnTo>
                  <a:pt x="207390" y="64162"/>
                </a:lnTo>
                <a:lnTo>
                  <a:pt x="237677" y="87276"/>
                </a:lnTo>
                <a:lnTo>
                  <a:pt x="226121" y="102419"/>
                </a:lnTo>
                <a:lnTo>
                  <a:pt x="256409" y="125534"/>
                </a:lnTo>
                <a:lnTo>
                  <a:pt x="268098" y="64162"/>
                </a:lnTo>
                <a:close/>
              </a:path>
              <a:path w="280670" h="359410">
                <a:moveTo>
                  <a:pt x="207390" y="64162"/>
                </a:moveTo>
                <a:lnTo>
                  <a:pt x="195833" y="79305"/>
                </a:lnTo>
                <a:lnTo>
                  <a:pt x="226121" y="102419"/>
                </a:lnTo>
                <a:lnTo>
                  <a:pt x="237677" y="87276"/>
                </a:lnTo>
                <a:lnTo>
                  <a:pt x="207390" y="64162"/>
                </a:lnTo>
                <a:close/>
              </a:path>
              <a:path w="280670" h="359410">
                <a:moveTo>
                  <a:pt x="280319" y="0"/>
                </a:moveTo>
                <a:lnTo>
                  <a:pt x="165545" y="56191"/>
                </a:lnTo>
                <a:lnTo>
                  <a:pt x="195833" y="79305"/>
                </a:lnTo>
                <a:lnTo>
                  <a:pt x="207390" y="64162"/>
                </a:lnTo>
                <a:lnTo>
                  <a:pt x="268098" y="64162"/>
                </a:lnTo>
                <a:lnTo>
                  <a:pt x="280319" y="0"/>
                </a:lnTo>
                <a:close/>
              </a:path>
            </a:pathLst>
          </a:custGeom>
          <a:solidFill>
            <a:srgbClr val="5D4B3C"/>
          </a:solidFill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956B6951-ACDB-27FC-AAF4-52CA83B4835B}"/>
              </a:ext>
            </a:extLst>
          </p:cNvPr>
          <p:cNvSpPr txBox="1"/>
          <p:nvPr/>
        </p:nvSpPr>
        <p:spPr>
          <a:xfrm>
            <a:off x="227442" y="2753107"/>
            <a:ext cx="8372451" cy="598401"/>
          </a:xfrm>
          <a:prstGeom prst="rect">
            <a:avLst/>
          </a:prstGeom>
          <a:solidFill>
            <a:srgbClr val="D9E7FD">
              <a:alpha val="29804"/>
            </a:srgbClr>
          </a:solidFill>
        </p:spPr>
        <p:txBody>
          <a:bodyPr vert="horz" wrap="square" lIns="0" tIns="18574" rIns="0" bIns="0" rtlCol="0">
            <a:spAutoFit/>
          </a:bodyPr>
          <a:lstStyle/>
          <a:p>
            <a:pPr marR="28099" algn="l" rtl="0">
              <a:lnSpc>
                <a:spcPct val="100000"/>
              </a:lnSpc>
              <a:spcBef>
                <a:spcPts val="146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200" dirty="0">
                <a:solidFill>
                  <a:srgbClr val="20212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As </a:t>
            </a:r>
            <a:r>
              <a:rPr lang="en-US" sz="1200" dirty="0">
                <a:solidFill>
                  <a:srgbClr val="2021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an establishment providing accommodations      </a:t>
            </a:r>
            <a:r>
              <a:rPr lang="en-US" sz="1200" dirty="0">
                <a:solidFill>
                  <a:srgbClr val="20212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provide a variety of amenities </a:t>
            </a:r>
            <a:r>
              <a:rPr lang="en-US" sz="1200" dirty="0">
                <a:solidFill>
                  <a:srgbClr val="2021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  <a:p>
            <a:pPr marR="28099" algn="l" rtl="0">
              <a:lnSpc>
                <a:spcPct val="100000"/>
              </a:lnSpc>
              <a:spcBef>
                <a:spcPts val="146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200" dirty="0">
                <a:solidFill>
                  <a:srgbClr val="2021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        A motel, an abbreviation for "motor       ", is a small-sized low-rise lodging ...</a:t>
            </a:r>
          </a:p>
          <a:p>
            <a:pPr marR="28099">
              <a:spcBef>
                <a:spcPts val="146"/>
              </a:spcBef>
            </a:pPr>
            <a:r>
              <a:rPr lang="en-US" sz="1200" dirty="0">
                <a:solidFill>
                  <a:srgbClr val="20212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   One of the first       was opened in Exeter in 1768 ...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25E24641-6331-1780-85CF-283A47A7E97C}"/>
              </a:ext>
            </a:extLst>
          </p:cNvPr>
          <p:cNvSpPr txBox="1"/>
          <p:nvPr/>
        </p:nvSpPr>
        <p:spPr>
          <a:xfrm>
            <a:off x="4280003" y="2763076"/>
            <a:ext cx="480922" cy="598401"/>
          </a:xfrm>
          <a:prstGeom prst="rect">
            <a:avLst/>
          </a:prstGeom>
          <a:solidFill>
            <a:srgbClr val="D9E7FD">
              <a:alpha val="29804"/>
            </a:srgbClr>
          </a:solidFill>
        </p:spPr>
        <p:txBody>
          <a:bodyPr vert="horz" wrap="square" lIns="0" tIns="18574" rIns="0" bIns="0" rtlCol="0">
            <a:spAutoFit/>
          </a:bodyPr>
          <a:lstStyle/>
          <a:p>
            <a:pPr marR="28099" algn="ctr" rtl="0">
              <a:lnSpc>
                <a:spcPct val="100000"/>
              </a:lnSpc>
              <a:spcBef>
                <a:spcPts val="146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200" dirty="0">
                <a:solidFill>
                  <a:srgbClr val="202122"/>
                </a:solidFill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hotel</a:t>
            </a:r>
          </a:p>
          <a:p>
            <a:pPr marR="28099" algn="ctr">
              <a:spcBef>
                <a:spcPts val="146"/>
              </a:spcBef>
            </a:pPr>
            <a:r>
              <a:rPr lang="en-US" sz="1200" dirty="0">
                <a:solidFill>
                  <a:srgbClr val="202122"/>
                </a:solidFill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hotel</a:t>
            </a:r>
          </a:p>
          <a:p>
            <a:pPr marR="28099" algn="ctr">
              <a:spcBef>
                <a:spcPts val="146"/>
              </a:spcBef>
            </a:pPr>
            <a:r>
              <a:rPr lang="en-US" sz="1200" dirty="0">
                <a:solidFill>
                  <a:srgbClr val="202122"/>
                </a:solidFill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hotel</a:t>
            </a:r>
            <a:endParaRPr lang="en-US" sz="1200" dirty="0">
              <a:solidFill>
                <a:srgbClr val="20212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584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F84E-BEA8-A135-2306-B40B96D9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Toward an Algorithms for Distributional Semantics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20B0-F774-761E-E8F8-BAD9C7E9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4"/>
            <a:ext cx="8520600" cy="3991025"/>
          </a:xfrm>
        </p:spPr>
        <p:txBody>
          <a:bodyPr>
            <a:normAutofit/>
          </a:bodyPr>
          <a:lstStyle/>
          <a:p>
            <a:r>
              <a:rPr lang="en" sz="1800" b="1" dirty="0">
                <a:solidFill>
                  <a:srgbClr val="0033CC"/>
                </a:solidFill>
              </a:rPr>
              <a:t>Similar words </a:t>
            </a:r>
            <a:r>
              <a:rPr lang="en" sz="1800" dirty="0"/>
              <a:t>occur in </a:t>
            </a:r>
            <a:r>
              <a:rPr lang="en" sz="1800" b="1" dirty="0">
                <a:solidFill>
                  <a:srgbClr val="0033CC"/>
                </a:solidFill>
              </a:rPr>
              <a:t>similar contexts</a:t>
            </a:r>
          </a:p>
          <a:p>
            <a:pPr lvl="1"/>
            <a:r>
              <a:rPr lang="en" dirty="0"/>
              <a:t>Use this principle to build algorithms for self-learning</a:t>
            </a:r>
          </a:p>
          <a:p>
            <a:r>
              <a:rPr lang="en" sz="1800" dirty="0"/>
              <a:t>Specifically, </a:t>
            </a:r>
            <a:r>
              <a:rPr lang="en" sz="1800" b="1" dirty="0">
                <a:solidFill>
                  <a:srgbClr val="C00000"/>
                </a:solidFill>
              </a:rPr>
              <a:t>embed</a:t>
            </a:r>
            <a:r>
              <a:rPr lang="en" sz="1800" dirty="0"/>
              <a:t> words such that their embeddings are predictive of their contexts </a:t>
            </a:r>
            <a:r>
              <a:rPr lang="en" sz="1800" dirty="0">
                <a:sym typeface="Wingdings" pitchFamily="2" charset="2"/>
              </a:rPr>
              <a:t> </a:t>
            </a:r>
            <a:r>
              <a:rPr lang="en-US" sz="1800" b="1" dirty="0">
                <a:solidFill>
                  <a:srgbClr val="C00000"/>
                </a:solidFill>
              </a:rPr>
              <a:t>Word2vec</a:t>
            </a:r>
            <a:r>
              <a:rPr lang="en-US" sz="1800" dirty="0"/>
              <a:t> algorithm</a:t>
            </a:r>
            <a:r>
              <a:rPr lang="en" sz="1800" dirty="0"/>
              <a:t> </a:t>
            </a:r>
          </a:p>
          <a:p>
            <a:endParaRPr lang="en" dirty="0"/>
          </a:p>
          <a:p>
            <a:endParaRPr lang="en" sz="1800" dirty="0"/>
          </a:p>
          <a:p>
            <a:endParaRPr lang="en" dirty="0"/>
          </a:p>
          <a:p>
            <a:endParaRPr lang="en" sz="1800" dirty="0"/>
          </a:p>
          <a:p>
            <a:endParaRPr lang="en" dirty="0"/>
          </a:p>
          <a:p>
            <a:endParaRPr lang="en" sz="1800" dirty="0"/>
          </a:p>
          <a:p>
            <a:pPr marL="114300" indent="0">
              <a:buNone/>
            </a:pPr>
            <a:endParaRPr lang="en" sz="1800" b="1" i="1" dirty="0">
              <a:solidFill>
                <a:srgbClr val="0033CC"/>
              </a:solidFill>
            </a:endParaRPr>
          </a:p>
          <a:p>
            <a:endParaRPr lang="en-US" dirty="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34DF2A57-0585-0322-588C-8B6F412D60C8}"/>
              </a:ext>
            </a:extLst>
          </p:cNvPr>
          <p:cNvSpPr txBox="1"/>
          <p:nvPr/>
        </p:nvSpPr>
        <p:spPr>
          <a:xfrm>
            <a:off x="7039264" y="3405393"/>
            <a:ext cx="268605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104">
              <a:spcBef>
                <a:spcPts val="172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AED022D7-0951-3EA9-AF50-CD2E6711DF7D}"/>
              </a:ext>
            </a:extLst>
          </p:cNvPr>
          <p:cNvSpPr txBox="1"/>
          <p:nvPr/>
        </p:nvSpPr>
        <p:spPr>
          <a:xfrm>
            <a:off x="5871230" y="3396820"/>
            <a:ext cx="58864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580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crises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E3DD2979-E38A-8CAC-2887-AC5BFD82FB76}"/>
              </a:ext>
            </a:extLst>
          </p:cNvPr>
          <p:cNvSpPr txBox="1"/>
          <p:nvPr/>
        </p:nvSpPr>
        <p:spPr>
          <a:xfrm>
            <a:off x="4985406" y="3402536"/>
            <a:ext cx="748664" cy="253435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2384" rIns="0" bIns="0" rtlCol="0">
            <a:spAutoFit/>
          </a:bodyPr>
          <a:lstStyle/>
          <a:p>
            <a:pPr marL="68580">
              <a:spcBef>
                <a:spcPts val="176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banking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3D2E058F-4539-3C38-4C03-0C205A386CA2}"/>
              </a:ext>
            </a:extLst>
          </p:cNvPr>
          <p:cNvSpPr txBox="1"/>
          <p:nvPr/>
        </p:nvSpPr>
        <p:spPr>
          <a:xfrm>
            <a:off x="4048146" y="3402536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4420C66C-0BAC-F1E4-1743-F86EE28B4E0D}"/>
              </a:ext>
            </a:extLst>
          </p:cNvPr>
          <p:cNvSpPr txBox="1"/>
          <p:nvPr/>
        </p:nvSpPr>
        <p:spPr>
          <a:xfrm>
            <a:off x="3129802" y="3396820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148D9ACD-3A04-F6DF-B4BD-CA439D0C946E}"/>
              </a:ext>
            </a:extLst>
          </p:cNvPr>
          <p:cNvSpPr txBox="1"/>
          <p:nvPr/>
        </p:nvSpPr>
        <p:spPr>
          <a:xfrm>
            <a:off x="2163967" y="3396820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42B5C46F-B3C5-9B13-614C-6246919A2FE8}"/>
              </a:ext>
            </a:extLst>
          </p:cNvPr>
          <p:cNvSpPr txBox="1"/>
          <p:nvPr/>
        </p:nvSpPr>
        <p:spPr>
          <a:xfrm>
            <a:off x="1748543" y="3408249"/>
            <a:ext cx="25717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1AE71AF2-7859-4E0F-3DA3-D293B3A0FDD5}"/>
              </a:ext>
            </a:extLst>
          </p:cNvPr>
          <p:cNvSpPr txBox="1"/>
          <p:nvPr/>
        </p:nvSpPr>
        <p:spPr>
          <a:xfrm>
            <a:off x="6610639" y="3405393"/>
            <a:ext cx="365760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580">
              <a:spcBef>
                <a:spcPts val="172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as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D429EE20-E74B-065B-17FB-F54B7CC56A1E}"/>
              </a:ext>
            </a:extLst>
          </p:cNvPr>
          <p:cNvSpPr/>
          <p:nvPr/>
        </p:nvSpPr>
        <p:spPr>
          <a:xfrm>
            <a:off x="2189028" y="3776867"/>
            <a:ext cx="1722120" cy="12001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B6165068-CF0F-28F6-32A8-A57DE52C6F89}"/>
              </a:ext>
            </a:extLst>
          </p:cNvPr>
          <p:cNvSpPr/>
          <p:nvPr/>
        </p:nvSpPr>
        <p:spPr>
          <a:xfrm>
            <a:off x="4992419" y="3802584"/>
            <a:ext cx="1514475" cy="125730"/>
          </a:xfrm>
          <a:custGeom>
            <a:avLst/>
            <a:gdLst/>
            <a:ahLst/>
            <a:cxnLst/>
            <a:rect l="l" t="t" r="r" b="b"/>
            <a:pathLst>
              <a:path w="2019300" h="167639">
                <a:moveTo>
                  <a:pt x="2019303" y="2"/>
                </a:moveTo>
                <a:lnTo>
                  <a:pt x="2018205" y="32628"/>
                </a:lnTo>
                <a:lnTo>
                  <a:pt x="2015211" y="59271"/>
                </a:lnTo>
                <a:lnTo>
                  <a:pt x="2010770" y="77235"/>
                </a:lnTo>
                <a:lnTo>
                  <a:pt x="2005333" y="83822"/>
                </a:lnTo>
                <a:lnTo>
                  <a:pt x="1008315" y="83820"/>
                </a:lnTo>
                <a:lnTo>
                  <a:pt x="1002877" y="90407"/>
                </a:lnTo>
                <a:lnTo>
                  <a:pt x="998437" y="108370"/>
                </a:lnTo>
                <a:lnTo>
                  <a:pt x="995443" y="135013"/>
                </a:lnTo>
                <a:lnTo>
                  <a:pt x="994345" y="167640"/>
                </a:lnTo>
                <a:lnTo>
                  <a:pt x="993247" y="135013"/>
                </a:lnTo>
                <a:lnTo>
                  <a:pt x="990253" y="108370"/>
                </a:lnTo>
                <a:lnTo>
                  <a:pt x="985813" y="90407"/>
                </a:lnTo>
                <a:lnTo>
                  <a:pt x="980375" y="83820"/>
                </a:lnTo>
                <a:lnTo>
                  <a:pt x="13969" y="83820"/>
                </a:lnTo>
                <a:lnTo>
                  <a:pt x="8532" y="77233"/>
                </a:lnTo>
                <a:lnTo>
                  <a:pt x="4091" y="59269"/>
                </a:lnTo>
                <a:lnTo>
                  <a:pt x="1097" y="32626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73503DC5-5CFF-AAE5-ACA2-4F124BF4C5E1}"/>
              </a:ext>
            </a:extLst>
          </p:cNvPr>
          <p:cNvSpPr txBox="1"/>
          <p:nvPr/>
        </p:nvSpPr>
        <p:spPr>
          <a:xfrm>
            <a:off x="2351824" y="3917077"/>
            <a:ext cx="4211479" cy="430567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sz="1350" spc="-4" dirty="0">
                <a:latin typeface="Corbel" panose="020B0503020204020204" pitchFamily="34" charset="0"/>
                <a:cs typeface="Calibri"/>
              </a:rPr>
              <a:t>outside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center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17" baseline="1543" dirty="0">
                <a:latin typeface="Corbel" panose="020B0503020204020204" pitchFamily="34" charset="0"/>
                <a:cs typeface="Calibri"/>
              </a:rPr>
              <a:t>word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outside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 </a:t>
            </a:r>
            <a:r>
              <a:rPr sz="1350" spc="-293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of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spc="11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2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at</a:t>
            </a:r>
            <a:r>
              <a:rPr sz="2025" spc="5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5" baseline="1543" dirty="0">
                <a:latin typeface="Corbel" panose="020B0503020204020204" pitchFamily="34" charset="0"/>
                <a:cs typeface="Calibri"/>
              </a:rPr>
              <a:t>position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baseline="1543" dirty="0">
                <a:latin typeface="Corbel" panose="020B0503020204020204" pitchFamily="34" charset="0"/>
                <a:cs typeface="Calibri"/>
              </a:rPr>
              <a:t>t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dirty="0">
                <a:latin typeface="Corbel" panose="020B0503020204020204" pitchFamily="34" charset="0"/>
                <a:cs typeface="Calibri"/>
              </a:rPr>
              <a:t> window of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dirty="0">
                <a:latin typeface="Corbel" panose="020B0503020204020204" pitchFamily="34" charset="0"/>
                <a:cs typeface="Calibri"/>
              </a:rPr>
              <a:t> 2</a:t>
            </a: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DA6957DF-F015-4010-21E2-8CFA358DF33F}"/>
              </a:ext>
            </a:extLst>
          </p:cNvPr>
          <p:cNvSpPr/>
          <p:nvPr/>
        </p:nvSpPr>
        <p:spPr>
          <a:xfrm>
            <a:off x="4111008" y="3788295"/>
            <a:ext cx="600075" cy="114300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0E25E780-DADB-B451-716C-1D18AEFFA777}"/>
              </a:ext>
            </a:extLst>
          </p:cNvPr>
          <p:cNvCxnSpPr>
            <a:stCxn id="12" idx="0"/>
            <a:endCxn id="16" idx="0"/>
          </p:cNvCxnSpPr>
          <p:nvPr/>
        </p:nvCxnSpPr>
        <p:spPr>
          <a:xfrm rot="16200000" flipV="1">
            <a:off x="3500392" y="2491878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6AAC2DCA-7E9E-1FA6-E075-1F2D2EA62DA1}"/>
              </a:ext>
            </a:extLst>
          </p:cNvPr>
          <p:cNvCxnSpPr>
            <a:cxnSpLocks/>
            <a:stCxn id="12" idx="0"/>
            <a:endCxn id="5" idx="0"/>
          </p:cNvCxnSpPr>
          <p:nvPr/>
        </p:nvCxnSpPr>
        <p:spPr>
          <a:xfrm rot="5400000" flipH="1" flipV="1">
            <a:off x="5285443" y="2522426"/>
            <a:ext cx="5716" cy="1754504"/>
          </a:xfrm>
          <a:prstGeom prst="curvedConnector3">
            <a:avLst>
              <a:gd name="adj1" fmla="val 991646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4CE8CE61-F6EF-0B06-FB9F-1D3203415029}"/>
              </a:ext>
            </a:extLst>
          </p:cNvPr>
          <p:cNvCxnSpPr>
            <a:cxnSpLocks/>
            <a:stCxn id="12" idx="0"/>
            <a:endCxn id="8" idx="0"/>
          </p:cNvCxnSpPr>
          <p:nvPr/>
        </p:nvCxnSpPr>
        <p:spPr>
          <a:xfrm rot="5400000" flipH="1" flipV="1">
            <a:off x="4885393" y="2928192"/>
            <a:ext cx="12700" cy="948689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4EE97E5E-F08C-E291-78F5-67BAB7A7A543}"/>
              </a:ext>
            </a:extLst>
          </p:cNvPr>
          <p:cNvCxnSpPr>
            <a:cxnSpLocks/>
            <a:stCxn id="12" idx="0"/>
            <a:endCxn id="13" idx="0"/>
          </p:cNvCxnSpPr>
          <p:nvPr/>
        </p:nvCxnSpPr>
        <p:spPr>
          <a:xfrm rot="16200000" flipV="1">
            <a:off x="3950448" y="2941934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F05B64E-7EE1-E92E-1596-AF540E381288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[Distributed Representations of Words and Phrases and their Compositionality.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</p:spTree>
    <p:extLst>
      <p:ext uri="{BB962C8B-B14F-4D97-AF65-F5344CB8AC3E}">
        <p14:creationId xmlns:p14="http://schemas.microsoft.com/office/powerpoint/2010/main" val="3162368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F84E-BEA8-A135-2306-B40B96D9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Word2Vec: 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20B0-F774-761E-E8F8-BAD9C7E9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257" y="1114690"/>
            <a:ext cx="8711388" cy="1656688"/>
          </a:xfrm>
        </p:spPr>
        <p:txBody>
          <a:bodyPr>
            <a:normAutofit/>
          </a:bodyPr>
          <a:lstStyle/>
          <a:p>
            <a:pPr marL="9525">
              <a:spcBef>
                <a:spcPts val="75"/>
              </a:spcBef>
            </a:pP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Word2vec</a:t>
            </a:r>
            <a:r>
              <a:rPr lang="en-US" sz="18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200" spc="-4" dirty="0">
                <a:latin typeface="Corbel" panose="020B0503020204020204" pitchFamily="34" charset="0"/>
                <a:cs typeface="Calibri"/>
              </a:rPr>
              <a:t>[</a:t>
            </a:r>
            <a:r>
              <a:rPr lang="en-US" sz="1200" spc="-4" dirty="0" err="1">
                <a:latin typeface="Corbel" panose="020B0503020204020204" pitchFamily="34" charset="0"/>
                <a:cs typeface="Calibri"/>
              </a:rPr>
              <a:t>Mikolov</a:t>
            </a:r>
            <a:r>
              <a:rPr lang="en-US" sz="1200" dirty="0">
                <a:latin typeface="Corbel" panose="020B0503020204020204" pitchFamily="34" charset="0"/>
                <a:cs typeface="Calibri"/>
              </a:rPr>
              <a:t> et</a:t>
            </a:r>
            <a:r>
              <a:rPr lang="en-US" sz="1200" spc="-4" dirty="0">
                <a:latin typeface="Corbel" panose="020B0503020204020204" pitchFamily="34" charset="0"/>
                <a:cs typeface="Calibri"/>
              </a:rPr>
              <a:t> al. 2013]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 is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a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framework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for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learning word</a:t>
            </a:r>
            <a:r>
              <a:rPr lang="en-US" sz="18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vectors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dirty="0">
                <a:latin typeface="Corbel" panose="020B0503020204020204" pitchFamily="34" charset="0"/>
                <a:cs typeface="Calibri"/>
              </a:rPr>
              <a:t>Collect a large corpus of sentences (e.g., Wikipedia)</a:t>
            </a: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dirty="0">
                <a:latin typeface="Corbel" panose="020B0503020204020204" pitchFamily="34" charset="0"/>
                <a:cs typeface="Calibri"/>
              </a:rPr>
              <a:t>Every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word in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fixed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vocabulary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is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represented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by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vector</a:t>
            </a:r>
            <a:endParaRPr lang="en-US" sz="1400" dirty="0">
              <a:latin typeface="Corbel" panose="020B0503020204020204" pitchFamily="34" charset="0"/>
            </a:endParaRPr>
          </a:p>
          <a:p>
            <a:pPr marL="114300" indent="0">
              <a:buNone/>
            </a:pPr>
            <a:endParaRPr lang="en" sz="1800" dirty="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34DF2A57-0585-0322-588C-8B6F412D60C8}"/>
              </a:ext>
            </a:extLst>
          </p:cNvPr>
          <p:cNvSpPr txBox="1"/>
          <p:nvPr/>
        </p:nvSpPr>
        <p:spPr>
          <a:xfrm>
            <a:off x="7039264" y="3715230"/>
            <a:ext cx="268605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104">
              <a:spcBef>
                <a:spcPts val="172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AED022D7-0951-3EA9-AF50-CD2E6711DF7D}"/>
              </a:ext>
            </a:extLst>
          </p:cNvPr>
          <p:cNvSpPr txBox="1"/>
          <p:nvPr/>
        </p:nvSpPr>
        <p:spPr>
          <a:xfrm>
            <a:off x="5871230" y="3706657"/>
            <a:ext cx="58864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580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crises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E3DD2979-E38A-8CAC-2887-AC5BFD82FB76}"/>
              </a:ext>
            </a:extLst>
          </p:cNvPr>
          <p:cNvSpPr txBox="1"/>
          <p:nvPr/>
        </p:nvSpPr>
        <p:spPr>
          <a:xfrm>
            <a:off x="4985406" y="3712373"/>
            <a:ext cx="748664" cy="253435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2384" rIns="0" bIns="0" rtlCol="0">
            <a:spAutoFit/>
          </a:bodyPr>
          <a:lstStyle/>
          <a:p>
            <a:pPr marL="68580">
              <a:spcBef>
                <a:spcPts val="176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banking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3D2E058F-4539-3C38-4C03-0C205A386CA2}"/>
              </a:ext>
            </a:extLst>
          </p:cNvPr>
          <p:cNvSpPr txBox="1"/>
          <p:nvPr/>
        </p:nvSpPr>
        <p:spPr>
          <a:xfrm>
            <a:off x="4048146" y="3712373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4420C66C-0BAC-F1E4-1743-F86EE28B4E0D}"/>
              </a:ext>
            </a:extLst>
          </p:cNvPr>
          <p:cNvSpPr txBox="1"/>
          <p:nvPr/>
        </p:nvSpPr>
        <p:spPr>
          <a:xfrm>
            <a:off x="3129802" y="3706657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148D9ACD-3A04-F6DF-B4BD-CA439D0C946E}"/>
              </a:ext>
            </a:extLst>
          </p:cNvPr>
          <p:cNvSpPr txBox="1"/>
          <p:nvPr/>
        </p:nvSpPr>
        <p:spPr>
          <a:xfrm>
            <a:off x="2163967" y="3706657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42B5C46F-B3C5-9B13-614C-6246919A2FE8}"/>
              </a:ext>
            </a:extLst>
          </p:cNvPr>
          <p:cNvSpPr txBox="1"/>
          <p:nvPr/>
        </p:nvSpPr>
        <p:spPr>
          <a:xfrm>
            <a:off x="1748543" y="3718086"/>
            <a:ext cx="25717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1AE71AF2-7859-4E0F-3DA3-D293B3A0FDD5}"/>
              </a:ext>
            </a:extLst>
          </p:cNvPr>
          <p:cNvSpPr txBox="1"/>
          <p:nvPr/>
        </p:nvSpPr>
        <p:spPr>
          <a:xfrm>
            <a:off x="6610639" y="3715230"/>
            <a:ext cx="365760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580">
              <a:spcBef>
                <a:spcPts val="172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as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D429EE20-E74B-065B-17FB-F54B7CC56A1E}"/>
              </a:ext>
            </a:extLst>
          </p:cNvPr>
          <p:cNvSpPr/>
          <p:nvPr/>
        </p:nvSpPr>
        <p:spPr>
          <a:xfrm>
            <a:off x="2189028" y="4086704"/>
            <a:ext cx="1722120" cy="12001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B6165068-CF0F-28F6-32A8-A57DE52C6F89}"/>
              </a:ext>
            </a:extLst>
          </p:cNvPr>
          <p:cNvSpPr/>
          <p:nvPr/>
        </p:nvSpPr>
        <p:spPr>
          <a:xfrm>
            <a:off x="4992419" y="4112421"/>
            <a:ext cx="1514475" cy="125730"/>
          </a:xfrm>
          <a:custGeom>
            <a:avLst/>
            <a:gdLst/>
            <a:ahLst/>
            <a:cxnLst/>
            <a:rect l="l" t="t" r="r" b="b"/>
            <a:pathLst>
              <a:path w="2019300" h="167639">
                <a:moveTo>
                  <a:pt x="2019303" y="2"/>
                </a:moveTo>
                <a:lnTo>
                  <a:pt x="2018205" y="32628"/>
                </a:lnTo>
                <a:lnTo>
                  <a:pt x="2015211" y="59271"/>
                </a:lnTo>
                <a:lnTo>
                  <a:pt x="2010770" y="77235"/>
                </a:lnTo>
                <a:lnTo>
                  <a:pt x="2005333" y="83822"/>
                </a:lnTo>
                <a:lnTo>
                  <a:pt x="1008315" y="83820"/>
                </a:lnTo>
                <a:lnTo>
                  <a:pt x="1002877" y="90407"/>
                </a:lnTo>
                <a:lnTo>
                  <a:pt x="998437" y="108370"/>
                </a:lnTo>
                <a:lnTo>
                  <a:pt x="995443" y="135013"/>
                </a:lnTo>
                <a:lnTo>
                  <a:pt x="994345" y="167640"/>
                </a:lnTo>
                <a:lnTo>
                  <a:pt x="993247" y="135013"/>
                </a:lnTo>
                <a:lnTo>
                  <a:pt x="990253" y="108370"/>
                </a:lnTo>
                <a:lnTo>
                  <a:pt x="985813" y="90407"/>
                </a:lnTo>
                <a:lnTo>
                  <a:pt x="980375" y="83820"/>
                </a:lnTo>
                <a:lnTo>
                  <a:pt x="13969" y="83820"/>
                </a:lnTo>
                <a:lnTo>
                  <a:pt x="8532" y="77233"/>
                </a:lnTo>
                <a:lnTo>
                  <a:pt x="4091" y="59269"/>
                </a:lnTo>
                <a:lnTo>
                  <a:pt x="1097" y="32626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73503DC5-5CFF-AAE5-ACA2-4F124BF4C5E1}"/>
              </a:ext>
            </a:extLst>
          </p:cNvPr>
          <p:cNvSpPr txBox="1"/>
          <p:nvPr/>
        </p:nvSpPr>
        <p:spPr>
          <a:xfrm>
            <a:off x="2351824" y="4226914"/>
            <a:ext cx="4211479" cy="430567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sz="1350" spc="-4" dirty="0">
                <a:latin typeface="Corbel" panose="020B0503020204020204" pitchFamily="34" charset="0"/>
                <a:cs typeface="Calibri"/>
              </a:rPr>
              <a:t>outside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center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17" baseline="1543" dirty="0">
                <a:latin typeface="Corbel" panose="020B0503020204020204" pitchFamily="34" charset="0"/>
                <a:cs typeface="Calibri"/>
              </a:rPr>
              <a:t>word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outside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 </a:t>
            </a:r>
            <a:r>
              <a:rPr sz="1350" spc="-293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of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spc="11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2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at</a:t>
            </a:r>
            <a:r>
              <a:rPr sz="2025" spc="5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5" baseline="1543" dirty="0">
                <a:latin typeface="Corbel" panose="020B0503020204020204" pitchFamily="34" charset="0"/>
                <a:cs typeface="Calibri"/>
              </a:rPr>
              <a:t>position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baseline="1543" dirty="0">
                <a:latin typeface="Corbel" panose="020B0503020204020204" pitchFamily="34" charset="0"/>
                <a:cs typeface="Calibri"/>
              </a:rPr>
              <a:t>t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dirty="0">
                <a:latin typeface="Corbel" panose="020B0503020204020204" pitchFamily="34" charset="0"/>
                <a:cs typeface="Calibri"/>
              </a:rPr>
              <a:t> window of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dirty="0">
                <a:latin typeface="Corbel" panose="020B0503020204020204" pitchFamily="34" charset="0"/>
                <a:cs typeface="Calibri"/>
              </a:rPr>
              <a:t> 2</a:t>
            </a: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DA6957DF-F015-4010-21E2-8CFA358DF33F}"/>
              </a:ext>
            </a:extLst>
          </p:cNvPr>
          <p:cNvSpPr/>
          <p:nvPr/>
        </p:nvSpPr>
        <p:spPr>
          <a:xfrm>
            <a:off x="4111008" y="4098132"/>
            <a:ext cx="600075" cy="114300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0E25E780-DADB-B451-716C-1D18AEFFA777}"/>
              </a:ext>
            </a:extLst>
          </p:cNvPr>
          <p:cNvCxnSpPr>
            <a:stCxn id="12" idx="0"/>
            <a:endCxn id="16" idx="0"/>
          </p:cNvCxnSpPr>
          <p:nvPr/>
        </p:nvCxnSpPr>
        <p:spPr>
          <a:xfrm rot="16200000" flipV="1">
            <a:off x="3500392" y="2801715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6AAC2DCA-7E9E-1FA6-E075-1F2D2EA62DA1}"/>
              </a:ext>
            </a:extLst>
          </p:cNvPr>
          <p:cNvCxnSpPr>
            <a:cxnSpLocks/>
            <a:stCxn id="12" idx="0"/>
            <a:endCxn id="5" idx="0"/>
          </p:cNvCxnSpPr>
          <p:nvPr/>
        </p:nvCxnSpPr>
        <p:spPr>
          <a:xfrm rot="5400000" flipH="1" flipV="1">
            <a:off x="5285443" y="2832263"/>
            <a:ext cx="5716" cy="1754504"/>
          </a:xfrm>
          <a:prstGeom prst="curvedConnector3">
            <a:avLst>
              <a:gd name="adj1" fmla="val 991646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4CE8CE61-F6EF-0B06-FB9F-1D3203415029}"/>
              </a:ext>
            </a:extLst>
          </p:cNvPr>
          <p:cNvCxnSpPr>
            <a:cxnSpLocks/>
            <a:stCxn id="12" idx="0"/>
            <a:endCxn id="8" idx="0"/>
          </p:cNvCxnSpPr>
          <p:nvPr/>
        </p:nvCxnSpPr>
        <p:spPr>
          <a:xfrm rot="5400000" flipH="1" flipV="1">
            <a:off x="4885393" y="3238029"/>
            <a:ext cx="12700" cy="948689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4EE97E5E-F08C-E291-78F5-67BAB7A7A543}"/>
              </a:ext>
            </a:extLst>
          </p:cNvPr>
          <p:cNvCxnSpPr>
            <a:cxnSpLocks/>
            <a:stCxn id="12" idx="0"/>
            <a:endCxn id="13" idx="0"/>
          </p:cNvCxnSpPr>
          <p:nvPr/>
        </p:nvCxnSpPr>
        <p:spPr>
          <a:xfrm rot="16200000" flipV="1">
            <a:off x="3950448" y="3251771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7B51C5B-95D4-1FE8-BAA4-F18C14137BC6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[Distributed Representations of Words and Phrases and their Compositionality.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</p:spTree>
    <p:extLst>
      <p:ext uri="{BB962C8B-B14F-4D97-AF65-F5344CB8AC3E}">
        <p14:creationId xmlns:p14="http://schemas.microsoft.com/office/powerpoint/2010/main" val="1125321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F84E-BEA8-A135-2306-B40B96D9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Word2Vec: 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20B0-F774-761E-E8F8-BAD9C7E9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257" y="1114690"/>
            <a:ext cx="8711388" cy="1656688"/>
          </a:xfrm>
        </p:spPr>
        <p:txBody>
          <a:bodyPr>
            <a:normAutofit/>
          </a:bodyPr>
          <a:lstStyle/>
          <a:p>
            <a:pPr marL="9525">
              <a:spcBef>
                <a:spcPts val="75"/>
              </a:spcBef>
            </a:pP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Word2vec</a:t>
            </a:r>
            <a:r>
              <a:rPr lang="en-US" sz="18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200" spc="-4" dirty="0">
                <a:latin typeface="Corbel" panose="020B0503020204020204" pitchFamily="34" charset="0"/>
                <a:cs typeface="Calibri"/>
              </a:rPr>
              <a:t>[</a:t>
            </a:r>
            <a:r>
              <a:rPr lang="en-US" sz="1200" spc="-4" dirty="0" err="1">
                <a:latin typeface="Corbel" panose="020B0503020204020204" pitchFamily="34" charset="0"/>
                <a:cs typeface="Calibri"/>
              </a:rPr>
              <a:t>Mikolov</a:t>
            </a:r>
            <a:r>
              <a:rPr lang="en-US" sz="1200" dirty="0">
                <a:latin typeface="Corbel" panose="020B0503020204020204" pitchFamily="34" charset="0"/>
                <a:cs typeface="Calibri"/>
              </a:rPr>
              <a:t> et</a:t>
            </a:r>
            <a:r>
              <a:rPr lang="en-US" sz="1200" spc="-4" dirty="0">
                <a:latin typeface="Corbel" panose="020B0503020204020204" pitchFamily="34" charset="0"/>
                <a:cs typeface="Calibri"/>
              </a:rPr>
              <a:t> al. 2013]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 is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a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framework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for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learning word</a:t>
            </a:r>
            <a:r>
              <a:rPr lang="en-US" sz="18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vectors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dirty="0">
                <a:latin typeface="Corbel" panose="020B0503020204020204" pitchFamily="34" charset="0"/>
                <a:cs typeface="Calibri"/>
              </a:rPr>
              <a:t>Collect a large corpus of sentences (e.g., Wikipedia)</a:t>
            </a: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dirty="0">
                <a:latin typeface="Corbel" panose="020B0503020204020204" pitchFamily="34" charset="0"/>
                <a:cs typeface="Calibri"/>
              </a:rPr>
              <a:t>Every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word in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fixed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vocabulary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is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represented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by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vector</a:t>
            </a:r>
            <a:endParaRPr lang="en-US" sz="1600" dirty="0">
              <a:solidFill>
                <a:srgbClr val="C00000"/>
              </a:solidFill>
              <a:latin typeface="Corbel" panose="020B0503020204020204" pitchFamily="34" charset="0"/>
              <a:cs typeface="Calibri"/>
            </a:endParaRP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spc="-4" dirty="0">
                <a:latin typeface="Corbel" panose="020B0503020204020204" pitchFamily="34" charset="0"/>
                <a:cs typeface="Calibri"/>
              </a:rPr>
              <a:t>For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each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position in the text, consider the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“center”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word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 and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context </a:t>
            </a:r>
            <a:r>
              <a:rPr lang="en-US" sz="1600" spc="-39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(“outside”)</a:t>
            </a:r>
            <a:r>
              <a:rPr lang="en-US" sz="1600" spc="-1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o</a:t>
            </a:r>
          </a:p>
          <a:p>
            <a:pPr marL="114300" indent="0">
              <a:buNone/>
            </a:pPr>
            <a:endParaRPr lang="en-US" sz="1400" dirty="0">
              <a:latin typeface="Corbel" panose="020B0503020204020204" pitchFamily="34" charset="0"/>
            </a:endParaRPr>
          </a:p>
          <a:p>
            <a:pPr marL="114300" indent="0">
              <a:buNone/>
            </a:pPr>
            <a:endParaRPr lang="en" sz="1800" dirty="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34DF2A57-0585-0322-588C-8B6F412D60C8}"/>
              </a:ext>
            </a:extLst>
          </p:cNvPr>
          <p:cNvSpPr txBox="1"/>
          <p:nvPr/>
        </p:nvSpPr>
        <p:spPr>
          <a:xfrm>
            <a:off x="7039264" y="3715230"/>
            <a:ext cx="268605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104">
              <a:spcBef>
                <a:spcPts val="172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AED022D7-0951-3EA9-AF50-CD2E6711DF7D}"/>
              </a:ext>
            </a:extLst>
          </p:cNvPr>
          <p:cNvSpPr txBox="1"/>
          <p:nvPr/>
        </p:nvSpPr>
        <p:spPr>
          <a:xfrm>
            <a:off x="5871230" y="3706657"/>
            <a:ext cx="58864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580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crises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E3DD2979-E38A-8CAC-2887-AC5BFD82FB76}"/>
              </a:ext>
            </a:extLst>
          </p:cNvPr>
          <p:cNvSpPr txBox="1"/>
          <p:nvPr/>
        </p:nvSpPr>
        <p:spPr>
          <a:xfrm>
            <a:off x="4985406" y="3712373"/>
            <a:ext cx="748664" cy="253435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2384" rIns="0" bIns="0" rtlCol="0">
            <a:spAutoFit/>
          </a:bodyPr>
          <a:lstStyle/>
          <a:p>
            <a:pPr marL="68580">
              <a:spcBef>
                <a:spcPts val="176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banking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3D2E058F-4539-3C38-4C03-0C205A386CA2}"/>
              </a:ext>
            </a:extLst>
          </p:cNvPr>
          <p:cNvSpPr txBox="1"/>
          <p:nvPr/>
        </p:nvSpPr>
        <p:spPr>
          <a:xfrm>
            <a:off x="4048146" y="3712373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4420C66C-0BAC-F1E4-1743-F86EE28B4E0D}"/>
              </a:ext>
            </a:extLst>
          </p:cNvPr>
          <p:cNvSpPr txBox="1"/>
          <p:nvPr/>
        </p:nvSpPr>
        <p:spPr>
          <a:xfrm>
            <a:off x="3129802" y="3706657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148D9ACD-3A04-F6DF-B4BD-CA439D0C946E}"/>
              </a:ext>
            </a:extLst>
          </p:cNvPr>
          <p:cNvSpPr txBox="1"/>
          <p:nvPr/>
        </p:nvSpPr>
        <p:spPr>
          <a:xfrm>
            <a:off x="2163967" y="3706657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42B5C46F-B3C5-9B13-614C-6246919A2FE8}"/>
              </a:ext>
            </a:extLst>
          </p:cNvPr>
          <p:cNvSpPr txBox="1"/>
          <p:nvPr/>
        </p:nvSpPr>
        <p:spPr>
          <a:xfrm>
            <a:off x="1748543" y="3718086"/>
            <a:ext cx="25717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1AE71AF2-7859-4E0F-3DA3-D293B3A0FDD5}"/>
              </a:ext>
            </a:extLst>
          </p:cNvPr>
          <p:cNvSpPr txBox="1"/>
          <p:nvPr/>
        </p:nvSpPr>
        <p:spPr>
          <a:xfrm>
            <a:off x="6610639" y="3715230"/>
            <a:ext cx="365760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580">
              <a:spcBef>
                <a:spcPts val="172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as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D429EE20-E74B-065B-17FB-F54B7CC56A1E}"/>
              </a:ext>
            </a:extLst>
          </p:cNvPr>
          <p:cNvSpPr/>
          <p:nvPr/>
        </p:nvSpPr>
        <p:spPr>
          <a:xfrm>
            <a:off x="2189028" y="4086704"/>
            <a:ext cx="1722120" cy="12001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B6165068-CF0F-28F6-32A8-A57DE52C6F89}"/>
              </a:ext>
            </a:extLst>
          </p:cNvPr>
          <p:cNvSpPr/>
          <p:nvPr/>
        </p:nvSpPr>
        <p:spPr>
          <a:xfrm>
            <a:off x="4992419" y="4112421"/>
            <a:ext cx="1514475" cy="125730"/>
          </a:xfrm>
          <a:custGeom>
            <a:avLst/>
            <a:gdLst/>
            <a:ahLst/>
            <a:cxnLst/>
            <a:rect l="l" t="t" r="r" b="b"/>
            <a:pathLst>
              <a:path w="2019300" h="167639">
                <a:moveTo>
                  <a:pt x="2019303" y="2"/>
                </a:moveTo>
                <a:lnTo>
                  <a:pt x="2018205" y="32628"/>
                </a:lnTo>
                <a:lnTo>
                  <a:pt x="2015211" y="59271"/>
                </a:lnTo>
                <a:lnTo>
                  <a:pt x="2010770" y="77235"/>
                </a:lnTo>
                <a:lnTo>
                  <a:pt x="2005333" y="83822"/>
                </a:lnTo>
                <a:lnTo>
                  <a:pt x="1008315" y="83820"/>
                </a:lnTo>
                <a:lnTo>
                  <a:pt x="1002877" y="90407"/>
                </a:lnTo>
                <a:lnTo>
                  <a:pt x="998437" y="108370"/>
                </a:lnTo>
                <a:lnTo>
                  <a:pt x="995443" y="135013"/>
                </a:lnTo>
                <a:lnTo>
                  <a:pt x="994345" y="167640"/>
                </a:lnTo>
                <a:lnTo>
                  <a:pt x="993247" y="135013"/>
                </a:lnTo>
                <a:lnTo>
                  <a:pt x="990253" y="108370"/>
                </a:lnTo>
                <a:lnTo>
                  <a:pt x="985813" y="90407"/>
                </a:lnTo>
                <a:lnTo>
                  <a:pt x="980375" y="83820"/>
                </a:lnTo>
                <a:lnTo>
                  <a:pt x="13969" y="83820"/>
                </a:lnTo>
                <a:lnTo>
                  <a:pt x="8532" y="77233"/>
                </a:lnTo>
                <a:lnTo>
                  <a:pt x="4091" y="59269"/>
                </a:lnTo>
                <a:lnTo>
                  <a:pt x="1097" y="32626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73503DC5-5CFF-AAE5-ACA2-4F124BF4C5E1}"/>
              </a:ext>
            </a:extLst>
          </p:cNvPr>
          <p:cNvSpPr txBox="1"/>
          <p:nvPr/>
        </p:nvSpPr>
        <p:spPr>
          <a:xfrm>
            <a:off x="2351824" y="4226914"/>
            <a:ext cx="4211479" cy="430567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sz="1350" spc="-4" dirty="0">
                <a:latin typeface="Corbel" panose="020B0503020204020204" pitchFamily="34" charset="0"/>
                <a:cs typeface="Calibri"/>
              </a:rPr>
              <a:t>outside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center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17" baseline="1543" dirty="0">
                <a:latin typeface="Corbel" panose="020B0503020204020204" pitchFamily="34" charset="0"/>
                <a:cs typeface="Calibri"/>
              </a:rPr>
              <a:t>word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outside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 </a:t>
            </a:r>
            <a:r>
              <a:rPr sz="1350" spc="-293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of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spc="11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2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at</a:t>
            </a:r>
            <a:r>
              <a:rPr sz="2025" spc="5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5" baseline="1543" dirty="0">
                <a:latin typeface="Corbel" panose="020B0503020204020204" pitchFamily="34" charset="0"/>
                <a:cs typeface="Calibri"/>
              </a:rPr>
              <a:t>position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baseline="1543" dirty="0">
                <a:latin typeface="Corbel" panose="020B0503020204020204" pitchFamily="34" charset="0"/>
                <a:cs typeface="Calibri"/>
              </a:rPr>
              <a:t>t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dirty="0">
                <a:latin typeface="Corbel" panose="020B0503020204020204" pitchFamily="34" charset="0"/>
                <a:cs typeface="Calibri"/>
              </a:rPr>
              <a:t> window of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dirty="0">
                <a:latin typeface="Corbel" panose="020B0503020204020204" pitchFamily="34" charset="0"/>
                <a:cs typeface="Calibri"/>
              </a:rPr>
              <a:t> 2</a:t>
            </a: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DA6957DF-F015-4010-21E2-8CFA358DF33F}"/>
              </a:ext>
            </a:extLst>
          </p:cNvPr>
          <p:cNvSpPr/>
          <p:nvPr/>
        </p:nvSpPr>
        <p:spPr>
          <a:xfrm>
            <a:off x="4111008" y="4098132"/>
            <a:ext cx="600075" cy="114300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0E25E780-DADB-B451-716C-1D18AEFFA777}"/>
              </a:ext>
            </a:extLst>
          </p:cNvPr>
          <p:cNvCxnSpPr>
            <a:stCxn id="12" idx="0"/>
            <a:endCxn id="16" idx="0"/>
          </p:cNvCxnSpPr>
          <p:nvPr/>
        </p:nvCxnSpPr>
        <p:spPr>
          <a:xfrm rot="16200000" flipV="1">
            <a:off x="3500392" y="2801715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6AAC2DCA-7E9E-1FA6-E075-1F2D2EA62DA1}"/>
              </a:ext>
            </a:extLst>
          </p:cNvPr>
          <p:cNvCxnSpPr>
            <a:cxnSpLocks/>
            <a:stCxn id="12" idx="0"/>
            <a:endCxn id="5" idx="0"/>
          </p:cNvCxnSpPr>
          <p:nvPr/>
        </p:nvCxnSpPr>
        <p:spPr>
          <a:xfrm rot="5400000" flipH="1" flipV="1">
            <a:off x="5285443" y="2832263"/>
            <a:ext cx="5716" cy="1754504"/>
          </a:xfrm>
          <a:prstGeom prst="curvedConnector3">
            <a:avLst>
              <a:gd name="adj1" fmla="val 991646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4CE8CE61-F6EF-0B06-FB9F-1D3203415029}"/>
              </a:ext>
            </a:extLst>
          </p:cNvPr>
          <p:cNvCxnSpPr>
            <a:cxnSpLocks/>
            <a:stCxn id="12" idx="0"/>
            <a:endCxn id="8" idx="0"/>
          </p:cNvCxnSpPr>
          <p:nvPr/>
        </p:nvCxnSpPr>
        <p:spPr>
          <a:xfrm rot="5400000" flipH="1" flipV="1">
            <a:off x="4885393" y="3238029"/>
            <a:ext cx="12700" cy="948689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4EE97E5E-F08C-E291-78F5-67BAB7A7A543}"/>
              </a:ext>
            </a:extLst>
          </p:cNvPr>
          <p:cNvCxnSpPr>
            <a:cxnSpLocks/>
            <a:stCxn id="12" idx="0"/>
            <a:endCxn id="13" idx="0"/>
          </p:cNvCxnSpPr>
          <p:nvPr/>
        </p:nvCxnSpPr>
        <p:spPr>
          <a:xfrm rot="16200000" flipV="1">
            <a:off x="3950448" y="3251771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7B51C5B-95D4-1FE8-BAA4-F18C14137BC6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[Distributed Representations of Words and Phrases and their Compositionality.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FA5B94-E5D0-D309-B7C8-E1680A69495C}"/>
              </a:ext>
            </a:extLst>
          </p:cNvPr>
          <p:cNvSpPr txBox="1"/>
          <p:nvPr/>
        </p:nvSpPr>
        <p:spPr>
          <a:xfrm>
            <a:off x="1822196" y="2462970"/>
            <a:ext cx="5154203" cy="578882"/>
          </a:xfrm>
          <a:prstGeom prst="wedgeRoundRectCallout">
            <a:avLst>
              <a:gd name="adj1" fmla="val -16810"/>
              <a:gd name="adj2" fmla="val 45051"/>
              <a:gd name="adj3" fmla="val 16667"/>
            </a:avLst>
          </a:prstGeom>
          <a:solidFill>
            <a:srgbClr val="ECEEF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orbel" panose="020B0503020204020204" pitchFamily="34" charset="0"/>
              </a:rPr>
              <a:t>The pairs of center word/context word are called </a:t>
            </a:r>
            <a:r>
              <a:rPr lang="en-US" sz="1400" b="1" dirty="0">
                <a:solidFill>
                  <a:srgbClr val="0033CC"/>
                </a:solidFill>
                <a:latin typeface="Corbel" panose="020B0503020204020204" pitchFamily="34" charset="0"/>
              </a:rPr>
              <a:t>“skip-grams.” </a:t>
            </a:r>
          </a:p>
          <a:p>
            <a:pPr algn="ctr"/>
            <a:r>
              <a:rPr lang="en-US" sz="1400" dirty="0">
                <a:latin typeface="Corbel" panose="020B0503020204020204" pitchFamily="34" charset="0"/>
              </a:rPr>
              <a:t>Typical distances are 3-5 word positions. </a:t>
            </a:r>
            <a:endParaRPr lang="en-US" sz="1400" spc="-4" dirty="0">
              <a:latin typeface="Corbel" panose="020B05030202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3428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F84E-BEA8-A135-2306-B40B96D9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Word2Vec: 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20B0-F774-761E-E8F8-BAD9C7E9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257" y="1114689"/>
            <a:ext cx="8711388" cy="3991025"/>
          </a:xfrm>
        </p:spPr>
        <p:txBody>
          <a:bodyPr>
            <a:normAutofit/>
          </a:bodyPr>
          <a:lstStyle/>
          <a:p>
            <a:pPr marL="9525">
              <a:spcBef>
                <a:spcPts val="75"/>
              </a:spcBef>
            </a:pP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Word2vec</a:t>
            </a:r>
            <a:r>
              <a:rPr lang="en-US" sz="18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200" spc="-4" dirty="0">
                <a:latin typeface="Corbel" panose="020B0503020204020204" pitchFamily="34" charset="0"/>
                <a:cs typeface="Calibri"/>
              </a:rPr>
              <a:t>[</a:t>
            </a:r>
            <a:r>
              <a:rPr lang="en-US" sz="1200" spc="-4" dirty="0" err="1">
                <a:latin typeface="Corbel" panose="020B0503020204020204" pitchFamily="34" charset="0"/>
                <a:cs typeface="Calibri"/>
              </a:rPr>
              <a:t>Mikolov</a:t>
            </a:r>
            <a:r>
              <a:rPr lang="en-US" sz="1200" dirty="0">
                <a:latin typeface="Corbel" panose="020B0503020204020204" pitchFamily="34" charset="0"/>
                <a:cs typeface="Calibri"/>
              </a:rPr>
              <a:t> et</a:t>
            </a:r>
            <a:r>
              <a:rPr lang="en-US" sz="1200" spc="-4" dirty="0">
                <a:latin typeface="Corbel" panose="020B0503020204020204" pitchFamily="34" charset="0"/>
                <a:cs typeface="Calibri"/>
              </a:rPr>
              <a:t> al. 2013]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 is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a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framework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for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learning word</a:t>
            </a:r>
            <a:r>
              <a:rPr lang="en-US" sz="18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vectors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dirty="0">
                <a:latin typeface="Corbel" panose="020B0503020204020204" pitchFamily="34" charset="0"/>
                <a:cs typeface="Calibri"/>
              </a:rPr>
              <a:t>Collect a large corpus of sentences (e.g., Wikipedia)</a:t>
            </a: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dirty="0">
                <a:latin typeface="Corbel" panose="020B0503020204020204" pitchFamily="34" charset="0"/>
                <a:cs typeface="Calibri"/>
              </a:rPr>
              <a:t>Every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word in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fixed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vocabulary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is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represented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by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vector</a:t>
            </a:r>
            <a:endParaRPr lang="en-US" sz="1600" dirty="0">
              <a:solidFill>
                <a:srgbClr val="C00000"/>
              </a:solidFill>
              <a:latin typeface="Corbel" panose="020B0503020204020204" pitchFamily="34" charset="0"/>
              <a:cs typeface="Calibri"/>
            </a:endParaRP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spc="-4" dirty="0">
                <a:latin typeface="Corbel" panose="020B0503020204020204" pitchFamily="34" charset="0"/>
                <a:cs typeface="Calibri"/>
              </a:rPr>
              <a:t>For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each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position in the text, consider the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“center”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word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 and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context </a:t>
            </a:r>
            <a:r>
              <a:rPr lang="en-US" sz="1600" spc="-39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(“outside”)</a:t>
            </a:r>
            <a:r>
              <a:rPr lang="en-US" sz="1600" spc="-1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o</a:t>
            </a: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spc="-4" dirty="0">
                <a:latin typeface="Corbel" panose="020B0503020204020204" pitchFamily="34" charset="0"/>
                <a:cs typeface="Calibri"/>
              </a:rPr>
              <a:t>Define a </a:t>
            </a:r>
            <a:r>
              <a:rPr lang="en-US" sz="1600" b="1" spc="-4" dirty="0">
                <a:latin typeface="Corbel" panose="020B0503020204020204" pitchFamily="34" charset="0"/>
                <a:cs typeface="Calibri"/>
              </a:rPr>
              <a:t>context predictability measure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; i.e.,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the</a:t>
            </a:r>
            <a:r>
              <a:rPr lang="en-US" sz="1600" spc="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probability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6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o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 given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600" spc="-19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(or</a:t>
            </a:r>
            <a:r>
              <a:rPr lang="en-US" sz="1600" spc="-19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vice</a:t>
            </a:r>
            <a:r>
              <a:rPr lang="en-US" sz="1600" spc="-1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versa)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34DF2A57-0585-0322-588C-8B6F412D60C8}"/>
              </a:ext>
            </a:extLst>
          </p:cNvPr>
          <p:cNvSpPr txBox="1"/>
          <p:nvPr/>
        </p:nvSpPr>
        <p:spPr>
          <a:xfrm>
            <a:off x="7039264" y="3715230"/>
            <a:ext cx="268605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104">
              <a:spcBef>
                <a:spcPts val="172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AED022D7-0951-3EA9-AF50-CD2E6711DF7D}"/>
              </a:ext>
            </a:extLst>
          </p:cNvPr>
          <p:cNvSpPr txBox="1"/>
          <p:nvPr/>
        </p:nvSpPr>
        <p:spPr>
          <a:xfrm>
            <a:off x="5871230" y="3706657"/>
            <a:ext cx="58864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580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crises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E3DD2979-E38A-8CAC-2887-AC5BFD82FB76}"/>
              </a:ext>
            </a:extLst>
          </p:cNvPr>
          <p:cNvSpPr txBox="1"/>
          <p:nvPr/>
        </p:nvSpPr>
        <p:spPr>
          <a:xfrm>
            <a:off x="4985406" y="3712373"/>
            <a:ext cx="748664" cy="253435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2384" rIns="0" bIns="0" rtlCol="0">
            <a:spAutoFit/>
          </a:bodyPr>
          <a:lstStyle/>
          <a:p>
            <a:pPr marL="68580">
              <a:spcBef>
                <a:spcPts val="176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banking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3D2E058F-4539-3C38-4C03-0C205A386CA2}"/>
              </a:ext>
            </a:extLst>
          </p:cNvPr>
          <p:cNvSpPr txBox="1"/>
          <p:nvPr/>
        </p:nvSpPr>
        <p:spPr>
          <a:xfrm>
            <a:off x="4048146" y="3712373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4420C66C-0BAC-F1E4-1743-F86EE28B4E0D}"/>
              </a:ext>
            </a:extLst>
          </p:cNvPr>
          <p:cNvSpPr txBox="1"/>
          <p:nvPr/>
        </p:nvSpPr>
        <p:spPr>
          <a:xfrm>
            <a:off x="3129802" y="3706657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148D9ACD-3A04-F6DF-B4BD-CA439D0C946E}"/>
              </a:ext>
            </a:extLst>
          </p:cNvPr>
          <p:cNvSpPr txBox="1"/>
          <p:nvPr/>
        </p:nvSpPr>
        <p:spPr>
          <a:xfrm>
            <a:off x="2163967" y="3706657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42B5C46F-B3C5-9B13-614C-6246919A2FE8}"/>
              </a:ext>
            </a:extLst>
          </p:cNvPr>
          <p:cNvSpPr txBox="1"/>
          <p:nvPr/>
        </p:nvSpPr>
        <p:spPr>
          <a:xfrm>
            <a:off x="1748543" y="3718086"/>
            <a:ext cx="25717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1AE71AF2-7859-4E0F-3DA3-D293B3A0FDD5}"/>
              </a:ext>
            </a:extLst>
          </p:cNvPr>
          <p:cNvSpPr txBox="1"/>
          <p:nvPr/>
        </p:nvSpPr>
        <p:spPr>
          <a:xfrm>
            <a:off x="6610639" y="3715230"/>
            <a:ext cx="365760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580">
              <a:spcBef>
                <a:spcPts val="172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as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D429EE20-E74B-065B-17FB-F54B7CC56A1E}"/>
              </a:ext>
            </a:extLst>
          </p:cNvPr>
          <p:cNvSpPr/>
          <p:nvPr/>
        </p:nvSpPr>
        <p:spPr>
          <a:xfrm>
            <a:off x="2189028" y="4086704"/>
            <a:ext cx="1722120" cy="12001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B6165068-CF0F-28F6-32A8-A57DE52C6F89}"/>
              </a:ext>
            </a:extLst>
          </p:cNvPr>
          <p:cNvSpPr/>
          <p:nvPr/>
        </p:nvSpPr>
        <p:spPr>
          <a:xfrm>
            <a:off x="4992419" y="4112421"/>
            <a:ext cx="1514475" cy="125730"/>
          </a:xfrm>
          <a:custGeom>
            <a:avLst/>
            <a:gdLst/>
            <a:ahLst/>
            <a:cxnLst/>
            <a:rect l="l" t="t" r="r" b="b"/>
            <a:pathLst>
              <a:path w="2019300" h="167639">
                <a:moveTo>
                  <a:pt x="2019303" y="2"/>
                </a:moveTo>
                <a:lnTo>
                  <a:pt x="2018205" y="32628"/>
                </a:lnTo>
                <a:lnTo>
                  <a:pt x="2015211" y="59271"/>
                </a:lnTo>
                <a:lnTo>
                  <a:pt x="2010770" y="77235"/>
                </a:lnTo>
                <a:lnTo>
                  <a:pt x="2005333" y="83822"/>
                </a:lnTo>
                <a:lnTo>
                  <a:pt x="1008315" y="83820"/>
                </a:lnTo>
                <a:lnTo>
                  <a:pt x="1002877" y="90407"/>
                </a:lnTo>
                <a:lnTo>
                  <a:pt x="998437" y="108370"/>
                </a:lnTo>
                <a:lnTo>
                  <a:pt x="995443" y="135013"/>
                </a:lnTo>
                <a:lnTo>
                  <a:pt x="994345" y="167640"/>
                </a:lnTo>
                <a:lnTo>
                  <a:pt x="993247" y="135013"/>
                </a:lnTo>
                <a:lnTo>
                  <a:pt x="990253" y="108370"/>
                </a:lnTo>
                <a:lnTo>
                  <a:pt x="985813" y="90407"/>
                </a:lnTo>
                <a:lnTo>
                  <a:pt x="980375" y="83820"/>
                </a:lnTo>
                <a:lnTo>
                  <a:pt x="13969" y="83820"/>
                </a:lnTo>
                <a:lnTo>
                  <a:pt x="8532" y="77233"/>
                </a:lnTo>
                <a:lnTo>
                  <a:pt x="4091" y="59269"/>
                </a:lnTo>
                <a:lnTo>
                  <a:pt x="1097" y="32626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73503DC5-5CFF-AAE5-ACA2-4F124BF4C5E1}"/>
              </a:ext>
            </a:extLst>
          </p:cNvPr>
          <p:cNvSpPr txBox="1"/>
          <p:nvPr/>
        </p:nvSpPr>
        <p:spPr>
          <a:xfrm>
            <a:off x="2351824" y="4226914"/>
            <a:ext cx="4211479" cy="430567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sz="1350" spc="-4" dirty="0">
                <a:latin typeface="Corbel" panose="020B0503020204020204" pitchFamily="34" charset="0"/>
                <a:cs typeface="Calibri"/>
              </a:rPr>
              <a:t>outside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center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17" baseline="1543" dirty="0">
                <a:latin typeface="Corbel" panose="020B0503020204020204" pitchFamily="34" charset="0"/>
                <a:cs typeface="Calibri"/>
              </a:rPr>
              <a:t>word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outside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 </a:t>
            </a:r>
            <a:r>
              <a:rPr sz="1350" spc="-293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of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spc="11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2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at</a:t>
            </a:r>
            <a:r>
              <a:rPr sz="2025" spc="5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5" baseline="1543" dirty="0">
                <a:latin typeface="Corbel" panose="020B0503020204020204" pitchFamily="34" charset="0"/>
                <a:cs typeface="Calibri"/>
              </a:rPr>
              <a:t>position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baseline="1543" dirty="0">
                <a:latin typeface="Corbel" panose="020B0503020204020204" pitchFamily="34" charset="0"/>
                <a:cs typeface="Calibri"/>
              </a:rPr>
              <a:t>t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dirty="0">
                <a:latin typeface="Corbel" panose="020B0503020204020204" pitchFamily="34" charset="0"/>
                <a:cs typeface="Calibri"/>
              </a:rPr>
              <a:t> window of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dirty="0">
                <a:latin typeface="Corbel" panose="020B0503020204020204" pitchFamily="34" charset="0"/>
                <a:cs typeface="Calibri"/>
              </a:rPr>
              <a:t> 2</a:t>
            </a: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DA6957DF-F015-4010-21E2-8CFA358DF33F}"/>
              </a:ext>
            </a:extLst>
          </p:cNvPr>
          <p:cNvSpPr/>
          <p:nvPr/>
        </p:nvSpPr>
        <p:spPr>
          <a:xfrm>
            <a:off x="4111008" y="4098132"/>
            <a:ext cx="600075" cy="114300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0E25E780-DADB-B451-716C-1D18AEFFA777}"/>
              </a:ext>
            </a:extLst>
          </p:cNvPr>
          <p:cNvCxnSpPr>
            <a:stCxn id="12" idx="0"/>
            <a:endCxn id="16" idx="0"/>
          </p:cNvCxnSpPr>
          <p:nvPr/>
        </p:nvCxnSpPr>
        <p:spPr>
          <a:xfrm rot="16200000" flipV="1">
            <a:off x="3500392" y="2801715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6AAC2DCA-7E9E-1FA6-E075-1F2D2EA62DA1}"/>
              </a:ext>
            </a:extLst>
          </p:cNvPr>
          <p:cNvCxnSpPr>
            <a:cxnSpLocks/>
            <a:stCxn id="12" idx="0"/>
            <a:endCxn id="5" idx="0"/>
          </p:cNvCxnSpPr>
          <p:nvPr/>
        </p:nvCxnSpPr>
        <p:spPr>
          <a:xfrm rot="5400000" flipH="1" flipV="1">
            <a:off x="5285443" y="2832263"/>
            <a:ext cx="5716" cy="1754504"/>
          </a:xfrm>
          <a:prstGeom prst="curvedConnector3">
            <a:avLst>
              <a:gd name="adj1" fmla="val 991646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4CE8CE61-F6EF-0B06-FB9F-1D3203415029}"/>
              </a:ext>
            </a:extLst>
          </p:cNvPr>
          <p:cNvCxnSpPr>
            <a:cxnSpLocks/>
            <a:stCxn id="12" idx="0"/>
            <a:endCxn id="8" idx="0"/>
          </p:cNvCxnSpPr>
          <p:nvPr/>
        </p:nvCxnSpPr>
        <p:spPr>
          <a:xfrm rot="5400000" flipH="1" flipV="1">
            <a:off x="4885393" y="3238029"/>
            <a:ext cx="12700" cy="948689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4EE97E5E-F08C-E291-78F5-67BAB7A7A543}"/>
              </a:ext>
            </a:extLst>
          </p:cNvPr>
          <p:cNvCxnSpPr>
            <a:cxnSpLocks/>
            <a:stCxn id="12" idx="0"/>
            <a:endCxn id="13" idx="0"/>
          </p:cNvCxnSpPr>
          <p:nvPr/>
        </p:nvCxnSpPr>
        <p:spPr>
          <a:xfrm rot="16200000" flipV="1">
            <a:off x="3950448" y="3251771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7B51C5B-95D4-1FE8-BAA4-F18C14137BC6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[Distributed Representations of Words and Phrases and their Compositionality.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0">
                <a:extLst>
                  <a:ext uri="{FF2B5EF4-FFF2-40B4-BE49-F238E27FC236}">
                    <a16:creationId xmlns:a16="http://schemas.microsoft.com/office/drawing/2014/main" id="{A88DD44A-8A0A-685E-50AA-DC2AA0837A9A}"/>
                  </a:ext>
                </a:extLst>
              </p:cNvPr>
              <p:cNvSpPr txBox="1"/>
              <p:nvPr/>
            </p:nvSpPr>
            <p:spPr>
              <a:xfrm>
                <a:off x="1983625" y="3065401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6" name="object 20">
                <a:extLst>
                  <a:ext uri="{FF2B5EF4-FFF2-40B4-BE49-F238E27FC236}">
                    <a16:creationId xmlns:a16="http://schemas.microsoft.com/office/drawing/2014/main" id="{A88DD44A-8A0A-685E-50AA-DC2AA0837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625" y="3065401"/>
                <a:ext cx="1646396" cy="167482"/>
              </a:xfrm>
              <a:prstGeom prst="rect">
                <a:avLst/>
              </a:prstGeom>
              <a:blipFill>
                <a:blip r:embed="rId3"/>
                <a:stretch>
                  <a:fillRect t="-7143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0">
                <a:extLst>
                  <a:ext uri="{FF2B5EF4-FFF2-40B4-BE49-F238E27FC236}">
                    <a16:creationId xmlns:a16="http://schemas.microsoft.com/office/drawing/2014/main" id="{A0E7BA15-E076-10D7-3C63-68FD68FC336F}"/>
                  </a:ext>
                </a:extLst>
              </p:cNvPr>
              <p:cNvSpPr txBox="1"/>
              <p:nvPr/>
            </p:nvSpPr>
            <p:spPr>
              <a:xfrm>
                <a:off x="3069144" y="3307755"/>
                <a:ext cx="935718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7" name="object 20">
                <a:extLst>
                  <a:ext uri="{FF2B5EF4-FFF2-40B4-BE49-F238E27FC236}">
                    <a16:creationId xmlns:a16="http://schemas.microsoft.com/office/drawing/2014/main" id="{A0E7BA15-E076-10D7-3C63-68FD68FC3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144" y="3307755"/>
                <a:ext cx="935718" cy="167482"/>
              </a:xfrm>
              <a:prstGeom prst="rect">
                <a:avLst/>
              </a:prstGeom>
              <a:blipFill>
                <a:blip r:embed="rId4"/>
                <a:stretch>
                  <a:fillRect t="-7143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20">
                <a:extLst>
                  <a:ext uri="{FF2B5EF4-FFF2-40B4-BE49-F238E27FC236}">
                    <a16:creationId xmlns:a16="http://schemas.microsoft.com/office/drawing/2014/main" id="{D1139F29-4AA9-24C2-17DD-BDF73430B0DC}"/>
                  </a:ext>
                </a:extLst>
              </p:cNvPr>
              <p:cNvSpPr txBox="1"/>
              <p:nvPr/>
            </p:nvSpPr>
            <p:spPr>
              <a:xfrm>
                <a:off x="4482086" y="3328175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9" name="object 20">
                <a:extLst>
                  <a:ext uri="{FF2B5EF4-FFF2-40B4-BE49-F238E27FC236}">
                    <a16:creationId xmlns:a16="http://schemas.microsoft.com/office/drawing/2014/main" id="{D1139F29-4AA9-24C2-17DD-BDF73430B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086" y="3328175"/>
                <a:ext cx="1646396" cy="167482"/>
              </a:xfrm>
              <a:prstGeom prst="rect">
                <a:avLst/>
              </a:prstGeom>
              <a:blipFill>
                <a:blip r:embed="rId5"/>
                <a:stretch>
                  <a:fillRect t="-7143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0">
                <a:extLst>
                  <a:ext uri="{FF2B5EF4-FFF2-40B4-BE49-F238E27FC236}">
                    <a16:creationId xmlns:a16="http://schemas.microsoft.com/office/drawing/2014/main" id="{420AA1E2-526A-3394-80DE-86B307418A8E}"/>
                  </a:ext>
                </a:extLst>
              </p:cNvPr>
              <p:cNvSpPr txBox="1"/>
              <p:nvPr/>
            </p:nvSpPr>
            <p:spPr>
              <a:xfrm>
                <a:off x="5269858" y="3085559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" name="object 20">
                <a:extLst>
                  <a:ext uri="{FF2B5EF4-FFF2-40B4-BE49-F238E27FC236}">
                    <a16:creationId xmlns:a16="http://schemas.microsoft.com/office/drawing/2014/main" id="{420AA1E2-526A-3394-80DE-86B307418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858" y="3085559"/>
                <a:ext cx="1646396" cy="167482"/>
              </a:xfrm>
              <a:prstGeom prst="rect">
                <a:avLst/>
              </a:prstGeom>
              <a:blipFill>
                <a:blip r:embed="rId6"/>
                <a:stretch>
                  <a:fillRect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1021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F84E-BEA8-A135-2306-B40B96D9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Word2Vec: 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20B0-F774-761E-E8F8-BAD9C7E9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257" y="1114689"/>
            <a:ext cx="8711388" cy="3991025"/>
          </a:xfrm>
        </p:spPr>
        <p:txBody>
          <a:bodyPr>
            <a:normAutofit/>
          </a:bodyPr>
          <a:lstStyle/>
          <a:p>
            <a:pPr marL="9525">
              <a:spcBef>
                <a:spcPts val="75"/>
              </a:spcBef>
            </a:pP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Word2vec</a:t>
            </a:r>
            <a:r>
              <a:rPr lang="en-US" sz="18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200" spc="-4" dirty="0">
                <a:latin typeface="Corbel" panose="020B0503020204020204" pitchFamily="34" charset="0"/>
                <a:cs typeface="Calibri"/>
              </a:rPr>
              <a:t>[</a:t>
            </a:r>
            <a:r>
              <a:rPr lang="en-US" sz="1200" spc="-4" dirty="0" err="1">
                <a:latin typeface="Corbel" panose="020B0503020204020204" pitchFamily="34" charset="0"/>
                <a:cs typeface="Calibri"/>
              </a:rPr>
              <a:t>Mikolov</a:t>
            </a:r>
            <a:r>
              <a:rPr lang="en-US" sz="1200" dirty="0">
                <a:latin typeface="Corbel" panose="020B0503020204020204" pitchFamily="34" charset="0"/>
                <a:cs typeface="Calibri"/>
              </a:rPr>
              <a:t> et</a:t>
            </a:r>
            <a:r>
              <a:rPr lang="en-US" sz="1200" spc="-4" dirty="0">
                <a:latin typeface="Corbel" panose="020B0503020204020204" pitchFamily="34" charset="0"/>
                <a:cs typeface="Calibri"/>
              </a:rPr>
              <a:t> al. 2013]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 is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a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framework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for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learning word</a:t>
            </a:r>
            <a:r>
              <a:rPr lang="en-US" sz="18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vectors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dirty="0">
                <a:latin typeface="Corbel" panose="020B0503020204020204" pitchFamily="34" charset="0"/>
                <a:cs typeface="Calibri"/>
              </a:rPr>
              <a:t>Collect a large corpus of sentences (e.g., Wikipedia)</a:t>
            </a: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dirty="0">
                <a:latin typeface="Corbel" panose="020B0503020204020204" pitchFamily="34" charset="0"/>
                <a:cs typeface="Calibri"/>
              </a:rPr>
              <a:t>Every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word in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fixed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vocabulary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is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represented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by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vector</a:t>
            </a:r>
            <a:endParaRPr lang="en-US" sz="1600" dirty="0">
              <a:solidFill>
                <a:srgbClr val="C00000"/>
              </a:solidFill>
              <a:latin typeface="Corbel" panose="020B0503020204020204" pitchFamily="34" charset="0"/>
              <a:cs typeface="Calibri"/>
            </a:endParaRP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spc="-4" dirty="0">
                <a:latin typeface="Corbel" panose="020B0503020204020204" pitchFamily="34" charset="0"/>
                <a:cs typeface="Calibri"/>
              </a:rPr>
              <a:t>For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each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position in the text, consider the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“center”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word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 and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context </a:t>
            </a:r>
            <a:r>
              <a:rPr lang="en-US" sz="1600" spc="-39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(“outside”)</a:t>
            </a:r>
            <a:r>
              <a:rPr lang="en-US" sz="1600" spc="-1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o</a:t>
            </a: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spc="-4" dirty="0">
                <a:latin typeface="Corbel" panose="020B0503020204020204" pitchFamily="34" charset="0"/>
                <a:cs typeface="Calibri"/>
              </a:rPr>
              <a:t>Define a context predictability measure; i.e.,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the</a:t>
            </a:r>
            <a:r>
              <a:rPr lang="en-US" sz="1600" spc="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probability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6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o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 given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600" spc="-19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(or</a:t>
            </a:r>
            <a:r>
              <a:rPr lang="en-US" sz="1600" spc="-19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vice</a:t>
            </a:r>
            <a:r>
              <a:rPr lang="en-US" sz="1600" spc="-1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versa)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B51C5B-95D4-1FE8-BAA4-F18C14137BC6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[Distributed Representations of Words and Phrases and their Compositionality.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0">
                <a:extLst>
                  <a:ext uri="{FF2B5EF4-FFF2-40B4-BE49-F238E27FC236}">
                    <a16:creationId xmlns:a16="http://schemas.microsoft.com/office/drawing/2014/main" id="{A88DD44A-8A0A-685E-50AA-DC2AA0837A9A}"/>
                  </a:ext>
                </a:extLst>
              </p:cNvPr>
              <p:cNvSpPr txBox="1"/>
              <p:nvPr/>
            </p:nvSpPr>
            <p:spPr>
              <a:xfrm>
                <a:off x="3137260" y="3060085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6" name="object 20">
                <a:extLst>
                  <a:ext uri="{FF2B5EF4-FFF2-40B4-BE49-F238E27FC236}">
                    <a16:creationId xmlns:a16="http://schemas.microsoft.com/office/drawing/2014/main" id="{A88DD44A-8A0A-685E-50AA-DC2AA0837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260" y="3060085"/>
                <a:ext cx="1646396" cy="167482"/>
              </a:xfrm>
              <a:prstGeom prst="rect">
                <a:avLst/>
              </a:prstGeom>
              <a:blipFill>
                <a:blip r:embed="rId3"/>
                <a:stretch>
                  <a:fillRect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0">
                <a:extLst>
                  <a:ext uri="{FF2B5EF4-FFF2-40B4-BE49-F238E27FC236}">
                    <a16:creationId xmlns:a16="http://schemas.microsoft.com/office/drawing/2014/main" id="{A0E7BA15-E076-10D7-3C63-68FD68FC336F}"/>
                  </a:ext>
                </a:extLst>
              </p:cNvPr>
              <p:cNvSpPr txBox="1"/>
              <p:nvPr/>
            </p:nvSpPr>
            <p:spPr>
              <a:xfrm>
                <a:off x="4222779" y="3302439"/>
                <a:ext cx="935718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7" name="object 20">
                <a:extLst>
                  <a:ext uri="{FF2B5EF4-FFF2-40B4-BE49-F238E27FC236}">
                    <a16:creationId xmlns:a16="http://schemas.microsoft.com/office/drawing/2014/main" id="{A0E7BA15-E076-10D7-3C63-68FD68FC3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779" y="3302439"/>
                <a:ext cx="935718" cy="167482"/>
              </a:xfrm>
              <a:prstGeom prst="rect">
                <a:avLst/>
              </a:prstGeom>
              <a:blipFill>
                <a:blip r:embed="rId4"/>
                <a:stretch>
                  <a:fillRect t="-7143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20">
                <a:extLst>
                  <a:ext uri="{FF2B5EF4-FFF2-40B4-BE49-F238E27FC236}">
                    <a16:creationId xmlns:a16="http://schemas.microsoft.com/office/drawing/2014/main" id="{D1139F29-4AA9-24C2-17DD-BDF73430B0DC}"/>
                  </a:ext>
                </a:extLst>
              </p:cNvPr>
              <p:cNvSpPr txBox="1"/>
              <p:nvPr/>
            </p:nvSpPr>
            <p:spPr>
              <a:xfrm>
                <a:off x="5635721" y="3322859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9" name="object 20">
                <a:extLst>
                  <a:ext uri="{FF2B5EF4-FFF2-40B4-BE49-F238E27FC236}">
                    <a16:creationId xmlns:a16="http://schemas.microsoft.com/office/drawing/2014/main" id="{D1139F29-4AA9-24C2-17DD-BDF73430B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721" y="3322859"/>
                <a:ext cx="1646396" cy="167482"/>
              </a:xfrm>
              <a:prstGeom prst="rect">
                <a:avLst/>
              </a:prstGeom>
              <a:blipFill>
                <a:blip r:embed="rId5"/>
                <a:stretch>
                  <a:fillRect t="-666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0">
                <a:extLst>
                  <a:ext uri="{FF2B5EF4-FFF2-40B4-BE49-F238E27FC236}">
                    <a16:creationId xmlns:a16="http://schemas.microsoft.com/office/drawing/2014/main" id="{420AA1E2-526A-3394-80DE-86B307418A8E}"/>
                  </a:ext>
                </a:extLst>
              </p:cNvPr>
              <p:cNvSpPr txBox="1"/>
              <p:nvPr/>
            </p:nvSpPr>
            <p:spPr>
              <a:xfrm>
                <a:off x="6423493" y="3080243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" name="object 20">
                <a:extLst>
                  <a:ext uri="{FF2B5EF4-FFF2-40B4-BE49-F238E27FC236}">
                    <a16:creationId xmlns:a16="http://schemas.microsoft.com/office/drawing/2014/main" id="{420AA1E2-526A-3394-80DE-86B307418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493" y="3080243"/>
                <a:ext cx="1646396" cy="167482"/>
              </a:xfrm>
              <a:prstGeom prst="rect">
                <a:avLst/>
              </a:prstGeom>
              <a:blipFill>
                <a:blip r:embed="rId6"/>
                <a:stretch>
                  <a:fillRect t="-7143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object 5">
            <a:extLst>
              <a:ext uri="{FF2B5EF4-FFF2-40B4-BE49-F238E27FC236}">
                <a16:creationId xmlns:a16="http://schemas.microsoft.com/office/drawing/2014/main" id="{F98F35BB-7150-AB66-ADB1-E90502A35588}"/>
              </a:ext>
            </a:extLst>
          </p:cNvPr>
          <p:cNvSpPr txBox="1"/>
          <p:nvPr/>
        </p:nvSpPr>
        <p:spPr>
          <a:xfrm>
            <a:off x="7062464" y="3723974"/>
            <a:ext cx="268605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104">
              <a:spcBef>
                <a:spcPts val="172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67" name="object 6">
            <a:extLst>
              <a:ext uri="{FF2B5EF4-FFF2-40B4-BE49-F238E27FC236}">
                <a16:creationId xmlns:a16="http://schemas.microsoft.com/office/drawing/2014/main" id="{1E438E09-8264-825C-F8BA-B228743B09B7}"/>
              </a:ext>
            </a:extLst>
          </p:cNvPr>
          <p:cNvSpPr txBox="1"/>
          <p:nvPr/>
        </p:nvSpPr>
        <p:spPr>
          <a:xfrm>
            <a:off x="5894430" y="3715401"/>
            <a:ext cx="58864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580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crises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68" name="object 7">
            <a:extLst>
              <a:ext uri="{FF2B5EF4-FFF2-40B4-BE49-F238E27FC236}">
                <a16:creationId xmlns:a16="http://schemas.microsoft.com/office/drawing/2014/main" id="{B423B10E-E05C-E47A-E715-5EDD0B8C1E3A}"/>
              </a:ext>
            </a:extLst>
          </p:cNvPr>
          <p:cNvSpPr txBox="1"/>
          <p:nvPr/>
        </p:nvSpPr>
        <p:spPr>
          <a:xfrm>
            <a:off x="5008606" y="3721117"/>
            <a:ext cx="748664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68580">
              <a:spcBef>
                <a:spcPts val="176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banking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69" name="object 8">
            <a:extLst>
              <a:ext uri="{FF2B5EF4-FFF2-40B4-BE49-F238E27FC236}">
                <a16:creationId xmlns:a16="http://schemas.microsoft.com/office/drawing/2014/main" id="{B56BD6AC-0ECA-7217-BE30-92C5E9023429}"/>
              </a:ext>
            </a:extLst>
          </p:cNvPr>
          <p:cNvSpPr txBox="1"/>
          <p:nvPr/>
        </p:nvSpPr>
        <p:spPr>
          <a:xfrm>
            <a:off x="4071346" y="3721117"/>
            <a:ext cx="725805" cy="253435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70" name="object 9">
            <a:extLst>
              <a:ext uri="{FF2B5EF4-FFF2-40B4-BE49-F238E27FC236}">
                <a16:creationId xmlns:a16="http://schemas.microsoft.com/office/drawing/2014/main" id="{C8635262-20C0-9BDA-04DB-06703A960390}"/>
              </a:ext>
            </a:extLst>
          </p:cNvPr>
          <p:cNvSpPr txBox="1"/>
          <p:nvPr/>
        </p:nvSpPr>
        <p:spPr>
          <a:xfrm>
            <a:off x="3153002" y="3715401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71" name="object 10">
            <a:extLst>
              <a:ext uri="{FF2B5EF4-FFF2-40B4-BE49-F238E27FC236}">
                <a16:creationId xmlns:a16="http://schemas.microsoft.com/office/drawing/2014/main" id="{4E2E3443-50A3-5ED7-EE6F-EDB90C6E65E6}"/>
              </a:ext>
            </a:extLst>
          </p:cNvPr>
          <p:cNvSpPr txBox="1"/>
          <p:nvPr/>
        </p:nvSpPr>
        <p:spPr>
          <a:xfrm>
            <a:off x="2187167" y="3715401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72" name="object 11">
            <a:extLst>
              <a:ext uri="{FF2B5EF4-FFF2-40B4-BE49-F238E27FC236}">
                <a16:creationId xmlns:a16="http://schemas.microsoft.com/office/drawing/2014/main" id="{36ED87F0-0FF0-1C6B-9B39-09046A89D425}"/>
              </a:ext>
            </a:extLst>
          </p:cNvPr>
          <p:cNvSpPr txBox="1"/>
          <p:nvPr/>
        </p:nvSpPr>
        <p:spPr>
          <a:xfrm>
            <a:off x="1771743" y="3726830"/>
            <a:ext cx="25717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73" name="object 12">
            <a:extLst>
              <a:ext uri="{FF2B5EF4-FFF2-40B4-BE49-F238E27FC236}">
                <a16:creationId xmlns:a16="http://schemas.microsoft.com/office/drawing/2014/main" id="{984B0E31-4210-A9CF-EB49-14CABCB28F4C}"/>
              </a:ext>
            </a:extLst>
          </p:cNvPr>
          <p:cNvSpPr txBox="1"/>
          <p:nvPr/>
        </p:nvSpPr>
        <p:spPr>
          <a:xfrm>
            <a:off x="6633839" y="3723974"/>
            <a:ext cx="365760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580">
              <a:spcBef>
                <a:spcPts val="172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as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74" name="object 13">
            <a:extLst>
              <a:ext uri="{FF2B5EF4-FFF2-40B4-BE49-F238E27FC236}">
                <a16:creationId xmlns:a16="http://schemas.microsoft.com/office/drawing/2014/main" id="{CC94621B-2C9F-706B-E388-9B1A014DFE1B}"/>
              </a:ext>
            </a:extLst>
          </p:cNvPr>
          <p:cNvSpPr/>
          <p:nvPr/>
        </p:nvSpPr>
        <p:spPr>
          <a:xfrm>
            <a:off x="3153002" y="4141350"/>
            <a:ext cx="1722120" cy="12001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75" name="object 14">
            <a:extLst>
              <a:ext uri="{FF2B5EF4-FFF2-40B4-BE49-F238E27FC236}">
                <a16:creationId xmlns:a16="http://schemas.microsoft.com/office/drawing/2014/main" id="{E62F3C0C-BB0A-4780-F1ED-FF81F2158545}"/>
              </a:ext>
            </a:extLst>
          </p:cNvPr>
          <p:cNvSpPr/>
          <p:nvPr/>
        </p:nvSpPr>
        <p:spPr>
          <a:xfrm>
            <a:off x="5956393" y="4186888"/>
            <a:ext cx="1043464" cy="106204"/>
          </a:xfrm>
          <a:custGeom>
            <a:avLst/>
            <a:gdLst/>
            <a:ahLst/>
            <a:cxnLst/>
            <a:rect l="l" t="t" r="r" b="b"/>
            <a:pathLst>
              <a:path w="1391284" h="141604">
                <a:moveTo>
                  <a:pt x="1390943" y="1"/>
                </a:moveTo>
                <a:lnTo>
                  <a:pt x="1390018" y="27484"/>
                </a:lnTo>
                <a:lnTo>
                  <a:pt x="1387496" y="49927"/>
                </a:lnTo>
                <a:lnTo>
                  <a:pt x="1383755" y="65059"/>
                </a:lnTo>
                <a:lnTo>
                  <a:pt x="1379175" y="70607"/>
                </a:lnTo>
                <a:lnTo>
                  <a:pt x="696694" y="70606"/>
                </a:lnTo>
                <a:lnTo>
                  <a:pt x="692114" y="76154"/>
                </a:lnTo>
                <a:lnTo>
                  <a:pt x="688373" y="91286"/>
                </a:lnTo>
                <a:lnTo>
                  <a:pt x="685851" y="113729"/>
                </a:lnTo>
                <a:lnTo>
                  <a:pt x="684926" y="141212"/>
                </a:lnTo>
                <a:lnTo>
                  <a:pt x="684002" y="113729"/>
                </a:lnTo>
                <a:lnTo>
                  <a:pt x="681480" y="91286"/>
                </a:lnTo>
                <a:lnTo>
                  <a:pt x="677739" y="76154"/>
                </a:lnTo>
                <a:lnTo>
                  <a:pt x="673159" y="70606"/>
                </a:lnTo>
                <a:lnTo>
                  <a:pt x="11767" y="70606"/>
                </a:lnTo>
                <a:lnTo>
                  <a:pt x="7187" y="65057"/>
                </a:lnTo>
                <a:lnTo>
                  <a:pt x="3446" y="49926"/>
                </a:lnTo>
                <a:lnTo>
                  <a:pt x="924" y="2748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76" name="object 15">
            <a:extLst>
              <a:ext uri="{FF2B5EF4-FFF2-40B4-BE49-F238E27FC236}">
                <a16:creationId xmlns:a16="http://schemas.microsoft.com/office/drawing/2014/main" id="{B0145D6D-8519-6BF1-AB89-A1D63E1CF8E4}"/>
              </a:ext>
            </a:extLst>
          </p:cNvPr>
          <p:cNvSpPr txBox="1"/>
          <p:nvPr/>
        </p:nvSpPr>
        <p:spPr>
          <a:xfrm>
            <a:off x="3315798" y="4281379"/>
            <a:ext cx="4211955" cy="430567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sz="1350" spc="-4" dirty="0">
                <a:latin typeface="Corbel" panose="020B0503020204020204" pitchFamily="34" charset="0"/>
                <a:cs typeface="Calibri"/>
              </a:rPr>
              <a:t>outside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center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17" baseline="1543" dirty="0">
                <a:latin typeface="Corbel" panose="020B0503020204020204" pitchFamily="34" charset="0"/>
                <a:cs typeface="Calibri"/>
              </a:rPr>
              <a:t>word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outside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 </a:t>
            </a:r>
            <a:r>
              <a:rPr sz="1350" spc="-293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of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spc="11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2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at</a:t>
            </a:r>
            <a:r>
              <a:rPr sz="2025" spc="5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5" baseline="1543" dirty="0">
                <a:latin typeface="Corbel" panose="020B0503020204020204" pitchFamily="34" charset="0"/>
                <a:cs typeface="Calibri"/>
              </a:rPr>
              <a:t>position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baseline="1543" dirty="0">
                <a:latin typeface="Corbel" panose="020B0503020204020204" pitchFamily="34" charset="0"/>
                <a:cs typeface="Calibri"/>
              </a:rPr>
              <a:t>t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of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dirty="0">
                <a:latin typeface="Corbel" panose="020B0503020204020204" pitchFamily="34" charset="0"/>
                <a:cs typeface="Calibri"/>
              </a:rPr>
              <a:t> 2</a:t>
            </a:r>
          </a:p>
        </p:txBody>
      </p:sp>
      <p:sp>
        <p:nvSpPr>
          <p:cNvPr id="77" name="object 16">
            <a:extLst>
              <a:ext uri="{FF2B5EF4-FFF2-40B4-BE49-F238E27FC236}">
                <a16:creationId xmlns:a16="http://schemas.microsoft.com/office/drawing/2014/main" id="{41A9EF30-B680-0BD2-54D5-1740D69AB5D2}"/>
              </a:ext>
            </a:extLst>
          </p:cNvPr>
          <p:cNvSpPr/>
          <p:nvPr/>
        </p:nvSpPr>
        <p:spPr>
          <a:xfrm>
            <a:off x="5074983" y="4141353"/>
            <a:ext cx="682466" cy="125730"/>
          </a:xfrm>
          <a:custGeom>
            <a:avLst/>
            <a:gdLst/>
            <a:ahLst/>
            <a:cxnLst/>
            <a:rect l="l" t="t" r="r" b="b"/>
            <a:pathLst>
              <a:path w="909954" h="167639">
                <a:moveTo>
                  <a:pt x="909719" y="0"/>
                </a:moveTo>
                <a:lnTo>
                  <a:pt x="908621" y="32625"/>
                </a:lnTo>
                <a:lnTo>
                  <a:pt x="905627" y="59267"/>
                </a:lnTo>
                <a:lnTo>
                  <a:pt x="901187" y="77230"/>
                </a:lnTo>
                <a:lnTo>
                  <a:pt x="895749" y="83817"/>
                </a:lnTo>
                <a:lnTo>
                  <a:pt x="461933" y="83817"/>
                </a:lnTo>
                <a:lnTo>
                  <a:pt x="456495" y="90403"/>
                </a:lnTo>
                <a:lnTo>
                  <a:pt x="452055" y="108366"/>
                </a:lnTo>
                <a:lnTo>
                  <a:pt x="449061" y="135008"/>
                </a:lnTo>
                <a:lnTo>
                  <a:pt x="447964" y="167634"/>
                </a:lnTo>
                <a:lnTo>
                  <a:pt x="446866" y="135008"/>
                </a:lnTo>
                <a:lnTo>
                  <a:pt x="443872" y="108366"/>
                </a:lnTo>
                <a:lnTo>
                  <a:pt x="439432" y="90403"/>
                </a:lnTo>
                <a:lnTo>
                  <a:pt x="433994" y="83817"/>
                </a:lnTo>
                <a:lnTo>
                  <a:pt x="13969" y="83817"/>
                </a:lnTo>
                <a:lnTo>
                  <a:pt x="8531" y="77230"/>
                </a:lnTo>
                <a:lnTo>
                  <a:pt x="4091" y="59267"/>
                </a:lnTo>
                <a:lnTo>
                  <a:pt x="1097" y="32625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cxnSp>
        <p:nvCxnSpPr>
          <p:cNvPr id="82" name="Curved Connector 81">
            <a:extLst>
              <a:ext uri="{FF2B5EF4-FFF2-40B4-BE49-F238E27FC236}">
                <a16:creationId xmlns:a16="http://schemas.microsoft.com/office/drawing/2014/main" id="{6C08D5C2-4053-F758-3B18-113A8544C023}"/>
              </a:ext>
            </a:extLst>
          </p:cNvPr>
          <p:cNvCxnSpPr/>
          <p:nvPr/>
        </p:nvCxnSpPr>
        <p:spPr>
          <a:xfrm rot="16200000" flipV="1">
            <a:off x="4489224" y="2812346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>
            <a:extLst>
              <a:ext uri="{FF2B5EF4-FFF2-40B4-BE49-F238E27FC236}">
                <a16:creationId xmlns:a16="http://schemas.microsoft.com/office/drawing/2014/main" id="{BC108237-2C65-0B18-527D-4A4278D12DD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74275" y="2842894"/>
            <a:ext cx="5716" cy="1754504"/>
          </a:xfrm>
          <a:prstGeom prst="curvedConnector3">
            <a:avLst>
              <a:gd name="adj1" fmla="val 991646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>
            <a:extLst>
              <a:ext uri="{FF2B5EF4-FFF2-40B4-BE49-F238E27FC236}">
                <a16:creationId xmlns:a16="http://schemas.microsoft.com/office/drawing/2014/main" id="{DAE75F00-206C-79B6-0C68-FFC6B36D2F0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874225" y="3248660"/>
            <a:ext cx="12700" cy="948689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BDB13206-FCBE-212B-73BD-2D7D45570AF6}"/>
              </a:ext>
            </a:extLst>
          </p:cNvPr>
          <p:cNvCxnSpPr>
            <a:cxnSpLocks/>
          </p:cNvCxnSpPr>
          <p:nvPr/>
        </p:nvCxnSpPr>
        <p:spPr>
          <a:xfrm rot="16200000" flipV="1">
            <a:off x="4939280" y="3262402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098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F84E-BEA8-A135-2306-B40B96D9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Word2Vec Representation via Maximum-Likelihood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20B0-F774-761E-E8F8-BAD9C7E9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257" y="1114689"/>
            <a:ext cx="8711388" cy="3991025"/>
          </a:xfrm>
        </p:spPr>
        <p:txBody>
          <a:bodyPr>
            <a:normAutofit/>
          </a:bodyPr>
          <a:lstStyle/>
          <a:p>
            <a:pPr marL="9525">
              <a:spcBef>
                <a:spcPts val="75"/>
              </a:spcBef>
            </a:pP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Word2vec</a:t>
            </a:r>
            <a:r>
              <a:rPr lang="en-US" sz="18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200" spc="-4" dirty="0">
                <a:latin typeface="Corbel" panose="020B0503020204020204" pitchFamily="34" charset="0"/>
                <a:cs typeface="Calibri"/>
              </a:rPr>
              <a:t>[</a:t>
            </a:r>
            <a:r>
              <a:rPr lang="en-US" sz="1200" spc="-4" dirty="0" err="1">
                <a:latin typeface="Corbel" panose="020B0503020204020204" pitchFamily="34" charset="0"/>
                <a:cs typeface="Calibri"/>
              </a:rPr>
              <a:t>Mikolov</a:t>
            </a:r>
            <a:r>
              <a:rPr lang="en-US" sz="1200" dirty="0">
                <a:latin typeface="Corbel" panose="020B0503020204020204" pitchFamily="34" charset="0"/>
                <a:cs typeface="Calibri"/>
              </a:rPr>
              <a:t> et</a:t>
            </a:r>
            <a:r>
              <a:rPr lang="en-US" sz="1200" spc="-4" dirty="0">
                <a:latin typeface="Corbel" panose="020B0503020204020204" pitchFamily="34" charset="0"/>
                <a:cs typeface="Calibri"/>
              </a:rPr>
              <a:t> al. 2013]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 is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a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framework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for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learning word</a:t>
            </a:r>
            <a:r>
              <a:rPr lang="en-US" sz="18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vectors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dirty="0">
                <a:latin typeface="Corbel" panose="020B0503020204020204" pitchFamily="34" charset="0"/>
                <a:cs typeface="Calibri"/>
              </a:rPr>
              <a:t>Collect a large corpus of sentences (e.g., Wikipedia)</a:t>
            </a: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dirty="0">
                <a:latin typeface="Corbel" panose="020B0503020204020204" pitchFamily="34" charset="0"/>
                <a:cs typeface="Calibri"/>
              </a:rPr>
              <a:t>Every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word in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fixed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vocabulary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is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represented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by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vector</a:t>
            </a:r>
            <a:endParaRPr lang="en-US" sz="1600" dirty="0">
              <a:solidFill>
                <a:srgbClr val="C00000"/>
              </a:solidFill>
              <a:latin typeface="Corbel" panose="020B0503020204020204" pitchFamily="34" charset="0"/>
              <a:cs typeface="Calibri"/>
            </a:endParaRP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spc="-4" dirty="0">
                <a:latin typeface="Corbel" panose="020B0503020204020204" pitchFamily="34" charset="0"/>
                <a:cs typeface="Calibri"/>
              </a:rPr>
              <a:t>For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each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position in the text, consider the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“center”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word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 and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“outside” context</a:t>
            </a:r>
            <a:r>
              <a:rPr lang="en-US" sz="1600" spc="-1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6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o</a:t>
            </a: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spc="-4" dirty="0">
                <a:latin typeface="Corbel" panose="020B0503020204020204" pitchFamily="34" charset="0"/>
                <a:cs typeface="Calibri"/>
              </a:rPr>
              <a:t>Define a context predictability measure; i.e.,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the</a:t>
            </a:r>
            <a:r>
              <a:rPr lang="en-US" sz="1600" spc="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probability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6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o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 given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600" spc="-19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(or</a:t>
            </a:r>
            <a:r>
              <a:rPr lang="en-US" sz="1600" spc="-19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vice</a:t>
            </a:r>
            <a:r>
              <a:rPr lang="en-US" sz="1600" spc="-1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dirty="0">
                <a:latin typeface="Corbel" panose="020B0503020204020204" pitchFamily="34" charset="0"/>
                <a:cs typeface="Calibri"/>
              </a:rPr>
              <a:t>versa)</a:t>
            </a: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Keep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adjusting the</a:t>
            </a:r>
            <a:r>
              <a:rPr lang="en-US" sz="1600" spc="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word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vectors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to maximize</a:t>
            </a:r>
            <a:r>
              <a:rPr lang="en-US" sz="16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600" spc="-4" dirty="0">
                <a:latin typeface="Corbel" panose="020B0503020204020204" pitchFamily="34" charset="0"/>
                <a:cs typeface="Calibri"/>
              </a:rPr>
              <a:t>this probably </a:t>
            </a:r>
            <a:endParaRPr lang="en-US" sz="1600" dirty="0">
              <a:latin typeface="Corbel" panose="020B0503020204020204" pitchFamily="34" charset="0"/>
              <a:cs typeface="Calibri"/>
            </a:endParaRPr>
          </a:p>
          <a:p>
            <a:pPr marL="492125" lvl="1" indent="-342900">
              <a:spcBef>
                <a:spcPts val="4"/>
              </a:spcBef>
              <a:buFont typeface="+mj-lt"/>
              <a:buAutoNum type="arabicPeriod"/>
            </a:pPr>
            <a:endParaRPr lang="en-US" sz="16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B51C5B-95D4-1FE8-BAA4-F18C14137BC6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[Distributed Representations of Words and Phrases and their Compositionality.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0">
                <a:extLst>
                  <a:ext uri="{FF2B5EF4-FFF2-40B4-BE49-F238E27FC236}">
                    <a16:creationId xmlns:a16="http://schemas.microsoft.com/office/drawing/2014/main" id="{A88DD44A-8A0A-685E-50AA-DC2AA0837A9A}"/>
                  </a:ext>
                </a:extLst>
              </p:cNvPr>
              <p:cNvSpPr txBox="1"/>
              <p:nvPr/>
            </p:nvSpPr>
            <p:spPr>
              <a:xfrm>
                <a:off x="3137260" y="3060085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6" name="object 20">
                <a:extLst>
                  <a:ext uri="{FF2B5EF4-FFF2-40B4-BE49-F238E27FC236}">
                    <a16:creationId xmlns:a16="http://schemas.microsoft.com/office/drawing/2014/main" id="{A88DD44A-8A0A-685E-50AA-DC2AA0837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260" y="3060085"/>
                <a:ext cx="1646396" cy="167482"/>
              </a:xfrm>
              <a:prstGeom prst="rect">
                <a:avLst/>
              </a:prstGeom>
              <a:blipFill>
                <a:blip r:embed="rId3"/>
                <a:stretch>
                  <a:fillRect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0">
                <a:extLst>
                  <a:ext uri="{FF2B5EF4-FFF2-40B4-BE49-F238E27FC236}">
                    <a16:creationId xmlns:a16="http://schemas.microsoft.com/office/drawing/2014/main" id="{A0E7BA15-E076-10D7-3C63-68FD68FC336F}"/>
                  </a:ext>
                </a:extLst>
              </p:cNvPr>
              <p:cNvSpPr txBox="1"/>
              <p:nvPr/>
            </p:nvSpPr>
            <p:spPr>
              <a:xfrm>
                <a:off x="4222779" y="3302439"/>
                <a:ext cx="935718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7" name="object 20">
                <a:extLst>
                  <a:ext uri="{FF2B5EF4-FFF2-40B4-BE49-F238E27FC236}">
                    <a16:creationId xmlns:a16="http://schemas.microsoft.com/office/drawing/2014/main" id="{A0E7BA15-E076-10D7-3C63-68FD68FC3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779" y="3302439"/>
                <a:ext cx="935718" cy="167482"/>
              </a:xfrm>
              <a:prstGeom prst="rect">
                <a:avLst/>
              </a:prstGeom>
              <a:blipFill>
                <a:blip r:embed="rId4"/>
                <a:stretch>
                  <a:fillRect t="-7143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20">
                <a:extLst>
                  <a:ext uri="{FF2B5EF4-FFF2-40B4-BE49-F238E27FC236}">
                    <a16:creationId xmlns:a16="http://schemas.microsoft.com/office/drawing/2014/main" id="{D1139F29-4AA9-24C2-17DD-BDF73430B0DC}"/>
                  </a:ext>
                </a:extLst>
              </p:cNvPr>
              <p:cNvSpPr txBox="1"/>
              <p:nvPr/>
            </p:nvSpPr>
            <p:spPr>
              <a:xfrm>
                <a:off x="5635721" y="3322859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9" name="object 20">
                <a:extLst>
                  <a:ext uri="{FF2B5EF4-FFF2-40B4-BE49-F238E27FC236}">
                    <a16:creationId xmlns:a16="http://schemas.microsoft.com/office/drawing/2014/main" id="{D1139F29-4AA9-24C2-17DD-BDF73430B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721" y="3322859"/>
                <a:ext cx="1646396" cy="167482"/>
              </a:xfrm>
              <a:prstGeom prst="rect">
                <a:avLst/>
              </a:prstGeom>
              <a:blipFill>
                <a:blip r:embed="rId5"/>
                <a:stretch>
                  <a:fillRect t="-666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0">
                <a:extLst>
                  <a:ext uri="{FF2B5EF4-FFF2-40B4-BE49-F238E27FC236}">
                    <a16:creationId xmlns:a16="http://schemas.microsoft.com/office/drawing/2014/main" id="{420AA1E2-526A-3394-80DE-86B307418A8E}"/>
                  </a:ext>
                </a:extLst>
              </p:cNvPr>
              <p:cNvSpPr txBox="1"/>
              <p:nvPr/>
            </p:nvSpPr>
            <p:spPr>
              <a:xfrm>
                <a:off x="6423493" y="3080243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0" name="object 20">
                <a:extLst>
                  <a:ext uri="{FF2B5EF4-FFF2-40B4-BE49-F238E27FC236}">
                    <a16:creationId xmlns:a16="http://schemas.microsoft.com/office/drawing/2014/main" id="{420AA1E2-526A-3394-80DE-86B307418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493" y="3080243"/>
                <a:ext cx="1646396" cy="167482"/>
              </a:xfrm>
              <a:prstGeom prst="rect">
                <a:avLst/>
              </a:prstGeom>
              <a:blipFill>
                <a:blip r:embed="rId6"/>
                <a:stretch>
                  <a:fillRect t="-7143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object 5">
            <a:extLst>
              <a:ext uri="{FF2B5EF4-FFF2-40B4-BE49-F238E27FC236}">
                <a16:creationId xmlns:a16="http://schemas.microsoft.com/office/drawing/2014/main" id="{F98F35BB-7150-AB66-ADB1-E90502A35588}"/>
              </a:ext>
            </a:extLst>
          </p:cNvPr>
          <p:cNvSpPr txBox="1"/>
          <p:nvPr/>
        </p:nvSpPr>
        <p:spPr>
          <a:xfrm>
            <a:off x="7062464" y="3723974"/>
            <a:ext cx="268605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104">
              <a:spcBef>
                <a:spcPts val="172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67" name="object 6">
            <a:extLst>
              <a:ext uri="{FF2B5EF4-FFF2-40B4-BE49-F238E27FC236}">
                <a16:creationId xmlns:a16="http://schemas.microsoft.com/office/drawing/2014/main" id="{1E438E09-8264-825C-F8BA-B228743B09B7}"/>
              </a:ext>
            </a:extLst>
          </p:cNvPr>
          <p:cNvSpPr txBox="1"/>
          <p:nvPr/>
        </p:nvSpPr>
        <p:spPr>
          <a:xfrm>
            <a:off x="5894430" y="3715401"/>
            <a:ext cx="58864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580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crises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68" name="object 7">
            <a:extLst>
              <a:ext uri="{FF2B5EF4-FFF2-40B4-BE49-F238E27FC236}">
                <a16:creationId xmlns:a16="http://schemas.microsoft.com/office/drawing/2014/main" id="{B423B10E-E05C-E47A-E715-5EDD0B8C1E3A}"/>
              </a:ext>
            </a:extLst>
          </p:cNvPr>
          <p:cNvSpPr txBox="1"/>
          <p:nvPr/>
        </p:nvSpPr>
        <p:spPr>
          <a:xfrm>
            <a:off x="5008606" y="3721117"/>
            <a:ext cx="748664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68580">
              <a:spcBef>
                <a:spcPts val="176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banking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69" name="object 8">
            <a:extLst>
              <a:ext uri="{FF2B5EF4-FFF2-40B4-BE49-F238E27FC236}">
                <a16:creationId xmlns:a16="http://schemas.microsoft.com/office/drawing/2014/main" id="{B56BD6AC-0ECA-7217-BE30-92C5E9023429}"/>
              </a:ext>
            </a:extLst>
          </p:cNvPr>
          <p:cNvSpPr txBox="1"/>
          <p:nvPr/>
        </p:nvSpPr>
        <p:spPr>
          <a:xfrm>
            <a:off x="4071346" y="3721117"/>
            <a:ext cx="725805" cy="253435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70" name="object 9">
            <a:extLst>
              <a:ext uri="{FF2B5EF4-FFF2-40B4-BE49-F238E27FC236}">
                <a16:creationId xmlns:a16="http://schemas.microsoft.com/office/drawing/2014/main" id="{C8635262-20C0-9BDA-04DB-06703A960390}"/>
              </a:ext>
            </a:extLst>
          </p:cNvPr>
          <p:cNvSpPr txBox="1"/>
          <p:nvPr/>
        </p:nvSpPr>
        <p:spPr>
          <a:xfrm>
            <a:off x="3153002" y="3715401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71" name="object 10">
            <a:extLst>
              <a:ext uri="{FF2B5EF4-FFF2-40B4-BE49-F238E27FC236}">
                <a16:creationId xmlns:a16="http://schemas.microsoft.com/office/drawing/2014/main" id="{4E2E3443-50A3-5ED7-EE6F-EDB90C6E65E6}"/>
              </a:ext>
            </a:extLst>
          </p:cNvPr>
          <p:cNvSpPr txBox="1"/>
          <p:nvPr/>
        </p:nvSpPr>
        <p:spPr>
          <a:xfrm>
            <a:off x="2187167" y="3715401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72" name="object 11">
            <a:extLst>
              <a:ext uri="{FF2B5EF4-FFF2-40B4-BE49-F238E27FC236}">
                <a16:creationId xmlns:a16="http://schemas.microsoft.com/office/drawing/2014/main" id="{36ED87F0-0FF0-1C6B-9B39-09046A89D425}"/>
              </a:ext>
            </a:extLst>
          </p:cNvPr>
          <p:cNvSpPr txBox="1"/>
          <p:nvPr/>
        </p:nvSpPr>
        <p:spPr>
          <a:xfrm>
            <a:off x="1771743" y="3726830"/>
            <a:ext cx="25717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73" name="object 12">
            <a:extLst>
              <a:ext uri="{FF2B5EF4-FFF2-40B4-BE49-F238E27FC236}">
                <a16:creationId xmlns:a16="http://schemas.microsoft.com/office/drawing/2014/main" id="{984B0E31-4210-A9CF-EB49-14CABCB28F4C}"/>
              </a:ext>
            </a:extLst>
          </p:cNvPr>
          <p:cNvSpPr txBox="1"/>
          <p:nvPr/>
        </p:nvSpPr>
        <p:spPr>
          <a:xfrm>
            <a:off x="6633839" y="3723974"/>
            <a:ext cx="365760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580">
              <a:spcBef>
                <a:spcPts val="172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as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74" name="object 13">
            <a:extLst>
              <a:ext uri="{FF2B5EF4-FFF2-40B4-BE49-F238E27FC236}">
                <a16:creationId xmlns:a16="http://schemas.microsoft.com/office/drawing/2014/main" id="{CC94621B-2C9F-706B-E388-9B1A014DFE1B}"/>
              </a:ext>
            </a:extLst>
          </p:cNvPr>
          <p:cNvSpPr/>
          <p:nvPr/>
        </p:nvSpPr>
        <p:spPr>
          <a:xfrm>
            <a:off x="3153002" y="4141350"/>
            <a:ext cx="1722120" cy="12001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75" name="object 14">
            <a:extLst>
              <a:ext uri="{FF2B5EF4-FFF2-40B4-BE49-F238E27FC236}">
                <a16:creationId xmlns:a16="http://schemas.microsoft.com/office/drawing/2014/main" id="{E62F3C0C-BB0A-4780-F1ED-FF81F2158545}"/>
              </a:ext>
            </a:extLst>
          </p:cNvPr>
          <p:cNvSpPr/>
          <p:nvPr/>
        </p:nvSpPr>
        <p:spPr>
          <a:xfrm>
            <a:off x="5956393" y="4186888"/>
            <a:ext cx="1043464" cy="106204"/>
          </a:xfrm>
          <a:custGeom>
            <a:avLst/>
            <a:gdLst/>
            <a:ahLst/>
            <a:cxnLst/>
            <a:rect l="l" t="t" r="r" b="b"/>
            <a:pathLst>
              <a:path w="1391284" h="141604">
                <a:moveTo>
                  <a:pt x="1390943" y="1"/>
                </a:moveTo>
                <a:lnTo>
                  <a:pt x="1390018" y="27484"/>
                </a:lnTo>
                <a:lnTo>
                  <a:pt x="1387496" y="49927"/>
                </a:lnTo>
                <a:lnTo>
                  <a:pt x="1383755" y="65059"/>
                </a:lnTo>
                <a:lnTo>
                  <a:pt x="1379175" y="70607"/>
                </a:lnTo>
                <a:lnTo>
                  <a:pt x="696694" y="70606"/>
                </a:lnTo>
                <a:lnTo>
                  <a:pt x="692114" y="76154"/>
                </a:lnTo>
                <a:lnTo>
                  <a:pt x="688373" y="91286"/>
                </a:lnTo>
                <a:lnTo>
                  <a:pt x="685851" y="113729"/>
                </a:lnTo>
                <a:lnTo>
                  <a:pt x="684926" y="141212"/>
                </a:lnTo>
                <a:lnTo>
                  <a:pt x="684002" y="113729"/>
                </a:lnTo>
                <a:lnTo>
                  <a:pt x="681480" y="91286"/>
                </a:lnTo>
                <a:lnTo>
                  <a:pt x="677739" y="76154"/>
                </a:lnTo>
                <a:lnTo>
                  <a:pt x="673159" y="70606"/>
                </a:lnTo>
                <a:lnTo>
                  <a:pt x="11767" y="70606"/>
                </a:lnTo>
                <a:lnTo>
                  <a:pt x="7187" y="65057"/>
                </a:lnTo>
                <a:lnTo>
                  <a:pt x="3446" y="49926"/>
                </a:lnTo>
                <a:lnTo>
                  <a:pt x="924" y="2748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76" name="object 15">
            <a:extLst>
              <a:ext uri="{FF2B5EF4-FFF2-40B4-BE49-F238E27FC236}">
                <a16:creationId xmlns:a16="http://schemas.microsoft.com/office/drawing/2014/main" id="{B0145D6D-8519-6BF1-AB89-A1D63E1CF8E4}"/>
              </a:ext>
            </a:extLst>
          </p:cNvPr>
          <p:cNvSpPr txBox="1"/>
          <p:nvPr/>
        </p:nvSpPr>
        <p:spPr>
          <a:xfrm>
            <a:off x="3315798" y="4281379"/>
            <a:ext cx="4211955" cy="430567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sz="1350" spc="-4" dirty="0">
                <a:latin typeface="Corbel" panose="020B0503020204020204" pitchFamily="34" charset="0"/>
                <a:cs typeface="Calibri"/>
              </a:rPr>
              <a:t>outside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center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17" baseline="1543" dirty="0">
                <a:latin typeface="Corbel" panose="020B0503020204020204" pitchFamily="34" charset="0"/>
                <a:cs typeface="Calibri"/>
              </a:rPr>
              <a:t>word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outside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 </a:t>
            </a:r>
            <a:r>
              <a:rPr sz="1350" spc="-293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of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spc="11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2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at</a:t>
            </a:r>
            <a:r>
              <a:rPr sz="2025" spc="5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5" baseline="1543" dirty="0">
                <a:latin typeface="Corbel" panose="020B0503020204020204" pitchFamily="34" charset="0"/>
                <a:cs typeface="Calibri"/>
              </a:rPr>
              <a:t>position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baseline="1543" dirty="0">
                <a:latin typeface="Corbel" panose="020B0503020204020204" pitchFamily="34" charset="0"/>
                <a:cs typeface="Calibri"/>
              </a:rPr>
              <a:t>t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of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dirty="0">
                <a:latin typeface="Corbel" panose="020B0503020204020204" pitchFamily="34" charset="0"/>
                <a:cs typeface="Calibri"/>
              </a:rPr>
              <a:t> 2</a:t>
            </a:r>
          </a:p>
        </p:txBody>
      </p:sp>
      <p:sp>
        <p:nvSpPr>
          <p:cNvPr id="77" name="object 16">
            <a:extLst>
              <a:ext uri="{FF2B5EF4-FFF2-40B4-BE49-F238E27FC236}">
                <a16:creationId xmlns:a16="http://schemas.microsoft.com/office/drawing/2014/main" id="{41A9EF30-B680-0BD2-54D5-1740D69AB5D2}"/>
              </a:ext>
            </a:extLst>
          </p:cNvPr>
          <p:cNvSpPr/>
          <p:nvPr/>
        </p:nvSpPr>
        <p:spPr>
          <a:xfrm>
            <a:off x="5074983" y="4141353"/>
            <a:ext cx="682466" cy="125730"/>
          </a:xfrm>
          <a:custGeom>
            <a:avLst/>
            <a:gdLst/>
            <a:ahLst/>
            <a:cxnLst/>
            <a:rect l="l" t="t" r="r" b="b"/>
            <a:pathLst>
              <a:path w="909954" h="167639">
                <a:moveTo>
                  <a:pt x="909719" y="0"/>
                </a:moveTo>
                <a:lnTo>
                  <a:pt x="908621" y="32625"/>
                </a:lnTo>
                <a:lnTo>
                  <a:pt x="905627" y="59267"/>
                </a:lnTo>
                <a:lnTo>
                  <a:pt x="901187" y="77230"/>
                </a:lnTo>
                <a:lnTo>
                  <a:pt x="895749" y="83817"/>
                </a:lnTo>
                <a:lnTo>
                  <a:pt x="461933" y="83817"/>
                </a:lnTo>
                <a:lnTo>
                  <a:pt x="456495" y="90403"/>
                </a:lnTo>
                <a:lnTo>
                  <a:pt x="452055" y="108366"/>
                </a:lnTo>
                <a:lnTo>
                  <a:pt x="449061" y="135008"/>
                </a:lnTo>
                <a:lnTo>
                  <a:pt x="447964" y="167634"/>
                </a:lnTo>
                <a:lnTo>
                  <a:pt x="446866" y="135008"/>
                </a:lnTo>
                <a:lnTo>
                  <a:pt x="443872" y="108366"/>
                </a:lnTo>
                <a:lnTo>
                  <a:pt x="439432" y="90403"/>
                </a:lnTo>
                <a:lnTo>
                  <a:pt x="433994" y="83817"/>
                </a:lnTo>
                <a:lnTo>
                  <a:pt x="13969" y="83817"/>
                </a:lnTo>
                <a:lnTo>
                  <a:pt x="8531" y="77230"/>
                </a:lnTo>
                <a:lnTo>
                  <a:pt x="4091" y="59267"/>
                </a:lnTo>
                <a:lnTo>
                  <a:pt x="1097" y="32625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cxnSp>
        <p:nvCxnSpPr>
          <p:cNvPr id="82" name="Curved Connector 81">
            <a:extLst>
              <a:ext uri="{FF2B5EF4-FFF2-40B4-BE49-F238E27FC236}">
                <a16:creationId xmlns:a16="http://schemas.microsoft.com/office/drawing/2014/main" id="{6C08D5C2-4053-F758-3B18-113A8544C023}"/>
              </a:ext>
            </a:extLst>
          </p:cNvPr>
          <p:cNvCxnSpPr/>
          <p:nvPr/>
        </p:nvCxnSpPr>
        <p:spPr>
          <a:xfrm rot="16200000" flipV="1">
            <a:off x="4489224" y="2812346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>
            <a:extLst>
              <a:ext uri="{FF2B5EF4-FFF2-40B4-BE49-F238E27FC236}">
                <a16:creationId xmlns:a16="http://schemas.microsoft.com/office/drawing/2014/main" id="{BC108237-2C65-0B18-527D-4A4278D12DD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74275" y="2842894"/>
            <a:ext cx="5716" cy="1754504"/>
          </a:xfrm>
          <a:prstGeom prst="curvedConnector3">
            <a:avLst>
              <a:gd name="adj1" fmla="val 991646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>
            <a:extLst>
              <a:ext uri="{FF2B5EF4-FFF2-40B4-BE49-F238E27FC236}">
                <a16:creationId xmlns:a16="http://schemas.microsoft.com/office/drawing/2014/main" id="{DAE75F00-206C-79B6-0C68-FFC6B36D2F0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874225" y="3248660"/>
            <a:ext cx="12700" cy="948689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BDB13206-FCBE-212B-73BD-2D7D45570AF6}"/>
              </a:ext>
            </a:extLst>
          </p:cNvPr>
          <p:cNvCxnSpPr>
            <a:cxnSpLocks/>
          </p:cNvCxnSpPr>
          <p:nvPr/>
        </p:nvCxnSpPr>
        <p:spPr>
          <a:xfrm rot="16200000" flipV="1">
            <a:off x="4939280" y="3262402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742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4B32A-73B8-06ED-7EF2-303BC651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Word2Vec Probabilities: Pop Quiz 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76B5971-1121-FA57-430B-E75FC2470C2A}"/>
              </a:ext>
            </a:extLst>
          </p:cNvPr>
          <p:cNvSpPr txBox="1"/>
          <p:nvPr/>
        </p:nvSpPr>
        <p:spPr>
          <a:xfrm>
            <a:off x="7039264" y="3715230"/>
            <a:ext cx="268605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104">
              <a:spcBef>
                <a:spcPts val="172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82F304AE-5B22-A077-5A01-BE454723BFA1}"/>
              </a:ext>
            </a:extLst>
          </p:cNvPr>
          <p:cNvSpPr txBox="1"/>
          <p:nvPr/>
        </p:nvSpPr>
        <p:spPr>
          <a:xfrm>
            <a:off x="5871230" y="3706657"/>
            <a:ext cx="58864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580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crises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FD93B54D-275F-11A4-7F0E-AE91E205C507}"/>
              </a:ext>
            </a:extLst>
          </p:cNvPr>
          <p:cNvSpPr txBox="1"/>
          <p:nvPr/>
        </p:nvSpPr>
        <p:spPr>
          <a:xfrm>
            <a:off x="4985406" y="3712373"/>
            <a:ext cx="748664" cy="253435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2384" rIns="0" bIns="0" rtlCol="0">
            <a:spAutoFit/>
          </a:bodyPr>
          <a:lstStyle/>
          <a:p>
            <a:pPr marL="68580">
              <a:spcBef>
                <a:spcPts val="176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banking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A4D81595-FA0F-F2C1-3276-746D2A1F4FE4}"/>
              </a:ext>
            </a:extLst>
          </p:cNvPr>
          <p:cNvSpPr txBox="1"/>
          <p:nvPr/>
        </p:nvSpPr>
        <p:spPr>
          <a:xfrm>
            <a:off x="4048146" y="3712373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B0DB5538-8619-A800-4BE9-1804938DB256}"/>
              </a:ext>
            </a:extLst>
          </p:cNvPr>
          <p:cNvSpPr txBox="1"/>
          <p:nvPr/>
        </p:nvSpPr>
        <p:spPr>
          <a:xfrm>
            <a:off x="3129802" y="3706657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C9AFDF2A-5787-DF2D-DFD4-A9D731C35563}"/>
              </a:ext>
            </a:extLst>
          </p:cNvPr>
          <p:cNvSpPr txBox="1"/>
          <p:nvPr/>
        </p:nvSpPr>
        <p:spPr>
          <a:xfrm>
            <a:off x="2163967" y="3706657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8690878A-51C0-D44F-BC12-F96A73A0A318}"/>
              </a:ext>
            </a:extLst>
          </p:cNvPr>
          <p:cNvSpPr txBox="1"/>
          <p:nvPr/>
        </p:nvSpPr>
        <p:spPr>
          <a:xfrm>
            <a:off x="1748543" y="3718086"/>
            <a:ext cx="25717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87E37729-5A36-060E-8CFE-DFAD8E84FE2B}"/>
              </a:ext>
            </a:extLst>
          </p:cNvPr>
          <p:cNvSpPr txBox="1"/>
          <p:nvPr/>
        </p:nvSpPr>
        <p:spPr>
          <a:xfrm>
            <a:off x="6610639" y="3715230"/>
            <a:ext cx="365760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580">
              <a:spcBef>
                <a:spcPts val="172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as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22E0AF60-8D60-B52B-BE27-548F7ED38AC2}"/>
              </a:ext>
            </a:extLst>
          </p:cNvPr>
          <p:cNvSpPr/>
          <p:nvPr/>
        </p:nvSpPr>
        <p:spPr>
          <a:xfrm>
            <a:off x="2189028" y="4086704"/>
            <a:ext cx="1722120" cy="12001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CFB5A328-18D1-E81D-C8FD-C58B894295A8}"/>
              </a:ext>
            </a:extLst>
          </p:cNvPr>
          <p:cNvSpPr/>
          <p:nvPr/>
        </p:nvSpPr>
        <p:spPr>
          <a:xfrm>
            <a:off x="4992419" y="4112421"/>
            <a:ext cx="1514475" cy="125730"/>
          </a:xfrm>
          <a:custGeom>
            <a:avLst/>
            <a:gdLst/>
            <a:ahLst/>
            <a:cxnLst/>
            <a:rect l="l" t="t" r="r" b="b"/>
            <a:pathLst>
              <a:path w="2019300" h="167639">
                <a:moveTo>
                  <a:pt x="2019303" y="2"/>
                </a:moveTo>
                <a:lnTo>
                  <a:pt x="2018205" y="32628"/>
                </a:lnTo>
                <a:lnTo>
                  <a:pt x="2015211" y="59271"/>
                </a:lnTo>
                <a:lnTo>
                  <a:pt x="2010770" y="77235"/>
                </a:lnTo>
                <a:lnTo>
                  <a:pt x="2005333" y="83822"/>
                </a:lnTo>
                <a:lnTo>
                  <a:pt x="1008315" y="83820"/>
                </a:lnTo>
                <a:lnTo>
                  <a:pt x="1002877" y="90407"/>
                </a:lnTo>
                <a:lnTo>
                  <a:pt x="998437" y="108370"/>
                </a:lnTo>
                <a:lnTo>
                  <a:pt x="995443" y="135013"/>
                </a:lnTo>
                <a:lnTo>
                  <a:pt x="994345" y="167640"/>
                </a:lnTo>
                <a:lnTo>
                  <a:pt x="993247" y="135013"/>
                </a:lnTo>
                <a:lnTo>
                  <a:pt x="990253" y="108370"/>
                </a:lnTo>
                <a:lnTo>
                  <a:pt x="985813" y="90407"/>
                </a:lnTo>
                <a:lnTo>
                  <a:pt x="980375" y="83820"/>
                </a:lnTo>
                <a:lnTo>
                  <a:pt x="13969" y="83820"/>
                </a:lnTo>
                <a:lnTo>
                  <a:pt x="8532" y="77233"/>
                </a:lnTo>
                <a:lnTo>
                  <a:pt x="4091" y="59269"/>
                </a:lnTo>
                <a:lnTo>
                  <a:pt x="1097" y="32626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3B285F29-B0B1-422A-2763-2DC66F7B5A77}"/>
              </a:ext>
            </a:extLst>
          </p:cNvPr>
          <p:cNvSpPr txBox="1"/>
          <p:nvPr/>
        </p:nvSpPr>
        <p:spPr>
          <a:xfrm>
            <a:off x="2351824" y="4226914"/>
            <a:ext cx="4211479" cy="430567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sz="1350" spc="-4" dirty="0">
                <a:latin typeface="Corbel" panose="020B0503020204020204" pitchFamily="34" charset="0"/>
                <a:cs typeface="Calibri"/>
              </a:rPr>
              <a:t>outside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center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17" baseline="1543" dirty="0">
                <a:latin typeface="Corbel" panose="020B0503020204020204" pitchFamily="34" charset="0"/>
                <a:cs typeface="Calibri"/>
              </a:rPr>
              <a:t>word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outside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 </a:t>
            </a:r>
            <a:r>
              <a:rPr sz="1350" spc="-293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of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spc="11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2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at</a:t>
            </a:r>
            <a:r>
              <a:rPr sz="2025" spc="5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5" baseline="1543" dirty="0">
                <a:latin typeface="Corbel" panose="020B0503020204020204" pitchFamily="34" charset="0"/>
                <a:cs typeface="Calibri"/>
              </a:rPr>
              <a:t>position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baseline="1543" dirty="0">
                <a:latin typeface="Corbel" panose="020B0503020204020204" pitchFamily="34" charset="0"/>
                <a:cs typeface="Calibri"/>
              </a:rPr>
              <a:t>t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dirty="0">
                <a:latin typeface="Corbel" panose="020B0503020204020204" pitchFamily="34" charset="0"/>
                <a:cs typeface="Calibri"/>
              </a:rPr>
              <a:t> window of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dirty="0">
                <a:latin typeface="Corbel" panose="020B0503020204020204" pitchFamily="34" charset="0"/>
                <a:cs typeface="Calibri"/>
              </a:rPr>
              <a:t> 2</a:t>
            </a: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301EF3DC-A7E7-90CB-D2E0-D8DD01481DD8}"/>
              </a:ext>
            </a:extLst>
          </p:cNvPr>
          <p:cNvSpPr/>
          <p:nvPr/>
        </p:nvSpPr>
        <p:spPr>
          <a:xfrm>
            <a:off x="4111008" y="4098132"/>
            <a:ext cx="600075" cy="114300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7F6D5D15-DC66-6DBF-D0CB-B8F33C700BC2}"/>
              </a:ext>
            </a:extLst>
          </p:cNvPr>
          <p:cNvCxnSpPr>
            <a:stCxn id="7" idx="0"/>
            <a:endCxn id="9" idx="0"/>
          </p:cNvCxnSpPr>
          <p:nvPr/>
        </p:nvCxnSpPr>
        <p:spPr>
          <a:xfrm rot="16200000" flipV="1">
            <a:off x="3500392" y="2801715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5450EDD8-CFC6-2D13-D779-4BBC9D4B7316}"/>
              </a:ext>
            </a:extLst>
          </p:cNvPr>
          <p:cNvCxnSpPr>
            <a:cxnSpLocks/>
            <a:stCxn id="7" idx="0"/>
            <a:endCxn id="5" idx="0"/>
          </p:cNvCxnSpPr>
          <p:nvPr/>
        </p:nvCxnSpPr>
        <p:spPr>
          <a:xfrm rot="5400000" flipH="1" flipV="1">
            <a:off x="5285443" y="2832263"/>
            <a:ext cx="5716" cy="1754504"/>
          </a:xfrm>
          <a:prstGeom prst="curvedConnector3">
            <a:avLst>
              <a:gd name="adj1" fmla="val 991646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5EB96A16-97D4-A14F-E29A-1A35545B9DF7}"/>
              </a:ext>
            </a:extLst>
          </p:cNvPr>
          <p:cNvCxnSpPr>
            <a:cxnSpLocks/>
            <a:stCxn id="7" idx="0"/>
            <a:endCxn id="6" idx="0"/>
          </p:cNvCxnSpPr>
          <p:nvPr/>
        </p:nvCxnSpPr>
        <p:spPr>
          <a:xfrm rot="5400000" flipH="1" flipV="1">
            <a:off x="4885393" y="3238029"/>
            <a:ext cx="12700" cy="948689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989FC614-07FE-9AA9-F0E7-8CAC9EF49439}"/>
              </a:ext>
            </a:extLst>
          </p:cNvPr>
          <p:cNvCxnSpPr>
            <a:cxnSpLocks/>
            <a:stCxn id="7" idx="0"/>
            <a:endCxn id="8" idx="0"/>
          </p:cNvCxnSpPr>
          <p:nvPr/>
        </p:nvCxnSpPr>
        <p:spPr>
          <a:xfrm rot="16200000" flipV="1">
            <a:off x="3950448" y="3251771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20">
                <a:extLst>
                  <a:ext uri="{FF2B5EF4-FFF2-40B4-BE49-F238E27FC236}">
                    <a16:creationId xmlns:a16="http://schemas.microsoft.com/office/drawing/2014/main" id="{AA991B7B-D0B2-AE4A-C960-0FC256F2E151}"/>
                  </a:ext>
                </a:extLst>
              </p:cNvPr>
              <p:cNvSpPr txBox="1"/>
              <p:nvPr/>
            </p:nvSpPr>
            <p:spPr>
              <a:xfrm>
                <a:off x="1983625" y="3065401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0" name="object 20">
                <a:extLst>
                  <a:ext uri="{FF2B5EF4-FFF2-40B4-BE49-F238E27FC236}">
                    <a16:creationId xmlns:a16="http://schemas.microsoft.com/office/drawing/2014/main" id="{AA991B7B-D0B2-AE4A-C960-0FC256F2E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625" y="3065401"/>
                <a:ext cx="1646396" cy="167482"/>
              </a:xfrm>
              <a:prstGeom prst="rect">
                <a:avLst/>
              </a:prstGeom>
              <a:blipFill>
                <a:blip r:embed="rId2"/>
                <a:stretch>
                  <a:fillRect t="-7143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20">
                <a:extLst>
                  <a:ext uri="{FF2B5EF4-FFF2-40B4-BE49-F238E27FC236}">
                    <a16:creationId xmlns:a16="http://schemas.microsoft.com/office/drawing/2014/main" id="{0CC23C67-9CDB-F970-5798-3D46B4624FC3}"/>
                  </a:ext>
                </a:extLst>
              </p:cNvPr>
              <p:cNvSpPr txBox="1"/>
              <p:nvPr/>
            </p:nvSpPr>
            <p:spPr>
              <a:xfrm>
                <a:off x="3069144" y="3307755"/>
                <a:ext cx="935718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1" name="object 20">
                <a:extLst>
                  <a:ext uri="{FF2B5EF4-FFF2-40B4-BE49-F238E27FC236}">
                    <a16:creationId xmlns:a16="http://schemas.microsoft.com/office/drawing/2014/main" id="{0CC23C67-9CDB-F970-5798-3D46B4624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144" y="3307755"/>
                <a:ext cx="935718" cy="167482"/>
              </a:xfrm>
              <a:prstGeom prst="rect">
                <a:avLst/>
              </a:prstGeom>
              <a:blipFill>
                <a:blip r:embed="rId3"/>
                <a:stretch>
                  <a:fillRect t="-7143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20">
                <a:extLst>
                  <a:ext uri="{FF2B5EF4-FFF2-40B4-BE49-F238E27FC236}">
                    <a16:creationId xmlns:a16="http://schemas.microsoft.com/office/drawing/2014/main" id="{F6FF81D5-62E9-D36E-E4FF-9283F3C2055B}"/>
                  </a:ext>
                </a:extLst>
              </p:cNvPr>
              <p:cNvSpPr txBox="1"/>
              <p:nvPr/>
            </p:nvSpPr>
            <p:spPr>
              <a:xfrm>
                <a:off x="4482086" y="3328175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2" name="object 20">
                <a:extLst>
                  <a:ext uri="{FF2B5EF4-FFF2-40B4-BE49-F238E27FC236}">
                    <a16:creationId xmlns:a16="http://schemas.microsoft.com/office/drawing/2014/main" id="{F6FF81D5-62E9-D36E-E4FF-9283F3C20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086" y="3328175"/>
                <a:ext cx="1646396" cy="167482"/>
              </a:xfrm>
              <a:prstGeom prst="rect">
                <a:avLst/>
              </a:prstGeom>
              <a:blipFill>
                <a:blip r:embed="rId4"/>
                <a:stretch>
                  <a:fillRect t="-7143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DE3E0A9D-74EB-32BC-71D7-B5EC2F56C89E}"/>
                  </a:ext>
                </a:extLst>
              </p:cNvPr>
              <p:cNvSpPr txBox="1"/>
              <p:nvPr/>
            </p:nvSpPr>
            <p:spPr>
              <a:xfrm>
                <a:off x="5269858" y="3085559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DE3E0A9D-74EB-32BC-71D7-B5EC2F56C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858" y="3085559"/>
                <a:ext cx="1646396" cy="167482"/>
              </a:xfrm>
              <a:prstGeom prst="rect">
                <a:avLst/>
              </a:prstGeom>
              <a:blipFill>
                <a:blip r:embed="rId5"/>
                <a:stretch>
                  <a:fillRect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A12C43-0500-9D08-29DB-BFDD51890FDF}"/>
                  </a:ext>
                </a:extLst>
              </p:cNvPr>
              <p:cNvSpPr txBox="1"/>
              <p:nvPr/>
            </p:nvSpPr>
            <p:spPr>
              <a:xfrm>
                <a:off x="640689" y="1089242"/>
                <a:ext cx="728056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:r>
                  <a:rPr lang="en-US" sz="2000" spc="-11" dirty="0">
                    <a:latin typeface="Corbel" panose="020B0503020204020204" pitchFamily="34" charset="0"/>
                    <a:cs typeface="Calibri"/>
                  </a:rPr>
                  <a:t>What is the right expression for </a:t>
                </a:r>
                <a14:m>
                  <m:oMath xmlns:m="http://schemas.openxmlformats.org/officeDocument/2006/math">
                    <m:r>
                      <a:rPr lang="fa-IR" sz="2000" spc="-11" smtClean="0"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fa-IR" sz="2000" i="1" spc="-1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a-IR" sz="2000" i="1" spc="-1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fa-IR" sz="2000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fa-IR" sz="2000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𝑡</m:t>
                            </m:r>
                            <m:r>
                              <a:rPr lang="en-US" sz="2000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+</m:t>
                            </m:r>
                            <m:r>
                              <a:rPr lang="fa-IR" sz="2000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lang="fa-IR" sz="2000" spc="-11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e>
                    </m:d>
                    <m:sSub>
                      <m:sSubPr>
                        <m:ctrlPr>
                          <a:rPr lang="fa-IR" sz="2000" i="1" spc="-1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fa-IR" sz="2000" spc="-11" smtClean="0">
                            <a:latin typeface="Cambria Math" panose="02040503050406030204" pitchFamily="18" charset="0"/>
                            <a:cs typeface="Calibri"/>
                          </a:rPr>
                          <m:t>𝑤</m:t>
                        </m:r>
                      </m:e>
                      <m:sub>
                        <m:r>
                          <a:rPr lang="fa-IR" sz="2000" spc="-11" smtClean="0">
                            <a:latin typeface="Cambria Math" panose="02040503050406030204" pitchFamily="18" charset="0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lang="fa-IR" sz="2000" spc="-11" smtClean="0"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  <m:r>
                      <a:rPr lang="en-US" sz="2000" spc="-11" smtClean="0"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</m:oMath>
                </a14:m>
                <a:r>
                  <a:rPr lang="en-US" sz="2000" spc="-11" dirty="0">
                    <a:latin typeface="Corbel" panose="020B0503020204020204" pitchFamily="34" charset="0"/>
                    <a:cs typeface="Calibri"/>
                  </a:rPr>
                  <a:t>?</a:t>
                </a:r>
                <a:endParaRPr lang="en-US" sz="2000" spc="-11" dirty="0">
                  <a:latin typeface="Cambria Math" panose="02040503050406030204" pitchFamily="18" charset="0"/>
                  <a:cs typeface="Calibri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A12C43-0500-9D08-29DB-BFDD51890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89" y="1089242"/>
                <a:ext cx="7280567" cy="400110"/>
              </a:xfrm>
              <a:prstGeom prst="rect">
                <a:avLst/>
              </a:prstGeom>
              <a:blipFill>
                <a:blip r:embed="rId6"/>
                <a:stretch>
                  <a:fillRect l="-523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CAEAB3C-D9B7-3867-7A0B-62BEC59A8730}"/>
                  </a:ext>
                </a:extLst>
              </p:cNvPr>
              <p:cNvSpPr txBox="1"/>
              <p:nvPr/>
            </p:nvSpPr>
            <p:spPr>
              <a:xfrm>
                <a:off x="1530929" y="1711899"/>
                <a:ext cx="345447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:r>
                  <a:rPr lang="en-US" sz="16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(A)</a:t>
                </a:r>
                <a14:m>
                  <m:oMath xmlns:m="http://schemas.openxmlformats.org/officeDocument/2006/math">
                    <m:r>
                      <a:rPr lang="en-US" sz="1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problems</m:t>
                        </m:r>
                        <m:r>
                          <a:rPr lang="en-US" sz="1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>
                            <a:solidFill>
                              <a:srgbClr val="C00000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1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into</m:t>
                        </m:r>
                      </m:e>
                    </m:d>
                  </m:oMath>
                </a14:m>
                <a:endParaRPr lang="fa-IR" sz="18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CAEAB3C-D9B7-3867-7A0B-62BEC59A8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929" y="1711899"/>
                <a:ext cx="3454477" cy="338554"/>
              </a:xfrm>
              <a:prstGeom prst="rect">
                <a:avLst/>
              </a:prstGeom>
              <a:blipFill>
                <a:blip r:embed="rId7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DF4166-453C-3671-59F3-1FF419B22E7C}"/>
                  </a:ext>
                </a:extLst>
              </p:cNvPr>
              <p:cNvSpPr txBox="1"/>
              <p:nvPr/>
            </p:nvSpPr>
            <p:spPr>
              <a:xfrm>
                <a:off x="4481944" y="1715065"/>
                <a:ext cx="345447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:r>
                  <a:rPr lang="en-US" sz="16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(B) </a:t>
                </a:r>
                <a14:m>
                  <m:oMath xmlns:m="http://schemas.openxmlformats.org/officeDocument/2006/math">
                    <m:r>
                      <a:rPr lang="en-US" sz="1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cries</m:t>
                        </m:r>
                        <m:r>
                          <a:rPr lang="en-US" sz="1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>
                            <a:solidFill>
                              <a:srgbClr val="C00000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1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into</m:t>
                        </m:r>
                      </m:e>
                    </m:d>
                  </m:oMath>
                </a14:m>
                <a:endParaRPr lang="fa-IR" sz="18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DF4166-453C-3671-59F3-1FF419B22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944" y="1715065"/>
                <a:ext cx="3454477" cy="338554"/>
              </a:xfrm>
              <a:prstGeom prst="rect">
                <a:avLst/>
              </a:prstGeom>
              <a:blipFill>
                <a:blip r:embed="rId8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F290AF9-5294-5ABA-398F-FBCB645B5CA4}"/>
                  </a:ext>
                </a:extLst>
              </p:cNvPr>
              <p:cNvSpPr txBox="1"/>
              <p:nvPr/>
            </p:nvSpPr>
            <p:spPr>
              <a:xfrm>
                <a:off x="1530929" y="2340819"/>
                <a:ext cx="405489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:r>
                  <a:rPr lang="en-US" sz="16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(C)</a:t>
                </a:r>
                <a14:m>
                  <m:oMath xmlns:m="http://schemas.openxmlformats.org/officeDocument/2006/math">
                    <m:r>
                      <a:rPr lang="en-US" sz="1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problems</m:t>
                        </m:r>
                        <m:r>
                          <a:rPr lang="en-US" sz="1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>
                            <a:solidFill>
                              <a:srgbClr val="C00000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1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cries</m:t>
                        </m:r>
                      </m:e>
                    </m:d>
                  </m:oMath>
                </a14:m>
                <a:endParaRPr lang="fa-IR" sz="18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F290AF9-5294-5ABA-398F-FBCB645B5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929" y="2340819"/>
                <a:ext cx="4054898" cy="338554"/>
              </a:xfrm>
              <a:prstGeom prst="rect">
                <a:avLst/>
              </a:prstGeom>
              <a:blipFill>
                <a:blip r:embed="rId9"/>
                <a:stretch>
                  <a:fillRect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253324-C452-89EE-FC36-8DE012FABEBA}"/>
                  </a:ext>
                </a:extLst>
              </p:cNvPr>
              <p:cNvSpPr txBox="1"/>
              <p:nvPr/>
            </p:nvSpPr>
            <p:spPr>
              <a:xfrm>
                <a:off x="4481944" y="2360387"/>
                <a:ext cx="345447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:r>
                  <a:rPr lang="en-US" sz="16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(D)</a:t>
                </a:r>
                <a14:m>
                  <m:oMath xmlns:m="http://schemas.openxmlformats.org/officeDocument/2006/math">
                    <m:r>
                      <a:rPr lang="en-US" sz="1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into</m:t>
                        </m:r>
                        <m:r>
                          <a:rPr lang="en-US" sz="1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>
                            <a:solidFill>
                              <a:srgbClr val="C00000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1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cries</m:t>
                        </m:r>
                      </m:e>
                    </m:d>
                  </m:oMath>
                </a14:m>
                <a:endParaRPr lang="fa-IR" sz="18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253324-C452-89EE-FC36-8DE012FAB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944" y="2360387"/>
                <a:ext cx="3454477" cy="338554"/>
              </a:xfrm>
              <a:prstGeom prst="rect">
                <a:avLst/>
              </a:prstGeom>
              <a:blipFill>
                <a:blip r:embed="rId10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9C02DE4-772D-89A2-6095-6829422835D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608" t="14949" r="2373"/>
          <a:stretch/>
        </p:blipFill>
        <p:spPr>
          <a:xfrm>
            <a:off x="5054640" y="249971"/>
            <a:ext cx="3831452" cy="37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48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1EB2-ED8F-7E23-B5A2-6CE8E649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“Can I use external libraries?” No, unless specified!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6C14C-0244-9256-EF87-2F9666951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basic Python functions (no external libraries), unless explicitly specified. </a:t>
            </a:r>
          </a:p>
          <a:p>
            <a:r>
              <a:rPr lang="en-US" dirty="0"/>
              <a:t>In almost all places, you’re not expected to write more than  3-4 lines of code. 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319FBE1-AB0B-091B-EBE0-89E224058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35" y="2219322"/>
            <a:ext cx="7322530" cy="247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07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F252-13BB-0E46-BD1E-33AC23C8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Word2Vec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73D2E0-2405-C18C-573F-744F98A8A7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152474"/>
                <a:ext cx="8520600" cy="3690655"/>
              </a:xfrm>
            </p:spPr>
            <p:txBody>
              <a:bodyPr>
                <a:normAutofit/>
              </a:bodyPr>
              <a:lstStyle/>
              <a:p>
                <a:r>
                  <a:rPr lang="en-US" b="1" spc="-4" dirty="0">
                    <a:latin typeface="Corbel" panose="020B0503020204020204" pitchFamily="34" charset="0"/>
                    <a:cs typeface="Calibri"/>
                  </a:rPr>
                  <a:t>Question:</a:t>
                </a:r>
                <a:r>
                  <a:rPr lang="en-US" b="1" spc="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4" dirty="0">
                    <a:latin typeface="Corbel" panose="020B0503020204020204" pitchFamily="34" charset="0"/>
                    <a:cs typeface="Calibri"/>
                  </a:rPr>
                  <a:t>what is a simple way to define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5D4B3C"/>
                    </a:solidFill>
                    <a:latin typeface="Corbel" panose="020B0503020204020204" pitchFamily="34" charset="0"/>
                    <a:cs typeface="Calibri"/>
                  </a:rPr>
                  <a:t>?</a:t>
                </a:r>
                <a:endParaRPr lang="en-US" dirty="0">
                  <a:latin typeface="Corbel" panose="020B050302020402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73D2E0-2405-C18C-573F-744F98A8A7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152474"/>
                <a:ext cx="8520600" cy="369065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037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F252-13BB-0E46-BD1E-33AC23C8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Word2Vec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E7F6B3F-9409-83BC-472E-EA6FD8EBC8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spc="-4" dirty="0">
                    <a:latin typeface="Corbel" panose="020B0503020204020204" pitchFamily="34" charset="0"/>
                    <a:cs typeface="Calibri"/>
                  </a:rPr>
                  <a:t>Question:</a:t>
                </a:r>
                <a:r>
                  <a:rPr lang="en-US" b="1" spc="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4" dirty="0">
                    <a:latin typeface="Corbel" panose="020B0503020204020204" pitchFamily="34" charset="0"/>
                    <a:cs typeface="Calibri"/>
                  </a:rPr>
                  <a:t>what is a simple way to define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5D4B3C"/>
                    </a:solidFill>
                    <a:latin typeface="Corbel" panose="020B0503020204020204" pitchFamily="34" charset="0"/>
                    <a:cs typeface="Calibri"/>
                  </a:rPr>
                  <a:t>?</a:t>
                </a:r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r>
                  <a:rPr lang="en-US" b="1" spc="-4" dirty="0">
                    <a:latin typeface="Corbel" panose="020B0503020204020204" pitchFamily="34" charset="0"/>
                    <a:cs typeface="Calibri"/>
                  </a:rPr>
                  <a:t>Answer:</a:t>
                </a:r>
                <a:r>
                  <a:rPr lang="en-US" b="1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We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will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use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two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vectors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per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word</a:t>
                </a:r>
                <a:r>
                  <a:rPr lang="en-US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w:</a:t>
                </a:r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i="1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when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w</a:t>
                </a:r>
                <a:r>
                  <a:rPr lang="en-US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is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a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b="1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center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word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1600" spc="225" baseline="-14814" dirty="0">
                    <a:latin typeface="Corbel" panose="020B0503020204020204" pitchFamily="34" charset="0"/>
                    <a:cs typeface="Cambria Math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when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w</a:t>
                </a:r>
                <a:r>
                  <a:rPr lang="en-US" spc="-15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is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a </a:t>
                </a:r>
                <a:r>
                  <a:rPr lang="en-US" b="1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outside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(context)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word</a:t>
                </a:r>
              </a:p>
              <a:p>
                <a:pPr lvl="1"/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This creates a bit redundancy, but it will simplify the exposition/derivations.</a:t>
                </a:r>
              </a:p>
              <a:p>
                <a:pPr lvl="1"/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We will average these after the optimization is done.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E7F6B3F-9409-83BC-472E-EA6FD8EBC8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4AAC2837-551A-9332-86AF-C91E6B49EDDC}"/>
              </a:ext>
            </a:extLst>
          </p:cNvPr>
          <p:cNvGrpSpPr/>
          <p:nvPr/>
        </p:nvGrpSpPr>
        <p:grpSpPr>
          <a:xfrm>
            <a:off x="6887902" y="1704081"/>
            <a:ext cx="1696674" cy="1021999"/>
            <a:chOff x="6643204" y="278189"/>
            <a:chExt cx="1696674" cy="1021999"/>
          </a:xfrm>
        </p:grpSpPr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E55B75A6-A27F-2636-B43A-564B08C78BBF}"/>
                </a:ext>
              </a:extLst>
            </p:cNvPr>
            <p:cNvSpPr txBox="1"/>
            <p:nvPr/>
          </p:nvSpPr>
          <p:spPr>
            <a:xfrm>
              <a:off x="7580464" y="755350"/>
              <a:ext cx="748664" cy="253435"/>
            </a:xfrm>
            <a:prstGeom prst="rect">
              <a:avLst/>
            </a:prstGeom>
            <a:solidFill>
              <a:srgbClr val="FFACF8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68580">
                <a:spcBef>
                  <a:spcPts val="176"/>
                </a:spcBef>
              </a:pPr>
              <a:r>
                <a:rPr sz="1500" spc="-4" dirty="0">
                  <a:latin typeface="Corbel" panose="020B0503020204020204" pitchFamily="34" charset="0"/>
                  <a:cs typeface="Calibri"/>
                </a:rPr>
                <a:t>banking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10000DCC-6B19-7EB5-E9D0-FE7F8310F36A}"/>
                </a:ext>
              </a:extLst>
            </p:cNvPr>
            <p:cNvSpPr txBox="1"/>
            <p:nvPr/>
          </p:nvSpPr>
          <p:spPr>
            <a:xfrm>
              <a:off x="6643204" y="755350"/>
              <a:ext cx="725805" cy="253435"/>
            </a:xfrm>
            <a:prstGeom prst="rect">
              <a:avLst/>
            </a:prstGeom>
            <a:solidFill>
              <a:srgbClr val="E44949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212884">
                <a:spcBef>
                  <a:spcPts val="176"/>
                </a:spcBef>
              </a:pPr>
              <a:r>
                <a:rPr sz="1500" spc="-11" dirty="0">
                  <a:latin typeface="Corbel" panose="020B0503020204020204" pitchFamily="34" charset="0"/>
                  <a:cs typeface="Calibri"/>
                </a:rPr>
                <a:t>into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32FA87A8-F26B-5B47-E21D-871DA833C8F2}"/>
                </a:ext>
              </a:extLst>
            </p:cNvPr>
            <p:cNvCxnSpPr>
              <a:cxnSpLocks/>
              <a:stCxn id="14" idx="0"/>
              <a:endCxn id="13" idx="0"/>
            </p:cNvCxnSpPr>
            <p:nvPr/>
          </p:nvCxnSpPr>
          <p:spPr>
            <a:xfrm rot="5400000" flipH="1" flipV="1">
              <a:off x="7480451" y="281006"/>
              <a:ext cx="12700" cy="948689"/>
            </a:xfrm>
            <a:prstGeom prst="curved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ject 20">
                  <a:extLst>
                    <a:ext uri="{FF2B5EF4-FFF2-40B4-BE49-F238E27FC236}">
                      <a16:creationId xmlns:a16="http://schemas.microsoft.com/office/drawing/2014/main" id="{E0261CCD-21B5-D5E2-941B-F7F1D9D42F9B}"/>
                    </a:ext>
                  </a:extLst>
                </p:cNvPr>
                <p:cNvSpPr txBox="1"/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</p:spPr>
              <p:txBody>
                <a:bodyPr vert="horz" wrap="square" lIns="0" tIns="9525" rIns="0" bIns="0" rtlCol="0">
                  <a:spAutoFit/>
                </a:bodyPr>
                <a:lstStyle/>
                <a:p>
                  <a:pPr marL="28575">
                    <a:spcBef>
                      <a:spcPts val="75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i="1" spc="-1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𝑜</m:t>
                            </m:r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</m:e>
                        </m:d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𝑐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)</m:t>
                        </m:r>
                      </m:oMath>
                    </m:oMathPara>
                  </a14:m>
                  <a:endParaRPr sz="1600" baseline="-14814" dirty="0">
                    <a:latin typeface="Cambria Math"/>
                    <a:cs typeface="Cambria Math"/>
                  </a:endParaRPr>
                </a:p>
              </p:txBody>
            </p:sp>
          </mc:Choice>
          <mc:Fallback xmlns="">
            <p:sp>
              <p:nvSpPr>
                <p:cNvPr id="16" name="object 20">
                  <a:extLst>
                    <a:ext uri="{FF2B5EF4-FFF2-40B4-BE49-F238E27FC236}">
                      <a16:creationId xmlns:a16="http://schemas.microsoft.com/office/drawing/2014/main" id="{E0261CCD-21B5-D5E2-941B-F7F1D9D42F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  <a:blipFill>
                  <a:blip r:embed="rId4"/>
                  <a:stretch>
                    <a:fillRect t="-5556" b="-3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8109AD2-0FB7-604B-ADAC-E630E06BE3AA}"/>
                    </a:ext>
                  </a:extLst>
                </p:cNvPr>
                <p:cNvSpPr txBox="1"/>
                <p:nvPr/>
              </p:nvSpPr>
              <p:spPr>
                <a:xfrm>
                  <a:off x="6693483" y="992411"/>
                  <a:ext cx="164639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dirty="0">
                      <a:latin typeface="Corbel" panose="020B0503020204020204" pitchFamily="34" charset="0"/>
                    </a:rPr>
                    <a:t>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a14:m>
                  <a:endParaRPr lang="en-US" dirty="0">
                    <a:latin typeface="Corbel" panose="020B0503020204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8109AD2-0FB7-604B-ADAC-E630E06BE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3483" y="992411"/>
                  <a:ext cx="1646395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76905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F252-13BB-0E46-BD1E-33AC23C8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Word2Vec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73D2E0-2405-C18C-573F-744F98A8A7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152474"/>
                <a:ext cx="8520600" cy="3690655"/>
              </a:xfrm>
            </p:spPr>
            <p:txBody>
              <a:bodyPr>
                <a:normAutofit/>
              </a:bodyPr>
              <a:lstStyle/>
              <a:p>
                <a:r>
                  <a:rPr lang="en-US" b="1" spc="-4" dirty="0">
                    <a:latin typeface="Corbel" panose="020B0503020204020204" pitchFamily="34" charset="0"/>
                    <a:cs typeface="Calibri"/>
                  </a:rPr>
                  <a:t>Question:</a:t>
                </a:r>
                <a:r>
                  <a:rPr lang="en-US" b="1" spc="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4" dirty="0">
                    <a:latin typeface="Corbel" panose="020B0503020204020204" pitchFamily="34" charset="0"/>
                    <a:cs typeface="Calibri"/>
                  </a:rPr>
                  <a:t>what is a simple way to define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5D4B3C"/>
                    </a:solidFill>
                    <a:latin typeface="Corbel" panose="020B0503020204020204" pitchFamily="34" charset="0"/>
                    <a:cs typeface="Calibri"/>
                  </a:rPr>
                  <a:t>?</a:t>
                </a:r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Answer: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We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 will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use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two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 vectors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per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 word</a:t>
                </a:r>
                <a:r>
                  <a:rPr lang="en-US" sz="18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w:</a:t>
                </a:r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i="1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when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w</a:t>
                </a:r>
                <a:r>
                  <a:rPr lang="en-US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is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a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center word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1600" spc="225" baseline="-14814" dirty="0">
                    <a:latin typeface="Corbel" panose="020B0503020204020204" pitchFamily="34" charset="0"/>
                    <a:cs typeface="Cambria Math"/>
                  </a:rPr>
                  <a:t> </a:t>
                </a:r>
                <a:r>
                  <a:rPr lang="en-US" sz="1400" spc="-4" dirty="0">
                    <a:latin typeface="Corbel" panose="020B0503020204020204" pitchFamily="34" charset="0"/>
                    <a:cs typeface="Calibri"/>
                  </a:rPr>
                  <a:t>when</a:t>
                </a:r>
                <a:r>
                  <a:rPr lang="en-US" sz="14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40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w</a:t>
                </a:r>
                <a:r>
                  <a:rPr lang="en-US" sz="1400" spc="-15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400" dirty="0">
                    <a:latin typeface="Corbel" panose="020B0503020204020204" pitchFamily="34" charset="0"/>
                    <a:cs typeface="Calibri"/>
                  </a:rPr>
                  <a:t>is</a:t>
                </a:r>
                <a:r>
                  <a:rPr lang="en-US" sz="1400" spc="-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400" dirty="0">
                    <a:latin typeface="Corbel" panose="020B0503020204020204" pitchFamily="34" charset="0"/>
                    <a:cs typeface="Calibri"/>
                  </a:rPr>
                  <a:t>a outside</a:t>
                </a:r>
                <a:r>
                  <a:rPr lang="en-US" sz="1400" spc="-4" dirty="0">
                    <a:latin typeface="Corbel" panose="020B0503020204020204" pitchFamily="34" charset="0"/>
                    <a:cs typeface="Calibri"/>
                  </a:rPr>
                  <a:t> (context)</a:t>
                </a:r>
                <a:r>
                  <a:rPr lang="en-US" sz="14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400" spc="-4" dirty="0">
                    <a:latin typeface="Corbel" panose="020B0503020204020204" pitchFamily="34" charset="0"/>
                    <a:cs typeface="Calibri"/>
                  </a:rPr>
                  <a:t>word</a:t>
                </a:r>
              </a:p>
              <a:p>
                <a:pPr lvl="1"/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This creates a bit redundancy, but it will simplify the exposition/derivations.</a:t>
                </a:r>
              </a:p>
              <a:p>
                <a:pPr lvl="1"/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We will average these after the optimization is done. </a:t>
                </a:r>
                <a:br>
                  <a:rPr lang="en-US" spc="-4" dirty="0">
                    <a:latin typeface="Corbel" panose="020B0503020204020204" pitchFamily="34" charset="0"/>
                    <a:cs typeface="Calibri"/>
                  </a:rPr>
                </a:br>
                <a:endParaRPr lang="en-US" spc="-4" dirty="0">
                  <a:latin typeface="Corbel" panose="020B0503020204020204" pitchFamily="34" charset="0"/>
                  <a:cs typeface="Calibri"/>
                </a:endParaRPr>
              </a:p>
              <a:p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Then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for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a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center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word</a:t>
                </a:r>
                <a:r>
                  <a:rPr lang="en-US" sz="18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c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and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a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 context</a:t>
                </a:r>
                <a:r>
                  <a:rPr lang="en-US" sz="18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word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o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:</a:t>
                </a:r>
                <a:br>
                  <a:rPr lang="en-US" sz="1800" dirty="0">
                    <a:latin typeface="Corbel" panose="020B0503020204020204" pitchFamily="34" charset="0"/>
                    <a:cs typeface="Calibri"/>
                  </a:rPr>
                </a:br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r>
                  <a:rPr lang="en-US" dirty="0">
                    <a:latin typeface="Corbel" panose="020B0503020204020204" pitchFamily="34" charset="0"/>
                    <a:cs typeface="Calibri"/>
                  </a:rPr>
                  <a:t>The parameters of the optimization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  <a:cs typeface="Calibri"/>
                  </a:rPr>
                  <a:t> are </a:t>
                </a:r>
                <a14:m>
                  <m:oMath xmlns:m="http://schemas.openxmlformats.org/officeDocument/2006/math">
                    <m:r>
                      <a:rPr lang="en-US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{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𝑢</m:t>
                        </m:r>
                      </m:e>
                      <m:sub>
                        <m:r>
                          <a:rPr lang="en-US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𝑤</m:t>
                        </m:r>
                      </m:sub>
                    </m:sSub>
                    <m:r>
                      <a:rPr lang="en-US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𝑣</m:t>
                        </m:r>
                      </m:e>
                      <m:sub>
                        <m:r>
                          <a:rPr lang="en-US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𝑤</m:t>
                        </m:r>
                      </m:sub>
                    </m:sSub>
                    <m:r>
                      <a:rPr lang="en-US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,∀</m:t>
                    </m:r>
                    <m:r>
                      <a:rPr lang="en-US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𝑥</m:t>
                    </m:r>
                    <m:r>
                      <a:rPr lang="en-US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∈</m:t>
                    </m:r>
                    <m:r>
                      <a:rPr lang="en-US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73D2E0-2405-C18C-573F-744F98A8A7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152474"/>
                <a:ext cx="8520600" cy="3690655"/>
              </a:xfrm>
              <a:blipFill>
                <a:blip r:embed="rId2"/>
                <a:stretch>
                  <a:fillRect b="-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412EBB-9B1A-9B4F-A419-05D5A3C40ECD}"/>
                  </a:ext>
                </a:extLst>
              </p:cNvPr>
              <p:cNvSpPr txBox="1"/>
              <p:nvPr/>
            </p:nvSpPr>
            <p:spPr>
              <a:xfrm>
                <a:off x="703962" y="3515941"/>
                <a:ext cx="7280567" cy="785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00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fa-IR" sz="200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𝑜</m:t>
                          </m:r>
                          <m:r>
                            <a:rPr lang="fa-IR" sz="200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r>
                        <a:rPr lang="en-US" sz="2000" spc="-11" smtClean="0"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r>
                        <a:rPr lang="en-US" sz="2000" spc="-11" smtClean="0">
                          <a:latin typeface="Cambria Math" panose="02040503050406030204" pitchFamily="18" charset="0"/>
                          <a:cs typeface="Calibri"/>
                        </a:rPr>
                        <m:t>𝑐</m:t>
                      </m:r>
                      <m:r>
                        <a:rPr lang="fa-IR" sz="200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  <m:r>
                        <a:rPr lang="en-US" sz="2000" spc="-1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lang="fa-IR" sz="20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412EBB-9B1A-9B4F-A419-05D5A3C40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62" y="3515941"/>
                <a:ext cx="7280567" cy="785921"/>
              </a:xfrm>
              <a:prstGeom prst="rect">
                <a:avLst/>
              </a:prstGeom>
              <a:blipFill>
                <a:blip r:embed="rId3"/>
                <a:stretch>
                  <a:fillRect t="-11111" b="-9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4AAC2837-551A-9332-86AF-C91E6B49EDDC}"/>
              </a:ext>
            </a:extLst>
          </p:cNvPr>
          <p:cNvGrpSpPr/>
          <p:nvPr/>
        </p:nvGrpSpPr>
        <p:grpSpPr>
          <a:xfrm>
            <a:off x="6887902" y="1704081"/>
            <a:ext cx="1870843" cy="1021999"/>
            <a:chOff x="6643204" y="278189"/>
            <a:chExt cx="1870843" cy="1021999"/>
          </a:xfrm>
        </p:grpSpPr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E55B75A6-A27F-2636-B43A-564B08C78BBF}"/>
                </a:ext>
              </a:extLst>
            </p:cNvPr>
            <p:cNvSpPr txBox="1"/>
            <p:nvPr/>
          </p:nvSpPr>
          <p:spPr>
            <a:xfrm>
              <a:off x="7580464" y="755350"/>
              <a:ext cx="748664" cy="253435"/>
            </a:xfrm>
            <a:prstGeom prst="rect">
              <a:avLst/>
            </a:prstGeom>
            <a:solidFill>
              <a:srgbClr val="FFACF8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68580">
                <a:spcBef>
                  <a:spcPts val="176"/>
                </a:spcBef>
              </a:pPr>
              <a:r>
                <a:rPr sz="1500" spc="-4" dirty="0">
                  <a:latin typeface="Corbel" panose="020B0503020204020204" pitchFamily="34" charset="0"/>
                  <a:cs typeface="Calibri"/>
                </a:rPr>
                <a:t>banking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10000DCC-6B19-7EB5-E9D0-FE7F8310F36A}"/>
                </a:ext>
              </a:extLst>
            </p:cNvPr>
            <p:cNvSpPr txBox="1"/>
            <p:nvPr/>
          </p:nvSpPr>
          <p:spPr>
            <a:xfrm>
              <a:off x="6643204" y="755350"/>
              <a:ext cx="725805" cy="253435"/>
            </a:xfrm>
            <a:prstGeom prst="rect">
              <a:avLst/>
            </a:prstGeom>
            <a:solidFill>
              <a:srgbClr val="E44949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212884">
                <a:spcBef>
                  <a:spcPts val="176"/>
                </a:spcBef>
              </a:pPr>
              <a:r>
                <a:rPr sz="1500" spc="-11" dirty="0">
                  <a:latin typeface="Corbel" panose="020B0503020204020204" pitchFamily="34" charset="0"/>
                  <a:cs typeface="Calibri"/>
                </a:rPr>
                <a:t>into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32FA87A8-F26B-5B47-E21D-871DA833C8F2}"/>
                </a:ext>
              </a:extLst>
            </p:cNvPr>
            <p:cNvCxnSpPr>
              <a:cxnSpLocks/>
              <a:stCxn id="14" idx="0"/>
              <a:endCxn id="13" idx="0"/>
            </p:cNvCxnSpPr>
            <p:nvPr/>
          </p:nvCxnSpPr>
          <p:spPr>
            <a:xfrm rot="5400000" flipH="1" flipV="1">
              <a:off x="7480451" y="281006"/>
              <a:ext cx="12700" cy="948689"/>
            </a:xfrm>
            <a:prstGeom prst="curved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ject 20">
                  <a:extLst>
                    <a:ext uri="{FF2B5EF4-FFF2-40B4-BE49-F238E27FC236}">
                      <a16:creationId xmlns:a16="http://schemas.microsoft.com/office/drawing/2014/main" id="{E0261CCD-21B5-D5E2-941B-F7F1D9D42F9B}"/>
                    </a:ext>
                  </a:extLst>
                </p:cNvPr>
                <p:cNvSpPr txBox="1"/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</p:spPr>
              <p:txBody>
                <a:bodyPr vert="horz" wrap="square" lIns="0" tIns="9525" rIns="0" bIns="0" rtlCol="0">
                  <a:spAutoFit/>
                </a:bodyPr>
                <a:lstStyle/>
                <a:p>
                  <a:pPr marL="28575">
                    <a:spcBef>
                      <a:spcPts val="75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i="1" spc="-1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𝑜</m:t>
                            </m:r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</m:e>
                        </m:d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𝑐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)</m:t>
                        </m:r>
                      </m:oMath>
                    </m:oMathPara>
                  </a14:m>
                  <a:endParaRPr sz="1600" baseline="-14814" dirty="0">
                    <a:latin typeface="Cambria Math"/>
                    <a:cs typeface="Cambria Math"/>
                  </a:endParaRPr>
                </a:p>
              </p:txBody>
            </p:sp>
          </mc:Choice>
          <mc:Fallback xmlns="">
            <p:sp>
              <p:nvSpPr>
                <p:cNvPr id="16" name="object 20">
                  <a:extLst>
                    <a:ext uri="{FF2B5EF4-FFF2-40B4-BE49-F238E27FC236}">
                      <a16:creationId xmlns:a16="http://schemas.microsoft.com/office/drawing/2014/main" id="{E0261CCD-21B5-D5E2-941B-F7F1D9D42F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  <a:blipFill>
                  <a:blip r:embed="rId4"/>
                  <a:stretch>
                    <a:fillRect t="-5556" b="-3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8109AD2-0FB7-604B-ADAC-E630E06BE3AA}"/>
                    </a:ext>
                  </a:extLst>
                </p:cNvPr>
                <p:cNvSpPr txBox="1"/>
                <p:nvPr/>
              </p:nvSpPr>
              <p:spPr>
                <a:xfrm>
                  <a:off x="6867652" y="992411"/>
                  <a:ext cx="164639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dirty="0">
                      <a:latin typeface="Corbel" panose="020B0503020204020204" pitchFamily="34" charset="0"/>
                    </a:rPr>
                    <a:t>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a14:m>
                  <a:endParaRPr lang="en-US" dirty="0">
                    <a:latin typeface="Corbel" panose="020B0503020204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8109AD2-0FB7-604B-ADAC-E630E06BE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7652" y="992411"/>
                  <a:ext cx="1646395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9AA7324-AED3-9229-DC4C-205BB5003D0D}"/>
              </a:ext>
            </a:extLst>
          </p:cNvPr>
          <p:cNvSpPr txBox="1"/>
          <p:nvPr/>
        </p:nvSpPr>
        <p:spPr>
          <a:xfrm>
            <a:off x="6266130" y="3453422"/>
            <a:ext cx="1969348" cy="340519"/>
          </a:xfrm>
          <a:prstGeom prst="wedgeRoundRectCallout">
            <a:avLst>
              <a:gd name="adj1" fmla="val -68040"/>
              <a:gd name="adj2" fmla="val 29478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Notice the dot product! </a:t>
            </a:r>
          </a:p>
        </p:txBody>
      </p:sp>
    </p:spTree>
    <p:extLst>
      <p:ext uri="{BB962C8B-B14F-4D97-AF65-F5344CB8AC3E}">
        <p14:creationId xmlns:p14="http://schemas.microsoft.com/office/powerpoint/2010/main" val="1662745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F252-13BB-0E46-BD1E-33AC23C8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Word2Vec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73D2E0-2405-C18C-573F-744F98A8A7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152474"/>
                <a:ext cx="8520600" cy="3991025"/>
              </a:xfrm>
            </p:spPr>
            <p:txBody>
              <a:bodyPr>
                <a:normAutofit/>
              </a:bodyPr>
              <a:lstStyle/>
              <a:p>
                <a:r>
                  <a:rPr lang="en-US" b="1" spc="-4" dirty="0">
                    <a:latin typeface="Corbel" panose="020B0503020204020204" pitchFamily="34" charset="0"/>
                    <a:cs typeface="Calibri"/>
                  </a:rPr>
                  <a:t>Question:</a:t>
                </a:r>
                <a:r>
                  <a:rPr lang="en-US" b="1" spc="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4" dirty="0">
                    <a:latin typeface="Corbel" panose="020B0503020204020204" pitchFamily="34" charset="0"/>
                    <a:cs typeface="Calibri"/>
                  </a:rPr>
                  <a:t>what is a simple way to define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5D4B3C"/>
                    </a:solidFill>
                    <a:latin typeface="Corbel" panose="020B0503020204020204" pitchFamily="34" charset="0"/>
                    <a:cs typeface="Calibri"/>
                  </a:rPr>
                  <a:t>?</a:t>
                </a:r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r>
                  <a:rPr lang="en-US" b="1" spc="-4" dirty="0">
                    <a:latin typeface="Corbel" panose="020B0503020204020204" pitchFamily="34" charset="0"/>
                    <a:cs typeface="Calibri"/>
                  </a:rPr>
                  <a:t>Answer:</a:t>
                </a:r>
                <a:r>
                  <a:rPr lang="en-US" b="1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We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will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use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two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vectors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per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word</a:t>
                </a:r>
                <a:r>
                  <a:rPr lang="en-US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w:</a:t>
                </a:r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when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w</a:t>
                </a:r>
                <a:r>
                  <a:rPr lang="en-US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is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a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b="1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center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word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1600" spc="225" baseline="-14814" dirty="0">
                    <a:latin typeface="Corbel" panose="020B0503020204020204" pitchFamily="34" charset="0"/>
                    <a:cs typeface="Cambria Math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when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w</a:t>
                </a:r>
                <a:r>
                  <a:rPr lang="en-US" spc="-15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is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a </a:t>
                </a:r>
                <a:r>
                  <a:rPr lang="en-US" b="1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outside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(context)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word</a:t>
                </a:r>
                <a:endParaRPr lang="en-US" dirty="0"/>
              </a:p>
              <a:p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Choose a measure of similarity, for example, dot product: </a:t>
                </a:r>
              </a:p>
              <a:p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:br>
                  <a:rPr lang="en-US" sz="1800" dirty="0">
                    <a:latin typeface="Corbel" panose="020B0503020204020204" pitchFamily="34" charset="0"/>
                    <a:cs typeface="Calibri"/>
                  </a:rPr>
                </a:br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r>
                  <a:rPr lang="en-US" dirty="0">
                    <a:latin typeface="Corbel" panose="020B0503020204020204" pitchFamily="34" charset="0"/>
                    <a:cs typeface="Calibri"/>
                  </a:rPr>
                  <a:t>Then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for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a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center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word</a:t>
                </a:r>
                <a:r>
                  <a:rPr lang="en-US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c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and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a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context</a:t>
                </a:r>
                <a:r>
                  <a:rPr lang="en-US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word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o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,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dot product of their representation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>
                            <a:solidFill>
                              <a:srgbClr val="C00000"/>
                            </a:solidFill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sz="1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/>
                    </m:sSubSup>
                  </m:oMath>
                </a14:m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latin typeface="Corbel" panose="020B0503020204020204" pitchFamily="34" charset="0"/>
                    <a:cs typeface="Calibri"/>
                  </a:rPr>
                  <a:t> be higher if tend to co-occur. </a:t>
                </a:r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73D2E0-2405-C18C-573F-744F98A8A7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152474"/>
                <a:ext cx="8520600" cy="3991025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4AAC2837-551A-9332-86AF-C91E6B49EDDC}"/>
              </a:ext>
            </a:extLst>
          </p:cNvPr>
          <p:cNvGrpSpPr/>
          <p:nvPr/>
        </p:nvGrpSpPr>
        <p:grpSpPr>
          <a:xfrm>
            <a:off x="6887902" y="1704081"/>
            <a:ext cx="1870843" cy="1021999"/>
            <a:chOff x="6643204" y="278189"/>
            <a:chExt cx="1870843" cy="1021999"/>
          </a:xfrm>
        </p:grpSpPr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E55B75A6-A27F-2636-B43A-564B08C78BBF}"/>
                </a:ext>
              </a:extLst>
            </p:cNvPr>
            <p:cNvSpPr txBox="1"/>
            <p:nvPr/>
          </p:nvSpPr>
          <p:spPr>
            <a:xfrm>
              <a:off x="7580464" y="755350"/>
              <a:ext cx="748664" cy="253435"/>
            </a:xfrm>
            <a:prstGeom prst="rect">
              <a:avLst/>
            </a:prstGeom>
            <a:solidFill>
              <a:srgbClr val="FFACF8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68580">
                <a:spcBef>
                  <a:spcPts val="176"/>
                </a:spcBef>
              </a:pPr>
              <a:r>
                <a:rPr sz="1500" spc="-4" dirty="0">
                  <a:latin typeface="Corbel" panose="020B0503020204020204" pitchFamily="34" charset="0"/>
                  <a:cs typeface="Calibri"/>
                </a:rPr>
                <a:t>banking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10000DCC-6B19-7EB5-E9D0-FE7F8310F36A}"/>
                </a:ext>
              </a:extLst>
            </p:cNvPr>
            <p:cNvSpPr txBox="1"/>
            <p:nvPr/>
          </p:nvSpPr>
          <p:spPr>
            <a:xfrm>
              <a:off x="6643204" y="755350"/>
              <a:ext cx="725805" cy="253435"/>
            </a:xfrm>
            <a:prstGeom prst="rect">
              <a:avLst/>
            </a:prstGeom>
            <a:solidFill>
              <a:srgbClr val="E44949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212884">
                <a:spcBef>
                  <a:spcPts val="176"/>
                </a:spcBef>
              </a:pPr>
              <a:r>
                <a:rPr sz="1500" spc="-11" dirty="0">
                  <a:latin typeface="Corbel" panose="020B0503020204020204" pitchFamily="34" charset="0"/>
                  <a:cs typeface="Calibri"/>
                </a:rPr>
                <a:t>into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32FA87A8-F26B-5B47-E21D-871DA833C8F2}"/>
                </a:ext>
              </a:extLst>
            </p:cNvPr>
            <p:cNvCxnSpPr>
              <a:cxnSpLocks/>
              <a:stCxn id="14" idx="0"/>
              <a:endCxn id="13" idx="0"/>
            </p:cNvCxnSpPr>
            <p:nvPr/>
          </p:nvCxnSpPr>
          <p:spPr>
            <a:xfrm rot="5400000" flipH="1" flipV="1">
              <a:off x="7480451" y="281006"/>
              <a:ext cx="12700" cy="948689"/>
            </a:xfrm>
            <a:prstGeom prst="curved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ject 20">
                  <a:extLst>
                    <a:ext uri="{FF2B5EF4-FFF2-40B4-BE49-F238E27FC236}">
                      <a16:creationId xmlns:a16="http://schemas.microsoft.com/office/drawing/2014/main" id="{E0261CCD-21B5-D5E2-941B-F7F1D9D42F9B}"/>
                    </a:ext>
                  </a:extLst>
                </p:cNvPr>
                <p:cNvSpPr txBox="1"/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</p:spPr>
              <p:txBody>
                <a:bodyPr vert="horz" wrap="square" lIns="0" tIns="9525" rIns="0" bIns="0" rtlCol="0">
                  <a:spAutoFit/>
                </a:bodyPr>
                <a:lstStyle/>
                <a:p>
                  <a:pPr marL="28575">
                    <a:spcBef>
                      <a:spcPts val="75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i="1" spc="-1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𝑜</m:t>
                            </m:r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</m:e>
                        </m:d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𝑐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)</m:t>
                        </m:r>
                      </m:oMath>
                    </m:oMathPara>
                  </a14:m>
                  <a:endParaRPr sz="1600" baseline="-14814" dirty="0">
                    <a:latin typeface="Cambria Math"/>
                    <a:cs typeface="Cambria Math"/>
                  </a:endParaRPr>
                </a:p>
              </p:txBody>
            </p:sp>
          </mc:Choice>
          <mc:Fallback xmlns="">
            <p:sp>
              <p:nvSpPr>
                <p:cNvPr id="16" name="object 20">
                  <a:extLst>
                    <a:ext uri="{FF2B5EF4-FFF2-40B4-BE49-F238E27FC236}">
                      <a16:creationId xmlns:a16="http://schemas.microsoft.com/office/drawing/2014/main" id="{E0261CCD-21B5-D5E2-941B-F7F1D9D42F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  <a:blipFill>
                  <a:blip r:embed="rId5"/>
                  <a:stretch>
                    <a:fillRect t="-5556" b="-3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8109AD2-0FB7-604B-ADAC-E630E06BE3AA}"/>
                    </a:ext>
                  </a:extLst>
                </p:cNvPr>
                <p:cNvSpPr txBox="1"/>
                <p:nvPr/>
              </p:nvSpPr>
              <p:spPr>
                <a:xfrm>
                  <a:off x="6867652" y="992411"/>
                  <a:ext cx="164639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dirty="0">
                      <a:latin typeface="Corbel" panose="020B0503020204020204" pitchFamily="34" charset="0"/>
                    </a:rPr>
                    <a:t>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a14:m>
                  <a:endParaRPr lang="en-US" dirty="0">
                    <a:latin typeface="Corbel" panose="020B0503020204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8109AD2-0FB7-604B-ADAC-E630E06BE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7652" y="992411"/>
                  <a:ext cx="1646395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 descr="Cosine Similarity – LearnDataSci">
            <a:extLst>
              <a:ext uri="{FF2B5EF4-FFF2-40B4-BE49-F238E27FC236}">
                <a16:creationId xmlns:a16="http://schemas.microsoft.com/office/drawing/2014/main" id="{28E69DD1-64AD-4558-C576-719B998B3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9"/>
          <a:stretch/>
        </p:blipFill>
        <p:spPr bwMode="auto">
          <a:xfrm>
            <a:off x="1318599" y="2802701"/>
            <a:ext cx="6506802" cy="153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3121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F252-13BB-0E46-BD1E-33AC23C8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Word2Vec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73D2E0-2405-C18C-573F-744F98A8A7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152474"/>
                <a:ext cx="8520600" cy="3690655"/>
              </a:xfrm>
            </p:spPr>
            <p:txBody>
              <a:bodyPr>
                <a:normAutofit/>
              </a:bodyPr>
              <a:lstStyle/>
              <a:p>
                <a:r>
                  <a:rPr lang="en-US" b="1" spc="-4" dirty="0">
                    <a:latin typeface="Corbel" panose="020B0503020204020204" pitchFamily="34" charset="0"/>
                    <a:cs typeface="Calibri"/>
                  </a:rPr>
                  <a:t>Question:</a:t>
                </a:r>
                <a:r>
                  <a:rPr lang="en-US" b="1" spc="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4" dirty="0">
                    <a:latin typeface="Corbel" panose="020B0503020204020204" pitchFamily="34" charset="0"/>
                    <a:cs typeface="Calibri"/>
                  </a:rPr>
                  <a:t>what is a simple way to define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5D4B3C"/>
                    </a:solidFill>
                    <a:latin typeface="Corbel" panose="020B0503020204020204" pitchFamily="34" charset="0"/>
                    <a:cs typeface="Calibri"/>
                  </a:rPr>
                  <a:t>?</a:t>
                </a:r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Then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for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a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center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word</a:t>
                </a:r>
                <a:r>
                  <a:rPr lang="en-US" sz="18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c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and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a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 context</a:t>
                </a:r>
                <a:r>
                  <a:rPr lang="en-US" sz="18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word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o</a:t>
                </a:r>
                <a:r>
                  <a:rPr lang="en-US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define a similarity metric between their embeddings. </a:t>
                </a:r>
              </a:p>
              <a:p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r>
                  <a:rPr lang="en-US" dirty="0">
                    <a:latin typeface="Corbel" panose="020B0503020204020204" pitchFamily="34" charset="0"/>
                    <a:cs typeface="Calibri"/>
                  </a:rPr>
                  <a:t>The learnable parameters of this model are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{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𝑢</m:t>
                        </m:r>
                      </m:e>
                      <m:sub>
                        <m:r>
                          <a:rPr lang="en-US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𝑤</m:t>
                        </m:r>
                      </m:sub>
                    </m:sSub>
                    <m:r>
                      <a:rPr lang="en-US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𝑣</m:t>
                        </m:r>
                      </m:e>
                      <m:sub>
                        <m:r>
                          <a:rPr lang="en-US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𝑤</m:t>
                        </m:r>
                      </m:sub>
                    </m:sSub>
                    <m:r>
                      <a:rPr lang="en-US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,∀</m:t>
                    </m:r>
                    <m:r>
                      <a:rPr lang="en-US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𝑥</m:t>
                    </m:r>
                    <m:r>
                      <a:rPr lang="en-US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∈</m:t>
                    </m:r>
                    <m:r>
                      <a:rPr lang="en-US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73D2E0-2405-C18C-573F-744F98A8A7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152474"/>
                <a:ext cx="8520600" cy="369065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412EBB-9B1A-9B4F-A419-05D5A3C40ECD}"/>
                  </a:ext>
                </a:extLst>
              </p:cNvPr>
              <p:cNvSpPr txBox="1"/>
              <p:nvPr/>
            </p:nvSpPr>
            <p:spPr>
              <a:xfrm>
                <a:off x="703962" y="2739427"/>
                <a:ext cx="7280567" cy="785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00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fa-IR" sz="200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𝑜</m:t>
                          </m:r>
                          <m:r>
                            <a:rPr lang="fa-IR" sz="200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r>
                        <a:rPr lang="en-US" sz="2000" spc="-11" smtClean="0"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r>
                        <a:rPr lang="en-US" sz="2000" spc="-11" smtClean="0">
                          <a:latin typeface="Cambria Math" panose="02040503050406030204" pitchFamily="18" charset="0"/>
                          <a:cs typeface="Calibri"/>
                        </a:rPr>
                        <m:t>𝑐</m:t>
                      </m:r>
                      <m:r>
                        <a:rPr lang="fa-IR" sz="200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  <m:r>
                        <a:rPr lang="en-US" sz="2000" spc="-1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lang="fa-IR" sz="20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412EBB-9B1A-9B4F-A419-05D5A3C40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62" y="2739427"/>
                <a:ext cx="7280567" cy="785921"/>
              </a:xfrm>
              <a:prstGeom prst="rect">
                <a:avLst/>
              </a:prstGeom>
              <a:blipFill>
                <a:blip r:embed="rId3"/>
                <a:stretch>
                  <a:fillRect t="-11111" b="-92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9AA7324-AED3-9229-DC4C-205BB5003D0D}"/>
              </a:ext>
            </a:extLst>
          </p:cNvPr>
          <p:cNvSpPr txBox="1"/>
          <p:nvPr/>
        </p:nvSpPr>
        <p:spPr>
          <a:xfrm>
            <a:off x="6266130" y="2676908"/>
            <a:ext cx="1969348" cy="340519"/>
          </a:xfrm>
          <a:prstGeom prst="wedgeRoundRectCallout">
            <a:avLst>
              <a:gd name="adj1" fmla="val -68040"/>
              <a:gd name="adj2" fmla="val 29478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Notice the dot product! </a:t>
            </a:r>
          </a:p>
        </p:txBody>
      </p:sp>
    </p:spTree>
    <p:extLst>
      <p:ext uri="{BB962C8B-B14F-4D97-AF65-F5344CB8AC3E}">
        <p14:creationId xmlns:p14="http://schemas.microsoft.com/office/powerpoint/2010/main" val="2718208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4B32A-73B8-06ED-7EF2-303BC651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Word2Vec Probabilities: An Example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76B5971-1121-FA57-430B-E75FC2470C2A}"/>
              </a:ext>
            </a:extLst>
          </p:cNvPr>
          <p:cNvSpPr txBox="1"/>
          <p:nvPr/>
        </p:nvSpPr>
        <p:spPr>
          <a:xfrm>
            <a:off x="7039264" y="3715230"/>
            <a:ext cx="268605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104">
              <a:spcBef>
                <a:spcPts val="172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82F304AE-5B22-A077-5A01-BE454723BFA1}"/>
              </a:ext>
            </a:extLst>
          </p:cNvPr>
          <p:cNvSpPr txBox="1"/>
          <p:nvPr/>
        </p:nvSpPr>
        <p:spPr>
          <a:xfrm>
            <a:off x="5871230" y="3706657"/>
            <a:ext cx="58864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580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crises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FD93B54D-275F-11A4-7F0E-AE91E205C507}"/>
              </a:ext>
            </a:extLst>
          </p:cNvPr>
          <p:cNvSpPr txBox="1"/>
          <p:nvPr/>
        </p:nvSpPr>
        <p:spPr>
          <a:xfrm>
            <a:off x="4985406" y="3712373"/>
            <a:ext cx="748664" cy="253435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2384" rIns="0" bIns="0" rtlCol="0">
            <a:spAutoFit/>
          </a:bodyPr>
          <a:lstStyle/>
          <a:p>
            <a:pPr marL="68580">
              <a:spcBef>
                <a:spcPts val="176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banking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A4D81595-FA0F-F2C1-3276-746D2A1F4FE4}"/>
              </a:ext>
            </a:extLst>
          </p:cNvPr>
          <p:cNvSpPr txBox="1"/>
          <p:nvPr/>
        </p:nvSpPr>
        <p:spPr>
          <a:xfrm>
            <a:off x="4048146" y="3712373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B0DB5538-8619-A800-4BE9-1804938DB256}"/>
              </a:ext>
            </a:extLst>
          </p:cNvPr>
          <p:cNvSpPr txBox="1"/>
          <p:nvPr/>
        </p:nvSpPr>
        <p:spPr>
          <a:xfrm>
            <a:off x="3129802" y="3706657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C9AFDF2A-5787-DF2D-DFD4-A9D731C35563}"/>
              </a:ext>
            </a:extLst>
          </p:cNvPr>
          <p:cNvSpPr txBox="1"/>
          <p:nvPr/>
        </p:nvSpPr>
        <p:spPr>
          <a:xfrm>
            <a:off x="2163967" y="3706657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8690878A-51C0-D44F-BC12-F96A73A0A318}"/>
              </a:ext>
            </a:extLst>
          </p:cNvPr>
          <p:cNvSpPr txBox="1"/>
          <p:nvPr/>
        </p:nvSpPr>
        <p:spPr>
          <a:xfrm>
            <a:off x="1748543" y="3718086"/>
            <a:ext cx="25717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87E37729-5A36-060E-8CFE-DFAD8E84FE2B}"/>
              </a:ext>
            </a:extLst>
          </p:cNvPr>
          <p:cNvSpPr txBox="1"/>
          <p:nvPr/>
        </p:nvSpPr>
        <p:spPr>
          <a:xfrm>
            <a:off x="6610639" y="3715230"/>
            <a:ext cx="365760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580">
              <a:spcBef>
                <a:spcPts val="172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as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22E0AF60-8D60-B52B-BE27-548F7ED38AC2}"/>
              </a:ext>
            </a:extLst>
          </p:cNvPr>
          <p:cNvSpPr/>
          <p:nvPr/>
        </p:nvSpPr>
        <p:spPr>
          <a:xfrm>
            <a:off x="2189028" y="4086704"/>
            <a:ext cx="1722120" cy="12001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CFB5A328-18D1-E81D-C8FD-C58B894295A8}"/>
              </a:ext>
            </a:extLst>
          </p:cNvPr>
          <p:cNvSpPr/>
          <p:nvPr/>
        </p:nvSpPr>
        <p:spPr>
          <a:xfrm>
            <a:off x="4992419" y="4112421"/>
            <a:ext cx="1514475" cy="125730"/>
          </a:xfrm>
          <a:custGeom>
            <a:avLst/>
            <a:gdLst/>
            <a:ahLst/>
            <a:cxnLst/>
            <a:rect l="l" t="t" r="r" b="b"/>
            <a:pathLst>
              <a:path w="2019300" h="167639">
                <a:moveTo>
                  <a:pt x="2019303" y="2"/>
                </a:moveTo>
                <a:lnTo>
                  <a:pt x="2018205" y="32628"/>
                </a:lnTo>
                <a:lnTo>
                  <a:pt x="2015211" y="59271"/>
                </a:lnTo>
                <a:lnTo>
                  <a:pt x="2010770" y="77235"/>
                </a:lnTo>
                <a:lnTo>
                  <a:pt x="2005333" y="83822"/>
                </a:lnTo>
                <a:lnTo>
                  <a:pt x="1008315" y="83820"/>
                </a:lnTo>
                <a:lnTo>
                  <a:pt x="1002877" y="90407"/>
                </a:lnTo>
                <a:lnTo>
                  <a:pt x="998437" y="108370"/>
                </a:lnTo>
                <a:lnTo>
                  <a:pt x="995443" y="135013"/>
                </a:lnTo>
                <a:lnTo>
                  <a:pt x="994345" y="167640"/>
                </a:lnTo>
                <a:lnTo>
                  <a:pt x="993247" y="135013"/>
                </a:lnTo>
                <a:lnTo>
                  <a:pt x="990253" y="108370"/>
                </a:lnTo>
                <a:lnTo>
                  <a:pt x="985813" y="90407"/>
                </a:lnTo>
                <a:lnTo>
                  <a:pt x="980375" y="83820"/>
                </a:lnTo>
                <a:lnTo>
                  <a:pt x="13969" y="83820"/>
                </a:lnTo>
                <a:lnTo>
                  <a:pt x="8532" y="77233"/>
                </a:lnTo>
                <a:lnTo>
                  <a:pt x="4091" y="59269"/>
                </a:lnTo>
                <a:lnTo>
                  <a:pt x="1097" y="32626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3B285F29-B0B1-422A-2763-2DC66F7B5A77}"/>
              </a:ext>
            </a:extLst>
          </p:cNvPr>
          <p:cNvSpPr txBox="1"/>
          <p:nvPr/>
        </p:nvSpPr>
        <p:spPr>
          <a:xfrm>
            <a:off x="2351824" y="4226914"/>
            <a:ext cx="4211479" cy="430567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sz="1350" spc="-4" dirty="0">
                <a:latin typeface="Corbel" panose="020B0503020204020204" pitchFamily="34" charset="0"/>
                <a:cs typeface="Calibri"/>
              </a:rPr>
              <a:t>outside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center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17" baseline="1543" dirty="0">
                <a:latin typeface="Corbel" panose="020B0503020204020204" pitchFamily="34" charset="0"/>
                <a:cs typeface="Calibri"/>
              </a:rPr>
              <a:t>word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outside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 </a:t>
            </a:r>
            <a:r>
              <a:rPr sz="1350" spc="-293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of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spc="11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2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at</a:t>
            </a:r>
            <a:r>
              <a:rPr sz="2025" spc="5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5" baseline="1543" dirty="0">
                <a:latin typeface="Corbel" panose="020B0503020204020204" pitchFamily="34" charset="0"/>
                <a:cs typeface="Calibri"/>
              </a:rPr>
              <a:t>position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baseline="1543" dirty="0">
                <a:latin typeface="Corbel" panose="020B0503020204020204" pitchFamily="34" charset="0"/>
                <a:cs typeface="Calibri"/>
              </a:rPr>
              <a:t>t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dirty="0">
                <a:latin typeface="Corbel" panose="020B0503020204020204" pitchFamily="34" charset="0"/>
                <a:cs typeface="Calibri"/>
              </a:rPr>
              <a:t> window of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dirty="0">
                <a:latin typeface="Corbel" panose="020B0503020204020204" pitchFamily="34" charset="0"/>
                <a:cs typeface="Calibri"/>
              </a:rPr>
              <a:t> 2</a:t>
            </a: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301EF3DC-A7E7-90CB-D2E0-D8DD01481DD8}"/>
              </a:ext>
            </a:extLst>
          </p:cNvPr>
          <p:cNvSpPr/>
          <p:nvPr/>
        </p:nvSpPr>
        <p:spPr>
          <a:xfrm>
            <a:off x="4111008" y="4098132"/>
            <a:ext cx="600075" cy="114300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7F6D5D15-DC66-6DBF-D0CB-B8F33C700BC2}"/>
              </a:ext>
            </a:extLst>
          </p:cNvPr>
          <p:cNvCxnSpPr>
            <a:stCxn id="7" idx="0"/>
            <a:endCxn id="9" idx="0"/>
          </p:cNvCxnSpPr>
          <p:nvPr/>
        </p:nvCxnSpPr>
        <p:spPr>
          <a:xfrm rot="16200000" flipV="1">
            <a:off x="3500392" y="2801715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5450EDD8-CFC6-2D13-D779-4BBC9D4B7316}"/>
              </a:ext>
            </a:extLst>
          </p:cNvPr>
          <p:cNvCxnSpPr>
            <a:cxnSpLocks/>
            <a:stCxn id="7" idx="0"/>
            <a:endCxn id="5" idx="0"/>
          </p:cNvCxnSpPr>
          <p:nvPr/>
        </p:nvCxnSpPr>
        <p:spPr>
          <a:xfrm rot="5400000" flipH="1" flipV="1">
            <a:off x="5285443" y="2832263"/>
            <a:ext cx="5716" cy="1754504"/>
          </a:xfrm>
          <a:prstGeom prst="curvedConnector3">
            <a:avLst>
              <a:gd name="adj1" fmla="val 991646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5EB96A16-97D4-A14F-E29A-1A35545B9DF7}"/>
              </a:ext>
            </a:extLst>
          </p:cNvPr>
          <p:cNvCxnSpPr>
            <a:cxnSpLocks/>
            <a:stCxn id="7" idx="0"/>
            <a:endCxn id="6" idx="0"/>
          </p:cNvCxnSpPr>
          <p:nvPr/>
        </p:nvCxnSpPr>
        <p:spPr>
          <a:xfrm rot="5400000" flipH="1" flipV="1">
            <a:off x="4885393" y="3238029"/>
            <a:ext cx="12700" cy="948689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989FC614-07FE-9AA9-F0E7-8CAC9EF49439}"/>
              </a:ext>
            </a:extLst>
          </p:cNvPr>
          <p:cNvCxnSpPr>
            <a:cxnSpLocks/>
            <a:stCxn id="7" idx="0"/>
            <a:endCxn id="8" idx="0"/>
          </p:cNvCxnSpPr>
          <p:nvPr/>
        </p:nvCxnSpPr>
        <p:spPr>
          <a:xfrm rot="16200000" flipV="1">
            <a:off x="3950448" y="3251771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20">
                <a:extLst>
                  <a:ext uri="{FF2B5EF4-FFF2-40B4-BE49-F238E27FC236}">
                    <a16:creationId xmlns:a16="http://schemas.microsoft.com/office/drawing/2014/main" id="{AA991B7B-D0B2-AE4A-C960-0FC256F2E151}"/>
                  </a:ext>
                </a:extLst>
              </p:cNvPr>
              <p:cNvSpPr txBox="1"/>
              <p:nvPr/>
            </p:nvSpPr>
            <p:spPr>
              <a:xfrm>
                <a:off x="1983625" y="3065401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0" name="object 20">
                <a:extLst>
                  <a:ext uri="{FF2B5EF4-FFF2-40B4-BE49-F238E27FC236}">
                    <a16:creationId xmlns:a16="http://schemas.microsoft.com/office/drawing/2014/main" id="{AA991B7B-D0B2-AE4A-C960-0FC256F2E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625" y="3065401"/>
                <a:ext cx="1646396" cy="167482"/>
              </a:xfrm>
              <a:prstGeom prst="rect">
                <a:avLst/>
              </a:prstGeom>
              <a:blipFill>
                <a:blip r:embed="rId2"/>
                <a:stretch>
                  <a:fillRect t="-7143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20">
                <a:extLst>
                  <a:ext uri="{FF2B5EF4-FFF2-40B4-BE49-F238E27FC236}">
                    <a16:creationId xmlns:a16="http://schemas.microsoft.com/office/drawing/2014/main" id="{0CC23C67-9CDB-F970-5798-3D46B4624FC3}"/>
                  </a:ext>
                </a:extLst>
              </p:cNvPr>
              <p:cNvSpPr txBox="1"/>
              <p:nvPr/>
            </p:nvSpPr>
            <p:spPr>
              <a:xfrm>
                <a:off x="3069144" y="3307755"/>
                <a:ext cx="935718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1" name="object 20">
                <a:extLst>
                  <a:ext uri="{FF2B5EF4-FFF2-40B4-BE49-F238E27FC236}">
                    <a16:creationId xmlns:a16="http://schemas.microsoft.com/office/drawing/2014/main" id="{0CC23C67-9CDB-F970-5798-3D46B4624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144" y="3307755"/>
                <a:ext cx="935718" cy="167482"/>
              </a:xfrm>
              <a:prstGeom prst="rect">
                <a:avLst/>
              </a:prstGeom>
              <a:blipFill>
                <a:blip r:embed="rId3"/>
                <a:stretch>
                  <a:fillRect t="-7143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20">
                <a:extLst>
                  <a:ext uri="{FF2B5EF4-FFF2-40B4-BE49-F238E27FC236}">
                    <a16:creationId xmlns:a16="http://schemas.microsoft.com/office/drawing/2014/main" id="{F6FF81D5-62E9-D36E-E4FF-9283F3C2055B}"/>
                  </a:ext>
                </a:extLst>
              </p:cNvPr>
              <p:cNvSpPr txBox="1"/>
              <p:nvPr/>
            </p:nvSpPr>
            <p:spPr>
              <a:xfrm>
                <a:off x="4482086" y="3328175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2" name="object 20">
                <a:extLst>
                  <a:ext uri="{FF2B5EF4-FFF2-40B4-BE49-F238E27FC236}">
                    <a16:creationId xmlns:a16="http://schemas.microsoft.com/office/drawing/2014/main" id="{F6FF81D5-62E9-D36E-E4FF-9283F3C20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086" y="3328175"/>
                <a:ext cx="1646396" cy="167482"/>
              </a:xfrm>
              <a:prstGeom prst="rect">
                <a:avLst/>
              </a:prstGeom>
              <a:blipFill>
                <a:blip r:embed="rId4"/>
                <a:stretch>
                  <a:fillRect t="-7143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DE3E0A9D-74EB-32BC-71D7-B5EC2F56C89E}"/>
                  </a:ext>
                </a:extLst>
              </p:cNvPr>
              <p:cNvSpPr txBox="1"/>
              <p:nvPr/>
            </p:nvSpPr>
            <p:spPr>
              <a:xfrm>
                <a:off x="5269858" y="3085559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DE3E0A9D-74EB-32BC-71D7-B5EC2F56C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858" y="3085559"/>
                <a:ext cx="1646396" cy="167482"/>
              </a:xfrm>
              <a:prstGeom prst="rect">
                <a:avLst/>
              </a:prstGeom>
              <a:blipFill>
                <a:blip r:embed="rId5"/>
                <a:stretch>
                  <a:fillRect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A12C43-0500-9D08-29DB-BFDD51890FDF}"/>
                  </a:ext>
                </a:extLst>
              </p:cNvPr>
              <p:cNvSpPr txBox="1"/>
              <p:nvPr/>
            </p:nvSpPr>
            <p:spPr>
              <a:xfrm>
                <a:off x="646005" y="1918952"/>
                <a:ext cx="7280567" cy="825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00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fa-IR" sz="200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a-IR" sz="200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fa-IR" sz="200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a-IR" sz="200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fa-IR" sz="200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−2</m:t>
                              </m:r>
                            </m:sub>
                          </m:sSub>
                          <m:r>
                            <a:rPr lang="fa-IR" sz="200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fa-IR" sz="200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fa-IR" sz="200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fa-IR" sz="200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fa-IR" sz="200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  <m:r>
                        <a:rPr lang="en-US" sz="2000" spc="-1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sz="2000" smtClean="0">
                          <a:solidFill>
                            <a:srgbClr val="C00000"/>
                          </a:solidFill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problems</m:t>
                          </m:r>
                          <m:r>
                            <a:rPr lang="en-US" sz="200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into</m:t>
                          </m:r>
                        </m:e>
                      </m:d>
                      <m:r>
                        <a:rPr lang="en-US" sz="200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problems</m:t>
                                      </m:r>
                                    </m:sub>
                                    <m: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into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00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into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lang="fa-IR" sz="24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A12C43-0500-9D08-29DB-BFDD51890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05" y="1918952"/>
                <a:ext cx="7280567" cy="825354"/>
              </a:xfrm>
              <a:prstGeom prst="rect">
                <a:avLst/>
              </a:prstGeom>
              <a:blipFill>
                <a:blip r:embed="rId6"/>
                <a:stretch>
                  <a:fillRect t="-7576" b="-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8270EBF-E43D-00DF-E482-9C859C6206AD}"/>
                  </a:ext>
                </a:extLst>
              </p:cNvPr>
              <p:cNvSpPr txBox="1"/>
              <p:nvPr/>
            </p:nvSpPr>
            <p:spPr>
              <a:xfrm>
                <a:off x="1687664" y="1025069"/>
                <a:ext cx="4673030" cy="785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00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fa-IR" sz="200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spc="-11">
                              <a:latin typeface="Cambria Math" panose="02040503050406030204" pitchFamily="18" charset="0"/>
                              <a:cs typeface="Calibri"/>
                            </a:rPr>
                            <m:t>𝑜</m:t>
                          </m:r>
                        </m:e>
                      </m:d>
                      <m:r>
                        <a:rPr lang="en-US" sz="2000" spc="-11">
                          <a:latin typeface="Cambria Math" panose="02040503050406030204" pitchFamily="18" charset="0"/>
                          <a:cs typeface="Calibri"/>
                        </a:rPr>
                        <m:t>𝑐</m:t>
                      </m:r>
                      <m:r>
                        <a:rPr lang="fa-IR" sz="200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  <m:r>
                        <a:rPr lang="en-US" sz="2000" spc="-1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lang="fa-IR" sz="20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8270EBF-E43D-00DF-E482-9C859C620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664" y="1025069"/>
                <a:ext cx="4673030" cy="785921"/>
              </a:xfrm>
              <a:prstGeom prst="rect">
                <a:avLst/>
              </a:prstGeom>
              <a:blipFill>
                <a:blip r:embed="rId7"/>
                <a:stretch>
                  <a:fillRect t="-11111" b="-9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3C6A5AC-4953-3C37-45A2-616E54140354}"/>
                  </a:ext>
                </a:extLst>
              </p:cNvPr>
              <p:cNvSpPr txBox="1"/>
              <p:nvPr/>
            </p:nvSpPr>
            <p:spPr>
              <a:xfrm>
                <a:off x="5991725" y="971154"/>
                <a:ext cx="1969348" cy="817245"/>
              </a:xfrm>
              <a:prstGeom prst="wedgeRoundRectCallout">
                <a:avLst>
                  <a:gd name="adj1" fmla="val -72831"/>
                  <a:gd name="adj2" fmla="val 6035"/>
                  <a:gd name="adj3" fmla="val 16667"/>
                </a:avLst>
              </a:prstGeom>
              <a:solidFill>
                <a:srgbClr val="ECEEFD"/>
              </a:solidFill>
              <a:ln w="127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Corbel" panose="020B0503020204020204" pitchFamily="34" charset="0"/>
                  </a:rPr>
                  <a:t>If the representation of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are similar, they tend to co-occur.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3C6A5AC-4953-3C37-45A2-616E54140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725" y="971154"/>
                <a:ext cx="1969348" cy="817245"/>
              </a:xfrm>
              <a:prstGeom prst="wedgeRoundRectCallout">
                <a:avLst>
                  <a:gd name="adj1" fmla="val -72831"/>
                  <a:gd name="adj2" fmla="val 6035"/>
                  <a:gd name="adj3" fmla="val 16667"/>
                </a:avLst>
              </a:prstGeom>
              <a:blipFill>
                <a:blip r:embed="rId8"/>
                <a:stretch>
                  <a:fillRect b="-2985"/>
                </a:stretch>
              </a:blipFill>
              <a:ln w="127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03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4B32A-73B8-06ED-7EF2-303BC651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Word2Vec Probabilities: Pop Quiz 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76B5971-1121-FA57-430B-E75FC2470C2A}"/>
              </a:ext>
            </a:extLst>
          </p:cNvPr>
          <p:cNvSpPr txBox="1"/>
          <p:nvPr/>
        </p:nvSpPr>
        <p:spPr>
          <a:xfrm>
            <a:off x="7039264" y="3715230"/>
            <a:ext cx="268605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104">
              <a:spcBef>
                <a:spcPts val="172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82F304AE-5B22-A077-5A01-BE454723BFA1}"/>
              </a:ext>
            </a:extLst>
          </p:cNvPr>
          <p:cNvSpPr txBox="1"/>
          <p:nvPr/>
        </p:nvSpPr>
        <p:spPr>
          <a:xfrm>
            <a:off x="5871230" y="3706657"/>
            <a:ext cx="58864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580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crises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FD93B54D-275F-11A4-7F0E-AE91E205C507}"/>
              </a:ext>
            </a:extLst>
          </p:cNvPr>
          <p:cNvSpPr txBox="1"/>
          <p:nvPr/>
        </p:nvSpPr>
        <p:spPr>
          <a:xfrm>
            <a:off x="4985406" y="3712373"/>
            <a:ext cx="748664" cy="253435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2384" rIns="0" bIns="0" rtlCol="0">
            <a:spAutoFit/>
          </a:bodyPr>
          <a:lstStyle/>
          <a:p>
            <a:pPr marL="68580">
              <a:spcBef>
                <a:spcPts val="176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banking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A4D81595-FA0F-F2C1-3276-746D2A1F4FE4}"/>
              </a:ext>
            </a:extLst>
          </p:cNvPr>
          <p:cNvSpPr txBox="1"/>
          <p:nvPr/>
        </p:nvSpPr>
        <p:spPr>
          <a:xfrm>
            <a:off x="4048146" y="3712373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B0DB5538-8619-A800-4BE9-1804938DB256}"/>
              </a:ext>
            </a:extLst>
          </p:cNvPr>
          <p:cNvSpPr txBox="1"/>
          <p:nvPr/>
        </p:nvSpPr>
        <p:spPr>
          <a:xfrm>
            <a:off x="3129802" y="3706657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C9AFDF2A-5787-DF2D-DFD4-A9D731C35563}"/>
              </a:ext>
            </a:extLst>
          </p:cNvPr>
          <p:cNvSpPr txBox="1"/>
          <p:nvPr/>
        </p:nvSpPr>
        <p:spPr>
          <a:xfrm>
            <a:off x="2163967" y="3706657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8690878A-51C0-D44F-BC12-F96A73A0A318}"/>
              </a:ext>
            </a:extLst>
          </p:cNvPr>
          <p:cNvSpPr txBox="1"/>
          <p:nvPr/>
        </p:nvSpPr>
        <p:spPr>
          <a:xfrm>
            <a:off x="1748543" y="3718086"/>
            <a:ext cx="25717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87E37729-5A36-060E-8CFE-DFAD8E84FE2B}"/>
              </a:ext>
            </a:extLst>
          </p:cNvPr>
          <p:cNvSpPr txBox="1"/>
          <p:nvPr/>
        </p:nvSpPr>
        <p:spPr>
          <a:xfrm>
            <a:off x="6610639" y="3715230"/>
            <a:ext cx="365760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580">
              <a:spcBef>
                <a:spcPts val="172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as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22E0AF60-8D60-B52B-BE27-548F7ED38AC2}"/>
              </a:ext>
            </a:extLst>
          </p:cNvPr>
          <p:cNvSpPr/>
          <p:nvPr/>
        </p:nvSpPr>
        <p:spPr>
          <a:xfrm>
            <a:off x="2189028" y="4086704"/>
            <a:ext cx="1722120" cy="12001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CFB5A328-18D1-E81D-C8FD-C58B894295A8}"/>
              </a:ext>
            </a:extLst>
          </p:cNvPr>
          <p:cNvSpPr/>
          <p:nvPr/>
        </p:nvSpPr>
        <p:spPr>
          <a:xfrm>
            <a:off x="4992419" y="4112421"/>
            <a:ext cx="1514475" cy="125730"/>
          </a:xfrm>
          <a:custGeom>
            <a:avLst/>
            <a:gdLst/>
            <a:ahLst/>
            <a:cxnLst/>
            <a:rect l="l" t="t" r="r" b="b"/>
            <a:pathLst>
              <a:path w="2019300" h="167639">
                <a:moveTo>
                  <a:pt x="2019303" y="2"/>
                </a:moveTo>
                <a:lnTo>
                  <a:pt x="2018205" y="32628"/>
                </a:lnTo>
                <a:lnTo>
                  <a:pt x="2015211" y="59271"/>
                </a:lnTo>
                <a:lnTo>
                  <a:pt x="2010770" y="77235"/>
                </a:lnTo>
                <a:lnTo>
                  <a:pt x="2005333" y="83822"/>
                </a:lnTo>
                <a:lnTo>
                  <a:pt x="1008315" y="83820"/>
                </a:lnTo>
                <a:lnTo>
                  <a:pt x="1002877" y="90407"/>
                </a:lnTo>
                <a:lnTo>
                  <a:pt x="998437" y="108370"/>
                </a:lnTo>
                <a:lnTo>
                  <a:pt x="995443" y="135013"/>
                </a:lnTo>
                <a:lnTo>
                  <a:pt x="994345" y="167640"/>
                </a:lnTo>
                <a:lnTo>
                  <a:pt x="993247" y="135013"/>
                </a:lnTo>
                <a:lnTo>
                  <a:pt x="990253" y="108370"/>
                </a:lnTo>
                <a:lnTo>
                  <a:pt x="985813" y="90407"/>
                </a:lnTo>
                <a:lnTo>
                  <a:pt x="980375" y="83820"/>
                </a:lnTo>
                <a:lnTo>
                  <a:pt x="13969" y="83820"/>
                </a:lnTo>
                <a:lnTo>
                  <a:pt x="8532" y="77233"/>
                </a:lnTo>
                <a:lnTo>
                  <a:pt x="4091" y="59269"/>
                </a:lnTo>
                <a:lnTo>
                  <a:pt x="1097" y="32626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3B285F29-B0B1-422A-2763-2DC66F7B5A77}"/>
              </a:ext>
            </a:extLst>
          </p:cNvPr>
          <p:cNvSpPr txBox="1"/>
          <p:nvPr/>
        </p:nvSpPr>
        <p:spPr>
          <a:xfrm>
            <a:off x="2351824" y="4226914"/>
            <a:ext cx="4211479" cy="430567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sz="1350" spc="-4" dirty="0">
                <a:latin typeface="Corbel" panose="020B0503020204020204" pitchFamily="34" charset="0"/>
                <a:cs typeface="Calibri"/>
              </a:rPr>
              <a:t>outside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center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17" baseline="1543" dirty="0">
                <a:latin typeface="Corbel" panose="020B0503020204020204" pitchFamily="34" charset="0"/>
                <a:cs typeface="Calibri"/>
              </a:rPr>
              <a:t>word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outside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 </a:t>
            </a:r>
            <a:r>
              <a:rPr sz="1350" spc="-293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of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spc="11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2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at</a:t>
            </a:r>
            <a:r>
              <a:rPr sz="2025" spc="5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5" baseline="1543" dirty="0">
                <a:latin typeface="Corbel" panose="020B0503020204020204" pitchFamily="34" charset="0"/>
                <a:cs typeface="Calibri"/>
              </a:rPr>
              <a:t>position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baseline="1543" dirty="0">
                <a:latin typeface="Corbel" panose="020B0503020204020204" pitchFamily="34" charset="0"/>
                <a:cs typeface="Calibri"/>
              </a:rPr>
              <a:t>t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dirty="0">
                <a:latin typeface="Corbel" panose="020B0503020204020204" pitchFamily="34" charset="0"/>
                <a:cs typeface="Calibri"/>
              </a:rPr>
              <a:t> window of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dirty="0">
                <a:latin typeface="Corbel" panose="020B0503020204020204" pitchFamily="34" charset="0"/>
                <a:cs typeface="Calibri"/>
              </a:rPr>
              <a:t> 2</a:t>
            </a: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301EF3DC-A7E7-90CB-D2E0-D8DD01481DD8}"/>
              </a:ext>
            </a:extLst>
          </p:cNvPr>
          <p:cNvSpPr/>
          <p:nvPr/>
        </p:nvSpPr>
        <p:spPr>
          <a:xfrm>
            <a:off x="4111008" y="4098132"/>
            <a:ext cx="600075" cy="114300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7F6D5D15-DC66-6DBF-D0CB-B8F33C700BC2}"/>
              </a:ext>
            </a:extLst>
          </p:cNvPr>
          <p:cNvCxnSpPr>
            <a:stCxn id="7" idx="0"/>
            <a:endCxn id="9" idx="0"/>
          </p:cNvCxnSpPr>
          <p:nvPr/>
        </p:nvCxnSpPr>
        <p:spPr>
          <a:xfrm rot="16200000" flipV="1">
            <a:off x="3500392" y="2801715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5450EDD8-CFC6-2D13-D779-4BBC9D4B7316}"/>
              </a:ext>
            </a:extLst>
          </p:cNvPr>
          <p:cNvCxnSpPr>
            <a:cxnSpLocks/>
            <a:stCxn id="7" idx="0"/>
            <a:endCxn id="5" idx="0"/>
          </p:cNvCxnSpPr>
          <p:nvPr/>
        </p:nvCxnSpPr>
        <p:spPr>
          <a:xfrm rot="5400000" flipH="1" flipV="1">
            <a:off x="5285443" y="2832263"/>
            <a:ext cx="5716" cy="1754504"/>
          </a:xfrm>
          <a:prstGeom prst="curvedConnector3">
            <a:avLst>
              <a:gd name="adj1" fmla="val 991646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5EB96A16-97D4-A14F-E29A-1A35545B9DF7}"/>
              </a:ext>
            </a:extLst>
          </p:cNvPr>
          <p:cNvCxnSpPr>
            <a:cxnSpLocks/>
            <a:stCxn id="7" idx="0"/>
            <a:endCxn id="6" idx="0"/>
          </p:cNvCxnSpPr>
          <p:nvPr/>
        </p:nvCxnSpPr>
        <p:spPr>
          <a:xfrm rot="5400000" flipH="1" flipV="1">
            <a:off x="4885393" y="3238029"/>
            <a:ext cx="12700" cy="948689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989FC614-07FE-9AA9-F0E7-8CAC9EF49439}"/>
              </a:ext>
            </a:extLst>
          </p:cNvPr>
          <p:cNvCxnSpPr>
            <a:cxnSpLocks/>
            <a:stCxn id="7" idx="0"/>
            <a:endCxn id="8" idx="0"/>
          </p:cNvCxnSpPr>
          <p:nvPr/>
        </p:nvCxnSpPr>
        <p:spPr>
          <a:xfrm rot="16200000" flipV="1">
            <a:off x="3950448" y="3251771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20">
                <a:extLst>
                  <a:ext uri="{FF2B5EF4-FFF2-40B4-BE49-F238E27FC236}">
                    <a16:creationId xmlns:a16="http://schemas.microsoft.com/office/drawing/2014/main" id="{AA991B7B-D0B2-AE4A-C960-0FC256F2E151}"/>
                  </a:ext>
                </a:extLst>
              </p:cNvPr>
              <p:cNvSpPr txBox="1"/>
              <p:nvPr/>
            </p:nvSpPr>
            <p:spPr>
              <a:xfrm>
                <a:off x="1983625" y="3065401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0" name="object 20">
                <a:extLst>
                  <a:ext uri="{FF2B5EF4-FFF2-40B4-BE49-F238E27FC236}">
                    <a16:creationId xmlns:a16="http://schemas.microsoft.com/office/drawing/2014/main" id="{AA991B7B-D0B2-AE4A-C960-0FC256F2E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625" y="3065401"/>
                <a:ext cx="1646396" cy="167482"/>
              </a:xfrm>
              <a:prstGeom prst="rect">
                <a:avLst/>
              </a:prstGeom>
              <a:blipFill>
                <a:blip r:embed="rId2"/>
                <a:stretch>
                  <a:fillRect t="-7143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20">
                <a:extLst>
                  <a:ext uri="{FF2B5EF4-FFF2-40B4-BE49-F238E27FC236}">
                    <a16:creationId xmlns:a16="http://schemas.microsoft.com/office/drawing/2014/main" id="{0CC23C67-9CDB-F970-5798-3D46B4624FC3}"/>
                  </a:ext>
                </a:extLst>
              </p:cNvPr>
              <p:cNvSpPr txBox="1"/>
              <p:nvPr/>
            </p:nvSpPr>
            <p:spPr>
              <a:xfrm>
                <a:off x="3069144" y="3307755"/>
                <a:ext cx="935718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1" name="object 20">
                <a:extLst>
                  <a:ext uri="{FF2B5EF4-FFF2-40B4-BE49-F238E27FC236}">
                    <a16:creationId xmlns:a16="http://schemas.microsoft.com/office/drawing/2014/main" id="{0CC23C67-9CDB-F970-5798-3D46B4624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144" y="3307755"/>
                <a:ext cx="935718" cy="167482"/>
              </a:xfrm>
              <a:prstGeom prst="rect">
                <a:avLst/>
              </a:prstGeom>
              <a:blipFill>
                <a:blip r:embed="rId3"/>
                <a:stretch>
                  <a:fillRect t="-7143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20">
                <a:extLst>
                  <a:ext uri="{FF2B5EF4-FFF2-40B4-BE49-F238E27FC236}">
                    <a16:creationId xmlns:a16="http://schemas.microsoft.com/office/drawing/2014/main" id="{F6FF81D5-62E9-D36E-E4FF-9283F3C2055B}"/>
                  </a:ext>
                </a:extLst>
              </p:cNvPr>
              <p:cNvSpPr txBox="1"/>
              <p:nvPr/>
            </p:nvSpPr>
            <p:spPr>
              <a:xfrm>
                <a:off x="4482086" y="3328175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2" name="object 20">
                <a:extLst>
                  <a:ext uri="{FF2B5EF4-FFF2-40B4-BE49-F238E27FC236}">
                    <a16:creationId xmlns:a16="http://schemas.microsoft.com/office/drawing/2014/main" id="{F6FF81D5-62E9-D36E-E4FF-9283F3C20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086" y="3328175"/>
                <a:ext cx="1646396" cy="167482"/>
              </a:xfrm>
              <a:prstGeom prst="rect">
                <a:avLst/>
              </a:prstGeom>
              <a:blipFill>
                <a:blip r:embed="rId4"/>
                <a:stretch>
                  <a:fillRect t="-7143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DE3E0A9D-74EB-32BC-71D7-B5EC2F56C89E}"/>
                  </a:ext>
                </a:extLst>
              </p:cNvPr>
              <p:cNvSpPr txBox="1"/>
              <p:nvPr/>
            </p:nvSpPr>
            <p:spPr>
              <a:xfrm>
                <a:off x="5269858" y="3085559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DE3E0A9D-74EB-32BC-71D7-B5EC2F56C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858" y="3085559"/>
                <a:ext cx="1646396" cy="167482"/>
              </a:xfrm>
              <a:prstGeom prst="rect">
                <a:avLst/>
              </a:prstGeom>
              <a:blipFill>
                <a:blip r:embed="rId5"/>
                <a:stretch>
                  <a:fillRect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A12C43-0500-9D08-29DB-BFDD51890FDF}"/>
                  </a:ext>
                </a:extLst>
              </p:cNvPr>
              <p:cNvSpPr txBox="1"/>
              <p:nvPr/>
            </p:nvSpPr>
            <p:spPr>
              <a:xfrm>
                <a:off x="640689" y="1089242"/>
                <a:ext cx="728056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:r>
                  <a:rPr lang="en-US" sz="2000" spc="-11" dirty="0">
                    <a:latin typeface="Corbel" panose="020B0503020204020204" pitchFamily="34" charset="0"/>
                    <a:cs typeface="Calibri"/>
                  </a:rPr>
                  <a:t>What is the right expression for </a:t>
                </a:r>
                <a14:m>
                  <m:oMath xmlns:m="http://schemas.openxmlformats.org/officeDocument/2006/math">
                    <m:r>
                      <a:rPr lang="fa-IR" sz="2000" spc="-11" smtClean="0"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fa-IR" sz="2000" i="1" spc="-1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a-IR" sz="2000" i="1" spc="-1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fa-IR" sz="2000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fa-IR" sz="2000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𝑡</m:t>
                            </m:r>
                            <m:r>
                              <a:rPr lang="en-US" sz="2000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+</m:t>
                            </m:r>
                            <m:r>
                              <a:rPr lang="fa-IR" sz="2000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lang="fa-IR" sz="2000" spc="-11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e>
                    </m:d>
                    <m:sSub>
                      <m:sSubPr>
                        <m:ctrlPr>
                          <a:rPr lang="fa-IR" sz="2000" i="1" spc="-1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fa-IR" sz="2000" spc="-11" smtClean="0">
                            <a:latin typeface="Cambria Math" panose="02040503050406030204" pitchFamily="18" charset="0"/>
                            <a:cs typeface="Calibri"/>
                          </a:rPr>
                          <m:t>𝑤</m:t>
                        </m:r>
                      </m:e>
                      <m:sub>
                        <m:r>
                          <a:rPr lang="fa-IR" sz="2000" spc="-11" smtClean="0">
                            <a:latin typeface="Cambria Math" panose="02040503050406030204" pitchFamily="18" charset="0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lang="fa-IR" sz="2000" spc="-11" smtClean="0"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  <m:r>
                      <a:rPr lang="en-US" sz="2000" spc="-11" smtClean="0"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r>
                      <a:rPr lang="en-US" sz="2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cries</m:t>
                        </m:r>
                        <m:r>
                          <a:rPr lang="en-US" sz="2000">
                            <a:solidFill>
                              <a:srgbClr val="C00000"/>
                            </a:solidFill>
                            <a:latin typeface="Cambria Math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into</m:t>
                        </m:r>
                      </m:e>
                    </m:d>
                  </m:oMath>
                </a14:m>
                <a:r>
                  <a:rPr lang="en-US" sz="2000" spc="-11" dirty="0">
                    <a:latin typeface="Corbel" panose="020B0503020204020204" pitchFamily="34" charset="0"/>
                    <a:cs typeface="Calibri"/>
                  </a:rPr>
                  <a:t>?</a:t>
                </a:r>
                <a:endParaRPr lang="en-US" sz="2000" spc="-11" dirty="0">
                  <a:latin typeface="Cambria Math" panose="02040503050406030204" pitchFamily="18" charset="0"/>
                  <a:cs typeface="Calibri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A12C43-0500-9D08-29DB-BFDD51890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89" y="1089242"/>
                <a:ext cx="7280567" cy="400110"/>
              </a:xfrm>
              <a:prstGeom prst="rect">
                <a:avLst/>
              </a:prstGeom>
              <a:blipFill>
                <a:blip r:embed="rId6"/>
                <a:stretch>
                  <a:fillRect l="-523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CAEAB3C-D9B7-3867-7A0B-62BEC59A8730}"/>
                  </a:ext>
                </a:extLst>
              </p:cNvPr>
              <p:cNvSpPr txBox="1"/>
              <p:nvPr/>
            </p:nvSpPr>
            <p:spPr>
              <a:xfrm>
                <a:off x="608298" y="1649316"/>
                <a:ext cx="2213175" cy="547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:r>
                  <a:rPr lang="en-US" sz="16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(A)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crie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sz="160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into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sz="16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into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nary>
                      </m:den>
                    </m:f>
                  </m:oMath>
                </a14:m>
                <a:endParaRPr lang="fa-IR" sz="18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CAEAB3C-D9B7-3867-7A0B-62BEC59A8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98" y="1649316"/>
                <a:ext cx="2213175" cy="547779"/>
              </a:xfrm>
              <a:prstGeom prst="rect">
                <a:avLst/>
              </a:prstGeom>
              <a:blipFill>
                <a:blip r:embed="rId7"/>
                <a:stretch>
                  <a:fillRect l="-571" t="-2326" b="-8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DF4166-453C-3671-59F3-1FF419B22E7C}"/>
                  </a:ext>
                </a:extLst>
              </p:cNvPr>
              <p:cNvSpPr txBox="1"/>
              <p:nvPr/>
            </p:nvSpPr>
            <p:spPr>
              <a:xfrm>
                <a:off x="2563902" y="1649315"/>
                <a:ext cx="2210049" cy="547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:r>
                  <a:rPr lang="en-US" sz="16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(B)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into</m:t>
                                    </m:r>
                                  </m:sub>
                                  <m:sup>
                                    <m:r>
                                      <a:rPr lang="en-US" sz="160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cries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sz="16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cries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nary>
                      </m:den>
                    </m:f>
                  </m:oMath>
                </a14:m>
                <a:endParaRPr lang="fa-IR" sz="18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DF4166-453C-3671-59F3-1FF419B22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902" y="1649315"/>
                <a:ext cx="2210049" cy="547779"/>
              </a:xfrm>
              <a:prstGeom prst="rect">
                <a:avLst/>
              </a:prstGeom>
              <a:blipFill>
                <a:blip r:embed="rId8"/>
                <a:stretch>
                  <a:fillRect l="-575" t="-2326" b="-8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F290AF9-5294-5ABA-398F-FBCB645B5CA4}"/>
                  </a:ext>
                </a:extLst>
              </p:cNvPr>
              <p:cNvSpPr txBox="1"/>
              <p:nvPr/>
            </p:nvSpPr>
            <p:spPr>
              <a:xfrm>
                <a:off x="608298" y="2349744"/>
                <a:ext cx="2399495" cy="547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:r>
                  <a:rPr lang="en-US" sz="16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(C)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cries</m:t>
                                    </m:r>
                                  </m:sub>
                                  <m:sup>
                                    <m:r>
                                      <a:rPr lang="en-US" sz="160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into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sz="16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into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nary>
                      </m:den>
                    </m:f>
                  </m:oMath>
                </a14:m>
                <a:endParaRPr lang="fa-IR" sz="18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F290AF9-5294-5ABA-398F-FBCB645B5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98" y="2349744"/>
                <a:ext cx="2399495" cy="547779"/>
              </a:xfrm>
              <a:prstGeom prst="rect">
                <a:avLst/>
              </a:prstGeom>
              <a:blipFill>
                <a:blip r:embed="rId9"/>
                <a:stretch>
                  <a:fillRect l="-529" b="-7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253324-C452-89EE-FC36-8DE012FABEBA}"/>
                  </a:ext>
                </a:extLst>
              </p:cNvPr>
              <p:cNvSpPr txBox="1"/>
              <p:nvPr/>
            </p:nvSpPr>
            <p:spPr>
              <a:xfrm>
                <a:off x="2563901" y="2380089"/>
                <a:ext cx="2210049" cy="599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:r>
                  <a:rPr lang="en-US" sz="16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(D)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problems</m:t>
                                    </m:r>
                                  </m:sub>
                                  <m:sup>
                                    <m:r>
                                      <a:rPr lang="en-US" sz="160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into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16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sz="16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cries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nary>
                      </m:den>
                    </m:f>
                  </m:oMath>
                </a14:m>
                <a:endParaRPr lang="fa-IR" sz="18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253324-C452-89EE-FC36-8DE012FAB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901" y="2380089"/>
                <a:ext cx="2210049" cy="599010"/>
              </a:xfrm>
              <a:prstGeom prst="rect">
                <a:avLst/>
              </a:prstGeom>
              <a:blipFill>
                <a:blip r:embed="rId10"/>
                <a:stretch>
                  <a:fillRect l="-575" b="-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2CF919-6EB7-A2CD-55EB-373BB6418364}"/>
                  </a:ext>
                </a:extLst>
              </p:cNvPr>
              <p:cNvSpPr txBox="1"/>
              <p:nvPr/>
            </p:nvSpPr>
            <p:spPr>
              <a:xfrm>
                <a:off x="4480156" y="1842680"/>
                <a:ext cx="4673030" cy="785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00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fa-IR" sz="200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spc="-11">
                              <a:latin typeface="Cambria Math" panose="02040503050406030204" pitchFamily="18" charset="0"/>
                              <a:cs typeface="Calibri"/>
                            </a:rPr>
                            <m:t>𝑜</m:t>
                          </m:r>
                        </m:e>
                      </m:d>
                      <m:r>
                        <a:rPr lang="en-US" sz="2000" spc="-11">
                          <a:latin typeface="Cambria Math" panose="02040503050406030204" pitchFamily="18" charset="0"/>
                          <a:cs typeface="Calibri"/>
                        </a:rPr>
                        <m:t>𝑐</m:t>
                      </m:r>
                      <m:r>
                        <a:rPr lang="fa-IR" sz="200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  <m:r>
                        <a:rPr lang="en-US" sz="2000" spc="-1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lang="fa-IR" sz="20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2CF919-6EB7-A2CD-55EB-373BB6418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156" y="1842680"/>
                <a:ext cx="4673030" cy="785921"/>
              </a:xfrm>
              <a:prstGeom prst="rect">
                <a:avLst/>
              </a:prstGeom>
              <a:blipFill>
                <a:blip r:embed="rId11"/>
                <a:stretch>
                  <a:fillRect t="-11111" b="-92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3FEB9818-DC0E-EFF8-D2F1-C10FE68C6E4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608" t="14949" r="2373"/>
          <a:stretch/>
        </p:blipFill>
        <p:spPr>
          <a:xfrm>
            <a:off x="5054640" y="249971"/>
            <a:ext cx="3831452" cy="37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0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1C4BD-E69A-2080-655E-4FD3833EE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Word2Vec Probabilities: SoftMax Function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7A80B-A574-DA96-7D14-05B01E3FD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latin typeface="Corbel" panose="020B0503020204020204" pitchFamily="34" charset="0"/>
                <a:cs typeface="Calibri"/>
              </a:rPr>
              <a:t>This</a:t>
            </a:r>
            <a:r>
              <a:rPr lang="en-US" sz="1800" spc="-1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is</a:t>
            </a:r>
            <a:r>
              <a:rPr lang="en-US" sz="18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an</a:t>
            </a:r>
            <a:r>
              <a:rPr lang="en-US" sz="18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example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use of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 the</a:t>
            </a:r>
            <a:r>
              <a:rPr lang="en-US" sz="18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 err="1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softmax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 function</a:t>
            </a:r>
            <a:r>
              <a:rPr lang="en-US" sz="18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49" dirty="0" err="1">
                <a:latin typeface="Corbel" panose="020B0503020204020204" pitchFamily="34" charset="0"/>
                <a:cs typeface="Cambria Math"/>
              </a:rPr>
              <a:t>ℝ</a:t>
            </a:r>
            <a:r>
              <a:rPr lang="en-US" sz="2025" spc="73" baseline="27777" dirty="0">
                <a:latin typeface="Corbel" panose="020B0503020204020204" pitchFamily="34" charset="0"/>
                <a:cs typeface="Cambria Math"/>
              </a:rPr>
              <a:t>𝑛</a:t>
            </a:r>
            <a:r>
              <a:rPr lang="en-US" sz="2025" spc="410" baseline="27777" dirty="0">
                <a:latin typeface="Corbel" panose="020B0503020204020204" pitchFamily="34" charset="0"/>
                <a:cs typeface="Cambria Math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mbria Math"/>
              </a:rPr>
              <a:t>→</a:t>
            </a:r>
            <a:r>
              <a:rPr lang="en-US" sz="1800" spc="101" dirty="0">
                <a:latin typeface="Corbel" panose="020B0503020204020204" pitchFamily="34" charset="0"/>
                <a:cs typeface="Cambria Math"/>
              </a:rPr>
              <a:t> </a:t>
            </a:r>
            <a:r>
              <a:rPr lang="en-US" sz="1800" spc="15" dirty="0">
                <a:latin typeface="Corbel" panose="020B0503020204020204" pitchFamily="34" charset="0"/>
                <a:cs typeface="Cambria Math"/>
              </a:rPr>
              <a:t>(0,1)</a:t>
            </a:r>
            <a:r>
              <a:rPr lang="en-US" sz="2025" spc="23" baseline="27777" dirty="0">
                <a:latin typeface="Corbel" panose="020B0503020204020204" pitchFamily="34" charset="0"/>
                <a:cs typeface="Cambria Math"/>
              </a:rPr>
              <a:t>𝑛</a:t>
            </a:r>
            <a:endParaRPr lang="en-US" sz="2025" baseline="27777" dirty="0">
              <a:latin typeface="Corbel" panose="020B0503020204020204" pitchFamily="34" charset="0"/>
              <a:cs typeface="Cambria Math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sz="1800" dirty="0">
                <a:latin typeface="Corbel" panose="020B0503020204020204" pitchFamily="34" charset="0"/>
                <a:cs typeface="Calibri"/>
              </a:rPr>
              <a:t>The</a:t>
            </a:r>
            <a:r>
              <a:rPr lang="en-US" sz="18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SoftMax function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maps arbitrary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values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150" dirty="0">
                <a:latin typeface="Corbel" panose="020B0503020204020204" pitchFamily="34" charset="0"/>
                <a:cs typeface="Cambria Math"/>
              </a:rPr>
              <a:t>𝑥</a:t>
            </a:r>
            <a:r>
              <a:rPr lang="en-US" sz="2025" spc="-225" baseline="-15432" dirty="0" err="1">
                <a:latin typeface="Corbel" panose="020B0503020204020204" pitchFamily="34" charset="0"/>
                <a:cs typeface="Cambria Math"/>
              </a:rPr>
              <a:t>i</a:t>
            </a:r>
            <a:r>
              <a:rPr lang="en-US" sz="2025" spc="107" baseline="-15432" dirty="0">
                <a:latin typeface="Corbel" panose="020B0503020204020204" pitchFamily="34" charset="0"/>
                <a:cs typeface="Cambria Math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to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8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probability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distribution </a:t>
            </a:r>
            <a:r>
              <a:rPr lang="en-US" sz="1800" spc="-169" dirty="0">
                <a:latin typeface="Corbel" panose="020B0503020204020204" pitchFamily="34" charset="0"/>
                <a:cs typeface="Cambria Math"/>
              </a:rPr>
              <a:t>𝑝</a:t>
            </a:r>
            <a:r>
              <a:rPr lang="en-US" sz="2025" spc="-253" baseline="-15432" dirty="0" err="1">
                <a:latin typeface="Corbel" panose="020B0503020204020204" pitchFamily="34" charset="0"/>
                <a:cs typeface="Cambria Math"/>
              </a:rPr>
              <a:t>i</a:t>
            </a:r>
            <a:endParaRPr lang="en-US" sz="2025" spc="-253" baseline="-15432" dirty="0">
              <a:latin typeface="Corbel" panose="020B0503020204020204" pitchFamily="34" charset="0"/>
              <a:cs typeface="Cambria Math"/>
            </a:endParaRPr>
          </a:p>
          <a:p>
            <a:pPr lvl="1"/>
            <a:r>
              <a:rPr lang="en-US" sz="2000" baseline="-15432" dirty="0">
                <a:solidFill>
                  <a:srgbClr val="C00000"/>
                </a:solidFill>
                <a:latin typeface="Corbel" panose="020B0503020204020204" pitchFamily="34" charset="0"/>
                <a:cs typeface="Cambria Math"/>
              </a:rPr>
              <a:t>“max”</a:t>
            </a:r>
            <a:r>
              <a:rPr lang="en-US" sz="2000" baseline="-15432" dirty="0">
                <a:latin typeface="Corbel" panose="020B0503020204020204" pitchFamily="34" charset="0"/>
                <a:cs typeface="Cambria Math"/>
              </a:rPr>
              <a:t> because amplifies probability of largest 𝑥</a:t>
            </a:r>
            <a:r>
              <a:rPr lang="en-US" sz="2000" baseline="-15432" dirty="0" err="1">
                <a:latin typeface="Corbel" panose="020B0503020204020204" pitchFamily="34" charset="0"/>
                <a:cs typeface="Cambria Math"/>
              </a:rPr>
              <a:t>i</a:t>
            </a:r>
            <a:endParaRPr lang="en-US" sz="2000" baseline="-15432" dirty="0">
              <a:latin typeface="Corbel" panose="020B0503020204020204" pitchFamily="34" charset="0"/>
              <a:cs typeface="Cambria Math"/>
            </a:endParaRPr>
          </a:p>
          <a:p>
            <a:pPr lvl="1"/>
            <a:r>
              <a:rPr lang="en-US" sz="2000" baseline="-15432" dirty="0">
                <a:solidFill>
                  <a:srgbClr val="C00000"/>
                </a:solidFill>
                <a:latin typeface="Corbel" panose="020B0503020204020204" pitchFamily="34" charset="0"/>
                <a:cs typeface="Cambria Math"/>
              </a:rPr>
              <a:t>“soft”</a:t>
            </a:r>
            <a:r>
              <a:rPr lang="en-US" sz="2000" baseline="-15432" dirty="0">
                <a:latin typeface="Corbel" panose="020B0503020204020204" pitchFamily="34" charset="0"/>
                <a:cs typeface="Cambria Math"/>
              </a:rPr>
              <a:t> because still assigns some probability to smaller 𝑥</a:t>
            </a:r>
            <a:r>
              <a:rPr lang="en-US" sz="2000" baseline="-15432" dirty="0" err="1">
                <a:latin typeface="Corbel" panose="020B0503020204020204" pitchFamily="34" charset="0"/>
                <a:cs typeface="Cambria Math"/>
              </a:rPr>
              <a:t>i</a:t>
            </a:r>
            <a:endParaRPr lang="en-US" sz="2000" baseline="-15432" dirty="0">
              <a:latin typeface="Corbel" panose="020B0503020204020204" pitchFamily="34" charset="0"/>
              <a:cs typeface="Cambria Math"/>
            </a:endParaRPr>
          </a:p>
          <a:p>
            <a:pPr lvl="1"/>
            <a:r>
              <a:rPr lang="en-US" sz="2000" baseline="-15432" dirty="0">
                <a:latin typeface="Corbel" panose="020B0503020204020204" pitchFamily="34" charset="0"/>
                <a:cs typeface="Cambria Math"/>
              </a:rPr>
              <a:t>Frequently used in Deep Learning</a:t>
            </a:r>
          </a:p>
          <a:p>
            <a:pPr lvl="1"/>
            <a:endParaRPr lang="en-US" sz="1625" baseline="-15432" dirty="0">
              <a:latin typeface="Corbel" panose="020B0503020204020204" pitchFamily="34" charset="0"/>
              <a:cs typeface="Cambria Math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CB19AF6-6A71-8057-4A17-CE19DF875F49}"/>
              </a:ext>
            </a:extLst>
          </p:cNvPr>
          <p:cNvSpPr/>
          <p:nvPr/>
        </p:nvSpPr>
        <p:spPr>
          <a:xfrm>
            <a:off x="1811239" y="3975426"/>
            <a:ext cx="460534" cy="211931"/>
          </a:xfrm>
          <a:custGeom>
            <a:avLst/>
            <a:gdLst/>
            <a:ahLst/>
            <a:cxnLst/>
            <a:rect l="l" t="t" r="r" b="b"/>
            <a:pathLst>
              <a:path w="614044" h="282575">
                <a:moveTo>
                  <a:pt x="327975" y="2655"/>
                </a:moveTo>
                <a:lnTo>
                  <a:pt x="305056" y="2655"/>
                </a:lnTo>
                <a:lnTo>
                  <a:pt x="305056" y="279624"/>
                </a:lnTo>
                <a:lnTo>
                  <a:pt x="327975" y="279624"/>
                </a:lnTo>
                <a:lnTo>
                  <a:pt x="327975" y="2655"/>
                </a:lnTo>
                <a:close/>
              </a:path>
              <a:path w="614044" h="282575">
                <a:moveTo>
                  <a:pt x="523777" y="0"/>
                </a:moveTo>
                <a:lnTo>
                  <a:pt x="519759" y="11459"/>
                </a:lnTo>
                <a:lnTo>
                  <a:pt x="536102" y="18552"/>
                </a:lnTo>
                <a:lnTo>
                  <a:pt x="550157" y="28370"/>
                </a:lnTo>
                <a:lnTo>
                  <a:pt x="578695" y="73878"/>
                </a:lnTo>
                <a:lnTo>
                  <a:pt x="587030" y="115662"/>
                </a:lnTo>
                <a:lnTo>
                  <a:pt x="588071" y="139749"/>
                </a:lnTo>
                <a:lnTo>
                  <a:pt x="587025" y="164650"/>
                </a:lnTo>
                <a:lnTo>
                  <a:pt x="578653" y="207587"/>
                </a:lnTo>
                <a:lnTo>
                  <a:pt x="550176" y="253826"/>
                </a:lnTo>
                <a:lnTo>
                  <a:pt x="520205" y="270866"/>
                </a:lnTo>
                <a:lnTo>
                  <a:pt x="523777" y="282327"/>
                </a:lnTo>
                <a:lnTo>
                  <a:pt x="562286" y="264263"/>
                </a:lnTo>
                <a:lnTo>
                  <a:pt x="590601" y="232990"/>
                </a:lnTo>
                <a:lnTo>
                  <a:pt x="608014" y="191113"/>
                </a:lnTo>
                <a:lnTo>
                  <a:pt x="613818" y="141237"/>
                </a:lnTo>
                <a:lnTo>
                  <a:pt x="612363" y="115355"/>
                </a:lnTo>
                <a:lnTo>
                  <a:pt x="600717" y="69479"/>
                </a:lnTo>
                <a:lnTo>
                  <a:pt x="577621" y="32133"/>
                </a:lnTo>
                <a:lnTo>
                  <a:pt x="544246" y="7390"/>
                </a:lnTo>
                <a:lnTo>
                  <a:pt x="523777" y="0"/>
                </a:lnTo>
                <a:close/>
              </a:path>
              <a:path w="614044" h="282575">
                <a:moveTo>
                  <a:pt x="90041" y="0"/>
                </a:moveTo>
                <a:lnTo>
                  <a:pt x="51624" y="18101"/>
                </a:lnTo>
                <a:lnTo>
                  <a:pt x="23291" y="49485"/>
                </a:lnTo>
                <a:lnTo>
                  <a:pt x="5822" y="91436"/>
                </a:lnTo>
                <a:lnTo>
                  <a:pt x="0" y="141237"/>
                </a:lnTo>
                <a:lnTo>
                  <a:pt x="1451" y="167175"/>
                </a:lnTo>
                <a:lnTo>
                  <a:pt x="13059" y="213051"/>
                </a:lnTo>
                <a:lnTo>
                  <a:pt x="36100" y="250277"/>
                </a:lnTo>
                <a:lnTo>
                  <a:pt x="69512" y="274946"/>
                </a:lnTo>
                <a:lnTo>
                  <a:pt x="90041" y="282327"/>
                </a:lnTo>
                <a:lnTo>
                  <a:pt x="93612" y="270866"/>
                </a:lnTo>
                <a:lnTo>
                  <a:pt x="77525" y="263742"/>
                </a:lnTo>
                <a:lnTo>
                  <a:pt x="63642" y="253826"/>
                </a:lnTo>
                <a:lnTo>
                  <a:pt x="35165" y="207587"/>
                </a:lnTo>
                <a:lnTo>
                  <a:pt x="26793" y="164650"/>
                </a:lnTo>
                <a:lnTo>
                  <a:pt x="25747" y="139749"/>
                </a:lnTo>
                <a:lnTo>
                  <a:pt x="26793" y="115662"/>
                </a:lnTo>
                <a:lnTo>
                  <a:pt x="35165" y="73878"/>
                </a:lnTo>
                <a:lnTo>
                  <a:pt x="63754" y="28370"/>
                </a:lnTo>
                <a:lnTo>
                  <a:pt x="94059" y="11459"/>
                </a:lnTo>
                <a:lnTo>
                  <a:pt x="900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E609A36-58BE-B260-1A38-DC748B96BF61}"/>
              </a:ext>
            </a:extLst>
          </p:cNvPr>
          <p:cNvSpPr txBox="1"/>
          <p:nvPr/>
        </p:nvSpPr>
        <p:spPr>
          <a:xfrm>
            <a:off x="1634366" y="3909214"/>
            <a:ext cx="5653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51460" algn="l"/>
              </a:tabLst>
            </a:pPr>
            <a:r>
              <a:rPr sz="1800" dirty="0">
                <a:latin typeface="Cambria Math"/>
                <a:cs typeface="Cambria Math"/>
              </a:rPr>
              <a:t>𝑃	𝑜</a:t>
            </a:r>
            <a:r>
              <a:rPr sz="1800" spc="143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𝑐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1FBAF24-31F7-87B0-0832-D2671E69E4CF}"/>
              </a:ext>
            </a:extLst>
          </p:cNvPr>
          <p:cNvSpPr txBox="1"/>
          <p:nvPr/>
        </p:nvSpPr>
        <p:spPr>
          <a:xfrm>
            <a:off x="2326597" y="3781198"/>
            <a:ext cx="192738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  <a:tabLst>
                <a:tab pos="307657" algn="l"/>
                <a:tab pos="1177766" algn="l"/>
                <a:tab pos="1411129" algn="l"/>
                <a:tab pos="1898333" algn="l"/>
              </a:tabLst>
            </a:pPr>
            <a:r>
              <a:rPr sz="2700" baseline="-31250" dirty="0">
                <a:latin typeface="Cambria Math"/>
                <a:cs typeface="Cambria Math"/>
              </a:rPr>
              <a:t>=	</a:t>
            </a:r>
            <a:r>
              <a:rPr sz="135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50" u="heavy" spc="75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𝑜	</a:t>
            </a:r>
            <a:r>
              <a:rPr sz="1350" u="heavy" spc="60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𝑐	</a:t>
            </a:r>
            <a:endParaRPr sz="1350" dirty="0">
              <a:latin typeface="Cambria Math"/>
              <a:cs typeface="Cambria Math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30002139-02C2-F8CE-18E5-76EC066C6E23}"/>
              </a:ext>
            </a:extLst>
          </p:cNvPr>
          <p:cNvSpPr txBox="1"/>
          <p:nvPr/>
        </p:nvSpPr>
        <p:spPr>
          <a:xfrm>
            <a:off x="2903382" y="3735479"/>
            <a:ext cx="105727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800" spc="15" dirty="0">
                <a:latin typeface="Cambria Math"/>
                <a:cs typeface="Cambria Math"/>
              </a:rPr>
              <a:t>exp(𝑢</a:t>
            </a:r>
            <a:r>
              <a:rPr sz="2025" spc="23" baseline="27777" dirty="0">
                <a:latin typeface="Cambria Math"/>
                <a:cs typeface="Cambria Math"/>
              </a:rPr>
              <a:t>𝑇</a:t>
            </a:r>
            <a:r>
              <a:rPr sz="1800" spc="15" dirty="0">
                <a:latin typeface="Cambria Math"/>
                <a:cs typeface="Cambria Math"/>
              </a:rPr>
              <a:t>𝑣</a:t>
            </a:r>
            <a:r>
              <a:rPr sz="1800" spc="236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)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68D63319-8182-11DB-426A-4F186827E1D4}"/>
              </a:ext>
            </a:extLst>
          </p:cNvPr>
          <p:cNvSpPr txBox="1"/>
          <p:nvPr/>
        </p:nvSpPr>
        <p:spPr>
          <a:xfrm>
            <a:off x="2629396" y="4050946"/>
            <a:ext cx="18145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dirty="0">
                <a:latin typeface="Cambria Math"/>
                <a:cs typeface="Cambria Math"/>
              </a:rPr>
              <a:t>∑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C8EAFD7E-0AB5-B72A-74C9-26BA750777D0}"/>
              </a:ext>
            </a:extLst>
          </p:cNvPr>
          <p:cNvSpPr txBox="1"/>
          <p:nvPr/>
        </p:nvSpPr>
        <p:spPr>
          <a:xfrm>
            <a:off x="2791368" y="4176676"/>
            <a:ext cx="37576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446" dirty="0">
                <a:latin typeface="Cambria Math"/>
                <a:cs typeface="Cambria Math"/>
              </a:rPr>
              <a:t>/</a:t>
            </a:r>
            <a:r>
              <a:rPr sz="1350" spc="-26" dirty="0">
                <a:latin typeface="Cambria Math"/>
                <a:cs typeface="Cambria Math"/>
              </a:rPr>
              <a:t>∈</a:t>
            </a:r>
            <a:r>
              <a:rPr sz="1350" spc="56" dirty="0">
                <a:latin typeface="Cambria Math"/>
                <a:cs typeface="Cambria Math"/>
              </a:rPr>
              <a:t>𝑉</a:t>
            </a:r>
            <a:endParaRPr sz="1350" dirty="0">
              <a:latin typeface="Cambria Math"/>
              <a:cs typeface="Cambria Math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563EA0A2-896A-4ED8-9B58-3537212798AB}"/>
              </a:ext>
            </a:extLst>
          </p:cNvPr>
          <p:cNvSpPr txBox="1"/>
          <p:nvPr/>
        </p:nvSpPr>
        <p:spPr>
          <a:xfrm>
            <a:off x="3760298" y="4165246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70510" algn="l"/>
              </a:tabLst>
            </a:pPr>
            <a:r>
              <a:rPr sz="1350" spc="443" dirty="0">
                <a:latin typeface="Cambria Math"/>
                <a:cs typeface="Cambria Math"/>
              </a:rPr>
              <a:t>/	</a:t>
            </a:r>
            <a:r>
              <a:rPr sz="1350" spc="131" dirty="0">
                <a:latin typeface="Cambria Math"/>
                <a:cs typeface="Cambria Math"/>
              </a:rPr>
              <a:t>𝑐</a:t>
            </a:r>
            <a:endParaRPr sz="1350" dirty="0">
              <a:latin typeface="Cambria Math"/>
              <a:cs typeface="Cambria Math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AF0474EE-8E59-B81E-4218-67D1D111DE84}"/>
              </a:ext>
            </a:extLst>
          </p:cNvPr>
          <p:cNvSpPr txBox="1"/>
          <p:nvPr/>
        </p:nvSpPr>
        <p:spPr>
          <a:xfrm>
            <a:off x="3168559" y="4062377"/>
            <a:ext cx="108537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800" spc="4" dirty="0">
                <a:latin typeface="Cambria Math"/>
                <a:cs typeface="Cambria Math"/>
              </a:rPr>
              <a:t>exp(𝑢</a:t>
            </a:r>
            <a:r>
              <a:rPr sz="2025" spc="5" baseline="21604" dirty="0">
                <a:latin typeface="Cambria Math"/>
                <a:cs typeface="Cambria Math"/>
              </a:rPr>
              <a:t>𝑇</a:t>
            </a:r>
            <a:r>
              <a:rPr sz="2025" spc="-5" baseline="21604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𝑣</a:t>
            </a:r>
            <a:r>
              <a:rPr sz="1800" spc="24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)</a:t>
            </a:r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DA88C0A0-1948-8442-9C8B-9AA936B831DB}"/>
              </a:ext>
            </a:extLst>
          </p:cNvPr>
          <p:cNvSpPr txBox="1"/>
          <p:nvPr/>
        </p:nvSpPr>
        <p:spPr>
          <a:xfrm>
            <a:off x="6170741" y="3738343"/>
            <a:ext cx="370485" cy="1596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75" spc="105" dirty="0" err="1">
                <a:solidFill>
                  <a:srgbClr val="E98300"/>
                </a:solidFill>
                <a:latin typeface="Cambria Math"/>
                <a:cs typeface="Cambria Math"/>
              </a:rPr>
              <a:t>i</a:t>
            </a:r>
            <a:r>
              <a:rPr lang="en-US" sz="975" spc="105" dirty="0">
                <a:solidFill>
                  <a:srgbClr val="E98300"/>
                </a:solidFill>
                <a:latin typeface="Cambria Math"/>
                <a:cs typeface="Cambria Math"/>
              </a:rPr>
              <a:t>=1</a:t>
            </a:r>
            <a:endParaRPr sz="975" dirty="0">
              <a:latin typeface="Cambria Math"/>
              <a:cs typeface="Cambria Math"/>
            </a:endParaRPr>
          </a:p>
        </p:txBody>
      </p:sp>
      <p:sp>
        <p:nvSpPr>
          <p:cNvPr id="13" name="object 21">
            <a:extLst>
              <a:ext uri="{FF2B5EF4-FFF2-40B4-BE49-F238E27FC236}">
                <a16:creationId xmlns:a16="http://schemas.microsoft.com/office/drawing/2014/main" id="{32BBF60D-22B9-B387-1AD3-8E6D28E5093B}"/>
              </a:ext>
            </a:extLst>
          </p:cNvPr>
          <p:cNvSpPr txBox="1"/>
          <p:nvPr/>
        </p:nvSpPr>
        <p:spPr>
          <a:xfrm>
            <a:off x="5032894" y="3635734"/>
            <a:ext cx="171021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  <a:tabLst>
                <a:tab pos="1392079" algn="l"/>
              </a:tabLst>
            </a:pPr>
            <a:r>
              <a:rPr sz="1350" spc="49" dirty="0">
                <a:solidFill>
                  <a:srgbClr val="E98300"/>
                </a:solidFill>
                <a:latin typeface="Cambria Math"/>
                <a:cs typeface="Cambria Math"/>
              </a:rPr>
              <a:t>𝑢</a:t>
            </a:r>
            <a:r>
              <a:rPr sz="1463" spc="73" baseline="27777" dirty="0">
                <a:solidFill>
                  <a:srgbClr val="E98300"/>
                </a:solidFill>
                <a:latin typeface="Cambria Math"/>
                <a:cs typeface="Cambria Math"/>
              </a:rPr>
              <a:t>𝑇</a:t>
            </a:r>
            <a:r>
              <a:rPr sz="1350" spc="49" dirty="0">
                <a:solidFill>
                  <a:srgbClr val="E98300"/>
                </a:solidFill>
                <a:latin typeface="Cambria Math"/>
                <a:cs typeface="Cambria Math"/>
              </a:rPr>
              <a:t>𝑣</a:t>
            </a:r>
            <a:r>
              <a:rPr sz="1350" spc="113" dirty="0">
                <a:solidFill>
                  <a:srgbClr val="E98300"/>
                </a:solidFill>
                <a:latin typeface="Cambria Math"/>
                <a:cs typeface="Cambria Math"/>
              </a:rPr>
              <a:t> </a:t>
            </a:r>
            <a:r>
              <a:rPr sz="1350" dirty="0">
                <a:solidFill>
                  <a:srgbClr val="E98300"/>
                </a:solidFill>
                <a:latin typeface="Cambria Math"/>
                <a:cs typeface="Cambria Math"/>
              </a:rPr>
              <a:t>=</a:t>
            </a:r>
            <a:r>
              <a:rPr sz="1350" spc="79" dirty="0">
                <a:solidFill>
                  <a:srgbClr val="E98300"/>
                </a:solidFill>
                <a:latin typeface="Cambria Math"/>
                <a:cs typeface="Cambria Math"/>
              </a:rPr>
              <a:t> </a:t>
            </a:r>
            <a:r>
              <a:rPr sz="1350" spc="19" dirty="0">
                <a:solidFill>
                  <a:srgbClr val="E98300"/>
                </a:solidFill>
                <a:latin typeface="Cambria Math"/>
                <a:cs typeface="Cambria Math"/>
              </a:rPr>
              <a:t>𝑢.</a:t>
            </a:r>
            <a:r>
              <a:rPr sz="1350" spc="-71" dirty="0">
                <a:solidFill>
                  <a:srgbClr val="E98300"/>
                </a:solidFill>
                <a:latin typeface="Cambria Math"/>
                <a:cs typeface="Cambria Math"/>
              </a:rPr>
              <a:t> </a:t>
            </a:r>
            <a:r>
              <a:rPr sz="1350" dirty="0">
                <a:solidFill>
                  <a:srgbClr val="E98300"/>
                </a:solidFill>
                <a:latin typeface="Cambria Math"/>
                <a:cs typeface="Cambria Math"/>
              </a:rPr>
              <a:t>𝑣</a:t>
            </a:r>
            <a:r>
              <a:rPr sz="1350" spc="116" dirty="0">
                <a:solidFill>
                  <a:srgbClr val="E98300"/>
                </a:solidFill>
                <a:latin typeface="Cambria Math"/>
                <a:cs typeface="Cambria Math"/>
              </a:rPr>
              <a:t> </a:t>
            </a:r>
            <a:r>
              <a:rPr sz="1350" dirty="0">
                <a:solidFill>
                  <a:srgbClr val="E98300"/>
                </a:solidFill>
                <a:latin typeface="Cambria Math"/>
                <a:cs typeface="Cambria Math"/>
              </a:rPr>
              <a:t>=</a:t>
            </a:r>
            <a:r>
              <a:rPr sz="1350" spc="79" dirty="0">
                <a:solidFill>
                  <a:srgbClr val="E98300"/>
                </a:solidFill>
                <a:latin typeface="Cambria Math"/>
                <a:cs typeface="Cambria Math"/>
              </a:rPr>
              <a:t> </a:t>
            </a:r>
            <a:r>
              <a:rPr sz="2025" spc="50" baseline="1543" dirty="0">
                <a:solidFill>
                  <a:srgbClr val="E98300"/>
                </a:solidFill>
                <a:latin typeface="Cambria Math"/>
                <a:cs typeface="Cambria Math"/>
              </a:rPr>
              <a:t>∑</a:t>
            </a:r>
            <a:r>
              <a:rPr sz="1463" spc="50" baseline="29914" dirty="0">
                <a:solidFill>
                  <a:srgbClr val="E98300"/>
                </a:solidFill>
                <a:latin typeface="Cambria Math"/>
                <a:cs typeface="Cambria Math"/>
              </a:rPr>
              <a:t>𝑛	</a:t>
            </a:r>
            <a:r>
              <a:rPr sz="1350" spc="53" dirty="0">
                <a:solidFill>
                  <a:srgbClr val="E98300"/>
                </a:solidFill>
                <a:latin typeface="Cambria Math"/>
                <a:cs typeface="Cambria Math"/>
              </a:rPr>
              <a:t>𝑢</a:t>
            </a:r>
            <a:r>
              <a:rPr sz="1463" spc="78" baseline="-17094" dirty="0">
                <a:solidFill>
                  <a:srgbClr val="E98300"/>
                </a:solidFill>
                <a:latin typeface="Cambria Math"/>
                <a:cs typeface="Cambria Math"/>
              </a:rPr>
              <a:t>i</a:t>
            </a:r>
            <a:r>
              <a:rPr sz="1350" spc="53" dirty="0">
                <a:solidFill>
                  <a:srgbClr val="E98300"/>
                </a:solidFill>
                <a:latin typeface="Cambria Math"/>
                <a:cs typeface="Cambria Math"/>
              </a:rPr>
              <a:t>𝑣</a:t>
            </a:r>
            <a:r>
              <a:rPr sz="1463" spc="78" baseline="-17094" dirty="0">
                <a:solidFill>
                  <a:srgbClr val="E98300"/>
                </a:solidFill>
                <a:latin typeface="Cambria Math"/>
                <a:cs typeface="Cambria Math"/>
              </a:rPr>
              <a:t>i</a:t>
            </a:r>
            <a:endParaRPr sz="1463" baseline="-17094" dirty="0">
              <a:latin typeface="Cambria Math"/>
              <a:cs typeface="Cambria Math"/>
            </a:endParaRPr>
          </a:p>
        </p:txBody>
      </p:sp>
      <p:sp>
        <p:nvSpPr>
          <p:cNvPr id="14" name="object 22">
            <a:extLst>
              <a:ext uri="{FF2B5EF4-FFF2-40B4-BE49-F238E27FC236}">
                <a16:creationId xmlns:a16="http://schemas.microsoft.com/office/drawing/2014/main" id="{23EA6AF9-D06B-8299-7DF5-4C33DEE11D66}"/>
              </a:ext>
            </a:extLst>
          </p:cNvPr>
          <p:cNvSpPr txBox="1"/>
          <p:nvPr/>
        </p:nvSpPr>
        <p:spPr>
          <a:xfrm>
            <a:off x="5002216" y="3879496"/>
            <a:ext cx="357803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Larger </a:t>
            </a:r>
            <a:r>
              <a:rPr sz="135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dot</a:t>
            </a:r>
            <a:r>
              <a:rPr sz="1350" spc="-8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product</a:t>
            </a:r>
            <a:r>
              <a:rPr sz="1350" spc="-8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=</a:t>
            </a:r>
            <a:r>
              <a:rPr sz="1350" spc="-4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larger </a:t>
            </a:r>
            <a:r>
              <a:rPr sz="1350" spc="-4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probability</a:t>
            </a:r>
            <a:endParaRPr sz="135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5" name="object 23">
            <a:extLst>
              <a:ext uri="{FF2B5EF4-FFF2-40B4-BE49-F238E27FC236}">
                <a16:creationId xmlns:a16="http://schemas.microsoft.com/office/drawing/2014/main" id="{FAC66F3D-3413-33DD-1A5A-1041105A125A}"/>
              </a:ext>
            </a:extLst>
          </p:cNvPr>
          <p:cNvSpPr txBox="1"/>
          <p:nvPr/>
        </p:nvSpPr>
        <p:spPr>
          <a:xfrm>
            <a:off x="5105518" y="4332124"/>
            <a:ext cx="2539841" cy="637193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L="9525" marR="3810">
              <a:lnSpc>
                <a:spcPts val="1568"/>
              </a:lnSpc>
              <a:spcBef>
                <a:spcPts val="169"/>
              </a:spcBef>
            </a:pPr>
            <a:r>
              <a:rPr sz="1350" dirty="0">
                <a:solidFill>
                  <a:srgbClr val="FF07EB"/>
                </a:solidFill>
                <a:latin typeface="Corbel" panose="020B0503020204020204" pitchFamily="34" charset="0"/>
                <a:cs typeface="MS PGothic"/>
              </a:rPr>
              <a:t>③</a:t>
            </a:r>
            <a:r>
              <a:rPr sz="1350" spc="-105" dirty="0">
                <a:solidFill>
                  <a:srgbClr val="FF07EB"/>
                </a:solidFill>
                <a:latin typeface="Corbel" panose="020B0503020204020204" pitchFamily="34" charset="0"/>
                <a:cs typeface="MS PGothic"/>
              </a:rPr>
              <a:t> </a:t>
            </a:r>
            <a:r>
              <a:rPr sz="1350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No</a:t>
            </a:r>
            <a:r>
              <a:rPr sz="1350" spc="-4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rmali</a:t>
            </a:r>
            <a:r>
              <a:rPr sz="1350" spc="-30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z</a:t>
            </a:r>
            <a:r>
              <a:rPr sz="1350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e</a:t>
            </a:r>
            <a:r>
              <a:rPr sz="1350" spc="4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o</a:t>
            </a:r>
            <a:r>
              <a:rPr sz="1350" spc="-15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v</a:t>
            </a:r>
            <a:r>
              <a:rPr sz="1350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er e</a:t>
            </a:r>
            <a:r>
              <a:rPr sz="1350" spc="-11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n</a:t>
            </a:r>
            <a:r>
              <a:rPr sz="1350" spc="-4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ti</a:t>
            </a:r>
            <a:r>
              <a:rPr sz="1350" spc="-23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r</a:t>
            </a:r>
            <a:r>
              <a:rPr sz="1350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e</a:t>
            </a:r>
            <a:r>
              <a:rPr sz="1350" spc="4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350" spc="-15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v</a:t>
            </a:r>
            <a:r>
              <a:rPr sz="1350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o</a:t>
            </a:r>
            <a:r>
              <a:rPr sz="1350" spc="-11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sz="1350" spc="-4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a</a:t>
            </a:r>
            <a:r>
              <a:rPr sz="1350" spc="4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b</a:t>
            </a:r>
            <a:r>
              <a:rPr sz="1350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u</a:t>
            </a:r>
            <a:r>
              <a:rPr sz="1350" spc="-4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la</a:t>
            </a:r>
            <a:r>
              <a:rPr sz="1350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ry  </a:t>
            </a:r>
            <a:r>
              <a:rPr sz="1350" spc="-11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to</a:t>
            </a:r>
            <a:r>
              <a:rPr sz="1350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give</a:t>
            </a:r>
            <a:r>
              <a:rPr sz="1350" spc="4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solidFill>
                  <a:srgbClr val="FF07EB"/>
                </a:solidFill>
                <a:latin typeface="Corbel" panose="020B0503020204020204" pitchFamily="34" charset="0"/>
                <a:cs typeface="Calibri"/>
              </a:rPr>
              <a:t>probability distribution</a:t>
            </a:r>
            <a:endParaRPr sz="135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6" name="object 24">
            <a:extLst>
              <a:ext uri="{FF2B5EF4-FFF2-40B4-BE49-F238E27FC236}">
                <a16:creationId xmlns:a16="http://schemas.microsoft.com/office/drawing/2014/main" id="{9E300DEB-D642-2BAB-937C-309B08C731DA}"/>
              </a:ext>
            </a:extLst>
          </p:cNvPr>
          <p:cNvSpPr/>
          <p:nvPr/>
        </p:nvSpPr>
        <p:spPr>
          <a:xfrm>
            <a:off x="3345117" y="3747452"/>
            <a:ext cx="477679" cy="308610"/>
          </a:xfrm>
          <a:custGeom>
            <a:avLst/>
            <a:gdLst/>
            <a:ahLst/>
            <a:cxnLst/>
            <a:rect l="l" t="t" r="r" b="b"/>
            <a:pathLst>
              <a:path w="636904" h="411480">
                <a:moveTo>
                  <a:pt x="0" y="0"/>
                </a:moveTo>
                <a:lnTo>
                  <a:pt x="636608" y="0"/>
                </a:lnTo>
                <a:lnTo>
                  <a:pt x="636608" y="411480"/>
                </a:lnTo>
                <a:lnTo>
                  <a:pt x="0" y="41148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E983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8069A7F3-93BA-2874-FB03-80A1F7C08742}"/>
              </a:ext>
            </a:extLst>
          </p:cNvPr>
          <p:cNvSpPr/>
          <p:nvPr/>
        </p:nvSpPr>
        <p:spPr>
          <a:xfrm>
            <a:off x="3910433" y="3783739"/>
            <a:ext cx="761048" cy="167164"/>
          </a:xfrm>
          <a:custGeom>
            <a:avLst/>
            <a:gdLst/>
            <a:ahLst/>
            <a:cxnLst/>
            <a:rect l="l" t="t" r="r" b="b"/>
            <a:pathLst>
              <a:path w="1014729" h="222885">
                <a:moveTo>
                  <a:pt x="76821" y="138084"/>
                </a:moveTo>
                <a:lnTo>
                  <a:pt x="0" y="195394"/>
                </a:lnTo>
                <a:lnTo>
                  <a:pt x="91941" y="222464"/>
                </a:lnTo>
                <a:lnTo>
                  <a:pt x="87352" y="196857"/>
                </a:lnTo>
                <a:lnTo>
                  <a:pt x="72838" y="196857"/>
                </a:lnTo>
                <a:lnTo>
                  <a:pt x="67797" y="168730"/>
                </a:lnTo>
                <a:lnTo>
                  <a:pt x="81861" y="166210"/>
                </a:lnTo>
                <a:lnTo>
                  <a:pt x="76821" y="138084"/>
                </a:lnTo>
                <a:close/>
              </a:path>
              <a:path w="1014729" h="222885">
                <a:moveTo>
                  <a:pt x="81861" y="166210"/>
                </a:moveTo>
                <a:lnTo>
                  <a:pt x="67797" y="168730"/>
                </a:lnTo>
                <a:lnTo>
                  <a:pt x="72838" y="196857"/>
                </a:lnTo>
                <a:lnTo>
                  <a:pt x="86901" y="194337"/>
                </a:lnTo>
                <a:lnTo>
                  <a:pt x="81861" y="166210"/>
                </a:lnTo>
                <a:close/>
              </a:path>
              <a:path w="1014729" h="222885">
                <a:moveTo>
                  <a:pt x="86901" y="194337"/>
                </a:moveTo>
                <a:lnTo>
                  <a:pt x="72838" y="196857"/>
                </a:lnTo>
                <a:lnTo>
                  <a:pt x="87352" y="196857"/>
                </a:lnTo>
                <a:lnTo>
                  <a:pt x="86901" y="194337"/>
                </a:lnTo>
                <a:close/>
              </a:path>
              <a:path w="1014729" h="222885">
                <a:moveTo>
                  <a:pt x="1009416" y="0"/>
                </a:moveTo>
                <a:lnTo>
                  <a:pt x="81861" y="166210"/>
                </a:lnTo>
                <a:lnTo>
                  <a:pt x="86901" y="194337"/>
                </a:lnTo>
                <a:lnTo>
                  <a:pt x="1014455" y="28127"/>
                </a:lnTo>
                <a:lnTo>
                  <a:pt x="1009416" y="0"/>
                </a:lnTo>
                <a:close/>
              </a:path>
            </a:pathLst>
          </a:custGeom>
          <a:solidFill>
            <a:srgbClr val="E98300"/>
          </a:solidFill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grpSp>
        <p:nvGrpSpPr>
          <p:cNvPr id="18" name="object 26">
            <a:extLst>
              <a:ext uri="{FF2B5EF4-FFF2-40B4-BE49-F238E27FC236}">
                <a16:creationId xmlns:a16="http://schemas.microsoft.com/office/drawing/2014/main" id="{54C7E628-E492-B1FB-4B5C-8B9A65C3E648}"/>
              </a:ext>
            </a:extLst>
          </p:cNvPr>
          <p:cNvGrpSpPr/>
          <p:nvPr/>
        </p:nvGrpSpPr>
        <p:grpSpPr>
          <a:xfrm>
            <a:off x="2573135" y="4102626"/>
            <a:ext cx="2508884" cy="466249"/>
            <a:chOff x="1736725" y="2019118"/>
            <a:chExt cx="3345179" cy="621665"/>
          </a:xfrm>
        </p:grpSpPr>
        <p:sp>
          <p:nvSpPr>
            <p:cNvPr id="19" name="object 27">
              <a:extLst>
                <a:ext uri="{FF2B5EF4-FFF2-40B4-BE49-F238E27FC236}">
                  <a16:creationId xmlns:a16="http://schemas.microsoft.com/office/drawing/2014/main" id="{2767B5EC-99E6-C120-E568-4D88D8FD6534}"/>
                </a:ext>
              </a:extLst>
            </p:cNvPr>
            <p:cNvSpPr/>
            <p:nvPr/>
          </p:nvSpPr>
          <p:spPr>
            <a:xfrm>
              <a:off x="1751012" y="2033405"/>
              <a:ext cx="2207260" cy="411480"/>
            </a:xfrm>
            <a:custGeom>
              <a:avLst/>
              <a:gdLst/>
              <a:ahLst/>
              <a:cxnLst/>
              <a:rect l="l" t="t" r="r" b="b"/>
              <a:pathLst>
                <a:path w="2207260" h="411480">
                  <a:moveTo>
                    <a:pt x="0" y="0"/>
                  </a:moveTo>
                  <a:lnTo>
                    <a:pt x="2206752" y="0"/>
                  </a:lnTo>
                  <a:lnTo>
                    <a:pt x="2206752" y="411480"/>
                  </a:lnTo>
                  <a:lnTo>
                    <a:pt x="0" y="41148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07EB"/>
              </a:solidFill>
            </a:ln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  <p:sp>
          <p:nvSpPr>
            <p:cNvPr id="20" name="object 28">
              <a:extLst>
                <a:ext uri="{FF2B5EF4-FFF2-40B4-BE49-F238E27FC236}">
                  <a16:creationId xmlns:a16="http://schemas.microsoft.com/office/drawing/2014/main" id="{FD35261D-A4E9-F739-9B67-3B3CCB84A348}"/>
                </a:ext>
              </a:extLst>
            </p:cNvPr>
            <p:cNvSpPr/>
            <p:nvPr/>
          </p:nvSpPr>
          <p:spPr>
            <a:xfrm>
              <a:off x="3957764" y="2226688"/>
              <a:ext cx="1123950" cy="414020"/>
            </a:xfrm>
            <a:custGeom>
              <a:avLst/>
              <a:gdLst/>
              <a:ahLst/>
              <a:cxnLst/>
              <a:rect l="l" t="t" r="r" b="b"/>
              <a:pathLst>
                <a:path w="1123950" h="414019">
                  <a:moveTo>
                    <a:pt x="85681" y="27003"/>
                  </a:moveTo>
                  <a:lnTo>
                    <a:pt x="76332" y="54004"/>
                  </a:lnTo>
                  <a:lnTo>
                    <a:pt x="1114587" y="413472"/>
                  </a:lnTo>
                  <a:lnTo>
                    <a:pt x="1123937" y="386469"/>
                  </a:lnTo>
                  <a:lnTo>
                    <a:pt x="85681" y="27003"/>
                  </a:lnTo>
                  <a:close/>
                </a:path>
                <a:path w="1123950" h="414019">
                  <a:moveTo>
                    <a:pt x="95030" y="0"/>
                  </a:moveTo>
                  <a:lnTo>
                    <a:pt x="0" y="12457"/>
                  </a:lnTo>
                  <a:lnTo>
                    <a:pt x="66983" y="81006"/>
                  </a:lnTo>
                  <a:lnTo>
                    <a:pt x="76332" y="54004"/>
                  </a:lnTo>
                  <a:lnTo>
                    <a:pt x="62831" y="49330"/>
                  </a:lnTo>
                  <a:lnTo>
                    <a:pt x="72180" y="22329"/>
                  </a:lnTo>
                  <a:lnTo>
                    <a:pt x="87299" y="22329"/>
                  </a:lnTo>
                  <a:lnTo>
                    <a:pt x="95030" y="0"/>
                  </a:lnTo>
                  <a:close/>
                </a:path>
                <a:path w="1123950" h="414019">
                  <a:moveTo>
                    <a:pt x="72180" y="22329"/>
                  </a:moveTo>
                  <a:lnTo>
                    <a:pt x="62831" y="49330"/>
                  </a:lnTo>
                  <a:lnTo>
                    <a:pt x="76332" y="54004"/>
                  </a:lnTo>
                  <a:lnTo>
                    <a:pt x="85681" y="27003"/>
                  </a:lnTo>
                  <a:lnTo>
                    <a:pt x="72180" y="22329"/>
                  </a:lnTo>
                  <a:close/>
                </a:path>
                <a:path w="1123950" h="414019">
                  <a:moveTo>
                    <a:pt x="87299" y="22329"/>
                  </a:moveTo>
                  <a:lnTo>
                    <a:pt x="72180" y="22329"/>
                  </a:lnTo>
                  <a:lnTo>
                    <a:pt x="85681" y="27003"/>
                  </a:lnTo>
                  <a:lnTo>
                    <a:pt x="87299" y="22329"/>
                  </a:lnTo>
                  <a:close/>
                </a:path>
              </a:pathLst>
            </a:custGeom>
            <a:solidFill>
              <a:srgbClr val="FF07EB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</p:grpSp>
      <p:sp>
        <p:nvSpPr>
          <p:cNvPr id="21" name="object 30">
            <a:extLst>
              <a:ext uri="{FF2B5EF4-FFF2-40B4-BE49-F238E27FC236}">
                <a16:creationId xmlns:a16="http://schemas.microsoft.com/office/drawing/2014/main" id="{F065C57A-D0F3-055E-0E33-0CD99093981C}"/>
              </a:ext>
            </a:extLst>
          </p:cNvPr>
          <p:cNvSpPr/>
          <p:nvPr/>
        </p:nvSpPr>
        <p:spPr>
          <a:xfrm>
            <a:off x="3033262" y="3594632"/>
            <a:ext cx="76200" cy="236696"/>
          </a:xfrm>
          <a:custGeom>
            <a:avLst/>
            <a:gdLst/>
            <a:ahLst/>
            <a:cxnLst/>
            <a:rect l="l" t="t" r="r" b="b"/>
            <a:pathLst>
              <a:path w="101600" h="315594">
                <a:moveTo>
                  <a:pt x="0" y="222953"/>
                </a:moveTo>
                <a:lnTo>
                  <a:pt x="25337" y="315387"/>
                </a:lnTo>
                <a:lnTo>
                  <a:pt x="77529" y="248103"/>
                </a:lnTo>
                <a:lnTo>
                  <a:pt x="53270" y="248103"/>
                </a:lnTo>
                <a:lnTo>
                  <a:pt x="25242" y="242535"/>
                </a:lnTo>
                <a:lnTo>
                  <a:pt x="28026" y="228521"/>
                </a:lnTo>
                <a:lnTo>
                  <a:pt x="0" y="222953"/>
                </a:lnTo>
                <a:close/>
              </a:path>
              <a:path w="101600" h="315594">
                <a:moveTo>
                  <a:pt x="28026" y="228521"/>
                </a:moveTo>
                <a:lnTo>
                  <a:pt x="25242" y="242535"/>
                </a:lnTo>
                <a:lnTo>
                  <a:pt x="53270" y="248103"/>
                </a:lnTo>
                <a:lnTo>
                  <a:pt x="56054" y="234088"/>
                </a:lnTo>
                <a:lnTo>
                  <a:pt x="28026" y="228521"/>
                </a:lnTo>
                <a:close/>
              </a:path>
              <a:path w="101600" h="315594">
                <a:moveTo>
                  <a:pt x="56054" y="234088"/>
                </a:moveTo>
                <a:lnTo>
                  <a:pt x="53270" y="248103"/>
                </a:lnTo>
                <a:lnTo>
                  <a:pt x="77529" y="248103"/>
                </a:lnTo>
                <a:lnTo>
                  <a:pt x="84081" y="239656"/>
                </a:lnTo>
                <a:lnTo>
                  <a:pt x="56054" y="234088"/>
                </a:lnTo>
                <a:close/>
              </a:path>
              <a:path w="101600" h="315594">
                <a:moveTo>
                  <a:pt x="73422" y="0"/>
                </a:moveTo>
                <a:lnTo>
                  <a:pt x="28026" y="228521"/>
                </a:lnTo>
                <a:lnTo>
                  <a:pt x="56054" y="234088"/>
                </a:lnTo>
                <a:lnTo>
                  <a:pt x="101450" y="5567"/>
                </a:lnTo>
                <a:lnTo>
                  <a:pt x="73422" y="0"/>
                </a:lnTo>
                <a:close/>
              </a:path>
            </a:pathLst>
          </a:custGeom>
          <a:solidFill>
            <a:srgbClr val="5D4B3C"/>
          </a:solidFill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A77AF7-BEBA-32E3-C381-0297FAF83B64}"/>
              </a:ext>
            </a:extLst>
          </p:cNvPr>
          <p:cNvSpPr txBox="1"/>
          <p:nvPr/>
        </p:nvSpPr>
        <p:spPr>
          <a:xfrm>
            <a:off x="385282" y="3342804"/>
            <a:ext cx="4606356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lnSpc>
                <a:spcPts val="1485"/>
              </a:lnSpc>
              <a:spcBef>
                <a:spcPts val="75"/>
              </a:spcBef>
            </a:pPr>
            <a:r>
              <a:rPr lang="en-US" sz="1400" dirty="0">
                <a:solidFill>
                  <a:srgbClr val="8A007F"/>
                </a:solidFill>
                <a:latin typeface="Corbel" panose="020B0503020204020204" pitchFamily="34" charset="0"/>
                <a:cs typeface="MS PGothic"/>
              </a:rPr>
              <a:t>②</a:t>
            </a:r>
            <a:r>
              <a:rPr lang="en-US" sz="1400" spc="-105" dirty="0">
                <a:solidFill>
                  <a:srgbClr val="8A007F"/>
                </a:solidFill>
                <a:latin typeface="Corbel" panose="020B0503020204020204" pitchFamily="34" charset="0"/>
                <a:cs typeface="MS PGothic"/>
              </a:rPr>
              <a:t> </a:t>
            </a:r>
            <a:r>
              <a:rPr lang="en-US" sz="14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E</a:t>
            </a:r>
            <a:r>
              <a:rPr lang="en-US" sz="1400" spc="-8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x</a:t>
            </a:r>
            <a:r>
              <a:rPr lang="en-US" sz="140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pone</a:t>
            </a:r>
            <a:r>
              <a:rPr lang="en-US" sz="1400" spc="-11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n</a:t>
            </a:r>
            <a:r>
              <a:rPr lang="en-US" sz="14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t</a:t>
            </a:r>
            <a:r>
              <a:rPr lang="en-US" sz="140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i</a:t>
            </a:r>
            <a:r>
              <a:rPr lang="en-US" sz="1400" spc="-15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a</a:t>
            </a:r>
            <a:r>
              <a:rPr lang="en-US" sz="14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t</a:t>
            </a:r>
            <a:r>
              <a:rPr lang="en-US" sz="140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ion</a:t>
            </a:r>
            <a:r>
              <a:rPr lang="en-US" sz="1400" spc="8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ma</a:t>
            </a:r>
            <a:r>
              <a:rPr lang="en-US" sz="1400" spc="-49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k</a:t>
            </a:r>
            <a:r>
              <a:rPr lang="en-US" sz="140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es a</a:t>
            </a:r>
            <a:r>
              <a:rPr lang="en-US" sz="1400" spc="-23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n</a:t>
            </a:r>
            <a:r>
              <a:rPr lang="en-US" sz="1400" spc="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y</a:t>
            </a:r>
            <a:r>
              <a:rPr lang="en-US" sz="14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t</a:t>
            </a:r>
            <a:r>
              <a:rPr lang="en-US" sz="1400" spc="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h</a:t>
            </a:r>
            <a:r>
              <a:rPr lang="en-US" sz="14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i</a:t>
            </a:r>
            <a:r>
              <a:rPr lang="en-US" sz="140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ng</a:t>
            </a:r>
            <a:r>
              <a:rPr lang="en-US" sz="1400" spc="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po</a:t>
            </a:r>
            <a:r>
              <a:rPr lang="en-US" sz="14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s</a:t>
            </a:r>
            <a:r>
              <a:rPr lang="en-US" sz="140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i</a:t>
            </a:r>
            <a:r>
              <a:rPr lang="en-US" sz="1400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t</a:t>
            </a:r>
            <a:r>
              <a:rPr lang="en-US" sz="140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i</a:t>
            </a:r>
            <a:r>
              <a:rPr lang="en-US" sz="1400" spc="-15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v</a:t>
            </a:r>
            <a:r>
              <a:rPr lang="en-US" sz="140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e</a:t>
            </a:r>
            <a:endParaRPr lang="en-US" sz="14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C21964-8B9D-DA34-7A64-16274CFC61FC}"/>
              </a:ext>
            </a:extLst>
          </p:cNvPr>
          <p:cNvSpPr txBox="1"/>
          <p:nvPr/>
        </p:nvSpPr>
        <p:spPr>
          <a:xfrm>
            <a:off x="4825877" y="3332935"/>
            <a:ext cx="3578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E98300"/>
                </a:solidFill>
                <a:latin typeface="Corbel" panose="020B0503020204020204" pitchFamily="34" charset="0"/>
                <a:cs typeface="MS PGothic"/>
              </a:rPr>
              <a:t>①</a:t>
            </a:r>
            <a:r>
              <a:rPr lang="en-US" sz="1400" spc="-105" dirty="0">
                <a:solidFill>
                  <a:srgbClr val="E98300"/>
                </a:solidFill>
                <a:latin typeface="Corbel" panose="020B0503020204020204" pitchFamily="34" charset="0"/>
                <a:cs typeface="MS PGothic"/>
              </a:rPr>
              <a:t> </a:t>
            </a:r>
            <a:r>
              <a:rPr lang="en-US" sz="1400" spc="4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D</a:t>
            </a:r>
            <a:r>
              <a:rPr lang="en-US" sz="140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ot p</a:t>
            </a:r>
            <a:r>
              <a:rPr lang="en-US" sz="1400" spc="-26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r</a:t>
            </a:r>
            <a:r>
              <a:rPr lang="en-US" sz="140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odu</a:t>
            </a:r>
            <a:r>
              <a:rPr lang="en-US" sz="1400" spc="-4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40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t </a:t>
            </a:r>
            <a:r>
              <a:rPr lang="en-US" sz="1400" spc="-11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c</a:t>
            </a:r>
            <a:r>
              <a:rPr lang="en-US" sz="140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o</a:t>
            </a:r>
            <a:r>
              <a:rPr lang="en-US" sz="1400" spc="-4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m</a:t>
            </a:r>
            <a:r>
              <a:rPr lang="en-US" sz="140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p</a:t>
            </a:r>
            <a:r>
              <a:rPr lang="en-US" sz="1400" spc="-4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a</a:t>
            </a:r>
            <a:r>
              <a:rPr lang="en-US" sz="1400" spc="-23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r</a:t>
            </a:r>
            <a:r>
              <a:rPr lang="en-US" sz="140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es </a:t>
            </a:r>
            <a:r>
              <a:rPr lang="en-US" sz="1400" spc="-4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simil</a:t>
            </a:r>
            <a:r>
              <a:rPr lang="en-US" sz="140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a</a:t>
            </a:r>
            <a:r>
              <a:rPr lang="en-US" sz="1400" spc="-4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rit</a:t>
            </a:r>
            <a:r>
              <a:rPr lang="en-US" sz="140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y of</a:t>
            </a:r>
            <a:r>
              <a:rPr lang="en-US" sz="1400" spc="4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o</a:t>
            </a:r>
            <a:r>
              <a:rPr lang="en-US" sz="1400" spc="4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a</a:t>
            </a:r>
            <a:r>
              <a:rPr lang="en-US" sz="1400" spc="4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n</a:t>
            </a:r>
            <a:r>
              <a:rPr lang="en-US" sz="140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d</a:t>
            </a:r>
            <a:r>
              <a:rPr lang="en-US" sz="1400" spc="4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solidFill>
                  <a:srgbClr val="E98300"/>
                </a:solidFill>
                <a:latin typeface="Corbel" panose="020B0503020204020204" pitchFamily="34" charset="0"/>
                <a:cs typeface="Calibri"/>
              </a:rPr>
              <a:t>c.</a:t>
            </a:r>
            <a:endParaRPr lang="en-US" sz="1400" dirty="0">
              <a:latin typeface="Corbel" panose="020B0503020204020204" pitchFamily="34" charset="0"/>
              <a:cs typeface="Calibri"/>
            </a:endParaRP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5CA6AAC5-534E-B6D1-98AD-EE91AD440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523"/>
          <a:stretch/>
        </p:blipFill>
        <p:spPr>
          <a:xfrm>
            <a:off x="2789625" y="1626109"/>
            <a:ext cx="2455615" cy="59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63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4B32A-73B8-06ED-7EF2-303BC651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Word2Vec Probabilities: Pop Quiz 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76B5971-1121-FA57-430B-E75FC2470C2A}"/>
              </a:ext>
            </a:extLst>
          </p:cNvPr>
          <p:cNvSpPr txBox="1"/>
          <p:nvPr/>
        </p:nvSpPr>
        <p:spPr>
          <a:xfrm>
            <a:off x="7039264" y="3715230"/>
            <a:ext cx="268605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104">
              <a:spcBef>
                <a:spcPts val="172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82F304AE-5B22-A077-5A01-BE454723BFA1}"/>
              </a:ext>
            </a:extLst>
          </p:cNvPr>
          <p:cNvSpPr txBox="1"/>
          <p:nvPr/>
        </p:nvSpPr>
        <p:spPr>
          <a:xfrm>
            <a:off x="5871230" y="3706657"/>
            <a:ext cx="58864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580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crises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FD93B54D-275F-11A4-7F0E-AE91E205C507}"/>
              </a:ext>
            </a:extLst>
          </p:cNvPr>
          <p:cNvSpPr txBox="1"/>
          <p:nvPr/>
        </p:nvSpPr>
        <p:spPr>
          <a:xfrm>
            <a:off x="4985406" y="3712373"/>
            <a:ext cx="748664" cy="253435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2384" rIns="0" bIns="0" rtlCol="0">
            <a:spAutoFit/>
          </a:bodyPr>
          <a:lstStyle/>
          <a:p>
            <a:pPr marL="68580">
              <a:spcBef>
                <a:spcPts val="176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banking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A4D81595-FA0F-F2C1-3276-746D2A1F4FE4}"/>
              </a:ext>
            </a:extLst>
          </p:cNvPr>
          <p:cNvSpPr txBox="1"/>
          <p:nvPr/>
        </p:nvSpPr>
        <p:spPr>
          <a:xfrm>
            <a:off x="4048146" y="3712373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B0DB5538-8619-A800-4BE9-1804938DB256}"/>
              </a:ext>
            </a:extLst>
          </p:cNvPr>
          <p:cNvSpPr txBox="1"/>
          <p:nvPr/>
        </p:nvSpPr>
        <p:spPr>
          <a:xfrm>
            <a:off x="3129802" y="3706657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C9AFDF2A-5787-DF2D-DFD4-A9D731C35563}"/>
              </a:ext>
            </a:extLst>
          </p:cNvPr>
          <p:cNvSpPr txBox="1"/>
          <p:nvPr/>
        </p:nvSpPr>
        <p:spPr>
          <a:xfrm>
            <a:off x="2163967" y="3706657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8690878A-51C0-D44F-BC12-F96A73A0A318}"/>
              </a:ext>
            </a:extLst>
          </p:cNvPr>
          <p:cNvSpPr txBox="1"/>
          <p:nvPr/>
        </p:nvSpPr>
        <p:spPr>
          <a:xfrm>
            <a:off x="1748543" y="3718086"/>
            <a:ext cx="25717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dirty="0">
                <a:latin typeface="Corbel" panose="020B0503020204020204" pitchFamily="34" charset="0"/>
                <a:cs typeface="Calibri"/>
              </a:rPr>
              <a:t>…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87E37729-5A36-060E-8CFE-DFAD8E84FE2B}"/>
              </a:ext>
            </a:extLst>
          </p:cNvPr>
          <p:cNvSpPr txBox="1"/>
          <p:nvPr/>
        </p:nvSpPr>
        <p:spPr>
          <a:xfrm>
            <a:off x="6610639" y="3715230"/>
            <a:ext cx="365760" cy="25295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907" rIns="0" bIns="0" rtlCol="0">
            <a:spAutoFit/>
          </a:bodyPr>
          <a:lstStyle/>
          <a:p>
            <a:pPr marL="68580">
              <a:spcBef>
                <a:spcPts val="172"/>
              </a:spcBef>
            </a:pPr>
            <a:r>
              <a:rPr sz="1500" spc="-4" dirty="0">
                <a:latin typeface="Corbel" panose="020B0503020204020204" pitchFamily="34" charset="0"/>
                <a:cs typeface="Calibri"/>
              </a:rPr>
              <a:t>as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22E0AF60-8D60-B52B-BE27-548F7ED38AC2}"/>
              </a:ext>
            </a:extLst>
          </p:cNvPr>
          <p:cNvSpPr/>
          <p:nvPr/>
        </p:nvSpPr>
        <p:spPr>
          <a:xfrm>
            <a:off x="2189028" y="4086704"/>
            <a:ext cx="1722120" cy="12001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CFB5A328-18D1-E81D-C8FD-C58B894295A8}"/>
              </a:ext>
            </a:extLst>
          </p:cNvPr>
          <p:cNvSpPr/>
          <p:nvPr/>
        </p:nvSpPr>
        <p:spPr>
          <a:xfrm>
            <a:off x="4992419" y="4112421"/>
            <a:ext cx="1514475" cy="125730"/>
          </a:xfrm>
          <a:custGeom>
            <a:avLst/>
            <a:gdLst/>
            <a:ahLst/>
            <a:cxnLst/>
            <a:rect l="l" t="t" r="r" b="b"/>
            <a:pathLst>
              <a:path w="2019300" h="167639">
                <a:moveTo>
                  <a:pt x="2019303" y="2"/>
                </a:moveTo>
                <a:lnTo>
                  <a:pt x="2018205" y="32628"/>
                </a:lnTo>
                <a:lnTo>
                  <a:pt x="2015211" y="59271"/>
                </a:lnTo>
                <a:lnTo>
                  <a:pt x="2010770" y="77235"/>
                </a:lnTo>
                <a:lnTo>
                  <a:pt x="2005333" y="83822"/>
                </a:lnTo>
                <a:lnTo>
                  <a:pt x="1008315" y="83820"/>
                </a:lnTo>
                <a:lnTo>
                  <a:pt x="1002877" y="90407"/>
                </a:lnTo>
                <a:lnTo>
                  <a:pt x="998437" y="108370"/>
                </a:lnTo>
                <a:lnTo>
                  <a:pt x="995443" y="135013"/>
                </a:lnTo>
                <a:lnTo>
                  <a:pt x="994345" y="167640"/>
                </a:lnTo>
                <a:lnTo>
                  <a:pt x="993247" y="135013"/>
                </a:lnTo>
                <a:lnTo>
                  <a:pt x="990253" y="108370"/>
                </a:lnTo>
                <a:lnTo>
                  <a:pt x="985813" y="90407"/>
                </a:lnTo>
                <a:lnTo>
                  <a:pt x="980375" y="83820"/>
                </a:lnTo>
                <a:lnTo>
                  <a:pt x="13969" y="83820"/>
                </a:lnTo>
                <a:lnTo>
                  <a:pt x="8532" y="77233"/>
                </a:lnTo>
                <a:lnTo>
                  <a:pt x="4091" y="59269"/>
                </a:lnTo>
                <a:lnTo>
                  <a:pt x="1097" y="32626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3B285F29-B0B1-422A-2763-2DC66F7B5A77}"/>
              </a:ext>
            </a:extLst>
          </p:cNvPr>
          <p:cNvSpPr txBox="1"/>
          <p:nvPr/>
        </p:nvSpPr>
        <p:spPr>
          <a:xfrm>
            <a:off x="2351824" y="4226914"/>
            <a:ext cx="4211479" cy="430567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sz="1350" spc="-4" dirty="0">
                <a:latin typeface="Corbel" panose="020B0503020204020204" pitchFamily="34" charset="0"/>
                <a:cs typeface="Calibri"/>
              </a:rPr>
              <a:t>outside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center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17" baseline="1543" dirty="0">
                <a:latin typeface="Corbel" panose="020B0503020204020204" pitchFamily="34" charset="0"/>
                <a:cs typeface="Calibri"/>
              </a:rPr>
              <a:t>word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outside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 </a:t>
            </a:r>
            <a:r>
              <a:rPr sz="1350" spc="-293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of</a:t>
            </a:r>
            <a:r>
              <a:rPr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spc="11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2	</a:t>
            </a:r>
            <a:r>
              <a:rPr sz="2025" spc="-11" baseline="1543" dirty="0">
                <a:latin typeface="Corbel" panose="020B0503020204020204" pitchFamily="34" charset="0"/>
                <a:cs typeface="Calibri"/>
              </a:rPr>
              <a:t>at</a:t>
            </a:r>
            <a:r>
              <a:rPr sz="2025" spc="5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spc="-5" baseline="1543" dirty="0">
                <a:latin typeface="Corbel" panose="020B0503020204020204" pitchFamily="34" charset="0"/>
                <a:cs typeface="Calibri"/>
              </a:rPr>
              <a:t>position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sz="2025" baseline="1543" dirty="0">
                <a:latin typeface="Corbel" panose="020B0503020204020204" pitchFamily="34" charset="0"/>
                <a:cs typeface="Calibri"/>
              </a:rPr>
              <a:t>t	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sz="1350" dirty="0">
                <a:latin typeface="Corbel" panose="020B0503020204020204" pitchFamily="34" charset="0"/>
                <a:cs typeface="Calibri"/>
              </a:rPr>
              <a:t> window of</a:t>
            </a:r>
            <a:r>
              <a:rPr sz="1350" spc="-4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sz="1350" dirty="0">
                <a:latin typeface="Corbel" panose="020B0503020204020204" pitchFamily="34" charset="0"/>
                <a:cs typeface="Calibri"/>
              </a:rPr>
              <a:t> 2</a:t>
            </a: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301EF3DC-A7E7-90CB-D2E0-D8DD01481DD8}"/>
              </a:ext>
            </a:extLst>
          </p:cNvPr>
          <p:cNvSpPr/>
          <p:nvPr/>
        </p:nvSpPr>
        <p:spPr>
          <a:xfrm>
            <a:off x="4111008" y="4098132"/>
            <a:ext cx="600075" cy="114300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7F6D5D15-DC66-6DBF-D0CB-B8F33C700BC2}"/>
              </a:ext>
            </a:extLst>
          </p:cNvPr>
          <p:cNvCxnSpPr>
            <a:stCxn id="7" idx="0"/>
            <a:endCxn id="9" idx="0"/>
          </p:cNvCxnSpPr>
          <p:nvPr/>
        </p:nvCxnSpPr>
        <p:spPr>
          <a:xfrm rot="16200000" flipV="1">
            <a:off x="3500392" y="2801715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5450EDD8-CFC6-2D13-D779-4BBC9D4B7316}"/>
              </a:ext>
            </a:extLst>
          </p:cNvPr>
          <p:cNvCxnSpPr>
            <a:cxnSpLocks/>
            <a:stCxn id="7" idx="0"/>
            <a:endCxn id="5" idx="0"/>
          </p:cNvCxnSpPr>
          <p:nvPr/>
        </p:nvCxnSpPr>
        <p:spPr>
          <a:xfrm rot="5400000" flipH="1" flipV="1">
            <a:off x="5285443" y="2832263"/>
            <a:ext cx="5716" cy="1754504"/>
          </a:xfrm>
          <a:prstGeom prst="curvedConnector3">
            <a:avLst>
              <a:gd name="adj1" fmla="val 991646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5EB96A16-97D4-A14F-E29A-1A35545B9DF7}"/>
              </a:ext>
            </a:extLst>
          </p:cNvPr>
          <p:cNvCxnSpPr>
            <a:cxnSpLocks/>
            <a:stCxn id="7" idx="0"/>
            <a:endCxn id="6" idx="0"/>
          </p:cNvCxnSpPr>
          <p:nvPr/>
        </p:nvCxnSpPr>
        <p:spPr>
          <a:xfrm rot="5400000" flipH="1" flipV="1">
            <a:off x="4885393" y="3238029"/>
            <a:ext cx="12700" cy="948689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989FC614-07FE-9AA9-F0E7-8CAC9EF49439}"/>
              </a:ext>
            </a:extLst>
          </p:cNvPr>
          <p:cNvCxnSpPr>
            <a:cxnSpLocks/>
            <a:stCxn id="7" idx="0"/>
            <a:endCxn id="8" idx="0"/>
          </p:cNvCxnSpPr>
          <p:nvPr/>
        </p:nvCxnSpPr>
        <p:spPr>
          <a:xfrm rot="16200000" flipV="1">
            <a:off x="3950448" y="3251771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20">
                <a:extLst>
                  <a:ext uri="{FF2B5EF4-FFF2-40B4-BE49-F238E27FC236}">
                    <a16:creationId xmlns:a16="http://schemas.microsoft.com/office/drawing/2014/main" id="{AA991B7B-D0B2-AE4A-C960-0FC256F2E151}"/>
                  </a:ext>
                </a:extLst>
              </p:cNvPr>
              <p:cNvSpPr txBox="1"/>
              <p:nvPr/>
            </p:nvSpPr>
            <p:spPr>
              <a:xfrm>
                <a:off x="1983625" y="3065401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0" name="object 20">
                <a:extLst>
                  <a:ext uri="{FF2B5EF4-FFF2-40B4-BE49-F238E27FC236}">
                    <a16:creationId xmlns:a16="http://schemas.microsoft.com/office/drawing/2014/main" id="{AA991B7B-D0B2-AE4A-C960-0FC256F2E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625" y="3065401"/>
                <a:ext cx="1646396" cy="167482"/>
              </a:xfrm>
              <a:prstGeom prst="rect">
                <a:avLst/>
              </a:prstGeom>
              <a:blipFill>
                <a:blip r:embed="rId2"/>
                <a:stretch>
                  <a:fillRect t="-7143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20">
                <a:extLst>
                  <a:ext uri="{FF2B5EF4-FFF2-40B4-BE49-F238E27FC236}">
                    <a16:creationId xmlns:a16="http://schemas.microsoft.com/office/drawing/2014/main" id="{0CC23C67-9CDB-F970-5798-3D46B4624FC3}"/>
                  </a:ext>
                </a:extLst>
              </p:cNvPr>
              <p:cNvSpPr txBox="1"/>
              <p:nvPr/>
            </p:nvSpPr>
            <p:spPr>
              <a:xfrm>
                <a:off x="3069144" y="3307755"/>
                <a:ext cx="935718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1" name="object 20">
                <a:extLst>
                  <a:ext uri="{FF2B5EF4-FFF2-40B4-BE49-F238E27FC236}">
                    <a16:creationId xmlns:a16="http://schemas.microsoft.com/office/drawing/2014/main" id="{0CC23C67-9CDB-F970-5798-3D46B4624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144" y="3307755"/>
                <a:ext cx="935718" cy="167482"/>
              </a:xfrm>
              <a:prstGeom prst="rect">
                <a:avLst/>
              </a:prstGeom>
              <a:blipFill>
                <a:blip r:embed="rId3"/>
                <a:stretch>
                  <a:fillRect t="-7143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20">
                <a:extLst>
                  <a:ext uri="{FF2B5EF4-FFF2-40B4-BE49-F238E27FC236}">
                    <a16:creationId xmlns:a16="http://schemas.microsoft.com/office/drawing/2014/main" id="{F6FF81D5-62E9-D36E-E4FF-9283F3C2055B}"/>
                  </a:ext>
                </a:extLst>
              </p:cNvPr>
              <p:cNvSpPr txBox="1"/>
              <p:nvPr/>
            </p:nvSpPr>
            <p:spPr>
              <a:xfrm>
                <a:off x="4482086" y="3328175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2" name="object 20">
                <a:extLst>
                  <a:ext uri="{FF2B5EF4-FFF2-40B4-BE49-F238E27FC236}">
                    <a16:creationId xmlns:a16="http://schemas.microsoft.com/office/drawing/2014/main" id="{F6FF81D5-62E9-D36E-E4FF-9283F3C20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086" y="3328175"/>
                <a:ext cx="1646396" cy="167482"/>
              </a:xfrm>
              <a:prstGeom prst="rect">
                <a:avLst/>
              </a:prstGeom>
              <a:blipFill>
                <a:blip r:embed="rId4"/>
                <a:stretch>
                  <a:fillRect t="-7143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DE3E0A9D-74EB-32BC-71D7-B5EC2F56C89E}"/>
                  </a:ext>
                </a:extLst>
              </p:cNvPr>
              <p:cNvSpPr txBox="1"/>
              <p:nvPr/>
            </p:nvSpPr>
            <p:spPr>
              <a:xfrm>
                <a:off x="5269858" y="3085559"/>
                <a:ext cx="1646396" cy="16748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i="1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05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+2</m:t>
                              </m:r>
                            </m:sub>
                          </m:s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US" sz="105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105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05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sz="11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DE3E0A9D-74EB-32BC-71D7-B5EC2F56C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858" y="3085559"/>
                <a:ext cx="1646396" cy="167482"/>
              </a:xfrm>
              <a:prstGeom prst="rect">
                <a:avLst/>
              </a:prstGeom>
              <a:blipFill>
                <a:blip r:embed="rId5"/>
                <a:stretch>
                  <a:fillRect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A12C43-0500-9D08-29DB-BFDD51890FDF}"/>
                  </a:ext>
                </a:extLst>
              </p:cNvPr>
              <p:cNvSpPr txBox="1"/>
              <p:nvPr/>
            </p:nvSpPr>
            <p:spPr>
              <a:xfrm>
                <a:off x="640689" y="1089242"/>
                <a:ext cx="728056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:r>
                  <a:rPr lang="en-US" sz="2000" spc="-11" dirty="0">
                    <a:latin typeface="Corbel" panose="020B0503020204020204" pitchFamily="34" charset="0"/>
                    <a:cs typeface="Calibri"/>
                  </a:rPr>
                  <a:t>What is the computational cost  of computing </a:t>
                </a:r>
                <a14:m>
                  <m:oMath xmlns:m="http://schemas.openxmlformats.org/officeDocument/2006/math">
                    <m:r>
                      <a:rPr lang="fa-IR" sz="2000" spc="-11"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fa-IR" sz="2000" i="1" spc="-11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000" spc="-11">
                            <a:latin typeface="Cambria Math" panose="02040503050406030204" pitchFamily="18" charset="0"/>
                            <a:cs typeface="Calibri"/>
                          </a:rPr>
                          <m:t>𝑜</m:t>
                        </m:r>
                      </m:e>
                    </m:d>
                    <m:r>
                      <a:rPr lang="en-US" sz="2000" spc="-11">
                        <a:latin typeface="Cambria Math" panose="02040503050406030204" pitchFamily="18" charset="0"/>
                        <a:cs typeface="Calibri"/>
                      </a:rPr>
                      <m:t>𝑐</m:t>
                    </m:r>
                    <m:r>
                      <a:rPr lang="fa-IR" sz="2000" spc="-11"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</m:oMath>
                </a14:m>
                <a:r>
                  <a:rPr lang="en-US" sz="2000" spc="-11" dirty="0">
                    <a:latin typeface="Corbel" panose="020B0503020204020204" pitchFamily="34" charset="0"/>
                    <a:cs typeface="Calibri"/>
                  </a:rPr>
                  <a:t>?</a:t>
                </a:r>
                <a:endParaRPr lang="en-US" sz="2000" spc="-11" dirty="0">
                  <a:latin typeface="Cambria Math" panose="02040503050406030204" pitchFamily="18" charset="0"/>
                  <a:cs typeface="Calibri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A12C43-0500-9D08-29DB-BFDD51890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89" y="1089242"/>
                <a:ext cx="7280567" cy="400110"/>
              </a:xfrm>
              <a:prstGeom prst="rect">
                <a:avLst/>
              </a:prstGeom>
              <a:blipFill>
                <a:blip r:embed="rId6"/>
                <a:stretch>
                  <a:fillRect l="-523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08E389F-E585-D667-E1CA-9118E21F6D50}"/>
              </a:ext>
            </a:extLst>
          </p:cNvPr>
          <p:cNvSpPr txBox="1"/>
          <p:nvPr/>
        </p:nvSpPr>
        <p:spPr>
          <a:xfrm>
            <a:off x="1405252" y="2420289"/>
            <a:ext cx="62174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">
              <a:spcBef>
                <a:spcPts val="75"/>
              </a:spcBef>
            </a:pP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(A) constant             (B)  O(|V|)                 (C) O(|V|+d)                 (D) O(|</a:t>
            </a:r>
            <a:r>
              <a:rPr lang="en-US" sz="1600" dirty="0" err="1">
                <a:solidFill>
                  <a:schemeClr val="tx1"/>
                </a:solidFill>
                <a:latin typeface="Corbel" panose="020B0503020204020204" pitchFamily="34" charset="0"/>
              </a:rPr>
              <a:t>V|xd</a:t>
            </a: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)     </a:t>
            </a:r>
            <a:endParaRPr lang="fa-IR" sz="1800" baseline="-14814" dirty="0">
              <a:solidFill>
                <a:schemeClr val="tx1"/>
              </a:solidFill>
              <a:latin typeface="Corbel" panose="020B0503020204020204" pitchFamily="34" charset="0"/>
              <a:cs typeface="Cambria Mat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9F7B80B-B6D7-63E5-81AC-C8C24CEF6AEF}"/>
                  </a:ext>
                </a:extLst>
              </p:cNvPr>
              <p:cNvSpPr txBox="1"/>
              <p:nvPr/>
            </p:nvSpPr>
            <p:spPr>
              <a:xfrm>
                <a:off x="1959899" y="1487755"/>
                <a:ext cx="4673030" cy="785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000" spc="-11" smtClean="0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fa-IR" sz="200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spc="-11">
                              <a:latin typeface="Cambria Math" panose="02040503050406030204" pitchFamily="18" charset="0"/>
                              <a:cs typeface="Calibri"/>
                            </a:rPr>
                            <m:t>𝑜</m:t>
                          </m:r>
                        </m:e>
                      </m:d>
                      <m:r>
                        <a:rPr lang="en-US" sz="2000" spc="-11">
                          <a:latin typeface="Cambria Math" panose="02040503050406030204" pitchFamily="18" charset="0"/>
                          <a:cs typeface="Calibri"/>
                        </a:rPr>
                        <m:t>𝑐</m:t>
                      </m:r>
                      <m:r>
                        <a:rPr lang="fa-IR" sz="200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  <m:r>
                        <a:rPr lang="en-US" sz="2000" spc="-1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n-US" sz="20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0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sz="20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0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lang="fa-IR" sz="2000" baseline="-14814" dirty="0">
                  <a:latin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9F7B80B-B6D7-63E5-81AC-C8C24CEF6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899" y="1487755"/>
                <a:ext cx="4673030" cy="785921"/>
              </a:xfrm>
              <a:prstGeom prst="rect">
                <a:avLst/>
              </a:prstGeom>
              <a:blipFill>
                <a:blip r:embed="rId7"/>
                <a:stretch>
                  <a:fillRect t="-12698" b="-9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B682BC5-9C53-1646-4C13-B60E2E22A6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608" t="14949" r="2373"/>
          <a:stretch/>
        </p:blipFill>
        <p:spPr>
          <a:xfrm>
            <a:off x="5054640" y="249971"/>
            <a:ext cx="3831452" cy="37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47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4C06-B763-2832-23DF-D4BBB084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Word2Vec Representation via Maximum-Likelihood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7E720E-391B-1763-076A-AF493972E9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152475"/>
                <a:ext cx="8520600" cy="3740444"/>
              </a:xfrm>
            </p:spPr>
            <p:txBody>
              <a:bodyPr>
                <a:normAutofit/>
              </a:bodyPr>
              <a:lstStyle/>
              <a:p>
                <a:pPr marL="19050" marR="13335">
                  <a:lnSpc>
                    <a:spcPts val="2085"/>
                  </a:lnSpc>
                  <a:spcBef>
                    <a:spcPts val="206"/>
                  </a:spcBef>
                </a:pPr>
                <a:r>
                  <a:rPr lang="en-US" sz="2200" spc="-4" dirty="0">
                    <a:latin typeface="Corbel" panose="020B0503020204020204" pitchFamily="34" charset="0"/>
                    <a:cs typeface="Calibri"/>
                  </a:rPr>
                  <a:t>For </a:t>
                </a:r>
                <a:r>
                  <a:rPr lang="en-US" sz="2200" dirty="0">
                    <a:latin typeface="Corbel" panose="020B0503020204020204" pitchFamily="34" charset="0"/>
                    <a:cs typeface="Calibri"/>
                  </a:rPr>
                  <a:t>each </a:t>
                </a:r>
                <a:r>
                  <a:rPr lang="en-US" sz="2200" spc="-4" dirty="0">
                    <a:latin typeface="Corbel" panose="020B0503020204020204" pitchFamily="34" charset="0"/>
                    <a:cs typeface="Calibri"/>
                  </a:rPr>
                  <a:t>position </a:t>
                </a:r>
                <a14:m>
                  <m:oMath xmlns:m="http://schemas.openxmlformats.org/officeDocument/2006/math">
                    <m:r>
                      <a:rPr lang="en-US" sz="2200" spc="-4" smtClean="0">
                        <a:latin typeface="Cambria Math" panose="02040503050406030204" pitchFamily="18" charset="0"/>
                        <a:cs typeface="Calibri"/>
                      </a:rPr>
                      <m:t>𝑡</m:t>
                    </m:r>
                    <m:r>
                      <a:rPr lang="en-US" sz="2200" spc="-4" smtClean="0">
                        <a:latin typeface="Cambria Math" panose="02040503050406030204" pitchFamily="18" charset="0"/>
                        <a:cs typeface="Calibri"/>
                      </a:rPr>
                      <m:t>=1, …, </m:t>
                    </m:r>
                    <m:r>
                      <a:rPr lang="en-US" sz="2200" spc="-4" smtClean="0">
                        <a:latin typeface="Cambria Math" panose="02040503050406030204" pitchFamily="18" charset="0"/>
                        <a:cs typeface="Calibri"/>
                      </a:rPr>
                      <m:t>𝑇</m:t>
                    </m:r>
                  </m:oMath>
                </a14:m>
                <a:r>
                  <a:rPr lang="en-US" sz="2200" spc="-4" dirty="0">
                    <a:latin typeface="Corbel" panose="020B0503020204020204" pitchFamily="34" charset="0"/>
                    <a:cs typeface="Calibri"/>
                  </a:rPr>
                  <a:t> predict context words within </a:t>
                </a:r>
                <a:r>
                  <a:rPr lang="en-US" sz="2200" dirty="0">
                    <a:latin typeface="Corbel" panose="020B0503020204020204" pitchFamily="34" charset="0"/>
                    <a:cs typeface="Calibri"/>
                  </a:rPr>
                  <a:t>a </a:t>
                </a:r>
                <a:r>
                  <a:rPr lang="en-US" sz="2200" spc="-4" dirty="0">
                    <a:latin typeface="Corbel" panose="020B0503020204020204" pitchFamily="34" charset="0"/>
                    <a:cs typeface="Calibri"/>
                  </a:rPr>
                  <a:t>window</a:t>
                </a:r>
              </a:p>
              <a:p>
                <a:pPr marL="0" marR="13335" indent="347663">
                  <a:lnSpc>
                    <a:spcPts val="2085"/>
                  </a:lnSpc>
                  <a:spcBef>
                    <a:spcPts val="206"/>
                  </a:spcBef>
                  <a:buNone/>
                  <a:tabLst>
                    <a:tab pos="339725" algn="l"/>
                  </a:tabLst>
                </a:pPr>
                <a:r>
                  <a:rPr lang="en-US" sz="2200" spc="-4" dirty="0">
                    <a:latin typeface="Corbel" panose="020B0503020204020204" pitchFamily="34" charset="0"/>
                    <a:cs typeface="Calibri"/>
                  </a:rPr>
                  <a:t>of </a:t>
                </a:r>
                <a:r>
                  <a:rPr lang="en-US" sz="2200" dirty="0">
                    <a:latin typeface="Corbel" panose="020B0503020204020204" pitchFamily="34" charset="0"/>
                    <a:cs typeface="Calibri"/>
                  </a:rPr>
                  <a:t>fixed </a:t>
                </a:r>
                <a:r>
                  <a:rPr lang="en-US" sz="2200" spc="-4" dirty="0">
                    <a:latin typeface="Corbel" panose="020B0503020204020204" pitchFamily="34" charset="0"/>
                    <a:cs typeface="Calibri"/>
                  </a:rPr>
                  <a:t>size </a:t>
                </a:r>
                <a:r>
                  <a:rPr lang="en-US" sz="220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m</a:t>
                </a:r>
                <a:r>
                  <a:rPr lang="en-US" sz="2200" dirty="0">
                    <a:latin typeface="Corbel" panose="020B0503020204020204" pitchFamily="34" charset="0"/>
                    <a:cs typeface="Calibri"/>
                  </a:rPr>
                  <a:t>, </a:t>
                </a:r>
                <a:r>
                  <a:rPr lang="en-US" sz="2200" spc="-4" dirty="0">
                    <a:latin typeface="Corbel" panose="020B0503020204020204" pitchFamily="34" charset="0"/>
                    <a:cs typeface="Calibri"/>
                  </a:rPr>
                  <a:t>given</a:t>
                </a:r>
                <a:r>
                  <a:rPr lang="en-US" sz="22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2200" dirty="0">
                    <a:latin typeface="Corbel" panose="020B0503020204020204" pitchFamily="34" charset="0"/>
                    <a:cs typeface="Calibri"/>
                  </a:rPr>
                  <a:t>center</a:t>
                </a:r>
                <a:r>
                  <a:rPr lang="en-US" sz="2200" spc="-4" dirty="0">
                    <a:latin typeface="Corbel" panose="020B0503020204020204" pitchFamily="34" charset="0"/>
                    <a:cs typeface="Calibri"/>
                  </a:rPr>
                  <a:t> word </a:t>
                </a:r>
                <a:r>
                  <a:rPr lang="en-US" sz="2200" spc="30" dirty="0">
                    <a:solidFill>
                      <a:srgbClr val="C00000"/>
                    </a:solidFill>
                    <a:latin typeface="Corbel" panose="020B0503020204020204" pitchFamily="34" charset="0"/>
                    <a:cs typeface="Cambria Math"/>
                  </a:rPr>
                  <a:t>𝑤</a:t>
                </a:r>
                <a:r>
                  <a:rPr lang="en-US" sz="2200" spc="45" baseline="-15432" dirty="0">
                    <a:solidFill>
                      <a:srgbClr val="C00000"/>
                    </a:solidFill>
                    <a:latin typeface="Corbel" panose="020B0503020204020204" pitchFamily="34" charset="0"/>
                    <a:cs typeface="Cambria Math"/>
                  </a:rPr>
                  <a:t>𝑡</a:t>
                </a:r>
                <a:r>
                  <a:rPr lang="en-US" sz="2200" spc="30" dirty="0">
                    <a:latin typeface="Corbel" panose="020B0503020204020204" pitchFamily="34" charset="0"/>
                    <a:cs typeface="Calibri"/>
                  </a:rPr>
                  <a:t>.</a:t>
                </a:r>
                <a:r>
                  <a:rPr lang="en-US" sz="2200" spc="-11" dirty="0">
                    <a:latin typeface="Corbel" panose="020B0503020204020204" pitchFamily="34" charset="0"/>
                    <a:cs typeface="Calibri"/>
                  </a:rPr>
                  <a:t> </a:t>
                </a:r>
              </a:p>
              <a:p>
                <a:pPr marL="19050" marR="13335">
                  <a:lnSpc>
                    <a:spcPts val="2085"/>
                  </a:lnSpc>
                  <a:spcBef>
                    <a:spcPts val="206"/>
                  </a:spcBef>
                </a:pPr>
                <a:r>
                  <a:rPr lang="en-US" sz="2200" spc="-4" dirty="0">
                    <a:latin typeface="Corbel" panose="020B0503020204020204" pitchFamily="34" charset="0"/>
                    <a:cs typeface="Calibri"/>
                  </a:rPr>
                  <a:t>Data likelihood:</a:t>
                </a:r>
              </a:p>
              <a:p>
                <a:pPr marL="19050" marR="13335">
                  <a:lnSpc>
                    <a:spcPts val="2085"/>
                  </a:lnSpc>
                  <a:spcBef>
                    <a:spcPts val="206"/>
                  </a:spcBef>
                </a:pPr>
                <a:endParaRPr lang="en-US" sz="2200" spc="-4" dirty="0">
                  <a:latin typeface="Corbel" panose="020B0503020204020204" pitchFamily="34" charset="0"/>
                  <a:cs typeface="Calibri"/>
                </a:endParaRPr>
              </a:p>
              <a:p>
                <a:pPr marL="19050" marR="13335">
                  <a:lnSpc>
                    <a:spcPts val="2085"/>
                  </a:lnSpc>
                  <a:spcBef>
                    <a:spcPts val="206"/>
                  </a:spcBef>
                </a:pPr>
                <a:endParaRPr lang="en-US" sz="2200" spc="-4" dirty="0">
                  <a:latin typeface="Corbel" panose="020B0503020204020204" pitchFamily="34" charset="0"/>
                  <a:cs typeface="Calibri"/>
                </a:endParaRPr>
              </a:p>
              <a:p>
                <a:pPr marL="19050" marR="13335">
                  <a:lnSpc>
                    <a:spcPts val="2085"/>
                  </a:lnSpc>
                  <a:spcBef>
                    <a:spcPts val="206"/>
                  </a:spcBef>
                </a:pPr>
                <a:endParaRPr lang="en-US" sz="2200" spc="-4" dirty="0">
                  <a:latin typeface="Corbel" panose="020B0503020204020204" pitchFamily="34" charset="0"/>
                  <a:cs typeface="Calibri"/>
                </a:endParaRPr>
              </a:p>
              <a:p>
                <a:pPr marL="19050" marR="13335">
                  <a:lnSpc>
                    <a:spcPts val="2085"/>
                  </a:lnSpc>
                  <a:spcBef>
                    <a:spcPts val="206"/>
                  </a:spcBef>
                </a:pPr>
                <a:endParaRPr lang="en-US" sz="2200" spc="-4" dirty="0">
                  <a:latin typeface="Corbel" panose="020B0503020204020204" pitchFamily="34" charset="0"/>
                  <a:cs typeface="Calibri"/>
                </a:endParaRPr>
              </a:p>
              <a:p>
                <a:pPr marL="0" marR="13335" indent="0">
                  <a:lnSpc>
                    <a:spcPts val="2085"/>
                  </a:lnSpc>
                  <a:spcBef>
                    <a:spcPts val="206"/>
                  </a:spcBef>
                  <a:buNone/>
                </a:pPr>
                <a:endParaRPr lang="en-US" sz="2200" dirty="0">
                  <a:latin typeface="Corbel" panose="020B0503020204020204" pitchFamily="34" charset="0"/>
                  <a:cs typeface="Calibri"/>
                </a:endParaRPr>
              </a:p>
              <a:p>
                <a:pPr marL="0" marR="13335" indent="0">
                  <a:lnSpc>
                    <a:spcPts val="2085"/>
                  </a:lnSpc>
                  <a:spcBef>
                    <a:spcPts val="206"/>
                  </a:spcBef>
                  <a:buNone/>
                </a:pPr>
                <a:endParaRPr lang="en-US" sz="2200" dirty="0">
                  <a:latin typeface="Corbel" panose="020B0503020204020204" pitchFamily="34" charset="0"/>
                  <a:cs typeface="Calibri"/>
                </a:endParaRPr>
              </a:p>
              <a:p>
                <a:pPr marL="0" marR="13335" indent="0">
                  <a:lnSpc>
                    <a:spcPts val="2085"/>
                  </a:lnSpc>
                  <a:spcBef>
                    <a:spcPts val="206"/>
                  </a:spcBef>
                  <a:buNone/>
                </a:pPr>
                <a:endParaRPr lang="en-US" sz="2200" dirty="0">
                  <a:latin typeface="Corbel" panose="020B0503020204020204" pitchFamily="34" charset="0"/>
                  <a:cs typeface="Calibri"/>
                </a:endParaRPr>
              </a:p>
              <a:p>
                <a:pPr marL="0" marR="13335" indent="0">
                  <a:lnSpc>
                    <a:spcPts val="2085"/>
                  </a:lnSpc>
                  <a:spcBef>
                    <a:spcPts val="206"/>
                  </a:spcBef>
                  <a:buNone/>
                </a:pPr>
                <a:r>
                  <a:rPr lang="en-US" sz="2200" b="1" spc="-4" dirty="0">
                    <a:solidFill>
                      <a:schemeClr val="tx1"/>
                    </a:solidFill>
                    <a:latin typeface="Corbel" panose="020B0503020204020204" pitchFamily="34" charset="0"/>
                    <a:cs typeface="Calibri"/>
                  </a:rPr>
                  <a:t>Goal:</a:t>
                </a:r>
                <a:r>
                  <a:rPr lang="en-US" sz="2200" spc="-4" dirty="0">
                    <a:solidFill>
                      <a:schemeClr val="tx1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22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maximizing</a:t>
                </a:r>
                <a:r>
                  <a:rPr lang="en-US" sz="2200" spc="-4" dirty="0">
                    <a:solidFill>
                      <a:schemeClr val="tx1"/>
                    </a:solidFill>
                    <a:latin typeface="Corbel" panose="020B0503020204020204" pitchFamily="34" charset="0"/>
                    <a:cs typeface="Calibri"/>
                  </a:rPr>
                  <a:t> likelihood with respect to its parameters </a:t>
                </a:r>
                <a14:m>
                  <m:oMath xmlns:m="http://schemas.openxmlformats.org/officeDocument/2006/math">
                    <m:r>
                      <a:rPr lang="en-US" sz="2200" spc="-4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𝜃</m:t>
                    </m:r>
                  </m:oMath>
                </a14:m>
                <a:endParaRPr lang="en-US" sz="2200" spc="-4" dirty="0">
                  <a:solidFill>
                    <a:schemeClr val="tx1"/>
                  </a:solidFill>
                  <a:latin typeface="Corbel" panose="020B050302020402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7E720E-391B-1763-076A-AF493972E9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152475"/>
                <a:ext cx="8520600" cy="3740444"/>
              </a:xfrm>
              <a:blipFill>
                <a:blip r:embed="rId2"/>
                <a:stretch>
                  <a:fillRect l="-893" t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FF348632-2C34-E148-2731-6C95A409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409"/>
          <a:stretch/>
        </p:blipFill>
        <p:spPr>
          <a:xfrm>
            <a:off x="1262054" y="2488452"/>
            <a:ext cx="6888337" cy="13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29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1EB2-ED8F-7E23-B5A2-6CE8E649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“I can’t install </a:t>
            </a:r>
            <a:r>
              <a:rPr lang="en-US" dirty="0" err="1"/>
              <a:t>Gensim</a:t>
            </a:r>
            <a:r>
              <a:rPr lang="en-US" dirty="0"/>
              <a:t> 3.x.y”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6C14C-0244-9256-EF87-2F9666951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Current code is based on 3.6.0. </a:t>
            </a:r>
          </a:p>
          <a:p>
            <a:r>
              <a:rPr lang="en-US" sz="2400" dirty="0"/>
              <a:t>If you use other version, you might need to make minor changes to </a:t>
            </a:r>
            <a:r>
              <a:rPr lang="en-US" sz="2400" dirty="0" err="1"/>
              <a:t>Gensim</a:t>
            </a:r>
            <a:r>
              <a:rPr lang="en-US" sz="2400" dirty="0"/>
              <a:t> functions. Feel free to consult with </a:t>
            </a:r>
            <a:r>
              <a:rPr lang="en-US" sz="2400" dirty="0" err="1"/>
              <a:t>Gensim</a:t>
            </a:r>
            <a:r>
              <a:rPr lang="en-US" sz="2400" dirty="0"/>
              <a:t> documentation.  </a:t>
            </a:r>
          </a:p>
          <a:p>
            <a:pPr lvl="1"/>
            <a:r>
              <a:rPr lang="en-US" sz="1800" dirty="0"/>
              <a:t>This is part of any programming experience. </a:t>
            </a:r>
            <a:br>
              <a:rPr lang="en-US" sz="1800" dirty="0"/>
            </a:br>
            <a:r>
              <a:rPr lang="en-US" sz="1800" dirty="0"/>
              <a:t>It's part of the job! Don't hate it, embrace it! 🤗 </a:t>
            </a:r>
          </a:p>
        </p:txBody>
      </p:sp>
    </p:spTree>
    <p:extLst>
      <p:ext uri="{BB962C8B-B14F-4D97-AF65-F5344CB8AC3E}">
        <p14:creationId xmlns:p14="http://schemas.microsoft.com/office/powerpoint/2010/main" val="510463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1349-9D4D-BD96-5E0D-FCC34EA9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Pop Quiz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2A6F68-255B-B8C0-CECE-997C86C9D6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Define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. In order to </a:t>
                </a:r>
                <a:r>
                  <a:rPr lang="en-US" dirty="0">
                    <a:solidFill>
                      <a:srgbClr val="C00000"/>
                    </a:solidFill>
                  </a:rPr>
                  <a:t>maximize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, we can: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2A6F68-255B-B8C0-CECE-997C86C9D6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8EB6B2-2B10-39C7-C9F3-11ECB92D9960}"/>
                  </a:ext>
                </a:extLst>
              </p:cNvPr>
              <p:cNvSpPr txBox="1"/>
              <p:nvPr/>
            </p:nvSpPr>
            <p:spPr>
              <a:xfrm>
                <a:off x="3040911" y="2296917"/>
                <a:ext cx="395531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lphaUcParenBoth"/>
                </a:pPr>
                <a:r>
                  <a:rPr lang="en-US" sz="1800" dirty="0">
                    <a:latin typeface="Corbel" panose="020B0503020204020204" pitchFamily="34" charset="0"/>
                  </a:rPr>
                  <a:t>maximize </a:t>
                </a:r>
                <a14:m>
                  <m:oMath xmlns:m="http://schemas.openxmlformats.org/officeDocument/2006/math">
                    <m:r>
                      <a:rPr lang="en-US" sz="180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1800" dirty="0">
                  <a:latin typeface="Corbel" panose="020B0503020204020204" pitchFamily="34" charset="0"/>
                </a:endParaRPr>
              </a:p>
              <a:p>
                <a:pPr marL="342900" indent="-342900">
                  <a:buFont typeface="Arial"/>
                  <a:buAutoNum type="alphaUcParenBoth"/>
                </a:pPr>
                <a:r>
                  <a:rPr lang="en-US" sz="1800" dirty="0">
                    <a:latin typeface="Corbel" panose="020B0503020204020204" pitchFamily="34" charset="0"/>
                  </a:rPr>
                  <a:t>minimize </a:t>
                </a:r>
                <a14:m>
                  <m:oMath xmlns:m="http://schemas.openxmlformats.org/officeDocument/2006/math">
                    <m:r>
                      <a:rPr lang="en-US" sz="180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1800" dirty="0">
                  <a:latin typeface="Corbel" panose="020B0503020204020204" pitchFamily="34" charset="0"/>
                </a:endParaRPr>
              </a:p>
              <a:p>
                <a:pPr marL="342900" indent="-342900">
                  <a:buFont typeface="Arial"/>
                  <a:buAutoNum type="alphaUcParenBoth"/>
                </a:pPr>
                <a:r>
                  <a:rPr lang="en-US" sz="1800" dirty="0">
                    <a:latin typeface="Corbel" panose="020B0503020204020204" pitchFamily="34" charset="0"/>
                  </a:rPr>
                  <a:t>minimize </a:t>
                </a:r>
                <a14:m>
                  <m:oMath xmlns:m="http://schemas.openxmlformats.org/officeDocument/2006/math">
                    <m:r>
                      <a:rPr lang="en-US" sz="180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1800" dirty="0">
                  <a:latin typeface="Corbel" panose="020B0503020204020204" pitchFamily="34" charset="0"/>
                </a:endParaRPr>
              </a:p>
              <a:p>
                <a:pPr marL="342900" indent="-342900">
                  <a:buAutoNum type="alphaUcParenBoth"/>
                </a:pPr>
                <a:r>
                  <a:rPr lang="en-US" sz="1800" dirty="0">
                    <a:latin typeface="Corbel" panose="020B0503020204020204" pitchFamily="34" charset="0"/>
                  </a:rPr>
                  <a:t>None of the above </a:t>
                </a:r>
              </a:p>
              <a:p>
                <a:pPr marL="342900" indent="-342900">
                  <a:buAutoNum type="alphaUcParenBoth"/>
                </a:pPr>
                <a:endParaRPr 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8EB6B2-2B10-39C7-C9F3-11ECB92D9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911" y="2296917"/>
                <a:ext cx="3955312" cy="1477328"/>
              </a:xfrm>
              <a:prstGeom prst="rect">
                <a:avLst/>
              </a:prstGeom>
              <a:blipFill>
                <a:blip r:embed="rId3"/>
                <a:stretch>
                  <a:fillRect l="-1278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1E34169-5EF9-99FE-5AB0-5DEE01B44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08" t="14949" r="2373"/>
          <a:stretch/>
        </p:blipFill>
        <p:spPr>
          <a:xfrm>
            <a:off x="1851318" y="4190821"/>
            <a:ext cx="5144905" cy="5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19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4C06-B763-2832-23DF-D4BBB084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Word2Vec Representation via Maximum-Likelihood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7E720E-391B-1763-076A-AF493972E9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152475"/>
                <a:ext cx="8520600" cy="3740444"/>
              </a:xfrm>
            </p:spPr>
            <p:txBody>
              <a:bodyPr>
                <a:normAutofit/>
              </a:bodyPr>
              <a:lstStyle/>
              <a:p>
                <a:pPr marL="19050" marR="13335">
                  <a:lnSpc>
                    <a:spcPts val="2085"/>
                  </a:lnSpc>
                  <a:spcBef>
                    <a:spcPts val="206"/>
                  </a:spcBef>
                </a:pP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For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each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position </a:t>
                </a:r>
                <a14:m>
                  <m:oMath xmlns:m="http://schemas.openxmlformats.org/officeDocument/2006/math">
                    <m:r>
                      <a:rPr lang="en-US" sz="1800" spc="-4" smtClean="0">
                        <a:latin typeface="Cambria Math" panose="02040503050406030204" pitchFamily="18" charset="0"/>
                        <a:cs typeface="Calibri"/>
                      </a:rPr>
                      <m:t>𝑡</m:t>
                    </m:r>
                    <m:r>
                      <a:rPr lang="en-US" sz="1800" spc="-4" smtClean="0">
                        <a:latin typeface="Cambria Math" panose="02040503050406030204" pitchFamily="18" charset="0"/>
                        <a:cs typeface="Calibri"/>
                      </a:rPr>
                      <m:t>=1, …, </m:t>
                    </m:r>
                    <m:r>
                      <a:rPr lang="en-US" sz="1800" spc="-4" smtClean="0">
                        <a:latin typeface="Cambria Math" panose="02040503050406030204" pitchFamily="18" charset="0"/>
                        <a:cs typeface="Calibri"/>
                      </a:rPr>
                      <m:t>𝑇</m:t>
                    </m:r>
                  </m:oMath>
                </a14:m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 predict context words within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a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window of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fixed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size </a:t>
                </a:r>
                <a:r>
                  <a:rPr lang="en-US" sz="180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m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,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given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center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 word </a:t>
                </a:r>
                <a:r>
                  <a:rPr lang="en-US" sz="1800" spc="30" dirty="0">
                    <a:solidFill>
                      <a:srgbClr val="C00000"/>
                    </a:solidFill>
                    <a:latin typeface="Corbel" panose="020B0503020204020204" pitchFamily="34" charset="0"/>
                    <a:cs typeface="Cambria Math"/>
                  </a:rPr>
                  <a:t>𝑤</a:t>
                </a:r>
                <a:r>
                  <a:rPr lang="en-US" sz="2025" spc="45" baseline="-15432" dirty="0">
                    <a:solidFill>
                      <a:srgbClr val="C00000"/>
                    </a:solidFill>
                    <a:latin typeface="Corbel" panose="020B0503020204020204" pitchFamily="34" charset="0"/>
                    <a:cs typeface="Cambria Math"/>
                  </a:rPr>
                  <a:t>𝑡</a:t>
                </a:r>
                <a:r>
                  <a:rPr lang="en-US" sz="1800" spc="30" dirty="0">
                    <a:latin typeface="Corbel" panose="020B0503020204020204" pitchFamily="34" charset="0"/>
                    <a:cs typeface="Calibri"/>
                  </a:rPr>
                  <a:t>.</a:t>
                </a:r>
                <a:r>
                  <a:rPr lang="en-US" sz="18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Data likelihood:</a:t>
                </a:r>
              </a:p>
              <a:p>
                <a:pPr marL="19050" marR="13335">
                  <a:lnSpc>
                    <a:spcPts val="2085"/>
                  </a:lnSpc>
                  <a:spcBef>
                    <a:spcPts val="206"/>
                  </a:spcBef>
                </a:pPr>
                <a:endParaRPr lang="en-US" spc="-4" dirty="0">
                  <a:latin typeface="Corbel" panose="020B0503020204020204" pitchFamily="34" charset="0"/>
                  <a:cs typeface="Calibri"/>
                </a:endParaRPr>
              </a:p>
              <a:p>
                <a:pPr marL="19050" marR="13335">
                  <a:lnSpc>
                    <a:spcPts val="2085"/>
                  </a:lnSpc>
                  <a:spcBef>
                    <a:spcPts val="206"/>
                  </a:spcBef>
                </a:pPr>
                <a:endParaRPr lang="en-US" sz="1800" spc="-4" dirty="0">
                  <a:latin typeface="Corbel" panose="020B0503020204020204" pitchFamily="34" charset="0"/>
                  <a:cs typeface="Calibri"/>
                </a:endParaRPr>
              </a:p>
              <a:p>
                <a:pPr marL="19050" marR="13335">
                  <a:lnSpc>
                    <a:spcPts val="2085"/>
                  </a:lnSpc>
                  <a:spcBef>
                    <a:spcPts val="206"/>
                  </a:spcBef>
                </a:pPr>
                <a:endParaRPr lang="en-US" spc="-4" dirty="0">
                  <a:latin typeface="Corbel" panose="020B0503020204020204" pitchFamily="34" charset="0"/>
                  <a:cs typeface="Calibri"/>
                </a:endParaRPr>
              </a:p>
              <a:p>
                <a:pPr marL="19050" marR="13335">
                  <a:lnSpc>
                    <a:spcPts val="2085"/>
                  </a:lnSpc>
                  <a:spcBef>
                    <a:spcPts val="206"/>
                  </a:spcBef>
                </a:pPr>
                <a:endParaRPr lang="en-US" spc="-4" dirty="0">
                  <a:latin typeface="Corbel" panose="020B0503020204020204" pitchFamily="34" charset="0"/>
                  <a:cs typeface="Calibri"/>
                </a:endParaRPr>
              </a:p>
              <a:p>
                <a:pPr marL="9525">
                  <a:lnSpc>
                    <a:spcPts val="2108"/>
                  </a:lnSpc>
                  <a:spcBef>
                    <a:spcPts val="75"/>
                  </a:spcBef>
                  <a:tabLst>
                    <a:tab pos="2324576" algn="l"/>
                    <a:tab pos="2604611" algn="l"/>
                  </a:tabLst>
                </a:pP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The</a:t>
                </a:r>
                <a:r>
                  <a:rPr lang="en-US" sz="1800" spc="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objective</a:t>
                </a:r>
                <a:r>
                  <a:rPr lang="en-US" sz="1800" spc="8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function</a:t>
                </a:r>
                <a:r>
                  <a:rPr lang="en-US" sz="1800" spc="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800" spc="4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𝐽</m:t>
                    </m:r>
                    <m:d>
                      <m:dPr>
                        <m:ctrlPr>
                          <a:rPr lang="en-US" sz="1800" i="1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1800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 is</a:t>
                </a:r>
                <a:r>
                  <a:rPr lang="en-US" sz="18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the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(average)</a:t>
                </a:r>
                <a:r>
                  <a:rPr lang="en-US" sz="18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negative log</a:t>
                </a:r>
                <a:r>
                  <a:rPr lang="en-US" sz="18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likelihood:</a:t>
                </a:r>
                <a:endParaRPr lang="en-US" sz="1350" dirty="0">
                  <a:latin typeface="Corbel" panose="020B0503020204020204" pitchFamily="34" charset="0"/>
                  <a:cs typeface="Cambria Math"/>
                </a:endParaRPr>
              </a:p>
              <a:p>
                <a:pPr marL="0" marR="13335" indent="0">
                  <a:lnSpc>
                    <a:spcPts val="2085"/>
                  </a:lnSpc>
                  <a:spcBef>
                    <a:spcPts val="206"/>
                  </a:spcBef>
                  <a:buNone/>
                </a:pPr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pPr marL="0" marR="13335" indent="0">
                  <a:lnSpc>
                    <a:spcPts val="2085"/>
                  </a:lnSpc>
                  <a:spcBef>
                    <a:spcPts val="206"/>
                  </a:spcBef>
                  <a:buNone/>
                </a:pPr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pPr marL="0" marR="13335" indent="0">
                  <a:lnSpc>
                    <a:spcPts val="2085"/>
                  </a:lnSpc>
                  <a:spcBef>
                    <a:spcPts val="206"/>
                  </a:spcBef>
                  <a:buNone/>
                </a:pPr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pPr marL="0" marR="13335" indent="0">
                  <a:lnSpc>
                    <a:spcPts val="2085"/>
                  </a:lnSpc>
                  <a:spcBef>
                    <a:spcPts val="206"/>
                  </a:spcBef>
                  <a:buNone/>
                </a:pPr>
                <a:r>
                  <a:rPr lang="en-US" sz="1700" u="sng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maximizing</a:t>
                </a:r>
                <a:r>
                  <a:rPr lang="en-US" sz="17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likelihood </a:t>
                </a:r>
                <a:r>
                  <a:rPr lang="en-US" sz="1700" dirty="0">
                    <a:solidFill>
                      <a:srgbClr val="C00000"/>
                    </a:solidFill>
                    <a:latin typeface="Corbel" panose="020B0503020204020204" pitchFamily="34" charset="0"/>
                    <a:cs typeface="Cambria Math"/>
                  </a:rPr>
                  <a:t>⟺</a:t>
                </a:r>
                <a:r>
                  <a:rPr lang="en-US" sz="1700" spc="8" dirty="0">
                    <a:solidFill>
                      <a:srgbClr val="C00000"/>
                    </a:solidFill>
                    <a:latin typeface="Corbel" panose="020B0503020204020204" pitchFamily="34" charset="0"/>
                    <a:cs typeface="Cambria Math"/>
                  </a:rPr>
                  <a:t> </a:t>
                </a:r>
                <a:r>
                  <a:rPr lang="en-US" sz="1700" u="sng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maximizing</a:t>
                </a:r>
                <a:r>
                  <a:rPr lang="en-US" sz="17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predictive</a:t>
                </a:r>
                <a:r>
                  <a:rPr lang="en-US" sz="1700" spc="8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7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accuracy </a:t>
                </a:r>
                <a:r>
                  <a:rPr lang="en-US" sz="1700" dirty="0">
                    <a:solidFill>
                      <a:srgbClr val="C00000"/>
                    </a:solidFill>
                    <a:latin typeface="Corbel" panose="020B0503020204020204" pitchFamily="34" charset="0"/>
                    <a:cs typeface="Cambria Math"/>
                  </a:rPr>
                  <a:t>⟺  </a:t>
                </a:r>
                <a:r>
                  <a:rPr lang="en-US" sz="1700" u="sng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minimizing </a:t>
                </a:r>
                <a:r>
                  <a:rPr lang="en-US" sz="17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objective</a:t>
                </a:r>
                <a:r>
                  <a:rPr lang="en-US" sz="1700" spc="8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7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function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7E720E-391B-1763-076A-AF493972E9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152475"/>
                <a:ext cx="8520600" cy="3740444"/>
              </a:xfrm>
              <a:blipFill>
                <a:blip r:embed="rId2"/>
                <a:stretch>
                  <a:fillRect l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FF348632-2C34-E148-2731-6C95A4098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9" y="1879541"/>
            <a:ext cx="4092820" cy="1111503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986B0D-551A-E964-842B-9BA9FDDBB8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4"/>
          <a:stretch/>
        </p:blipFill>
        <p:spPr>
          <a:xfrm>
            <a:off x="1520456" y="3346218"/>
            <a:ext cx="5000044" cy="82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24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3329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dirty="0"/>
              <a:t>T</a:t>
            </a:r>
            <a:r>
              <a:rPr spc="-4" dirty="0"/>
              <a:t>rain</a:t>
            </a:r>
            <a:r>
              <a:rPr lang="en-US" spc="-4" dirty="0"/>
              <a:t>ing</a:t>
            </a:r>
            <a:r>
              <a:rPr dirty="0"/>
              <a:t> </a:t>
            </a:r>
            <a:r>
              <a:rPr spc="-4" dirty="0"/>
              <a:t>the</a:t>
            </a:r>
            <a:r>
              <a:rPr spc="4" dirty="0"/>
              <a:t> </a:t>
            </a:r>
            <a:r>
              <a:rPr lang="en-US" spc="-4" dirty="0"/>
              <a:t>M</a:t>
            </a:r>
            <a:r>
              <a:rPr spc="-4" dirty="0"/>
              <a:t>odel</a:t>
            </a:r>
            <a:r>
              <a:rPr lang="en-US" spc="-4" dirty="0"/>
              <a:t> via M</a:t>
            </a:r>
            <a:r>
              <a:rPr spc="-4" dirty="0"/>
              <a:t>inimiz</a:t>
            </a:r>
            <a:r>
              <a:rPr lang="en-US" spc="-4" dirty="0"/>
              <a:t>ing the L</a:t>
            </a:r>
            <a:r>
              <a:rPr spc="-4" dirty="0"/>
              <a:t>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135C3BC-29E4-6955-2FB1-A9A0275C75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5995" y="1229130"/>
                <a:ext cx="8757896" cy="3644020"/>
              </a:xfrm>
            </p:spPr>
            <p:txBody>
              <a:bodyPr>
                <a:normAutofit fontScale="92500" lnSpcReduction="10000"/>
              </a:bodyPr>
              <a:lstStyle/>
              <a:p>
                <a:pPr marL="9525">
                  <a:spcBef>
                    <a:spcPts val="75"/>
                  </a:spcBef>
                </a:pP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To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train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a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model, we</a:t>
                </a:r>
                <a:r>
                  <a:rPr lang="en-US" sz="1800" spc="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gradually adjust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parameters </a:t>
                </a:r>
                <a14:m>
                  <m:oMath xmlns:m="http://schemas.openxmlformats.org/officeDocument/2006/math">
                    <m:r>
                      <a:rPr lang="en-US" spc="4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𝜃</m:t>
                    </m:r>
                  </m:oMath>
                </a14:m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 to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minimize</a:t>
                </a:r>
                <a:r>
                  <a:rPr lang="en-US" sz="1800" spc="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a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 loss  </a:t>
                </a:r>
                <a14:m>
                  <m:oMath xmlns:m="http://schemas.openxmlformats.org/officeDocument/2006/math">
                    <m:r>
                      <a:rPr lang="en-US" sz="1800" spc="4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𝐽</m:t>
                    </m:r>
                    <m:d>
                      <m:dPr>
                        <m:ctrlPr>
                          <a:rPr lang="en-US" sz="1800" i="1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1800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e>
                    </m:d>
                  </m:oMath>
                </a14:m>
                <a:endParaRPr lang="en-US" sz="1800" spc="-4" dirty="0">
                  <a:latin typeface="Corbel" panose="020B0503020204020204" pitchFamily="34" charset="0"/>
                  <a:cs typeface="Calibri"/>
                </a:endParaRPr>
              </a:p>
              <a:p>
                <a:pPr marL="9525">
                  <a:spcBef>
                    <a:spcPts val="75"/>
                  </a:spcBef>
                </a:pPr>
                <a:r>
                  <a:rPr lang="en-US" sz="2000" spc="-4" dirty="0">
                    <a:latin typeface="Corbel" panose="020B0503020204020204" pitchFamily="34" charset="0"/>
                    <a:cs typeface="Calibri"/>
                  </a:rPr>
                  <a:t>Recall: </a:t>
                </a:r>
              </a:p>
              <a:p>
                <a:pPr marL="466725" lvl="1">
                  <a:spcBef>
                    <a:spcPts val="75"/>
                  </a:spcBef>
                </a:pPr>
                <a14:m>
                  <m:oMath xmlns:m="http://schemas.openxmlformats.org/officeDocument/2006/math">
                    <m:r>
                      <a:rPr lang="en-US" sz="1600" spc="4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𝜃</m:t>
                    </m:r>
                  </m:oMath>
                </a14:m>
                <a:r>
                  <a:rPr lang="en-US" sz="1600" dirty="0">
                    <a:latin typeface="Corbel" panose="020B0503020204020204" pitchFamily="34" charset="0"/>
                    <a:cs typeface="Cambria Math"/>
                  </a:rPr>
                  <a:t> </a:t>
                </a:r>
                <a:r>
                  <a:rPr lang="en-US" sz="1600" dirty="0">
                    <a:latin typeface="Corbel" panose="020B0503020204020204" pitchFamily="34" charset="0"/>
                    <a:cs typeface="Calibri"/>
                  </a:rPr>
                  <a:t>represents </a:t>
                </a:r>
                <a:r>
                  <a:rPr lang="en-US" sz="16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all</a:t>
                </a:r>
                <a:r>
                  <a:rPr lang="en-US" sz="1600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the </a:t>
                </a:r>
                <a:r>
                  <a:rPr lang="en-US" sz="1600" spc="-39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model </a:t>
                </a:r>
                <a:br>
                  <a:rPr lang="en-US" sz="1600" spc="-4" dirty="0">
                    <a:latin typeface="Corbel" panose="020B0503020204020204" pitchFamily="34" charset="0"/>
                    <a:cs typeface="Calibri"/>
                  </a:rPr>
                </a:b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parameters, in one </a:t>
                </a:r>
                <a:r>
                  <a:rPr lang="en-US" sz="1600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long</a:t>
                </a:r>
                <a:r>
                  <a:rPr lang="en-US" sz="1600" spc="-15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vector</a:t>
                </a:r>
                <a:endParaRPr lang="en-US" sz="1600" dirty="0">
                  <a:latin typeface="Corbel" panose="020B0503020204020204" pitchFamily="34" charset="0"/>
                  <a:cs typeface="Calibri"/>
                </a:endParaRPr>
              </a:p>
              <a:p>
                <a:pPr marL="466725" lvl="1">
                  <a:spcBef>
                    <a:spcPts val="75"/>
                  </a:spcBef>
                </a:pP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With </a:t>
                </a:r>
                <a:r>
                  <a:rPr lang="en-US" sz="16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d</a:t>
                </a: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-dimensional</a:t>
                </a:r>
                <a:r>
                  <a:rPr lang="en-US" sz="1600" spc="-15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vectors</a:t>
                </a:r>
                <a:r>
                  <a:rPr lang="en-US" sz="1600" spc="-15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600" dirty="0">
                    <a:latin typeface="Corbel" panose="020B0503020204020204" pitchFamily="34" charset="0"/>
                    <a:cs typeface="Calibri"/>
                  </a:rPr>
                  <a:t>and </a:t>
                </a:r>
                <a:br>
                  <a:rPr lang="en-US" sz="1600" dirty="0">
                    <a:latin typeface="Corbel" panose="020B0503020204020204" pitchFamily="34" charset="0"/>
                    <a:cs typeface="Calibri"/>
                  </a:rPr>
                </a:br>
                <a:r>
                  <a:rPr lang="en-US" sz="16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V</a:t>
                </a: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-many</a:t>
                </a:r>
                <a:r>
                  <a:rPr lang="en-US" sz="16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words,</a:t>
                </a:r>
                <a:r>
                  <a:rPr lang="en-US" sz="16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we</a:t>
                </a:r>
                <a:r>
                  <a:rPr lang="en-US" sz="16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600" dirty="0">
                    <a:latin typeface="Corbel" panose="020B0503020204020204" pitchFamily="34" charset="0"/>
                    <a:cs typeface="Calibri"/>
                  </a:rPr>
                  <a:t>have </a:t>
                </a:r>
                <a:r>
                  <a:rPr lang="en-US" sz="1600" dirty="0">
                    <a:latin typeface="Corbel" panose="020B0503020204020204" pitchFamily="34" charset="0"/>
                    <a:cs typeface="Calibri"/>
                    <a:sym typeface="Wingdings" pitchFamily="2" charset="2"/>
                  </a:rPr>
                  <a:t> </a:t>
                </a:r>
                <a:r>
                  <a:rPr lang="en-US" sz="1600" spc="-11" dirty="0">
                    <a:latin typeface="Corbel" panose="020B0503020204020204" pitchFamily="34" charset="0"/>
                    <a:cs typeface="Calibri"/>
                  </a:rPr>
                  <a:t> </a:t>
                </a:r>
              </a:p>
              <a:p>
                <a:pPr marL="466725" lvl="1">
                  <a:spcBef>
                    <a:spcPts val="75"/>
                  </a:spcBef>
                </a:pPr>
                <a:r>
                  <a:rPr lang="en-US" sz="1600" dirty="0">
                    <a:latin typeface="Corbel" panose="020B0503020204020204" pitchFamily="34" charset="0"/>
                    <a:cs typeface="Calibri"/>
                  </a:rPr>
                  <a:t>every</a:t>
                </a:r>
                <a:r>
                  <a:rPr lang="en-US" sz="1600" spc="-23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word</a:t>
                </a:r>
                <a:r>
                  <a:rPr lang="en-US" sz="1600" spc="-23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600" dirty="0">
                    <a:latin typeface="Corbel" panose="020B0503020204020204" pitchFamily="34" charset="0"/>
                    <a:cs typeface="Calibri"/>
                  </a:rPr>
                  <a:t>has </a:t>
                </a:r>
                <a:r>
                  <a:rPr lang="en-US" sz="1600" spc="-398" dirty="0">
                    <a:latin typeface="Corbel" panose="020B0503020204020204" pitchFamily="34" charset="0"/>
                    <a:cs typeface="Calibri"/>
                  </a:rPr>
                  <a:t> </a:t>
                </a:r>
                <a:br>
                  <a:rPr lang="en-US" sz="1600" spc="-398" dirty="0">
                    <a:latin typeface="Corbel" panose="020B0503020204020204" pitchFamily="34" charset="0"/>
                    <a:cs typeface="Calibri"/>
                  </a:rPr>
                </a:b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two</a:t>
                </a:r>
                <a:r>
                  <a:rPr lang="en-US" sz="16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600" spc="-4" dirty="0">
                    <a:latin typeface="Corbel" panose="020B0503020204020204" pitchFamily="34" charset="0"/>
                    <a:cs typeface="Calibri"/>
                  </a:rPr>
                  <a:t>vectors</a:t>
                </a:r>
                <a:br>
                  <a:rPr lang="en-US" sz="1600" spc="-4" dirty="0">
                    <a:latin typeface="Corbel" panose="020B0503020204020204" pitchFamily="34" charset="0"/>
                    <a:cs typeface="Calibri"/>
                  </a:rPr>
                </a:br>
                <a:br>
                  <a:rPr lang="en-US" sz="1600" spc="-4" dirty="0">
                    <a:latin typeface="Corbel" panose="020B0503020204020204" pitchFamily="34" charset="0"/>
                    <a:cs typeface="Calibri"/>
                  </a:rPr>
                </a:br>
                <a:br>
                  <a:rPr lang="en-US" sz="1600" spc="-4" dirty="0">
                    <a:latin typeface="Corbel" panose="020B0503020204020204" pitchFamily="34" charset="0"/>
                    <a:cs typeface="Calibri"/>
                  </a:rPr>
                </a:br>
                <a:endParaRPr lang="en-US" sz="1200" spc="-4" dirty="0">
                  <a:latin typeface="Corbel" panose="020B0503020204020204" pitchFamily="34" charset="0"/>
                  <a:cs typeface="Calibri"/>
                </a:endParaRPr>
              </a:p>
              <a:p>
                <a:pPr marL="9525">
                  <a:spcBef>
                    <a:spcPts val="75"/>
                  </a:spcBef>
                </a:pPr>
                <a:r>
                  <a:rPr lang="en-US" sz="2000" dirty="0">
                    <a:latin typeface="Corbel" panose="020B0503020204020204" pitchFamily="34" charset="0"/>
                    <a:cs typeface="Calibri"/>
                  </a:rPr>
                  <a:t>We </a:t>
                </a:r>
                <a:r>
                  <a:rPr lang="en-US" sz="2000" spc="-4" dirty="0">
                    <a:latin typeface="Corbel" panose="020B0503020204020204" pitchFamily="34" charset="0"/>
                    <a:cs typeface="Calibri"/>
                  </a:rPr>
                  <a:t>optimize</a:t>
                </a:r>
                <a:r>
                  <a:rPr lang="en-US" sz="2000" spc="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2000" spc="-4" dirty="0">
                    <a:latin typeface="Corbel" panose="020B0503020204020204" pitchFamily="34" charset="0"/>
                    <a:cs typeface="Calibri"/>
                  </a:rPr>
                  <a:t>these</a:t>
                </a:r>
                <a:r>
                  <a:rPr lang="en-US" sz="2000" spc="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2000" dirty="0">
                    <a:latin typeface="Corbel" panose="020B0503020204020204" pitchFamily="34" charset="0"/>
                    <a:cs typeface="Calibri"/>
                  </a:rPr>
                  <a:t>parameters</a:t>
                </a:r>
                <a:r>
                  <a:rPr lang="en-US" sz="20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2000" dirty="0">
                    <a:latin typeface="Corbel" panose="020B0503020204020204" pitchFamily="34" charset="0"/>
                    <a:cs typeface="Calibri"/>
                  </a:rPr>
                  <a:t>by </a:t>
                </a:r>
                <a:r>
                  <a:rPr lang="en-US" sz="20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walking down the</a:t>
                </a:r>
                <a:r>
                  <a:rPr lang="en-US" sz="2000" spc="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20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gradient</a:t>
                </a:r>
                <a:r>
                  <a:rPr lang="en-US" sz="2000" spc="-4" dirty="0">
                    <a:latin typeface="Corbel" panose="020B0503020204020204" pitchFamily="34" charset="0"/>
                    <a:cs typeface="Calibri"/>
                  </a:rPr>
                  <a:t> computed </a:t>
                </a:r>
                <a:br>
                  <a:rPr lang="en-US" sz="2000" spc="-4" dirty="0">
                    <a:latin typeface="Corbel" panose="020B0503020204020204" pitchFamily="34" charset="0"/>
                    <a:cs typeface="Calibri"/>
                  </a:rPr>
                </a:br>
                <a:r>
                  <a:rPr lang="en-US" sz="2000" spc="-4" dirty="0">
                    <a:latin typeface="Corbel" panose="020B0503020204020204" pitchFamily="34" charset="0"/>
                    <a:cs typeface="Calibri"/>
                  </a:rPr>
                  <a:t>        with respect to the word vectors (see the right figure). </a:t>
                </a:r>
                <a:endParaRPr lang="en-US" sz="1600" dirty="0">
                  <a:latin typeface="Corbel" panose="020B050302020402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135C3BC-29E4-6955-2FB1-A9A0275C75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5995" y="1229130"/>
                <a:ext cx="8757896" cy="3644020"/>
              </a:xfrm>
              <a:blipFill>
                <a:blip r:embed="rId2"/>
                <a:stretch>
                  <a:fillRect l="-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0" y="6519297"/>
            <a:ext cx="25717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mtClean="0">
                <a:latin typeface="Corbel" panose="020B0503020204020204" pitchFamily="34" charset="0"/>
              </a:rPr>
              <a:pPr marL="38100">
                <a:spcBef>
                  <a:spcPts val="30"/>
                </a:spcBef>
              </a:pPr>
              <a:t>42</a:t>
            </a:fld>
            <a:endParaRPr dirty="0">
              <a:latin typeface="Corbel" panose="020B0503020204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3736" y="1771365"/>
            <a:ext cx="2209261" cy="208764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25885" y="1639892"/>
            <a:ext cx="2384924" cy="240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44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285B-8141-A9B3-1274-EA0345C86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Optimization Recap: Gradient Descent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019680-E448-F182-6896-6662C5FA7E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152474"/>
                <a:ext cx="8520600" cy="3850967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We have a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cost function</a:t>
                </a:r>
                <a:r>
                  <a:rPr lang="en-US" sz="1800" spc="8" dirty="0">
                    <a:latin typeface="Corbel" panose="020B0503020204020204" pitchFamily="34" charset="0"/>
                    <a:cs typeface="Calibri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800" spc="4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𝐽</m:t>
                    </m:r>
                    <m:d>
                      <m:dPr>
                        <m:ctrlPr>
                          <a:rPr lang="en-US" sz="1800" i="1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1800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e>
                    </m:d>
                    <m:r>
                      <a:rPr lang="en-US" sz="1800" spc="4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  </m:t>
                    </m:r>
                  </m:oMath>
                </a14:m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we</a:t>
                </a:r>
                <a:r>
                  <a:rPr lang="en-US" sz="18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want</a:t>
                </a:r>
                <a:r>
                  <a:rPr lang="en-US" sz="1800" spc="-15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to</a:t>
                </a:r>
                <a:r>
                  <a:rPr lang="en-US" sz="1800" spc="-19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minimize</a:t>
                </a:r>
              </a:p>
              <a:p>
                <a:pPr lvl="1"/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We can use </a:t>
                </a:r>
                <a:r>
                  <a:rPr lang="en-US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Gradient</a:t>
                </a:r>
                <a:r>
                  <a:rPr lang="en-US" spc="8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Descent</a:t>
                </a:r>
                <a:r>
                  <a:rPr lang="en-US" spc="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algorithm!</a:t>
                </a:r>
                <a:br>
                  <a:rPr lang="en-US" spc="-4" dirty="0">
                    <a:latin typeface="Corbel" panose="020B0503020204020204" pitchFamily="34" charset="0"/>
                    <a:cs typeface="Calibri"/>
                  </a:rPr>
                </a:br>
                <a:endParaRPr lang="en-US" dirty="0">
                  <a:latin typeface="Cambria Math"/>
                  <a:cs typeface="Cambria Math"/>
                </a:endParaRPr>
              </a:p>
              <a:p>
                <a:r>
                  <a:rPr lang="en-US" sz="1800" b="1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Idea:</a:t>
                </a:r>
                <a:r>
                  <a:rPr lang="en-US" sz="1800" b="1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for</a:t>
                </a:r>
                <a:r>
                  <a:rPr lang="en-US" sz="1800" spc="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current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value</a:t>
                </a:r>
                <a:r>
                  <a:rPr lang="en-US" sz="1800" spc="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of</a:t>
                </a:r>
                <a:r>
                  <a:rPr lang="en-US" sz="1800" spc="4" dirty="0">
                    <a:latin typeface="Corbel" panose="020B0503020204020204" pitchFamily="34" charset="0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spc="4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𝜃</m:t>
                    </m:r>
                  </m:oMath>
                </a14:m>
                <a:r>
                  <a:rPr lang="en-US" sz="1800" spc="26" dirty="0">
                    <a:latin typeface="Corbel" panose="020B0503020204020204" pitchFamily="34" charset="0"/>
                    <a:cs typeface="Calibri"/>
                  </a:rPr>
                  <a:t>,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calculate</a:t>
                </a:r>
                <a:r>
                  <a:rPr lang="en-US" sz="1800" spc="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gradient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of</a:t>
                </a:r>
                <a:r>
                  <a:rPr lang="en-US" sz="1800" spc="4" dirty="0">
                    <a:latin typeface="Corbel" panose="020B0503020204020204" pitchFamily="34" charset="0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pc="4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𝐽</m:t>
                    </m:r>
                    <m:d>
                      <m:dPr>
                        <m:ctrlPr>
                          <a:rPr lang="en-US" i="1" spc="4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pc="4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e>
                    </m:d>
                    <m:r>
                      <a:rPr lang="en-US" spc="4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</m:oMath>
                </a14:m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, then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take </a:t>
                </a:r>
                <a:r>
                  <a:rPr lang="en-US" sz="18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small step in direction </a:t>
                </a:r>
                <a:r>
                  <a:rPr lang="en-US" sz="1800" spc="-398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of</a:t>
                </a:r>
                <a:r>
                  <a:rPr lang="en-US" sz="180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negative</a:t>
                </a:r>
                <a:r>
                  <a:rPr lang="en-US" sz="180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gradient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.</a:t>
                </a:r>
                <a:r>
                  <a:rPr lang="en-US" sz="18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Repeat.</a:t>
                </a:r>
                <a:endParaRPr lang="en-US" sz="1800" dirty="0">
                  <a:latin typeface="Cambria Math"/>
                  <a:cs typeface="Cambria Math"/>
                </a:endParaRPr>
              </a:p>
              <a:p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latin typeface="Corbel" panose="020B0503020204020204" pitchFamily="34" charset="0"/>
                  </a:rPr>
                  <a:t>Note: Our objectives may not be </a:t>
                </a:r>
                <a:br>
                  <a:rPr lang="en-US" dirty="0">
                    <a:latin typeface="Corbel" panose="020B0503020204020204" pitchFamily="34" charset="0"/>
                  </a:rPr>
                </a:br>
                <a:r>
                  <a:rPr lang="en-US" dirty="0">
                    <a:latin typeface="Corbel" panose="020B0503020204020204" pitchFamily="34" charset="0"/>
                  </a:rPr>
                  <a:t>convex like this. But life turns out to be okay!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019680-E448-F182-6896-6662C5FA7E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152474"/>
                <a:ext cx="8520600" cy="385096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ject 6">
            <a:extLst>
              <a:ext uri="{FF2B5EF4-FFF2-40B4-BE49-F238E27FC236}">
                <a16:creationId xmlns:a16="http://schemas.microsoft.com/office/drawing/2014/main" id="{5C10F333-7504-AB81-A7B7-C455636E677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17886" y="2622550"/>
            <a:ext cx="3439389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551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Optimization Recap: Gradient Descent (1): </a:t>
            </a:r>
            <a:r>
              <a:rPr lang="en-US" dirty="0"/>
              <a:t>Intuition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88568F-CAF7-0F3E-FF26-9F3679CD6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65" y="1152475"/>
            <a:ext cx="8520600" cy="3416400"/>
          </a:xfrm>
        </p:spPr>
        <p:txBody>
          <a:bodyPr/>
          <a:lstStyle/>
          <a:p>
            <a:r>
              <a:rPr lang="en-US" dirty="0"/>
              <a:t>Imagine you’re blindfolded </a:t>
            </a:r>
          </a:p>
          <a:p>
            <a:r>
              <a:rPr lang="en-US" dirty="0"/>
              <a:t>Need to walk down a hill </a:t>
            </a:r>
          </a:p>
          <a:p>
            <a:r>
              <a:rPr lang="en-US" dirty="0"/>
              <a:t>You can use your hands </a:t>
            </a:r>
            <a:br>
              <a:rPr lang="en-US" dirty="0"/>
            </a:br>
            <a:r>
              <a:rPr lang="en-US" dirty="0"/>
              <a:t>to find the directions </a:t>
            </a:r>
            <a:br>
              <a:rPr lang="en-US" dirty="0"/>
            </a:br>
            <a:r>
              <a:rPr lang="en-US" dirty="0"/>
              <a:t>that may be downhill</a:t>
            </a:r>
          </a:p>
        </p:txBody>
      </p:sp>
      <p:sp>
        <p:nvSpPr>
          <p:cNvPr id="3" name="object 4"/>
          <p:cNvSpPr/>
          <p:nvPr/>
        </p:nvSpPr>
        <p:spPr>
          <a:xfrm>
            <a:off x="3571813" y="1456436"/>
            <a:ext cx="5406964" cy="3385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object 5"/>
          <p:cNvSpPr/>
          <p:nvPr/>
        </p:nvSpPr>
        <p:spPr>
          <a:xfrm>
            <a:off x="3675542" y="2845427"/>
            <a:ext cx="411524" cy="550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1979A-8100-F66C-FAEE-B016BDA3A801}"/>
              </a:ext>
            </a:extLst>
          </p:cNvPr>
          <p:cNvSpPr txBox="1"/>
          <p:nvPr/>
        </p:nvSpPr>
        <p:spPr>
          <a:xfrm>
            <a:off x="2669257" y="4860017"/>
            <a:ext cx="38054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[slide: Andrej </a:t>
            </a:r>
            <a:r>
              <a:rPr lang="en-US" sz="1050" dirty="0" err="1">
                <a:latin typeface="Corbel" panose="020B0503020204020204" pitchFamily="34" charset="0"/>
              </a:rPr>
              <a:t>Karpathy</a:t>
            </a:r>
            <a:r>
              <a:rPr lang="en-US" sz="1050" dirty="0"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23385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Optimization Recap: Gradient Descent (2): </a:t>
            </a:r>
            <a:r>
              <a:rPr lang="en-US" dirty="0"/>
              <a:t>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D88568F-CAF7-0F3E-FF26-9F3679CD65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0665" y="1152475"/>
                <a:ext cx="8520600" cy="3416400"/>
              </a:xfrm>
            </p:spPr>
            <p:txBody>
              <a:bodyPr/>
              <a:lstStyle/>
              <a:p>
                <a:r>
                  <a:rPr lang="en-US" sz="1800" kern="1200" spc="-4" dirty="0">
                    <a:solidFill>
                      <a:prstClr val="black"/>
                    </a:solidFill>
                    <a:ea typeface="+mn-ea"/>
                  </a:rPr>
                  <a:t>In 1-dimension, the </a:t>
                </a:r>
                <a:r>
                  <a:rPr lang="en-US" sz="1800" b="1" kern="1200" spc="-4" dirty="0">
                    <a:solidFill>
                      <a:srgbClr val="C00000"/>
                    </a:solidFill>
                    <a:ea typeface="+mn-ea"/>
                  </a:rPr>
                  <a:t>derivative</a:t>
                </a:r>
                <a:r>
                  <a:rPr lang="en-US" sz="1800" kern="1200" spc="-4" dirty="0">
                    <a:solidFill>
                      <a:prstClr val="black"/>
                    </a:solidFill>
                    <a:ea typeface="+mn-ea"/>
                  </a:rPr>
                  <a:t> of a</a:t>
                </a:r>
                <a:r>
                  <a:rPr lang="en-US" sz="1800" kern="1200" spc="49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1800" kern="1200" spc="-4" dirty="0">
                    <a:solidFill>
                      <a:prstClr val="black"/>
                    </a:solidFill>
                    <a:ea typeface="+mn-ea"/>
                  </a:rPr>
                  <a:t>function:</a:t>
                </a:r>
                <a:endParaRPr lang="en-US" sz="1800" kern="1200" dirty="0">
                  <a:solidFill>
                    <a:prstClr val="black"/>
                  </a:solidFill>
                  <a:ea typeface="+mn-ea"/>
                </a:endParaRPr>
              </a:p>
              <a:p>
                <a:endParaRPr lang="en-US" sz="1800" kern="1200" spc="-4" dirty="0">
                  <a:solidFill>
                    <a:prstClr val="black"/>
                  </a:solidFill>
                  <a:ea typeface="+mn-ea"/>
                </a:endParaRPr>
              </a:p>
              <a:p>
                <a:r>
                  <a:rPr lang="en-US" sz="1800" kern="1200" spc="-4" dirty="0">
                    <a:solidFill>
                      <a:prstClr val="black"/>
                    </a:solidFill>
                    <a:ea typeface="+mn-ea"/>
                  </a:rPr>
                  <a:t>Why step in direction of negative gradient? </a:t>
                </a:r>
              </a:p>
              <a:p>
                <a:pPr lvl="1"/>
                <a:r>
                  <a:rPr lang="en-US" sz="1800" kern="1200" spc="-4" dirty="0">
                    <a:solidFill>
                      <a:prstClr val="black"/>
                    </a:solidFill>
                    <a:ea typeface="+mn-ea"/>
                  </a:rPr>
                  <a:t>Gradient quantifies how rapidly the </a:t>
                </a:r>
                <a:br>
                  <a:rPr lang="en-US" sz="1800" kern="1200" spc="-4" dirty="0">
                    <a:solidFill>
                      <a:prstClr val="black"/>
                    </a:solidFill>
                    <a:ea typeface="+mn-ea"/>
                  </a:rPr>
                </a:br>
                <a:r>
                  <a:rPr lang="en-US" sz="1800" kern="1200" spc="-4" dirty="0">
                    <a:solidFill>
                      <a:prstClr val="black"/>
                    </a:solidFill>
                    <a:ea typeface="+mn-ea"/>
                  </a:rPr>
                  <a:t>function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kern="1200" spc="-4" dirty="0">
                    <a:solidFill>
                      <a:prstClr val="black"/>
                    </a:solidFill>
                    <a:ea typeface="+mn-ea"/>
                  </a:rPr>
                  <a:t> varies when we change </a:t>
                </a:r>
                <a:br>
                  <a:rPr lang="en-US" sz="1800" kern="1200" spc="-4" dirty="0">
                    <a:solidFill>
                      <a:prstClr val="black"/>
                    </a:solidFill>
                    <a:ea typeface="+mn-ea"/>
                  </a:rPr>
                </a:br>
                <a:r>
                  <a:rPr lang="en-US" sz="1800" kern="1200" spc="-4" dirty="0">
                    <a:solidFill>
                      <a:prstClr val="black"/>
                    </a:solidFill>
                    <a:ea typeface="+mn-ea"/>
                  </a:rPr>
                  <a:t>the argument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800" kern="1200" spc="-4" dirty="0">
                    <a:solidFill>
                      <a:prstClr val="black"/>
                    </a:solidFill>
                    <a:ea typeface="+mn-ea"/>
                  </a:rPr>
                  <a:t> by a tiny amount.</a:t>
                </a:r>
              </a:p>
              <a:p>
                <a:pPr lvl="1"/>
                <a:endParaRPr lang="en-US" kern="1200" spc="-4" dirty="0">
                  <a:solidFill>
                    <a:prstClr val="black"/>
                  </a:solidFill>
                  <a:ea typeface="+mn-ea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D88568F-CAF7-0F3E-FF26-9F3679CD65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0665" y="1152475"/>
                <a:ext cx="8520600" cy="34164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2046D7-CE2F-FB7A-F57E-81DB5A13090F}"/>
                  </a:ext>
                </a:extLst>
              </p:cNvPr>
              <p:cNvSpPr txBox="1"/>
              <p:nvPr/>
            </p:nvSpPr>
            <p:spPr>
              <a:xfrm>
                <a:off x="5525128" y="1212695"/>
                <a:ext cx="2183546" cy="510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2046D7-CE2F-FB7A-F57E-81DB5A130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128" y="1212695"/>
                <a:ext cx="2183546" cy="510268"/>
              </a:xfrm>
              <a:prstGeom prst="rect">
                <a:avLst/>
              </a:prstGeom>
              <a:blipFill>
                <a:blip r:embed="rId4"/>
                <a:stretch>
                  <a:fillRect l="-1149" r="-2299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https://upload.wikimedia.org/wikipedia/commons/thumb/d/d2/Tangent-calculus.svg/823px-Tangent-calculus.svg.png">
            <a:extLst>
              <a:ext uri="{FF2B5EF4-FFF2-40B4-BE49-F238E27FC236}">
                <a16:creationId xmlns:a16="http://schemas.microsoft.com/office/drawing/2014/main" id="{A6E2B045-F887-1A37-80B0-6CEDCBE02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116124"/>
            <a:ext cx="3529603" cy="251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7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285B-8141-A9B3-1274-EA0345C86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Optimization Recap: Gradient Descent (3)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19680-E448-F182-6896-6662C5FA7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4"/>
            <a:ext cx="8520600" cy="3850967"/>
          </a:xfrm>
        </p:spPr>
        <p:txBody>
          <a:bodyPr>
            <a:normAutofit/>
          </a:bodyPr>
          <a:lstStyle/>
          <a:p>
            <a:r>
              <a:rPr lang="en-US" sz="1800" spc="-4" dirty="0">
                <a:latin typeface="Corbel" panose="020B0503020204020204" pitchFamily="34" charset="0"/>
                <a:cs typeface="Calibri"/>
              </a:rPr>
              <a:t>Update equation (in matrix</a:t>
            </a:r>
            <a:r>
              <a:rPr lang="en-US" sz="18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notation):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pPr marL="11430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r>
              <a:rPr lang="en-US" sz="1800" spc="-4" dirty="0">
                <a:latin typeface="Corbel" panose="020B0503020204020204" pitchFamily="34" charset="0"/>
                <a:cs typeface="Calibri"/>
              </a:rPr>
              <a:t>Update</a:t>
            </a:r>
            <a:r>
              <a:rPr lang="en-US" sz="18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equation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(for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single</a:t>
            </a:r>
            <a:r>
              <a:rPr lang="en-US" sz="18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parameter):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sz="1800" spc="-4" dirty="0">
                <a:latin typeface="Corbel" panose="020B0503020204020204" pitchFamily="34" charset="0"/>
                <a:cs typeface="Calibri"/>
              </a:rPr>
              <a:t>Algo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ri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t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h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m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:</a:t>
            </a: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DD8FDBB6-1F9C-F60E-C996-A6EE9A747F6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42758" y="4203324"/>
            <a:ext cx="4343007" cy="746777"/>
          </a:xfrm>
          <a:prstGeom prst="rect">
            <a:avLst/>
          </a:prstGeom>
        </p:spPr>
      </p:pic>
      <p:pic>
        <p:nvPicPr>
          <p:cNvPr id="12" name="object 7">
            <a:extLst>
              <a:ext uri="{FF2B5EF4-FFF2-40B4-BE49-F238E27FC236}">
                <a16:creationId xmlns:a16="http://schemas.microsoft.com/office/drawing/2014/main" id="{E9EEC76E-1B9F-F1EB-E124-30CE634FEF9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62269" y="1780042"/>
            <a:ext cx="2839387" cy="301313"/>
          </a:xfrm>
          <a:prstGeom prst="rect">
            <a:avLst/>
          </a:prstGeom>
        </p:spPr>
      </p:pic>
      <p:sp>
        <p:nvSpPr>
          <p:cNvPr id="13" name="object 8">
            <a:extLst>
              <a:ext uri="{FF2B5EF4-FFF2-40B4-BE49-F238E27FC236}">
                <a16:creationId xmlns:a16="http://schemas.microsoft.com/office/drawing/2014/main" id="{293F8657-CE6C-B47F-5D23-ECAEEFBDE0F4}"/>
              </a:ext>
            </a:extLst>
          </p:cNvPr>
          <p:cNvSpPr txBox="1"/>
          <p:nvPr/>
        </p:nvSpPr>
        <p:spPr>
          <a:xfrm>
            <a:off x="5027170" y="1123247"/>
            <a:ext cx="3161030" cy="339837"/>
          </a:xfrm>
          <a:prstGeom prst="rect">
            <a:avLst/>
          </a:prstGeom>
          <a:ln w="28575">
            <a:solidFill>
              <a:srgbClr val="8A007F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250"/>
              </a:spcBef>
            </a:pPr>
            <a:r>
              <a:rPr sz="2000" dirty="0">
                <a:latin typeface="Cambria Math"/>
                <a:cs typeface="Cambria Math"/>
              </a:rPr>
              <a:t>𝛼</a:t>
            </a:r>
            <a:r>
              <a:rPr sz="2000" spc="60" dirty="0">
                <a:latin typeface="Cambria Math"/>
                <a:cs typeface="Cambria Math"/>
              </a:rPr>
              <a:t> </a:t>
            </a:r>
            <a:r>
              <a:rPr sz="2000" dirty="0">
                <a:latin typeface="Corbel" panose="020B0503020204020204" pitchFamily="34" charset="0"/>
                <a:cs typeface="Calibri"/>
              </a:rPr>
              <a:t>=</a:t>
            </a:r>
            <a:r>
              <a:rPr sz="2000" spc="-10" dirty="0">
                <a:latin typeface="Corbel" panose="020B0503020204020204" pitchFamily="34" charset="0"/>
                <a:cs typeface="Calibri"/>
              </a:rPr>
              <a:t> </a:t>
            </a:r>
            <a:r>
              <a:rPr sz="2000" spc="-15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step </a:t>
            </a:r>
            <a:r>
              <a:rPr sz="2000" spc="-1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size</a:t>
            </a:r>
            <a:r>
              <a:rPr sz="2000" spc="-2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2000" spc="-5" dirty="0">
                <a:latin typeface="Corbel" panose="020B0503020204020204" pitchFamily="34" charset="0"/>
                <a:cs typeface="Calibri"/>
              </a:rPr>
              <a:t>or</a:t>
            </a:r>
            <a:r>
              <a:rPr sz="2000" spc="-10" dirty="0">
                <a:latin typeface="Corbel" panose="020B0503020204020204" pitchFamily="34" charset="0"/>
                <a:cs typeface="Calibri"/>
              </a:rPr>
              <a:t> </a:t>
            </a:r>
            <a:r>
              <a:rPr sz="2000" spc="-5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learning</a:t>
            </a:r>
            <a:r>
              <a:rPr sz="2000" spc="-15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sz="2000" spc="-10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rate</a:t>
            </a:r>
            <a:endParaRPr sz="20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74DEF4D8-690B-C7EA-F7B7-D155428407CB}"/>
              </a:ext>
            </a:extLst>
          </p:cNvPr>
          <p:cNvSpPr/>
          <p:nvPr/>
        </p:nvSpPr>
        <p:spPr>
          <a:xfrm rot="12548333">
            <a:off x="5067709" y="1570224"/>
            <a:ext cx="85725" cy="297180"/>
          </a:xfrm>
          <a:custGeom>
            <a:avLst/>
            <a:gdLst/>
            <a:ahLst/>
            <a:cxnLst/>
            <a:rect l="l" t="t" r="r" b="b"/>
            <a:pathLst>
              <a:path w="85725" h="297180">
                <a:moveTo>
                  <a:pt x="57150" y="71437"/>
                </a:moveTo>
                <a:lnTo>
                  <a:pt x="28575" y="71437"/>
                </a:lnTo>
                <a:lnTo>
                  <a:pt x="28575" y="296561"/>
                </a:lnTo>
                <a:lnTo>
                  <a:pt x="57150" y="296561"/>
                </a:lnTo>
                <a:lnTo>
                  <a:pt x="57150" y="71437"/>
                </a:lnTo>
                <a:close/>
              </a:path>
              <a:path w="85725" h="297180">
                <a:moveTo>
                  <a:pt x="42863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437"/>
                </a:lnTo>
                <a:lnTo>
                  <a:pt x="78581" y="71437"/>
                </a:lnTo>
                <a:lnTo>
                  <a:pt x="42863" y="0"/>
                </a:lnTo>
                <a:close/>
              </a:path>
              <a:path w="85725" h="297180">
                <a:moveTo>
                  <a:pt x="78581" y="71437"/>
                </a:moveTo>
                <a:lnTo>
                  <a:pt x="57150" y="71437"/>
                </a:lnTo>
                <a:lnTo>
                  <a:pt x="57150" y="85725"/>
                </a:lnTo>
                <a:lnTo>
                  <a:pt x="85725" y="85725"/>
                </a:lnTo>
                <a:lnTo>
                  <a:pt x="78581" y="71437"/>
                </a:lnTo>
                <a:close/>
              </a:path>
            </a:pathLst>
          </a:custGeom>
          <a:solidFill>
            <a:srgbClr val="8A007F"/>
          </a:solidFill>
        </p:spPr>
        <p:txBody>
          <a:bodyPr wrap="square" lIns="0" tIns="0" rIns="0" bIns="0" rtlCol="0"/>
          <a:lstStyle/>
          <a:p>
            <a:endParaRPr dirty="0">
              <a:latin typeface="Corbel" panose="020B0503020204020204" pitchFamily="34" charset="0"/>
            </a:endParaRPr>
          </a:p>
        </p:txBody>
      </p:sp>
      <p:pic>
        <p:nvPicPr>
          <p:cNvPr id="15" name="object 10">
            <a:extLst>
              <a:ext uri="{FF2B5EF4-FFF2-40B4-BE49-F238E27FC236}">
                <a16:creationId xmlns:a16="http://schemas.microsoft.com/office/drawing/2014/main" id="{26E1583E-504A-5865-B431-452E340CC70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88650" y="2708923"/>
            <a:ext cx="2963806" cy="4437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2C8380-EE2A-968C-946A-2A28B40293D2}"/>
                  </a:ext>
                </a:extLst>
              </p:cNvPr>
              <p:cNvSpPr txBox="1"/>
              <p:nvPr/>
            </p:nvSpPr>
            <p:spPr>
              <a:xfrm>
                <a:off x="947854" y="3209801"/>
                <a:ext cx="6964524" cy="73866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orbel" panose="020B0503020204020204" pitchFamily="34" charset="0"/>
                  </a:rPr>
                  <a:t>Iteratively subtract the gradient with respect to the model parameters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)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orbel" panose="020B0503020204020204" pitchFamily="34" charset="0"/>
                  </a:rPr>
                  <a:t>i.e., we’re moving in a direction opposite to the gradient of 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Corbel" panose="020B0503020204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orbel" panose="020B0503020204020204" pitchFamily="34" charset="0"/>
                  </a:rPr>
                  <a:t>I.e., we’re moving towards smaller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2C8380-EE2A-968C-946A-2A28B4029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54" y="3209801"/>
                <a:ext cx="6964524" cy="738664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842284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285B-8141-A9B3-1274-EA0345C86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Optimization Recap: Gradient Descent (4)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19680-E448-F182-6896-6662C5FA7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4"/>
            <a:ext cx="8520600" cy="3850967"/>
          </a:xfrm>
        </p:spPr>
        <p:txBody>
          <a:bodyPr>
            <a:normAutofit/>
          </a:bodyPr>
          <a:lstStyle/>
          <a:p>
            <a:r>
              <a:rPr lang="en-US" sz="1800" spc="-4" dirty="0">
                <a:latin typeface="Corbel" panose="020B0503020204020204" pitchFamily="34" charset="0"/>
                <a:cs typeface="Calibri"/>
              </a:rPr>
              <a:t>Update equation (in matrix</a:t>
            </a:r>
            <a:r>
              <a:rPr lang="en-US" sz="18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notation):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pPr marL="114300" indent="0">
              <a:buNone/>
            </a:pP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8" name="object 7">
            <a:extLst>
              <a:ext uri="{FF2B5EF4-FFF2-40B4-BE49-F238E27FC236}">
                <a16:creationId xmlns:a16="http://schemas.microsoft.com/office/drawing/2014/main" id="{AF282C2C-07B2-91CA-02D3-B5A52D39AE4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43846" y="1225962"/>
            <a:ext cx="3470530" cy="404333"/>
          </a:xfrm>
          <a:prstGeom prst="rect">
            <a:avLst/>
          </a:prstGeom>
        </p:spPr>
      </p:pic>
      <p:pic>
        <p:nvPicPr>
          <p:cNvPr id="14" name="y2mateis-gradient-flow-vwfjqgb-ylq-480p-1654125335415-8siskpch_6rS3PKtW">
            <a:hlinkClick r:id="" action="ppaction://media"/>
            <a:extLst>
              <a:ext uri="{FF2B5EF4-FFF2-40B4-BE49-F238E27FC236}">
                <a16:creationId xmlns:a16="http://schemas.microsoft.com/office/drawing/2014/main" id="{BF92AE8F-6556-421B-64CA-CAC0571518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9238" y="1810120"/>
            <a:ext cx="5559674" cy="31244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D45E8C-6A3C-6B49-88ED-93BA9F7FCA0F}"/>
              </a:ext>
            </a:extLst>
          </p:cNvPr>
          <p:cNvSpPr txBox="1"/>
          <p:nvPr/>
        </p:nvSpPr>
        <p:spPr>
          <a:xfrm>
            <a:off x="1394534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[demo credit: ICMS  YouTube channel]</a:t>
            </a:r>
          </a:p>
        </p:txBody>
      </p:sp>
    </p:spTree>
    <p:extLst>
      <p:ext uri="{BB962C8B-B14F-4D97-AF65-F5344CB8AC3E}">
        <p14:creationId xmlns:p14="http://schemas.microsoft.com/office/powerpoint/2010/main" val="427744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4EB73-D163-36F6-21F6-49994BB52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Optimization Recap: Gradient Descent (5): Setting the </a:t>
            </a:r>
            <a:r>
              <a:rPr lang="en-US" dirty="0"/>
              <a:t>Step Size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47DF3C-D5DF-E609-2133-12E035FBFF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152474"/>
                <a:ext cx="8520600" cy="386656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What is a good value for step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?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too small, it may be too slow 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too large, it may oscillate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It may take trial-and-errors to find the sweet spot. </a:t>
                </a:r>
              </a:p>
              <a:p>
                <a:r>
                  <a:rPr lang="en-US" dirty="0"/>
                  <a:t>Another trick is to define a “schedule” for gradually reducing the learning rate starting from a large number. </a:t>
                </a:r>
              </a:p>
              <a:p>
                <a:pPr lvl="1"/>
                <a:r>
                  <a:rPr lang="en-US" dirty="0"/>
                  <a:t>More on this in the homework! </a:t>
                </a:r>
                <a:r>
                  <a:rPr lang="en-US" dirty="0">
                    <a:sym typeface="Wingdings" pitchFamily="2" charset="2"/>
                  </a:rPr>
                  <a:t>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47DF3C-D5DF-E609-2133-12E035FBFF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152474"/>
                <a:ext cx="8520600" cy="386656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ject 7">
            <a:extLst>
              <a:ext uri="{FF2B5EF4-FFF2-40B4-BE49-F238E27FC236}">
                <a16:creationId xmlns:a16="http://schemas.microsoft.com/office/drawing/2014/main" id="{5DDDB67E-91D4-5CBE-6138-349AABE1848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0247" y="1219861"/>
            <a:ext cx="2554770" cy="301755"/>
          </a:xfrm>
          <a:prstGeom prst="rect">
            <a:avLst/>
          </a:prstGeom>
        </p:spPr>
      </p:pic>
      <p:pic>
        <p:nvPicPr>
          <p:cNvPr id="3074" name="Picture 2" descr="Goldilocks of learning rates">
            <a:extLst>
              <a:ext uri="{FF2B5EF4-FFF2-40B4-BE49-F238E27FC236}">
                <a16:creationId xmlns:a16="http://schemas.microsoft.com/office/drawing/2014/main" id="{C3968244-24CC-B2BB-E2BD-30E808DA1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b="3719"/>
          <a:stretch/>
        </p:blipFill>
        <p:spPr bwMode="auto">
          <a:xfrm>
            <a:off x="3880580" y="1657080"/>
            <a:ext cx="5298274" cy="189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D50AD6-78DC-15A3-5C24-24157E576E7E}"/>
              </a:ext>
            </a:extLst>
          </p:cNvPr>
          <p:cNvSpPr txBox="1"/>
          <p:nvPr/>
        </p:nvSpPr>
        <p:spPr>
          <a:xfrm>
            <a:off x="1408747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[figure from: </a:t>
            </a:r>
            <a:r>
              <a:rPr lang="en-US" sz="1050" dirty="0">
                <a:latin typeface="Corbel" panose="020B0503020204020204" pitchFamily="34" charset="0"/>
                <a:hlinkClick r:id="rId5"/>
              </a:rPr>
              <a:t>https://www.jeremyjordan.me/nn-learning-rate/</a:t>
            </a:r>
            <a:r>
              <a:rPr lang="en-US" sz="1050" dirty="0"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73639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C3B5-259C-1556-D786-E6D0DC16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the Gradients for Word2Vec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5C633-2AB1-FA13-F0B9-DA8EB132B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Minimize</a:t>
            </a:r>
            <a:r>
              <a:rPr lang="en-US" dirty="0"/>
              <a:t> the objective function (log-likelihood):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Derivatives of “center” vectors: </a:t>
            </a:r>
          </a:p>
          <a:p>
            <a:endParaRPr lang="en-US" dirty="0"/>
          </a:p>
          <a:p>
            <a:r>
              <a:rPr lang="en-US" dirty="0"/>
              <a:t>Derivatives of “outside” vectors: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2A206A-3C71-0E93-75A4-19DB2B528F3D}"/>
                  </a:ext>
                </a:extLst>
              </p:cNvPr>
              <p:cNvSpPr txBox="1"/>
              <p:nvPr/>
            </p:nvSpPr>
            <p:spPr>
              <a:xfrm>
                <a:off x="2811598" y="1859777"/>
                <a:ext cx="5672470" cy="985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  <m:d>
                        <m:d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𝜃</m:t>
                          </m:r>
                        </m:e>
                      </m:d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=−</m:t>
                      </m:r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num>
                        <m:den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𝑇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en-US" sz="1600" i="1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eqArrPr>
                                <m:e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−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𝑚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≤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𝑗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≤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𝑚</m:t>
                                  </m:r>
                                </m:e>
                                <m:e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𝑗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≠0</m:t>
                                  </m:r>
                                </m:e>
                              </m:eqAr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log</m:t>
                              </m:r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fa-IR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fa-IR" sz="1600" i="1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a-IR" sz="1600" i="1" spc="-11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a-IR" sz="1600" spc="-11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fa-IR" sz="1600" spc="-11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𝑡</m:t>
                                      </m:r>
                                      <m:r>
                                        <a:rPr lang="en-US" sz="1600" spc="-11" smtClean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+</m:t>
                                      </m:r>
                                      <m:r>
                                        <a:rPr lang="en-US" sz="1600" spc="-11" smtClean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fa-IR" sz="1600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 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fa-IR" sz="1600" i="1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fa-IR" sz="1600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a-IR" sz="1600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;</m:t>
                              </m:r>
                              <m:r>
                                <a:rPr lang="en-US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𝜃</m:t>
                              </m:r>
                              <m:r>
                                <a:rPr lang="fa-IR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2A206A-3C71-0E93-75A4-19DB2B528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598" y="1859777"/>
                <a:ext cx="5672470" cy="985270"/>
              </a:xfrm>
              <a:prstGeom prst="rect">
                <a:avLst/>
              </a:prstGeom>
              <a:blipFill>
                <a:blip r:embed="rId2"/>
                <a:stretch>
                  <a:fillRect t="-77215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5220A58-DBB3-D60A-3D87-350913B49B18}"/>
              </a:ext>
            </a:extLst>
          </p:cNvPr>
          <p:cNvSpPr txBox="1"/>
          <p:nvPr/>
        </p:nvSpPr>
        <p:spPr>
          <a:xfrm>
            <a:off x="2238594" y="2667455"/>
            <a:ext cx="1503376" cy="340519"/>
          </a:xfrm>
          <a:prstGeom prst="wedgeRoundRectCallout">
            <a:avLst>
              <a:gd name="adj1" fmla="val 47904"/>
              <a:gd name="adj2" fmla="val -104277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text length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7F770-ACAB-7237-2354-55D64953D37C}"/>
              </a:ext>
            </a:extLst>
          </p:cNvPr>
          <p:cNvSpPr txBox="1"/>
          <p:nvPr/>
        </p:nvSpPr>
        <p:spPr>
          <a:xfrm>
            <a:off x="4765121" y="2674787"/>
            <a:ext cx="1503376" cy="340519"/>
          </a:xfrm>
          <a:prstGeom prst="wedgeRoundRectCallout">
            <a:avLst>
              <a:gd name="adj1" fmla="val -41618"/>
              <a:gd name="adj2" fmla="val -85367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window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FEE473-745B-75FA-43FD-267FE66772F1}"/>
                  </a:ext>
                </a:extLst>
              </p:cNvPr>
              <p:cNvSpPr txBox="1"/>
              <p:nvPr/>
            </p:nvSpPr>
            <p:spPr>
              <a:xfrm>
                <a:off x="3693354" y="3345382"/>
                <a:ext cx="1954032" cy="602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  <m:d>
                        <m:d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𝜃</m:t>
                          </m:r>
                        </m:e>
                      </m:d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?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FEE473-745B-75FA-43FD-267FE6677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354" y="3345382"/>
                <a:ext cx="1954032" cy="6020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0A6577-2CF8-8C6B-B21A-ED2FE8E2EDC2}"/>
                  </a:ext>
                </a:extLst>
              </p:cNvPr>
              <p:cNvSpPr txBox="1"/>
              <p:nvPr/>
            </p:nvSpPr>
            <p:spPr>
              <a:xfrm>
                <a:off x="3701003" y="3947470"/>
                <a:ext cx="1954032" cy="602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  <m:d>
                        <m:d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𝜃</m:t>
                          </m:r>
                        </m:e>
                      </m:d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?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0A6577-2CF8-8C6B-B21A-ED2FE8E2E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003" y="3947470"/>
                <a:ext cx="1954032" cy="6020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38F01A8-AB58-8A59-D107-091894F30CF0}"/>
              </a:ext>
            </a:extLst>
          </p:cNvPr>
          <p:cNvSpPr txBox="1"/>
          <p:nvPr/>
        </p:nvSpPr>
        <p:spPr>
          <a:xfrm>
            <a:off x="5647386" y="3573858"/>
            <a:ext cx="3342069" cy="817245"/>
          </a:xfrm>
          <a:prstGeom prst="wedgeRoundRectCallout">
            <a:avLst>
              <a:gd name="adj1" fmla="val -57695"/>
              <a:gd name="adj2" fmla="val -33260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We will derive the gradients with respect to the ”center” vectors. Similar calculations for “outside” vectors (homework!!) </a:t>
            </a:r>
          </a:p>
        </p:txBody>
      </p:sp>
    </p:spTree>
    <p:extLst>
      <p:ext uri="{BB962C8B-B14F-4D97-AF65-F5344CB8AC3E}">
        <p14:creationId xmlns:p14="http://schemas.microsoft.com/office/powerpoint/2010/main" val="1398757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B7E8B-A2B5-0D11-2696-ACE328DA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“My </a:t>
            </a:r>
            <a:r>
              <a:rPr lang="en-US" dirty="0" err="1"/>
              <a:t>Colab</a:t>
            </a:r>
            <a:r>
              <a:rPr lang="en-US" dirty="0"/>
              <a:t> Is Running Out of Memory”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55633-BD8F-80A1-8ADC-1CEF72AFD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4"/>
            <a:ext cx="8520600" cy="3709811"/>
          </a:xfrm>
        </p:spPr>
        <p:txBody>
          <a:bodyPr>
            <a:normAutofit/>
          </a:bodyPr>
          <a:lstStyle/>
          <a:p>
            <a:r>
              <a:rPr lang="en-US" dirty="0"/>
              <a:t>Option 1: get a more high-performing </a:t>
            </a:r>
            <a:r>
              <a:rPr lang="en-US" dirty="0" err="1"/>
              <a:t>Colab</a:t>
            </a:r>
            <a:r>
              <a:rPr lang="en-US" dirty="0"/>
              <a:t>: $10 for a month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~ 2 x $ of Starbucks chocolate mochas </a:t>
            </a:r>
          </a:p>
          <a:p>
            <a:pPr lvl="1"/>
            <a:r>
              <a:rPr lang="en-US" dirty="0"/>
              <a:t>~ $ of Twitter verification 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Option 2: use smaller word embeddings:  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The output will be a bit different but that’s okay! </a:t>
            </a:r>
          </a:p>
          <a:p>
            <a:pPr lvl="1"/>
            <a:r>
              <a:rPr lang="en-US" dirty="0"/>
              <a:t>Note, the smaller vectors have smaller dimensionality. </a:t>
            </a:r>
          </a:p>
          <a:p>
            <a:pPr lvl="1"/>
            <a:endParaRPr lang="en-US" dirty="0"/>
          </a:p>
        </p:txBody>
      </p:sp>
      <p:pic>
        <p:nvPicPr>
          <p:cNvPr id="4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3FF100B-4FB4-7970-5264-2E35785AF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654" y="395710"/>
            <a:ext cx="3541843" cy="6713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36796-E92F-2E3B-D258-BC7990A16419}"/>
              </a:ext>
            </a:extLst>
          </p:cNvPr>
          <p:cNvSpPr txBox="1"/>
          <p:nvPr/>
        </p:nvSpPr>
        <p:spPr>
          <a:xfrm>
            <a:off x="742399" y="3157571"/>
            <a:ext cx="81697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download the pre-computed embeddings </a:t>
            </a:r>
            <a:endParaRPr lang="en-US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embeddings = </a:t>
            </a:r>
            <a:r>
              <a:rPr lang="en-US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gensim.downloader.load</a:t>
            </a:r>
            <a:r>
              <a:rPr lang="en-US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('glove-twitter-50')</a:t>
            </a:r>
            <a:endParaRPr lang="en-US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embeddings = </a:t>
            </a:r>
            <a:r>
              <a:rPr lang="en-US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gensim.downloader.load</a:t>
            </a:r>
            <a:r>
              <a:rPr lang="en-US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'word2vec-google-news-300'</a:t>
            </a:r>
            <a:r>
              <a:rPr lang="en-US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6129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4BB0-DE03-CB1E-B7A6-32041B5B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Today’s Recap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9B716-B0CE-45B7-6F1F-A1792D455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fundamental question: </a:t>
            </a:r>
            <a:r>
              <a:rPr lang="en-US" dirty="0"/>
              <a:t>how to represent and learn “meaning” of symbols. </a:t>
            </a:r>
          </a:p>
          <a:p>
            <a:endParaRPr lang="en-US" b="1" dirty="0"/>
          </a:p>
          <a:p>
            <a:r>
              <a:rPr lang="en-US" b="1" dirty="0"/>
              <a:t>Semantics:</a:t>
            </a:r>
            <a:r>
              <a:rPr lang="en-US" dirty="0"/>
              <a:t> formal/propositional semantics vs. distributional semantics. </a:t>
            </a:r>
          </a:p>
          <a:p>
            <a:endParaRPr lang="en-US" dirty="0"/>
          </a:p>
          <a:p>
            <a:r>
              <a:rPr lang="en-US" dirty="0"/>
              <a:t>We learned about the core of Word2Vev (</a:t>
            </a:r>
            <a:r>
              <a:rPr lang="en-US" dirty="0" err="1"/>
              <a:t>SkipGram</a:t>
            </a:r>
            <a:r>
              <a:rPr lang="en-US" dirty="0"/>
              <a:t> algorithm). </a:t>
            </a:r>
          </a:p>
          <a:p>
            <a:pPr lvl="1"/>
            <a:r>
              <a:rPr lang="en-US" dirty="0"/>
              <a:t>HW1 is basically using the resulting vectors from Word2Vec. 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Learning word embeddings via Gradient Descent: next time! </a:t>
            </a:r>
          </a:p>
        </p:txBody>
      </p:sp>
    </p:spTree>
    <p:extLst>
      <p:ext uri="{BB962C8B-B14F-4D97-AF65-F5344CB8AC3E}">
        <p14:creationId xmlns:p14="http://schemas.microsoft.com/office/powerpoint/2010/main" val="36392735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B1AF7-F60C-17D4-573A-24CDCED5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Algebra Pop Quiz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5300ED-9B61-639B-5B64-0CDECD9885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837" y="1152475"/>
                <a:ext cx="9006163" cy="388960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</m:oMath>
                </a14:m>
                <a:r>
                  <a:rPr lang="en-US" dirty="0"/>
                  <a:t>. Assuming that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is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, answer the followings:</a:t>
                </a:r>
              </a:p>
              <a:p>
                <a:r>
                  <a:rPr lang="en-US" dirty="0"/>
                  <a:t>Q1: what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pc="4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1800" spc="4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</m:num>
                      <m:den>
                        <m:r>
                          <a:rPr lang="en-US" sz="1800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sSub>
                          <m:sSubPr>
                            <m:ctrlPr>
                              <a:rPr lang="en-US" sz="1800" i="1" spc="4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1800" spc="4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spc="4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based 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</m:num>
                      <m:den>
                        <m:r>
                          <a:rPr lang="en-US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sSub>
                          <m:sSubPr>
                            <m:ctrlPr>
                              <a:rPr lang="en-US" i="1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𝑗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i="1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?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Q2: what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</m:num>
                      <m:den>
                        <m:r>
                          <a:rPr lang="en-US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sSub>
                          <m:sSubPr>
                            <m:ctrlPr>
                              <a:rPr lang="en-US" i="1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𝑗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i="1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based 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</m:num>
                      <m:den>
                        <m:r>
                          <a:rPr lang="en-US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sSub>
                          <m:sSubPr>
                            <m:ctrlPr>
                              <a:rPr lang="en-US" i="1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r>
                  <a:rPr lang="en-US" dirty="0"/>
                  <a:t>Q3: If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what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pc="4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1800" spc="4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</m:num>
                      <m:den>
                        <m:r>
                          <a:rPr lang="en-US" sz="1800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r>
                          <a:rPr lang="en-US" sz="1800" spc="4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𝒙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800" i="1" spc="4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? </m:t>
                    </m:r>
                  </m:oMath>
                </a14:m>
                <a:endParaRPr lang="en-US" b="0" dirty="0"/>
              </a:p>
              <a:p>
                <a:pPr lvl="1"/>
                <a:endParaRPr lang="en-US" dirty="0"/>
              </a:p>
              <a:p>
                <a:pPr lvl="1"/>
                <a:r>
                  <a:rPr lang="en-US" sz="1400" spc="4" dirty="0">
                    <a:solidFill>
                      <a:schemeClr val="tx1"/>
                    </a:solidFill>
                    <a:latin typeface="Corbel" panose="020B0503020204020204" pitchFamily="34" charset="0"/>
                    <a:cs typeface="Calibri"/>
                  </a:rPr>
                  <a:t>Easier to see if you drive it for each element:</a:t>
                </a:r>
                <a:r>
                  <a:rPr lang="en-US" sz="1400" spc="4" dirty="0">
                    <a:solidFill>
                      <a:schemeClr val="tx1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pc="4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1400" spc="4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</m:num>
                      <m:den>
                        <m:r>
                          <a:rPr lang="en-US" sz="1400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i="1" spc="4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1400" spc="4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spc="4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𝑗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400" i="1" spc="4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1400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</m:num>
                      <m:den>
                        <m:r>
                          <a:rPr lang="en-US" sz="1400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i="1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1400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𝑗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400" i="1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1400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spc="4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1400" spc="4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. </m:t>
                        </m:r>
                        <m:sSub>
                          <m:sSubPr>
                            <m:ctrlPr>
                              <a:rPr lang="en-US" sz="1400" i="1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1400" spc="4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5300ED-9B61-639B-5B64-0CDECD9885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837" y="1152475"/>
                <a:ext cx="9006163" cy="3889604"/>
              </a:xfrm>
              <a:blipFill>
                <a:blip r:embed="rId2"/>
                <a:stretch>
                  <a:fillRect t="-8469" b="-4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ACE107-AFFE-842A-3E98-9F9279517D2B}"/>
                  </a:ext>
                </a:extLst>
              </p:cNvPr>
              <p:cNvSpPr txBox="1"/>
              <p:nvPr/>
            </p:nvSpPr>
            <p:spPr>
              <a:xfrm>
                <a:off x="5653822" y="1853390"/>
                <a:ext cx="3532633" cy="717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fPr>
                            <m:num>
                              <m:r>
                                <a:rPr lang="en-US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i="1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ACE107-AFFE-842A-3E98-9F9279517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822" y="1853390"/>
                <a:ext cx="3532633" cy="717119"/>
              </a:xfrm>
              <a:prstGeom prst="rect">
                <a:avLst/>
              </a:prstGeom>
              <a:blipFill>
                <a:blip r:embed="rId3"/>
                <a:stretch>
                  <a:fillRect t="-84483" b="-143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F96037F-0549-4C02-16FF-EC9E6E0365E2}"/>
              </a:ext>
            </a:extLst>
          </p:cNvPr>
          <p:cNvSpPr txBox="1"/>
          <p:nvPr/>
        </p:nvSpPr>
        <p:spPr>
          <a:xfrm>
            <a:off x="6537942" y="2533580"/>
            <a:ext cx="1815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(distributive property)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CCA3CB-3BD1-AB10-0355-C1BC44A00FA7}"/>
                  </a:ext>
                </a:extLst>
              </p:cNvPr>
              <p:cNvSpPr txBox="1"/>
              <p:nvPr/>
            </p:nvSpPr>
            <p:spPr>
              <a:xfrm>
                <a:off x="5692468" y="2881699"/>
                <a:ext cx="3532633" cy="5627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 ×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CCA3CB-3BD1-AB10-0355-C1BC44A00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68" y="2881699"/>
                <a:ext cx="3532633" cy="5627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AAB0A90-A48E-451E-CFE6-0BFBCD6CD526}"/>
              </a:ext>
            </a:extLst>
          </p:cNvPr>
          <p:cNvSpPr txBox="1"/>
          <p:nvPr/>
        </p:nvSpPr>
        <p:spPr>
          <a:xfrm>
            <a:off x="6950066" y="3317198"/>
            <a:ext cx="1815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(chain rule)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8DC3C3-F03D-8990-F0DD-FA701A5043DA}"/>
                  </a:ext>
                </a:extLst>
              </p:cNvPr>
              <p:cNvSpPr txBox="1"/>
              <p:nvPr/>
            </p:nvSpPr>
            <p:spPr>
              <a:xfrm>
                <a:off x="6123903" y="3716049"/>
                <a:ext cx="2642083" cy="560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𝒙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1600" spc="4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sz="1600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8DC3C3-F03D-8990-F0DD-FA701A504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903" y="3716049"/>
                <a:ext cx="2642083" cy="560538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44171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C3B5-259C-1556-D786-E6D0DC16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the Gradients for Word2Vec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5C633-2AB1-FA13-F0B9-DA8EB132B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Minimize</a:t>
            </a:r>
            <a:r>
              <a:rPr lang="en-US" dirty="0"/>
              <a:t> the objective function (log-likelihood):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2A206A-3C71-0E93-75A4-19DB2B528F3D}"/>
                  </a:ext>
                </a:extLst>
              </p:cNvPr>
              <p:cNvSpPr txBox="1"/>
              <p:nvPr/>
            </p:nvSpPr>
            <p:spPr>
              <a:xfrm>
                <a:off x="2283564" y="1730992"/>
                <a:ext cx="5672470" cy="985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  <m:d>
                        <m:d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𝜃</m:t>
                          </m:r>
                        </m:e>
                      </m:d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=−</m:t>
                      </m:r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num>
                        <m:den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𝑇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en-US" sz="1600" i="1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eqArrPr>
                                <m:e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−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𝑚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≤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𝑗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≤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𝑚</m:t>
                                  </m:r>
                                </m:e>
                                <m:e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𝑗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≠0</m:t>
                                  </m:r>
                                </m:e>
                              </m:eqAr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log</m:t>
                              </m:r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fa-IR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fa-IR" sz="1600" i="1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a-IR" sz="1600" i="1" spc="-11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a-IR" sz="1600" spc="-11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fa-IR" sz="1600" spc="-11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𝑡</m:t>
                                      </m:r>
                                      <m:r>
                                        <a:rPr lang="en-US" sz="1600" spc="-11" smtClean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+</m:t>
                                      </m:r>
                                      <m:r>
                                        <a:rPr lang="en-US" sz="1600" spc="-11" smtClean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fa-IR" sz="1600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 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fa-IR" sz="1600" i="1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fa-IR" sz="1600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a-IR" sz="1600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;</m:t>
                              </m:r>
                              <m:r>
                                <a:rPr lang="en-US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𝜃</m:t>
                              </m:r>
                              <m:r>
                                <a:rPr lang="fa-IR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2A206A-3C71-0E93-75A4-19DB2B528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564" y="1730992"/>
                <a:ext cx="5672470" cy="985270"/>
              </a:xfrm>
              <a:prstGeom prst="rect">
                <a:avLst/>
              </a:prstGeom>
              <a:blipFill>
                <a:blip r:embed="rId2"/>
                <a:stretch>
                  <a:fillRect t="-77215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5220A58-DBB3-D60A-3D87-350913B49B18}"/>
              </a:ext>
            </a:extLst>
          </p:cNvPr>
          <p:cNvSpPr txBox="1"/>
          <p:nvPr/>
        </p:nvSpPr>
        <p:spPr>
          <a:xfrm>
            <a:off x="1710560" y="2512914"/>
            <a:ext cx="1503376" cy="340519"/>
          </a:xfrm>
          <a:prstGeom prst="wedgeRoundRectCallout">
            <a:avLst>
              <a:gd name="adj1" fmla="val 47904"/>
              <a:gd name="adj2" fmla="val -104277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text length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7F770-ACAB-7237-2354-55D64953D37C}"/>
              </a:ext>
            </a:extLst>
          </p:cNvPr>
          <p:cNvSpPr txBox="1"/>
          <p:nvPr/>
        </p:nvSpPr>
        <p:spPr>
          <a:xfrm>
            <a:off x="4237087" y="2546002"/>
            <a:ext cx="1503376" cy="340519"/>
          </a:xfrm>
          <a:prstGeom prst="wedgeRoundRectCallout">
            <a:avLst>
              <a:gd name="adj1" fmla="val -41618"/>
              <a:gd name="adj2" fmla="val -85367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window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FEE473-745B-75FA-43FD-267FE66772F1}"/>
                  </a:ext>
                </a:extLst>
              </p:cNvPr>
              <p:cNvSpPr txBox="1"/>
              <p:nvPr/>
            </p:nvSpPr>
            <p:spPr>
              <a:xfrm>
                <a:off x="2152540" y="2988183"/>
                <a:ext cx="5672470" cy="985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  <m:d>
                        <m:d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𝜃</m:t>
                          </m:r>
                        </m:e>
                      </m:d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=−</m:t>
                      </m:r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num>
                        <m:den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𝑇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en-US" sz="1600" i="1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eqArrPr>
                                <m:e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−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𝑚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≤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𝑗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≤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𝑚</m:t>
                                  </m:r>
                                </m:e>
                                <m:e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𝑗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≠0</m:t>
                                  </m:r>
                                </m:e>
                              </m:eqAr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1600" i="1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600" i="1" spc="4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spc="4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600" spc="4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log</m:t>
                              </m:r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fa-IR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fa-IR" sz="1600" i="1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a-IR" sz="1600" i="1" spc="-11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a-IR" sz="1600" spc="-11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fa-IR" sz="1600" spc="-11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𝑡</m:t>
                                      </m:r>
                                      <m:r>
                                        <a:rPr lang="en-US" sz="1600" spc="-11" smtClean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+</m:t>
                                      </m:r>
                                      <m:r>
                                        <a:rPr lang="en-US" sz="1600" spc="-11" smtClean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fa-IR" sz="1600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160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a-IR" sz="1600" i="1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fa-IR" sz="1600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a-IR" sz="1600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;</m:t>
                              </m:r>
                              <m:r>
                                <a:rPr lang="en-US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𝜃</m:t>
                              </m:r>
                              <m:r>
                                <a:rPr lang="fa-IR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FEE473-745B-75FA-43FD-267FE6677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540" y="2988183"/>
                <a:ext cx="5672470" cy="985270"/>
              </a:xfrm>
              <a:prstGeom prst="rect">
                <a:avLst/>
              </a:prstGeom>
              <a:blipFill>
                <a:blip r:embed="rId3"/>
                <a:stretch>
                  <a:fillRect t="-78205" b="-10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0F02E5C-2BDB-DD42-6DBF-68BAD1DA3BD2}"/>
              </a:ext>
            </a:extLst>
          </p:cNvPr>
          <p:cNvSpPr txBox="1"/>
          <p:nvPr/>
        </p:nvSpPr>
        <p:spPr>
          <a:xfrm>
            <a:off x="6750443" y="3294779"/>
            <a:ext cx="1815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(distributive property)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6CCD2B-1215-244B-AFD7-0418FD4B5981}"/>
                  </a:ext>
                </a:extLst>
              </p:cNvPr>
              <p:cNvSpPr txBox="1"/>
              <p:nvPr/>
            </p:nvSpPr>
            <p:spPr>
              <a:xfrm>
                <a:off x="2017457" y="4108203"/>
                <a:ext cx="4572000" cy="602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1600" spc="4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log</m:t>
                      </m:r>
                      <m:r>
                        <a:rPr lang="en-US" sz="1600" spc="4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r>
                        <a:rPr lang="fa-IR" sz="1600" spc="-11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fa-IR" sz="1600" i="1" spc="-11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a-IR" sz="1600" i="1" spc="-11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fa-IR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a-IR" sz="16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  <m:r>
                                <a:rPr lang="en-US" sz="160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r>
                                <a:rPr lang="en-US" sz="1600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𝑗</m:t>
                              </m:r>
                            </m:sub>
                          </m:sSub>
                          <m:r>
                            <a:rPr lang="fa-IR" sz="1600" spc="-11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r>
                        <a:rPr lang="en-US" sz="1600" spc="-11" smtClean="0"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>
                        <m:sSubPr>
                          <m:ctrlPr>
                            <a:rPr lang="fa-IR" sz="1600" i="1" spc="-11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fa-IR" sz="1600" spc="-11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fa-IR" sz="1600" spc="-11"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r>
                        <a:rPr lang="en-US" sz="1600" spc="-11">
                          <a:latin typeface="Cambria Math" panose="02040503050406030204" pitchFamily="18" charset="0"/>
                          <a:cs typeface="Calibri"/>
                        </a:rPr>
                        <m:t>;</m:t>
                      </m:r>
                      <m:r>
                        <a:rPr lang="en-US" sz="1600" spc="-11">
                          <a:latin typeface="Cambria Math" panose="02040503050406030204" pitchFamily="18" charset="0"/>
                          <a:cs typeface="Calibri"/>
                        </a:rPr>
                        <m:t>𝜃</m:t>
                      </m:r>
                      <m:r>
                        <a:rPr lang="fa-IR" sz="160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  <m:r>
                        <a:rPr lang="en-US" sz="1600" spc="-11" smtClean="0">
                          <a:latin typeface="Cambria Math" panose="02040503050406030204" pitchFamily="18" charset="0"/>
                          <a:cs typeface="Calibri"/>
                        </a:rPr>
                        <m:t>=?</m:t>
                      </m:r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6CCD2B-1215-244B-AFD7-0418FD4B5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457" y="4108203"/>
                <a:ext cx="4572000" cy="6020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78459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C3B5-259C-1556-D786-E6D0DC16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the Gradients for Word2Vec (2)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20CA8A-C738-63F8-7B51-154638DE6BBF}"/>
                  </a:ext>
                </a:extLst>
              </p:cNvPr>
              <p:cNvSpPr txBox="1"/>
              <p:nvPr/>
            </p:nvSpPr>
            <p:spPr>
              <a:xfrm>
                <a:off x="903435" y="1268411"/>
                <a:ext cx="4572000" cy="6480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1600" spc="4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log</m:t>
                      </m:r>
                      <m:r>
                        <a:rPr lang="en-US" sz="1600" spc="4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r>
                        <a:rPr lang="fa-IR" sz="1600" spc="-11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fa-IR" sz="1600" i="1" spc="-11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1600" spc="-11">
                              <a:latin typeface="Cambria Math" panose="02040503050406030204" pitchFamily="18" charset="0"/>
                              <a:cs typeface="Calibri"/>
                            </a:rPr>
                            <m:t>𝑐</m:t>
                          </m:r>
                          <m:r>
                            <a:rPr lang="fa-IR" sz="1600" spc="-11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r>
                        <a:rPr lang="en-US" sz="1600" spc="-11">
                          <a:latin typeface="Cambria Math" panose="02040503050406030204" pitchFamily="18" charset="0"/>
                          <a:cs typeface="Calibri"/>
                        </a:rPr>
                        <m:t>𝑜</m:t>
                      </m:r>
                      <m:r>
                        <a:rPr lang="en-US" sz="1600" spc="-11">
                          <a:latin typeface="Cambria Math" panose="02040503050406030204" pitchFamily="18" charset="0"/>
                          <a:cs typeface="Calibri"/>
                        </a:rPr>
                        <m:t>;</m:t>
                      </m:r>
                      <m:r>
                        <a:rPr lang="en-US" sz="1600" spc="-11">
                          <a:latin typeface="Cambria Math" panose="02040503050406030204" pitchFamily="18" charset="0"/>
                          <a:cs typeface="Calibri"/>
                        </a:rPr>
                        <m:t>𝜃</m:t>
                      </m:r>
                      <m:r>
                        <a:rPr lang="fa-IR" sz="160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  <m:r>
                        <a:rPr lang="en-US" sz="1600" spc="-1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1600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log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  <m:sup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20CA8A-C738-63F8-7B51-154638DE6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35" y="1268411"/>
                <a:ext cx="4572000" cy="648063"/>
              </a:xfrm>
              <a:prstGeom prst="rect">
                <a:avLst/>
              </a:prstGeom>
              <a:blipFill>
                <a:blip r:embed="rId2"/>
                <a:stretch>
                  <a:fillRect t="-9615" b="-94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224920-16F4-89BC-0D99-5D1F8A3C371C}"/>
                  </a:ext>
                </a:extLst>
              </p:cNvPr>
              <p:cNvSpPr txBox="1"/>
              <p:nvPr/>
            </p:nvSpPr>
            <p:spPr>
              <a:xfrm>
                <a:off x="2163653" y="2032171"/>
                <a:ext cx="4572000" cy="602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log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  <m:sup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sz="16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224920-16F4-89BC-0D99-5D1F8A3C3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653" y="2032171"/>
                <a:ext cx="4572000" cy="602088"/>
              </a:xfrm>
              <a:prstGeom prst="rect">
                <a:avLst/>
              </a:prstGeom>
              <a:blipFill>
                <a:blip r:embed="rId3"/>
                <a:stretch>
                  <a:fillRect t="-136735" b="-2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8026ED0-585A-F293-FED8-332E6FF8835F}"/>
                  </a:ext>
                </a:extLst>
              </p:cNvPr>
              <p:cNvSpPr txBox="1"/>
              <p:nvPr/>
            </p:nvSpPr>
            <p:spPr>
              <a:xfrm>
                <a:off x="2170092" y="2840771"/>
                <a:ext cx="5080716" cy="602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log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  <m:sup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16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  <m:r>
                            <m:rPr>
                              <m:nor/>
                            </m:rPr>
                            <a:rPr lang="en-US" sz="1600" dirty="0">
                              <a:latin typeface="Corbel" panose="020B0503020204020204" pitchFamily="34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8026ED0-585A-F293-FED8-332E6FF88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092" y="2840771"/>
                <a:ext cx="5080716" cy="602088"/>
              </a:xfrm>
              <a:prstGeom prst="rect">
                <a:avLst/>
              </a:prstGeom>
              <a:blipFill>
                <a:blip r:embed="rId4"/>
                <a:stretch>
                  <a:fillRect t="-136735" b="-20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271C0FE-B4F4-8477-717D-CF6CBABF656A}"/>
              </a:ext>
            </a:extLst>
          </p:cNvPr>
          <p:cNvSpPr txBox="1"/>
          <p:nvPr/>
        </p:nvSpPr>
        <p:spPr>
          <a:xfrm>
            <a:off x="6967475" y="3024325"/>
            <a:ext cx="1815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(distributive property)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54481B-B812-1CCE-FAF8-30915BAA48E9}"/>
                  </a:ext>
                </a:extLst>
              </p:cNvPr>
              <p:cNvSpPr txBox="1"/>
              <p:nvPr/>
            </p:nvSpPr>
            <p:spPr>
              <a:xfrm>
                <a:off x="1870657" y="3790171"/>
                <a:ext cx="3335630" cy="538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4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4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4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4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400" i="1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log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  <m:sup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1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54481B-B812-1CCE-FAF8-30915BAA4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657" y="3790171"/>
                <a:ext cx="3335630" cy="5383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Brace 17">
            <a:extLst>
              <a:ext uri="{FF2B5EF4-FFF2-40B4-BE49-F238E27FC236}">
                <a16:creationId xmlns:a16="http://schemas.microsoft.com/office/drawing/2014/main" id="{39594C43-85F6-7BDF-65AD-FEE84B1EBF20}"/>
              </a:ext>
            </a:extLst>
          </p:cNvPr>
          <p:cNvSpPr/>
          <p:nvPr/>
        </p:nvSpPr>
        <p:spPr>
          <a:xfrm rot="5400000">
            <a:off x="3452045" y="2799204"/>
            <a:ext cx="172855" cy="1526147"/>
          </a:xfrm>
          <a:prstGeom prst="rightBrace">
            <a:avLst>
              <a:gd name="adj1" fmla="val 109722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C08C47-0EFF-BB13-C139-A4830B23D2F6}"/>
              </a:ext>
            </a:extLst>
          </p:cNvPr>
          <p:cNvGrpSpPr/>
          <p:nvPr/>
        </p:nvGrpSpPr>
        <p:grpSpPr>
          <a:xfrm>
            <a:off x="6836386" y="415910"/>
            <a:ext cx="1870843" cy="1021999"/>
            <a:chOff x="6643204" y="278189"/>
            <a:chExt cx="1870843" cy="1021999"/>
          </a:xfrm>
        </p:grpSpPr>
        <p:sp>
          <p:nvSpPr>
            <p:cNvPr id="28" name="object 7">
              <a:extLst>
                <a:ext uri="{FF2B5EF4-FFF2-40B4-BE49-F238E27FC236}">
                  <a16:creationId xmlns:a16="http://schemas.microsoft.com/office/drawing/2014/main" id="{47E9FFFF-9264-150B-4C99-81E7199EE2DD}"/>
                </a:ext>
              </a:extLst>
            </p:cNvPr>
            <p:cNvSpPr txBox="1"/>
            <p:nvPr/>
          </p:nvSpPr>
          <p:spPr>
            <a:xfrm>
              <a:off x="7580464" y="755350"/>
              <a:ext cx="748664" cy="253435"/>
            </a:xfrm>
            <a:prstGeom prst="rect">
              <a:avLst/>
            </a:prstGeom>
            <a:solidFill>
              <a:srgbClr val="FFACF8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68580">
                <a:spcBef>
                  <a:spcPts val="176"/>
                </a:spcBef>
              </a:pPr>
              <a:r>
                <a:rPr sz="1500" spc="-4" dirty="0">
                  <a:latin typeface="Corbel" panose="020B0503020204020204" pitchFamily="34" charset="0"/>
                  <a:cs typeface="Calibri"/>
                </a:rPr>
                <a:t>banking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sp>
          <p:nvSpPr>
            <p:cNvPr id="29" name="object 8">
              <a:extLst>
                <a:ext uri="{FF2B5EF4-FFF2-40B4-BE49-F238E27FC236}">
                  <a16:creationId xmlns:a16="http://schemas.microsoft.com/office/drawing/2014/main" id="{1A808259-2696-A9EE-F370-10C86F925634}"/>
                </a:ext>
              </a:extLst>
            </p:cNvPr>
            <p:cNvSpPr txBox="1"/>
            <p:nvPr/>
          </p:nvSpPr>
          <p:spPr>
            <a:xfrm>
              <a:off x="6643204" y="755350"/>
              <a:ext cx="725805" cy="253435"/>
            </a:xfrm>
            <a:prstGeom prst="rect">
              <a:avLst/>
            </a:prstGeom>
            <a:solidFill>
              <a:srgbClr val="E44949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212884">
                <a:spcBef>
                  <a:spcPts val="176"/>
                </a:spcBef>
              </a:pPr>
              <a:r>
                <a:rPr sz="1500" spc="-11" dirty="0">
                  <a:latin typeface="Corbel" panose="020B0503020204020204" pitchFamily="34" charset="0"/>
                  <a:cs typeface="Calibri"/>
                </a:rPr>
                <a:t>into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90ED7F82-482F-62CB-6452-18AA094E3570}"/>
                </a:ext>
              </a:extLst>
            </p:cNvPr>
            <p:cNvCxnSpPr>
              <a:cxnSpLocks/>
              <a:stCxn id="29" idx="0"/>
              <a:endCxn id="28" idx="0"/>
            </p:cNvCxnSpPr>
            <p:nvPr/>
          </p:nvCxnSpPr>
          <p:spPr>
            <a:xfrm rot="5400000" flipH="1" flipV="1">
              <a:off x="7480451" y="281006"/>
              <a:ext cx="12700" cy="948689"/>
            </a:xfrm>
            <a:prstGeom prst="curved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bject 20">
                  <a:extLst>
                    <a:ext uri="{FF2B5EF4-FFF2-40B4-BE49-F238E27FC236}">
                      <a16:creationId xmlns:a16="http://schemas.microsoft.com/office/drawing/2014/main" id="{6FD0D4F6-B45D-BEDC-643E-EF9556709455}"/>
                    </a:ext>
                  </a:extLst>
                </p:cNvPr>
                <p:cNvSpPr txBox="1"/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</p:spPr>
              <p:txBody>
                <a:bodyPr vert="horz" wrap="square" lIns="0" tIns="9525" rIns="0" bIns="0" rtlCol="0">
                  <a:spAutoFit/>
                </a:bodyPr>
                <a:lstStyle/>
                <a:p>
                  <a:pPr marL="28575">
                    <a:spcBef>
                      <a:spcPts val="75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i="1" spc="-1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𝑜</m:t>
                            </m:r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</m:e>
                        </m:d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𝑐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)</m:t>
                        </m:r>
                      </m:oMath>
                    </m:oMathPara>
                  </a14:m>
                  <a:endParaRPr sz="1600" baseline="-14814" dirty="0">
                    <a:latin typeface="Cambria Math"/>
                    <a:cs typeface="Cambria Math"/>
                  </a:endParaRPr>
                </a:p>
              </p:txBody>
            </p:sp>
          </mc:Choice>
          <mc:Fallback xmlns="">
            <p:sp>
              <p:nvSpPr>
                <p:cNvPr id="31" name="object 20">
                  <a:extLst>
                    <a:ext uri="{FF2B5EF4-FFF2-40B4-BE49-F238E27FC236}">
                      <a16:creationId xmlns:a16="http://schemas.microsoft.com/office/drawing/2014/main" id="{6FD0D4F6-B45D-BEDC-643E-EF95567094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  <a:blipFill>
                  <a:blip r:embed="rId6"/>
                  <a:stretch>
                    <a:fillRect t="-5556" b="-3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3A9FCB1-4A7C-E11E-257F-C6B7175F5FDE}"/>
                    </a:ext>
                  </a:extLst>
                </p:cNvPr>
                <p:cNvSpPr txBox="1"/>
                <p:nvPr/>
              </p:nvSpPr>
              <p:spPr>
                <a:xfrm>
                  <a:off x="6867652" y="992411"/>
                  <a:ext cx="164639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dirty="0">
                      <a:latin typeface="Corbel" panose="020B0503020204020204" pitchFamily="34" charset="0"/>
                    </a:rPr>
                    <a:t>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a14:m>
                  <a:endParaRPr lang="en-US" dirty="0">
                    <a:latin typeface="Corbel" panose="020B0503020204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3A9FCB1-4A7C-E11E-257F-C6B7175F5F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7652" y="992411"/>
                  <a:ext cx="1646395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496357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C3B5-259C-1556-D786-E6D0DC16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the Gradients for Word2Vec (3)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20CA8A-C738-63F8-7B51-154638DE6BBF}"/>
                  </a:ext>
                </a:extLst>
              </p:cNvPr>
              <p:cNvSpPr txBox="1"/>
              <p:nvPr/>
            </p:nvSpPr>
            <p:spPr>
              <a:xfrm>
                <a:off x="903435" y="1268411"/>
                <a:ext cx="4572000" cy="6480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1600" spc="4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log</m:t>
                      </m:r>
                      <m:r>
                        <a:rPr lang="en-US" sz="1600" spc="4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r>
                        <a:rPr lang="fa-IR" sz="1600" spc="-11">
                          <a:latin typeface="Cambria Math" panose="02040503050406030204" pitchFamily="18" charset="0"/>
                          <a:cs typeface="Calibri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fa-IR" sz="1600" i="1" spc="-11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160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𝑐</m:t>
                          </m:r>
                          <m:r>
                            <a:rPr lang="fa-IR" sz="1600" spc="-11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d>
                      <m:r>
                        <a:rPr lang="en-US" sz="1600" spc="-11" smtClean="0">
                          <a:latin typeface="Cambria Math" panose="02040503050406030204" pitchFamily="18" charset="0"/>
                          <a:cs typeface="Calibri"/>
                        </a:rPr>
                        <m:t>𝑜</m:t>
                      </m:r>
                      <m:r>
                        <a:rPr lang="en-US" sz="1600" spc="-11">
                          <a:latin typeface="Cambria Math" panose="02040503050406030204" pitchFamily="18" charset="0"/>
                          <a:cs typeface="Calibri"/>
                        </a:rPr>
                        <m:t>;</m:t>
                      </m:r>
                      <m:r>
                        <a:rPr lang="en-US" sz="1600" spc="-11">
                          <a:latin typeface="Cambria Math" panose="02040503050406030204" pitchFamily="18" charset="0"/>
                          <a:cs typeface="Calibri"/>
                        </a:rPr>
                        <m:t>𝜃</m:t>
                      </m:r>
                      <m:r>
                        <a:rPr lang="fa-IR" sz="1600" spc="-1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  <m:r>
                        <a:rPr lang="en-US" sz="1600" spc="-1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1600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log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  <m:sup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20CA8A-C738-63F8-7B51-154638DE6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35" y="1268411"/>
                <a:ext cx="4572000" cy="648063"/>
              </a:xfrm>
              <a:prstGeom prst="rect">
                <a:avLst/>
              </a:prstGeom>
              <a:blipFill>
                <a:blip r:embed="rId2"/>
                <a:stretch>
                  <a:fillRect t="-9615" b="-94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224920-16F4-89BC-0D99-5D1F8A3C371C}"/>
                  </a:ext>
                </a:extLst>
              </p:cNvPr>
              <p:cNvSpPr txBox="1"/>
              <p:nvPr/>
            </p:nvSpPr>
            <p:spPr>
              <a:xfrm>
                <a:off x="2163651" y="2032171"/>
                <a:ext cx="4572000" cy="602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log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  <m:sup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sz="16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224920-16F4-89BC-0D99-5D1F8A3C3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651" y="2032171"/>
                <a:ext cx="4572000" cy="602088"/>
              </a:xfrm>
              <a:prstGeom prst="rect">
                <a:avLst/>
              </a:prstGeom>
              <a:blipFill>
                <a:blip r:embed="rId3"/>
                <a:stretch>
                  <a:fillRect t="-136735" b="-2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8026ED0-585A-F293-FED8-332E6FF8835F}"/>
                  </a:ext>
                </a:extLst>
              </p:cNvPr>
              <p:cNvSpPr txBox="1"/>
              <p:nvPr/>
            </p:nvSpPr>
            <p:spPr>
              <a:xfrm>
                <a:off x="2170090" y="2911604"/>
                <a:ext cx="5080716" cy="602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log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  <m:sup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16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  <m:r>
                            <m:rPr>
                              <m:nor/>
                            </m:rPr>
                            <a:rPr lang="en-US" sz="1600" dirty="0">
                              <a:latin typeface="Corbel" panose="020B0503020204020204" pitchFamily="34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8026ED0-585A-F293-FED8-332E6FF88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090" y="2911604"/>
                <a:ext cx="5080716" cy="602088"/>
              </a:xfrm>
              <a:prstGeom prst="rect">
                <a:avLst/>
              </a:prstGeom>
              <a:blipFill>
                <a:blip r:embed="rId4"/>
                <a:stretch>
                  <a:fillRect t="-141667" b="-2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271C0FE-B4F4-8477-717D-CF6CBABF656A}"/>
              </a:ext>
            </a:extLst>
          </p:cNvPr>
          <p:cNvSpPr txBox="1"/>
          <p:nvPr/>
        </p:nvSpPr>
        <p:spPr>
          <a:xfrm>
            <a:off x="6967473" y="3095158"/>
            <a:ext cx="1815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(distributive property)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39594C43-85F6-7BDF-65AD-FEE84B1EBF20}"/>
              </a:ext>
            </a:extLst>
          </p:cNvPr>
          <p:cNvSpPr/>
          <p:nvPr/>
        </p:nvSpPr>
        <p:spPr>
          <a:xfrm rot="5400000">
            <a:off x="5752532" y="2533510"/>
            <a:ext cx="172855" cy="2257025"/>
          </a:xfrm>
          <a:prstGeom prst="rightBrace">
            <a:avLst>
              <a:gd name="adj1" fmla="val 109722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B9E3DA-423B-439F-CB54-7C6DC8A5C227}"/>
                  </a:ext>
                </a:extLst>
              </p:cNvPr>
              <p:cNvSpPr txBox="1"/>
              <p:nvPr/>
            </p:nvSpPr>
            <p:spPr>
              <a:xfrm>
                <a:off x="5237677" y="3810353"/>
                <a:ext cx="120256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B9E3DA-423B-439F-CB54-7C6DC8A5C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677" y="3810353"/>
                <a:ext cx="1202564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D4021CE-55A8-17C5-097A-0B60ACE233A3}"/>
              </a:ext>
            </a:extLst>
          </p:cNvPr>
          <p:cNvGrpSpPr/>
          <p:nvPr/>
        </p:nvGrpSpPr>
        <p:grpSpPr>
          <a:xfrm>
            <a:off x="6836386" y="415910"/>
            <a:ext cx="1870843" cy="1021999"/>
            <a:chOff x="6643204" y="278189"/>
            <a:chExt cx="1870843" cy="1021999"/>
          </a:xfrm>
        </p:grpSpPr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DF062077-CA48-15C6-7214-364E848CDEA5}"/>
                </a:ext>
              </a:extLst>
            </p:cNvPr>
            <p:cNvSpPr txBox="1"/>
            <p:nvPr/>
          </p:nvSpPr>
          <p:spPr>
            <a:xfrm>
              <a:off x="7580464" y="755350"/>
              <a:ext cx="748664" cy="253435"/>
            </a:xfrm>
            <a:prstGeom prst="rect">
              <a:avLst/>
            </a:prstGeom>
            <a:solidFill>
              <a:srgbClr val="FFACF8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68580">
                <a:spcBef>
                  <a:spcPts val="176"/>
                </a:spcBef>
              </a:pPr>
              <a:r>
                <a:rPr sz="1500" spc="-4" dirty="0">
                  <a:latin typeface="Corbel" panose="020B0503020204020204" pitchFamily="34" charset="0"/>
                  <a:cs typeface="Calibri"/>
                </a:rPr>
                <a:t>banking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68870937-041D-B60B-9850-991708DE3A79}"/>
                </a:ext>
              </a:extLst>
            </p:cNvPr>
            <p:cNvSpPr txBox="1"/>
            <p:nvPr/>
          </p:nvSpPr>
          <p:spPr>
            <a:xfrm>
              <a:off x="6643204" y="755350"/>
              <a:ext cx="725805" cy="253435"/>
            </a:xfrm>
            <a:prstGeom prst="rect">
              <a:avLst/>
            </a:prstGeom>
            <a:solidFill>
              <a:srgbClr val="E44949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212884">
                <a:spcBef>
                  <a:spcPts val="176"/>
                </a:spcBef>
              </a:pPr>
              <a:r>
                <a:rPr sz="1500" spc="-11" dirty="0">
                  <a:latin typeface="Corbel" panose="020B0503020204020204" pitchFamily="34" charset="0"/>
                  <a:cs typeface="Calibri"/>
                </a:rPr>
                <a:t>into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AE2D5257-4304-613F-7209-B34719DF2EEB}"/>
                </a:ext>
              </a:extLst>
            </p:cNvPr>
            <p:cNvCxnSpPr>
              <a:cxnSpLocks/>
              <a:stCxn id="12" idx="0"/>
              <a:endCxn id="11" idx="0"/>
            </p:cNvCxnSpPr>
            <p:nvPr/>
          </p:nvCxnSpPr>
          <p:spPr>
            <a:xfrm rot="5400000" flipH="1" flipV="1">
              <a:off x="7480451" y="281006"/>
              <a:ext cx="12700" cy="948689"/>
            </a:xfrm>
            <a:prstGeom prst="curved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20">
                  <a:extLst>
                    <a:ext uri="{FF2B5EF4-FFF2-40B4-BE49-F238E27FC236}">
                      <a16:creationId xmlns:a16="http://schemas.microsoft.com/office/drawing/2014/main" id="{3572B8B9-1236-684C-D8AB-1F675E5A0D2A}"/>
                    </a:ext>
                  </a:extLst>
                </p:cNvPr>
                <p:cNvSpPr txBox="1"/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</p:spPr>
              <p:txBody>
                <a:bodyPr vert="horz" wrap="square" lIns="0" tIns="9525" rIns="0" bIns="0" rtlCol="0">
                  <a:spAutoFit/>
                </a:bodyPr>
                <a:lstStyle/>
                <a:p>
                  <a:pPr marL="28575">
                    <a:spcBef>
                      <a:spcPts val="75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i="1" spc="-1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𝑜</m:t>
                            </m:r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</m:e>
                        </m:d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𝑐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)</m:t>
                        </m:r>
                      </m:oMath>
                    </m:oMathPara>
                  </a14:m>
                  <a:endParaRPr sz="1600" baseline="-14814" dirty="0">
                    <a:latin typeface="Cambria Math"/>
                    <a:cs typeface="Cambria Math"/>
                  </a:endParaRPr>
                </a:p>
              </p:txBody>
            </p:sp>
          </mc:Choice>
          <mc:Fallback xmlns="">
            <p:sp>
              <p:nvSpPr>
                <p:cNvPr id="19" name="object 20">
                  <a:extLst>
                    <a:ext uri="{FF2B5EF4-FFF2-40B4-BE49-F238E27FC236}">
                      <a16:creationId xmlns:a16="http://schemas.microsoft.com/office/drawing/2014/main" id="{3572B8B9-1236-684C-D8AB-1F675E5A0D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  <a:blipFill>
                  <a:blip r:embed="rId6"/>
                  <a:stretch>
                    <a:fillRect t="-5556" b="-3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2B5C02D-9C18-4037-A385-145443AE4E9D}"/>
                    </a:ext>
                  </a:extLst>
                </p:cNvPr>
                <p:cNvSpPr txBox="1"/>
                <p:nvPr/>
              </p:nvSpPr>
              <p:spPr>
                <a:xfrm>
                  <a:off x="6867652" y="992411"/>
                  <a:ext cx="164639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dirty="0">
                      <a:latin typeface="Corbel" panose="020B0503020204020204" pitchFamily="34" charset="0"/>
                    </a:rPr>
                    <a:t>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a14:m>
                  <a:endParaRPr lang="en-US" dirty="0">
                    <a:latin typeface="Corbel" panose="020B0503020204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2B5C02D-9C18-4037-A385-145443AE4E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7652" y="992411"/>
                  <a:ext cx="1646395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946933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C3B5-259C-1556-D786-E6D0DC16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the Gradients for Word2Vec (4)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20CA8A-C738-63F8-7B51-154638DE6BBF}"/>
                  </a:ext>
                </a:extLst>
              </p:cNvPr>
              <p:cNvSpPr txBox="1"/>
              <p:nvPr/>
            </p:nvSpPr>
            <p:spPr>
              <a:xfrm>
                <a:off x="643943" y="1603258"/>
                <a:ext cx="7733763" cy="6211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  <m:r>
                            <m:rPr>
                              <m:nor/>
                            </m:rPr>
                            <a:rPr lang="en-US" sz="1600" dirty="0">
                              <a:latin typeface="Corbel" panose="020B0503020204020204" pitchFamily="34" charset="0"/>
                            </a:rPr>
                            <m:t> </m:t>
                          </m:r>
                        </m:e>
                      </m:d>
                      <m:r>
                        <a:rPr lang="en-US" sz="160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f>
                        <m:fPr>
                          <m:ctrlPr>
                            <a:rPr lang="en-US" sz="1600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20CA8A-C738-63F8-7B51-154638DE6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43" y="1603258"/>
                <a:ext cx="7733763" cy="621196"/>
              </a:xfrm>
              <a:prstGeom prst="rect">
                <a:avLst/>
              </a:prstGeom>
              <a:blipFill>
                <a:blip r:embed="rId2"/>
                <a:stretch>
                  <a:fillRect t="-136000" b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FE12A9-44EA-69AB-450E-1DCF9C88B42A}"/>
                  </a:ext>
                </a:extLst>
              </p:cNvPr>
              <p:cNvSpPr txBox="1"/>
              <p:nvPr/>
            </p:nvSpPr>
            <p:spPr>
              <a:xfrm>
                <a:off x="6977745" y="1709313"/>
                <a:ext cx="1841677" cy="409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pc="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n</a:t>
                </a:r>
                <a:r>
                  <a:rPr lang="en-US" sz="1400" spc="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ote: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1400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</m:num>
                      <m:den>
                        <m:r>
                          <a:rPr lang="en-US" sz="1400" spc="4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r>
                          <a:rPr lang="en-US" sz="1400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𝑥</m:t>
                        </m:r>
                      </m:den>
                    </m:f>
                    <m:func>
                      <m:func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FE12A9-44EA-69AB-450E-1DCF9C88B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745" y="1709313"/>
                <a:ext cx="1841677" cy="409086"/>
              </a:xfrm>
              <a:prstGeom prst="rect">
                <a:avLst/>
              </a:prstGeom>
              <a:blipFill>
                <a:blip r:embed="rId3"/>
                <a:stretch>
                  <a:fillRect l="-1370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4E09D9-BF91-8865-8B78-D08CB47B10EA}"/>
                  </a:ext>
                </a:extLst>
              </p:cNvPr>
              <p:cNvSpPr txBox="1"/>
              <p:nvPr/>
            </p:nvSpPr>
            <p:spPr>
              <a:xfrm>
                <a:off x="2376152" y="2559056"/>
                <a:ext cx="4572000" cy="55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4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  <m:r>
                        <a:rPr lang="en-US" sz="14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4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4E09D9-BF91-8865-8B78-D08CB47B1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152" y="2559056"/>
                <a:ext cx="4572000" cy="555024"/>
              </a:xfrm>
              <a:prstGeom prst="rect">
                <a:avLst/>
              </a:prstGeom>
              <a:blipFill>
                <a:blip r:embed="rId4"/>
                <a:stretch>
                  <a:fillRect t="-128889" b="-19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AADF9C-9C26-672B-232D-8354E0686013}"/>
                  </a:ext>
                </a:extLst>
              </p:cNvPr>
              <p:cNvSpPr txBox="1"/>
              <p:nvPr/>
            </p:nvSpPr>
            <p:spPr>
              <a:xfrm>
                <a:off x="6993227" y="2640269"/>
                <a:ext cx="2034862" cy="725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pc="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n</a:t>
                </a:r>
                <a:r>
                  <a:rPr lang="en-US" sz="1400" spc="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ote: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1400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</m:num>
                      <m:den>
                        <m:r>
                          <a:rPr lang="en-US" sz="1400" spc="4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r>
                          <a:rPr lang="en-US" sz="1400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𝑥</m:t>
                        </m:r>
                      </m:den>
                    </m:f>
                    <m:func>
                      <m:func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pc="4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pc="4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pc="4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r>
                          <a:rPr lang="en-US" spc="4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𝑥</m:t>
                        </m:r>
                      </m:den>
                    </m:f>
                    <m:r>
                      <a:rPr lang="en-US" spc="4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func>
                      <m:func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×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rgbClr val="C00000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AADF9C-9C26-672B-232D-8354E0686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227" y="2640269"/>
                <a:ext cx="2034862" cy="725840"/>
              </a:xfrm>
              <a:prstGeom prst="rect">
                <a:avLst/>
              </a:prstGeom>
              <a:blipFill>
                <a:blip r:embed="rId5"/>
                <a:stretch>
                  <a:fillRect l="-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F2851C-5661-6774-90A7-45DFEB384BDA}"/>
                  </a:ext>
                </a:extLst>
              </p:cNvPr>
              <p:cNvSpPr txBox="1"/>
              <p:nvPr/>
            </p:nvSpPr>
            <p:spPr>
              <a:xfrm>
                <a:off x="2511383" y="3519032"/>
                <a:ext cx="3004613" cy="4907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4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fa-IR" spc="-11">
                              <a:latin typeface="Cambria Math" panose="02040503050406030204" pitchFamily="18" charset="0"/>
                              <a:cs typeface="Calibri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fa-IR" i="1" spc="-11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r>
                                <a:rPr lang="en-US" spc="-1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𝑥</m:t>
                              </m:r>
                              <m:r>
                                <a:rPr lang="fa-IR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</m:e>
                          </m:d>
                          <m:r>
                            <a:rPr lang="en-US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𝑐</m:t>
                          </m:r>
                          <m:r>
                            <a:rPr lang="en-US" spc="-11">
                              <a:latin typeface="Cambria Math" panose="02040503050406030204" pitchFamily="18" charset="0"/>
                              <a:cs typeface="Calibri"/>
                            </a:rPr>
                            <m:t>;</m:t>
                          </m:r>
                          <m:r>
                            <a:rPr lang="en-US" spc="-11">
                              <a:latin typeface="Cambria Math" panose="02040503050406030204" pitchFamily="18" charset="0"/>
                              <a:cs typeface="Calibri"/>
                            </a:rPr>
                            <m:t>𝜃</m:t>
                          </m:r>
                          <m:r>
                            <a:rPr lang="fa-IR" spc="-11">
                              <a:latin typeface="Cambria Math" panose="02040503050406030204" pitchFamily="18" charset="0"/>
                              <a:cs typeface="Calibri"/>
                            </a:rPr>
                            <m:t>)</m:t>
                          </m:r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F2851C-5661-6774-90A7-45DFEB384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383" y="3519032"/>
                <a:ext cx="3004613" cy="490712"/>
              </a:xfrm>
              <a:prstGeom prst="rect">
                <a:avLst/>
              </a:prstGeom>
              <a:blipFill>
                <a:blip r:embed="rId6"/>
                <a:stretch>
                  <a:fillRect t="-152500" b="-2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3F534B7-7236-F9E8-DB25-0859B2464B39}"/>
              </a:ext>
            </a:extLst>
          </p:cNvPr>
          <p:cNvGrpSpPr/>
          <p:nvPr/>
        </p:nvGrpSpPr>
        <p:grpSpPr>
          <a:xfrm>
            <a:off x="6836386" y="415910"/>
            <a:ext cx="1870843" cy="1021999"/>
            <a:chOff x="6643204" y="278189"/>
            <a:chExt cx="1870843" cy="1021999"/>
          </a:xfrm>
        </p:grpSpPr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A459CA54-FF34-4390-25F0-9618A17D636A}"/>
                </a:ext>
              </a:extLst>
            </p:cNvPr>
            <p:cNvSpPr txBox="1"/>
            <p:nvPr/>
          </p:nvSpPr>
          <p:spPr>
            <a:xfrm>
              <a:off x="7580464" y="755350"/>
              <a:ext cx="748664" cy="253435"/>
            </a:xfrm>
            <a:prstGeom prst="rect">
              <a:avLst/>
            </a:prstGeom>
            <a:solidFill>
              <a:srgbClr val="FFACF8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68580">
                <a:spcBef>
                  <a:spcPts val="176"/>
                </a:spcBef>
              </a:pPr>
              <a:r>
                <a:rPr sz="1500" spc="-4" dirty="0">
                  <a:latin typeface="Corbel" panose="020B0503020204020204" pitchFamily="34" charset="0"/>
                  <a:cs typeface="Calibri"/>
                </a:rPr>
                <a:t>banking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20154811-916E-6CFF-CEB5-7442B64BC464}"/>
                </a:ext>
              </a:extLst>
            </p:cNvPr>
            <p:cNvSpPr txBox="1"/>
            <p:nvPr/>
          </p:nvSpPr>
          <p:spPr>
            <a:xfrm>
              <a:off x="6643204" y="755350"/>
              <a:ext cx="725805" cy="253435"/>
            </a:xfrm>
            <a:prstGeom prst="rect">
              <a:avLst/>
            </a:prstGeom>
            <a:solidFill>
              <a:srgbClr val="E44949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212884">
                <a:spcBef>
                  <a:spcPts val="176"/>
                </a:spcBef>
              </a:pPr>
              <a:r>
                <a:rPr sz="1500" spc="-11" dirty="0">
                  <a:latin typeface="Corbel" panose="020B0503020204020204" pitchFamily="34" charset="0"/>
                  <a:cs typeface="Calibri"/>
                </a:rPr>
                <a:t>into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92A5B2A9-6233-03F5-64CD-1B2CE87855C3}"/>
                </a:ext>
              </a:extLst>
            </p:cNvPr>
            <p:cNvCxnSpPr>
              <a:cxnSpLocks/>
              <a:stCxn id="23" idx="0"/>
              <a:endCxn id="22" idx="0"/>
            </p:cNvCxnSpPr>
            <p:nvPr/>
          </p:nvCxnSpPr>
          <p:spPr>
            <a:xfrm rot="5400000" flipH="1" flipV="1">
              <a:off x="7480451" y="281006"/>
              <a:ext cx="12700" cy="948689"/>
            </a:xfrm>
            <a:prstGeom prst="curved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bject 20">
                  <a:extLst>
                    <a:ext uri="{FF2B5EF4-FFF2-40B4-BE49-F238E27FC236}">
                      <a16:creationId xmlns:a16="http://schemas.microsoft.com/office/drawing/2014/main" id="{173D61F9-ACB8-E65F-583A-733D6FC13BC6}"/>
                    </a:ext>
                  </a:extLst>
                </p:cNvPr>
                <p:cNvSpPr txBox="1"/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</p:spPr>
              <p:txBody>
                <a:bodyPr vert="horz" wrap="square" lIns="0" tIns="9525" rIns="0" bIns="0" rtlCol="0">
                  <a:spAutoFit/>
                </a:bodyPr>
                <a:lstStyle/>
                <a:p>
                  <a:pPr marL="28575">
                    <a:spcBef>
                      <a:spcPts val="75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i="1" spc="-1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𝑜</m:t>
                            </m:r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</m:e>
                        </m:d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𝑐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)</m:t>
                        </m:r>
                      </m:oMath>
                    </m:oMathPara>
                  </a14:m>
                  <a:endParaRPr sz="1600" baseline="-14814" dirty="0">
                    <a:latin typeface="Cambria Math"/>
                    <a:cs typeface="Cambria Math"/>
                  </a:endParaRPr>
                </a:p>
              </p:txBody>
            </p:sp>
          </mc:Choice>
          <mc:Fallback xmlns="">
            <p:sp>
              <p:nvSpPr>
                <p:cNvPr id="25" name="object 20">
                  <a:extLst>
                    <a:ext uri="{FF2B5EF4-FFF2-40B4-BE49-F238E27FC236}">
                      <a16:creationId xmlns:a16="http://schemas.microsoft.com/office/drawing/2014/main" id="{173D61F9-ACB8-E65F-583A-733D6FC13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  <a:blipFill>
                  <a:blip r:embed="rId7"/>
                  <a:stretch>
                    <a:fillRect t="-5556" b="-3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B00A3AB-B261-2D5B-B792-56C802C50734}"/>
                    </a:ext>
                  </a:extLst>
                </p:cNvPr>
                <p:cNvSpPr txBox="1"/>
                <p:nvPr/>
              </p:nvSpPr>
              <p:spPr>
                <a:xfrm>
                  <a:off x="6867652" y="992411"/>
                  <a:ext cx="164639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dirty="0">
                      <a:latin typeface="Corbel" panose="020B0503020204020204" pitchFamily="34" charset="0"/>
                    </a:rPr>
                    <a:t>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a14:m>
                  <a:endParaRPr lang="en-US" dirty="0">
                    <a:latin typeface="Corbel" panose="020B0503020204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B00A3AB-B261-2D5B-B792-56C802C507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7652" y="992411"/>
                  <a:ext cx="1646395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73891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B1AF7-F60C-17D4-573A-24CDCED5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the Gradients for Word2Vec (5)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5300ED-9B61-639B-5B64-0CDECD9885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837" y="1152475"/>
                <a:ext cx="9006163" cy="367710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Putting things together: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lvl="1"/>
                <a:r>
                  <a:rPr lang="en-US" dirty="0">
                    <a:latin typeface="Corbel" panose="020B0503020204020204" pitchFamily="34" charset="0"/>
                  </a:rPr>
                  <a:t>The gradient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pc="4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</m:num>
                      <m:den>
                        <m:r>
                          <a:rPr lang="en-US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sSub>
                          <m:sSubPr>
                            <m:ctrlPr>
                              <a:rPr lang="en-US" i="1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𝑣</m:t>
                            </m:r>
                          </m:e>
                          <m:sub>
                            <m:r>
                              <a:rPr lang="en-US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m:rPr>
                        <m:sty m:val="p"/>
                      </m:rPr>
                      <a:rPr lang="en-US" spc="4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log</m:t>
                    </m:r>
                    <m:r>
                      <a:rPr lang="en-US" spc="4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r>
                      <a:rPr lang="fa-IR" spc="-11"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fa-IR" i="1" spc="-11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𝑐</m:t>
                        </m:r>
                        <m:r>
                          <a:rPr lang="fa-IR" spc="-11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e>
                    </m:d>
                    <m:r>
                      <a:rPr lang="en-US" spc="-11" smtClean="0">
                        <a:latin typeface="Cambria Math" panose="02040503050406030204" pitchFamily="18" charset="0"/>
                        <a:cs typeface="Calibri"/>
                      </a:rPr>
                      <m:t>𝑜</m:t>
                    </m:r>
                    <m:r>
                      <a:rPr lang="fa-IR" spc="-11" smtClean="0"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quantifies the vector connecting these two quantities </a:t>
                </a:r>
              </a:p>
              <a:p>
                <a:pPr lvl="2"/>
                <a:r>
                  <a:rPr lang="en-US" dirty="0">
                    <a:latin typeface="Corbel" panose="020B0503020204020204" pitchFamily="34" charset="0"/>
                  </a:rPr>
                  <a:t>TBD: is there better intuition? </a:t>
                </a:r>
              </a:p>
              <a:p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5300ED-9B61-639B-5B64-0CDECD9885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837" y="1152475"/>
                <a:ext cx="9006163" cy="367710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49CC3C-6574-2699-CD46-F52B6981FC77}"/>
                  </a:ext>
                </a:extLst>
              </p:cNvPr>
              <p:cNvSpPr txBox="1"/>
              <p:nvPr/>
            </p:nvSpPr>
            <p:spPr>
              <a:xfrm>
                <a:off x="2421227" y="1570338"/>
                <a:ext cx="5814811" cy="4848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600" i="1" spc="4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1600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</m:num>
                      <m:den>
                        <m:r>
                          <a:rPr lang="en-US" sz="1600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i="1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1600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600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m:rPr>
                        <m:sty m:val="p"/>
                      </m:rPr>
                      <a:rPr lang="en-US" sz="1600" spc="4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log</m:t>
                    </m:r>
                    <m:r>
                      <a:rPr lang="en-US" sz="1600" spc="4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r>
                      <a:rPr lang="fa-IR" sz="1600" spc="-11"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fa-IR" sz="1600" i="1" spc="-11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1600" spc="-11" smtClean="0">
                            <a:latin typeface="Cambria Math" panose="02040503050406030204" pitchFamily="18" charset="0"/>
                            <a:cs typeface="Calibri"/>
                          </a:rPr>
                          <m:t>𝑐</m:t>
                        </m:r>
                        <m:r>
                          <a:rPr lang="fa-IR" sz="1600" spc="-11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e>
                    </m:d>
                    <m:r>
                      <a:rPr lang="en-US" sz="1600" spc="-11" smtClean="0">
                        <a:latin typeface="Cambria Math" panose="02040503050406030204" pitchFamily="18" charset="0"/>
                        <a:cs typeface="Calibri"/>
                      </a:rPr>
                      <m:t>𝑜</m:t>
                    </m:r>
                    <m:r>
                      <a:rPr lang="fa-IR" sz="1600" spc="-11" smtClean="0"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  <m:r>
                      <a:rPr lang="en-US" sz="1600" spc="-11" smtClean="0"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</m:oMath>
                </a14:m>
                <a:r>
                  <a:rPr lang="en-US" sz="1600" dirty="0"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 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fa-IR" sz="1600" spc="-11">
                            <a:latin typeface="Cambria Math" panose="02040503050406030204" pitchFamily="18" charset="0"/>
                            <a:cs typeface="Calibri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fa-IR" sz="1600" i="1" spc="-11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z="1600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  <m:r>
                              <a:rPr lang="fa-IR" sz="1600" spc="-11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</m:e>
                        </m:d>
                        <m:r>
                          <a:rPr lang="en-US" sz="1600" spc="-11" smtClean="0">
                            <a:latin typeface="Cambria Math" panose="02040503050406030204" pitchFamily="18" charset="0"/>
                            <a:cs typeface="Calibri"/>
                          </a:rPr>
                          <m:t>𝑐</m:t>
                        </m:r>
                        <m:r>
                          <a:rPr lang="fa-IR" sz="1600" spc="-11">
                            <a:latin typeface="Cambria Math" panose="02040503050406030204" pitchFamily="18" charset="0"/>
                            <a:cs typeface="Calibri"/>
                          </a:rPr>
                          <m:t>)</m:t>
                        </m:r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49CC3C-6574-2699-CD46-F52B6981F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227" y="1570338"/>
                <a:ext cx="5814811" cy="484813"/>
              </a:xfrm>
              <a:prstGeom prst="rect">
                <a:avLst/>
              </a:prstGeom>
              <a:blipFill>
                <a:blip r:embed="rId3"/>
                <a:stretch>
                  <a:fillRect t="-64103" b="-1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7A111E-20F9-150D-0D3D-FAEE8222FB5B}"/>
                  </a:ext>
                </a:extLst>
              </p:cNvPr>
              <p:cNvSpPr txBox="1"/>
              <p:nvPr/>
            </p:nvSpPr>
            <p:spPr>
              <a:xfrm>
                <a:off x="2651242" y="2366743"/>
                <a:ext cx="1705988" cy="578882"/>
              </a:xfrm>
              <a:prstGeom prst="wedgeRoundRectCallout">
                <a:avLst>
                  <a:gd name="adj1" fmla="val 28506"/>
                  <a:gd name="adj2" fmla="val -79693"/>
                  <a:gd name="adj3" fmla="val 16667"/>
                </a:avLst>
              </a:prstGeom>
              <a:solidFill>
                <a:srgbClr val="ECEEFD"/>
              </a:solidFill>
              <a:ln w="127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Corbel" panose="020B0503020204020204" pitchFamily="34" charset="0"/>
                  </a:rPr>
                  <a:t>the current representation of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7A111E-20F9-150D-0D3D-FAEE8222F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242" y="2366743"/>
                <a:ext cx="1705988" cy="578882"/>
              </a:xfrm>
              <a:prstGeom prst="wedgeRoundRectCallout">
                <a:avLst>
                  <a:gd name="adj1" fmla="val 28506"/>
                  <a:gd name="adj2" fmla="val -79693"/>
                  <a:gd name="adj3" fmla="val 16667"/>
                </a:avLst>
              </a:prstGeom>
              <a:blipFill>
                <a:blip r:embed="rId4"/>
                <a:stretch>
                  <a:fillRect b="-3226"/>
                </a:stretch>
              </a:blipFill>
              <a:ln w="127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AEA59B-D689-4C21-CF49-CEAFF6B0DA7F}"/>
                  </a:ext>
                </a:extLst>
              </p:cNvPr>
              <p:cNvSpPr txBox="1"/>
              <p:nvPr/>
            </p:nvSpPr>
            <p:spPr>
              <a:xfrm>
                <a:off x="4736969" y="2342964"/>
                <a:ext cx="3554569" cy="578882"/>
              </a:xfrm>
              <a:prstGeom prst="wedgeRoundRectCallout">
                <a:avLst>
                  <a:gd name="adj1" fmla="val -30643"/>
                  <a:gd name="adj2" fmla="val -71463"/>
                  <a:gd name="adj3" fmla="val 16667"/>
                </a:avLst>
              </a:prstGeom>
              <a:solidFill>
                <a:srgbClr val="ECEEFD"/>
              </a:solidFill>
              <a:ln w="127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Corbel" panose="020B0503020204020204" pitchFamily="34" charset="0"/>
                  </a:rPr>
                  <a:t>The expected (weighted avg) representation of the words that tend to co-occur with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AEA59B-D689-4C21-CF49-CEAFF6B0D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969" y="2342964"/>
                <a:ext cx="3554569" cy="578882"/>
              </a:xfrm>
              <a:prstGeom prst="wedgeRoundRectCallout">
                <a:avLst>
                  <a:gd name="adj1" fmla="val -30643"/>
                  <a:gd name="adj2" fmla="val -71463"/>
                  <a:gd name="adj3" fmla="val 16667"/>
                </a:avLst>
              </a:prstGeom>
              <a:blipFill>
                <a:blip r:embed="rId5"/>
                <a:stretch>
                  <a:fillRect b="-5172"/>
                </a:stretch>
              </a:blipFill>
              <a:ln w="127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BF75F9D9-5EA0-02AD-59C7-4B2E37DDFAC2}"/>
              </a:ext>
            </a:extLst>
          </p:cNvPr>
          <p:cNvGrpSpPr/>
          <p:nvPr/>
        </p:nvGrpSpPr>
        <p:grpSpPr>
          <a:xfrm>
            <a:off x="6836386" y="415910"/>
            <a:ext cx="1870843" cy="1021999"/>
            <a:chOff x="6643204" y="278189"/>
            <a:chExt cx="1870843" cy="1021999"/>
          </a:xfrm>
        </p:grpSpPr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A7005A6D-D220-79F6-BD85-21EDBFBD5427}"/>
                </a:ext>
              </a:extLst>
            </p:cNvPr>
            <p:cNvSpPr txBox="1"/>
            <p:nvPr/>
          </p:nvSpPr>
          <p:spPr>
            <a:xfrm>
              <a:off x="7580464" y="755350"/>
              <a:ext cx="748664" cy="253435"/>
            </a:xfrm>
            <a:prstGeom prst="rect">
              <a:avLst/>
            </a:prstGeom>
            <a:solidFill>
              <a:srgbClr val="FFACF8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68580">
                <a:spcBef>
                  <a:spcPts val="176"/>
                </a:spcBef>
              </a:pPr>
              <a:r>
                <a:rPr sz="1500" spc="-4" dirty="0">
                  <a:latin typeface="Corbel" panose="020B0503020204020204" pitchFamily="34" charset="0"/>
                  <a:cs typeface="Calibri"/>
                </a:rPr>
                <a:t>banking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5F9826D2-0266-EA7A-81C8-9710293A90FD}"/>
                </a:ext>
              </a:extLst>
            </p:cNvPr>
            <p:cNvSpPr txBox="1"/>
            <p:nvPr/>
          </p:nvSpPr>
          <p:spPr>
            <a:xfrm>
              <a:off x="6643204" y="755350"/>
              <a:ext cx="725805" cy="253435"/>
            </a:xfrm>
            <a:prstGeom prst="rect">
              <a:avLst/>
            </a:prstGeom>
            <a:solidFill>
              <a:srgbClr val="E44949"/>
            </a:solidFill>
          </p:spPr>
          <p:txBody>
            <a:bodyPr vert="horz" wrap="square" lIns="0" tIns="22384" rIns="0" bIns="0" rtlCol="0">
              <a:spAutoFit/>
            </a:bodyPr>
            <a:lstStyle/>
            <a:p>
              <a:pPr marL="212884">
                <a:spcBef>
                  <a:spcPts val="176"/>
                </a:spcBef>
              </a:pPr>
              <a:r>
                <a:rPr sz="1500" spc="-11" dirty="0">
                  <a:latin typeface="Corbel" panose="020B0503020204020204" pitchFamily="34" charset="0"/>
                  <a:cs typeface="Calibri"/>
                </a:rPr>
                <a:t>into</a:t>
              </a:r>
              <a:endParaRPr sz="1500" dirty="0">
                <a:latin typeface="Corbel" panose="020B0503020204020204" pitchFamily="34" charset="0"/>
                <a:cs typeface="Calibri"/>
              </a:endParaRP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072627C6-6C5C-AC16-7B86-F3C4427B75E7}"/>
                </a:ext>
              </a:extLst>
            </p:cNvPr>
            <p:cNvCxnSpPr>
              <a:cxnSpLocks/>
              <a:stCxn id="15" idx="0"/>
              <a:endCxn id="14" idx="0"/>
            </p:cNvCxnSpPr>
            <p:nvPr/>
          </p:nvCxnSpPr>
          <p:spPr>
            <a:xfrm rot="5400000" flipH="1" flipV="1">
              <a:off x="7480451" y="281006"/>
              <a:ext cx="12700" cy="948689"/>
            </a:xfrm>
            <a:prstGeom prst="curved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20">
                  <a:extLst>
                    <a:ext uri="{FF2B5EF4-FFF2-40B4-BE49-F238E27FC236}">
                      <a16:creationId xmlns:a16="http://schemas.microsoft.com/office/drawing/2014/main" id="{56194DD3-DB1D-089A-2A46-3D2D098CDBAB}"/>
                    </a:ext>
                  </a:extLst>
                </p:cNvPr>
                <p:cNvSpPr txBox="1"/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</p:spPr>
              <p:txBody>
                <a:bodyPr vert="horz" wrap="square" lIns="0" tIns="9525" rIns="0" bIns="0" rtlCol="0">
                  <a:spAutoFit/>
                </a:bodyPr>
                <a:lstStyle/>
                <a:p>
                  <a:pPr marL="28575">
                    <a:spcBef>
                      <a:spcPts val="75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i="1" spc="-1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𝑜</m:t>
                            </m:r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</m:e>
                        </m:d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𝑐</m:t>
                        </m:r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)</m:t>
                        </m:r>
                      </m:oMath>
                    </m:oMathPara>
                  </a14:m>
                  <a:endParaRPr sz="1600" baseline="-14814" dirty="0">
                    <a:latin typeface="Cambria Math"/>
                    <a:cs typeface="Cambria Math"/>
                  </a:endParaRPr>
                </a:p>
              </p:txBody>
            </p:sp>
          </mc:Choice>
          <mc:Fallback xmlns="">
            <p:sp>
              <p:nvSpPr>
                <p:cNvPr id="17" name="object 20">
                  <a:extLst>
                    <a:ext uri="{FF2B5EF4-FFF2-40B4-BE49-F238E27FC236}">
                      <a16:creationId xmlns:a16="http://schemas.microsoft.com/office/drawing/2014/main" id="{56194DD3-DB1D-089A-2A46-3D2D098CD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2732" y="278189"/>
                  <a:ext cx="1646396" cy="220125"/>
                </a:xfrm>
                <a:prstGeom prst="rect">
                  <a:avLst/>
                </a:prstGeom>
                <a:blipFill>
                  <a:blip r:embed="rId6"/>
                  <a:stretch>
                    <a:fillRect t="-5556" b="-3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5B28177-F0F8-AD84-40E9-7D23E6F71D0B}"/>
                    </a:ext>
                  </a:extLst>
                </p:cNvPr>
                <p:cNvSpPr txBox="1"/>
                <p:nvPr/>
              </p:nvSpPr>
              <p:spPr>
                <a:xfrm>
                  <a:off x="6867652" y="992411"/>
                  <a:ext cx="164639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dirty="0">
                      <a:latin typeface="Corbel" panose="020B0503020204020204" pitchFamily="34" charset="0"/>
                    </a:rPr>
                    <a:t>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a14:m>
                  <a:endParaRPr lang="en-US" dirty="0">
                    <a:latin typeface="Corbel" panose="020B0503020204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5B28177-F0F8-AD84-40E9-7D23E6F71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7652" y="992411"/>
                  <a:ext cx="1646395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ight Brace 19">
            <a:extLst>
              <a:ext uri="{FF2B5EF4-FFF2-40B4-BE49-F238E27FC236}">
                <a16:creationId xmlns:a16="http://schemas.microsoft.com/office/drawing/2014/main" id="{5DC02B12-E1D7-B10F-79F0-38BF7D3FD7CD}"/>
              </a:ext>
            </a:extLst>
          </p:cNvPr>
          <p:cNvSpPr/>
          <p:nvPr/>
        </p:nvSpPr>
        <p:spPr>
          <a:xfrm rot="5400000">
            <a:off x="5294101" y="1340782"/>
            <a:ext cx="172855" cy="1525384"/>
          </a:xfrm>
          <a:prstGeom prst="rightBrace">
            <a:avLst>
              <a:gd name="adj1" fmla="val 109722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D77871C-AB30-8AE8-F91B-FCFB3BEBA0D8}"/>
                  </a:ext>
                </a:extLst>
              </p:cNvPr>
              <p:cNvSpPr txBox="1"/>
              <p:nvPr/>
            </p:nvSpPr>
            <p:spPr>
              <a:xfrm>
                <a:off x="1278509" y="3879528"/>
                <a:ext cx="6313421" cy="985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600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sz="1600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  <m:d>
                        <m:dPr>
                          <m:ctrlPr>
                            <a:rPr lang="en-US" sz="1600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1600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𝜃</m:t>
                          </m:r>
                        </m:e>
                      </m:d>
                      <m:r>
                        <a:rPr lang="en-US" sz="1600" spc="4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=−</m:t>
                      </m:r>
                      <m:f>
                        <m:fPr>
                          <m:ctrlPr>
                            <a:rPr lang="en-US" sz="1600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num>
                        <m:den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600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1600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𝑇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en-US" sz="1600" i="1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eqArrPr>
                                <m:e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−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𝑚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≤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𝑗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≤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𝑚</m:t>
                                  </m:r>
                                </m:e>
                                <m:e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𝑗</m:t>
                                  </m:r>
                                  <m:r>
                                    <a:rPr lang="en-US" sz="1600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≠0</m:t>
                                  </m:r>
                                </m:e>
                              </m:eqAr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 spc="4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  </m:t>
                                  </m:r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× </m:t>
                                      </m:r>
                                      <m:r>
                                        <a:rPr lang="fa-IR" sz="1600" spc="-11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𝑃</m:t>
                                      </m:r>
                                      <m:d>
                                        <m:dPr>
                                          <m:endChr m:val="|"/>
                                          <m:ctrlPr>
                                            <a:rPr lang="fa-IR" sz="1600" i="1" spc="-11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spc="-11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  <m:r>
                                            <a:rPr lang="fa-IR" sz="1600" spc="-11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  <m:r>
                                        <a:rPr lang="en-US" sz="1600" spc="-11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𝑐</m:t>
                                      </m:r>
                                      <m:r>
                                        <a:rPr lang="fa-IR" sz="1600" spc="-11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)</m:t>
                                      </m:r>
                                      <m:r>
                                        <a:rPr lang="en-US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nary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fa-IR" sz="1600" spc="-11" dirty="0">
                  <a:latin typeface="Corbel" panose="020B050302020402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D77871C-AB30-8AE8-F91B-FCFB3BEBA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509" y="3879528"/>
                <a:ext cx="6313421" cy="985270"/>
              </a:xfrm>
              <a:prstGeom prst="rect">
                <a:avLst/>
              </a:prstGeom>
              <a:blipFill>
                <a:blip r:embed="rId8"/>
                <a:stretch>
                  <a:fillRect t="-77215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88220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7DC4-5CE5-69C6-9D23-9B4223C3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Pop Quiz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36B691-58D8-A924-34C3-9C3BAA8B6B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is the computational complexity of the followings? </a:t>
                </a:r>
                <a:br>
                  <a:rPr lang="en-US" dirty="0"/>
                </a:br>
                <a:r>
                  <a:rPr lang="en-US" dirty="0"/>
                  <a:t>(assume that </a:t>
                </a:r>
                <a14:m>
                  <m:oMath xmlns:m="http://schemas.openxmlformats.org/officeDocument/2006/math">
                    <m:r>
                      <a:rPr lang="fa-IR" sz="1800" spc="-11" smtClean="0"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fa-IR" sz="1800" i="1" spc="-1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1800" spc="-11">
                            <a:latin typeface="Cambria Math" panose="02040503050406030204" pitchFamily="18" charset="0"/>
                            <a:cs typeface="Calibri"/>
                          </a:rPr>
                          <m:t>𝑜</m:t>
                        </m:r>
                      </m:e>
                    </m:d>
                    <m:r>
                      <a:rPr lang="en-US" sz="1800" spc="-11">
                        <a:latin typeface="Cambria Math" panose="02040503050406030204" pitchFamily="18" charset="0"/>
                        <a:cs typeface="Calibri"/>
                      </a:rPr>
                      <m:t>𝑐</m:t>
                    </m:r>
                    <m:r>
                      <a:rPr lang="fa-IR" sz="1800" spc="-11" smtClean="0"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</m:oMath>
                </a14:m>
                <a:r>
                  <a:rPr lang="en-US" dirty="0"/>
                  <a:t> is pre-computed we just need to look it up)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36B691-58D8-A924-34C3-9C3BAA8B6B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F3ECD3-CB16-E718-709F-658C66ECB856}"/>
                  </a:ext>
                </a:extLst>
              </p:cNvPr>
              <p:cNvSpPr txBox="1"/>
              <p:nvPr/>
            </p:nvSpPr>
            <p:spPr>
              <a:xfrm>
                <a:off x="450760" y="2282825"/>
                <a:ext cx="3992451" cy="435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i="1" spc="4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</m:num>
                      <m:den>
                        <m:r>
                          <a:rPr lang="en-US" spc="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𝜕</m:t>
                        </m:r>
                        <m:sSub>
                          <m:sSubPr>
                            <m:ctrlPr>
                              <a:rPr lang="en-US" i="1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𝑣</m:t>
                            </m:r>
                          </m:e>
                          <m:sub>
                            <m:r>
                              <a:rPr lang="en-US" spc="4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m:rPr>
                        <m:sty m:val="p"/>
                      </m:rPr>
                      <a:rPr lang="en-US" spc="4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log</m:t>
                    </m:r>
                    <m:r>
                      <a:rPr lang="en-US" spc="4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r>
                      <a:rPr lang="fa-IR" spc="-11"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fa-IR" i="1" spc="-11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𝑐</m:t>
                        </m:r>
                        <m:r>
                          <a:rPr lang="fa-IR" spc="-11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e>
                    </m:d>
                    <m:r>
                      <a:rPr lang="en-US" spc="-11" smtClean="0">
                        <a:latin typeface="Cambria Math" panose="02040503050406030204" pitchFamily="18" charset="0"/>
                        <a:cs typeface="Calibri"/>
                      </a:rPr>
                      <m:t>𝑜</m:t>
                    </m:r>
                    <m:r>
                      <a:rPr lang="fa-IR" spc="-11" smtClean="0"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  <m:r>
                      <a:rPr lang="en-US" spc="-11" smtClean="0"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 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fa-IR" spc="-11">
                            <a:latin typeface="Cambria Math" panose="02040503050406030204" pitchFamily="18" charset="0"/>
                            <a:cs typeface="Calibri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fa-IR" i="1" spc="-11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pc="-11" smtClean="0"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  <m:r>
                              <a:rPr lang="fa-IR" spc="-11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</m:e>
                        </m:d>
                        <m:r>
                          <a:rPr lang="en-US" spc="-11" smtClean="0">
                            <a:latin typeface="Cambria Math" panose="02040503050406030204" pitchFamily="18" charset="0"/>
                            <a:cs typeface="Calibri"/>
                          </a:rPr>
                          <m:t>𝑐</m:t>
                        </m:r>
                        <m:r>
                          <a:rPr lang="fa-IR" spc="-11">
                            <a:latin typeface="Cambria Math" panose="02040503050406030204" pitchFamily="18" charset="0"/>
                            <a:cs typeface="Calibri"/>
                          </a:rPr>
                          <m:t>)</m:t>
                        </m:r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F3ECD3-CB16-E718-709F-658C66ECB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60" y="2282825"/>
                <a:ext cx="3992451" cy="435697"/>
              </a:xfrm>
              <a:prstGeom prst="rect">
                <a:avLst/>
              </a:prstGeom>
              <a:blipFill>
                <a:blip r:embed="rId3"/>
                <a:stretch>
                  <a:fillRect t="-58333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6DC87C2-BE87-D162-EE98-4FFB9D110F57}"/>
              </a:ext>
            </a:extLst>
          </p:cNvPr>
          <p:cNvSpPr txBox="1"/>
          <p:nvPr/>
        </p:nvSpPr>
        <p:spPr>
          <a:xfrm>
            <a:off x="1128398" y="2860675"/>
            <a:ext cx="19432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UcParenBoth"/>
            </a:pPr>
            <a:r>
              <a:rPr lang="en-US" sz="1800" dirty="0">
                <a:latin typeface="Corbel" panose="020B0503020204020204" pitchFamily="34" charset="0"/>
              </a:rPr>
              <a:t>O(d)</a:t>
            </a:r>
          </a:p>
          <a:p>
            <a:pPr marL="342900" indent="-342900">
              <a:buFont typeface="Arial"/>
              <a:buAutoNum type="alphaUcParenBoth"/>
            </a:pPr>
            <a:r>
              <a:rPr lang="en-US" sz="1800" dirty="0">
                <a:latin typeface="Corbel" panose="020B0503020204020204" pitchFamily="34" charset="0"/>
              </a:rPr>
              <a:t>O(|V|)</a:t>
            </a:r>
          </a:p>
          <a:p>
            <a:pPr marL="342900" indent="-342900">
              <a:buFont typeface="Arial"/>
              <a:buAutoNum type="alphaUcParenBoth"/>
            </a:pPr>
            <a:r>
              <a:rPr lang="en-US" sz="1800" dirty="0">
                <a:latin typeface="Corbel" panose="020B0503020204020204" pitchFamily="34" charset="0"/>
              </a:rPr>
              <a:t>O(|V|+d)</a:t>
            </a:r>
          </a:p>
          <a:p>
            <a:pPr marL="342900" indent="-342900">
              <a:buFont typeface="Arial"/>
              <a:buAutoNum type="alphaUcParenBoth"/>
            </a:pPr>
            <a:r>
              <a:rPr lang="en-US" sz="1800" dirty="0">
                <a:latin typeface="Corbel" panose="020B0503020204020204" pitchFamily="34" charset="0"/>
              </a:rPr>
              <a:t>O(|</a:t>
            </a:r>
            <a:r>
              <a:rPr lang="en-US" sz="1800" dirty="0" err="1">
                <a:latin typeface="Corbel" panose="020B0503020204020204" pitchFamily="34" charset="0"/>
              </a:rPr>
              <a:t>V|.d</a:t>
            </a:r>
            <a:r>
              <a:rPr lang="en-US" sz="1800" dirty="0">
                <a:latin typeface="Corbel" panose="020B0503020204020204" pitchFamily="34" charset="0"/>
              </a:rPr>
              <a:t>)</a:t>
            </a:r>
          </a:p>
          <a:p>
            <a:pPr marL="342900" indent="-342900">
              <a:buFont typeface="Arial"/>
              <a:buAutoNum type="alphaUcParenBoth"/>
            </a:pPr>
            <a:endParaRPr lang="en-US" sz="1800" dirty="0">
              <a:latin typeface="Corbel" panose="020B0503020204020204" pitchFamily="34" charset="0"/>
            </a:endParaRPr>
          </a:p>
          <a:p>
            <a:pPr marL="342900" indent="-342900">
              <a:buFont typeface="Arial"/>
              <a:buAutoNum type="alphaUcParenBoth"/>
            </a:pPr>
            <a:endParaRPr lang="en-US" sz="1800" dirty="0">
              <a:latin typeface="Corbel" panose="020B0503020204020204" pitchFamily="34" charset="0"/>
            </a:endParaRPr>
          </a:p>
          <a:p>
            <a:pPr marL="342900" indent="-342900">
              <a:buAutoNum type="alphaUcParenBoth"/>
            </a:pPr>
            <a:endParaRPr lang="en-US" sz="18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1F7AE0-ACE0-45C7-A003-3544B79EA86B}"/>
                  </a:ext>
                </a:extLst>
              </p:cNvPr>
              <p:cNvSpPr txBox="1"/>
              <p:nvPr/>
            </p:nvSpPr>
            <p:spPr>
              <a:xfrm>
                <a:off x="4897970" y="2134899"/>
                <a:ext cx="3934330" cy="873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  <m:d>
                        <m:dPr>
                          <m:ctrlPr>
                            <a:rPr lang="en-US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𝜃</m:t>
                          </m:r>
                        </m:e>
                      </m:d>
                      <m:r>
                        <a:rPr lang="en-US" spc="4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=−</m:t>
                      </m:r>
                      <m:f>
                        <m:fPr>
                          <m:ctrlPr>
                            <a:rPr lang="en-US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num>
                        <m:den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𝑇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en-US" i="1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eqArrPr>
                                <m:e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−</m:t>
                                  </m:r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𝑚</m:t>
                                  </m:r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≤</m:t>
                                  </m:r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𝑗</m:t>
                                  </m:r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≤</m:t>
                                  </m:r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𝑚</m:t>
                                  </m:r>
                                </m:e>
                                <m:e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𝑗</m:t>
                                  </m:r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≠0</m:t>
                                  </m:r>
                                </m:e>
                              </m:eqAr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i="1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fPr>
                                <m:num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 spc="4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pc="4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pc="4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log</m:t>
                              </m:r>
                              <m:r>
                                <a:rPr lang="en-US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fa-IR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fa-IR" i="1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r>
                                    <a:rPr lang="en-US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𝑐</m:t>
                                  </m:r>
                                  <m:r>
                                    <a:rPr lang="fa-IR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𝑜</m:t>
                              </m:r>
                              <m:r>
                                <a:rPr lang="fa-IR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fa-IR" spc="-11" dirty="0">
                  <a:latin typeface="Corbel" panose="020B050302020402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1F7AE0-ACE0-45C7-A003-3544B79EA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970" y="2134899"/>
                <a:ext cx="3934330" cy="873701"/>
              </a:xfrm>
              <a:prstGeom prst="rect">
                <a:avLst/>
              </a:prstGeom>
              <a:blipFill>
                <a:blip r:embed="rId4"/>
                <a:stretch>
                  <a:fillRect t="-74286" b="-9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A38F41A-07D6-FE50-728C-26668A31184E}"/>
              </a:ext>
            </a:extLst>
          </p:cNvPr>
          <p:cNvSpPr txBox="1"/>
          <p:nvPr/>
        </p:nvSpPr>
        <p:spPr>
          <a:xfrm>
            <a:off x="5714668" y="3008600"/>
            <a:ext cx="19432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UcParenBoth"/>
            </a:pPr>
            <a:r>
              <a:rPr lang="en-US" sz="1800" dirty="0">
                <a:latin typeface="Corbel" panose="020B0503020204020204" pitchFamily="34" charset="0"/>
              </a:rPr>
              <a:t>O(T)</a:t>
            </a:r>
          </a:p>
          <a:p>
            <a:pPr marL="342900" indent="-342900">
              <a:buFont typeface="Arial"/>
              <a:buAutoNum type="alphaUcParenBoth"/>
            </a:pPr>
            <a:r>
              <a:rPr lang="en-US" sz="1800" dirty="0">
                <a:latin typeface="Corbel" panose="020B0503020204020204" pitchFamily="34" charset="0"/>
              </a:rPr>
              <a:t>O(</a:t>
            </a:r>
            <a:r>
              <a:rPr lang="en-US" sz="1800" dirty="0" err="1">
                <a:latin typeface="Corbel" panose="020B0503020204020204" pitchFamily="34" charset="0"/>
              </a:rPr>
              <a:t>T.m</a:t>
            </a:r>
            <a:r>
              <a:rPr lang="en-US" sz="1800" dirty="0">
                <a:latin typeface="Corbel" panose="020B0503020204020204" pitchFamily="34" charset="0"/>
              </a:rPr>
              <a:t>)</a:t>
            </a:r>
          </a:p>
          <a:p>
            <a:pPr marL="342900" indent="-342900">
              <a:buFont typeface="Arial"/>
              <a:buAutoNum type="alphaUcParenBoth"/>
            </a:pPr>
            <a:r>
              <a:rPr lang="en-US" sz="1800" dirty="0">
                <a:latin typeface="Corbel" panose="020B0503020204020204" pitchFamily="34" charset="0"/>
              </a:rPr>
              <a:t>O(</a:t>
            </a:r>
            <a:r>
              <a:rPr lang="en-US" sz="1800" dirty="0" err="1">
                <a:latin typeface="Corbel" panose="020B0503020204020204" pitchFamily="34" charset="0"/>
              </a:rPr>
              <a:t>T.m.|V</a:t>
            </a:r>
            <a:r>
              <a:rPr lang="en-US" sz="1800" dirty="0">
                <a:latin typeface="Corbel" panose="020B0503020204020204" pitchFamily="34" charset="0"/>
              </a:rPr>
              <a:t>|)</a:t>
            </a:r>
          </a:p>
          <a:p>
            <a:pPr marL="342900" indent="-342900">
              <a:buFont typeface="Arial"/>
              <a:buAutoNum type="alphaUcParenBoth"/>
            </a:pPr>
            <a:r>
              <a:rPr lang="en-US" sz="1800" dirty="0">
                <a:latin typeface="Corbel" panose="020B0503020204020204" pitchFamily="34" charset="0"/>
              </a:rPr>
              <a:t>O(</a:t>
            </a:r>
            <a:r>
              <a:rPr lang="en-US" sz="1800" dirty="0" err="1">
                <a:latin typeface="Corbel" panose="020B0503020204020204" pitchFamily="34" charset="0"/>
              </a:rPr>
              <a:t>T.m.|V|.d</a:t>
            </a:r>
            <a:r>
              <a:rPr lang="en-US" sz="1800" dirty="0">
                <a:latin typeface="Corbel" panose="020B05030202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68959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7F084-C2B5-2B51-88D3-05E22DB6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4" dirty="0"/>
              <a:t>Stochastic</a:t>
            </a:r>
            <a:r>
              <a:rPr lang="en-US" spc="-19" dirty="0"/>
              <a:t> </a:t>
            </a:r>
            <a:r>
              <a:rPr lang="en-US" spc="-4" dirty="0"/>
              <a:t>Gradient</a:t>
            </a:r>
            <a:r>
              <a:rPr lang="en-US" spc="-15" dirty="0"/>
              <a:t> </a:t>
            </a:r>
            <a:r>
              <a:rPr lang="en-US" spc="-4" dirty="0"/>
              <a:t>Descent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379955-2C83-D953-B2EF-BC95A0F9DD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Challenge: </a:t>
                </a:r>
                <a14:m>
                  <m:oMath xmlns:m="http://schemas.openxmlformats.org/officeDocument/2006/math">
                    <m:r>
                      <a:rPr lang="en-US" sz="1800" spc="4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𝐽</m:t>
                    </m:r>
                    <m:d>
                      <m:dPr>
                        <m:ctrlPr>
                          <a:rPr lang="en-US" sz="1800" i="1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1800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e>
                    </m:d>
                    <m:r>
                      <a:rPr lang="en-US" sz="1800" spc="4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  </m:t>
                    </m:r>
                  </m:oMath>
                </a14:m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is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a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function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of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all</a:t>
                </a:r>
                <a:r>
                  <a:rPr lang="en-US" sz="1800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windows in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the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corpus (potentially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billions!)</a:t>
                </a:r>
              </a:p>
              <a:p>
                <a:pPr lvl="1"/>
                <a:r>
                  <a:rPr lang="en-US" sz="1400" spc="-4" dirty="0">
                    <a:latin typeface="Corbel" panose="020B0503020204020204" pitchFamily="34" charset="0"/>
                    <a:cs typeface="Calibri"/>
                  </a:rPr>
                  <a:t>So computing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∇</m:t>
                        </m:r>
                      </m:e>
                      <m:sub>
                        <m:r>
                          <a:rPr lang="en-US" spc="4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sub>
                    </m:sSub>
                    <m:r>
                      <a:rPr lang="en-US" sz="1400" spc="4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/>
                      </a:rPr>
                      <m:t>𝐽</m:t>
                    </m:r>
                    <m:d>
                      <m:dPr>
                        <m:ctrlPr>
                          <a:rPr lang="en-US" sz="1400" i="1" spc="4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pc="4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1400" spc="-4" dirty="0">
                    <a:latin typeface="Corbel" panose="020B0503020204020204" pitchFamily="34" charset="0"/>
                    <a:cs typeface="Calibri"/>
                  </a:rPr>
                  <a:t>  is</a:t>
                </a:r>
                <a:r>
                  <a:rPr lang="en-US" sz="1400" spc="-23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400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very</a:t>
                </a:r>
                <a:r>
                  <a:rPr lang="en-US" sz="1400" spc="-8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4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expensive to</a:t>
                </a:r>
                <a:r>
                  <a:rPr lang="en-US" sz="1400" spc="-11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400" spc="-4" dirty="0">
                    <a:solidFill>
                      <a:srgbClr val="C00000"/>
                    </a:solidFill>
                    <a:latin typeface="Corbel" panose="020B0503020204020204" pitchFamily="34" charset="0"/>
                    <a:cs typeface="Calibri"/>
                  </a:rPr>
                  <a:t>compute</a:t>
                </a:r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pPr lvl="1">
                  <a:spcBef>
                    <a:spcPts val="4"/>
                  </a:spcBef>
                  <a:buFont typeface="Corbel"/>
                  <a:buChar char="•"/>
                </a:pPr>
                <a:r>
                  <a:rPr lang="en-US" dirty="0">
                    <a:latin typeface="Corbel" panose="020B0503020204020204" pitchFamily="34" charset="0"/>
                    <a:cs typeface="Calibri"/>
                  </a:rPr>
                  <a:t>You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would wait</a:t>
                </a:r>
                <a:r>
                  <a:rPr lang="en-US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a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very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long</a:t>
                </a:r>
                <a:r>
                  <a:rPr lang="en-US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time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before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making</a:t>
                </a:r>
                <a:r>
                  <a:rPr lang="en-US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a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single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update!</a:t>
                </a:r>
              </a:p>
              <a:p>
                <a:pPr>
                  <a:spcBef>
                    <a:spcPts val="4"/>
                  </a:spcBef>
                  <a:buFont typeface="Corbel"/>
                  <a:buChar char="•"/>
                </a:pPr>
                <a:r>
                  <a:rPr lang="en-US" sz="1800" dirty="0">
                    <a:solidFill>
                      <a:srgbClr val="5D4B3C"/>
                    </a:solidFill>
                    <a:latin typeface="Corbel" panose="020B0503020204020204" pitchFamily="34" charset="0"/>
                    <a:cs typeface="Calibri"/>
                  </a:rPr>
                  <a:t>Very</a:t>
                </a:r>
                <a:r>
                  <a:rPr lang="en-US" sz="1800" spc="-8" dirty="0">
                    <a:solidFill>
                      <a:srgbClr val="5D4B3C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bad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idea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for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pretty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much all</a:t>
                </a:r>
                <a:r>
                  <a:rPr lang="en-US" sz="18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neural</a:t>
                </a:r>
                <a:r>
                  <a:rPr lang="en-US" sz="1800" spc="-11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nets!</a:t>
                </a:r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pPr>
                  <a:spcBef>
                    <a:spcPts val="4"/>
                  </a:spcBef>
                  <a:buFont typeface="Corbel"/>
                  <a:buChar char="•"/>
                </a:pPr>
                <a:endParaRPr lang="en-US" sz="1800" spc="-4" dirty="0">
                  <a:latin typeface="Corbel" panose="020B0503020204020204" pitchFamily="34" charset="0"/>
                  <a:cs typeface="Calibri"/>
                </a:endParaRPr>
              </a:p>
              <a:p>
                <a:pPr>
                  <a:spcBef>
                    <a:spcPts val="4"/>
                  </a:spcBef>
                  <a:buFont typeface="Corbel"/>
                  <a:buChar char="•"/>
                </a:pPr>
                <a:r>
                  <a:rPr lang="en-US" sz="1800" spc="-4" dirty="0">
                    <a:latin typeface="Corbel" panose="020B0503020204020204" pitchFamily="34" charset="0"/>
                    <a:cs typeface="Calibri"/>
                  </a:rPr>
                  <a:t>Solution:</a:t>
                </a:r>
                <a:r>
                  <a:rPr lang="en-US" sz="18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Stochastic gradient</a:t>
                </a:r>
                <a:r>
                  <a:rPr lang="en-US" sz="1800" spc="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descent</a:t>
                </a:r>
                <a:r>
                  <a:rPr lang="en-US" sz="1800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800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(SGD)</a:t>
                </a:r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pPr lvl="1">
                  <a:spcBef>
                    <a:spcPts val="4"/>
                  </a:spcBef>
                  <a:buFont typeface="Corbel"/>
                  <a:buChar char="•"/>
                </a:pPr>
                <a:r>
                  <a:rPr lang="en-US" sz="1400" spc="-4" dirty="0">
                    <a:latin typeface="Corbel" panose="020B0503020204020204" pitchFamily="34" charset="0"/>
                    <a:cs typeface="Calibri"/>
                  </a:rPr>
                  <a:t>Repeatedly</a:t>
                </a:r>
                <a:r>
                  <a:rPr lang="en-US" sz="1400" spc="-8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z="1400" dirty="0">
                    <a:latin typeface="Corbel" panose="020B0503020204020204" pitchFamily="34" charset="0"/>
                    <a:cs typeface="Calibri"/>
                  </a:rPr>
                  <a:t>sample </a:t>
                </a:r>
                <a:r>
                  <a:rPr lang="en-US" sz="1400" spc="-4" dirty="0">
                    <a:latin typeface="Corbel" panose="020B0503020204020204" pitchFamily="34" charset="0"/>
                    <a:cs typeface="Calibri"/>
                  </a:rPr>
                  <a:t>windows and instances, and update</a:t>
                </a:r>
                <a:r>
                  <a:rPr lang="en-US" sz="1400" dirty="0">
                    <a:latin typeface="Corbel" panose="020B0503020204020204" pitchFamily="34" charset="0"/>
                    <a:cs typeface="Calibri"/>
                  </a:rPr>
                  <a:t> after each</a:t>
                </a:r>
                <a:r>
                  <a:rPr lang="en-US" sz="1400" spc="-4" dirty="0">
                    <a:latin typeface="Corbel" panose="020B0503020204020204" pitchFamily="34" charset="0"/>
                    <a:cs typeface="Calibri"/>
                  </a:rPr>
                  <a:t> one</a:t>
                </a:r>
              </a:p>
              <a:p>
                <a:pPr lvl="1">
                  <a:spcBef>
                    <a:spcPts val="4"/>
                  </a:spcBef>
                  <a:buFont typeface="Corbel"/>
                  <a:buChar char="•"/>
                </a:pPr>
                <a:endParaRPr lang="en-US" sz="1400" spc="-4" dirty="0">
                  <a:latin typeface="Corbel" panose="020B0503020204020204" pitchFamily="34" charset="0"/>
                  <a:cs typeface="Calibri"/>
                </a:endParaRPr>
              </a:p>
              <a:p>
                <a:pPr>
                  <a:spcBef>
                    <a:spcPts val="4"/>
                  </a:spcBef>
                  <a:buFont typeface="Corbel"/>
                  <a:buChar char="•"/>
                </a:pP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Algorithm:</a:t>
                </a:r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pPr lvl="1">
                  <a:spcBef>
                    <a:spcPts val="4"/>
                  </a:spcBef>
                  <a:buFont typeface="Corbel"/>
                  <a:buChar char="•"/>
                </a:pPr>
                <a:endParaRPr lang="en-US" sz="1400" dirty="0">
                  <a:latin typeface="Corbel" panose="020B0503020204020204" pitchFamily="34" charset="0"/>
                  <a:cs typeface="Calibri"/>
                </a:endParaRPr>
              </a:p>
              <a:p>
                <a:pPr lvl="1">
                  <a:spcBef>
                    <a:spcPts val="4"/>
                  </a:spcBef>
                  <a:buFont typeface="Corbel"/>
                  <a:buChar char="•"/>
                </a:pPr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pPr>
                  <a:spcBef>
                    <a:spcPts val="4"/>
                  </a:spcBef>
                  <a:buChar char="•"/>
                </a:pPr>
                <a:endParaRPr lang="en-US" sz="2475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379955-2C83-D953-B2EF-BC95A0F9DD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ject 5">
            <a:extLst>
              <a:ext uri="{FF2B5EF4-FFF2-40B4-BE49-F238E27FC236}">
                <a16:creationId xmlns:a16="http://schemas.microsoft.com/office/drawing/2014/main" id="{052B9386-B779-61BB-B17B-DDEF3FC2049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40654" y="3816976"/>
            <a:ext cx="4862692" cy="8814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4409F5-07C1-2DF2-6809-FEEA1EB05D67}"/>
                  </a:ext>
                </a:extLst>
              </p:cNvPr>
              <p:cNvSpPr txBox="1"/>
              <p:nvPr/>
            </p:nvSpPr>
            <p:spPr>
              <a:xfrm>
                <a:off x="5458201" y="2134899"/>
                <a:ext cx="3934330" cy="873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</m:num>
                        <m:den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pc="4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spc="4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  <m:d>
                        <m:dPr>
                          <m:ctrlPr>
                            <a:rPr lang="en-US" i="1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pc="4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𝜃</m:t>
                          </m:r>
                        </m:e>
                      </m:d>
                      <m:r>
                        <a:rPr lang="en-US" spc="4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=−</m:t>
                      </m:r>
                      <m:f>
                        <m:fPr>
                          <m:ctrlPr>
                            <a:rPr lang="en-US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num>
                        <m:den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pc="4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𝑇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en-US" i="1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eqArrPr>
                                <m:e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−</m:t>
                                  </m:r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𝑚</m:t>
                                  </m:r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≤</m:t>
                                  </m:r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𝑗</m:t>
                                  </m:r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≤</m:t>
                                  </m:r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𝑚</m:t>
                                  </m:r>
                                </m:e>
                                <m:e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𝑗</m:t>
                                  </m:r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≠0</m:t>
                                  </m:r>
                                </m:e>
                              </m:eqAr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i="1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fPr>
                                <m:num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spc="4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 spc="4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pc="4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pc="4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log</m:t>
                              </m:r>
                              <m:r>
                                <a:rPr lang="en-US" spc="4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fa-IR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fa-IR" i="1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r>
                                    <a:rPr lang="en-US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𝑐</m:t>
                                  </m:r>
                                  <m:r>
                                    <a:rPr lang="fa-IR" spc="-11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𝑜</m:t>
                              </m:r>
                              <m:r>
                                <a:rPr lang="fa-IR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fa-IR" spc="-11" dirty="0">
                  <a:latin typeface="Corbel" panose="020B050302020402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4409F5-07C1-2DF2-6809-FEEA1EB05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201" y="2134899"/>
                <a:ext cx="3934330" cy="873701"/>
              </a:xfrm>
              <a:prstGeom prst="rect">
                <a:avLst/>
              </a:prstGeom>
              <a:blipFill>
                <a:blip r:embed="rId4"/>
                <a:stretch>
                  <a:fillRect t="-74286" b="-9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45206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71CDF-1578-80B8-B294-291AB8CC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Skip-gram with Negative Sampling (HW)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351BD-AA19-5EF5-0EED-04F143CF9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8520600" cy="4436956"/>
          </a:xfrm>
        </p:spPr>
        <p:txBody>
          <a:bodyPr>
            <a:normAutofit/>
          </a:bodyPr>
          <a:lstStyle/>
          <a:p>
            <a:r>
              <a:rPr lang="en-US" dirty="0"/>
              <a:t>Remember this gradient computation: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b="1" dirty="0"/>
              <a:t>Idea:</a:t>
            </a:r>
            <a:r>
              <a:rPr lang="en-US" dirty="0"/>
              <a:t> rather than enumerating over all vocabulary, let’s sample!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>
                <a:solidFill>
                  <a:srgbClr val="C00000"/>
                </a:solidFill>
              </a:rPr>
              <a:t>Maximize </a:t>
            </a:r>
            <a:r>
              <a:rPr lang="en-US" dirty="0"/>
              <a:t>the probability that </a:t>
            </a:r>
            <a:r>
              <a:rPr lang="en-US" dirty="0">
                <a:solidFill>
                  <a:srgbClr val="C00000"/>
                </a:solidFill>
              </a:rPr>
              <a:t>outside</a:t>
            </a:r>
            <a:r>
              <a:rPr lang="en-US" dirty="0"/>
              <a:t> word co-occurs w/ the </a:t>
            </a:r>
            <a:r>
              <a:rPr lang="en-US" dirty="0">
                <a:solidFill>
                  <a:srgbClr val="C00000"/>
                </a:solidFill>
              </a:rPr>
              <a:t>center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Minimize </a:t>
            </a:r>
            <a:r>
              <a:rPr lang="en-US" dirty="0"/>
              <a:t>the probability  of noise/random words around the </a:t>
            </a:r>
            <a:r>
              <a:rPr lang="en-US" dirty="0">
                <a:solidFill>
                  <a:srgbClr val="C00000"/>
                </a:solidFill>
              </a:rPr>
              <a:t>center</a:t>
            </a:r>
            <a:r>
              <a:rPr lang="en-US" dirty="0"/>
              <a:t> word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TODO: why did “exp” change to “sigma”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E2693FC-29BB-B6F4-F97C-9E924C472504}"/>
              </a:ext>
            </a:extLst>
          </p:cNvPr>
          <p:cNvSpPr/>
          <p:nvPr/>
        </p:nvSpPr>
        <p:spPr>
          <a:xfrm rot="5400000" flipH="1">
            <a:off x="7549798" y="994603"/>
            <a:ext cx="154355" cy="1525384"/>
          </a:xfrm>
          <a:prstGeom prst="rightBrace">
            <a:avLst>
              <a:gd name="adj1" fmla="val 109722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683E4C-4F93-2545-9336-4C9CFE7B8C59}"/>
                  </a:ext>
                </a:extLst>
              </p:cNvPr>
              <p:cNvSpPr txBox="1"/>
              <p:nvPr/>
            </p:nvSpPr>
            <p:spPr>
              <a:xfrm>
                <a:off x="737930" y="1754888"/>
                <a:ext cx="8094370" cy="716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spc="-11" smtClean="0"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  <m:r>
                        <a:rPr lang="en-US" sz="1800" spc="-11" smtClean="0">
                          <a:latin typeface="Cambria Math" panose="02040503050406030204" pitchFamily="18" charset="0"/>
                          <a:cs typeface="Calibri"/>
                        </a:rPr>
                        <m:t>′</m:t>
                      </m:r>
                      <m:d>
                        <m:dPr>
                          <m:ctrlPr>
                            <a:rPr lang="en-US" sz="180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180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𝜃</m:t>
                          </m:r>
                        </m:e>
                      </m:d>
                      <m:r>
                        <a:rPr lang="en-US" sz="1800" spc="-1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unc>
                        <m:funcPr>
                          <m:ctrlPr>
                            <a:rPr lang="en-US" sz="180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spc="-11" smtClean="0">
                              <a:latin typeface="Cambria Math" panose="02040503050406030204" pitchFamily="18" charset="0"/>
                              <a:cs typeface="Calibri"/>
                            </a:rPr>
                            <m:t>log</m:t>
                          </m:r>
                        </m:fName>
                        <m:e>
                          <m:r>
                            <a:rPr lang="fa-IR" sz="1800" spc="-11">
                              <a:latin typeface="Cambria Math" panose="02040503050406030204" pitchFamily="18" charset="0"/>
                              <a:cs typeface="Calibri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fa-IR" sz="1800" i="1" spc="-11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r>
                                <a:rPr lang="en-US" sz="18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𝑜</m:t>
                              </m:r>
                            </m:e>
                          </m:d>
                          <m:r>
                            <a:rPr lang="en-US" sz="1800" spc="-11">
                              <a:latin typeface="Cambria Math" panose="02040503050406030204" pitchFamily="18" charset="0"/>
                              <a:cs typeface="Calibri"/>
                            </a:rPr>
                            <m:t>𝑐</m:t>
                          </m:r>
                          <m:r>
                            <a:rPr lang="fa-IR" sz="1800" spc="-11">
                              <a:latin typeface="Cambria Math" panose="02040503050406030204" pitchFamily="18" charset="0"/>
                              <a:cs typeface="Calibri"/>
                            </a:rPr>
                            <m:t>)</m:t>
                          </m:r>
                        </m:e>
                      </m:func>
                      <m:r>
                        <a:rPr lang="en-US" sz="1800" spc="-1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unc>
                        <m:funcPr>
                          <m:ctrlPr>
                            <a:rPr lang="en-US" sz="180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spc="-11" smtClean="0">
                              <a:latin typeface="Cambria Math" panose="02040503050406030204" pitchFamily="18" charset="0"/>
                              <a:cs typeface="Calibri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8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  <m:sup>
                                          <m:r>
                                            <a:rPr lang="en-US" sz="18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18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1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den>
                          </m:f>
                        </m:e>
                      </m:func>
                      <m:r>
                        <a:rPr lang="en-US" sz="1800" spc="-11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unc>
                        <m:funcPr>
                          <m:ctrlPr>
                            <a:rPr lang="en-US" sz="1800" i="1" spc="-11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spc="-11">
                              <a:latin typeface="Cambria Math" panose="02040503050406030204" pitchFamily="18" charset="0"/>
                              <a:cs typeface="Calibri"/>
                            </a:rPr>
                            <m:t>log</m:t>
                          </m:r>
                          <m:func>
                            <m:func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n-US" sz="18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fName>
                        <m:e>
                          <m:r>
                            <a:rPr lang="en-US" sz="1800" spc="-11">
                              <a:latin typeface="Cambria Math" panose="02040503050406030204" pitchFamily="18" charset="0"/>
                              <a:cs typeface="Calibri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800" i="1" spc="-11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spc="-11">
                                  <a:latin typeface="Cambria Math" panose="02040503050406030204" pitchFamily="18" charset="0"/>
                                  <a:cs typeface="Calibri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1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  <m:r>
                            <a:rPr lang="en-US" sz="1800" spc="-11"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683E4C-4F93-2545-9336-4C9CFE7B8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30" y="1754888"/>
                <a:ext cx="8094370" cy="716671"/>
              </a:xfrm>
              <a:prstGeom prst="rect">
                <a:avLst/>
              </a:prstGeom>
              <a:blipFill>
                <a:blip r:embed="rId2"/>
                <a:stretch>
                  <a:fillRect t="-128070" b="-191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CA41B1C-F9F0-94A8-1104-92827E91629F}"/>
              </a:ext>
            </a:extLst>
          </p:cNvPr>
          <p:cNvSpPr txBox="1"/>
          <p:nvPr/>
        </p:nvSpPr>
        <p:spPr>
          <a:xfrm>
            <a:off x="6767606" y="888973"/>
            <a:ext cx="1973393" cy="578882"/>
          </a:xfrm>
          <a:prstGeom prst="wedgeRoundRectCallout">
            <a:avLst>
              <a:gd name="adj1" fmla="val -11597"/>
              <a:gd name="adj2" fmla="val 68143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0" dirty="0">
                <a:latin typeface="Corbel" panose="020B0503020204020204" pitchFamily="34" charset="0"/>
              </a:rPr>
              <a:t>The expensive computation: O(|</a:t>
            </a:r>
            <a:r>
              <a:rPr lang="en-US" sz="1400" dirty="0" err="1">
                <a:latin typeface="Corbel" panose="020B0503020204020204" pitchFamily="34" charset="0"/>
              </a:rPr>
              <a:t>V|</a:t>
            </a:r>
            <a:r>
              <a:rPr lang="en-US" sz="1400" b="0" dirty="0" err="1">
                <a:latin typeface="Corbel" panose="020B0503020204020204" pitchFamily="34" charset="0"/>
              </a:rPr>
              <a:t>.d</a:t>
            </a:r>
            <a:r>
              <a:rPr lang="en-US" sz="1400" b="0" dirty="0">
                <a:latin typeface="Corbel" panose="020B0503020204020204" pitchFamily="34" charset="0"/>
              </a:rPr>
              <a:t>)</a:t>
            </a:r>
          </a:p>
        </p:txBody>
      </p:sp>
      <p:pic>
        <p:nvPicPr>
          <p:cNvPr id="16" name="object 5">
            <a:extLst>
              <a:ext uri="{FF2B5EF4-FFF2-40B4-BE49-F238E27FC236}">
                <a16:creationId xmlns:a16="http://schemas.microsoft.com/office/drawing/2014/main" id="{62301C9F-1B11-5AAC-6054-F3F3184B8FE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8589" y="2946581"/>
            <a:ext cx="1636058" cy="382424"/>
          </a:xfrm>
          <a:prstGeom prst="rect">
            <a:avLst/>
          </a:prstGeom>
        </p:spPr>
      </p:pic>
      <p:pic>
        <p:nvPicPr>
          <p:cNvPr id="17" name="object 6">
            <a:extLst>
              <a:ext uri="{FF2B5EF4-FFF2-40B4-BE49-F238E27FC236}">
                <a16:creationId xmlns:a16="http://schemas.microsoft.com/office/drawing/2014/main" id="{4D72E1F5-4793-1B34-A98D-D9883B2D9EE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4873" y="3346906"/>
            <a:ext cx="1979127" cy="1288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0CE12D-7DDC-3265-C05D-313EF7D55A70}"/>
                  </a:ext>
                </a:extLst>
              </p:cNvPr>
              <p:cNvSpPr txBox="1"/>
              <p:nvPr/>
            </p:nvSpPr>
            <p:spPr>
              <a:xfrm>
                <a:off x="712172" y="3138653"/>
                <a:ext cx="5817416" cy="640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">
                  <a:spcBef>
                    <a:spcPts val="75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80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𝐽</m:t>
                          </m:r>
                        </m:e>
                        <m:sub>
                          <m:r>
                            <a:rPr lang="en-US" sz="180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𝑁𝑆</m:t>
                          </m:r>
                        </m:sub>
                      </m:sSub>
                      <m:d>
                        <m:dPr>
                          <m:ctrlPr>
                            <a:rPr lang="en-US" sz="1800" i="1" spc="-1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1800" spc="-11" smtClean="0">
                              <a:latin typeface="Cambria Math" panose="02040503050406030204" pitchFamily="18" charset="0"/>
                              <a:cs typeface="Calibri"/>
                            </a:rPr>
                            <m:t>𝜃</m:t>
                          </m:r>
                        </m:e>
                      </m:d>
                      <m:r>
                        <a:rPr lang="en-US" sz="1800" spc="-11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sz="1800" spc="-11" smtClean="0">
                          <a:latin typeface="Cambria Math" panose="02040503050406030204" pitchFamily="18" charset="0"/>
                          <a:cs typeface="Calibri"/>
                        </a:rPr>
                        <m:t>−</m:t>
                      </m:r>
                      <m:func>
                        <m:funcPr>
                          <m:ctrlPr>
                            <a:rPr lang="en-US" sz="1800" i="1" spc="-11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spc="-11">
                              <a:latin typeface="Cambria Math" panose="02040503050406030204" pitchFamily="18" charset="0"/>
                              <a:cs typeface="Calibri"/>
                            </a:rPr>
                            <m:t>log</m:t>
                          </m:r>
                          <m:func>
                            <m:func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8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n-US" sz="18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fName>
                        <m:e>
                          <m:r>
                            <a:rPr lang="en-US" sz="1800" spc="-11">
                              <a:latin typeface="Cambria Math" panose="02040503050406030204" pitchFamily="18" charset="0"/>
                              <a:cs typeface="Calibri"/>
                            </a:rPr>
                            <m:t>−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8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∈{</m:t>
                              </m:r>
                              <m:r>
                                <a:rPr lang="en-US" sz="18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sz="18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𝑠𝑎𝑚𝑝𝑙𝑒𝑠</m:t>
                              </m:r>
                              <m:r>
                                <a:rPr lang="en-US" sz="18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18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0CE12D-7DDC-3265-C05D-313EF7D55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72" y="3138653"/>
                <a:ext cx="5817416" cy="640625"/>
              </a:xfrm>
              <a:prstGeom prst="rect">
                <a:avLst/>
              </a:prstGeom>
              <a:blipFill>
                <a:blip r:embed="rId5"/>
                <a:stretch>
                  <a:fillRect t="-154902" b="-2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4395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6254-088D-1B5C-098B-3E766B271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“My Visualization Looks a Bit Different!"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EC2F5-CB1F-29E2-883C-6ABAB861D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possible that you visualization will be different. </a:t>
            </a:r>
          </a:p>
          <a:p>
            <a:r>
              <a:rPr lang="en-US" dirty="0"/>
              <a:t>In a reasonable output, semantically similar words should be closer.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985EC77-0AF5-BA87-F589-58E00AA11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356" y="2131716"/>
            <a:ext cx="4263944" cy="281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06552D6C-11DE-69C7-F87D-ADD34E2BA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030116"/>
            <a:ext cx="4267291" cy="29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412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4ADD8-558B-0AAF-A998-57819660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Aside about Negative Sampling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6A5159-E0A4-45D1-F70B-392AEFBC02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Have to be careful with sampling negative examples </a:t>
                </a:r>
              </a:p>
              <a:p>
                <a:r>
                  <a:rPr lang="en-US" dirty="0"/>
                  <a:t>Can sample using frequency.</a:t>
                </a: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Problem: </a:t>
                </a:r>
                <a:r>
                  <a:rPr lang="en-US" dirty="0"/>
                  <a:t>will sample a lot of stop-words.</a:t>
                </a:r>
              </a:p>
              <a:p>
                <a:r>
                  <a:rPr lang="en-CA" dirty="0" err="1"/>
                  <a:t>Mikolov</a:t>
                </a:r>
                <a:r>
                  <a:rPr lang="en-CA" dirty="0"/>
                  <a:t> et al. proposed to sample using: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3/4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3/4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Not theoretically justified but works well in practice!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6A5159-E0A4-45D1-F70B-392AEFBC0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5155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5944" y="85949"/>
            <a:ext cx="5449729" cy="790120"/>
          </a:xfrm>
          <a:prstGeom prst="rect">
            <a:avLst/>
          </a:prstGeom>
        </p:spPr>
        <p:txBody>
          <a:bodyPr spcFirstLastPara="1" vert="horz" wrap="square" lIns="0" tIns="20479" rIns="0" bIns="0" rtlCol="0" anchor="t" anchorCtr="0">
            <a:spAutoFit/>
          </a:bodyPr>
          <a:lstStyle/>
          <a:p>
            <a:pPr marL="9525" marR="3810" algn="ctr">
              <a:lnSpc>
                <a:spcPts val="2865"/>
              </a:lnSpc>
              <a:spcBef>
                <a:spcPts val="161"/>
              </a:spcBef>
            </a:pPr>
            <a:r>
              <a:rPr spc="-4" dirty="0">
                <a:solidFill>
                  <a:schemeClr val="tx1"/>
                </a:solidFill>
                <a:latin typeface="Corbel" panose="020B0503020204020204" pitchFamily="34" charset="0"/>
              </a:rPr>
              <a:t>Word2vec </a:t>
            </a:r>
            <a:r>
              <a:rPr spc="-4" dirty="0">
                <a:solidFill>
                  <a:srgbClr val="C00000"/>
                </a:solidFill>
                <a:latin typeface="Corbel" panose="020B0503020204020204" pitchFamily="34" charset="0"/>
              </a:rPr>
              <a:t>maximizes</a:t>
            </a:r>
            <a:r>
              <a:rPr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spc="-4" dirty="0">
                <a:solidFill>
                  <a:schemeClr val="tx1"/>
                </a:solidFill>
                <a:latin typeface="Corbel" panose="020B0503020204020204" pitchFamily="34" charset="0"/>
              </a:rPr>
              <a:t>objective</a:t>
            </a:r>
            <a:r>
              <a:rPr spc="4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spc="-4" dirty="0">
                <a:solidFill>
                  <a:schemeClr val="tx1"/>
                </a:solidFill>
                <a:latin typeface="Corbel" panose="020B0503020204020204" pitchFamily="34" charset="0"/>
              </a:rPr>
              <a:t>function by </a:t>
            </a:r>
            <a:r>
              <a:rPr spc="-529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spc="-4" dirty="0">
                <a:solidFill>
                  <a:schemeClr val="tx1"/>
                </a:solidFill>
                <a:latin typeface="Corbel" panose="020B0503020204020204" pitchFamily="34" charset="0"/>
              </a:rPr>
              <a:t>putting</a:t>
            </a:r>
            <a:r>
              <a:rPr spc="-8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spc="-4" dirty="0">
                <a:solidFill>
                  <a:schemeClr val="tx1"/>
                </a:solidFill>
                <a:latin typeface="Corbel" panose="020B0503020204020204" pitchFamily="34" charset="0"/>
              </a:rPr>
              <a:t>similar</a:t>
            </a:r>
            <a:r>
              <a:rPr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spc="-4" dirty="0">
                <a:solidFill>
                  <a:schemeClr val="tx1"/>
                </a:solidFill>
                <a:latin typeface="Corbel" panose="020B0503020204020204" pitchFamily="34" charset="0"/>
              </a:rPr>
              <a:t>words</a:t>
            </a:r>
            <a:r>
              <a:rPr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spc="-4" dirty="0">
                <a:solidFill>
                  <a:srgbClr val="C00000"/>
                </a:solidFill>
                <a:latin typeface="Corbel" panose="020B0503020204020204" pitchFamily="34" charset="0"/>
              </a:rPr>
              <a:t>nearby</a:t>
            </a:r>
            <a:r>
              <a:rPr spc="-8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Corbel" panose="020B0503020204020204" pitchFamily="34" charset="0"/>
              </a:rPr>
              <a:t>in</a:t>
            </a:r>
            <a:r>
              <a:rPr spc="-4" dirty="0">
                <a:solidFill>
                  <a:schemeClr val="tx1"/>
                </a:solidFill>
                <a:latin typeface="Corbel" panose="020B0503020204020204" pitchFamily="34" charset="0"/>
              </a:rPr>
              <a:t> space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75596" y="986860"/>
            <a:ext cx="6590824" cy="4140518"/>
            <a:chOff x="1700794" y="1315814"/>
            <a:chExt cx="8787765" cy="55206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6204" y="1315814"/>
              <a:ext cx="7377158" cy="55204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0794" y="1348686"/>
              <a:ext cx="8787235" cy="533985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44725" y="4878989"/>
            <a:ext cx="192881" cy="16446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28575">
              <a:spcBef>
                <a:spcPts val="23"/>
              </a:spcBef>
            </a:pPr>
            <a:fld id="{81D60167-4931-47E6-BA6A-407CBD079E47}" type="slidenum">
              <a:rPr sz="1050" dirty="0">
                <a:latin typeface="Corbel" panose="020B0503020204020204" pitchFamily="34" charset="0"/>
                <a:cs typeface="Calibri"/>
              </a:rPr>
              <a:pPr marL="28575">
                <a:spcBef>
                  <a:spcPts val="23"/>
                </a:spcBef>
              </a:pPr>
              <a:t>61</a:t>
            </a:fld>
            <a:endParaRPr sz="1050" dirty="0">
              <a:latin typeface="Corbel" panose="020B0503020204020204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61645"/>
            <a:ext cx="6699824" cy="78238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Corbel" panose="020B0503020204020204" pitchFamily="34" charset="0"/>
              </a:rPr>
              <a:t>t</a:t>
            </a:r>
            <a:r>
              <a:rPr lang="en" sz="2700" dirty="0">
                <a:solidFill>
                  <a:schemeClr val="bg1"/>
                </a:solidFill>
                <a:latin typeface="Corbel" panose="020B0503020204020204" pitchFamily="34" charset="0"/>
              </a:rPr>
              <a:t>-SNE of Word Embeddings</a:t>
            </a:r>
          </a:p>
        </p:txBody>
      </p:sp>
      <p:sp>
        <p:nvSpPr>
          <p:cNvPr id="6" name="Shape 380"/>
          <p:cNvSpPr txBox="1"/>
          <p:nvPr/>
        </p:nvSpPr>
        <p:spPr>
          <a:xfrm>
            <a:off x="1259851" y="763706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>
              <a:latin typeface="Corbel" panose="020B0503020204020204" pitchFamily="34" charset="0"/>
            </a:endParaRPr>
          </a:p>
        </p:txBody>
      </p:sp>
      <p:sp>
        <p:nvSpPr>
          <p:cNvPr id="7" name="Shape 380"/>
          <p:cNvSpPr txBox="1"/>
          <p:nvPr/>
        </p:nvSpPr>
        <p:spPr>
          <a:xfrm>
            <a:off x="1487950" y="4116609"/>
            <a:ext cx="6569699" cy="69147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US" sz="1500" dirty="0">
                <a:latin typeface="Corbel" panose="020B0503020204020204" pitchFamily="34" charset="0"/>
              </a:rPr>
              <a:t>Left: Number Region 		Right: Jobs Region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DA27DEF-9341-F0B6-AEA8-9B473517E6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5944" y="85949"/>
            <a:ext cx="5449729" cy="790120"/>
          </a:xfrm>
          <a:prstGeom prst="rect">
            <a:avLst/>
          </a:prstGeom>
        </p:spPr>
        <p:txBody>
          <a:bodyPr spcFirstLastPara="1" vert="horz" wrap="square" lIns="0" tIns="20479" rIns="0" bIns="0" rtlCol="0" anchor="t" anchorCtr="0">
            <a:spAutoFit/>
          </a:bodyPr>
          <a:lstStyle/>
          <a:p>
            <a:pPr marL="9525" marR="3810" algn="ctr">
              <a:lnSpc>
                <a:spcPts val="2865"/>
              </a:lnSpc>
              <a:spcBef>
                <a:spcPts val="161"/>
              </a:spcBef>
            </a:pPr>
            <a:r>
              <a:rPr sz="2400" b="0" spc="-4" dirty="0">
                <a:solidFill>
                  <a:schemeClr val="tx1"/>
                </a:solidFill>
                <a:latin typeface="Corbel" panose="020B0503020204020204" pitchFamily="34" charset="0"/>
              </a:rPr>
              <a:t>Word2vec </a:t>
            </a:r>
            <a:r>
              <a:rPr sz="2400" b="0" spc="-4" dirty="0">
                <a:solidFill>
                  <a:srgbClr val="C00000"/>
                </a:solidFill>
                <a:latin typeface="Corbel" panose="020B0503020204020204" pitchFamily="34" charset="0"/>
              </a:rPr>
              <a:t>maximizes</a:t>
            </a:r>
            <a:r>
              <a:rPr sz="24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sz="2400" b="0" spc="-4" dirty="0">
                <a:solidFill>
                  <a:schemeClr val="tx1"/>
                </a:solidFill>
                <a:latin typeface="Corbel" panose="020B0503020204020204" pitchFamily="34" charset="0"/>
              </a:rPr>
              <a:t>objective</a:t>
            </a:r>
            <a:r>
              <a:rPr sz="2400" b="0" spc="4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sz="2400" b="0" spc="-4" dirty="0">
                <a:solidFill>
                  <a:schemeClr val="tx1"/>
                </a:solidFill>
                <a:latin typeface="Corbel" panose="020B0503020204020204" pitchFamily="34" charset="0"/>
              </a:rPr>
              <a:t>function by </a:t>
            </a:r>
            <a:r>
              <a:rPr sz="2400" b="0" spc="-529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sz="2400" b="0" spc="-4" dirty="0">
                <a:solidFill>
                  <a:schemeClr val="tx1"/>
                </a:solidFill>
                <a:latin typeface="Corbel" panose="020B0503020204020204" pitchFamily="34" charset="0"/>
              </a:rPr>
              <a:t>putting</a:t>
            </a:r>
            <a:r>
              <a:rPr sz="2400" b="0" spc="-8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sz="2400" b="0" spc="-4" dirty="0">
                <a:solidFill>
                  <a:schemeClr val="tx1"/>
                </a:solidFill>
                <a:latin typeface="Corbel" panose="020B0503020204020204" pitchFamily="34" charset="0"/>
              </a:rPr>
              <a:t>similar</a:t>
            </a:r>
            <a:r>
              <a:rPr sz="24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sz="2400" b="0" spc="-4" dirty="0">
                <a:solidFill>
                  <a:schemeClr val="tx1"/>
                </a:solidFill>
                <a:latin typeface="Corbel" panose="020B0503020204020204" pitchFamily="34" charset="0"/>
              </a:rPr>
              <a:t>words</a:t>
            </a:r>
            <a:r>
              <a:rPr sz="24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sz="2400" b="0" spc="-4" dirty="0">
                <a:solidFill>
                  <a:srgbClr val="C00000"/>
                </a:solidFill>
                <a:latin typeface="Corbel" panose="020B0503020204020204" pitchFamily="34" charset="0"/>
              </a:rPr>
              <a:t>nearby</a:t>
            </a:r>
            <a:r>
              <a:rPr sz="2400" b="0" spc="-8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sz="2400" b="0" dirty="0">
                <a:solidFill>
                  <a:schemeClr val="tx1"/>
                </a:solidFill>
                <a:latin typeface="Corbel" panose="020B0503020204020204" pitchFamily="34" charset="0"/>
              </a:rPr>
              <a:t>in</a:t>
            </a:r>
            <a:r>
              <a:rPr sz="2400" b="0" spc="-4" dirty="0">
                <a:solidFill>
                  <a:schemeClr val="tx1"/>
                </a:solidFill>
                <a:latin typeface="Corbel" panose="020B0503020204020204" pitchFamily="34" charset="0"/>
              </a:rPr>
              <a:t> 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444E8-8D7B-0CE1-FBD3-516320133D2C}"/>
              </a:ext>
            </a:extLst>
          </p:cNvPr>
          <p:cNvSpPr txBox="1"/>
          <p:nvPr/>
        </p:nvSpPr>
        <p:spPr>
          <a:xfrm>
            <a:off x="1845944" y="4800289"/>
            <a:ext cx="61494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orbel" panose="020B0503020204020204" pitchFamily="34" charset="0"/>
                <a:hlinkClick r:id="rId3"/>
              </a:rPr>
              <a:t>[“Deep Learning, NLP, and Representations” by Chris </a:t>
            </a:r>
            <a:r>
              <a:rPr lang="en-US" sz="1400" dirty="0" err="1">
                <a:latin typeface="Corbel" panose="020B0503020204020204" pitchFamily="34" charset="0"/>
                <a:hlinkClick r:id="rId3"/>
              </a:rPr>
              <a:t>Olah</a:t>
            </a:r>
            <a:r>
              <a:rPr lang="en-US" dirty="0">
                <a:latin typeface="Corbel" panose="020B0503020204020204" pitchFamily="34" charset="0"/>
                <a:hlinkClick r:id="rId3"/>
              </a:rPr>
              <a:t>]</a:t>
            </a:r>
            <a:endParaRPr lang="en-US" sz="1400" dirty="0">
              <a:latin typeface="Corbel" panose="020B05030202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AF2C1A-788F-B723-B61A-CB58FCC28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710" y="1152659"/>
            <a:ext cx="8192107" cy="29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8471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2700" dirty="0">
                <a:solidFill>
                  <a:schemeClr val="bg1"/>
                </a:solidFill>
                <a:latin typeface="Corbel" panose="020B0503020204020204" pitchFamily="34" charset="0"/>
              </a:rPr>
              <a:t>Composition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03283" y="957095"/>
            <a:ext cx="6811231" cy="891023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(“woman”)−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(“man”) ≃ 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(“aunt”)−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(“uncle”)</a:t>
            </a:r>
          </a:p>
          <a:p>
            <a:pPr marL="85725">
              <a:spcBef>
                <a:spcPts val="900"/>
              </a:spcBef>
              <a:buSzPct val="100000"/>
            </a:pP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(“woman”)−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(“man”) ≃ 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(“queen”)−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(“king”)</a:t>
            </a:r>
            <a:endParaRPr lang="en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85725">
              <a:spcBef>
                <a:spcPts val="900"/>
              </a:spcBef>
              <a:buSzPct val="100000"/>
            </a:pPr>
            <a:endParaRPr lang="en" sz="1800" dirty="0">
              <a:latin typeface="Corbel" panose="020B05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33FE9-F4E6-9CA7-C048-12E24E1A97DB}"/>
              </a:ext>
            </a:extLst>
          </p:cNvPr>
          <p:cNvSpPr txBox="1"/>
          <p:nvPr/>
        </p:nvSpPr>
        <p:spPr>
          <a:xfrm>
            <a:off x="1400972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[Linguistic Regularities in Continuous Space Word Representations.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  <p:pic>
        <p:nvPicPr>
          <p:cNvPr id="5" name="Picture 2" descr="https://www.tensorflow.org/versions/r0.7/images/linear-relationships.png">
            <a:extLst>
              <a:ext uri="{FF2B5EF4-FFF2-40B4-BE49-F238E27FC236}">
                <a16:creationId xmlns:a16="http://schemas.microsoft.com/office/drawing/2014/main" id="{13E063C1-A36A-1F51-8E5B-C56F3EA0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006" y="1952611"/>
            <a:ext cx="6615108" cy="23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94944A-2FE3-2A9A-DD96-F498CC6CD298}"/>
              </a:ext>
            </a:extLst>
          </p:cNvPr>
          <p:cNvSpPr txBox="1"/>
          <p:nvPr/>
        </p:nvSpPr>
        <p:spPr>
          <a:xfrm>
            <a:off x="1940402" y="4186405"/>
            <a:ext cx="6229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dirty="0">
              <a:latin typeface="Corbel" panose="020B0503020204020204" pitchFamily="34" charset="0"/>
            </a:endParaRPr>
          </a:p>
          <a:p>
            <a:pPr lvl="1"/>
            <a:r>
              <a:rPr lang="en-CA" dirty="0">
                <a:latin typeface="Corbel" panose="020B0503020204020204" pitchFamily="34" charset="0"/>
              </a:rPr>
              <a:t>This can be interpreted as “France is to Paris as Italy is to Rome”.</a:t>
            </a: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85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2700" dirty="0">
                <a:solidFill>
                  <a:schemeClr val="bg1"/>
                </a:solidFill>
                <a:latin typeface="Corbel" panose="020B0503020204020204" pitchFamily="34" charset="0"/>
              </a:rPr>
              <a:t>Relations Learned by Word2vec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>
              <a:latin typeface="Corbel" panose="020B0503020204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07" y="1259491"/>
            <a:ext cx="4817597" cy="305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85887" y="757053"/>
            <a:ext cx="66151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orbel" panose="020B0503020204020204" pitchFamily="34" charset="0"/>
              </a:rPr>
              <a:t>Word2vec model computed from 6 billion word corpus of news articles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B87A4-74B9-20F1-A53C-ACD949915762}"/>
              </a:ext>
            </a:extLst>
          </p:cNvPr>
          <p:cNvSpPr txBox="1"/>
          <p:nvPr/>
        </p:nvSpPr>
        <p:spPr>
          <a:xfrm>
            <a:off x="1400972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[Efficient Estimation of Word Representations in Vector Space.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</p:spTree>
    <p:extLst>
      <p:ext uri="{BB962C8B-B14F-4D97-AF65-F5344CB8AC3E}">
        <p14:creationId xmlns:p14="http://schemas.microsoft.com/office/powerpoint/2010/main" val="36579288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2700" dirty="0">
                <a:solidFill>
                  <a:schemeClr val="bg1"/>
                </a:solidFill>
                <a:latin typeface="Corbel" panose="020B0503020204020204" pitchFamily="34" charset="0"/>
              </a:rPr>
              <a:t>Relations Learned by Word2vec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>
              <a:latin typeface="Corbel" panose="020B0503020204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4185" y="757052"/>
            <a:ext cx="6348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orbel" panose="020B0503020204020204" pitchFamily="34" charset="0"/>
              </a:rPr>
              <a:t>A relation is defined by the vector displacement in the first column. For each start word in the other column, the closest displaced word is shown.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B9B64-0DC3-41CA-CE69-DAB4C1B2A841}"/>
              </a:ext>
            </a:extLst>
          </p:cNvPr>
          <p:cNvSpPr txBox="1"/>
          <p:nvPr/>
        </p:nvSpPr>
        <p:spPr>
          <a:xfrm>
            <a:off x="1400972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[Efficient Estimation of Word Representations in Vector Space.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</p:spTree>
    <p:extLst>
      <p:ext uri="{BB962C8B-B14F-4D97-AF65-F5344CB8AC3E}">
        <p14:creationId xmlns:p14="http://schemas.microsoft.com/office/powerpoint/2010/main" val="32853871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2700" dirty="0">
                <a:solidFill>
                  <a:schemeClr val="bg1"/>
                </a:solidFill>
                <a:latin typeface="Corbel" panose="020B0503020204020204" pitchFamily="34" charset="0"/>
              </a:rPr>
              <a:t>Relations Learned by Word2vec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>
              <a:latin typeface="Corbel" panose="020B0503020204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4185" y="757052"/>
            <a:ext cx="6348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orbel" panose="020B0503020204020204" pitchFamily="34" charset="0"/>
              </a:rPr>
              <a:t>A relation is defined by the vector displacement in the first column. For each start word in the other column, the closest displaced word is shown. </a:t>
            </a:r>
          </a:p>
        </p:txBody>
      </p:sp>
      <p:sp>
        <p:nvSpPr>
          <p:cNvPr id="8" name="Oval 7"/>
          <p:cNvSpPr/>
          <p:nvPr/>
        </p:nvSpPr>
        <p:spPr>
          <a:xfrm>
            <a:off x="1671637" y="2943224"/>
            <a:ext cx="1128713" cy="2500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A530C0-3997-378F-118E-735A7F3E3A4A}"/>
              </a:ext>
            </a:extLst>
          </p:cNvPr>
          <p:cNvSpPr txBox="1"/>
          <p:nvPr/>
        </p:nvSpPr>
        <p:spPr>
          <a:xfrm>
            <a:off x="1400972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[Efficient Estimation of Word Representations in Vector Space.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</p:spTree>
    <p:extLst>
      <p:ext uri="{BB962C8B-B14F-4D97-AF65-F5344CB8AC3E}">
        <p14:creationId xmlns:p14="http://schemas.microsoft.com/office/powerpoint/2010/main" val="26500115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2700" dirty="0">
                <a:solidFill>
                  <a:schemeClr val="bg1"/>
                </a:solidFill>
                <a:latin typeface="Corbel" panose="020B0503020204020204" pitchFamily="34" charset="0"/>
              </a:rPr>
              <a:t>Relations Learned by Word2vec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>
              <a:latin typeface="Corbel" panose="020B0503020204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4185" y="757052"/>
            <a:ext cx="6348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orbel" panose="020B0503020204020204" pitchFamily="34" charset="0"/>
              </a:rPr>
              <a:t>A relation is defined by the vector displacement in the first column. For each start word in the other column, the closest displaced word is shown. </a:t>
            </a:r>
          </a:p>
        </p:txBody>
      </p:sp>
      <p:sp>
        <p:nvSpPr>
          <p:cNvPr id="8" name="Oval 7"/>
          <p:cNvSpPr/>
          <p:nvPr/>
        </p:nvSpPr>
        <p:spPr>
          <a:xfrm>
            <a:off x="1671637" y="2943224"/>
            <a:ext cx="1128713" cy="2500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/>
          <p:cNvSpPr/>
          <p:nvPr/>
        </p:nvSpPr>
        <p:spPr>
          <a:xfrm>
            <a:off x="3576395" y="2943224"/>
            <a:ext cx="408242" cy="300157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FA8B83-6088-9408-96CD-F068DEF3B212}"/>
              </a:ext>
            </a:extLst>
          </p:cNvPr>
          <p:cNvSpPr txBox="1"/>
          <p:nvPr/>
        </p:nvSpPr>
        <p:spPr>
          <a:xfrm>
            <a:off x="1400972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[Efficient Estimation of Word Representations in Vector Space.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</p:spTree>
    <p:extLst>
      <p:ext uri="{BB962C8B-B14F-4D97-AF65-F5344CB8AC3E}">
        <p14:creationId xmlns:p14="http://schemas.microsoft.com/office/powerpoint/2010/main" val="40175146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2700" dirty="0">
                <a:solidFill>
                  <a:schemeClr val="bg1"/>
                </a:solidFill>
                <a:latin typeface="Corbel" panose="020B0503020204020204" pitchFamily="34" charset="0"/>
              </a:rPr>
              <a:t>Relations Learned by Word2vec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>
              <a:latin typeface="Corbel" panose="020B0503020204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4185" y="757052"/>
            <a:ext cx="6348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orbel" panose="020B0503020204020204" pitchFamily="34" charset="0"/>
              </a:rPr>
              <a:t>A relation is defined by the vector displacement in the first column. For each start word in the other column, the closest displaced word is shown. </a:t>
            </a:r>
          </a:p>
        </p:txBody>
      </p:sp>
      <p:sp>
        <p:nvSpPr>
          <p:cNvPr id="8" name="Oval 7"/>
          <p:cNvSpPr/>
          <p:nvPr/>
        </p:nvSpPr>
        <p:spPr>
          <a:xfrm>
            <a:off x="1671637" y="2943224"/>
            <a:ext cx="1128713" cy="2500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/>
          <p:cNvSpPr/>
          <p:nvPr/>
        </p:nvSpPr>
        <p:spPr>
          <a:xfrm>
            <a:off x="3576395" y="2943224"/>
            <a:ext cx="408242" cy="300157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/>
          <p:cNvSpPr/>
          <p:nvPr/>
        </p:nvSpPr>
        <p:spPr>
          <a:xfrm>
            <a:off x="3933346" y="2943223"/>
            <a:ext cx="352904" cy="300157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390B9B-E150-4E51-2AA9-15DB4EA44C9F}"/>
              </a:ext>
            </a:extLst>
          </p:cNvPr>
          <p:cNvSpPr txBox="1"/>
          <p:nvPr/>
        </p:nvSpPr>
        <p:spPr>
          <a:xfrm>
            <a:off x="1400972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[Efficient Estimation of Word Representations in Vector Space.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</p:spTree>
    <p:extLst>
      <p:ext uri="{BB962C8B-B14F-4D97-AF65-F5344CB8AC3E}">
        <p14:creationId xmlns:p14="http://schemas.microsoft.com/office/powerpoint/2010/main" val="7793452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>
              <a:latin typeface="Corbel" panose="020B0503020204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4185" y="757052"/>
            <a:ext cx="6348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orbel" panose="020B0503020204020204" pitchFamily="34" charset="0"/>
              </a:rPr>
              <a:t>A relation is defined by the vector displacement in the first column. For each start word in the other column, the closest displaced word is shown. </a:t>
            </a:r>
          </a:p>
        </p:txBody>
      </p:sp>
      <p:sp>
        <p:nvSpPr>
          <p:cNvPr id="8" name="Oval 7"/>
          <p:cNvSpPr/>
          <p:nvPr/>
        </p:nvSpPr>
        <p:spPr>
          <a:xfrm>
            <a:off x="1671637" y="2943224"/>
            <a:ext cx="1128713" cy="2500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/>
          <p:cNvSpPr/>
          <p:nvPr/>
        </p:nvSpPr>
        <p:spPr>
          <a:xfrm>
            <a:off x="5105158" y="2943222"/>
            <a:ext cx="408242" cy="300157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/>
          <p:cNvSpPr/>
          <p:nvPr/>
        </p:nvSpPr>
        <p:spPr>
          <a:xfrm>
            <a:off x="5462109" y="2943222"/>
            <a:ext cx="352904" cy="300157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FC916-6C11-500F-B9F6-86BFD34901FA}"/>
              </a:ext>
            </a:extLst>
          </p:cNvPr>
          <p:cNvSpPr txBox="1"/>
          <p:nvPr/>
        </p:nvSpPr>
        <p:spPr>
          <a:xfrm>
            <a:off x="1400972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[Efficient Estimation of Word Representations in Vector Space.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</p:spTree>
    <p:extLst>
      <p:ext uri="{BB962C8B-B14F-4D97-AF65-F5344CB8AC3E}">
        <p14:creationId xmlns:p14="http://schemas.microsoft.com/office/powerpoint/2010/main" val="3423360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1EB2-ED8F-7E23-B5A2-6CE8E649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“Is Typesetting Mandatory?” No, but …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AB8B9F-02F2-0BEE-C683-59275C309141}"/>
              </a:ext>
            </a:extLst>
          </p:cNvPr>
          <p:cNvSpPr txBox="1">
            <a:spLocks/>
          </p:cNvSpPr>
          <p:nvPr/>
        </p:nvSpPr>
        <p:spPr>
          <a:xfrm>
            <a:off x="311700" y="1366484"/>
            <a:ext cx="8520600" cy="377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</a:t>
            </a:r>
            <a:r>
              <a:rPr lang="en-US" b="1" dirty="0"/>
              <a:t>10x strongly</a:t>
            </a:r>
            <a:r>
              <a:rPr lang="en-US" dirty="0"/>
              <a:t> recommended. </a:t>
            </a:r>
          </a:p>
          <a:p>
            <a:r>
              <a:rPr lang="en-US" dirty="0"/>
              <a:t>It is a must-have skill if you’re considering going to any research field.</a:t>
            </a:r>
          </a:p>
          <a:p>
            <a:endParaRPr lang="en-US" dirty="0"/>
          </a:p>
        </p:txBody>
      </p:sp>
      <p:pic>
        <p:nvPicPr>
          <p:cNvPr id="11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95116B-145A-295F-3F34-EEEDFE39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076" y="959031"/>
            <a:ext cx="6128619" cy="3342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348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>
              <a:latin typeface="Corbel" panose="020B0503020204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4185" y="757052"/>
            <a:ext cx="6348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orbel" panose="020B0503020204020204" pitchFamily="34" charset="0"/>
              </a:rPr>
              <a:t>A relation is defined by the vector displacement in the first column. For each start word in the other column, the closest displaced word is shown. </a:t>
            </a:r>
          </a:p>
        </p:txBody>
      </p:sp>
      <p:sp>
        <p:nvSpPr>
          <p:cNvPr id="8" name="Oval 7"/>
          <p:cNvSpPr/>
          <p:nvPr/>
        </p:nvSpPr>
        <p:spPr>
          <a:xfrm>
            <a:off x="1671637" y="2943224"/>
            <a:ext cx="1128713" cy="2500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/>
          <p:cNvSpPr/>
          <p:nvPr/>
        </p:nvSpPr>
        <p:spPr>
          <a:xfrm>
            <a:off x="6162432" y="2943224"/>
            <a:ext cx="749601" cy="300157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/>
          <p:cNvSpPr/>
          <p:nvPr/>
        </p:nvSpPr>
        <p:spPr>
          <a:xfrm>
            <a:off x="6853840" y="2943222"/>
            <a:ext cx="831536" cy="300157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FF4B2-361F-4FDC-3369-13B2CFC85CED}"/>
              </a:ext>
            </a:extLst>
          </p:cNvPr>
          <p:cNvSpPr txBox="1"/>
          <p:nvPr/>
        </p:nvSpPr>
        <p:spPr>
          <a:xfrm>
            <a:off x="1400972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[Efficient Estimation of Word Representations in Vector Space.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</p:spTree>
    <p:extLst>
      <p:ext uri="{BB962C8B-B14F-4D97-AF65-F5344CB8AC3E}">
        <p14:creationId xmlns:p14="http://schemas.microsoft.com/office/powerpoint/2010/main" val="12234705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>
              <a:latin typeface="Corbel" panose="020B0503020204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4185" y="757052"/>
            <a:ext cx="6348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orbel" panose="020B0503020204020204" pitchFamily="34" charset="0"/>
              </a:rPr>
              <a:t>A relation is defined by the vector displacement in the first column. For each start word in the other column, the closest displaced word is shown. </a:t>
            </a:r>
          </a:p>
        </p:txBody>
      </p:sp>
      <p:sp>
        <p:nvSpPr>
          <p:cNvPr id="8" name="Oval 7"/>
          <p:cNvSpPr/>
          <p:nvPr/>
        </p:nvSpPr>
        <p:spPr>
          <a:xfrm>
            <a:off x="1671637" y="3907630"/>
            <a:ext cx="1128713" cy="27509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/>
          <p:cNvSpPr/>
          <p:nvPr/>
        </p:nvSpPr>
        <p:spPr>
          <a:xfrm>
            <a:off x="6436519" y="3907632"/>
            <a:ext cx="475514" cy="275092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/>
          <p:cNvSpPr/>
          <p:nvPr/>
        </p:nvSpPr>
        <p:spPr>
          <a:xfrm>
            <a:off x="6912032" y="3907631"/>
            <a:ext cx="510324" cy="275091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3154913" y="3885310"/>
            <a:ext cx="749601" cy="300157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3904514" y="3882567"/>
            <a:ext cx="773343" cy="300157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4893469" y="3893343"/>
            <a:ext cx="607220" cy="300157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Oval 13"/>
          <p:cNvSpPr/>
          <p:nvPr/>
        </p:nvSpPr>
        <p:spPr>
          <a:xfrm>
            <a:off x="5500689" y="3893343"/>
            <a:ext cx="485774" cy="300157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067A07-5C65-D9EF-F135-15F3D35E680E}"/>
              </a:ext>
            </a:extLst>
          </p:cNvPr>
          <p:cNvSpPr txBox="1"/>
          <p:nvPr/>
        </p:nvSpPr>
        <p:spPr>
          <a:xfrm>
            <a:off x="1400972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[Efficient Estimation of Word Representations in Vector Space. </a:t>
            </a:r>
            <a:r>
              <a:rPr lang="en-US" sz="1050" dirty="0" err="1">
                <a:latin typeface="Corbel" panose="020B0503020204020204" pitchFamily="34" charset="0"/>
              </a:rPr>
              <a:t>Mikolov</a:t>
            </a:r>
            <a:r>
              <a:rPr lang="en-US" sz="1050" dirty="0">
                <a:latin typeface="Corbel" panose="020B0503020204020204" pitchFamily="34" charset="0"/>
              </a:rPr>
              <a:t> et al.  2013]</a:t>
            </a:r>
          </a:p>
        </p:txBody>
      </p:sp>
    </p:spTree>
    <p:extLst>
      <p:ext uri="{BB962C8B-B14F-4D97-AF65-F5344CB8AC3E}">
        <p14:creationId xmlns:p14="http://schemas.microsoft.com/office/powerpoint/2010/main" val="36401114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C3C1-89F1-02A6-DB59-15F5F58E1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rbel" panose="020B0503020204020204" pitchFamily="34" charset="0"/>
              </a:rPr>
              <a:t>Word2Vec: Variants 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90C8B-0B45-23C8-63B1-C1576DE8E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21" y="1152475"/>
            <a:ext cx="8520600" cy="3416400"/>
          </a:xfrm>
        </p:spPr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What we just saw is the 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Skip-Gram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model. </a:t>
            </a:r>
          </a:p>
          <a:p>
            <a:pPr lvl="1"/>
            <a:r>
              <a:rPr lang="en-US" sz="1400" dirty="0">
                <a:latin typeface="Corbel" panose="020B0503020204020204" pitchFamily="34" charset="0"/>
                <a:cs typeface="Calibri"/>
              </a:rPr>
              <a:t>Pre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d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ict c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on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te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x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t </a:t>
            </a:r>
            <a:r>
              <a:rPr lang="en-US" sz="1400" spc="4" dirty="0">
                <a:latin typeface="Corbel" panose="020B0503020204020204" pitchFamily="34" charset="0"/>
                <a:cs typeface="Calibri"/>
              </a:rPr>
              <a:t>(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“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ou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t</a:t>
            </a:r>
            <a:r>
              <a:rPr lang="en-US" sz="1400" spc="4" dirty="0">
                <a:latin typeface="Corbel" panose="020B0503020204020204" pitchFamily="34" charset="0"/>
                <a:cs typeface="Calibri"/>
              </a:rPr>
              <a:t>s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i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d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e”)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wo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r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d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s </a:t>
            </a:r>
            <a:r>
              <a:rPr lang="en-US" sz="1400" spc="4" dirty="0">
                <a:latin typeface="Corbel" panose="020B0503020204020204" pitchFamily="34" charset="0"/>
                <a:cs typeface="Calibri"/>
              </a:rPr>
              <a:t>(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po</a:t>
            </a:r>
            <a:r>
              <a:rPr lang="en-US" sz="1400" spc="4" dirty="0">
                <a:latin typeface="Corbel" panose="020B0503020204020204" pitchFamily="34" charset="0"/>
                <a:cs typeface="Calibri"/>
              </a:rPr>
              <a:t>s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i</a:t>
            </a:r>
            <a:r>
              <a:rPr lang="en-US" sz="1400" spc="4" dirty="0">
                <a:latin typeface="Corbel" panose="020B0503020204020204" pitchFamily="34" charset="0"/>
                <a:cs typeface="Calibri"/>
              </a:rPr>
              <a:t>t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i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o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n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i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nd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e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p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e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nd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e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n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t)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g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i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v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en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ce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n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ter</a:t>
            </a:r>
            <a:br>
              <a:rPr lang="en-US" sz="1400" dirty="0">
                <a:latin typeface="Corbel" panose="020B0503020204020204" pitchFamily="34" charset="0"/>
                <a:cs typeface="Calibri"/>
              </a:rPr>
            </a:br>
            <a:endParaRPr lang="en-US" dirty="0">
              <a:latin typeface="Corbel" panose="020B0503020204020204" pitchFamily="34" charset="0"/>
            </a:endParaRPr>
          </a:p>
          <a:p>
            <a:pPr>
              <a:tabLst>
                <a:tab pos="569913" algn="l"/>
              </a:tabLst>
            </a:pPr>
            <a:r>
              <a:rPr lang="en-US" dirty="0">
                <a:latin typeface="Corbel" panose="020B0503020204020204" pitchFamily="34" charset="0"/>
              </a:rPr>
              <a:t>There is also a 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CBOW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(continuous-bag-of-words) variant. </a:t>
            </a:r>
          </a:p>
          <a:p>
            <a:pPr lvl="1">
              <a:tabLst>
                <a:tab pos="569913" algn="l"/>
              </a:tabLst>
            </a:pPr>
            <a:r>
              <a:rPr lang="en-US" spc="-4" dirty="0">
                <a:latin typeface="Corbel" panose="020B0503020204020204" pitchFamily="34" charset="0"/>
                <a:cs typeface="Calibri"/>
              </a:rPr>
              <a:t>Predict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center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word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from</a:t>
            </a:r>
            <a:r>
              <a:rPr lang="en-US" dirty="0">
                <a:latin typeface="Corbel" panose="020B0503020204020204" pitchFamily="34" charset="0"/>
                <a:cs typeface="Calibri"/>
              </a:rPr>
              <a:t> (bag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 of)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context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words</a:t>
            </a:r>
          </a:p>
          <a:p>
            <a:pPr>
              <a:tabLst>
                <a:tab pos="569913" algn="l"/>
              </a:tabLst>
            </a:pPr>
            <a:endParaRPr lang="en-US" spc="-4" dirty="0">
              <a:latin typeface="Corbel" panose="020B0503020204020204" pitchFamily="34" charset="0"/>
              <a:cs typeface="Calibri"/>
            </a:endParaRPr>
          </a:p>
          <a:p>
            <a:pPr>
              <a:tabLst>
                <a:tab pos="569913" algn="l"/>
              </a:tabLst>
            </a:pPr>
            <a:r>
              <a:rPr lang="en-US" spc="-4" dirty="0">
                <a:latin typeface="Corbel" panose="020B0503020204020204" pitchFamily="34" charset="0"/>
                <a:cs typeface="Calibri"/>
              </a:rPr>
              <a:t>Additional efficiency: </a:t>
            </a:r>
          </a:p>
          <a:p>
            <a:pPr lvl="1">
              <a:tabLst>
                <a:tab pos="569913" algn="l"/>
              </a:tabLst>
            </a:pPr>
            <a:r>
              <a:rPr lang="en-US" spc="-4" dirty="0">
                <a:latin typeface="Corbel" panose="020B0503020204020204" pitchFamily="34" charset="0"/>
                <a:cs typeface="Calibri"/>
              </a:rPr>
              <a:t>The current gradient computation w/ </a:t>
            </a:r>
            <a:r>
              <a:rPr lang="en-US" spc="-4" dirty="0" err="1">
                <a:latin typeface="Corbel" panose="020B0503020204020204" pitchFamily="34" charset="0"/>
                <a:cs typeface="Calibri"/>
              </a:rPr>
              <a:t>softmax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 function is expensive. </a:t>
            </a:r>
          </a:p>
          <a:p>
            <a:pPr lvl="1">
              <a:tabLst>
                <a:tab pos="569913" algn="l"/>
              </a:tabLst>
            </a:pPr>
            <a:r>
              <a:rPr lang="en-US" spc="-4" dirty="0">
                <a:latin typeface="Corbel" panose="020B0503020204020204" pitchFamily="34" charset="0"/>
                <a:cs typeface="Calibri"/>
              </a:rPr>
              <a:t>Alternative: Negative Sampling (Homework!!)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E59EA2-E528-014B-6337-BB1CF5B0CED2}"/>
              </a:ext>
            </a:extLst>
          </p:cNvPr>
          <p:cNvGrpSpPr/>
          <p:nvPr/>
        </p:nvGrpSpPr>
        <p:grpSpPr>
          <a:xfrm>
            <a:off x="6300979" y="2362568"/>
            <a:ext cx="2617561" cy="1988849"/>
            <a:chOff x="216206" y="1879595"/>
            <a:chExt cx="3074315" cy="333598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505478-5976-E254-81CE-D0223FE12582}"/>
                </a:ext>
              </a:extLst>
            </p:cNvPr>
            <p:cNvSpPr/>
            <p:nvPr/>
          </p:nvSpPr>
          <p:spPr>
            <a:xfrm>
              <a:off x="1173892" y="3290990"/>
              <a:ext cx="1210961" cy="1104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orbel" panose="020B0503020204020204" pitchFamily="34" charset="0"/>
                </a:rPr>
                <a:t>Sum and projection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C1DB72-EDFA-9847-0BF3-2C47EA9BCAAB}"/>
                </a:ext>
              </a:extLst>
            </p:cNvPr>
            <p:cNvSpPr/>
            <p:nvPr/>
          </p:nvSpPr>
          <p:spPr>
            <a:xfrm>
              <a:off x="268224" y="2384854"/>
              <a:ext cx="580768" cy="568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orbel" panose="020B0503020204020204" pitchFamily="34" charset="0"/>
                </a:rPr>
                <a:t>W</a:t>
              </a:r>
              <a:r>
                <a:rPr lang="en-US" sz="1050" baseline="-25000" dirty="0">
                  <a:latin typeface="Corbel" panose="020B0503020204020204" pitchFamily="34" charset="0"/>
                </a:rPr>
                <a:t>-2</a:t>
              </a:r>
              <a:endParaRPr lang="en-US" sz="1050" dirty="0">
                <a:latin typeface="Corbel" panose="020B0503020204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7CE6CF-76C5-5BF9-A2A2-6B18577BB906}"/>
                </a:ext>
              </a:extLst>
            </p:cNvPr>
            <p:cNvSpPr/>
            <p:nvPr/>
          </p:nvSpPr>
          <p:spPr>
            <a:xfrm>
              <a:off x="268224" y="3138960"/>
              <a:ext cx="580768" cy="568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orbel" panose="020B0503020204020204" pitchFamily="34" charset="0"/>
                </a:rPr>
                <a:t>W</a:t>
              </a:r>
              <a:r>
                <a:rPr lang="en-US" sz="1050" baseline="-25000" dirty="0">
                  <a:latin typeface="Corbel" panose="020B0503020204020204" pitchFamily="34" charset="0"/>
                </a:rPr>
                <a:t>-1</a:t>
              </a:r>
              <a:endParaRPr lang="en-US" sz="1050" dirty="0">
                <a:latin typeface="Corbel" panose="020B0503020204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A71FFC-87F0-6DDD-8306-E2B204D7D91A}"/>
                </a:ext>
              </a:extLst>
            </p:cNvPr>
            <p:cNvSpPr/>
            <p:nvPr/>
          </p:nvSpPr>
          <p:spPr>
            <a:xfrm>
              <a:off x="268224" y="4647171"/>
              <a:ext cx="580768" cy="568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orbel" panose="020B0503020204020204" pitchFamily="34" charset="0"/>
                </a:rPr>
                <a:t>w</a:t>
              </a:r>
              <a:r>
                <a:rPr lang="en-US" sz="1050" baseline="-25000" dirty="0">
                  <a:latin typeface="Corbel" panose="020B0503020204020204" pitchFamily="34" charset="0"/>
                </a:rPr>
                <a:t>2</a:t>
              </a:r>
              <a:endParaRPr lang="en-US" sz="1050" dirty="0">
                <a:latin typeface="Corbel" panose="020B05030202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2AD990-F7D1-41D4-450C-589FFBE69F22}"/>
                </a:ext>
              </a:extLst>
            </p:cNvPr>
            <p:cNvSpPr/>
            <p:nvPr/>
          </p:nvSpPr>
          <p:spPr>
            <a:xfrm>
              <a:off x="2709753" y="3559776"/>
              <a:ext cx="580768" cy="568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orbel" panose="020B0503020204020204" pitchFamily="34" charset="0"/>
                </a:rPr>
                <a:t>w</a:t>
              </a:r>
              <a:r>
                <a:rPr lang="en-US" sz="1050" baseline="-25000" dirty="0">
                  <a:latin typeface="Corbel" panose="020B0503020204020204" pitchFamily="34" charset="0"/>
                </a:rPr>
                <a:t>0</a:t>
              </a:r>
              <a:endParaRPr lang="en-US" sz="1050" dirty="0">
                <a:latin typeface="Corbel" panose="020B05030202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1381CFD-D5A9-F80B-B763-6299197A84A6}"/>
                </a:ext>
              </a:extLst>
            </p:cNvPr>
            <p:cNvSpPr/>
            <p:nvPr/>
          </p:nvSpPr>
          <p:spPr>
            <a:xfrm>
              <a:off x="268224" y="3893066"/>
              <a:ext cx="580768" cy="568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orbel" panose="020B0503020204020204" pitchFamily="34" charset="0"/>
                </a:rPr>
                <a:t>w</a:t>
              </a:r>
              <a:r>
                <a:rPr lang="en-US" sz="1050" baseline="-25000" dirty="0">
                  <a:latin typeface="Corbel" panose="020B0503020204020204" pitchFamily="34" charset="0"/>
                </a:rPr>
                <a:t>1</a:t>
              </a:r>
              <a:endParaRPr lang="en-US" sz="1050" dirty="0">
                <a:latin typeface="Corbel" panose="020B0503020204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A3B0DFF-1CDD-B143-09FE-849F4F53A168}"/>
                </a:ext>
              </a:extLst>
            </p:cNvPr>
            <p:cNvCxnSpPr>
              <a:stCxn id="8" idx="3"/>
              <a:endCxn id="7" idx="1"/>
            </p:cNvCxnSpPr>
            <p:nvPr/>
          </p:nvCxnSpPr>
          <p:spPr>
            <a:xfrm>
              <a:off x="848992" y="2669060"/>
              <a:ext cx="324900" cy="1174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02EAC5D-8C69-C554-58DC-25D2BDFB4841}"/>
                </a:ext>
              </a:extLst>
            </p:cNvPr>
            <p:cNvCxnSpPr>
              <a:cxnSpLocks/>
              <a:stCxn id="9" idx="3"/>
              <a:endCxn id="7" idx="1"/>
            </p:cNvCxnSpPr>
            <p:nvPr/>
          </p:nvCxnSpPr>
          <p:spPr>
            <a:xfrm>
              <a:off x="848992" y="3423166"/>
              <a:ext cx="324900" cy="4201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A637E68-B9B1-38F0-93EC-D22D159AB6D4}"/>
                </a:ext>
              </a:extLst>
            </p:cNvPr>
            <p:cNvCxnSpPr>
              <a:cxnSpLocks/>
              <a:stCxn id="12" idx="3"/>
              <a:endCxn id="7" idx="1"/>
            </p:cNvCxnSpPr>
            <p:nvPr/>
          </p:nvCxnSpPr>
          <p:spPr>
            <a:xfrm flipV="1">
              <a:off x="848992" y="3843298"/>
              <a:ext cx="324900" cy="3339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61CED4D-87F0-9B8D-2A32-FC225145B52A}"/>
                </a:ext>
              </a:extLst>
            </p:cNvPr>
            <p:cNvCxnSpPr>
              <a:cxnSpLocks/>
              <a:stCxn id="10" idx="3"/>
              <a:endCxn id="7" idx="1"/>
            </p:cNvCxnSpPr>
            <p:nvPr/>
          </p:nvCxnSpPr>
          <p:spPr>
            <a:xfrm flipV="1">
              <a:off x="848992" y="3843298"/>
              <a:ext cx="324900" cy="10880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8EF04D1-BD22-5310-6D90-F9C12731046B}"/>
                </a:ext>
              </a:extLst>
            </p:cNvPr>
            <p:cNvCxnSpPr>
              <a:cxnSpLocks/>
              <a:stCxn id="7" idx="3"/>
              <a:endCxn id="11" idx="1"/>
            </p:cNvCxnSpPr>
            <p:nvPr/>
          </p:nvCxnSpPr>
          <p:spPr>
            <a:xfrm>
              <a:off x="2384853" y="3843298"/>
              <a:ext cx="324900" cy="6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FF3171-0DA1-88B5-8697-65BCBBEF714E}"/>
                </a:ext>
              </a:extLst>
            </p:cNvPr>
            <p:cNvSpPr txBox="1"/>
            <p:nvPr/>
          </p:nvSpPr>
          <p:spPr>
            <a:xfrm>
              <a:off x="216206" y="1879595"/>
              <a:ext cx="559544" cy="425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orbel" panose="020B0503020204020204" pitchFamily="34" charset="0"/>
                </a:rPr>
                <a:t>Input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307758-B782-446C-20C5-CD6A1205A1ED}"/>
                </a:ext>
              </a:extLst>
            </p:cNvPr>
            <p:cNvSpPr txBox="1"/>
            <p:nvPr/>
          </p:nvSpPr>
          <p:spPr>
            <a:xfrm>
              <a:off x="2571974" y="3104416"/>
              <a:ext cx="687570" cy="425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orbel" panose="020B0503020204020204" pitchFamily="34" charset="0"/>
                </a:rPr>
                <a:t>Output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AF1FFC-EA41-8210-B51F-78D834EF30B2}"/>
              </a:ext>
            </a:extLst>
          </p:cNvPr>
          <p:cNvGrpSpPr/>
          <p:nvPr/>
        </p:nvGrpSpPr>
        <p:grpSpPr>
          <a:xfrm>
            <a:off x="6310371" y="574625"/>
            <a:ext cx="2597645" cy="1985453"/>
            <a:chOff x="2948119" y="3376026"/>
            <a:chExt cx="3092148" cy="327027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02F9EA6-28CE-8DBD-3501-70420965C1A7}"/>
                </a:ext>
              </a:extLst>
            </p:cNvPr>
            <p:cNvSpPr/>
            <p:nvPr/>
          </p:nvSpPr>
          <p:spPr>
            <a:xfrm>
              <a:off x="3966519" y="4720289"/>
              <a:ext cx="1210961" cy="1104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orbel" panose="020B0503020204020204" pitchFamily="34" charset="0"/>
                </a:rPr>
                <a:t>Projection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56DC387-640A-BA51-4636-2185373D17BE}"/>
                </a:ext>
              </a:extLst>
            </p:cNvPr>
            <p:cNvSpPr/>
            <p:nvPr/>
          </p:nvSpPr>
          <p:spPr>
            <a:xfrm>
              <a:off x="5459499" y="3806004"/>
              <a:ext cx="580768" cy="568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orbel" panose="020B0503020204020204" pitchFamily="34" charset="0"/>
                </a:rPr>
                <a:t>W</a:t>
              </a:r>
              <a:r>
                <a:rPr lang="en-US" sz="1050" baseline="-25000" dirty="0">
                  <a:latin typeface="Corbel" panose="020B0503020204020204" pitchFamily="34" charset="0"/>
                </a:rPr>
                <a:t>-2</a:t>
              </a:r>
              <a:endParaRPr lang="en-US" sz="1050" dirty="0">
                <a:latin typeface="Corbel" panose="020B0503020204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645AA7-962E-71D8-6B4D-2DD8831F33DC}"/>
                </a:ext>
              </a:extLst>
            </p:cNvPr>
            <p:cNvSpPr/>
            <p:nvPr/>
          </p:nvSpPr>
          <p:spPr>
            <a:xfrm>
              <a:off x="5449882" y="4582893"/>
              <a:ext cx="580768" cy="568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orbel" panose="020B0503020204020204" pitchFamily="34" charset="0"/>
                </a:rPr>
                <a:t>W</a:t>
              </a:r>
              <a:r>
                <a:rPr lang="en-US" sz="1050" baseline="-25000" dirty="0">
                  <a:latin typeface="Corbel" panose="020B0503020204020204" pitchFamily="34" charset="0"/>
                </a:rPr>
                <a:t>-1</a:t>
              </a:r>
              <a:endParaRPr lang="en-US" sz="1050" dirty="0">
                <a:latin typeface="Corbel" panose="020B0503020204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37883E-71A9-89B6-E784-875A0ECD1365}"/>
                </a:ext>
              </a:extLst>
            </p:cNvPr>
            <p:cNvSpPr/>
            <p:nvPr/>
          </p:nvSpPr>
          <p:spPr>
            <a:xfrm>
              <a:off x="5444471" y="6077893"/>
              <a:ext cx="580768" cy="568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orbel" panose="020B0503020204020204" pitchFamily="34" charset="0"/>
                </a:rPr>
                <a:t>w</a:t>
              </a:r>
              <a:r>
                <a:rPr lang="en-US" sz="1050" baseline="-25000" dirty="0">
                  <a:latin typeface="Corbel" panose="020B0503020204020204" pitchFamily="34" charset="0"/>
                </a:rPr>
                <a:t>2</a:t>
              </a:r>
              <a:endParaRPr lang="en-US" sz="1050" dirty="0">
                <a:latin typeface="Corbel" panose="020B0503020204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75AF1BE-B9F2-D9BA-D531-6B27DA7B1032}"/>
                </a:ext>
              </a:extLst>
            </p:cNvPr>
            <p:cNvSpPr/>
            <p:nvPr/>
          </p:nvSpPr>
          <p:spPr>
            <a:xfrm>
              <a:off x="3000137" y="4980926"/>
              <a:ext cx="580768" cy="568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orbel" panose="020B0503020204020204" pitchFamily="34" charset="0"/>
                </a:rPr>
                <a:t>w</a:t>
              </a:r>
              <a:r>
                <a:rPr lang="en-US" sz="1050" baseline="-25000" dirty="0">
                  <a:latin typeface="Corbel" panose="020B0503020204020204" pitchFamily="34" charset="0"/>
                </a:rPr>
                <a:t>0</a:t>
              </a:r>
              <a:endParaRPr lang="en-US" sz="1050" dirty="0">
                <a:latin typeface="Corbel" panose="020B0503020204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703681B-4AE2-01AD-16AA-EC66357756B6}"/>
                </a:ext>
              </a:extLst>
            </p:cNvPr>
            <p:cNvSpPr/>
            <p:nvPr/>
          </p:nvSpPr>
          <p:spPr>
            <a:xfrm>
              <a:off x="5449882" y="5314216"/>
              <a:ext cx="580768" cy="568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orbel" panose="020B0503020204020204" pitchFamily="34" charset="0"/>
                </a:rPr>
                <a:t>w</a:t>
              </a:r>
              <a:r>
                <a:rPr lang="en-US" sz="1050" baseline="-25000" dirty="0">
                  <a:latin typeface="Corbel" panose="020B0503020204020204" pitchFamily="34" charset="0"/>
                </a:rPr>
                <a:t>1</a:t>
              </a:r>
              <a:endParaRPr lang="en-US" sz="1050" dirty="0">
                <a:latin typeface="Corbel" panose="020B0503020204020204" pitchFamily="34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BCB669C-7381-0B99-9CA3-C78FA6B28AA9}"/>
                </a:ext>
              </a:extLst>
            </p:cNvPr>
            <p:cNvCxnSpPr>
              <a:cxnSpLocks/>
              <a:stCxn id="21" idx="3"/>
              <a:endCxn id="22" idx="1"/>
            </p:cNvCxnSpPr>
            <p:nvPr/>
          </p:nvCxnSpPr>
          <p:spPr>
            <a:xfrm flipV="1">
              <a:off x="5177480" y="4090210"/>
              <a:ext cx="282019" cy="11823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88B9B00-B236-82B5-006C-35A92178953C}"/>
                </a:ext>
              </a:extLst>
            </p:cNvPr>
            <p:cNvCxnSpPr>
              <a:cxnSpLocks/>
              <a:stCxn id="21" idx="3"/>
              <a:endCxn id="23" idx="1"/>
            </p:cNvCxnSpPr>
            <p:nvPr/>
          </p:nvCxnSpPr>
          <p:spPr>
            <a:xfrm flipV="1">
              <a:off x="5177480" y="4867099"/>
              <a:ext cx="272402" cy="4054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29D1CFA-B876-AF01-715D-016C6DAA345F}"/>
                </a:ext>
              </a:extLst>
            </p:cNvPr>
            <p:cNvCxnSpPr>
              <a:cxnSpLocks/>
              <a:stCxn id="21" idx="3"/>
              <a:endCxn id="26" idx="1"/>
            </p:cNvCxnSpPr>
            <p:nvPr/>
          </p:nvCxnSpPr>
          <p:spPr>
            <a:xfrm>
              <a:off x="5177480" y="5272597"/>
              <a:ext cx="272402" cy="3258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F629936-85F8-8348-7A3B-B8A141050064}"/>
                </a:ext>
              </a:extLst>
            </p:cNvPr>
            <p:cNvCxnSpPr>
              <a:cxnSpLocks/>
              <a:stCxn id="21" idx="3"/>
              <a:endCxn id="24" idx="1"/>
            </p:cNvCxnSpPr>
            <p:nvPr/>
          </p:nvCxnSpPr>
          <p:spPr>
            <a:xfrm>
              <a:off x="5177480" y="5272597"/>
              <a:ext cx="266991" cy="10895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D8D4384-A179-8457-7CFA-210D30CDF714}"/>
                </a:ext>
              </a:extLst>
            </p:cNvPr>
            <p:cNvCxnSpPr>
              <a:cxnSpLocks/>
              <a:stCxn id="25" idx="3"/>
              <a:endCxn id="21" idx="1"/>
            </p:cNvCxnSpPr>
            <p:nvPr/>
          </p:nvCxnSpPr>
          <p:spPr>
            <a:xfrm>
              <a:off x="3580905" y="5265132"/>
              <a:ext cx="385614" cy="74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7C0E2BC-64BB-79DA-E89E-E8688FE88DB1}"/>
                </a:ext>
              </a:extLst>
            </p:cNvPr>
            <p:cNvSpPr txBox="1"/>
            <p:nvPr/>
          </p:nvSpPr>
          <p:spPr>
            <a:xfrm>
              <a:off x="2948119" y="4461547"/>
              <a:ext cx="567105" cy="418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orbel" panose="020B0503020204020204" pitchFamily="34" charset="0"/>
                </a:rPr>
                <a:t>Input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8C97F40-886A-CB64-5AC1-923845612E37}"/>
                </a:ext>
              </a:extLst>
            </p:cNvPr>
            <p:cNvSpPr txBox="1"/>
            <p:nvPr/>
          </p:nvSpPr>
          <p:spPr>
            <a:xfrm>
              <a:off x="5318489" y="3376026"/>
              <a:ext cx="696860" cy="418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orbel" panose="020B0503020204020204" pitchFamily="34" charset="0"/>
                </a:rPr>
                <a:t>Output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B7237E1-4EE9-661B-C459-767A9863CEEB}"/>
              </a:ext>
            </a:extLst>
          </p:cNvPr>
          <p:cNvSpPr txBox="1"/>
          <p:nvPr/>
        </p:nvSpPr>
        <p:spPr>
          <a:xfrm>
            <a:off x="7165906" y="731935"/>
            <a:ext cx="1215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Skip-Gram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F117C0-79E3-682E-E8FA-8E41EF79E3F4}"/>
              </a:ext>
            </a:extLst>
          </p:cNvPr>
          <p:cNvSpPr txBox="1"/>
          <p:nvPr/>
        </p:nvSpPr>
        <p:spPr>
          <a:xfrm>
            <a:off x="6554476" y="4466531"/>
            <a:ext cx="22837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Corbel" panose="020B0503020204020204" pitchFamily="34" charset="0"/>
              </a:rPr>
              <a:t>Continuous Bag of Words </a:t>
            </a:r>
          </a:p>
          <a:p>
            <a:pPr algn="ctr"/>
            <a:r>
              <a:rPr lang="en-CA" dirty="0">
                <a:latin typeface="Corbel" panose="020B0503020204020204" pitchFamily="34" charset="0"/>
              </a:rPr>
              <a:t>(CBOW)</a:t>
            </a: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1847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6F44-6E98-A7C7-FF06-7898FE41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rbel" panose="020B0503020204020204" pitchFamily="34" charset="0"/>
              </a:rPr>
              <a:t>Word Embeddings: 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AEFFE-139E-F0B2-11BF-693C9146B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8520600" cy="3853478"/>
          </a:xfrm>
        </p:spPr>
        <p:txBody>
          <a:bodyPr>
            <a:norm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There are a variety of approaches: </a:t>
            </a:r>
          </a:p>
          <a:p>
            <a:pPr marL="114300" indent="0">
              <a:buNone/>
            </a:pPr>
            <a:endParaRPr lang="en-US" dirty="0">
              <a:latin typeface="Corbel" panose="020B0503020204020204" pitchFamily="34" charset="0"/>
            </a:endParaRPr>
          </a:p>
          <a:p>
            <a:r>
              <a:rPr lang="en-US" b="1" dirty="0">
                <a:latin typeface="Corbel" panose="020B0503020204020204" pitchFamily="34" charset="0"/>
              </a:rPr>
              <a:t>Gradient-based algorithms: </a:t>
            </a:r>
          </a:p>
          <a:p>
            <a:pPr lvl="1"/>
            <a:r>
              <a:rPr lang="en-US" sz="1600" dirty="0">
                <a:latin typeface="Corbel" panose="020B0503020204020204" pitchFamily="34" charset="0"/>
              </a:rPr>
              <a:t>Skip-gram/CBOW (</a:t>
            </a:r>
            <a:r>
              <a:rPr lang="en-US" sz="1600" dirty="0" err="1">
                <a:latin typeface="Corbel" panose="020B0503020204020204" pitchFamily="34" charset="0"/>
              </a:rPr>
              <a:t>Mikolov</a:t>
            </a:r>
            <a:r>
              <a:rPr lang="en-US" sz="1600" dirty="0">
                <a:latin typeface="Corbel" panose="020B0503020204020204" pitchFamily="34" charset="0"/>
              </a:rPr>
              <a:t> et al.), </a:t>
            </a:r>
            <a:r>
              <a:rPr lang="en-US" sz="1600" dirty="0" err="1">
                <a:latin typeface="Corbel" panose="020B0503020204020204" pitchFamily="34" charset="0"/>
              </a:rPr>
              <a:t>GloVe</a:t>
            </a:r>
            <a:r>
              <a:rPr lang="en-US" sz="1600" dirty="0">
                <a:latin typeface="Corbel" panose="020B0503020204020204" pitchFamily="34" charset="0"/>
              </a:rPr>
              <a:t> (Pennington et al.)</a:t>
            </a:r>
          </a:p>
          <a:p>
            <a:pPr lvl="1"/>
            <a:r>
              <a:rPr lang="en-US" sz="1600" dirty="0">
                <a:latin typeface="Corbel" panose="020B0503020204020204" pitchFamily="34" charset="0"/>
              </a:rPr>
              <a:t>NNLM, HLBL, RNN (</a:t>
            </a:r>
            <a:r>
              <a:rPr lang="en-US" sz="1600" dirty="0" err="1">
                <a:latin typeface="Corbel" panose="020B0503020204020204" pitchFamily="34" charset="0"/>
              </a:rPr>
              <a:t>Bengio</a:t>
            </a:r>
            <a:r>
              <a:rPr lang="en-US" sz="1600" dirty="0">
                <a:latin typeface="Corbel" panose="020B0503020204020204" pitchFamily="34" charset="0"/>
              </a:rPr>
              <a:t> et al; </a:t>
            </a:r>
            <a:r>
              <a:rPr lang="en-US" sz="1600" dirty="0" err="1">
                <a:latin typeface="Corbel" panose="020B0503020204020204" pitchFamily="34" charset="0"/>
              </a:rPr>
              <a:t>Collobert</a:t>
            </a:r>
            <a:r>
              <a:rPr lang="en-US" sz="1600" dirty="0">
                <a:latin typeface="Corbel" panose="020B0503020204020204" pitchFamily="34" charset="0"/>
              </a:rPr>
              <a:t> &amp; Weston; Huang et al; Minh &amp; Hinton)</a:t>
            </a:r>
            <a:br>
              <a:rPr lang="en-US" sz="1600" dirty="0">
                <a:latin typeface="Corbel" panose="020B0503020204020204" pitchFamily="34" charset="0"/>
              </a:rPr>
            </a:br>
            <a:endParaRPr lang="en-US" sz="1600" dirty="0">
              <a:latin typeface="Corbel" panose="020B0503020204020204" pitchFamily="34" charset="0"/>
            </a:endParaRPr>
          </a:p>
          <a:p>
            <a:pPr lvl="1"/>
            <a:endParaRPr lang="en-US" sz="1600" dirty="0">
              <a:latin typeface="Corbel" panose="020B0503020204020204" pitchFamily="34" charset="0"/>
            </a:endParaRPr>
          </a:p>
          <a:p>
            <a:r>
              <a:rPr lang="en-US" b="1" dirty="0">
                <a:latin typeface="Corbel" panose="020B0503020204020204" pitchFamily="34" charset="0"/>
              </a:rPr>
              <a:t>Count-based: </a:t>
            </a:r>
          </a:p>
          <a:p>
            <a:pPr lvl="1"/>
            <a:r>
              <a:rPr lang="en-US" sz="1600" dirty="0">
                <a:latin typeface="Corbel" panose="020B0503020204020204" pitchFamily="34" charset="0"/>
              </a:rPr>
              <a:t>LSA, HAL, COALS, Hellinger-PCA (Lund &amp; Burges; Rohde et al; </a:t>
            </a:r>
            <a:r>
              <a:rPr lang="en-US" sz="1600" dirty="0" err="1">
                <a:latin typeface="Corbel" panose="020B0503020204020204" pitchFamily="34" charset="0"/>
              </a:rPr>
              <a:t>Lebret</a:t>
            </a:r>
            <a:r>
              <a:rPr lang="en-US" sz="1600" dirty="0">
                <a:latin typeface="Corbel" panose="020B0503020204020204" pitchFamily="34" charset="0"/>
              </a:rPr>
              <a:t> &amp; </a:t>
            </a:r>
            <a:r>
              <a:rPr lang="en-US" sz="1600" dirty="0" err="1">
                <a:latin typeface="Corbel" panose="020B0503020204020204" pitchFamily="34" charset="0"/>
              </a:rPr>
              <a:t>Collobert</a:t>
            </a:r>
            <a:r>
              <a:rPr lang="en-US" sz="1600" dirty="0">
                <a:latin typeface="Corbel" panose="020B0503020204020204" pitchFamily="34" charset="0"/>
              </a:rPr>
              <a:t>; </a:t>
            </a:r>
            <a:r>
              <a:rPr lang="en-US" sz="1600" dirty="0" err="1">
                <a:latin typeface="Corbel" panose="020B0503020204020204" pitchFamily="34" charset="0"/>
              </a:rPr>
              <a:t>Deerwester</a:t>
            </a:r>
            <a:r>
              <a:rPr lang="en-US" sz="1600" dirty="0">
                <a:latin typeface="Corbel" panose="020B0503020204020204" pitchFamily="34" charset="0"/>
              </a:rPr>
              <a:t> et al)</a:t>
            </a:r>
          </a:p>
          <a:p>
            <a:pPr lvl="1"/>
            <a:r>
              <a:rPr lang="en-US" sz="1600" dirty="0">
                <a:latin typeface="Corbel" panose="020B0503020204020204" pitchFamily="34" charset="0"/>
              </a:rPr>
              <a:t>Brown clustering (Brown et al.)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2C5D7-450C-01D6-6DF7-D8C20AE0EC3A}"/>
              </a:ext>
            </a:extLst>
          </p:cNvPr>
          <p:cNvSpPr txBox="1"/>
          <p:nvPr/>
        </p:nvSpPr>
        <p:spPr>
          <a:xfrm>
            <a:off x="6439546" y="1775655"/>
            <a:ext cx="26019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Scales with corpus size </a:t>
            </a:r>
            <a:endParaRPr lang="en-US" sz="1400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Better representations Captures complex patterns</a:t>
            </a:r>
            <a:endParaRPr lang="en-US" sz="1400" dirty="0">
              <a:solidFill>
                <a:srgbClr val="00B05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EC74A2-147A-B476-9DE9-E6D2F99774E5}"/>
              </a:ext>
            </a:extLst>
          </p:cNvPr>
          <p:cNvSpPr txBox="1"/>
          <p:nvPr/>
        </p:nvSpPr>
        <p:spPr>
          <a:xfrm>
            <a:off x="6542019" y="3121131"/>
            <a:ext cx="26019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Fast-</a:t>
            </a:r>
            <a:r>
              <a:rPr lang="en-US" sz="1400" dirty="0" err="1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ish</a:t>
            </a:r>
            <a:r>
              <a:rPr lang="en-US" sz="1400" dirty="0"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 training </a:t>
            </a:r>
            <a:endParaRPr lang="en-US" sz="1400" dirty="0">
              <a:solidFill>
                <a:srgbClr val="00B050"/>
              </a:solidFill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Sub-par representations </a:t>
            </a:r>
            <a:endParaRPr lang="en-US" sz="1400" dirty="0"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2488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4E84-DFC9-4F3B-9AC7-24E9656C7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Evaluating Word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A3DC1-CFD8-49E7-9EE1-AB727D39A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How do we evaluate semantic regularities of distributed representations? </a:t>
            </a:r>
          </a:p>
          <a:p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005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4E84-DFC9-4F3B-9AC7-24E9656C7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Evaluating Word Vectors: Word Analogies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A3DC1-CFD8-49E7-9EE1-AB727D39A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spc="-4" dirty="0">
                <a:latin typeface="Corbel" panose="020B0503020204020204" pitchFamily="34" charset="0"/>
                <a:cs typeface="Calibri"/>
              </a:rPr>
              <a:t>Evaluate word vectors by how well </a:t>
            </a:r>
            <a:r>
              <a:rPr lang="en-US" sz="1800" spc="-33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their </a:t>
            </a: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cosine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distance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after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addition </a:t>
            </a:r>
            <a:r>
              <a:rPr lang="en-US" sz="1800" spc="-33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captures intuitive analogical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relations. 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pPr marL="114300" indent="0">
              <a:buNone/>
            </a:pPr>
            <a:br>
              <a:rPr lang="en-US" dirty="0"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spc="-4" dirty="0">
                <a:latin typeface="Corbel" panose="020B0503020204020204" pitchFamily="34" charset="0"/>
                <a:cs typeface="Calibri"/>
              </a:rPr>
              <a:t>Discarding </a:t>
            </a:r>
            <a:r>
              <a:rPr lang="en-US" dirty="0">
                <a:latin typeface="Corbel" panose="020B0503020204020204" pitchFamily="34" charset="0"/>
                <a:cs typeface="Calibri"/>
              </a:rPr>
              <a:t>the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input words from </a:t>
            </a:r>
            <a:br>
              <a:rPr lang="en-US" spc="-4" dirty="0">
                <a:latin typeface="Corbel" panose="020B0503020204020204" pitchFamily="34" charset="0"/>
                <a:cs typeface="Calibri"/>
              </a:rPr>
            </a:br>
            <a:r>
              <a:rPr lang="en-US" spc="-4" dirty="0">
                <a:latin typeface="Corbel" panose="020B0503020204020204" pitchFamily="34" charset="0"/>
                <a:cs typeface="Calibri"/>
              </a:rPr>
              <a:t>the </a:t>
            </a:r>
            <a:r>
              <a:rPr lang="en-US" spc="-33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search</a:t>
            </a:r>
            <a:r>
              <a:rPr lang="en-US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(!)</a:t>
            </a:r>
            <a:br>
              <a:rPr lang="en-US" dirty="0">
                <a:latin typeface="Corbel" panose="020B0503020204020204" pitchFamily="34" charset="0"/>
                <a:cs typeface="Calibri"/>
              </a:rPr>
            </a:br>
            <a:endParaRPr lang="en-US" dirty="0">
              <a:latin typeface="Corbel" panose="020B0503020204020204" pitchFamily="34" charset="0"/>
              <a:cs typeface="Calibri"/>
            </a:endParaRPr>
          </a:p>
          <a:p>
            <a:pPr lvl="1"/>
            <a:r>
              <a:rPr lang="en-US" sz="1400" spc="-4" dirty="0">
                <a:latin typeface="Corbel" panose="020B0503020204020204" pitchFamily="34" charset="0"/>
                <a:cs typeface="Calibri"/>
              </a:rPr>
              <a:t>Problem: What 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if the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information </a:t>
            </a:r>
            <a:br>
              <a:rPr lang="en-US" sz="1400" spc="-4" dirty="0">
                <a:latin typeface="Corbel" panose="020B0503020204020204" pitchFamily="34" charset="0"/>
                <a:cs typeface="Calibri"/>
              </a:rPr>
            </a:br>
            <a:r>
              <a:rPr lang="en-US" sz="1400" dirty="0">
                <a:latin typeface="Corbel" panose="020B0503020204020204" pitchFamily="34" charset="0"/>
                <a:cs typeface="Calibri"/>
              </a:rPr>
              <a:t>is </a:t>
            </a:r>
            <a:r>
              <a:rPr lang="en-US" sz="1400" spc="-33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there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 but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not linear?</a:t>
            </a:r>
            <a:endParaRPr lang="en-US" sz="1400" dirty="0">
              <a:latin typeface="Corbel" panose="020B0503020204020204" pitchFamily="34" charset="0"/>
              <a:cs typeface="Calibri"/>
            </a:endParaRPr>
          </a:p>
          <a:p>
            <a:pPr lvl="1"/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grpSp>
        <p:nvGrpSpPr>
          <p:cNvPr id="5" name="object 8">
            <a:extLst>
              <a:ext uri="{FF2B5EF4-FFF2-40B4-BE49-F238E27FC236}">
                <a16:creationId xmlns:a16="http://schemas.microsoft.com/office/drawing/2014/main" id="{8216E477-9C71-16F9-F178-B00D66D49ABE}"/>
              </a:ext>
            </a:extLst>
          </p:cNvPr>
          <p:cNvGrpSpPr/>
          <p:nvPr/>
        </p:nvGrpSpPr>
        <p:grpSpPr>
          <a:xfrm>
            <a:off x="3924675" y="2103445"/>
            <a:ext cx="733901" cy="230981"/>
            <a:chOff x="5263896" y="1847088"/>
            <a:chExt cx="978535" cy="307975"/>
          </a:xfrm>
        </p:grpSpPr>
        <p:pic>
          <p:nvPicPr>
            <p:cNvPr id="6" name="object 9">
              <a:extLst>
                <a:ext uri="{FF2B5EF4-FFF2-40B4-BE49-F238E27FC236}">
                  <a16:creationId xmlns:a16="http://schemas.microsoft.com/office/drawing/2014/main" id="{36FD3416-91AC-3FEA-C1F5-4191DF8A67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63896" y="1847088"/>
              <a:ext cx="978408" cy="307848"/>
            </a:xfrm>
            <a:prstGeom prst="rect">
              <a:avLst/>
            </a:prstGeom>
          </p:spPr>
        </p:pic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36EDBD5C-AB04-0C18-5755-CF1614E8DBE5}"/>
                </a:ext>
              </a:extLst>
            </p:cNvPr>
            <p:cNvSpPr/>
            <p:nvPr/>
          </p:nvSpPr>
          <p:spPr>
            <a:xfrm>
              <a:off x="5303021" y="1918432"/>
              <a:ext cx="784860" cy="114300"/>
            </a:xfrm>
            <a:custGeom>
              <a:avLst/>
              <a:gdLst/>
              <a:ahLst/>
              <a:cxnLst/>
              <a:rect l="l" t="t" r="r" b="b"/>
              <a:pathLst>
                <a:path w="784860" h="114300">
                  <a:moveTo>
                    <a:pt x="670220" y="76199"/>
                  </a:moveTo>
                  <a:lnTo>
                    <a:pt x="670220" y="114300"/>
                  </a:lnTo>
                  <a:lnTo>
                    <a:pt x="746420" y="76200"/>
                  </a:lnTo>
                  <a:lnTo>
                    <a:pt x="670220" y="76199"/>
                  </a:lnTo>
                  <a:close/>
                </a:path>
                <a:path w="784860" h="114300">
                  <a:moveTo>
                    <a:pt x="670220" y="38099"/>
                  </a:moveTo>
                  <a:lnTo>
                    <a:pt x="670220" y="76199"/>
                  </a:lnTo>
                  <a:lnTo>
                    <a:pt x="689270" y="76200"/>
                  </a:lnTo>
                  <a:lnTo>
                    <a:pt x="689270" y="38100"/>
                  </a:lnTo>
                  <a:lnTo>
                    <a:pt x="670220" y="38099"/>
                  </a:lnTo>
                  <a:close/>
                </a:path>
                <a:path w="784860" h="114300">
                  <a:moveTo>
                    <a:pt x="670220" y="0"/>
                  </a:moveTo>
                  <a:lnTo>
                    <a:pt x="670220" y="38099"/>
                  </a:lnTo>
                  <a:lnTo>
                    <a:pt x="689270" y="38100"/>
                  </a:lnTo>
                  <a:lnTo>
                    <a:pt x="689270" y="76200"/>
                  </a:lnTo>
                  <a:lnTo>
                    <a:pt x="746423" y="76198"/>
                  </a:lnTo>
                  <a:lnTo>
                    <a:pt x="784520" y="57150"/>
                  </a:lnTo>
                  <a:lnTo>
                    <a:pt x="670220" y="0"/>
                  </a:lnTo>
                  <a:close/>
                </a:path>
                <a:path w="784860" h="114300">
                  <a:moveTo>
                    <a:pt x="0" y="38098"/>
                  </a:moveTo>
                  <a:lnTo>
                    <a:pt x="0" y="76198"/>
                  </a:lnTo>
                  <a:lnTo>
                    <a:pt x="670220" y="76199"/>
                  </a:lnTo>
                  <a:lnTo>
                    <a:pt x="670220" y="38099"/>
                  </a:lnTo>
                  <a:lnTo>
                    <a:pt x="0" y="380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</p:grpSp>
      <p:grpSp>
        <p:nvGrpSpPr>
          <p:cNvPr id="8" name="object 11">
            <a:extLst>
              <a:ext uri="{FF2B5EF4-FFF2-40B4-BE49-F238E27FC236}">
                <a16:creationId xmlns:a16="http://schemas.microsoft.com/office/drawing/2014/main" id="{55CE06C7-EC63-5426-189F-DF39885504C8}"/>
              </a:ext>
            </a:extLst>
          </p:cNvPr>
          <p:cNvGrpSpPr/>
          <p:nvPr/>
        </p:nvGrpSpPr>
        <p:grpSpPr>
          <a:xfrm>
            <a:off x="4856385" y="1891658"/>
            <a:ext cx="2884170" cy="616744"/>
            <a:chOff x="6506179" y="1564706"/>
            <a:chExt cx="3845560" cy="822325"/>
          </a:xfrm>
        </p:grpSpPr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FEF20C19-BC35-8EA2-2961-5F4F3AC74FD3}"/>
                </a:ext>
              </a:extLst>
            </p:cNvPr>
            <p:cNvSpPr/>
            <p:nvPr/>
          </p:nvSpPr>
          <p:spPr>
            <a:xfrm>
              <a:off x="6506179" y="1564706"/>
              <a:ext cx="3845560" cy="822325"/>
            </a:xfrm>
            <a:custGeom>
              <a:avLst/>
              <a:gdLst/>
              <a:ahLst/>
              <a:cxnLst/>
              <a:rect l="l" t="t" r="r" b="b"/>
              <a:pathLst>
                <a:path w="3845559" h="822325">
                  <a:moveTo>
                    <a:pt x="0" y="0"/>
                  </a:moveTo>
                  <a:lnTo>
                    <a:pt x="3845463" y="0"/>
                  </a:lnTo>
                  <a:lnTo>
                    <a:pt x="3845463" y="821714"/>
                  </a:lnTo>
                  <a:lnTo>
                    <a:pt x="0" y="82171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  <p:pic>
          <p:nvPicPr>
            <p:cNvPr id="11" name="object 14">
              <a:extLst>
                <a:ext uri="{FF2B5EF4-FFF2-40B4-BE49-F238E27FC236}">
                  <a16:creationId xmlns:a16="http://schemas.microsoft.com/office/drawing/2014/main" id="{64870979-CA60-F6FB-8985-8C61D19B003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65867" y="1632681"/>
              <a:ext cx="3429000" cy="685800"/>
            </a:xfrm>
            <a:prstGeom prst="rect">
              <a:avLst/>
            </a:prstGeom>
          </p:spPr>
        </p:pic>
      </p:grpSp>
      <p:sp>
        <p:nvSpPr>
          <p:cNvPr id="12" name="object 6">
            <a:extLst>
              <a:ext uri="{FF2B5EF4-FFF2-40B4-BE49-F238E27FC236}">
                <a16:creationId xmlns:a16="http://schemas.microsoft.com/office/drawing/2014/main" id="{0C01ED85-2E78-57EB-C79C-4A7943A9BB20}"/>
              </a:ext>
            </a:extLst>
          </p:cNvPr>
          <p:cNvSpPr txBox="1"/>
          <p:nvPr/>
        </p:nvSpPr>
        <p:spPr>
          <a:xfrm>
            <a:off x="2518250" y="2069971"/>
            <a:ext cx="1004888" cy="259686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1435" rIns="0" bIns="0" rtlCol="0">
            <a:spAutoFit/>
          </a:bodyPr>
          <a:lstStyle/>
          <a:p>
            <a:pPr marL="40958">
              <a:spcBef>
                <a:spcPts val="405"/>
              </a:spcBef>
            </a:pPr>
            <a:r>
              <a:rPr sz="1350" dirty="0">
                <a:latin typeface="Corbel" panose="020B0503020204020204" pitchFamily="34" charset="0"/>
                <a:cs typeface="Calibri"/>
              </a:rPr>
              <a:t>a:b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::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 </a:t>
            </a:r>
            <a:r>
              <a:rPr sz="1350" dirty="0">
                <a:latin typeface="Corbel" panose="020B0503020204020204" pitchFamily="34" charset="0"/>
                <a:cs typeface="Calibri"/>
              </a:rPr>
              <a:t>c:?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2A010B70-E520-8FAF-CB60-665FA7494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45" r="6191" b="4069"/>
          <a:stretch/>
        </p:blipFill>
        <p:spPr>
          <a:xfrm>
            <a:off x="4155747" y="2631457"/>
            <a:ext cx="4723251" cy="2145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5363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4E84-DFC9-4F3B-9AC7-24E9656C7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Evaluating Word Vectors: Word Sense Disambiguation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A3DC1-CFD8-49E7-9EE1-AB727D39A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spc="-4" dirty="0">
                <a:latin typeface="Corbel" panose="020B0503020204020204" pitchFamily="34" charset="0"/>
                <a:cs typeface="Calibri"/>
              </a:rPr>
              <a:t>Most</a:t>
            </a:r>
            <a:r>
              <a:rPr lang="en-US" sz="1800" spc="-1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800" spc="-1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have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 lots</a:t>
            </a:r>
            <a:r>
              <a:rPr lang="en-US" sz="1800" spc="-1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8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meanings!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pPr lvl="1"/>
            <a:r>
              <a:rPr lang="en-US" sz="1400" spc="-4" dirty="0">
                <a:latin typeface="Corbel" panose="020B0503020204020204" pitchFamily="34" charset="0"/>
                <a:cs typeface="Calibri"/>
              </a:rPr>
              <a:t>Especially</a:t>
            </a:r>
            <a:r>
              <a:rPr lang="en-US" sz="1400" spc="-1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common</a:t>
            </a:r>
            <a:r>
              <a:rPr lang="en-US" sz="1400" spc="-1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words</a:t>
            </a:r>
            <a:endParaRPr lang="en-US" sz="1400" dirty="0">
              <a:latin typeface="Corbel" panose="020B0503020204020204" pitchFamily="34" charset="0"/>
              <a:cs typeface="Calibri"/>
            </a:endParaRPr>
          </a:p>
          <a:p>
            <a:pPr lvl="1"/>
            <a:r>
              <a:rPr lang="en-US" sz="1400" spc="-4" dirty="0">
                <a:latin typeface="Corbel" panose="020B0503020204020204" pitchFamily="34" charset="0"/>
                <a:cs typeface="Calibri"/>
              </a:rPr>
              <a:t>Especially words</a:t>
            </a:r>
            <a:r>
              <a:rPr lang="en-US" sz="14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that</a:t>
            </a:r>
            <a:r>
              <a:rPr lang="en-US" sz="14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have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existed 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for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 long</a:t>
            </a:r>
            <a:r>
              <a:rPr lang="en-US" sz="14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time</a:t>
            </a:r>
          </a:p>
          <a:p>
            <a:pPr lvl="1"/>
            <a:endParaRPr lang="en-US" sz="1400" spc="-4" dirty="0">
              <a:latin typeface="Corbel" panose="020B0503020204020204" pitchFamily="34" charset="0"/>
              <a:cs typeface="Calibri"/>
            </a:endParaRPr>
          </a:p>
          <a:p>
            <a:r>
              <a:rPr lang="en-US" sz="1800" spc="-4" dirty="0">
                <a:latin typeface="Corbel" panose="020B0503020204020204" pitchFamily="34" charset="0"/>
                <a:cs typeface="Calibri"/>
              </a:rPr>
              <a:t>Example:</a:t>
            </a:r>
            <a:r>
              <a:rPr lang="en-US" sz="1800" spc="-53" dirty="0">
                <a:latin typeface="Corbel" panose="020B0503020204020204" pitchFamily="34" charset="0"/>
                <a:cs typeface="Calibri"/>
              </a:rPr>
              <a:t> “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pike”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endParaRPr lang="en-US" dirty="0">
              <a:latin typeface="Corbel" panose="020B0503020204020204" pitchFamily="34" charset="0"/>
              <a:cs typeface="Calibri"/>
            </a:endParaRPr>
          </a:p>
          <a:p>
            <a:endParaRPr lang="en-US" dirty="0">
              <a:latin typeface="Corbel" panose="020B0503020204020204" pitchFamily="34" charset="0"/>
              <a:cs typeface="Calibri"/>
            </a:endParaRPr>
          </a:p>
          <a:p>
            <a:endParaRPr lang="en-US" dirty="0">
              <a:latin typeface="Corbel" panose="020B0503020204020204" pitchFamily="34" charset="0"/>
              <a:cs typeface="Calibri"/>
            </a:endParaRPr>
          </a:p>
          <a:p>
            <a:r>
              <a:rPr lang="en-US" dirty="0">
                <a:latin typeface="Corbel" panose="020B0503020204020204" pitchFamily="34" charset="0"/>
                <a:cs typeface="Calibri"/>
              </a:rPr>
              <a:t>Do word vectors capture word senses? </a:t>
            </a:r>
          </a:p>
          <a:p>
            <a:r>
              <a:rPr lang="en-US" dirty="0">
                <a:latin typeface="Corbel" panose="020B0503020204020204" pitchFamily="34" charset="0"/>
                <a:cs typeface="Calibri"/>
              </a:rPr>
              <a:t>Can be framed as a classification problem! (Homework!!)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50D77-3E08-43B4-911D-E5098F0C96B5}"/>
              </a:ext>
            </a:extLst>
          </p:cNvPr>
          <p:cNvSpPr txBox="1"/>
          <p:nvPr/>
        </p:nvSpPr>
        <p:spPr>
          <a:xfrm>
            <a:off x="5579390" y="1515809"/>
            <a:ext cx="31694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A sharp point or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A type of elongated fish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A railroad line or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A type of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The future (coming down the pike)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A type of body position (as in diving)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To kill or pierce with a pike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To make one’s way (pike along)</a:t>
            </a:r>
          </a:p>
        </p:txBody>
      </p:sp>
    </p:spTree>
    <p:extLst>
      <p:ext uri="{BB962C8B-B14F-4D97-AF65-F5344CB8AC3E}">
        <p14:creationId xmlns:p14="http://schemas.microsoft.com/office/powerpoint/2010/main" val="18353139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21D40-4D46-F336-9030-1D5998A8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rbel" panose="020B0503020204020204" pitchFamily="34" charset="0"/>
              </a:rPr>
              <a:t>Classification Recap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3D3DA-3E9A-7099-9ADC-5C55EA890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S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upervised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learning: we</a:t>
            </a:r>
            <a:r>
              <a:rPr lang="en-US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have</a:t>
            </a:r>
            <a:r>
              <a:rPr lang="en-US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a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training</a:t>
            </a:r>
            <a:r>
              <a:rPr lang="en-US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dataset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consisting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samples</a:t>
            </a:r>
            <a:br>
              <a:rPr lang="en-US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</a:br>
            <a:endParaRPr lang="en-US" dirty="0">
              <a:latin typeface="Corbel" panose="020B0503020204020204" pitchFamily="34" charset="0"/>
              <a:cs typeface="Calibri"/>
            </a:endParaRPr>
          </a:p>
          <a:p>
            <a:pPr marL="114300" marR="787241" indent="0" algn="ctr">
              <a:buNone/>
            </a:pPr>
            <a:r>
              <a:rPr lang="en-US" spc="-4" dirty="0">
                <a:latin typeface="Corbel" panose="020B0503020204020204" pitchFamily="34" charset="0"/>
                <a:cs typeface="Calibri"/>
              </a:rPr>
              <a:t>{</a:t>
            </a:r>
            <a:r>
              <a:rPr lang="en-US" spc="-4" dirty="0" err="1">
                <a:latin typeface="Corbel" panose="020B0503020204020204" pitchFamily="34" charset="0"/>
                <a:cs typeface="Calibri"/>
              </a:rPr>
              <a:t>x</a:t>
            </a:r>
            <a:r>
              <a:rPr lang="en-US" spc="-5" baseline="-17361" dirty="0" err="1">
                <a:latin typeface="Corbel" panose="020B0503020204020204" pitchFamily="34" charset="0"/>
                <a:cs typeface="Calibri"/>
              </a:rPr>
              <a:t>i</a:t>
            </a:r>
            <a:r>
              <a:rPr lang="en-US" spc="-4" dirty="0" err="1">
                <a:latin typeface="Corbel" panose="020B0503020204020204" pitchFamily="34" charset="0"/>
                <a:cs typeface="Calibri"/>
              </a:rPr>
              <a:t>,y</a:t>
            </a:r>
            <a:r>
              <a:rPr lang="en-US" spc="-5" baseline="-17361" dirty="0" err="1">
                <a:latin typeface="Corbel" panose="020B0503020204020204" pitchFamily="34" charset="0"/>
                <a:cs typeface="Calibri"/>
              </a:rPr>
              <a:t>i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}</a:t>
            </a:r>
            <a:r>
              <a:rPr lang="en-US" spc="-5" baseline="24305" dirty="0">
                <a:latin typeface="Corbel" panose="020B0503020204020204" pitchFamily="34" charset="0"/>
                <a:cs typeface="Calibri"/>
              </a:rPr>
              <a:t>N</a:t>
            </a:r>
            <a:r>
              <a:rPr lang="en-US" spc="-5" baseline="-17361" dirty="0">
                <a:latin typeface="Corbel" panose="020B0503020204020204" pitchFamily="34" charset="0"/>
                <a:cs typeface="Calibri"/>
              </a:rPr>
              <a:t>i=1</a:t>
            </a:r>
            <a:endParaRPr lang="en-US" baseline="-17361" dirty="0">
              <a:latin typeface="Corbel" panose="020B0503020204020204" pitchFamily="34" charset="0"/>
              <a:cs typeface="Calibri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spc="-4" dirty="0">
                <a:latin typeface="Corbel" panose="020B0503020204020204" pitchFamily="34" charset="0"/>
                <a:cs typeface="Calibri"/>
              </a:rPr>
              <a:t>x</a:t>
            </a:r>
            <a:r>
              <a:rPr lang="en-US" spc="-5" baseline="-17361" dirty="0">
                <a:latin typeface="Corbel" panose="020B0503020204020204" pitchFamily="34" charset="0"/>
                <a:cs typeface="Calibri"/>
              </a:rPr>
              <a:t>i</a:t>
            </a:r>
            <a:r>
              <a:rPr lang="en-US" spc="197" baseline="-1736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are</a:t>
            </a:r>
            <a:r>
              <a:rPr lang="en-US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inputs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,</a:t>
            </a:r>
            <a:r>
              <a:rPr lang="en-US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e.g.,</a:t>
            </a:r>
            <a:r>
              <a:rPr lang="en-US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words,</a:t>
            </a:r>
            <a:r>
              <a:rPr lang="en-US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sentences,</a:t>
            </a:r>
            <a:r>
              <a:rPr lang="en-US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documents,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etc.</a:t>
            </a:r>
          </a:p>
          <a:p>
            <a:r>
              <a:rPr lang="en-US" dirty="0" err="1">
                <a:latin typeface="Corbel" panose="020B0503020204020204" pitchFamily="34" charset="0"/>
                <a:cs typeface="Calibri"/>
              </a:rPr>
              <a:t>y</a:t>
            </a:r>
            <a:r>
              <a:rPr lang="en-US" baseline="-17361" dirty="0" err="1">
                <a:latin typeface="Corbel" panose="020B0503020204020204" pitchFamily="34" charset="0"/>
                <a:cs typeface="Calibri"/>
              </a:rPr>
              <a:t>i</a:t>
            </a:r>
            <a:r>
              <a:rPr lang="en-US" spc="191" baseline="-1736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are</a:t>
            </a:r>
            <a:r>
              <a:rPr lang="en-US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solidFill>
                  <a:srgbClr val="8A007F"/>
                </a:solidFill>
                <a:latin typeface="Corbel" panose="020B0503020204020204" pitchFamily="34" charset="0"/>
                <a:cs typeface="Calibri"/>
              </a:rPr>
              <a:t>labels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(one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dirty="0">
                <a:latin typeface="Corbel" panose="020B0503020204020204" pitchFamily="34" charset="0"/>
                <a:cs typeface="Calibri"/>
              </a:rPr>
              <a:t> C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 classes)</a:t>
            </a:r>
            <a:r>
              <a:rPr lang="en-US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we</a:t>
            </a:r>
            <a:r>
              <a:rPr lang="en-US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try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to</a:t>
            </a:r>
            <a:r>
              <a:rPr lang="en-US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predict,</a:t>
            </a:r>
            <a:r>
              <a:rPr lang="en-US" dirty="0">
                <a:latin typeface="Corbel" panose="020B0503020204020204" pitchFamily="34" charset="0"/>
                <a:cs typeface="Calibri"/>
              </a:rPr>
              <a:t> for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example:</a:t>
            </a:r>
          </a:p>
          <a:p>
            <a:pPr lvl="1"/>
            <a:r>
              <a:rPr lang="en-US" sz="1800" spc="-4" dirty="0">
                <a:latin typeface="Corbel" panose="020B0503020204020204" pitchFamily="34" charset="0"/>
                <a:cs typeface="Calibri"/>
              </a:rPr>
              <a:t>Sentiment labels (+/–),</a:t>
            </a:r>
            <a:r>
              <a:rPr lang="en-US" sz="18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named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entity types,</a:t>
            </a:r>
            <a:r>
              <a:rPr lang="en-US" sz="18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buy/sell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decisions, word senses, etc. 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pPr marL="114300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34381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21D40-4D46-F336-9030-1D5998A8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rbel" panose="020B0503020204020204" pitchFamily="34" charset="0"/>
              </a:rPr>
              <a:t>Classification Intuition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3062B-D89D-FB73-A418-285C7C7B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4"/>
            <a:ext cx="8520600" cy="3605505"/>
          </a:xfrm>
        </p:spPr>
        <p:txBody>
          <a:bodyPr>
            <a:normAutofit/>
          </a:bodyPr>
          <a:lstStyle/>
          <a:p>
            <a:r>
              <a:rPr lang="en-US" sz="1800" spc="-4" dirty="0">
                <a:latin typeface="Corbel" panose="020B0503020204020204" pitchFamily="34" charset="0"/>
                <a:cs typeface="Calibri"/>
              </a:rPr>
              <a:t>Training</a:t>
            </a:r>
            <a:r>
              <a:rPr lang="en-US" sz="1800" spc="-19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data:</a:t>
            </a:r>
            <a:r>
              <a:rPr lang="en-US" sz="1800" spc="-15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{</a:t>
            </a:r>
            <a:r>
              <a:rPr lang="en-US" sz="1800" spc="-4" dirty="0" err="1">
                <a:latin typeface="Corbel" panose="020B0503020204020204" pitchFamily="34" charset="0"/>
                <a:cs typeface="Calibri"/>
              </a:rPr>
              <a:t>x</a:t>
            </a:r>
            <a:r>
              <a:rPr lang="en-US" sz="1800" spc="-5" baseline="-17361" dirty="0" err="1">
                <a:latin typeface="Corbel" panose="020B0503020204020204" pitchFamily="34" charset="0"/>
                <a:cs typeface="Calibri"/>
              </a:rPr>
              <a:t>i</a:t>
            </a:r>
            <a:r>
              <a:rPr lang="en-US" sz="1800" spc="-4" dirty="0" err="1">
                <a:latin typeface="Corbel" panose="020B0503020204020204" pitchFamily="34" charset="0"/>
                <a:cs typeface="Calibri"/>
              </a:rPr>
              <a:t>,y</a:t>
            </a:r>
            <a:r>
              <a:rPr lang="en-US" sz="1800" spc="-5" baseline="-17361" dirty="0" err="1">
                <a:latin typeface="Corbel" panose="020B0503020204020204" pitchFamily="34" charset="0"/>
                <a:cs typeface="Calibri"/>
              </a:rPr>
              <a:t>i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}</a:t>
            </a:r>
            <a:r>
              <a:rPr lang="en-US" sz="1800" spc="-5" baseline="24305" dirty="0">
                <a:latin typeface="Corbel" panose="020B0503020204020204" pitchFamily="34" charset="0"/>
                <a:cs typeface="Calibri"/>
              </a:rPr>
              <a:t>N</a:t>
            </a:r>
            <a:r>
              <a:rPr lang="en-US" sz="1800" spc="-5" baseline="-17361" dirty="0">
                <a:latin typeface="Corbel" panose="020B0503020204020204" pitchFamily="34" charset="0"/>
                <a:cs typeface="Calibri"/>
              </a:rPr>
              <a:t>i=1</a:t>
            </a:r>
            <a:endParaRPr lang="en-US" sz="1800" baseline="-17361" dirty="0">
              <a:latin typeface="Corbel" panose="020B0503020204020204" pitchFamily="34" charset="0"/>
              <a:cs typeface="Calibri"/>
            </a:endParaRPr>
          </a:p>
          <a:p>
            <a:endParaRPr lang="en-US" sz="1800" dirty="0">
              <a:latin typeface="Corbel" panose="020B0503020204020204" pitchFamily="34" charset="0"/>
              <a:cs typeface="Calibri"/>
            </a:endParaRPr>
          </a:p>
          <a:p>
            <a:r>
              <a:rPr lang="en-US" dirty="0">
                <a:latin typeface="Corbel" panose="020B0503020204020204" pitchFamily="34" charset="0"/>
                <a:cs typeface="Calibri"/>
              </a:rPr>
              <a:t>In the example: </a:t>
            </a:r>
          </a:p>
          <a:p>
            <a:pPr lvl="1"/>
            <a:r>
              <a:rPr lang="en-US" dirty="0">
                <a:latin typeface="Corbel" panose="020B0503020204020204" pitchFamily="34" charset="0"/>
                <a:cs typeface="Calibri"/>
              </a:rPr>
              <a:t>Input vectors in 2D space </a:t>
            </a:r>
          </a:p>
          <a:p>
            <a:pPr lvl="1"/>
            <a:r>
              <a:rPr lang="en-US" sz="1400" spc="-4" dirty="0">
                <a:latin typeface="Corbel" panose="020B0503020204020204" pitchFamily="34" charset="0"/>
                <a:cs typeface="Calibri"/>
              </a:rPr>
              <a:t>Linear</a:t>
            </a:r>
            <a:r>
              <a:rPr lang="en-US" sz="14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decision</a:t>
            </a:r>
            <a:r>
              <a:rPr lang="en-US" sz="1400" spc="-1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boundary</a:t>
            </a:r>
          </a:p>
          <a:p>
            <a:pPr lvl="1"/>
            <a:endParaRPr lang="en-US" sz="1400" spc="-4" dirty="0">
              <a:latin typeface="Corbel" panose="020B0503020204020204" pitchFamily="34" charset="0"/>
              <a:cs typeface="Calibri"/>
            </a:endParaRPr>
          </a:p>
          <a:p>
            <a:r>
              <a:rPr lang="en-US" spc="-4" dirty="0">
                <a:latin typeface="Corbel" panose="020B0503020204020204" pitchFamily="34" charset="0"/>
                <a:cs typeface="Calibri"/>
              </a:rPr>
              <a:t>T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raditional</a:t>
            </a:r>
            <a:r>
              <a:rPr lang="en-US" sz="1800" spc="-1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ML/Stats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 approach:</a:t>
            </a:r>
            <a:r>
              <a:rPr lang="en-US" sz="1800" spc="-8" dirty="0">
                <a:latin typeface="Corbel" panose="020B0503020204020204" pitchFamily="34" charset="0"/>
                <a:cs typeface="Calibri"/>
              </a:rPr>
              <a:t> </a:t>
            </a:r>
          </a:p>
          <a:p>
            <a:pPr lvl="1"/>
            <a:r>
              <a:rPr lang="en-US" spc="-4" dirty="0">
                <a:latin typeface="Corbel" panose="020B0503020204020204" pitchFamily="34" charset="0"/>
                <a:cs typeface="Calibri"/>
              </a:rPr>
              <a:t>assume</a:t>
            </a:r>
            <a:r>
              <a:rPr lang="en-US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4" dirty="0">
                <a:latin typeface="Corbel" panose="020B0503020204020204" pitchFamily="34" charset="0"/>
                <a:cs typeface="Calibri"/>
              </a:rPr>
              <a:t>x</a:t>
            </a:r>
            <a:r>
              <a:rPr lang="en-US" spc="-5" baseline="-17361" dirty="0">
                <a:latin typeface="Corbel" panose="020B0503020204020204" pitchFamily="34" charset="0"/>
                <a:cs typeface="Calibri"/>
              </a:rPr>
              <a:t>i</a:t>
            </a:r>
            <a:r>
              <a:rPr lang="en-US" spc="191" baseline="-1736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dirty="0">
                <a:latin typeface="Corbel" panose="020B0503020204020204" pitchFamily="34" charset="0"/>
                <a:cs typeface="Calibri"/>
              </a:rPr>
              <a:t>are fixed,</a:t>
            </a:r>
          </a:p>
          <a:p>
            <a:pPr lvl="1"/>
            <a:r>
              <a:rPr lang="en-US" sz="1400" spc="-4" dirty="0">
                <a:latin typeface="Corbel" panose="020B0503020204020204" pitchFamily="34" charset="0"/>
                <a:cs typeface="Calibri"/>
              </a:rPr>
              <a:t>train (i.e., set)</a:t>
            </a:r>
            <a:r>
              <a:rPr lang="en-US" sz="1400" spc="-11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 err="1">
                <a:latin typeface="Corbel" panose="020B0503020204020204" pitchFamily="34" charset="0"/>
                <a:cs typeface="Calibri"/>
              </a:rPr>
              <a:t>softmax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/logistic regression weights</a:t>
            </a:r>
            <a:r>
              <a:rPr lang="en-US" sz="14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latin typeface="Corbel" panose="020B0503020204020204" pitchFamily="34" charset="0"/>
                <a:cs typeface="Cambria Math"/>
              </a:rPr>
              <a:t>𝑊</a:t>
            </a:r>
            <a:r>
              <a:rPr lang="en-US" sz="1400" spc="172" dirty="0">
                <a:latin typeface="Corbel" panose="020B0503020204020204" pitchFamily="34" charset="0"/>
                <a:cs typeface="Cambria Math"/>
              </a:rPr>
              <a:t> </a:t>
            </a:r>
            <a:r>
              <a:rPr lang="en-US" sz="1400" dirty="0">
                <a:latin typeface="Corbel" panose="020B0503020204020204" pitchFamily="34" charset="0"/>
                <a:cs typeface="Cambria Math"/>
              </a:rPr>
              <a:t>∈</a:t>
            </a:r>
            <a:r>
              <a:rPr lang="en-US" sz="1400" spc="105" dirty="0">
                <a:latin typeface="Corbel" panose="020B0503020204020204" pitchFamily="34" charset="0"/>
                <a:cs typeface="Cambria Math"/>
              </a:rPr>
              <a:t> </a:t>
            </a:r>
            <a:r>
              <a:rPr lang="en-US" sz="1400" spc="23" dirty="0" err="1">
                <a:latin typeface="Corbel" panose="020B0503020204020204" pitchFamily="34" charset="0"/>
                <a:cs typeface="Cambria Math"/>
              </a:rPr>
              <a:t>ℝ</a:t>
            </a:r>
            <a:r>
              <a:rPr lang="en-US" sz="1800" spc="33" baseline="26234" dirty="0">
                <a:latin typeface="Corbel" panose="020B0503020204020204" pitchFamily="34" charset="0"/>
                <a:cs typeface="Cambria Math"/>
              </a:rPr>
              <a:t>𝐶×𝑑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to</a:t>
            </a:r>
            <a:r>
              <a:rPr lang="en-US" sz="14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determine</a:t>
            </a:r>
            <a:r>
              <a:rPr lang="en-US" sz="14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a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decision boundary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 (hyperplane)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as</a:t>
            </a:r>
            <a:r>
              <a:rPr lang="en-US" sz="14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4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the</a:t>
            </a:r>
            <a:r>
              <a:rPr lang="en-US" sz="140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400" spc="-4" dirty="0">
                <a:latin typeface="Corbel" panose="020B0503020204020204" pitchFamily="34" charset="0"/>
                <a:cs typeface="Calibri"/>
              </a:rPr>
              <a:t>picture</a:t>
            </a:r>
            <a:br>
              <a:rPr lang="en-US" sz="1400" spc="-4" dirty="0">
                <a:latin typeface="Corbel" panose="020B0503020204020204" pitchFamily="34" charset="0"/>
                <a:cs typeface="Calibri"/>
              </a:rPr>
            </a:br>
            <a:endParaRPr lang="en-US" dirty="0">
              <a:latin typeface="Corbel" panose="020B0503020204020204" pitchFamily="34" charset="0"/>
              <a:cs typeface="Calibri"/>
            </a:endParaRPr>
          </a:p>
          <a:p>
            <a:r>
              <a:rPr lang="en-US" dirty="0">
                <a:latin typeface="Corbel" panose="020B0503020204020204" pitchFamily="34" charset="0"/>
                <a:cs typeface="Calibri"/>
              </a:rPr>
              <a:t>Model: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For</a:t>
            </a:r>
            <a:r>
              <a:rPr lang="en-US" sz="18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each</a:t>
            </a:r>
            <a:r>
              <a:rPr lang="en-US" sz="18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Calibri"/>
              </a:rPr>
              <a:t>fixed</a:t>
            </a:r>
            <a:r>
              <a:rPr lang="en-US" sz="18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x,</a:t>
            </a:r>
            <a:r>
              <a:rPr lang="en-US" sz="180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800" spc="-4" dirty="0">
                <a:latin typeface="Corbel" panose="020B0503020204020204" pitchFamily="34" charset="0"/>
                <a:cs typeface="Calibri"/>
              </a:rPr>
              <a:t>predict:</a:t>
            </a:r>
            <a:endParaRPr lang="en-US" sz="1800" dirty="0">
              <a:latin typeface="Corbel" panose="020B0503020204020204" pitchFamily="34" charset="0"/>
              <a:cs typeface="Calibri"/>
            </a:endParaRPr>
          </a:p>
        </p:txBody>
      </p:sp>
      <p:pic>
        <p:nvPicPr>
          <p:cNvPr id="5" name="object 7">
            <a:extLst>
              <a:ext uri="{FF2B5EF4-FFF2-40B4-BE49-F238E27FC236}">
                <a16:creationId xmlns:a16="http://schemas.microsoft.com/office/drawing/2014/main" id="{381400E5-ABCD-66B1-CCD6-38EC330BB01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8841" y="1017725"/>
            <a:ext cx="2055052" cy="2055052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C68B513C-9080-C569-908D-3537E2CA0EA9}"/>
              </a:ext>
            </a:extLst>
          </p:cNvPr>
          <p:cNvSpPr txBox="1"/>
          <p:nvPr/>
        </p:nvSpPr>
        <p:spPr>
          <a:xfrm>
            <a:off x="2669591" y="4814747"/>
            <a:ext cx="3804817" cy="264496"/>
          </a:xfrm>
          <a:prstGeom prst="rect">
            <a:avLst/>
          </a:prstGeom>
        </p:spPr>
        <p:txBody>
          <a:bodyPr vert="horz" wrap="square" lIns="0" tIns="79058" rIns="0" bIns="0" rtlCol="0">
            <a:spAutoFit/>
          </a:bodyPr>
          <a:lstStyle/>
          <a:p>
            <a:pPr marL="9525" algn="ctr">
              <a:spcBef>
                <a:spcPts val="623"/>
              </a:spcBef>
            </a:pPr>
            <a:r>
              <a:rPr lang="en-US" sz="1200" spc="-8" dirty="0">
                <a:latin typeface="Corbel" panose="020B0503020204020204" pitchFamily="34" charset="0"/>
                <a:cs typeface="Calibri"/>
                <a:hlinkClick r:id="rId4"/>
              </a:rPr>
              <a:t>[</a:t>
            </a:r>
            <a:r>
              <a:rPr sz="1200" spc="-8" dirty="0">
                <a:latin typeface="Corbel" panose="020B0503020204020204" pitchFamily="34" charset="0"/>
                <a:cs typeface="Calibri"/>
                <a:hlinkClick r:id="rId4"/>
              </a:rPr>
              <a:t>Visualizations </a:t>
            </a:r>
            <a:r>
              <a:rPr sz="1200" dirty="0">
                <a:latin typeface="Corbel" panose="020B0503020204020204" pitchFamily="34" charset="0"/>
                <a:cs typeface="Calibri"/>
                <a:hlinkClick r:id="rId4"/>
              </a:rPr>
              <a:t>with</a:t>
            </a:r>
            <a:r>
              <a:rPr sz="1200" spc="-8" dirty="0">
                <a:latin typeface="Corbel" panose="020B0503020204020204" pitchFamily="34" charset="0"/>
                <a:cs typeface="Calibri"/>
                <a:hlinkClick r:id="rId4"/>
              </a:rPr>
              <a:t> </a:t>
            </a:r>
            <a:r>
              <a:rPr sz="1200" spc="-4" dirty="0">
                <a:latin typeface="Corbel" panose="020B0503020204020204" pitchFamily="34" charset="0"/>
                <a:cs typeface="Calibri"/>
                <a:hlinkClick r:id="rId4"/>
              </a:rPr>
              <a:t>ConvNetJS</a:t>
            </a:r>
            <a:r>
              <a:rPr sz="1200" dirty="0">
                <a:latin typeface="Corbel" panose="020B0503020204020204" pitchFamily="34" charset="0"/>
                <a:cs typeface="Calibri"/>
                <a:hlinkClick r:id="rId4"/>
              </a:rPr>
              <a:t> </a:t>
            </a:r>
            <a:r>
              <a:rPr sz="1200" spc="-8" dirty="0">
                <a:latin typeface="Corbel" panose="020B0503020204020204" pitchFamily="34" charset="0"/>
                <a:cs typeface="Calibri"/>
                <a:hlinkClick r:id="rId4"/>
              </a:rPr>
              <a:t>by</a:t>
            </a:r>
            <a:r>
              <a:rPr sz="1200" spc="-4" dirty="0">
                <a:latin typeface="Corbel" panose="020B0503020204020204" pitchFamily="34" charset="0"/>
                <a:cs typeface="Calibri"/>
                <a:hlinkClick r:id="rId4"/>
              </a:rPr>
              <a:t> </a:t>
            </a:r>
            <a:r>
              <a:rPr sz="1200" spc="-8" dirty="0">
                <a:latin typeface="Corbel" panose="020B0503020204020204" pitchFamily="34" charset="0"/>
                <a:cs typeface="Calibri"/>
                <a:hlinkClick r:id="rId4"/>
              </a:rPr>
              <a:t>Andrej</a:t>
            </a:r>
            <a:r>
              <a:rPr sz="1200" spc="4" dirty="0">
                <a:latin typeface="Corbel" panose="020B0503020204020204" pitchFamily="34" charset="0"/>
                <a:cs typeface="Calibri"/>
                <a:hlinkClick r:id="rId4"/>
              </a:rPr>
              <a:t> </a:t>
            </a:r>
            <a:r>
              <a:rPr sz="1200" spc="-8" dirty="0">
                <a:latin typeface="Corbel" panose="020B0503020204020204" pitchFamily="34" charset="0"/>
                <a:cs typeface="Calibri"/>
                <a:hlinkClick r:id="rId4"/>
              </a:rPr>
              <a:t>Karpath</a:t>
            </a:r>
            <a:r>
              <a:rPr lang="en-US" sz="1200" spc="-8" dirty="0">
                <a:latin typeface="Corbel" panose="020B0503020204020204" pitchFamily="34" charset="0"/>
                <a:cs typeface="Calibri"/>
                <a:hlinkClick r:id="rId4"/>
              </a:rPr>
              <a:t>y]</a:t>
            </a:r>
            <a:endParaRPr sz="1200" dirty="0">
              <a:latin typeface="Corbel" panose="020B0503020204020204" pitchFamily="34" charset="0"/>
              <a:cs typeface="Calibri"/>
            </a:endParaRPr>
          </a:p>
        </p:txBody>
      </p:sp>
      <p:pic>
        <p:nvPicPr>
          <p:cNvPr id="9" name="object 3">
            <a:extLst>
              <a:ext uri="{FF2B5EF4-FFF2-40B4-BE49-F238E27FC236}">
                <a16:creationId xmlns:a16="http://schemas.microsoft.com/office/drawing/2014/main" id="{2997CC05-8211-3EFF-8260-15F762C8AD8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72810" y="4048577"/>
            <a:ext cx="3023557" cy="7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86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447D-15BC-6609-1276-E07172C68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rbel" panose="020B0503020204020204" pitchFamily="34" charset="0"/>
              </a:rPr>
              <a:t>Classification with </a:t>
            </a:r>
            <a:r>
              <a:rPr lang="en-US" dirty="0" err="1">
                <a:latin typeface="Corbel" panose="020B0503020204020204" pitchFamily="34" charset="0"/>
              </a:rPr>
              <a:t>Softmax</a:t>
            </a:r>
            <a:r>
              <a:rPr lang="en-US" dirty="0">
                <a:latin typeface="Corbel" panose="020B0503020204020204" pitchFamily="34" charset="0"/>
              </a:rPr>
              <a:t> Classifier (Logistic Regression)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C15460-5F72-7AE6-34ED-157582D49E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Each linear product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indicates the score </a:t>
                </a:r>
                <a:b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</a:br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assigned to class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.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Here is the inference procedure: </a:t>
                </a:r>
              </a:p>
              <a:p>
                <a:pPr marL="939800" lvl="1" indent="-3429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Compute the score assigned to each class: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∀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pPr marL="939800" lvl="1" indent="-3429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Pick the class with the highest score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pPr marL="939800" lvl="1" indent="-3429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To convert the scores into probabilities, pass them through the </a:t>
                </a:r>
                <a:r>
                  <a:rPr lang="en-US" dirty="0" err="1">
                    <a:solidFill>
                      <a:schemeClr val="tx1"/>
                    </a:solidFill>
                    <a:latin typeface="Corbel" panose="020B0503020204020204" pitchFamily="34" charset="0"/>
                  </a:rPr>
                  <a:t>softmax</a:t>
                </a:r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function </a:t>
                </a:r>
              </a:p>
              <a:p>
                <a:pPr marL="939800" lvl="1" indent="-34290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pPr marL="939800" lvl="1" indent="-34290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pPr marL="939800" lvl="1" indent="-34290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pPr marL="939800" lvl="1" indent="-34290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C15460-5F72-7AE6-34ED-157582D49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ject 6">
            <a:extLst>
              <a:ext uri="{FF2B5EF4-FFF2-40B4-BE49-F238E27FC236}">
                <a16:creationId xmlns:a16="http://schemas.microsoft.com/office/drawing/2014/main" id="{04AEB827-E3A4-45F1-D590-14265CDEDA5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25210" y="1245952"/>
            <a:ext cx="2625888" cy="616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45A014-79A5-EA25-35F6-C90D0D4B5253}"/>
                  </a:ext>
                </a:extLst>
              </p:cNvPr>
              <p:cNvSpPr txBox="1"/>
              <p:nvPr/>
            </p:nvSpPr>
            <p:spPr>
              <a:xfrm>
                <a:off x="2226794" y="3061575"/>
                <a:ext cx="4572000" cy="581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45A014-79A5-EA25-35F6-C90D0D4B5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794" y="3061575"/>
                <a:ext cx="4572000" cy="581378"/>
              </a:xfrm>
              <a:prstGeom prst="rect">
                <a:avLst/>
              </a:prstGeom>
              <a:blipFill>
                <a:blip r:embed="rId5"/>
                <a:stretch>
                  <a:fillRect t="-8333" b="-8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2869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1EB2-ED8F-7E23-B5A2-6CE8E649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“Is Typesetting Mandatory?"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AB8B9F-02F2-0BEE-C683-59275C309141}"/>
              </a:ext>
            </a:extLst>
          </p:cNvPr>
          <p:cNvSpPr txBox="1">
            <a:spLocks/>
          </p:cNvSpPr>
          <p:nvPr/>
        </p:nvSpPr>
        <p:spPr>
          <a:xfrm>
            <a:off x="311700" y="1366484"/>
            <a:ext cx="8520600" cy="377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reating a document in Overleaf - Overleaf, Online LaTeX Editor">
            <a:extLst>
              <a:ext uri="{FF2B5EF4-FFF2-40B4-BE49-F238E27FC236}">
                <a16:creationId xmlns:a16="http://schemas.microsoft.com/office/drawing/2014/main" id="{264FADB6-F605-0F1F-85F5-487772AFD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49" y="958633"/>
            <a:ext cx="6764468" cy="34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4A9976-8FA2-F8C1-9FBD-86C5836C809E}"/>
              </a:ext>
            </a:extLst>
          </p:cNvPr>
          <p:cNvSpPr txBox="1">
            <a:spLocks/>
          </p:cNvSpPr>
          <p:nvPr/>
        </p:nvSpPr>
        <p:spPr>
          <a:xfrm>
            <a:off x="464100" y="1552440"/>
            <a:ext cx="8520600" cy="377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 back to Overleaf home and ”copy” the homework template. </a:t>
            </a:r>
          </a:p>
        </p:txBody>
      </p:sp>
    </p:spTree>
    <p:extLst>
      <p:ext uri="{BB962C8B-B14F-4D97-AF65-F5344CB8AC3E}">
        <p14:creationId xmlns:p14="http://schemas.microsoft.com/office/powerpoint/2010/main" val="2624738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447D-15BC-6609-1276-E07172C68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rbel" panose="020B0503020204020204" pitchFamily="34" charset="0"/>
              </a:rPr>
              <a:t>Classification with </a:t>
            </a:r>
            <a:r>
              <a:rPr lang="en-US" dirty="0" err="1">
                <a:latin typeface="Corbel" panose="020B0503020204020204" pitchFamily="34" charset="0"/>
              </a:rPr>
              <a:t>Softmax</a:t>
            </a:r>
            <a:r>
              <a:rPr lang="en-US" dirty="0">
                <a:latin typeface="Corbel" panose="020B0503020204020204" pitchFamily="34" charset="0"/>
              </a:rPr>
              <a:t> Classifier (Logistic Regression)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C15460-5F72-7AE6-34ED-157582D49E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Training: for each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training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example</a:t>
                </a:r>
                <a:r>
                  <a:rPr lang="en-US" spc="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(</a:t>
                </a:r>
                <a:r>
                  <a:rPr lang="en-US" spc="-4" dirty="0" err="1">
                    <a:latin typeface="Corbel" panose="020B0503020204020204" pitchFamily="34" charset="0"/>
                    <a:cs typeface="Calibri"/>
                  </a:rPr>
                  <a:t>x,y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) </a:t>
                </a:r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optimize </a:t>
                </a:r>
                <a:b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</a:br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the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 to </a:t>
                </a:r>
                <a:r>
                  <a:rPr lang="en-US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maximize</a:t>
                </a:r>
                <a:r>
                  <a:rPr lang="en-US" spc="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the</a:t>
                </a:r>
                <a:r>
                  <a:rPr lang="en-US" spc="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probability</a:t>
                </a:r>
                <a:r>
                  <a:rPr lang="en-US" spc="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of</a:t>
                </a:r>
                <a:r>
                  <a:rPr lang="en-US" spc="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br>
                  <a:rPr lang="en-US" spc="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</a:br>
                <a:r>
                  <a:rPr lang="en-US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the </a:t>
                </a:r>
                <a:r>
                  <a:rPr lang="en-US" spc="-39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correct</a:t>
                </a:r>
                <a:r>
                  <a:rPr lang="en-US" spc="-8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class 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y,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or. </a:t>
                </a:r>
              </a:p>
              <a:p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or</a:t>
                </a:r>
                <a:r>
                  <a:rPr lang="en-US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we</a:t>
                </a:r>
                <a:r>
                  <a:rPr lang="en-US" spc="4" dirty="0"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latin typeface="Corbel" panose="020B0503020204020204" pitchFamily="34" charset="0"/>
                    <a:cs typeface="Calibri"/>
                  </a:rPr>
                  <a:t>can </a:t>
                </a:r>
                <a:r>
                  <a:rPr lang="en-US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minimize</a:t>
                </a:r>
                <a:r>
                  <a:rPr lang="en-US" spc="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the</a:t>
                </a:r>
                <a:r>
                  <a:rPr lang="en-US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negative</a:t>
                </a:r>
                <a:r>
                  <a:rPr lang="en-US" spc="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log probability of</a:t>
                </a:r>
                <a:r>
                  <a:rPr lang="en-US" spc="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that</a:t>
                </a:r>
                <a:r>
                  <a:rPr lang="en-US" spc="-8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 </a:t>
                </a:r>
                <a:r>
                  <a:rPr lang="en-US" spc="-4" dirty="0">
                    <a:solidFill>
                      <a:srgbClr val="8A007F"/>
                    </a:solidFill>
                    <a:latin typeface="Corbel" panose="020B0503020204020204" pitchFamily="34" charset="0"/>
                    <a:cs typeface="Calibri"/>
                  </a:rPr>
                  <a:t>class. </a:t>
                </a:r>
              </a:p>
              <a:p>
                <a:pPr marL="114300" indent="0">
                  <a:buNone/>
                </a:pPr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r>
                  <a:rPr lang="en-US" dirty="0">
                    <a:latin typeface="Corbel" panose="020B0503020204020204" pitchFamily="34" charset="0"/>
                    <a:cs typeface="Calibri"/>
                  </a:rPr>
                  <a:t>Objective for full dataset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x</m:t>
                            </m:r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y</m:t>
                            </m:r>
                          </m:e>
                        </m:d>
                      </m:e>
                      <m:sub>
                        <m:r>
                          <a:rPr lang="en-US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𝑖</m:t>
                        </m:r>
                        <m:r>
                          <a:rPr lang="en-US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=1</m:t>
                        </m:r>
                      </m:sub>
                      <m:sup>
                        <m:r>
                          <a:rPr lang="en-US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𝑁</m:t>
                        </m:r>
                      </m:sup>
                    </m:sSubSup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: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Minimization via gradient descent: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C15460-5F72-7AE6-34ED-157582D49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ject 7">
            <a:extLst>
              <a:ext uri="{FF2B5EF4-FFF2-40B4-BE49-F238E27FC236}">
                <a16:creationId xmlns:a16="http://schemas.microsoft.com/office/drawing/2014/main" id="{0D514249-7657-511A-9B80-38EC23D4184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16728" y="2634873"/>
            <a:ext cx="3174755" cy="682769"/>
          </a:xfrm>
          <a:prstGeom prst="rect">
            <a:avLst/>
          </a:prstGeom>
        </p:spPr>
      </p:pic>
      <p:pic>
        <p:nvPicPr>
          <p:cNvPr id="10" name="object 8">
            <a:extLst>
              <a:ext uri="{FF2B5EF4-FFF2-40B4-BE49-F238E27FC236}">
                <a16:creationId xmlns:a16="http://schemas.microsoft.com/office/drawing/2014/main" id="{6D2C2271-A566-AD02-BC3B-F17F782E149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74528" y="1107214"/>
            <a:ext cx="2664146" cy="959197"/>
          </a:xfrm>
          <a:prstGeom prst="rect">
            <a:avLst/>
          </a:prstGeom>
        </p:spPr>
      </p:pic>
      <p:pic>
        <p:nvPicPr>
          <p:cNvPr id="11" name="object 7">
            <a:extLst>
              <a:ext uri="{FF2B5EF4-FFF2-40B4-BE49-F238E27FC236}">
                <a16:creationId xmlns:a16="http://schemas.microsoft.com/office/drawing/2014/main" id="{452BE502-3740-3210-4ADA-84FAD069FA5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16728" y="3835965"/>
            <a:ext cx="2672215" cy="9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977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2" y="63069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2700" dirty="0">
                <a:solidFill>
                  <a:schemeClr val="bg1"/>
                </a:solidFill>
                <a:latin typeface="Corbel" panose="020B0503020204020204" pitchFamily="34" charset="0"/>
              </a:rPr>
              <a:t>Lexical and Compositional Semantics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>
              <a:latin typeface="Corbel" panose="020B0503020204020204" pitchFamily="34" charset="0"/>
            </a:endParaRPr>
          </a:p>
        </p:txBody>
      </p:sp>
      <p:sp>
        <p:nvSpPr>
          <p:cNvPr id="8" name="Shape 380"/>
          <p:cNvSpPr txBox="1"/>
          <p:nvPr/>
        </p:nvSpPr>
        <p:spPr>
          <a:xfrm>
            <a:off x="1276597" y="757053"/>
            <a:ext cx="6626509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r>
              <a:rPr lang="en-US" sz="1800" dirty="0">
                <a:solidFill>
                  <a:srgbClr val="0033CC"/>
                </a:solidFill>
                <a:latin typeface="Corbel" panose="020B0503020204020204" pitchFamily="34" charset="0"/>
              </a:rPr>
              <a:t>Lexical Semantics: </a:t>
            </a:r>
            <a:r>
              <a:rPr lang="en-US" sz="1800" dirty="0">
                <a:latin typeface="Corbel" panose="020B0503020204020204" pitchFamily="34" charset="0"/>
              </a:rPr>
              <a:t>focuses on the meaning of individual words.</a:t>
            </a:r>
          </a:p>
          <a:p>
            <a:pPr marL="85725">
              <a:spcBef>
                <a:spcPts val="900"/>
              </a:spcBef>
              <a:buSzPct val="100000"/>
            </a:pPr>
            <a:endParaRPr lang="en-US" sz="1800" dirty="0">
              <a:latin typeface="Corbel" panose="020B0503020204020204" pitchFamily="34" charset="0"/>
            </a:endParaRPr>
          </a:p>
          <a:p>
            <a:pPr marL="85725">
              <a:spcBef>
                <a:spcPts val="900"/>
              </a:spcBef>
              <a:buSzPct val="100000"/>
            </a:pPr>
            <a:r>
              <a:rPr lang="en-US" sz="1800" dirty="0">
                <a:solidFill>
                  <a:srgbClr val="0033CC"/>
                </a:solidFill>
                <a:latin typeface="Corbel" panose="020B0503020204020204" pitchFamily="34" charset="0"/>
              </a:rPr>
              <a:t>Compositional Semantics: </a:t>
            </a:r>
            <a:r>
              <a:rPr lang="en-US" sz="1800" dirty="0">
                <a:latin typeface="Corbel" panose="020B0503020204020204" pitchFamily="34" charset="0"/>
              </a:rPr>
              <a:t>meaning depends on the words, and on how they are combined. </a:t>
            </a:r>
          </a:p>
          <a:p>
            <a:pPr marL="85725">
              <a:spcBef>
                <a:spcPts val="900"/>
              </a:spcBef>
              <a:buSzPct val="100000"/>
            </a:pPr>
            <a:endParaRPr lang="en" sz="1800" dirty="0">
              <a:latin typeface="Corbel" panose="020B0503020204020204" pitchFamily="34" charset="0"/>
            </a:endParaRPr>
          </a:p>
        </p:txBody>
      </p:sp>
      <p:pic>
        <p:nvPicPr>
          <p:cNvPr id="5122" name="Picture 2" descr="Image result for lego bric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63" y="2678326"/>
            <a:ext cx="3042097" cy="203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152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1EB2-ED8F-7E23-B5A2-6CE8E649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“Is Typesetting Mandatory?"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AB8B9F-02F2-0BEE-C683-59275C309141}"/>
              </a:ext>
            </a:extLst>
          </p:cNvPr>
          <p:cNvSpPr txBox="1">
            <a:spLocks/>
          </p:cNvSpPr>
          <p:nvPr/>
        </p:nvSpPr>
        <p:spPr>
          <a:xfrm>
            <a:off x="311700" y="1366484"/>
            <a:ext cx="8520600" cy="377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4A9976-8FA2-F8C1-9FBD-86C5836C809E}"/>
              </a:ext>
            </a:extLst>
          </p:cNvPr>
          <p:cNvSpPr txBox="1">
            <a:spLocks/>
          </p:cNvSpPr>
          <p:nvPr/>
        </p:nvSpPr>
        <p:spPr>
          <a:xfrm>
            <a:off x="464100" y="1552440"/>
            <a:ext cx="8520600" cy="377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 back to Overleaf home and ”copy” the homework template. 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F47CF22-872A-3920-2D0A-6EA7B7FDD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1" y="1017725"/>
            <a:ext cx="5213216" cy="334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4065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4986</TotalTime>
  <Words>5656</Words>
  <Application>Microsoft Macintosh PowerPoint</Application>
  <PresentationFormat>On-screen Show (16:9)</PresentationFormat>
  <Paragraphs>904</Paragraphs>
  <Slides>81</Slides>
  <Notes>28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Consolas</vt:lpstr>
      <vt:lpstr>Courier New</vt:lpstr>
      <vt:lpstr>Arial</vt:lpstr>
      <vt:lpstr>Times New Roman</vt:lpstr>
      <vt:lpstr>Corbel</vt:lpstr>
      <vt:lpstr>Cambria Math</vt:lpstr>
      <vt:lpstr>Simple Light</vt:lpstr>
      <vt:lpstr>Self-Supervised Learning  Word Representations</vt:lpstr>
      <vt:lpstr>HW1 is released!  </vt:lpstr>
      <vt:lpstr>“Can I use external libraries?” No, unless specified! </vt:lpstr>
      <vt:lpstr>“I can’t install Gensim 3.x.y”</vt:lpstr>
      <vt:lpstr>“My Colab Is Running Out of Memory” </vt:lpstr>
      <vt:lpstr>“My Visualization Looks a Bit Different!"</vt:lpstr>
      <vt:lpstr>“Is Typesetting Mandatory?” No, but … </vt:lpstr>
      <vt:lpstr>“Is Typesetting Mandatory?"</vt:lpstr>
      <vt:lpstr>“Is Typesetting Mandatory?"</vt:lpstr>
      <vt:lpstr>Chapter: Self-Supervised Meaning of “Words”</vt:lpstr>
      <vt:lpstr>“Meaning” in Inside Computer’s Brain </vt:lpstr>
      <vt:lpstr>Representing “Meaning” </vt:lpstr>
      <vt:lpstr>Representing “Meaning” </vt:lpstr>
      <vt:lpstr>Difficulty of Representing “Meaning” </vt:lpstr>
      <vt:lpstr>Two Schools of “Semantics”</vt:lpstr>
      <vt:lpstr>Two Schools of “Semantics”</vt:lpstr>
      <vt:lpstr>Two Schools of “Semantics”: Pros and Cons</vt:lpstr>
      <vt:lpstr>Representing Words via Vectors: Approach 1 </vt:lpstr>
      <vt:lpstr>Representing Words via Vectors: Approach 1 </vt:lpstr>
      <vt:lpstr>Limitations of One-hot Meaning Vectors</vt:lpstr>
      <vt:lpstr>Representing Words via Vectors: Approach 2</vt:lpstr>
      <vt:lpstr>Similar Meaning ~ Similar Contexts </vt:lpstr>
      <vt:lpstr>Toward an Algorithms for Distributional Semantics </vt:lpstr>
      <vt:lpstr>Word2Vec: Overview</vt:lpstr>
      <vt:lpstr>Word2Vec: Overview</vt:lpstr>
      <vt:lpstr>Word2Vec: Overview</vt:lpstr>
      <vt:lpstr>Word2Vec: Overview</vt:lpstr>
      <vt:lpstr>Word2Vec Representation via Maximum-Likelihood </vt:lpstr>
      <vt:lpstr>Word2Vec Probabilities: Pop Quiz </vt:lpstr>
      <vt:lpstr>Word2Vec Probabilities</vt:lpstr>
      <vt:lpstr>Word2Vec Probabilities</vt:lpstr>
      <vt:lpstr>Word2Vec Probabilities</vt:lpstr>
      <vt:lpstr>Word2Vec Probabilities</vt:lpstr>
      <vt:lpstr>Word2Vec Probabilities</vt:lpstr>
      <vt:lpstr>Word2Vec Probabilities: An Example</vt:lpstr>
      <vt:lpstr>Word2Vec Probabilities: Pop Quiz </vt:lpstr>
      <vt:lpstr>Word2Vec Probabilities: SoftMax Function </vt:lpstr>
      <vt:lpstr>Word2Vec Probabilities: Pop Quiz </vt:lpstr>
      <vt:lpstr>Word2Vec Representation via Maximum-Likelihood </vt:lpstr>
      <vt:lpstr>Pop Quiz </vt:lpstr>
      <vt:lpstr>Word2Vec Representation via Maximum-Likelihood </vt:lpstr>
      <vt:lpstr>Training the Model via Minimizing the Loss</vt:lpstr>
      <vt:lpstr>Optimization Recap: Gradient Descent</vt:lpstr>
      <vt:lpstr>Optimization Recap: Gradient Descent (1): Intuition</vt:lpstr>
      <vt:lpstr>Optimization Recap: Gradient Descent (2): Intuition</vt:lpstr>
      <vt:lpstr>Optimization Recap: Gradient Descent (3)</vt:lpstr>
      <vt:lpstr>Optimization Recap: Gradient Descent (4)</vt:lpstr>
      <vt:lpstr>Optimization Recap: Gradient Descent (5): Setting the Step Size </vt:lpstr>
      <vt:lpstr>Computing the Gradients for Word2Vec </vt:lpstr>
      <vt:lpstr>Today’s Recap </vt:lpstr>
      <vt:lpstr>Linear Algebra Pop Quiz </vt:lpstr>
      <vt:lpstr>Computing the Gradients for Word2Vec </vt:lpstr>
      <vt:lpstr>Computing the Gradients for Word2Vec (2)</vt:lpstr>
      <vt:lpstr>Computing the Gradients for Word2Vec (3)</vt:lpstr>
      <vt:lpstr>Computing the Gradients for Word2Vec (4)</vt:lpstr>
      <vt:lpstr>Computing the Gradients for Word2Vec (5)</vt:lpstr>
      <vt:lpstr>Pop Quiz </vt:lpstr>
      <vt:lpstr>Stochastic Gradient Descent</vt:lpstr>
      <vt:lpstr>Skip-gram with Negative Sampling (HW)</vt:lpstr>
      <vt:lpstr>Aside about Negative Sampling </vt:lpstr>
      <vt:lpstr>Word2vec maximizes objective function by  putting similar words nearby in space</vt:lpstr>
      <vt:lpstr>Word2vec maximizes objective function by  putting similar words nearby in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Word2Vec: Variants s</vt:lpstr>
      <vt:lpstr>Word Embeddings: Big Picture</vt:lpstr>
      <vt:lpstr>Evaluating Word Vectors</vt:lpstr>
      <vt:lpstr>Evaluating Word Vectors: Word Analogies </vt:lpstr>
      <vt:lpstr>Evaluating Word Vectors: Word Sense Disambiguation </vt:lpstr>
      <vt:lpstr>Classification Recap </vt:lpstr>
      <vt:lpstr>Classification Intuition </vt:lpstr>
      <vt:lpstr>Classification with Softmax Classifier (Logistic Regression)</vt:lpstr>
      <vt:lpstr>Classification with Softmax Classifier (Logistic Regression)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76</cp:revision>
  <dcterms:modified xsi:type="dcterms:W3CDTF">2023-01-27T03:36:23Z</dcterms:modified>
</cp:coreProperties>
</file>