
<file path=[Content_Types].xml><?xml version="1.0" encoding="utf-8"?>
<Types xmlns="http://schemas.openxmlformats.org/package/2006/content-types">
  <Default Extension="fntdata" ContentType="application/x-fontdata"/>
  <Default Extension="jpeg" ContentType="image/jpeg"/>
  <Default Extension="jpg" ContentType="image/jp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Lst>
  <p:notesMasterIdLst>
    <p:notesMasterId r:id="rId59"/>
  </p:notesMasterIdLst>
  <p:sldIdLst>
    <p:sldId id="301" r:id="rId2"/>
    <p:sldId id="1842" r:id="rId3"/>
    <p:sldId id="1843" r:id="rId4"/>
    <p:sldId id="1844" r:id="rId5"/>
    <p:sldId id="1845" r:id="rId6"/>
    <p:sldId id="1846" r:id="rId7"/>
    <p:sldId id="1892" r:id="rId8"/>
    <p:sldId id="1847" r:id="rId9"/>
    <p:sldId id="1848" r:id="rId10"/>
    <p:sldId id="1850" r:id="rId11"/>
    <p:sldId id="1851" r:id="rId12"/>
    <p:sldId id="1832" r:id="rId13"/>
    <p:sldId id="1852" r:id="rId14"/>
    <p:sldId id="360" r:id="rId15"/>
    <p:sldId id="1856" r:id="rId16"/>
    <p:sldId id="1858" r:id="rId17"/>
    <p:sldId id="1853" r:id="rId18"/>
    <p:sldId id="1855" r:id="rId19"/>
    <p:sldId id="1859" r:id="rId20"/>
    <p:sldId id="1834" r:id="rId21"/>
    <p:sldId id="1841" r:id="rId22"/>
    <p:sldId id="1889" r:id="rId23"/>
    <p:sldId id="1900" r:id="rId24"/>
    <p:sldId id="1888" r:id="rId25"/>
    <p:sldId id="1860" r:id="rId26"/>
    <p:sldId id="1861" r:id="rId27"/>
    <p:sldId id="1902" r:id="rId28"/>
    <p:sldId id="1863" r:id="rId29"/>
    <p:sldId id="1904" r:id="rId30"/>
    <p:sldId id="1864" r:id="rId31"/>
    <p:sldId id="1865" r:id="rId32"/>
    <p:sldId id="1866" r:id="rId33"/>
    <p:sldId id="1901" r:id="rId34"/>
    <p:sldId id="1867" r:id="rId35"/>
    <p:sldId id="1868" r:id="rId36"/>
    <p:sldId id="1869" r:id="rId37"/>
    <p:sldId id="1884" r:id="rId38"/>
    <p:sldId id="1870" r:id="rId39"/>
    <p:sldId id="1893" r:id="rId40"/>
    <p:sldId id="1871" r:id="rId41"/>
    <p:sldId id="1872" r:id="rId42"/>
    <p:sldId id="1873" r:id="rId43"/>
    <p:sldId id="1874" r:id="rId44"/>
    <p:sldId id="1883" r:id="rId45"/>
    <p:sldId id="1876" r:id="rId46"/>
    <p:sldId id="1895" r:id="rId47"/>
    <p:sldId id="1891" r:id="rId48"/>
    <p:sldId id="1875" r:id="rId49"/>
    <p:sldId id="1877" r:id="rId50"/>
    <p:sldId id="1894" r:id="rId51"/>
    <p:sldId id="1880" r:id="rId52"/>
    <p:sldId id="1886" r:id="rId53"/>
    <p:sldId id="1885" r:id="rId54"/>
    <p:sldId id="1887" r:id="rId55"/>
    <p:sldId id="1898" r:id="rId56"/>
    <p:sldId id="1897" r:id="rId57"/>
    <p:sldId id="1899" r:id="rId58"/>
  </p:sldIdLst>
  <p:sldSz cx="9144000" cy="5143500" type="screen16x9"/>
  <p:notesSz cx="6858000" cy="9144000"/>
  <p:embeddedFontLst>
    <p:embeddedFont>
      <p:font typeface="Cambria Math" panose="02040503050406030204" pitchFamily="18" charset="0"/>
      <p:regular r:id="rId60"/>
    </p:embeddedFont>
    <p:embeddedFont>
      <p:font typeface="Consolas" panose="020B0609020204030204" pitchFamily="49" charset="0"/>
      <p:regular r:id="rId61"/>
      <p:bold r:id="rId62"/>
      <p:italic r:id="rId63"/>
      <p:boldItalic r:id="rId64"/>
    </p:embeddedFont>
    <p:embeddedFont>
      <p:font typeface="Corbel" panose="020B0503020204020204" pitchFamily="34" charset="0"/>
      <p:regular r:id="rId65"/>
      <p:bold r:id="rId66"/>
      <p:italic r:id="rId67"/>
      <p:boldItalic r:id="rId6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E0CC0"/>
    <a:srgbClr val="F6F6F4"/>
    <a:srgbClr val="EAED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F4D372A-EB5D-9148-B8E0-DCF12512A5C1}" v="2832" dt="2023-04-05T02:47:56.5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49"/>
    <p:restoredTop sz="94681"/>
  </p:normalViewPr>
  <p:slideViewPr>
    <p:cSldViewPr snapToGrid="0">
      <p:cViewPr varScale="1">
        <p:scale>
          <a:sx n="237" d="100"/>
          <a:sy n="237" d="100"/>
        </p:scale>
        <p:origin x="192" y="44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4.fntdata"/><Relationship Id="rId68"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7.fntdata"/><Relationship Id="rId5" Type="http://schemas.openxmlformats.org/officeDocument/2006/relationships/slide" Target="slides/slide4.xml"/><Relationship Id="rId61" Type="http://schemas.openxmlformats.org/officeDocument/2006/relationships/font" Target="fonts/font2.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5.fntdata"/><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67"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3.fntdata"/><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1.fntdata"/><Relationship Id="rId65" Type="http://schemas.openxmlformats.org/officeDocument/2006/relationships/font" Target="fonts/font6.fntdata"/><Relationship Id="rId73"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707932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335034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323139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234548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093973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728680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3" name="Google Shape;13;p2"/>
          <p:cNvPicPr preferRelativeResize="0"/>
          <p:nvPr/>
        </p:nvPicPr>
        <p:blipFill>
          <a:blip r:embed="rId2">
            <a:alphaModFix/>
          </a:blip>
          <a:stretch>
            <a:fillRect/>
          </a:stretch>
        </p:blipFill>
        <p:spPr>
          <a:xfrm>
            <a:off x="3114987" y="4176500"/>
            <a:ext cx="2914028" cy="71285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6"/>
        <p:cNvGrpSpPr/>
        <p:nvPr/>
      </p:nvGrpSpPr>
      <p:grpSpPr>
        <a:xfrm>
          <a:off x="0" y="0"/>
          <a:ext cx="0" cy="0"/>
          <a:chOff x="0" y="0"/>
          <a:chExt cx="0" cy="0"/>
        </a:xfrm>
      </p:grpSpPr>
      <p:sp>
        <p:nvSpPr>
          <p:cNvPr id="47" name="Google Shape;47;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189" lvl="0" indent="-228594">
              <a:lnSpc>
                <a:spcPct val="100000"/>
              </a:lnSpc>
              <a:spcBef>
                <a:spcPts val="0"/>
              </a:spcBef>
              <a:spcAft>
                <a:spcPts val="0"/>
              </a:spcAft>
              <a:buSzPts val="1800"/>
              <a:buNone/>
              <a:defRPr/>
            </a:lvl1pPr>
          </a:lstStyle>
          <a:p>
            <a:endParaRPr/>
          </a:p>
        </p:txBody>
      </p:sp>
      <p:sp>
        <p:nvSpPr>
          <p:cNvPr id="48" name="Google Shape;48;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9"/>
        <p:cNvGrpSpPr/>
        <p:nvPr/>
      </p:nvGrpSpPr>
      <p:grpSpPr>
        <a:xfrm>
          <a:off x="0" y="0"/>
          <a:ext cx="0" cy="0"/>
          <a:chOff x="0" y="0"/>
          <a:chExt cx="0" cy="0"/>
        </a:xfrm>
      </p:grpSpPr>
      <p:sp>
        <p:nvSpPr>
          <p:cNvPr id="50" name="Google Shape;50;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1" name="Google Shape;51;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189" lvl="0" indent="-342892" algn="ctr">
              <a:spcBef>
                <a:spcPts val="0"/>
              </a:spcBef>
              <a:spcAft>
                <a:spcPts val="0"/>
              </a:spcAft>
              <a:buSzPts val="1800"/>
              <a:buChar char="●"/>
              <a:defRPr/>
            </a:lvl1pPr>
            <a:lvl2pPr marL="914378" lvl="1" indent="-317492" algn="ctr">
              <a:spcBef>
                <a:spcPts val="0"/>
              </a:spcBef>
              <a:spcAft>
                <a:spcPts val="0"/>
              </a:spcAft>
              <a:buSzPts val="1400"/>
              <a:buChar char="○"/>
              <a:defRPr/>
            </a:lvl2pPr>
            <a:lvl3pPr marL="1371566" lvl="2" indent="-317492" algn="ctr">
              <a:spcBef>
                <a:spcPts val="0"/>
              </a:spcBef>
              <a:spcAft>
                <a:spcPts val="0"/>
              </a:spcAft>
              <a:buSzPts val="1400"/>
              <a:buChar char="■"/>
              <a:defRPr/>
            </a:lvl3pPr>
            <a:lvl4pPr marL="1828754" lvl="3" indent="-317492" algn="ctr">
              <a:spcBef>
                <a:spcPts val="0"/>
              </a:spcBef>
              <a:spcAft>
                <a:spcPts val="0"/>
              </a:spcAft>
              <a:buSzPts val="1400"/>
              <a:buChar char="●"/>
              <a:defRPr/>
            </a:lvl4pPr>
            <a:lvl5pPr marL="2285943" lvl="4" indent="-317492" algn="ctr">
              <a:spcBef>
                <a:spcPts val="0"/>
              </a:spcBef>
              <a:spcAft>
                <a:spcPts val="0"/>
              </a:spcAft>
              <a:buSzPts val="1400"/>
              <a:buChar char="○"/>
              <a:defRPr/>
            </a:lvl5pPr>
            <a:lvl6pPr marL="2743132" lvl="5" indent="-317492" algn="ctr">
              <a:spcBef>
                <a:spcPts val="0"/>
              </a:spcBef>
              <a:spcAft>
                <a:spcPts val="0"/>
              </a:spcAft>
              <a:buSzPts val="1400"/>
              <a:buChar char="■"/>
              <a:defRPr/>
            </a:lvl6pPr>
            <a:lvl7pPr marL="3200320" lvl="6" indent="-317492" algn="ctr">
              <a:spcBef>
                <a:spcPts val="0"/>
              </a:spcBef>
              <a:spcAft>
                <a:spcPts val="0"/>
              </a:spcAft>
              <a:buSzPts val="1400"/>
              <a:buChar char="●"/>
              <a:defRPr/>
            </a:lvl7pPr>
            <a:lvl8pPr marL="3657509" lvl="7" indent="-317492" algn="ctr">
              <a:spcBef>
                <a:spcPts val="0"/>
              </a:spcBef>
              <a:spcAft>
                <a:spcPts val="0"/>
              </a:spcAft>
              <a:buSzPts val="1400"/>
              <a:buChar char="○"/>
              <a:defRPr/>
            </a:lvl8pPr>
            <a:lvl9pPr marL="4114697" lvl="8" indent="-317492" algn="ctr">
              <a:spcBef>
                <a:spcPts val="0"/>
              </a:spcBef>
              <a:spcAft>
                <a:spcPts val="0"/>
              </a:spcAft>
              <a:buSzPts val="1400"/>
              <a:buChar char="■"/>
              <a:defRPr/>
            </a:lvl9pPr>
          </a:lstStyle>
          <a:p>
            <a:endParaRPr/>
          </a:p>
        </p:txBody>
      </p:sp>
      <p:sp>
        <p:nvSpPr>
          <p:cNvPr id="52" name="Google Shape;52;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0"/>
        <p:cNvGrpSpPr/>
        <p:nvPr/>
      </p:nvGrpSpPr>
      <p:grpSpPr>
        <a:xfrm>
          <a:off x="0" y="0"/>
          <a:ext cx="0" cy="0"/>
          <a:chOff x="0" y="0"/>
          <a:chExt cx="0" cy="0"/>
        </a:xfrm>
      </p:grpSpPr>
      <p:sp>
        <p:nvSpPr>
          <p:cNvPr id="41" name="Google Shape;41;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3" name="Google Shape;43;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4" name="Google Shape;44;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5" name="Google Shape;45;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6"/>
        <p:cNvGrpSpPr/>
        <p:nvPr/>
      </p:nvGrpSpPr>
      <p:grpSpPr>
        <a:xfrm>
          <a:off x="0" y="0"/>
          <a:ext cx="0" cy="0"/>
          <a:chOff x="0" y="0"/>
          <a:chExt cx="0" cy="0"/>
        </a:xfrm>
      </p:grpSpPr>
      <p:sp>
        <p:nvSpPr>
          <p:cNvPr id="47" name="Google Shape;47;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8" name="Google Shape;48;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9"/>
        <p:cNvGrpSpPr/>
        <p:nvPr/>
      </p:nvGrpSpPr>
      <p:grpSpPr>
        <a:xfrm>
          <a:off x="0" y="0"/>
          <a:ext cx="0" cy="0"/>
          <a:chOff x="0" y="0"/>
          <a:chExt cx="0" cy="0"/>
        </a:xfrm>
      </p:grpSpPr>
      <p:sp>
        <p:nvSpPr>
          <p:cNvPr id="50" name="Google Shape;50;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1" name="Google Shape;51;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52" name="Google Shape;52;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31513-21BA-69D9-46B3-4288DF1F8502}"/>
              </a:ext>
            </a:extLst>
          </p:cNvPr>
          <p:cNvSpPr>
            <a:spLocks noGrp="1"/>
          </p:cNvSpPr>
          <p:nvPr>
            <p:ph type="title"/>
          </p:nvPr>
        </p:nvSpPr>
        <p:spPr/>
        <p:txBody>
          <a:bodyPr/>
          <a:lstStyle/>
          <a:p>
            <a:r>
              <a:rPr lang="en-US"/>
              <a:t>Click to edit Master title style</a:t>
            </a:r>
            <a:endParaRPr lang="en-CN"/>
          </a:p>
        </p:txBody>
      </p:sp>
      <p:sp>
        <p:nvSpPr>
          <p:cNvPr id="3" name="Content Placeholder 2">
            <a:extLst>
              <a:ext uri="{FF2B5EF4-FFF2-40B4-BE49-F238E27FC236}">
                <a16:creationId xmlns:a16="http://schemas.microsoft.com/office/drawing/2014/main" id="{2229FC8F-EFCF-946C-FB4F-829BDABC18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4" name="Date Placeholder 3">
            <a:extLst>
              <a:ext uri="{FF2B5EF4-FFF2-40B4-BE49-F238E27FC236}">
                <a16:creationId xmlns:a16="http://schemas.microsoft.com/office/drawing/2014/main" id="{960B3578-F61A-3D71-7DF9-7749DF4EAC02}"/>
              </a:ext>
            </a:extLst>
          </p:cNvPr>
          <p:cNvSpPr>
            <a:spLocks noGrp="1"/>
          </p:cNvSpPr>
          <p:nvPr>
            <p:ph type="dt" sz="half" idx="10"/>
          </p:nvPr>
        </p:nvSpPr>
        <p:spPr/>
        <p:txBody>
          <a:bodyPr/>
          <a:lstStyle/>
          <a:p>
            <a:fld id="{0104F993-25E2-634E-BAAE-979470ED3484}" type="datetimeFigureOut">
              <a:rPr lang="en-CN" smtClean="0"/>
              <a:t>4/4/23</a:t>
            </a:fld>
            <a:endParaRPr lang="en-CN"/>
          </a:p>
        </p:txBody>
      </p:sp>
      <p:sp>
        <p:nvSpPr>
          <p:cNvPr id="5" name="Footer Placeholder 4">
            <a:extLst>
              <a:ext uri="{FF2B5EF4-FFF2-40B4-BE49-F238E27FC236}">
                <a16:creationId xmlns:a16="http://schemas.microsoft.com/office/drawing/2014/main" id="{E0F369B4-94DC-374C-B891-76485760FDE2}"/>
              </a:ext>
            </a:extLst>
          </p:cNvPr>
          <p:cNvSpPr>
            <a:spLocks noGrp="1"/>
          </p:cNvSpPr>
          <p:nvPr>
            <p:ph type="ftr" sz="quarter" idx="11"/>
          </p:nvPr>
        </p:nvSpPr>
        <p:spPr/>
        <p:txBody>
          <a:bodyPr/>
          <a:lstStyle/>
          <a:p>
            <a:endParaRPr lang="en-CN"/>
          </a:p>
        </p:txBody>
      </p:sp>
      <p:sp>
        <p:nvSpPr>
          <p:cNvPr id="6" name="Slide Number Placeholder 5">
            <a:extLst>
              <a:ext uri="{FF2B5EF4-FFF2-40B4-BE49-F238E27FC236}">
                <a16:creationId xmlns:a16="http://schemas.microsoft.com/office/drawing/2014/main" id="{4B622DF6-B9CC-948D-B599-46DBCBE950DD}"/>
              </a:ext>
            </a:extLst>
          </p:cNvPr>
          <p:cNvSpPr>
            <a:spLocks noGrp="1"/>
          </p:cNvSpPr>
          <p:nvPr>
            <p:ph type="sldNum" sz="quarter" idx="12"/>
          </p:nvPr>
        </p:nvSpPr>
        <p:spPr/>
        <p:txBody>
          <a:bodyPr/>
          <a:lstStyle/>
          <a:p>
            <a:fld id="{6C74AF8F-34DA-FD49-A130-D08203732350}" type="slidenum">
              <a:rPr lang="en-CN" smtClean="0"/>
              <a:t>‹#›</a:t>
            </a:fld>
            <a:endParaRPr lang="en-CN"/>
          </a:p>
        </p:txBody>
      </p:sp>
    </p:spTree>
    <p:extLst>
      <p:ext uri="{BB962C8B-B14F-4D97-AF65-F5344CB8AC3E}">
        <p14:creationId xmlns:p14="http://schemas.microsoft.com/office/powerpoint/2010/main" val="11451793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2"/>
        <p:cNvGrpSpPr/>
        <p:nvPr/>
      </p:nvGrpSpPr>
      <p:grpSpPr>
        <a:xfrm>
          <a:off x="0" y="0"/>
          <a:ext cx="0" cy="0"/>
          <a:chOff x="0" y="0"/>
          <a:chExt cx="0" cy="0"/>
        </a:xfrm>
      </p:grpSpPr>
      <p:sp>
        <p:nvSpPr>
          <p:cNvPr id="23" name="Google Shape;23;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4" name="Google Shape;24;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189" lvl="0" indent="-317492">
              <a:spcBef>
                <a:spcPts val="0"/>
              </a:spcBef>
              <a:spcAft>
                <a:spcPts val="0"/>
              </a:spcAft>
              <a:buSzPts val="1400"/>
              <a:buChar char="●"/>
              <a:defRPr sz="1400"/>
            </a:lvl1pPr>
            <a:lvl2pPr marL="914378" lvl="1" indent="-304793">
              <a:spcBef>
                <a:spcPts val="0"/>
              </a:spcBef>
              <a:spcAft>
                <a:spcPts val="0"/>
              </a:spcAft>
              <a:buSzPts val="1200"/>
              <a:buChar char="○"/>
              <a:defRPr sz="1200"/>
            </a:lvl2pPr>
            <a:lvl3pPr marL="1371566" lvl="2" indent="-304793">
              <a:spcBef>
                <a:spcPts val="0"/>
              </a:spcBef>
              <a:spcAft>
                <a:spcPts val="0"/>
              </a:spcAft>
              <a:buSzPts val="1200"/>
              <a:buChar char="■"/>
              <a:defRPr sz="1200"/>
            </a:lvl3pPr>
            <a:lvl4pPr marL="1828754" lvl="3" indent="-304793">
              <a:spcBef>
                <a:spcPts val="0"/>
              </a:spcBef>
              <a:spcAft>
                <a:spcPts val="0"/>
              </a:spcAft>
              <a:buSzPts val="1200"/>
              <a:buChar char="●"/>
              <a:defRPr sz="1200"/>
            </a:lvl4pPr>
            <a:lvl5pPr marL="2285943" lvl="4" indent="-304793">
              <a:spcBef>
                <a:spcPts val="0"/>
              </a:spcBef>
              <a:spcAft>
                <a:spcPts val="0"/>
              </a:spcAft>
              <a:buSzPts val="1200"/>
              <a:buChar char="○"/>
              <a:defRPr sz="1200"/>
            </a:lvl5pPr>
            <a:lvl6pPr marL="2743132" lvl="5" indent="-304793">
              <a:spcBef>
                <a:spcPts val="0"/>
              </a:spcBef>
              <a:spcAft>
                <a:spcPts val="0"/>
              </a:spcAft>
              <a:buSzPts val="1200"/>
              <a:buChar char="■"/>
              <a:defRPr sz="1200"/>
            </a:lvl6pPr>
            <a:lvl7pPr marL="3200320" lvl="6" indent="-304793">
              <a:spcBef>
                <a:spcPts val="0"/>
              </a:spcBef>
              <a:spcAft>
                <a:spcPts val="0"/>
              </a:spcAft>
              <a:buSzPts val="1200"/>
              <a:buChar char="●"/>
              <a:defRPr sz="1200"/>
            </a:lvl7pPr>
            <a:lvl8pPr marL="3657509" lvl="7" indent="-304793">
              <a:spcBef>
                <a:spcPts val="0"/>
              </a:spcBef>
              <a:spcAft>
                <a:spcPts val="0"/>
              </a:spcAft>
              <a:buSzPts val="1200"/>
              <a:buChar char="○"/>
              <a:defRPr sz="1200"/>
            </a:lvl8pPr>
            <a:lvl9pPr marL="4114697" lvl="8" indent="-304793">
              <a:spcBef>
                <a:spcPts val="0"/>
              </a:spcBef>
              <a:spcAft>
                <a:spcPts val="0"/>
              </a:spcAft>
              <a:buSzPts val="1200"/>
              <a:buChar char="■"/>
              <a:defRPr sz="1200"/>
            </a:lvl9pPr>
          </a:lstStyle>
          <a:p>
            <a:endParaRPr/>
          </a:p>
        </p:txBody>
      </p:sp>
      <p:sp>
        <p:nvSpPr>
          <p:cNvPr id="25" name="Google Shape;25;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189" lvl="0" indent="-317492">
              <a:spcBef>
                <a:spcPts val="0"/>
              </a:spcBef>
              <a:spcAft>
                <a:spcPts val="0"/>
              </a:spcAft>
              <a:buSzPts val="1400"/>
              <a:buChar char="●"/>
              <a:defRPr sz="1400"/>
            </a:lvl1pPr>
            <a:lvl2pPr marL="914378" lvl="1" indent="-304793">
              <a:spcBef>
                <a:spcPts val="0"/>
              </a:spcBef>
              <a:spcAft>
                <a:spcPts val="0"/>
              </a:spcAft>
              <a:buSzPts val="1200"/>
              <a:buChar char="○"/>
              <a:defRPr sz="1200"/>
            </a:lvl2pPr>
            <a:lvl3pPr marL="1371566" lvl="2" indent="-304793">
              <a:spcBef>
                <a:spcPts val="0"/>
              </a:spcBef>
              <a:spcAft>
                <a:spcPts val="0"/>
              </a:spcAft>
              <a:buSzPts val="1200"/>
              <a:buChar char="■"/>
              <a:defRPr sz="1200"/>
            </a:lvl3pPr>
            <a:lvl4pPr marL="1828754" lvl="3" indent="-304793">
              <a:spcBef>
                <a:spcPts val="0"/>
              </a:spcBef>
              <a:spcAft>
                <a:spcPts val="0"/>
              </a:spcAft>
              <a:buSzPts val="1200"/>
              <a:buChar char="●"/>
              <a:defRPr sz="1200"/>
            </a:lvl4pPr>
            <a:lvl5pPr marL="2285943" lvl="4" indent="-304793">
              <a:spcBef>
                <a:spcPts val="0"/>
              </a:spcBef>
              <a:spcAft>
                <a:spcPts val="0"/>
              </a:spcAft>
              <a:buSzPts val="1200"/>
              <a:buChar char="○"/>
              <a:defRPr sz="1200"/>
            </a:lvl5pPr>
            <a:lvl6pPr marL="2743132" lvl="5" indent="-304793">
              <a:spcBef>
                <a:spcPts val="0"/>
              </a:spcBef>
              <a:spcAft>
                <a:spcPts val="0"/>
              </a:spcAft>
              <a:buSzPts val="1200"/>
              <a:buChar char="■"/>
              <a:defRPr sz="1200"/>
            </a:lvl6pPr>
            <a:lvl7pPr marL="3200320" lvl="6" indent="-304793">
              <a:spcBef>
                <a:spcPts val="0"/>
              </a:spcBef>
              <a:spcAft>
                <a:spcPts val="0"/>
              </a:spcAft>
              <a:buSzPts val="1200"/>
              <a:buChar char="●"/>
              <a:defRPr sz="1200"/>
            </a:lvl7pPr>
            <a:lvl8pPr marL="3657509" lvl="7" indent="-304793">
              <a:spcBef>
                <a:spcPts val="0"/>
              </a:spcBef>
              <a:spcAft>
                <a:spcPts val="0"/>
              </a:spcAft>
              <a:buSzPts val="1200"/>
              <a:buChar char="○"/>
              <a:defRPr sz="1200"/>
            </a:lvl8pPr>
            <a:lvl9pPr marL="4114697" lvl="8" indent="-304793">
              <a:spcBef>
                <a:spcPts val="0"/>
              </a:spcBef>
              <a:spcAft>
                <a:spcPts val="0"/>
              </a:spcAft>
              <a:buSzPts val="1200"/>
              <a:buChar char="■"/>
              <a:defRPr sz="1200"/>
            </a:lvl9pPr>
          </a:lstStyle>
          <a:p>
            <a:endParaRPr/>
          </a:p>
        </p:txBody>
      </p:sp>
      <p:sp>
        <p:nvSpPr>
          <p:cNvPr id="26" name="Google Shape;26;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27" name="Google Shape;27;p5"/>
          <p:cNvSpPr txBox="1">
            <a:spLocks noGrp="1"/>
          </p:cNvSpPr>
          <p:nvPr>
            <p:ph type="body" idx="3"/>
          </p:nvPr>
        </p:nvSpPr>
        <p:spPr>
          <a:xfrm>
            <a:off x="16955" y="4695967"/>
            <a:ext cx="3155100" cy="453900"/>
          </a:xfrm>
          <a:prstGeom prst="rect">
            <a:avLst/>
          </a:prstGeom>
        </p:spPr>
        <p:txBody>
          <a:bodyPr spcFirstLastPara="1" wrap="square" lIns="91425" tIns="91425" rIns="91425" bIns="91425" anchor="t" anchorCtr="0">
            <a:normAutofit/>
          </a:bodyPr>
          <a:lstStyle>
            <a:lvl1pPr marL="457189" lvl="0" indent="-317492" rtl="0">
              <a:spcBef>
                <a:spcPts val="0"/>
              </a:spcBef>
              <a:spcAft>
                <a:spcPts val="0"/>
              </a:spcAft>
              <a:buSzPts val="1400"/>
              <a:buChar char="●"/>
              <a:defRPr sz="1400"/>
            </a:lvl1pPr>
            <a:lvl2pPr marL="914378" lvl="1" indent="-292093" rtl="0">
              <a:spcBef>
                <a:spcPts val="0"/>
              </a:spcBef>
              <a:spcAft>
                <a:spcPts val="0"/>
              </a:spcAft>
              <a:buSzPts val="1000"/>
              <a:buChar char="○"/>
              <a:defRPr sz="1000"/>
            </a:lvl2pPr>
            <a:lvl3pPr marL="1371566" lvl="2" indent="-292093" rtl="0">
              <a:spcBef>
                <a:spcPts val="0"/>
              </a:spcBef>
              <a:spcAft>
                <a:spcPts val="0"/>
              </a:spcAft>
              <a:buSzPts val="1000"/>
              <a:buChar char="■"/>
              <a:defRPr sz="1000"/>
            </a:lvl3pPr>
            <a:lvl4pPr marL="1828754" lvl="3" indent="-292093" rtl="0">
              <a:spcBef>
                <a:spcPts val="0"/>
              </a:spcBef>
              <a:spcAft>
                <a:spcPts val="0"/>
              </a:spcAft>
              <a:buSzPts val="1000"/>
              <a:buChar char="●"/>
              <a:defRPr sz="1000"/>
            </a:lvl4pPr>
            <a:lvl5pPr marL="2285943" lvl="4" indent="-292093" rtl="0">
              <a:spcBef>
                <a:spcPts val="0"/>
              </a:spcBef>
              <a:spcAft>
                <a:spcPts val="0"/>
              </a:spcAft>
              <a:buSzPts val="1000"/>
              <a:buChar char="○"/>
              <a:defRPr sz="1000"/>
            </a:lvl5pPr>
            <a:lvl6pPr marL="2743132" lvl="5" indent="-292093" rtl="0">
              <a:spcBef>
                <a:spcPts val="0"/>
              </a:spcBef>
              <a:spcAft>
                <a:spcPts val="0"/>
              </a:spcAft>
              <a:buSzPts val="1000"/>
              <a:buChar char="■"/>
              <a:defRPr sz="1000"/>
            </a:lvl6pPr>
            <a:lvl7pPr marL="3200320" lvl="6" indent="-292093" rtl="0">
              <a:spcBef>
                <a:spcPts val="0"/>
              </a:spcBef>
              <a:spcAft>
                <a:spcPts val="0"/>
              </a:spcAft>
              <a:buSzPts val="1000"/>
              <a:buChar char="●"/>
              <a:defRPr sz="1000"/>
            </a:lvl7pPr>
            <a:lvl8pPr marL="3657509" lvl="7" indent="-292093" rtl="0">
              <a:spcBef>
                <a:spcPts val="0"/>
              </a:spcBef>
              <a:spcAft>
                <a:spcPts val="0"/>
              </a:spcAft>
              <a:buSzPts val="1000"/>
              <a:buChar char="○"/>
              <a:defRPr sz="1000"/>
            </a:lvl8pPr>
            <a:lvl9pPr marL="4114697" lvl="8" indent="-292093" rtl="0">
              <a:spcBef>
                <a:spcPts val="0"/>
              </a:spcBef>
              <a:spcAft>
                <a:spcPts val="0"/>
              </a:spcAft>
              <a:buSzPts val="1000"/>
              <a:buChar char="■"/>
              <a:defRPr sz="10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0" name="Google Shape;30;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31" name="Google Shape;31;p6"/>
          <p:cNvSpPr txBox="1">
            <a:spLocks noGrp="1"/>
          </p:cNvSpPr>
          <p:nvPr>
            <p:ph type="body" idx="1"/>
          </p:nvPr>
        </p:nvSpPr>
        <p:spPr>
          <a:xfrm>
            <a:off x="16955" y="4695967"/>
            <a:ext cx="3155100" cy="453900"/>
          </a:xfrm>
          <a:prstGeom prst="rect">
            <a:avLst/>
          </a:prstGeom>
        </p:spPr>
        <p:txBody>
          <a:bodyPr spcFirstLastPara="1" wrap="square" lIns="91425" tIns="91425" rIns="91425" bIns="91425" anchor="t" anchorCtr="0">
            <a:normAutofit/>
          </a:bodyPr>
          <a:lstStyle>
            <a:lvl1pPr marL="457189" lvl="0" indent="-317492" rtl="0">
              <a:spcBef>
                <a:spcPts val="0"/>
              </a:spcBef>
              <a:spcAft>
                <a:spcPts val="0"/>
              </a:spcAft>
              <a:buSzPts val="1400"/>
              <a:buChar char="●"/>
              <a:defRPr sz="1400"/>
            </a:lvl1pPr>
            <a:lvl2pPr marL="914378" lvl="1" indent="-292093" rtl="0">
              <a:spcBef>
                <a:spcPts val="0"/>
              </a:spcBef>
              <a:spcAft>
                <a:spcPts val="0"/>
              </a:spcAft>
              <a:buSzPts val="1000"/>
              <a:buChar char="○"/>
              <a:defRPr sz="1000"/>
            </a:lvl2pPr>
            <a:lvl3pPr marL="1371566" lvl="2" indent="-292093" rtl="0">
              <a:spcBef>
                <a:spcPts val="0"/>
              </a:spcBef>
              <a:spcAft>
                <a:spcPts val="0"/>
              </a:spcAft>
              <a:buSzPts val="1000"/>
              <a:buChar char="■"/>
              <a:defRPr sz="1000"/>
            </a:lvl3pPr>
            <a:lvl4pPr marL="1828754" lvl="3" indent="-292093" rtl="0">
              <a:spcBef>
                <a:spcPts val="0"/>
              </a:spcBef>
              <a:spcAft>
                <a:spcPts val="0"/>
              </a:spcAft>
              <a:buSzPts val="1000"/>
              <a:buChar char="●"/>
              <a:defRPr sz="1000"/>
            </a:lvl4pPr>
            <a:lvl5pPr marL="2285943" lvl="4" indent="-292093" rtl="0">
              <a:spcBef>
                <a:spcPts val="0"/>
              </a:spcBef>
              <a:spcAft>
                <a:spcPts val="0"/>
              </a:spcAft>
              <a:buSzPts val="1000"/>
              <a:buChar char="○"/>
              <a:defRPr sz="1000"/>
            </a:lvl5pPr>
            <a:lvl6pPr marL="2743132" lvl="5" indent="-292093" rtl="0">
              <a:spcBef>
                <a:spcPts val="0"/>
              </a:spcBef>
              <a:spcAft>
                <a:spcPts val="0"/>
              </a:spcAft>
              <a:buSzPts val="1000"/>
              <a:buChar char="■"/>
              <a:defRPr sz="1000"/>
            </a:lvl6pPr>
            <a:lvl7pPr marL="3200320" lvl="6" indent="-292093" rtl="0">
              <a:spcBef>
                <a:spcPts val="0"/>
              </a:spcBef>
              <a:spcAft>
                <a:spcPts val="0"/>
              </a:spcAft>
              <a:buSzPts val="1000"/>
              <a:buChar char="●"/>
              <a:defRPr sz="1000"/>
            </a:lvl7pPr>
            <a:lvl8pPr marL="3657509" lvl="7" indent="-292093" rtl="0">
              <a:spcBef>
                <a:spcPts val="0"/>
              </a:spcBef>
              <a:spcAft>
                <a:spcPts val="0"/>
              </a:spcAft>
              <a:buSzPts val="1000"/>
              <a:buChar char="○"/>
              <a:defRPr sz="1000"/>
            </a:lvl8pPr>
            <a:lvl9pPr marL="4114697" lvl="8" indent="-292093" rtl="0">
              <a:spcBef>
                <a:spcPts val="0"/>
              </a:spcBef>
              <a:spcAft>
                <a:spcPts val="0"/>
              </a:spcAft>
              <a:buSzPts val="1000"/>
              <a:buChar char="■"/>
              <a:defRPr sz="10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4" name="Google Shape;34;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189" lvl="0" indent="-304793">
              <a:spcBef>
                <a:spcPts val="0"/>
              </a:spcBef>
              <a:spcAft>
                <a:spcPts val="0"/>
              </a:spcAft>
              <a:buSzPts val="1200"/>
              <a:buChar char="●"/>
              <a:defRPr sz="1200"/>
            </a:lvl1pPr>
            <a:lvl2pPr marL="914378" lvl="1" indent="-304793">
              <a:spcBef>
                <a:spcPts val="0"/>
              </a:spcBef>
              <a:spcAft>
                <a:spcPts val="0"/>
              </a:spcAft>
              <a:buSzPts val="1200"/>
              <a:buChar char="○"/>
              <a:defRPr sz="1200"/>
            </a:lvl2pPr>
            <a:lvl3pPr marL="1371566" lvl="2" indent="-304793">
              <a:spcBef>
                <a:spcPts val="0"/>
              </a:spcBef>
              <a:spcAft>
                <a:spcPts val="0"/>
              </a:spcAft>
              <a:buSzPts val="1200"/>
              <a:buChar char="■"/>
              <a:defRPr sz="1200"/>
            </a:lvl3pPr>
            <a:lvl4pPr marL="1828754" lvl="3" indent="-304793">
              <a:spcBef>
                <a:spcPts val="0"/>
              </a:spcBef>
              <a:spcAft>
                <a:spcPts val="0"/>
              </a:spcAft>
              <a:buSzPts val="1200"/>
              <a:buChar char="●"/>
              <a:defRPr sz="1200"/>
            </a:lvl4pPr>
            <a:lvl5pPr marL="2285943" lvl="4" indent="-304793">
              <a:spcBef>
                <a:spcPts val="0"/>
              </a:spcBef>
              <a:spcAft>
                <a:spcPts val="0"/>
              </a:spcAft>
              <a:buSzPts val="1200"/>
              <a:buChar char="○"/>
              <a:defRPr sz="1200"/>
            </a:lvl5pPr>
            <a:lvl6pPr marL="2743132" lvl="5" indent="-304793">
              <a:spcBef>
                <a:spcPts val="0"/>
              </a:spcBef>
              <a:spcAft>
                <a:spcPts val="0"/>
              </a:spcAft>
              <a:buSzPts val="1200"/>
              <a:buChar char="■"/>
              <a:defRPr sz="1200"/>
            </a:lvl6pPr>
            <a:lvl7pPr marL="3200320" lvl="6" indent="-304793">
              <a:spcBef>
                <a:spcPts val="0"/>
              </a:spcBef>
              <a:spcAft>
                <a:spcPts val="0"/>
              </a:spcAft>
              <a:buSzPts val="1200"/>
              <a:buChar char="●"/>
              <a:defRPr sz="1200"/>
            </a:lvl7pPr>
            <a:lvl8pPr marL="3657509" lvl="7" indent="-304793">
              <a:spcBef>
                <a:spcPts val="0"/>
              </a:spcBef>
              <a:spcAft>
                <a:spcPts val="0"/>
              </a:spcAft>
              <a:buSzPts val="1200"/>
              <a:buChar char="○"/>
              <a:defRPr sz="1200"/>
            </a:lvl8pPr>
            <a:lvl9pPr marL="4114697" lvl="8" indent="-304793">
              <a:spcBef>
                <a:spcPts val="0"/>
              </a:spcBef>
              <a:spcAft>
                <a:spcPts val="0"/>
              </a:spcAft>
              <a:buSzPts val="1200"/>
              <a:buChar char="■"/>
              <a:defRPr sz="1200"/>
            </a:lvl9pPr>
          </a:lstStyle>
          <a:p>
            <a:endParaRPr/>
          </a:p>
        </p:txBody>
      </p:sp>
      <p:sp>
        <p:nvSpPr>
          <p:cNvPr id="35" name="Google Shape;35;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
        <p:nvSpPr>
          <p:cNvPr id="36" name="Google Shape;36;p7"/>
          <p:cNvSpPr txBox="1">
            <a:spLocks noGrp="1"/>
          </p:cNvSpPr>
          <p:nvPr>
            <p:ph type="body" idx="2"/>
          </p:nvPr>
        </p:nvSpPr>
        <p:spPr>
          <a:xfrm>
            <a:off x="16955" y="4695967"/>
            <a:ext cx="3155100" cy="453900"/>
          </a:xfrm>
          <a:prstGeom prst="rect">
            <a:avLst/>
          </a:prstGeom>
        </p:spPr>
        <p:txBody>
          <a:bodyPr spcFirstLastPara="1" wrap="square" lIns="91425" tIns="91425" rIns="91425" bIns="91425" anchor="t" anchorCtr="0">
            <a:normAutofit/>
          </a:bodyPr>
          <a:lstStyle>
            <a:lvl1pPr marL="457189" lvl="0" indent="-317492" rtl="0">
              <a:spcBef>
                <a:spcPts val="0"/>
              </a:spcBef>
              <a:spcAft>
                <a:spcPts val="0"/>
              </a:spcAft>
              <a:buSzPts val="1400"/>
              <a:buChar char="●"/>
              <a:defRPr sz="1400"/>
            </a:lvl1pPr>
            <a:lvl2pPr marL="914378" lvl="1" indent="-292093" rtl="0">
              <a:spcBef>
                <a:spcPts val="0"/>
              </a:spcBef>
              <a:spcAft>
                <a:spcPts val="0"/>
              </a:spcAft>
              <a:buSzPts val="1000"/>
              <a:buChar char="○"/>
              <a:defRPr sz="1000"/>
            </a:lvl2pPr>
            <a:lvl3pPr marL="1371566" lvl="2" indent="-292093" rtl="0">
              <a:spcBef>
                <a:spcPts val="0"/>
              </a:spcBef>
              <a:spcAft>
                <a:spcPts val="0"/>
              </a:spcAft>
              <a:buSzPts val="1000"/>
              <a:buChar char="■"/>
              <a:defRPr sz="1000"/>
            </a:lvl3pPr>
            <a:lvl4pPr marL="1828754" lvl="3" indent="-292093" rtl="0">
              <a:spcBef>
                <a:spcPts val="0"/>
              </a:spcBef>
              <a:spcAft>
                <a:spcPts val="0"/>
              </a:spcAft>
              <a:buSzPts val="1000"/>
              <a:buChar char="●"/>
              <a:defRPr sz="1000"/>
            </a:lvl4pPr>
            <a:lvl5pPr marL="2285943" lvl="4" indent="-292093" rtl="0">
              <a:spcBef>
                <a:spcPts val="0"/>
              </a:spcBef>
              <a:spcAft>
                <a:spcPts val="0"/>
              </a:spcAft>
              <a:buSzPts val="1000"/>
              <a:buChar char="○"/>
              <a:defRPr sz="1000"/>
            </a:lvl5pPr>
            <a:lvl6pPr marL="2743132" lvl="5" indent="-292093" rtl="0">
              <a:spcBef>
                <a:spcPts val="0"/>
              </a:spcBef>
              <a:spcAft>
                <a:spcPts val="0"/>
              </a:spcAft>
              <a:buSzPts val="1000"/>
              <a:buChar char="■"/>
              <a:defRPr sz="1000"/>
            </a:lvl6pPr>
            <a:lvl7pPr marL="3200320" lvl="6" indent="-292093" rtl="0">
              <a:spcBef>
                <a:spcPts val="0"/>
              </a:spcBef>
              <a:spcAft>
                <a:spcPts val="0"/>
              </a:spcAft>
              <a:buSzPts val="1000"/>
              <a:buChar char="●"/>
              <a:defRPr sz="1000"/>
            </a:lvl7pPr>
            <a:lvl8pPr marL="3657509" lvl="7" indent="-292093" rtl="0">
              <a:spcBef>
                <a:spcPts val="0"/>
              </a:spcBef>
              <a:spcAft>
                <a:spcPts val="0"/>
              </a:spcAft>
              <a:buSzPts val="1000"/>
              <a:buChar char="○"/>
              <a:defRPr sz="1000"/>
            </a:lvl8pPr>
            <a:lvl9pPr marL="4114697" lvl="8" indent="-292093" rtl="0">
              <a:spcBef>
                <a:spcPts val="0"/>
              </a:spcBef>
              <a:spcAft>
                <a:spcPts val="0"/>
              </a:spcAft>
              <a:buSzPts val="1000"/>
              <a:buChar char="■"/>
              <a:defRPr sz="10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2"/>
        <p:cNvGrpSpPr/>
        <p:nvPr/>
      </p:nvGrpSpPr>
      <p:grpSpPr>
        <a:xfrm>
          <a:off x="0" y="0"/>
          <a:ext cx="0" cy="0"/>
          <a:chOff x="0" y="0"/>
          <a:chExt cx="0" cy="0"/>
        </a:xfrm>
      </p:grpSpPr>
      <p:sp>
        <p:nvSpPr>
          <p:cNvPr id="23" name="Google Shape;23;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4" name="Google Shape;24;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5" name="Google Shape;25;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6" name="Google Shape;26;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7" name="Google Shape;27;p5"/>
          <p:cNvSpPr txBox="1">
            <a:spLocks noGrp="1"/>
          </p:cNvSpPr>
          <p:nvPr>
            <p:ph type="body" idx="3"/>
          </p:nvPr>
        </p:nvSpPr>
        <p:spPr>
          <a:xfrm>
            <a:off x="16955" y="4695967"/>
            <a:ext cx="3155100" cy="4539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292100" rtl="0">
              <a:spcBef>
                <a:spcPts val="0"/>
              </a:spcBef>
              <a:spcAft>
                <a:spcPts val="0"/>
              </a:spcAft>
              <a:buSzPts val="1000"/>
              <a:buChar char="○"/>
              <a:defRPr sz="1000"/>
            </a:lvl2pPr>
            <a:lvl3pPr marL="1371600" lvl="2" indent="-292100" rtl="0">
              <a:spcBef>
                <a:spcPts val="0"/>
              </a:spcBef>
              <a:spcAft>
                <a:spcPts val="0"/>
              </a:spcAft>
              <a:buSzPts val="1000"/>
              <a:buChar char="■"/>
              <a:defRPr sz="1000"/>
            </a:lvl3pPr>
            <a:lvl4pPr marL="1828800" lvl="3" indent="-292100" rtl="0">
              <a:spcBef>
                <a:spcPts val="0"/>
              </a:spcBef>
              <a:spcAft>
                <a:spcPts val="0"/>
              </a:spcAft>
              <a:buSzPts val="1000"/>
              <a:buChar char="●"/>
              <a:defRPr sz="1000"/>
            </a:lvl4pPr>
            <a:lvl5pPr marL="2286000" lvl="4" indent="-292100" rtl="0">
              <a:spcBef>
                <a:spcPts val="0"/>
              </a:spcBef>
              <a:spcAft>
                <a:spcPts val="0"/>
              </a:spcAft>
              <a:buSzPts val="1000"/>
              <a:buChar char="○"/>
              <a:defRPr sz="1000"/>
            </a:lvl5pPr>
            <a:lvl6pPr marL="2743200" lvl="5" indent="-292100" rtl="0">
              <a:spcBef>
                <a:spcPts val="0"/>
              </a:spcBef>
              <a:spcAft>
                <a:spcPts val="0"/>
              </a:spcAft>
              <a:buSzPts val="1000"/>
              <a:buChar char="■"/>
              <a:defRPr sz="1000"/>
            </a:lvl6pPr>
            <a:lvl7pPr marL="3200400" lvl="6" indent="-292100" rtl="0">
              <a:spcBef>
                <a:spcPts val="0"/>
              </a:spcBef>
              <a:spcAft>
                <a:spcPts val="0"/>
              </a:spcAft>
              <a:buSzPts val="1000"/>
              <a:buChar char="●"/>
              <a:defRPr sz="1000"/>
            </a:lvl7pPr>
            <a:lvl8pPr marL="3657600" lvl="7" indent="-292100" rtl="0">
              <a:spcBef>
                <a:spcPts val="0"/>
              </a:spcBef>
              <a:spcAft>
                <a:spcPts val="0"/>
              </a:spcAft>
              <a:buSzPts val="1000"/>
              <a:buChar char="○"/>
              <a:defRPr sz="1000"/>
            </a:lvl8pPr>
            <a:lvl9pPr marL="4114800" lvl="8" indent="-292100" rtl="0">
              <a:spcBef>
                <a:spcPts val="0"/>
              </a:spcBef>
              <a:spcAft>
                <a:spcPts val="0"/>
              </a:spcAft>
              <a:buSzPts val="1000"/>
              <a:buChar char="■"/>
              <a:defRPr sz="10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0" name="Google Shape;30;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31" name="Google Shape;31;p6"/>
          <p:cNvSpPr txBox="1">
            <a:spLocks noGrp="1"/>
          </p:cNvSpPr>
          <p:nvPr>
            <p:ph type="body" idx="1"/>
          </p:nvPr>
        </p:nvSpPr>
        <p:spPr>
          <a:xfrm>
            <a:off x="16955" y="4695967"/>
            <a:ext cx="3155100" cy="4539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292100" rtl="0">
              <a:spcBef>
                <a:spcPts val="0"/>
              </a:spcBef>
              <a:spcAft>
                <a:spcPts val="0"/>
              </a:spcAft>
              <a:buSzPts val="1000"/>
              <a:buChar char="○"/>
              <a:defRPr sz="1000"/>
            </a:lvl2pPr>
            <a:lvl3pPr marL="1371600" lvl="2" indent="-292100" rtl="0">
              <a:spcBef>
                <a:spcPts val="0"/>
              </a:spcBef>
              <a:spcAft>
                <a:spcPts val="0"/>
              </a:spcAft>
              <a:buSzPts val="1000"/>
              <a:buChar char="■"/>
              <a:defRPr sz="1000"/>
            </a:lvl3pPr>
            <a:lvl4pPr marL="1828800" lvl="3" indent="-292100" rtl="0">
              <a:spcBef>
                <a:spcPts val="0"/>
              </a:spcBef>
              <a:spcAft>
                <a:spcPts val="0"/>
              </a:spcAft>
              <a:buSzPts val="1000"/>
              <a:buChar char="●"/>
              <a:defRPr sz="1000"/>
            </a:lvl4pPr>
            <a:lvl5pPr marL="2286000" lvl="4" indent="-292100" rtl="0">
              <a:spcBef>
                <a:spcPts val="0"/>
              </a:spcBef>
              <a:spcAft>
                <a:spcPts val="0"/>
              </a:spcAft>
              <a:buSzPts val="1000"/>
              <a:buChar char="○"/>
              <a:defRPr sz="1000"/>
            </a:lvl5pPr>
            <a:lvl6pPr marL="2743200" lvl="5" indent="-292100" rtl="0">
              <a:spcBef>
                <a:spcPts val="0"/>
              </a:spcBef>
              <a:spcAft>
                <a:spcPts val="0"/>
              </a:spcAft>
              <a:buSzPts val="1000"/>
              <a:buChar char="■"/>
              <a:defRPr sz="1000"/>
            </a:lvl6pPr>
            <a:lvl7pPr marL="3200400" lvl="6" indent="-292100" rtl="0">
              <a:spcBef>
                <a:spcPts val="0"/>
              </a:spcBef>
              <a:spcAft>
                <a:spcPts val="0"/>
              </a:spcAft>
              <a:buSzPts val="1000"/>
              <a:buChar char="●"/>
              <a:defRPr sz="1000"/>
            </a:lvl7pPr>
            <a:lvl8pPr marL="3657600" lvl="7" indent="-292100" rtl="0">
              <a:spcBef>
                <a:spcPts val="0"/>
              </a:spcBef>
              <a:spcAft>
                <a:spcPts val="0"/>
              </a:spcAft>
              <a:buSzPts val="1000"/>
              <a:buChar char="○"/>
              <a:defRPr sz="1000"/>
            </a:lvl8pPr>
            <a:lvl9pPr marL="4114800" lvl="8" indent="-292100" rtl="0">
              <a:spcBef>
                <a:spcPts val="0"/>
              </a:spcBef>
              <a:spcAft>
                <a:spcPts val="0"/>
              </a:spcAft>
              <a:buSzPts val="1000"/>
              <a:buChar char="■"/>
              <a:defRPr sz="10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4" name="Google Shape;34;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5" name="Google Shape;35;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36" name="Google Shape;36;p7"/>
          <p:cNvSpPr txBox="1">
            <a:spLocks noGrp="1"/>
          </p:cNvSpPr>
          <p:nvPr>
            <p:ph type="body" idx="2"/>
          </p:nvPr>
        </p:nvSpPr>
        <p:spPr>
          <a:xfrm>
            <a:off x="16955" y="4695967"/>
            <a:ext cx="3155100" cy="4539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292100" rtl="0">
              <a:spcBef>
                <a:spcPts val="0"/>
              </a:spcBef>
              <a:spcAft>
                <a:spcPts val="0"/>
              </a:spcAft>
              <a:buSzPts val="1000"/>
              <a:buChar char="○"/>
              <a:defRPr sz="1000"/>
            </a:lvl2pPr>
            <a:lvl3pPr marL="1371600" lvl="2" indent="-292100" rtl="0">
              <a:spcBef>
                <a:spcPts val="0"/>
              </a:spcBef>
              <a:spcAft>
                <a:spcPts val="0"/>
              </a:spcAft>
              <a:buSzPts val="1000"/>
              <a:buChar char="■"/>
              <a:defRPr sz="1000"/>
            </a:lvl3pPr>
            <a:lvl4pPr marL="1828800" lvl="3" indent="-292100" rtl="0">
              <a:spcBef>
                <a:spcPts val="0"/>
              </a:spcBef>
              <a:spcAft>
                <a:spcPts val="0"/>
              </a:spcAft>
              <a:buSzPts val="1000"/>
              <a:buChar char="●"/>
              <a:defRPr sz="1000"/>
            </a:lvl4pPr>
            <a:lvl5pPr marL="2286000" lvl="4" indent="-292100" rtl="0">
              <a:spcBef>
                <a:spcPts val="0"/>
              </a:spcBef>
              <a:spcAft>
                <a:spcPts val="0"/>
              </a:spcAft>
              <a:buSzPts val="1000"/>
              <a:buChar char="○"/>
              <a:defRPr sz="1000"/>
            </a:lvl5pPr>
            <a:lvl6pPr marL="2743200" lvl="5" indent="-292100" rtl="0">
              <a:spcBef>
                <a:spcPts val="0"/>
              </a:spcBef>
              <a:spcAft>
                <a:spcPts val="0"/>
              </a:spcAft>
              <a:buSzPts val="1000"/>
              <a:buChar char="■"/>
              <a:defRPr sz="1000"/>
            </a:lvl6pPr>
            <a:lvl7pPr marL="3200400" lvl="6" indent="-292100" rtl="0">
              <a:spcBef>
                <a:spcPts val="0"/>
              </a:spcBef>
              <a:spcAft>
                <a:spcPts val="0"/>
              </a:spcAft>
              <a:buSzPts val="1000"/>
              <a:buChar char="●"/>
              <a:defRPr sz="1000"/>
            </a:lvl7pPr>
            <a:lvl8pPr marL="3657600" lvl="7" indent="-292100" rtl="0">
              <a:spcBef>
                <a:spcPts val="0"/>
              </a:spcBef>
              <a:spcAft>
                <a:spcPts val="0"/>
              </a:spcAft>
              <a:buSzPts val="1000"/>
              <a:buChar char="○"/>
              <a:defRPr sz="1000"/>
            </a:lvl8pPr>
            <a:lvl9pPr marL="4114800" lvl="8" indent="-292100" rtl="0">
              <a:spcBef>
                <a:spcPts val="0"/>
              </a:spcBef>
              <a:spcAft>
                <a:spcPts val="0"/>
              </a:spcAft>
              <a:buSzPts val="1000"/>
              <a:buChar char="■"/>
              <a:defRPr sz="10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7"/>
        <p:cNvGrpSpPr/>
        <p:nvPr/>
      </p:nvGrpSpPr>
      <p:grpSpPr>
        <a:xfrm>
          <a:off x="0" y="0"/>
          <a:ext cx="0" cy="0"/>
          <a:chOff x="0" y="0"/>
          <a:chExt cx="0" cy="0"/>
        </a:xfrm>
      </p:grpSpPr>
      <p:sp>
        <p:nvSpPr>
          <p:cNvPr id="38" name="Google Shape;38;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9" name="Google Shape;39;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0"/>
        <p:cNvGrpSpPr/>
        <p:nvPr/>
      </p:nvGrpSpPr>
      <p:grpSpPr>
        <a:xfrm>
          <a:off x="0" y="0"/>
          <a:ext cx="0" cy="0"/>
          <a:chOff x="0" y="0"/>
          <a:chExt cx="0" cy="0"/>
        </a:xfrm>
      </p:grpSpPr>
      <p:sp>
        <p:nvSpPr>
          <p:cNvPr id="41" name="Google Shape;41;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42" name="Google Shape;42;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3" name="Google Shape;43;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4" name="Google Shape;44;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189" lvl="0" indent="-342892">
              <a:spcBef>
                <a:spcPts val="0"/>
              </a:spcBef>
              <a:spcAft>
                <a:spcPts val="0"/>
              </a:spcAft>
              <a:buSzPts val="1800"/>
              <a:buChar char="●"/>
              <a:defRPr/>
            </a:lvl1pPr>
            <a:lvl2pPr marL="914378" lvl="1" indent="-317492">
              <a:spcBef>
                <a:spcPts val="0"/>
              </a:spcBef>
              <a:spcAft>
                <a:spcPts val="0"/>
              </a:spcAft>
              <a:buSzPts val="1400"/>
              <a:buChar char="○"/>
              <a:defRPr/>
            </a:lvl2pPr>
            <a:lvl3pPr marL="1371566" lvl="2" indent="-317492">
              <a:spcBef>
                <a:spcPts val="0"/>
              </a:spcBef>
              <a:spcAft>
                <a:spcPts val="0"/>
              </a:spcAft>
              <a:buSzPts val="1400"/>
              <a:buChar char="■"/>
              <a:defRPr/>
            </a:lvl3pPr>
            <a:lvl4pPr marL="1828754" lvl="3" indent="-317492">
              <a:spcBef>
                <a:spcPts val="0"/>
              </a:spcBef>
              <a:spcAft>
                <a:spcPts val="0"/>
              </a:spcAft>
              <a:buSzPts val="1400"/>
              <a:buChar char="●"/>
              <a:defRPr/>
            </a:lvl4pPr>
            <a:lvl5pPr marL="2285943" lvl="4" indent="-317492">
              <a:spcBef>
                <a:spcPts val="0"/>
              </a:spcBef>
              <a:spcAft>
                <a:spcPts val="0"/>
              </a:spcAft>
              <a:buSzPts val="1400"/>
              <a:buChar char="○"/>
              <a:defRPr/>
            </a:lvl5pPr>
            <a:lvl6pPr marL="2743132" lvl="5" indent="-317492">
              <a:spcBef>
                <a:spcPts val="0"/>
              </a:spcBef>
              <a:spcAft>
                <a:spcPts val="0"/>
              </a:spcAft>
              <a:buSzPts val="1400"/>
              <a:buChar char="■"/>
              <a:defRPr/>
            </a:lvl6pPr>
            <a:lvl7pPr marL="3200320" lvl="6" indent="-317492">
              <a:spcBef>
                <a:spcPts val="0"/>
              </a:spcBef>
              <a:spcAft>
                <a:spcPts val="0"/>
              </a:spcAft>
              <a:buSzPts val="1400"/>
              <a:buChar char="●"/>
              <a:defRPr/>
            </a:lvl7pPr>
            <a:lvl8pPr marL="3657509" lvl="7" indent="-317492">
              <a:spcBef>
                <a:spcPts val="0"/>
              </a:spcBef>
              <a:spcAft>
                <a:spcPts val="0"/>
              </a:spcAft>
              <a:buSzPts val="1400"/>
              <a:buChar char="○"/>
              <a:defRPr/>
            </a:lvl8pPr>
            <a:lvl9pPr marL="4114697" lvl="8" indent="-317492">
              <a:spcBef>
                <a:spcPts val="0"/>
              </a:spcBef>
              <a:spcAft>
                <a:spcPts val="0"/>
              </a:spcAft>
              <a:buSzPts val="1400"/>
              <a:buChar char="■"/>
              <a:defRPr/>
            </a:lvl9pPr>
          </a:lstStyle>
          <a:p>
            <a:endParaRPr/>
          </a:p>
        </p:txBody>
      </p:sp>
      <p:sp>
        <p:nvSpPr>
          <p:cNvPr id="45" name="Google Shape;45;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Font typeface="Corbel"/>
              <a:buNone/>
              <a:defRPr sz="2800">
                <a:solidFill>
                  <a:schemeClr val="dk1"/>
                </a:solidFill>
                <a:latin typeface="Corbel"/>
                <a:ea typeface="Corbel"/>
                <a:cs typeface="Corbel"/>
                <a:sym typeface="Corbe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Corbel"/>
              <a:buChar char="●"/>
              <a:defRPr sz="1800">
                <a:solidFill>
                  <a:schemeClr val="dk2"/>
                </a:solidFill>
                <a:latin typeface="Corbel"/>
                <a:ea typeface="Corbel"/>
                <a:cs typeface="Corbel"/>
                <a:sym typeface="Corbel"/>
              </a:defRPr>
            </a:lvl1pPr>
            <a:lvl2pPr marL="914400" lvl="1" indent="-317500">
              <a:lnSpc>
                <a:spcPct val="115000"/>
              </a:lnSpc>
              <a:spcBef>
                <a:spcPts val="0"/>
              </a:spcBef>
              <a:spcAft>
                <a:spcPts val="0"/>
              </a:spcAft>
              <a:buClr>
                <a:schemeClr val="dk2"/>
              </a:buClr>
              <a:buSzPts val="1400"/>
              <a:buFont typeface="Corbel"/>
              <a:buChar char="○"/>
              <a:defRPr>
                <a:solidFill>
                  <a:schemeClr val="dk2"/>
                </a:solidFill>
                <a:latin typeface="Corbel"/>
                <a:ea typeface="Corbel"/>
                <a:cs typeface="Corbel"/>
                <a:sym typeface="Corbel"/>
              </a:defRPr>
            </a:lvl2pPr>
            <a:lvl3pPr marL="1371600" lvl="2" indent="-317500">
              <a:lnSpc>
                <a:spcPct val="115000"/>
              </a:lnSpc>
              <a:spcBef>
                <a:spcPts val="0"/>
              </a:spcBef>
              <a:spcAft>
                <a:spcPts val="0"/>
              </a:spcAft>
              <a:buClr>
                <a:schemeClr val="dk2"/>
              </a:buClr>
              <a:buSzPts val="1400"/>
              <a:buFont typeface="Corbel"/>
              <a:buChar char="■"/>
              <a:defRPr>
                <a:solidFill>
                  <a:schemeClr val="dk2"/>
                </a:solidFill>
                <a:latin typeface="Corbel"/>
                <a:ea typeface="Corbel"/>
                <a:cs typeface="Corbel"/>
                <a:sym typeface="Corbel"/>
              </a:defRPr>
            </a:lvl3pPr>
            <a:lvl4pPr marL="1828800" lvl="3" indent="-317500">
              <a:lnSpc>
                <a:spcPct val="115000"/>
              </a:lnSpc>
              <a:spcBef>
                <a:spcPts val="0"/>
              </a:spcBef>
              <a:spcAft>
                <a:spcPts val="0"/>
              </a:spcAft>
              <a:buClr>
                <a:schemeClr val="dk2"/>
              </a:buClr>
              <a:buSzPts val="1400"/>
              <a:buFont typeface="Corbel"/>
              <a:buChar char="●"/>
              <a:defRPr>
                <a:solidFill>
                  <a:schemeClr val="dk2"/>
                </a:solidFill>
                <a:latin typeface="Corbel"/>
                <a:ea typeface="Corbel"/>
                <a:cs typeface="Corbel"/>
                <a:sym typeface="Corbel"/>
              </a:defRPr>
            </a:lvl4pPr>
            <a:lvl5pPr marL="2286000" lvl="4" indent="-317500">
              <a:lnSpc>
                <a:spcPct val="115000"/>
              </a:lnSpc>
              <a:spcBef>
                <a:spcPts val="0"/>
              </a:spcBef>
              <a:spcAft>
                <a:spcPts val="0"/>
              </a:spcAft>
              <a:buClr>
                <a:schemeClr val="dk2"/>
              </a:buClr>
              <a:buSzPts val="1400"/>
              <a:buFont typeface="Corbel"/>
              <a:buChar char="○"/>
              <a:defRPr>
                <a:solidFill>
                  <a:schemeClr val="dk2"/>
                </a:solidFill>
                <a:latin typeface="Corbel"/>
                <a:ea typeface="Corbel"/>
                <a:cs typeface="Corbel"/>
                <a:sym typeface="Corbel"/>
              </a:defRPr>
            </a:lvl5pPr>
            <a:lvl6pPr marL="2743200" lvl="5" indent="-317500">
              <a:lnSpc>
                <a:spcPct val="115000"/>
              </a:lnSpc>
              <a:spcBef>
                <a:spcPts val="0"/>
              </a:spcBef>
              <a:spcAft>
                <a:spcPts val="0"/>
              </a:spcAft>
              <a:buClr>
                <a:schemeClr val="dk2"/>
              </a:buClr>
              <a:buSzPts val="1400"/>
              <a:buFont typeface="Corbel"/>
              <a:buChar char="■"/>
              <a:defRPr>
                <a:solidFill>
                  <a:schemeClr val="dk2"/>
                </a:solidFill>
                <a:latin typeface="Corbel"/>
                <a:ea typeface="Corbel"/>
                <a:cs typeface="Corbel"/>
                <a:sym typeface="Corbel"/>
              </a:defRPr>
            </a:lvl6pPr>
            <a:lvl7pPr marL="3200400" lvl="6" indent="-317500">
              <a:lnSpc>
                <a:spcPct val="115000"/>
              </a:lnSpc>
              <a:spcBef>
                <a:spcPts val="0"/>
              </a:spcBef>
              <a:spcAft>
                <a:spcPts val="0"/>
              </a:spcAft>
              <a:buClr>
                <a:schemeClr val="dk2"/>
              </a:buClr>
              <a:buSzPts val="1400"/>
              <a:buFont typeface="Corbel"/>
              <a:buChar char="●"/>
              <a:defRPr>
                <a:solidFill>
                  <a:schemeClr val="dk2"/>
                </a:solidFill>
                <a:latin typeface="Corbel"/>
                <a:ea typeface="Corbel"/>
                <a:cs typeface="Corbel"/>
                <a:sym typeface="Corbel"/>
              </a:defRPr>
            </a:lvl7pPr>
            <a:lvl8pPr marL="3657600" lvl="7" indent="-317500">
              <a:lnSpc>
                <a:spcPct val="115000"/>
              </a:lnSpc>
              <a:spcBef>
                <a:spcPts val="0"/>
              </a:spcBef>
              <a:spcAft>
                <a:spcPts val="0"/>
              </a:spcAft>
              <a:buClr>
                <a:schemeClr val="dk2"/>
              </a:buClr>
              <a:buSzPts val="1400"/>
              <a:buFont typeface="Corbel"/>
              <a:buChar char="○"/>
              <a:defRPr>
                <a:solidFill>
                  <a:schemeClr val="dk2"/>
                </a:solidFill>
                <a:latin typeface="Corbel"/>
                <a:ea typeface="Corbel"/>
                <a:cs typeface="Corbel"/>
                <a:sym typeface="Corbel"/>
              </a:defRPr>
            </a:lvl8pPr>
            <a:lvl9pPr marL="4114800" lvl="8" indent="-317500">
              <a:lnSpc>
                <a:spcPct val="115000"/>
              </a:lnSpc>
              <a:spcBef>
                <a:spcPts val="0"/>
              </a:spcBef>
              <a:spcAft>
                <a:spcPts val="0"/>
              </a:spcAft>
              <a:buClr>
                <a:schemeClr val="dk2"/>
              </a:buClr>
              <a:buSzPts val="1400"/>
              <a:buFont typeface="Corbel"/>
              <a:buChar char="■"/>
              <a:defRPr>
                <a:solidFill>
                  <a:schemeClr val="dk2"/>
                </a:solidFill>
                <a:latin typeface="Corbel"/>
                <a:ea typeface="Corbel"/>
                <a:cs typeface="Corbel"/>
                <a:sym typeface="Corbe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3" r:id="rId1"/>
    <p:sldLayoutId id="2147483651" r:id="rId2"/>
    <p:sldLayoutId id="2147483652" r:id="rId3"/>
    <p:sldLayoutId id="2147483653" r:id="rId4"/>
    <p:sldLayoutId id="2147483676" r:id="rId5"/>
    <p:sldLayoutId id="2147483677" r:id="rId6"/>
    <p:sldLayoutId id="2147483678" r:id="rId7"/>
    <p:sldLayoutId id="2147483679" r:id="rId8"/>
    <p:sldLayoutId id="2147483655" r:id="rId9"/>
    <p:sldLayoutId id="2147483656" r:id="rId10"/>
    <p:sldLayoutId id="2147483657" r:id="rId11"/>
    <p:sldLayoutId id="2147483680" r:id="rId12"/>
    <p:sldLayoutId id="2147483681" r:id="rId13"/>
    <p:sldLayoutId id="2147483682" r:id="rId14"/>
    <p:sldLayoutId id="2147483683" r:id="rId15"/>
    <p:sldLayoutId id="2147483672"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hyperlink" Target="https://arxiv.org/abs/2104.08773" TargetMode="External"/><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11.xml.rels><?xml version="1.0" encoding="UTF-8" standalone="yes"?>
<Relationships xmlns="http://schemas.openxmlformats.org/package/2006/relationships"><Relationship Id="rId3" Type="http://schemas.openxmlformats.org/officeDocument/2006/relationships/hyperlink" Target="https://arxiv.org/abs/2104.08773" TargetMode="External"/><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image" Target="../media/image10.jpg"/></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16.xml"/><Relationship Id="rId4" Type="http://schemas.openxmlformats.org/officeDocument/2006/relationships/image" Target="../media/image13.jpg"/></Relationships>
</file>

<file path=ppt/slides/_rels/slide13.xml.rels><?xml version="1.0" encoding="UTF-8" standalone="yes"?>
<Relationships xmlns="http://schemas.openxmlformats.org/package/2006/relationships"><Relationship Id="rId3" Type="http://schemas.openxmlformats.org/officeDocument/2006/relationships/hyperlink" Target="https://github.com/bigscience-workshop/promptsource" TargetMode="External"/><Relationship Id="rId7" Type="http://schemas.openxmlformats.org/officeDocument/2006/relationships/hyperlink" Target="https://github.com/orhonovich/unnatural-instructions" TargetMode="External"/><Relationship Id="rId2" Type="http://schemas.openxmlformats.org/officeDocument/2006/relationships/hyperlink" Target="https://instructions.apps.allenai.org/" TargetMode="External"/><Relationship Id="rId1" Type="http://schemas.openxmlformats.org/officeDocument/2006/relationships/slideLayout" Target="../slideLayouts/slideLayout16.xml"/><Relationship Id="rId6" Type="http://schemas.openxmlformats.org/officeDocument/2006/relationships/hyperlink" Target="https://github.com/yizhongw/self-instruct" TargetMode="External"/><Relationship Id="rId5" Type="http://schemas.openxmlformats.org/officeDocument/2006/relationships/hyperlink" Target="https://github.com/google-research/FLAN" TargetMode="External"/><Relationship Id="rId4" Type="http://schemas.openxmlformats.org/officeDocument/2006/relationships/hyperlink" Target="https://huggingface.co/datasets/bigscience/P3"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hyperlink" Target="https://arxiv.org/abs/2210.11416" TargetMode="External"/><Relationship Id="rId2" Type="http://schemas.openxmlformats.org/officeDocument/2006/relationships/image" Target="../media/image14.jp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hyperlink" Target="https://arxiv.org/abs/2210.11416" TargetMode="External"/><Relationship Id="rId1" Type="http://schemas.openxmlformats.org/officeDocument/2006/relationships/slideLayout" Target="../slideLayouts/slideLayout16.xml"/><Relationship Id="rId5" Type="http://schemas.openxmlformats.org/officeDocument/2006/relationships/image" Target="../media/image17.jpg"/><Relationship Id="rId4" Type="http://schemas.openxmlformats.org/officeDocument/2006/relationships/image" Target="../media/image16.jp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arxiv.org/abs/2104.08773" TargetMode="Externa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arxiv.org/abs/2210.11416" TargetMode="Externa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hyperlink" Target="https://www.analyticsvidhya.com/blog/2021/02/introduction-to-reinforcement-learning-for-beginners/" TargetMode="External"/><Relationship Id="rId2" Type="http://schemas.openxmlformats.org/officeDocument/2006/relationships/image" Target="../media/image22.jpe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hyperlink" Target="https://www.amazon.com/Reinforcement-Learning-Introduction-Adaptive-Computation/dp/0262193981" TargetMode="External"/><Relationship Id="rId7" Type="http://schemas.openxmlformats.org/officeDocument/2006/relationships/hyperlink" Target="https://arxiv.org/abs/1707.06347" TargetMode="External"/><Relationship Id="rId2" Type="http://schemas.openxmlformats.org/officeDocument/2006/relationships/hyperlink" Target="https://link.springer.com/article/10.1007/BF00992696" TargetMode="External"/><Relationship Id="rId1" Type="http://schemas.openxmlformats.org/officeDocument/2006/relationships/slideLayout" Target="../slideLayouts/slideLayout16.xml"/><Relationship Id="rId6" Type="http://schemas.openxmlformats.org/officeDocument/2006/relationships/hyperlink" Target="https://arxiv.org/abs/2009.01325" TargetMode="External"/><Relationship Id="rId5" Type="http://schemas.openxmlformats.org/officeDocument/2006/relationships/hyperlink" Target="https://arxiv.org/abs/1909.08593" TargetMode="External"/><Relationship Id="rId4" Type="http://schemas.openxmlformats.org/officeDocument/2006/relationships/hyperlink" Target="https://arxiv.org/abs/1312.5602"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6.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6.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0.png"/><Relationship Id="rId1" Type="http://schemas.openxmlformats.org/officeDocument/2006/relationships/slideLayout" Target="../slideLayouts/slideLayout16.xml"/><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hyperlink" Target="https://huggingface.co/deep-rl-course/unit0/introduction" TargetMode="External"/><Relationship Id="rId7" Type="http://schemas.openxmlformats.org/officeDocument/2006/relationships/image" Target="../media/image35.png"/><Relationship Id="rId2" Type="http://schemas.openxmlformats.org/officeDocument/2006/relationships/hyperlink" Target="https://ep.jhu.edu/courses/705741-reinforcement-learning/" TargetMode="External"/><Relationship Id="rId1" Type="http://schemas.openxmlformats.org/officeDocument/2006/relationships/slideLayout" Target="../slideLayouts/slideLayout1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6.xml"/><Relationship Id="rId4" Type="http://schemas.openxmlformats.org/officeDocument/2006/relationships/hyperlink" Target="https://arxiv.org/abs/2203.02155"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6.xml"/><Relationship Id="rId5" Type="http://schemas.openxmlformats.org/officeDocument/2006/relationships/image" Target="../media/image39.png"/><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30.png"/><Relationship Id="rId1" Type="http://schemas.openxmlformats.org/officeDocument/2006/relationships/slideLayout" Target="../slideLayouts/slideLayout16.xml"/><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2" Type="http://schemas.openxmlformats.org/officeDocument/2006/relationships/image" Target="../media/image360.png"/><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371.png"/><Relationship Id="rId2" Type="http://schemas.openxmlformats.org/officeDocument/2006/relationships/image" Target="../media/image360.png"/><Relationship Id="rId1" Type="http://schemas.openxmlformats.org/officeDocument/2006/relationships/slideLayout" Target="../slideLayouts/slideLayout16.xml"/><Relationship Id="rId4" Type="http://schemas.openxmlformats.org/officeDocument/2006/relationships/image" Target="../media/image381.png"/></Relationships>
</file>

<file path=ppt/slides/_rels/slide34.xml.rels><?xml version="1.0" encoding="UTF-8" standalone="yes"?>
<Relationships xmlns="http://schemas.openxmlformats.org/package/2006/relationships"><Relationship Id="rId3" Type="http://schemas.openxmlformats.org/officeDocument/2006/relationships/image" Target="../media/image370.png"/><Relationship Id="rId7" Type="http://schemas.openxmlformats.org/officeDocument/2006/relationships/image" Target="../media/image44.png"/><Relationship Id="rId2" Type="http://schemas.openxmlformats.org/officeDocument/2006/relationships/image" Target="../media/image340.png"/><Relationship Id="rId1" Type="http://schemas.openxmlformats.org/officeDocument/2006/relationships/slideLayout" Target="../slideLayouts/slideLayout16.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380.png"/></Relationships>
</file>

<file path=ppt/slides/_rels/slide35.xml.rels><?xml version="1.0" encoding="UTF-8" standalone="yes"?>
<Relationships xmlns="http://schemas.openxmlformats.org/package/2006/relationships"><Relationship Id="rId3" Type="http://schemas.openxmlformats.org/officeDocument/2006/relationships/hyperlink" Target="https://arxiv.org/abs/2009.01325" TargetMode="External"/><Relationship Id="rId2" Type="http://schemas.openxmlformats.org/officeDocument/2006/relationships/image" Target="../media/image44.jpg"/><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40.png"/><Relationship Id="rId1" Type="http://schemas.openxmlformats.org/officeDocument/2006/relationships/slideLayout" Target="../slideLayouts/slideLayout16.xml"/><Relationship Id="rId4" Type="http://schemas.openxmlformats.org/officeDocument/2006/relationships/image" Target="../media/image46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3" Type="http://schemas.openxmlformats.org/officeDocument/2006/relationships/image" Target="../media/image450.png"/><Relationship Id="rId2" Type="http://schemas.openxmlformats.org/officeDocument/2006/relationships/image" Target="../media/image45.png"/><Relationship Id="rId1" Type="http://schemas.openxmlformats.org/officeDocument/2006/relationships/slideLayout" Target="../slideLayouts/slideLayout16.xml"/><Relationship Id="rId4" Type="http://schemas.openxmlformats.org/officeDocument/2006/relationships/image" Target="../media/image47.png"/></Relationships>
</file>

<file path=ppt/slides/_rels/slide3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6.xml"/><Relationship Id="rId4" Type="http://schemas.openxmlformats.org/officeDocument/2006/relationships/hyperlink" Target="https://arxiv.org/abs/2203.02155"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3" Type="http://schemas.openxmlformats.org/officeDocument/2006/relationships/hyperlink" Target="https://yaofu.notion.site/How-does-GPT-Obtain-its-Ability-Tracing-Emergent-Abilities-of-Language-Models-to-their-Sources-b9a57ac0fcf74f30a1ab9e3e36fa1dc1" TargetMode="External"/><Relationship Id="rId2" Type="http://schemas.openxmlformats.org/officeDocument/2006/relationships/image" Target="../media/image53.png"/><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s://arxiv.org/pdf/2112.00861.pdf" TargetMode="External"/><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3" Type="http://schemas.openxmlformats.org/officeDocument/2006/relationships/hyperlink" Target="https://iclr-blog-track.github.io/2022/03/25/ppo-implementation-details/" TargetMode="External"/><Relationship Id="rId2" Type="http://schemas.openxmlformats.org/officeDocument/2006/relationships/image" Target="../media/image55.pn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hyperlink" Target="https://arxiv.org/abs/2106.01465" TargetMode="External"/><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6.png"/><Relationship Id="rId5" Type="http://schemas.openxmlformats.org/officeDocument/2006/relationships/hyperlink" Target="https://arxiv.org/pdf/1606.06565.pdf" TargetMode="External"/><Relationship Id="rId4" Type="http://schemas.openxmlformats.org/officeDocument/2006/relationships/notesSlide" Target="../notesSlides/notesSlide6.xml"/></Relationships>
</file>

<file path=ppt/slides/_rels/slide51.xml.rels><?xml version="1.0" encoding="UTF-8" standalone="yes"?>
<Relationships xmlns="http://schemas.openxmlformats.org/package/2006/relationships"><Relationship Id="rId3" Type="http://schemas.openxmlformats.org/officeDocument/2006/relationships/hyperlink" Target="https://arxiv.org/pdf/2210.10760.pdf" TargetMode="External"/><Relationship Id="rId2" Type="http://schemas.openxmlformats.org/officeDocument/2006/relationships/image" Target="../media/image57.jpg"/><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8" Type="http://schemas.openxmlformats.org/officeDocument/2006/relationships/hyperlink" Target="https://arxiv.org/abs/2203.14465" TargetMode="External"/><Relationship Id="rId3" Type="http://schemas.openxmlformats.org/officeDocument/2006/relationships/hyperlink" Target="https://arxiv.org/abs/2212.10560" TargetMode="External"/><Relationship Id="rId7" Type="http://schemas.openxmlformats.org/officeDocument/2006/relationships/hyperlink" Target="https://openreview.net/forum?id=NiEtU7blzN" TargetMode="External"/><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hyperlink" Target="https://arxiv.org/abs/2204.05862" TargetMode="External"/><Relationship Id="rId5" Type="http://schemas.openxmlformats.org/officeDocument/2006/relationships/hyperlink" Target="https://arxiv.org/pdf/2304.01196.pdf" TargetMode="External"/><Relationship Id="rId4" Type="http://schemas.openxmlformats.org/officeDocument/2006/relationships/hyperlink" Target="https://arxiv.org/abs/2212.09689"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2" Type="http://schemas.openxmlformats.org/officeDocument/2006/relationships/hyperlink" Target="https://arxiv.org/abs/2106.01465" TargetMode="External"/><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arxiv.org/pdf/2205.12688.pdf" TargetMode="External"/><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s://arxiv.org/pdf/2302.07459.pdf" TargetMode="External"/><Relationship Id="rId1" Type="http://schemas.openxmlformats.org/officeDocument/2006/relationships/slideLayout" Target="../slideLayouts/slideLayout16.xml"/><Relationship Id="rId4" Type="http://schemas.openxmlformats.org/officeDocument/2006/relationships/image" Target="../media/image60.png"/></Relationships>
</file>

<file path=ppt/slides/_rels/slide57.xml.rels><?xml version="1.0" encoding="UTF-8" standalone="yes"?>
<Relationships xmlns="http://schemas.openxmlformats.org/package/2006/relationships"><Relationship Id="rId2" Type="http://schemas.openxmlformats.org/officeDocument/2006/relationships/hyperlink" Target="https://arxiv.org/abs/2106.01465" TargetMode="Externa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hyperlink" Target="https://arxiv.org/abs/2106.01465" TargetMode="Externa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hyperlink" Target="https://arxiv.org/pdf/2112.00861.pdf" TargetMode="Externa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3"/>
          <p:cNvSpPr txBox="1">
            <a:spLocks noGrp="1"/>
          </p:cNvSpPr>
          <p:nvPr>
            <p:ph type="ctrTitle"/>
          </p:nvPr>
        </p:nvSpPr>
        <p:spPr>
          <a:xfrm>
            <a:off x="19879" y="588450"/>
            <a:ext cx="9144000" cy="2052600"/>
          </a:xfrm>
          <a:prstGeom prst="rect">
            <a:avLst/>
          </a:prstGeom>
        </p:spPr>
        <p:txBody>
          <a:bodyPr spcFirstLastPara="1" wrap="square" lIns="91425" tIns="91425" rIns="91425" bIns="91425" anchor="b" anchorCtr="0">
            <a:normAutofit/>
          </a:bodyPr>
          <a:lstStyle/>
          <a:p>
            <a:r>
              <a:rPr lang="en" sz="5000" dirty="0"/>
              <a:t>Aligning Self-Supervised Models with Human Intents</a:t>
            </a:r>
            <a:endParaRPr lang="en-US" sz="5000" dirty="0"/>
          </a:p>
        </p:txBody>
      </p:sp>
      <p:sp>
        <p:nvSpPr>
          <p:cNvPr id="60" name="Google Shape;60;p13"/>
          <p:cNvSpPr txBox="1">
            <a:spLocks noGrp="1"/>
          </p:cNvSpPr>
          <p:nvPr>
            <p:ph type="subTitle" idx="1"/>
          </p:nvPr>
        </p:nvSpPr>
        <p:spPr>
          <a:xfrm>
            <a:off x="311700" y="2744321"/>
            <a:ext cx="8520600" cy="792600"/>
          </a:xfrm>
          <a:prstGeom prst="rect">
            <a:avLst/>
          </a:prstGeom>
        </p:spPr>
        <p:txBody>
          <a:bodyPr spcFirstLastPara="1" wrap="square" lIns="91425" tIns="91425" rIns="91425" bIns="91425" anchor="t" anchorCtr="0">
            <a:normAutofit lnSpcReduction="10000"/>
          </a:bodyPr>
          <a:lstStyle/>
          <a:p>
            <a:pPr marL="0" lvl="0" indent="0" algn="ctr">
              <a:spcBef>
                <a:spcPts val="0"/>
              </a:spcBef>
              <a:spcAft>
                <a:spcPts val="0"/>
              </a:spcAft>
              <a:buNone/>
            </a:pPr>
            <a:r>
              <a:rPr lang="en-US" sz="2200" dirty="0"/>
              <a:t>CSCI 601 471/671 </a:t>
            </a:r>
          </a:p>
          <a:p>
            <a:pPr marL="0" lvl="0" indent="0" algn="ctr">
              <a:spcBef>
                <a:spcPts val="0"/>
              </a:spcBef>
              <a:spcAft>
                <a:spcPts val="0"/>
              </a:spcAft>
              <a:buNone/>
            </a:pPr>
            <a:r>
              <a:rPr lang="en-US" sz="2200" dirty="0"/>
              <a:t>NLP: Self-Supervised Models</a:t>
            </a:r>
            <a:endParaRPr sz="2200" dirty="0"/>
          </a:p>
        </p:txBody>
      </p:sp>
      <p:sp>
        <p:nvSpPr>
          <p:cNvPr id="2" name="TextBox 1">
            <a:extLst>
              <a:ext uri="{FF2B5EF4-FFF2-40B4-BE49-F238E27FC236}">
                <a16:creationId xmlns:a16="http://schemas.microsoft.com/office/drawing/2014/main" id="{83602E3B-62E7-EEAE-E8F3-5972D2C26242}"/>
              </a:ext>
            </a:extLst>
          </p:cNvPr>
          <p:cNvSpPr txBox="1"/>
          <p:nvPr/>
        </p:nvSpPr>
        <p:spPr>
          <a:xfrm>
            <a:off x="1134208" y="3472836"/>
            <a:ext cx="6875584" cy="307777"/>
          </a:xfrm>
          <a:prstGeom prst="rect">
            <a:avLst/>
          </a:prstGeom>
          <a:noFill/>
        </p:spPr>
        <p:txBody>
          <a:bodyPr wrap="square">
            <a:spAutoFit/>
          </a:bodyPr>
          <a:lstStyle/>
          <a:p>
            <a:pPr algn="ctr"/>
            <a:r>
              <a:rPr lang="en-US" dirty="0">
                <a:solidFill>
                  <a:schemeClr val="accent1"/>
                </a:solidFill>
                <a:latin typeface="Consolas" panose="020B0609020204030204" pitchFamily="49" charset="0"/>
                <a:cs typeface="Consolas" panose="020B0609020204030204" pitchFamily="49" charset="0"/>
              </a:rPr>
              <a:t>https://self-</a:t>
            </a:r>
            <a:r>
              <a:rPr lang="en-US" dirty="0" err="1">
                <a:solidFill>
                  <a:schemeClr val="accent1"/>
                </a:solidFill>
                <a:latin typeface="Consolas" panose="020B0609020204030204" pitchFamily="49" charset="0"/>
                <a:cs typeface="Consolas" panose="020B0609020204030204" pitchFamily="49" charset="0"/>
              </a:rPr>
              <a:t>supervised.cs.jhu.edu</a:t>
            </a:r>
            <a:r>
              <a:rPr lang="en-US">
                <a:solidFill>
                  <a:schemeClr val="accent1"/>
                </a:solidFill>
                <a:latin typeface="Consolas" panose="020B0609020204030204" pitchFamily="49" charset="0"/>
                <a:cs typeface="Consolas" panose="020B0609020204030204" pitchFamily="49" charset="0"/>
              </a:rPr>
              <a:t>/sp2023/</a:t>
            </a:r>
            <a:endParaRPr lang="en-US" dirty="0">
              <a:solidFill>
                <a:schemeClr val="accent1"/>
              </a:solidFill>
              <a:latin typeface="Consolas" panose="020B0609020204030204" pitchFamily="49" charset="0"/>
              <a:cs typeface="Consolas" panose="020B0609020204030204" pitchFamily="49"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384724" y="1216356"/>
            <a:ext cx="6624320" cy="299720"/>
          </a:xfrm>
          <a:prstGeom prst="rect">
            <a:avLst/>
          </a:prstGeom>
        </p:spPr>
        <p:txBody>
          <a:bodyPr vert="horz" wrap="square" lIns="0" tIns="12700" rIns="0" bIns="0" rtlCol="0">
            <a:spAutoFit/>
          </a:bodyPr>
          <a:lstStyle/>
          <a:p>
            <a:pPr marL="12700">
              <a:lnSpc>
                <a:spcPct val="100000"/>
              </a:lnSpc>
              <a:spcBef>
                <a:spcPts val="100"/>
              </a:spcBef>
            </a:pPr>
            <a:r>
              <a:rPr sz="1800" spc="-15" dirty="0">
                <a:solidFill>
                  <a:srgbClr val="606060"/>
                </a:solidFill>
                <a:latin typeface="Corbel" panose="020B0503020204020204" pitchFamily="34" charset="0"/>
                <a:cs typeface="FreeSans"/>
              </a:rPr>
              <a:t>Give </a:t>
            </a:r>
            <a:r>
              <a:rPr sz="1800" spc="20" dirty="0">
                <a:solidFill>
                  <a:srgbClr val="606060"/>
                </a:solidFill>
                <a:latin typeface="Corbel" panose="020B0503020204020204" pitchFamily="34" charset="0"/>
                <a:cs typeface="FreeSans"/>
              </a:rPr>
              <a:t>detailed </a:t>
            </a:r>
            <a:r>
              <a:rPr sz="1800" spc="5" dirty="0">
                <a:solidFill>
                  <a:srgbClr val="606060"/>
                </a:solidFill>
                <a:latin typeface="Corbel" panose="020B0503020204020204" pitchFamily="34" charset="0"/>
                <a:cs typeface="FreeSans"/>
              </a:rPr>
              <a:t>human-readable instructions </a:t>
            </a:r>
            <a:r>
              <a:rPr sz="1800" spc="-25" dirty="0">
                <a:solidFill>
                  <a:srgbClr val="606060"/>
                </a:solidFill>
                <a:latin typeface="Corbel" panose="020B0503020204020204" pitchFamily="34" charset="0"/>
                <a:cs typeface="FreeSans"/>
              </a:rPr>
              <a:t>(that </a:t>
            </a:r>
            <a:r>
              <a:rPr sz="1800" spc="10" dirty="0">
                <a:solidFill>
                  <a:srgbClr val="606060"/>
                </a:solidFill>
                <a:latin typeface="Corbel" panose="020B0503020204020204" pitchFamily="34" charset="0"/>
                <a:cs typeface="FreeSans"/>
              </a:rPr>
              <a:t>contain</a:t>
            </a:r>
            <a:r>
              <a:rPr sz="1800" spc="140" dirty="0">
                <a:solidFill>
                  <a:srgbClr val="606060"/>
                </a:solidFill>
                <a:latin typeface="Corbel" panose="020B0503020204020204" pitchFamily="34" charset="0"/>
                <a:cs typeface="FreeSans"/>
              </a:rPr>
              <a:t> </a:t>
            </a:r>
            <a:r>
              <a:rPr sz="1800" spc="-10" dirty="0">
                <a:solidFill>
                  <a:srgbClr val="606060"/>
                </a:solidFill>
                <a:latin typeface="Corbel" panose="020B0503020204020204" pitchFamily="34" charset="0"/>
                <a:cs typeface="FreeSans"/>
              </a:rPr>
              <a:t>examples)</a:t>
            </a:r>
            <a:endParaRPr sz="1800" dirty="0">
              <a:latin typeface="Corbel" panose="020B0503020204020204" pitchFamily="34" charset="0"/>
              <a:cs typeface="FreeSans"/>
            </a:endParaRPr>
          </a:p>
        </p:txBody>
      </p:sp>
      <p:sp>
        <p:nvSpPr>
          <p:cNvPr id="4" name="object 4"/>
          <p:cNvSpPr/>
          <p:nvPr/>
        </p:nvSpPr>
        <p:spPr>
          <a:xfrm>
            <a:off x="1925533" y="1747097"/>
            <a:ext cx="4516630" cy="624573"/>
          </a:xfrm>
          <a:prstGeom prst="rect">
            <a:avLst/>
          </a:prstGeom>
          <a:blipFill>
            <a:blip r:embed="rId3" cstate="print"/>
            <a:stretch>
              <a:fillRect/>
            </a:stretch>
          </a:blipFill>
        </p:spPr>
        <p:txBody>
          <a:bodyPr wrap="square" lIns="0" tIns="0" rIns="0" bIns="0" rtlCol="0"/>
          <a:lstStyle/>
          <a:p>
            <a:endParaRPr dirty="0">
              <a:latin typeface="Corbel" panose="020B0503020204020204" pitchFamily="34" charset="0"/>
            </a:endParaRPr>
          </a:p>
        </p:txBody>
      </p:sp>
      <p:grpSp>
        <p:nvGrpSpPr>
          <p:cNvPr id="5" name="object 5"/>
          <p:cNvGrpSpPr/>
          <p:nvPr/>
        </p:nvGrpSpPr>
        <p:grpSpPr>
          <a:xfrm>
            <a:off x="1714233" y="2531774"/>
            <a:ext cx="5514975" cy="2125980"/>
            <a:chOff x="1134372" y="2702757"/>
            <a:chExt cx="5514975" cy="2125980"/>
          </a:xfrm>
        </p:grpSpPr>
        <p:sp>
          <p:nvSpPr>
            <p:cNvPr id="6" name="object 6"/>
            <p:cNvSpPr/>
            <p:nvPr/>
          </p:nvSpPr>
          <p:spPr>
            <a:xfrm>
              <a:off x="1134372" y="3847292"/>
              <a:ext cx="5514458" cy="899823"/>
            </a:xfrm>
            <a:prstGeom prst="rect">
              <a:avLst/>
            </a:prstGeom>
            <a:blipFill>
              <a:blip r:embed="rId4" cstate="print"/>
              <a:stretch>
                <a:fillRect/>
              </a:stretch>
            </a:blipFill>
          </p:spPr>
          <p:txBody>
            <a:bodyPr wrap="square" lIns="0" tIns="0" rIns="0" bIns="0" rtlCol="0"/>
            <a:lstStyle/>
            <a:p>
              <a:endParaRPr dirty="0">
                <a:latin typeface="Corbel" panose="020B0503020204020204" pitchFamily="34" charset="0"/>
              </a:endParaRPr>
            </a:p>
          </p:txBody>
        </p:sp>
        <p:sp>
          <p:nvSpPr>
            <p:cNvPr id="7" name="object 7"/>
            <p:cNvSpPr/>
            <p:nvPr/>
          </p:nvSpPr>
          <p:spPr>
            <a:xfrm>
              <a:off x="1200855" y="2769144"/>
              <a:ext cx="5436533" cy="867373"/>
            </a:xfrm>
            <a:prstGeom prst="rect">
              <a:avLst/>
            </a:prstGeom>
            <a:blipFill>
              <a:blip r:embed="rId5" cstate="print"/>
              <a:stretch>
                <a:fillRect/>
              </a:stretch>
            </a:blipFill>
          </p:spPr>
          <p:txBody>
            <a:bodyPr wrap="square" lIns="0" tIns="0" rIns="0" bIns="0" rtlCol="0"/>
            <a:lstStyle/>
            <a:p>
              <a:endParaRPr dirty="0">
                <a:latin typeface="Corbel" panose="020B0503020204020204" pitchFamily="34" charset="0"/>
              </a:endParaRPr>
            </a:p>
          </p:txBody>
        </p:sp>
        <p:sp>
          <p:nvSpPr>
            <p:cNvPr id="8" name="object 8"/>
            <p:cNvSpPr/>
            <p:nvPr/>
          </p:nvSpPr>
          <p:spPr>
            <a:xfrm>
              <a:off x="4896240" y="2707519"/>
              <a:ext cx="770255" cy="2116455"/>
            </a:xfrm>
            <a:custGeom>
              <a:avLst/>
              <a:gdLst/>
              <a:ahLst/>
              <a:cxnLst/>
              <a:rect l="l" t="t" r="r" b="b"/>
              <a:pathLst>
                <a:path w="770254" h="2116454">
                  <a:moveTo>
                    <a:pt x="770098" y="2115895"/>
                  </a:moveTo>
                  <a:lnTo>
                    <a:pt x="0" y="2115895"/>
                  </a:lnTo>
                  <a:lnTo>
                    <a:pt x="0" y="0"/>
                  </a:lnTo>
                  <a:lnTo>
                    <a:pt x="770098" y="0"/>
                  </a:lnTo>
                  <a:lnTo>
                    <a:pt x="770098" y="2115895"/>
                  </a:lnTo>
                  <a:close/>
                </a:path>
              </a:pathLst>
            </a:custGeom>
            <a:solidFill>
              <a:srgbClr val="FFFFFF"/>
            </a:solidFill>
          </p:spPr>
          <p:txBody>
            <a:bodyPr wrap="square" lIns="0" tIns="0" rIns="0" bIns="0" rtlCol="0"/>
            <a:lstStyle/>
            <a:p>
              <a:endParaRPr dirty="0">
                <a:latin typeface="Corbel" panose="020B0503020204020204" pitchFamily="34" charset="0"/>
              </a:endParaRPr>
            </a:p>
          </p:txBody>
        </p:sp>
        <p:sp>
          <p:nvSpPr>
            <p:cNvPr id="9" name="object 9"/>
            <p:cNvSpPr/>
            <p:nvPr/>
          </p:nvSpPr>
          <p:spPr>
            <a:xfrm>
              <a:off x="4896240" y="2707519"/>
              <a:ext cx="770255" cy="2116455"/>
            </a:xfrm>
            <a:custGeom>
              <a:avLst/>
              <a:gdLst/>
              <a:ahLst/>
              <a:cxnLst/>
              <a:rect l="l" t="t" r="r" b="b"/>
              <a:pathLst>
                <a:path w="770254" h="2116454">
                  <a:moveTo>
                    <a:pt x="0" y="0"/>
                  </a:moveTo>
                  <a:lnTo>
                    <a:pt x="770098" y="0"/>
                  </a:lnTo>
                  <a:lnTo>
                    <a:pt x="770098" y="2115895"/>
                  </a:lnTo>
                  <a:lnTo>
                    <a:pt x="0" y="2115895"/>
                  </a:lnTo>
                  <a:lnTo>
                    <a:pt x="0" y="0"/>
                  </a:lnTo>
                  <a:close/>
                </a:path>
              </a:pathLst>
            </a:custGeom>
            <a:ln w="9524">
              <a:solidFill>
                <a:srgbClr val="FFFFFF"/>
              </a:solidFill>
            </a:ln>
          </p:spPr>
          <p:txBody>
            <a:bodyPr wrap="square" lIns="0" tIns="0" rIns="0" bIns="0" rtlCol="0"/>
            <a:lstStyle/>
            <a:p>
              <a:endParaRPr dirty="0">
                <a:latin typeface="Corbel" panose="020B0503020204020204" pitchFamily="34" charset="0"/>
              </a:endParaRPr>
            </a:p>
          </p:txBody>
        </p:sp>
      </p:grpSp>
      <p:sp>
        <p:nvSpPr>
          <p:cNvPr id="10" name="object 10"/>
          <p:cNvSpPr/>
          <p:nvPr/>
        </p:nvSpPr>
        <p:spPr>
          <a:xfrm>
            <a:off x="7802384" y="3710692"/>
            <a:ext cx="1242297" cy="1242297"/>
          </a:xfrm>
          <a:prstGeom prst="rect">
            <a:avLst/>
          </a:prstGeom>
          <a:blipFill>
            <a:blip r:embed="rId6" cstate="print"/>
            <a:stretch>
              <a:fillRect/>
            </a:stretch>
          </a:blipFill>
        </p:spPr>
        <p:txBody>
          <a:bodyPr wrap="square" lIns="0" tIns="0" rIns="0" bIns="0" rtlCol="0"/>
          <a:lstStyle/>
          <a:p>
            <a:endParaRPr dirty="0">
              <a:latin typeface="Corbel" panose="020B0503020204020204" pitchFamily="34" charset="0"/>
            </a:endParaRPr>
          </a:p>
        </p:txBody>
      </p:sp>
      <p:sp>
        <p:nvSpPr>
          <p:cNvPr id="13" name="TextBox 12">
            <a:extLst>
              <a:ext uri="{FF2B5EF4-FFF2-40B4-BE49-F238E27FC236}">
                <a16:creationId xmlns:a16="http://schemas.microsoft.com/office/drawing/2014/main" id="{EC296CE1-5445-6F3B-4A03-E077A13AA24F}"/>
              </a:ext>
            </a:extLst>
          </p:cNvPr>
          <p:cNvSpPr txBox="1"/>
          <p:nvPr/>
        </p:nvSpPr>
        <p:spPr>
          <a:xfrm>
            <a:off x="312208" y="4921553"/>
            <a:ext cx="8519582" cy="23083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050" dirty="0">
                <a:solidFill>
                  <a:srgbClr val="595959"/>
                </a:solidFill>
                <a:latin typeface="Corbel"/>
                <a:cs typeface="Arial"/>
              </a:rPr>
              <a:t>[</a:t>
            </a:r>
            <a:r>
              <a:rPr lang="en-US" sz="1050" dirty="0">
                <a:solidFill>
                  <a:srgbClr val="595959"/>
                </a:solidFill>
                <a:latin typeface="Corbel"/>
                <a:cs typeface="Arial"/>
                <a:hlinkClick r:id="rId7"/>
              </a:rPr>
              <a:t>Cross-task generalization via natural language crowdsourcing instructions, Mishra 2022</a:t>
            </a:r>
            <a:r>
              <a:rPr lang="en-US" sz="1050" dirty="0">
                <a:solidFill>
                  <a:srgbClr val="595959"/>
                </a:solidFill>
                <a:latin typeface="Corbel"/>
                <a:cs typeface="Arial"/>
              </a:rPr>
              <a:t>]</a:t>
            </a:r>
            <a:endParaRPr lang="en-US" sz="1050" dirty="0"/>
          </a:p>
        </p:txBody>
      </p:sp>
      <p:sp>
        <p:nvSpPr>
          <p:cNvPr id="14" name="Title 13">
            <a:extLst>
              <a:ext uri="{FF2B5EF4-FFF2-40B4-BE49-F238E27FC236}">
                <a16:creationId xmlns:a16="http://schemas.microsoft.com/office/drawing/2014/main" id="{43F729AC-E450-02E2-4953-F88C6FCF8A00}"/>
              </a:ext>
            </a:extLst>
          </p:cNvPr>
          <p:cNvSpPr>
            <a:spLocks noGrp="1"/>
          </p:cNvSpPr>
          <p:nvPr>
            <p:ph type="title"/>
          </p:nvPr>
        </p:nvSpPr>
        <p:spPr/>
        <p:txBody>
          <a:bodyPr>
            <a:normAutofit fontScale="90000"/>
          </a:bodyPr>
          <a:lstStyle/>
          <a:p>
            <a:r>
              <a:rPr lang="en-US" sz="2800" spc="-10" dirty="0">
                <a:solidFill>
                  <a:srgbClr val="1F2628"/>
                </a:solidFill>
                <a:latin typeface="Corbel" panose="020B0503020204020204" pitchFamily="34" charset="0"/>
                <a:cs typeface="FreeSans"/>
              </a:rPr>
              <a:t>Natural </a:t>
            </a:r>
            <a:r>
              <a:rPr lang="en-US" sz="2800" dirty="0">
                <a:solidFill>
                  <a:srgbClr val="1F2628"/>
                </a:solidFill>
                <a:latin typeface="Corbel" panose="020B0503020204020204" pitchFamily="34" charset="0"/>
                <a:cs typeface="FreeSans"/>
              </a:rPr>
              <a:t>Instructions</a:t>
            </a:r>
            <a:br>
              <a:rPr lang="en-US" sz="2800" dirty="0">
                <a:latin typeface="Corbel" panose="020B0503020204020204" pitchFamily="34" charset="0"/>
                <a:cs typeface="FreeSans"/>
              </a:rPr>
            </a:br>
            <a:endParaRPr lang="en-US" dirty="0"/>
          </a:p>
        </p:txBody>
      </p:sp>
    </p:spTree>
    <p:extLst>
      <p:ext uri="{BB962C8B-B14F-4D97-AF65-F5344CB8AC3E}">
        <p14:creationId xmlns:p14="http://schemas.microsoft.com/office/powerpoint/2010/main" val="3265449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EC296CE1-5445-6F3B-4A03-E077A13AA24F}"/>
              </a:ext>
            </a:extLst>
          </p:cNvPr>
          <p:cNvSpPr txBox="1"/>
          <p:nvPr/>
        </p:nvSpPr>
        <p:spPr>
          <a:xfrm>
            <a:off x="312208" y="4921553"/>
            <a:ext cx="8519582" cy="23083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050" dirty="0">
                <a:solidFill>
                  <a:srgbClr val="595959"/>
                </a:solidFill>
                <a:latin typeface="Corbel"/>
                <a:cs typeface="Arial"/>
              </a:rPr>
              <a:t>[</a:t>
            </a:r>
            <a:r>
              <a:rPr lang="en-US" sz="1050" dirty="0">
                <a:solidFill>
                  <a:srgbClr val="595959"/>
                </a:solidFill>
                <a:latin typeface="Corbel"/>
                <a:cs typeface="Arial"/>
                <a:hlinkClick r:id="rId3"/>
              </a:rPr>
              <a:t>Super-NaturalInstructions: Generalization via Declarative Instructions on 1600+ NLP Tasks, Wang 2022</a:t>
            </a:r>
            <a:r>
              <a:rPr lang="en-US" sz="1050" dirty="0">
                <a:solidFill>
                  <a:srgbClr val="595959"/>
                </a:solidFill>
                <a:latin typeface="Corbel"/>
                <a:cs typeface="Arial"/>
              </a:rPr>
              <a:t>]</a:t>
            </a:r>
            <a:endParaRPr lang="en-US" sz="1050" dirty="0"/>
          </a:p>
        </p:txBody>
      </p:sp>
      <p:sp>
        <p:nvSpPr>
          <p:cNvPr id="14" name="Title 13">
            <a:extLst>
              <a:ext uri="{FF2B5EF4-FFF2-40B4-BE49-F238E27FC236}">
                <a16:creationId xmlns:a16="http://schemas.microsoft.com/office/drawing/2014/main" id="{43F729AC-E450-02E2-4953-F88C6FCF8A00}"/>
              </a:ext>
            </a:extLst>
          </p:cNvPr>
          <p:cNvSpPr>
            <a:spLocks noGrp="1"/>
          </p:cNvSpPr>
          <p:nvPr>
            <p:ph type="title"/>
          </p:nvPr>
        </p:nvSpPr>
        <p:spPr/>
        <p:txBody>
          <a:bodyPr>
            <a:normAutofit fontScale="90000"/>
          </a:bodyPr>
          <a:lstStyle/>
          <a:p>
            <a:r>
              <a:rPr lang="en-US" sz="2800" spc="-10" dirty="0">
                <a:solidFill>
                  <a:srgbClr val="1F2628"/>
                </a:solidFill>
                <a:latin typeface="Corbel" panose="020B0503020204020204" pitchFamily="34" charset="0"/>
                <a:cs typeface="FreeSans"/>
              </a:rPr>
              <a:t>Super-Natural </a:t>
            </a:r>
            <a:r>
              <a:rPr lang="en-US" sz="2800" dirty="0">
                <a:solidFill>
                  <a:srgbClr val="1F2628"/>
                </a:solidFill>
                <a:latin typeface="Corbel" panose="020B0503020204020204" pitchFamily="34" charset="0"/>
                <a:cs typeface="FreeSans"/>
              </a:rPr>
              <a:t>Instructions</a:t>
            </a:r>
            <a:br>
              <a:rPr lang="en-US" sz="2800" dirty="0">
                <a:latin typeface="Corbel" panose="020B0503020204020204" pitchFamily="34" charset="0"/>
                <a:cs typeface="FreeSans"/>
              </a:rPr>
            </a:br>
            <a:endParaRPr lang="en-US" dirty="0"/>
          </a:p>
        </p:txBody>
      </p:sp>
      <p:sp>
        <p:nvSpPr>
          <p:cNvPr id="2" name="Content Placeholder 1">
            <a:extLst>
              <a:ext uri="{FF2B5EF4-FFF2-40B4-BE49-F238E27FC236}">
                <a16:creationId xmlns:a16="http://schemas.microsoft.com/office/drawing/2014/main" id="{C6D40C18-FA4C-7FA6-C596-DF561D08FB8F}"/>
              </a:ext>
            </a:extLst>
          </p:cNvPr>
          <p:cNvSpPr>
            <a:spLocks noGrp="1"/>
          </p:cNvSpPr>
          <p:nvPr>
            <p:ph idx="1"/>
          </p:nvPr>
        </p:nvSpPr>
        <p:spPr>
          <a:xfrm>
            <a:off x="311700" y="1152475"/>
            <a:ext cx="4193393" cy="3416400"/>
          </a:xfrm>
        </p:spPr>
        <p:txBody>
          <a:bodyPr/>
          <a:lstStyle/>
          <a:p>
            <a:r>
              <a:rPr lang="en-US" sz="1800" dirty="0">
                <a:latin typeface="Corbel" panose="020B0503020204020204" pitchFamily="34" charset="0"/>
                <a:cs typeface="Calibri"/>
              </a:rPr>
              <a:t>Super-</a:t>
            </a:r>
            <a:r>
              <a:rPr lang="en-US" sz="1800" spc="-4" dirty="0" err="1">
                <a:latin typeface="Corbel" panose="020B0503020204020204" pitchFamily="34" charset="0"/>
                <a:cs typeface="Calibri"/>
              </a:rPr>
              <a:t>NaturalInstructions</a:t>
            </a:r>
            <a:r>
              <a:rPr lang="en-US" sz="1800" spc="-4" dirty="0">
                <a:latin typeface="Corbel" panose="020B0503020204020204" pitchFamily="34" charset="0"/>
                <a:cs typeface="Calibri"/>
              </a:rPr>
              <a:t> dataset </a:t>
            </a:r>
            <a:r>
              <a:rPr lang="en-US" sz="1800" spc="-379" dirty="0">
                <a:latin typeface="Corbel" panose="020B0503020204020204" pitchFamily="34" charset="0"/>
                <a:cs typeface="Calibri"/>
              </a:rPr>
              <a:t> </a:t>
            </a:r>
            <a:r>
              <a:rPr lang="en-US" sz="1800" spc="-4" dirty="0">
                <a:latin typeface="Corbel" panose="020B0503020204020204" pitchFamily="34" charset="0"/>
                <a:cs typeface="Calibri"/>
              </a:rPr>
              <a:t>contains</a:t>
            </a:r>
            <a:r>
              <a:rPr lang="en-US" sz="1800" spc="4" dirty="0">
                <a:latin typeface="Corbel" panose="020B0503020204020204" pitchFamily="34" charset="0"/>
                <a:cs typeface="Calibri"/>
              </a:rPr>
              <a:t> </a:t>
            </a:r>
            <a:r>
              <a:rPr lang="en-US" sz="1800" dirty="0">
                <a:latin typeface="Corbel" panose="020B0503020204020204" pitchFamily="34" charset="0"/>
                <a:cs typeface="Calibri"/>
              </a:rPr>
              <a:t>over</a:t>
            </a:r>
            <a:r>
              <a:rPr lang="en-US" sz="1800" spc="-4" dirty="0">
                <a:latin typeface="Corbel" panose="020B0503020204020204" pitchFamily="34" charset="0"/>
                <a:cs typeface="Calibri"/>
              </a:rPr>
              <a:t> 1.6K</a:t>
            </a:r>
            <a:r>
              <a:rPr lang="en-US" sz="1800" dirty="0">
                <a:latin typeface="Corbel" panose="020B0503020204020204" pitchFamily="34" charset="0"/>
                <a:cs typeface="Calibri"/>
              </a:rPr>
              <a:t> tasks, </a:t>
            </a:r>
            <a:r>
              <a:rPr lang="en-US" sz="1800" spc="4" dirty="0">
                <a:latin typeface="Corbel" panose="020B0503020204020204" pitchFamily="34" charset="0"/>
                <a:cs typeface="Calibri"/>
              </a:rPr>
              <a:t> </a:t>
            </a:r>
            <a:r>
              <a:rPr lang="en-US" sz="1800" dirty="0">
                <a:latin typeface="Corbel" panose="020B0503020204020204" pitchFamily="34" charset="0"/>
                <a:cs typeface="Calibri"/>
              </a:rPr>
              <a:t>3M+</a:t>
            </a:r>
            <a:r>
              <a:rPr lang="en-US" sz="1800" spc="-4" dirty="0">
                <a:latin typeface="Corbel" panose="020B0503020204020204" pitchFamily="34" charset="0"/>
                <a:cs typeface="Calibri"/>
              </a:rPr>
              <a:t> </a:t>
            </a:r>
            <a:r>
              <a:rPr lang="en-US" sz="1800" dirty="0">
                <a:latin typeface="Corbel" panose="020B0503020204020204" pitchFamily="34" charset="0"/>
                <a:cs typeface="Calibri"/>
              </a:rPr>
              <a:t>examples</a:t>
            </a:r>
          </a:p>
          <a:p>
            <a:endParaRPr lang="en-US" dirty="0">
              <a:latin typeface="Corbel" panose="020B0503020204020204" pitchFamily="34" charset="0"/>
              <a:cs typeface="Calibri"/>
            </a:endParaRPr>
          </a:p>
          <a:p>
            <a:r>
              <a:rPr lang="en-US" sz="1800" dirty="0">
                <a:latin typeface="Corbel" panose="020B0503020204020204" pitchFamily="34" charset="0"/>
                <a:cs typeface="Calibri"/>
              </a:rPr>
              <a:t>Classification, sequence tagging, rewriting, translation, QA...</a:t>
            </a:r>
          </a:p>
          <a:p>
            <a:endParaRPr lang="en-US" dirty="0">
              <a:latin typeface="Corbel" panose="020B0503020204020204" pitchFamily="34" charset="0"/>
              <a:cs typeface="Calibri"/>
            </a:endParaRPr>
          </a:p>
          <a:p>
            <a:r>
              <a:rPr lang="en-US" sz="1800" spc="-15" dirty="0">
                <a:solidFill>
                  <a:srgbClr val="606060"/>
                </a:solidFill>
                <a:latin typeface="Corbel" panose="020B0503020204020204" pitchFamily="34" charset="0"/>
                <a:cs typeface="FreeSans"/>
              </a:rPr>
              <a:t>Many </a:t>
            </a:r>
            <a:r>
              <a:rPr lang="en-US" sz="1800" spc="5" dirty="0">
                <a:solidFill>
                  <a:srgbClr val="606060"/>
                </a:solidFill>
                <a:latin typeface="Corbel" panose="020B0503020204020204" pitchFamily="34" charset="0"/>
                <a:cs typeface="FreeSans"/>
              </a:rPr>
              <a:t>languages: </a:t>
            </a:r>
            <a:r>
              <a:rPr lang="en-US" sz="1800" spc="15" dirty="0">
                <a:solidFill>
                  <a:srgbClr val="606060"/>
                </a:solidFill>
                <a:latin typeface="Corbel" panose="020B0503020204020204" pitchFamily="34" charset="0"/>
                <a:cs typeface="FreeSans"/>
              </a:rPr>
              <a:t>576</a:t>
            </a:r>
            <a:r>
              <a:rPr lang="en-US" sz="1800" spc="10" dirty="0">
                <a:solidFill>
                  <a:srgbClr val="606060"/>
                </a:solidFill>
                <a:latin typeface="Corbel" panose="020B0503020204020204" pitchFamily="34" charset="0"/>
                <a:cs typeface="FreeSans"/>
              </a:rPr>
              <a:t> </a:t>
            </a:r>
            <a:r>
              <a:rPr lang="en-US" sz="1800" dirty="0">
                <a:solidFill>
                  <a:srgbClr val="606060"/>
                </a:solidFill>
                <a:latin typeface="Corbel" panose="020B0503020204020204" pitchFamily="34" charset="0"/>
                <a:cs typeface="FreeSans"/>
              </a:rPr>
              <a:t>non-English</a:t>
            </a:r>
            <a:endParaRPr lang="en-US" sz="1800" dirty="0">
              <a:latin typeface="Corbel" panose="020B0503020204020204" pitchFamily="34" charset="0"/>
              <a:cs typeface="Calibri"/>
            </a:endParaRPr>
          </a:p>
          <a:p>
            <a:endParaRPr lang="en-US" dirty="0">
              <a:latin typeface="Corbel" panose="020B0503020204020204" pitchFamily="34" charset="0"/>
              <a:cs typeface="Calibri"/>
            </a:endParaRPr>
          </a:p>
          <a:p>
            <a:endParaRPr lang="en-US" sz="1800" dirty="0">
              <a:latin typeface="Corbel" panose="020B0503020204020204" pitchFamily="34" charset="0"/>
              <a:cs typeface="Calibri"/>
            </a:endParaRPr>
          </a:p>
          <a:p>
            <a:endParaRPr lang="en-US" dirty="0"/>
          </a:p>
        </p:txBody>
      </p:sp>
      <p:pic>
        <p:nvPicPr>
          <p:cNvPr id="11" name="object 3">
            <a:extLst>
              <a:ext uri="{FF2B5EF4-FFF2-40B4-BE49-F238E27FC236}">
                <a16:creationId xmlns:a16="http://schemas.microsoft.com/office/drawing/2014/main" id="{A3B98123-2646-4B3C-E2A2-E0D49683C881}"/>
              </a:ext>
            </a:extLst>
          </p:cNvPr>
          <p:cNvPicPr/>
          <p:nvPr/>
        </p:nvPicPr>
        <p:blipFill>
          <a:blip r:embed="rId4" cstate="print"/>
          <a:stretch>
            <a:fillRect/>
          </a:stretch>
        </p:blipFill>
        <p:spPr>
          <a:xfrm>
            <a:off x="4402483" y="184829"/>
            <a:ext cx="4741517" cy="4624491"/>
          </a:xfrm>
          <a:prstGeom prst="rect">
            <a:avLst/>
          </a:prstGeom>
        </p:spPr>
      </p:pic>
    </p:spTree>
    <p:extLst>
      <p:ext uri="{BB962C8B-B14F-4D97-AF65-F5344CB8AC3E}">
        <p14:creationId xmlns:p14="http://schemas.microsoft.com/office/powerpoint/2010/main" val="16132472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1700" y="445025"/>
            <a:ext cx="8520600" cy="410369"/>
          </a:xfrm>
          <a:prstGeom prst="rect">
            <a:avLst/>
          </a:prstGeom>
        </p:spPr>
        <p:txBody>
          <a:bodyPr vert="horz" wrap="square" lIns="0" tIns="12700" rIns="0" bIns="0" rtlCol="0">
            <a:spAutoFit/>
          </a:bodyPr>
          <a:lstStyle/>
          <a:p>
            <a:pPr marL="12700">
              <a:lnSpc>
                <a:spcPct val="100000"/>
              </a:lnSpc>
              <a:spcBef>
                <a:spcPts val="100"/>
              </a:spcBef>
            </a:pPr>
            <a:r>
              <a:rPr sz="2500" spc="-10" dirty="0" err="1"/>
              <a:t>PromptSource</a:t>
            </a:r>
            <a:r>
              <a:rPr lang="en-US" sz="2500" spc="-10" dirty="0"/>
              <a:t>/</a:t>
            </a:r>
            <a:r>
              <a:rPr sz="2500" spc="-145" dirty="0"/>
              <a:t>P3</a:t>
            </a:r>
          </a:p>
        </p:txBody>
      </p:sp>
      <p:sp>
        <p:nvSpPr>
          <p:cNvPr id="3" name="object 3"/>
          <p:cNvSpPr txBox="1"/>
          <p:nvPr/>
        </p:nvSpPr>
        <p:spPr>
          <a:xfrm>
            <a:off x="384724" y="1063956"/>
            <a:ext cx="6294120" cy="299720"/>
          </a:xfrm>
          <a:prstGeom prst="rect">
            <a:avLst/>
          </a:prstGeom>
        </p:spPr>
        <p:txBody>
          <a:bodyPr vert="horz" wrap="square" lIns="0" tIns="12700" rIns="0" bIns="0" rtlCol="0">
            <a:spAutoFit/>
          </a:bodyPr>
          <a:lstStyle/>
          <a:p>
            <a:pPr marL="12700">
              <a:lnSpc>
                <a:spcPct val="100000"/>
              </a:lnSpc>
              <a:spcBef>
                <a:spcPts val="100"/>
              </a:spcBef>
            </a:pPr>
            <a:r>
              <a:rPr sz="1800" spc="-55" dirty="0">
                <a:solidFill>
                  <a:srgbClr val="606060"/>
                </a:solidFill>
                <a:latin typeface="Corbel" panose="020B0503020204020204" pitchFamily="34" charset="0"/>
                <a:cs typeface="FreeSans"/>
              </a:rPr>
              <a:t>P3: </a:t>
            </a:r>
            <a:r>
              <a:rPr sz="1800" spc="-15" dirty="0">
                <a:solidFill>
                  <a:srgbClr val="606060"/>
                </a:solidFill>
                <a:latin typeface="Corbel" panose="020B0503020204020204" pitchFamily="34" charset="0"/>
                <a:cs typeface="FreeSans"/>
              </a:rPr>
              <a:t>Public </a:t>
            </a:r>
            <a:r>
              <a:rPr sz="1800" dirty="0">
                <a:solidFill>
                  <a:srgbClr val="606060"/>
                </a:solidFill>
                <a:latin typeface="Corbel" panose="020B0503020204020204" pitchFamily="34" charset="0"/>
                <a:cs typeface="FreeSans"/>
              </a:rPr>
              <a:t>Pool </a:t>
            </a:r>
            <a:r>
              <a:rPr sz="1800" spc="35" dirty="0">
                <a:solidFill>
                  <a:srgbClr val="606060"/>
                </a:solidFill>
                <a:latin typeface="Corbel" panose="020B0503020204020204" pitchFamily="34" charset="0"/>
                <a:cs typeface="FreeSans"/>
              </a:rPr>
              <a:t>of </a:t>
            </a:r>
            <a:r>
              <a:rPr sz="1800" spc="-20" dirty="0">
                <a:solidFill>
                  <a:srgbClr val="606060"/>
                </a:solidFill>
                <a:latin typeface="Corbel" panose="020B0503020204020204" pitchFamily="34" charset="0"/>
                <a:cs typeface="FreeSans"/>
              </a:rPr>
              <a:t>Prompts, </a:t>
            </a:r>
            <a:r>
              <a:rPr sz="1800" spc="35" dirty="0">
                <a:solidFill>
                  <a:srgbClr val="606060"/>
                </a:solidFill>
                <a:latin typeface="Corbel" panose="020B0503020204020204" pitchFamily="34" charset="0"/>
                <a:cs typeface="FreeSans"/>
              </a:rPr>
              <a:t>now </a:t>
            </a:r>
            <a:r>
              <a:rPr sz="1800" spc="65" dirty="0">
                <a:solidFill>
                  <a:srgbClr val="606060"/>
                </a:solidFill>
                <a:latin typeface="Corbel" panose="020B0503020204020204" pitchFamily="34" charset="0"/>
                <a:cs typeface="FreeSans"/>
              </a:rPr>
              <a:t>2085 </a:t>
            </a:r>
            <a:r>
              <a:rPr sz="1800" spc="10" dirty="0">
                <a:solidFill>
                  <a:srgbClr val="606060"/>
                </a:solidFill>
                <a:latin typeface="Corbel" panose="020B0503020204020204" pitchFamily="34" charset="0"/>
                <a:cs typeface="FreeSans"/>
              </a:rPr>
              <a:t>prompts </a:t>
            </a:r>
            <a:r>
              <a:rPr sz="1800" spc="45" dirty="0">
                <a:solidFill>
                  <a:srgbClr val="606060"/>
                </a:solidFill>
                <a:latin typeface="Corbel" panose="020B0503020204020204" pitchFamily="34" charset="0"/>
                <a:cs typeface="FreeSans"/>
              </a:rPr>
              <a:t>on </a:t>
            </a:r>
            <a:r>
              <a:rPr sz="1800" spc="-114" dirty="0">
                <a:solidFill>
                  <a:srgbClr val="606060"/>
                </a:solidFill>
                <a:latin typeface="Corbel" panose="020B0503020204020204" pitchFamily="34" charset="0"/>
                <a:cs typeface="FreeSans"/>
              </a:rPr>
              <a:t>183</a:t>
            </a:r>
            <a:r>
              <a:rPr sz="1800" spc="-10" dirty="0">
                <a:solidFill>
                  <a:srgbClr val="606060"/>
                </a:solidFill>
                <a:latin typeface="Corbel" panose="020B0503020204020204" pitchFamily="34" charset="0"/>
                <a:cs typeface="FreeSans"/>
              </a:rPr>
              <a:t> </a:t>
            </a:r>
            <a:r>
              <a:rPr sz="1800" spc="-5" dirty="0">
                <a:solidFill>
                  <a:srgbClr val="606060"/>
                </a:solidFill>
                <a:latin typeface="Corbel" panose="020B0503020204020204" pitchFamily="34" charset="0"/>
                <a:cs typeface="FreeSans"/>
              </a:rPr>
              <a:t>datasets</a:t>
            </a:r>
            <a:endParaRPr sz="1800" dirty="0">
              <a:latin typeface="Corbel" panose="020B0503020204020204" pitchFamily="34" charset="0"/>
              <a:cs typeface="FreeSans"/>
            </a:endParaRPr>
          </a:p>
        </p:txBody>
      </p:sp>
      <p:sp>
        <p:nvSpPr>
          <p:cNvPr id="4" name="object 4"/>
          <p:cNvSpPr txBox="1"/>
          <p:nvPr/>
        </p:nvSpPr>
        <p:spPr>
          <a:xfrm>
            <a:off x="8713916" y="102819"/>
            <a:ext cx="205104" cy="166712"/>
          </a:xfrm>
          <a:prstGeom prst="rect">
            <a:avLst/>
          </a:prstGeom>
        </p:spPr>
        <p:txBody>
          <a:bodyPr vert="horz" wrap="square" lIns="0" tIns="12700" rIns="0" bIns="0" rtlCol="0">
            <a:spAutoFit/>
          </a:bodyPr>
          <a:lstStyle/>
          <a:p>
            <a:pPr marL="12700">
              <a:lnSpc>
                <a:spcPct val="100000"/>
              </a:lnSpc>
              <a:spcBef>
                <a:spcPts val="100"/>
              </a:spcBef>
            </a:pPr>
            <a:r>
              <a:rPr sz="1000" spc="-90" dirty="0">
                <a:solidFill>
                  <a:srgbClr val="999999"/>
                </a:solidFill>
                <a:latin typeface="Corbel" panose="020B0503020204020204" pitchFamily="34" charset="0"/>
                <a:cs typeface="FreeSans"/>
              </a:rPr>
              <a:t>147</a:t>
            </a:r>
            <a:endParaRPr sz="1000" dirty="0">
              <a:latin typeface="Corbel" panose="020B0503020204020204" pitchFamily="34" charset="0"/>
              <a:cs typeface="FreeSans"/>
            </a:endParaRPr>
          </a:p>
        </p:txBody>
      </p:sp>
      <p:grpSp>
        <p:nvGrpSpPr>
          <p:cNvPr id="5" name="object 5"/>
          <p:cNvGrpSpPr/>
          <p:nvPr/>
        </p:nvGrpSpPr>
        <p:grpSpPr>
          <a:xfrm>
            <a:off x="94974" y="1515781"/>
            <a:ext cx="3572510" cy="3148330"/>
            <a:chOff x="94974" y="1515781"/>
            <a:chExt cx="3572510" cy="3148330"/>
          </a:xfrm>
        </p:grpSpPr>
        <p:sp>
          <p:nvSpPr>
            <p:cNvPr id="6" name="object 6"/>
            <p:cNvSpPr/>
            <p:nvPr/>
          </p:nvSpPr>
          <p:spPr>
            <a:xfrm>
              <a:off x="94974" y="1662421"/>
              <a:ext cx="2295370" cy="2961144"/>
            </a:xfrm>
            <a:prstGeom prst="rect">
              <a:avLst/>
            </a:prstGeom>
            <a:blipFill>
              <a:blip r:embed="rId2" cstate="print"/>
              <a:stretch>
                <a:fillRect/>
              </a:stretch>
            </a:blipFill>
          </p:spPr>
          <p:txBody>
            <a:bodyPr wrap="square" lIns="0" tIns="0" rIns="0" bIns="0" rtlCol="0"/>
            <a:lstStyle/>
            <a:p>
              <a:endParaRPr dirty="0">
                <a:latin typeface="Corbel" panose="020B0503020204020204" pitchFamily="34" charset="0"/>
              </a:endParaRPr>
            </a:p>
          </p:txBody>
        </p:sp>
        <p:sp>
          <p:nvSpPr>
            <p:cNvPr id="7" name="object 7"/>
            <p:cNvSpPr/>
            <p:nvPr/>
          </p:nvSpPr>
          <p:spPr>
            <a:xfrm>
              <a:off x="1371944" y="1515781"/>
              <a:ext cx="2295370" cy="3148333"/>
            </a:xfrm>
            <a:prstGeom prst="rect">
              <a:avLst/>
            </a:prstGeom>
            <a:blipFill>
              <a:blip r:embed="rId3" cstate="print"/>
              <a:stretch>
                <a:fillRect/>
              </a:stretch>
            </a:blipFill>
          </p:spPr>
          <p:txBody>
            <a:bodyPr wrap="square" lIns="0" tIns="0" rIns="0" bIns="0" rtlCol="0"/>
            <a:lstStyle/>
            <a:p>
              <a:endParaRPr dirty="0">
                <a:latin typeface="Corbel" panose="020B0503020204020204" pitchFamily="34" charset="0"/>
              </a:endParaRPr>
            </a:p>
          </p:txBody>
        </p:sp>
      </p:grpSp>
      <p:sp>
        <p:nvSpPr>
          <p:cNvPr id="8" name="object 8"/>
          <p:cNvSpPr/>
          <p:nvPr/>
        </p:nvSpPr>
        <p:spPr>
          <a:xfrm>
            <a:off x="3838566" y="1924596"/>
            <a:ext cx="5029165" cy="2057395"/>
          </a:xfrm>
          <a:prstGeom prst="rect">
            <a:avLst/>
          </a:prstGeom>
          <a:blipFill>
            <a:blip r:embed="rId4" cstate="print"/>
            <a:stretch>
              <a:fillRect/>
            </a:stretch>
          </a:blipFill>
        </p:spPr>
        <p:txBody>
          <a:bodyPr wrap="square" lIns="0" tIns="0" rIns="0" bIns="0" rtlCol="0"/>
          <a:lstStyle/>
          <a:p>
            <a:endParaRPr dirty="0">
              <a:latin typeface="Corbel" panose="020B0503020204020204" pitchFamily="34" charset="0"/>
            </a:endParaRPr>
          </a:p>
        </p:txBody>
      </p:sp>
      <p:sp>
        <p:nvSpPr>
          <p:cNvPr id="9" name="object 9"/>
          <p:cNvSpPr txBox="1"/>
          <p:nvPr/>
        </p:nvSpPr>
        <p:spPr>
          <a:xfrm>
            <a:off x="4798447" y="4558579"/>
            <a:ext cx="4273550" cy="452120"/>
          </a:xfrm>
          <a:prstGeom prst="rect">
            <a:avLst/>
          </a:prstGeom>
        </p:spPr>
        <p:txBody>
          <a:bodyPr vert="horz" wrap="square" lIns="0" tIns="12700" rIns="0" bIns="0" rtlCol="0">
            <a:spAutoFit/>
          </a:bodyPr>
          <a:lstStyle/>
          <a:p>
            <a:pPr marL="643890" marR="5080" indent="-631825">
              <a:lnSpc>
                <a:spcPct val="100000"/>
              </a:lnSpc>
              <a:spcBef>
                <a:spcPts val="100"/>
              </a:spcBef>
            </a:pPr>
            <a:r>
              <a:rPr sz="1400" u="heavy" spc="-5" dirty="0">
                <a:solidFill>
                  <a:srgbClr val="FF5252"/>
                </a:solidFill>
                <a:uFill>
                  <a:solidFill>
                    <a:srgbClr val="FF5252"/>
                  </a:solidFill>
                </a:uFill>
                <a:latin typeface="Corbel" panose="020B0503020204020204" pitchFamily="34" charset="0"/>
              </a:rPr>
              <a:t>https://github.com/bigscience-workshop/promptsource </a:t>
            </a:r>
            <a:r>
              <a:rPr sz="1400" spc="-5" dirty="0">
                <a:solidFill>
                  <a:srgbClr val="FF5252"/>
                </a:solidFill>
                <a:latin typeface="Corbel" panose="020B0503020204020204" pitchFamily="34" charset="0"/>
              </a:rPr>
              <a:t> </a:t>
            </a:r>
            <a:r>
              <a:rPr sz="1400" u="heavy" spc="-5" dirty="0">
                <a:solidFill>
                  <a:srgbClr val="FF5252"/>
                </a:solidFill>
                <a:uFill>
                  <a:solidFill>
                    <a:srgbClr val="FF5252"/>
                  </a:solidFill>
                </a:uFill>
                <a:latin typeface="Corbel" panose="020B0503020204020204" pitchFamily="34" charset="0"/>
              </a:rPr>
              <a:t>https://huggingface.co/datasets/bigscience/P3</a:t>
            </a:r>
            <a:endParaRPr sz="1400" dirty="0">
              <a:latin typeface="Corbel" panose="020B0503020204020204" pitchFamily="34" charset="0"/>
            </a:endParaRPr>
          </a:p>
        </p:txBody>
      </p:sp>
    </p:spTree>
    <p:extLst>
      <p:ext uri="{BB962C8B-B14F-4D97-AF65-F5344CB8AC3E}">
        <p14:creationId xmlns:p14="http://schemas.microsoft.com/office/powerpoint/2010/main" val="16193256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7E7DA-50FB-CE9E-8888-252EBB1D857A}"/>
              </a:ext>
            </a:extLst>
          </p:cNvPr>
          <p:cNvSpPr>
            <a:spLocks noGrp="1"/>
          </p:cNvSpPr>
          <p:nvPr>
            <p:ph type="title"/>
          </p:nvPr>
        </p:nvSpPr>
        <p:spPr/>
        <p:txBody>
          <a:bodyPr>
            <a:normAutofit fontScale="90000"/>
          </a:bodyPr>
          <a:lstStyle/>
          <a:p>
            <a:r>
              <a:rPr lang="en-US" dirty="0"/>
              <a:t>Instruction-Tuning Datasets </a:t>
            </a:r>
          </a:p>
        </p:txBody>
      </p:sp>
      <p:sp>
        <p:nvSpPr>
          <p:cNvPr id="3" name="Content Placeholder 2">
            <a:extLst>
              <a:ext uri="{FF2B5EF4-FFF2-40B4-BE49-F238E27FC236}">
                <a16:creationId xmlns:a16="http://schemas.microsoft.com/office/drawing/2014/main" id="{E8DBC178-E383-C119-4AF4-C0DDA9C801A4}"/>
              </a:ext>
            </a:extLst>
          </p:cNvPr>
          <p:cNvSpPr>
            <a:spLocks noGrp="1"/>
          </p:cNvSpPr>
          <p:nvPr>
            <p:ph idx="1"/>
          </p:nvPr>
        </p:nvSpPr>
        <p:spPr/>
        <p:txBody>
          <a:bodyPr/>
          <a:lstStyle/>
          <a:p>
            <a:r>
              <a:rPr lang="en-US" dirty="0"/>
              <a:t>[Super-]Natural Instructions: </a:t>
            </a:r>
            <a:r>
              <a:rPr lang="en-US" dirty="0">
                <a:hlinkClick r:id="rId2"/>
              </a:rPr>
              <a:t>https://instructions.apps.allenai.org/</a:t>
            </a:r>
            <a:r>
              <a:rPr lang="en-US" dirty="0"/>
              <a:t> </a:t>
            </a:r>
          </a:p>
          <a:p>
            <a:r>
              <a:rPr lang="en-US" dirty="0" err="1"/>
              <a:t>PromptSource</a:t>
            </a:r>
            <a:r>
              <a:rPr lang="en-US" dirty="0"/>
              <a:t>: </a:t>
            </a:r>
            <a:r>
              <a:rPr lang="en-US" dirty="0">
                <a:hlinkClick r:id="rId3"/>
              </a:rPr>
              <a:t>https://github.com/bigscience-workshop/promptsource</a:t>
            </a:r>
            <a:r>
              <a:rPr lang="en-US" dirty="0"/>
              <a:t>   </a:t>
            </a:r>
          </a:p>
          <a:p>
            <a:r>
              <a:rPr lang="en-US" dirty="0"/>
              <a:t>P3: </a:t>
            </a:r>
            <a:r>
              <a:rPr lang="en-US" dirty="0">
                <a:hlinkClick r:id="rId4"/>
              </a:rPr>
              <a:t>https://huggingface.co/datasets/bigscience/P3</a:t>
            </a:r>
            <a:r>
              <a:rPr lang="en-US" dirty="0"/>
              <a:t> </a:t>
            </a:r>
          </a:p>
          <a:p>
            <a:r>
              <a:rPr lang="en-US" dirty="0"/>
              <a:t>FLAN-collection: </a:t>
            </a:r>
            <a:r>
              <a:rPr lang="en-US" dirty="0">
                <a:hlinkClick r:id="rId5"/>
              </a:rPr>
              <a:t>https://github.com/google-research/FLAN</a:t>
            </a:r>
            <a:r>
              <a:rPr lang="en-US" dirty="0"/>
              <a:t> </a:t>
            </a:r>
          </a:p>
          <a:p>
            <a:r>
              <a:rPr lang="en-US" dirty="0"/>
              <a:t>Self-Instruct: </a:t>
            </a:r>
            <a:r>
              <a:rPr lang="en-US" dirty="0">
                <a:hlinkClick r:id="rId6"/>
              </a:rPr>
              <a:t>https://github.com/yizhongw/self-instruct</a:t>
            </a:r>
            <a:r>
              <a:rPr lang="en-US" dirty="0"/>
              <a:t> </a:t>
            </a:r>
          </a:p>
          <a:p>
            <a:r>
              <a:rPr lang="en-US" dirty="0"/>
              <a:t>Unnatural Instructions: </a:t>
            </a:r>
            <a:r>
              <a:rPr lang="en-US" dirty="0">
                <a:hlinkClick r:id="rId7"/>
              </a:rPr>
              <a:t>https://github.com/orhonovich/unnatural-instructions</a:t>
            </a:r>
            <a:r>
              <a:rPr lang="en-US" dirty="0"/>
              <a:t> </a:t>
            </a:r>
          </a:p>
          <a:p>
            <a:endParaRPr lang="en-US" dirty="0"/>
          </a:p>
          <a:p>
            <a:endParaRPr lang="en-US" dirty="0"/>
          </a:p>
          <a:p>
            <a:endParaRPr lang="en-US" dirty="0"/>
          </a:p>
        </p:txBody>
      </p:sp>
    </p:spTree>
    <p:extLst>
      <p:ext uri="{BB962C8B-B14F-4D97-AF65-F5344CB8AC3E}">
        <p14:creationId xmlns:p14="http://schemas.microsoft.com/office/powerpoint/2010/main" val="25124155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z="2500" spc="-35" dirty="0"/>
              <a:t>Summary </a:t>
            </a:r>
            <a:r>
              <a:rPr sz="2500" spc="55" dirty="0"/>
              <a:t>of </a:t>
            </a:r>
            <a:r>
              <a:rPr sz="2500" spc="-40" dirty="0"/>
              <a:t>Training </a:t>
            </a:r>
            <a:r>
              <a:rPr sz="2500" spc="30" dirty="0"/>
              <a:t>with</a:t>
            </a:r>
            <a:r>
              <a:rPr sz="2500" spc="55" dirty="0"/>
              <a:t> </a:t>
            </a:r>
            <a:r>
              <a:rPr sz="2500" dirty="0"/>
              <a:t>Instructions</a:t>
            </a:r>
          </a:p>
        </p:txBody>
      </p:sp>
      <p:sp>
        <p:nvSpPr>
          <p:cNvPr id="5" name="Content Placeholder 4">
            <a:extLst>
              <a:ext uri="{FF2B5EF4-FFF2-40B4-BE49-F238E27FC236}">
                <a16:creationId xmlns:a16="http://schemas.microsoft.com/office/drawing/2014/main" id="{4C3F3209-3088-EBFD-EAEB-29E36089C5F9}"/>
              </a:ext>
            </a:extLst>
          </p:cNvPr>
          <p:cNvSpPr>
            <a:spLocks noGrp="1"/>
          </p:cNvSpPr>
          <p:nvPr>
            <p:ph idx="1"/>
          </p:nvPr>
        </p:nvSpPr>
        <p:spPr/>
        <p:txBody>
          <a:bodyPr/>
          <a:lstStyle/>
          <a:p>
            <a:endParaRPr lang="en-US"/>
          </a:p>
        </p:txBody>
      </p:sp>
      <p:sp>
        <p:nvSpPr>
          <p:cNvPr id="3" name="object 3"/>
          <p:cNvSpPr txBox="1"/>
          <p:nvPr/>
        </p:nvSpPr>
        <p:spPr>
          <a:xfrm>
            <a:off x="8704267" y="102819"/>
            <a:ext cx="214629" cy="166712"/>
          </a:xfrm>
          <a:prstGeom prst="rect">
            <a:avLst/>
          </a:prstGeom>
        </p:spPr>
        <p:txBody>
          <a:bodyPr vert="horz" wrap="square" lIns="0" tIns="12700" rIns="0" bIns="0" rtlCol="0">
            <a:spAutoFit/>
          </a:bodyPr>
          <a:lstStyle/>
          <a:p>
            <a:pPr marL="12700">
              <a:lnSpc>
                <a:spcPct val="100000"/>
              </a:lnSpc>
              <a:spcBef>
                <a:spcPts val="100"/>
              </a:spcBef>
            </a:pPr>
            <a:r>
              <a:rPr sz="1000" spc="-60" dirty="0">
                <a:solidFill>
                  <a:srgbClr val="999999"/>
                </a:solidFill>
                <a:latin typeface="Corbel" panose="020B0503020204020204" pitchFamily="34" charset="0"/>
                <a:cs typeface="FreeSans"/>
              </a:rPr>
              <a:t>149</a:t>
            </a:r>
            <a:endParaRPr sz="1000" dirty="0">
              <a:latin typeface="Corbel" panose="020B0503020204020204" pitchFamily="34" charset="0"/>
              <a:cs typeface="FreeSans"/>
            </a:endParaRPr>
          </a:p>
        </p:txBody>
      </p:sp>
      <p:graphicFrame>
        <p:nvGraphicFramePr>
          <p:cNvPr id="4" name="object 4"/>
          <p:cNvGraphicFramePr>
            <a:graphicFrameLocks noGrp="1"/>
          </p:cNvGraphicFramePr>
          <p:nvPr/>
        </p:nvGraphicFramePr>
        <p:xfrm>
          <a:off x="195462" y="962335"/>
          <a:ext cx="8744585" cy="3687787"/>
        </p:xfrm>
        <a:graphic>
          <a:graphicData uri="http://schemas.openxmlformats.org/drawingml/2006/table">
            <a:tbl>
              <a:tblPr firstRow="1" bandRow="1">
                <a:tableStyleId>{2D5ABB26-0587-4C30-8999-92F81FD0307C}</a:tableStyleId>
              </a:tblPr>
              <a:tblGrid>
                <a:gridCol w="2076450">
                  <a:extLst>
                    <a:ext uri="{9D8B030D-6E8A-4147-A177-3AD203B41FA5}">
                      <a16:colId xmlns:a16="http://schemas.microsoft.com/office/drawing/2014/main" val="20000"/>
                    </a:ext>
                  </a:extLst>
                </a:gridCol>
                <a:gridCol w="1683385">
                  <a:extLst>
                    <a:ext uri="{9D8B030D-6E8A-4147-A177-3AD203B41FA5}">
                      <a16:colId xmlns:a16="http://schemas.microsoft.com/office/drawing/2014/main" val="20001"/>
                    </a:ext>
                  </a:extLst>
                </a:gridCol>
                <a:gridCol w="1637030">
                  <a:extLst>
                    <a:ext uri="{9D8B030D-6E8A-4147-A177-3AD203B41FA5}">
                      <a16:colId xmlns:a16="http://schemas.microsoft.com/office/drawing/2014/main" val="20002"/>
                    </a:ext>
                  </a:extLst>
                </a:gridCol>
                <a:gridCol w="1866900">
                  <a:extLst>
                    <a:ext uri="{9D8B030D-6E8A-4147-A177-3AD203B41FA5}">
                      <a16:colId xmlns:a16="http://schemas.microsoft.com/office/drawing/2014/main" val="20003"/>
                    </a:ext>
                  </a:extLst>
                </a:gridCol>
                <a:gridCol w="1480820">
                  <a:extLst>
                    <a:ext uri="{9D8B030D-6E8A-4147-A177-3AD203B41FA5}">
                      <a16:colId xmlns:a16="http://schemas.microsoft.com/office/drawing/2014/main" val="20004"/>
                    </a:ext>
                  </a:extLst>
                </a:gridCol>
              </a:tblGrid>
              <a:tr h="548598">
                <a:tc>
                  <a:txBody>
                    <a:bodyPr/>
                    <a:lstStyle/>
                    <a:p>
                      <a:pPr algn="ctr">
                        <a:lnSpc>
                          <a:spcPct val="100000"/>
                        </a:lnSpc>
                        <a:spcBef>
                          <a:spcPts val="625"/>
                        </a:spcBef>
                      </a:pPr>
                      <a:r>
                        <a:rPr sz="1200" b="0" i="0" spc="-5" dirty="0">
                          <a:latin typeface="Corbel" panose="020B0503020204020204" pitchFamily="34" charset="0"/>
                          <a:cs typeface="Arial"/>
                        </a:rPr>
                        <a:t>Name</a:t>
                      </a:r>
                      <a:endParaRPr sz="1200" b="0" i="0" dirty="0">
                        <a:latin typeface="Corbel" panose="020B0503020204020204" pitchFamily="34" charset="0"/>
                        <a:cs typeface="Arial"/>
                      </a:endParaRPr>
                    </a:p>
                  </a:txBody>
                  <a:tcPr marL="0" marR="0" marT="79375"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tc>
                  <a:txBody>
                    <a:bodyPr/>
                    <a:lstStyle/>
                    <a:p>
                      <a:pPr marL="626745" marR="302895" indent="-318135">
                        <a:lnSpc>
                          <a:spcPct val="100000"/>
                        </a:lnSpc>
                        <a:spcBef>
                          <a:spcPts val="625"/>
                        </a:spcBef>
                      </a:pPr>
                      <a:r>
                        <a:rPr sz="1200" b="0" i="0" spc="-15" dirty="0">
                          <a:latin typeface="Corbel" panose="020B0503020204020204" pitchFamily="34" charset="0"/>
                          <a:cs typeface="Arial"/>
                        </a:rPr>
                        <a:t>Variety </a:t>
                      </a:r>
                      <a:r>
                        <a:rPr sz="1200" b="0" i="0" spc="-5" dirty="0">
                          <a:latin typeface="Corbel" panose="020B0503020204020204" pitchFamily="34" charset="0"/>
                          <a:cs typeface="Arial"/>
                        </a:rPr>
                        <a:t>of</a:t>
                      </a:r>
                      <a:r>
                        <a:rPr sz="1200" b="0" i="0" spc="-60" dirty="0">
                          <a:latin typeface="Corbel" panose="020B0503020204020204" pitchFamily="34" charset="0"/>
                          <a:cs typeface="Arial"/>
                        </a:rPr>
                        <a:t> </a:t>
                      </a:r>
                      <a:r>
                        <a:rPr sz="1200" b="0" i="0" spc="-30" dirty="0">
                          <a:latin typeface="Corbel" panose="020B0503020204020204" pitchFamily="34" charset="0"/>
                          <a:cs typeface="Arial"/>
                        </a:rPr>
                        <a:t>Task  </a:t>
                      </a:r>
                      <a:r>
                        <a:rPr sz="1200" b="0" i="0" spc="-25" dirty="0">
                          <a:latin typeface="Corbel" panose="020B0503020204020204" pitchFamily="34" charset="0"/>
                          <a:cs typeface="Arial"/>
                        </a:rPr>
                        <a:t>Types</a:t>
                      </a:r>
                      <a:endParaRPr sz="1200" b="0" i="0" dirty="0">
                        <a:latin typeface="Corbel" panose="020B0503020204020204" pitchFamily="34" charset="0"/>
                        <a:cs typeface="Arial"/>
                      </a:endParaRPr>
                    </a:p>
                  </a:txBody>
                  <a:tcPr marL="0" marR="0" marT="79375"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tc>
                  <a:txBody>
                    <a:bodyPr/>
                    <a:lstStyle/>
                    <a:p>
                      <a:pPr algn="ctr">
                        <a:lnSpc>
                          <a:spcPct val="100000"/>
                        </a:lnSpc>
                        <a:spcBef>
                          <a:spcPts val="625"/>
                        </a:spcBef>
                      </a:pPr>
                      <a:r>
                        <a:rPr sz="1200" b="0" i="0" spc="-5" dirty="0">
                          <a:latin typeface="Corbel" panose="020B0503020204020204" pitchFamily="34" charset="0"/>
                          <a:cs typeface="Arial"/>
                        </a:rPr>
                        <a:t>Number of</a:t>
                      </a:r>
                      <a:r>
                        <a:rPr sz="1200" b="0" i="0" spc="-30" dirty="0">
                          <a:latin typeface="Corbel" panose="020B0503020204020204" pitchFamily="34" charset="0"/>
                          <a:cs typeface="Arial"/>
                        </a:rPr>
                        <a:t> </a:t>
                      </a:r>
                      <a:r>
                        <a:rPr sz="1200" b="0" i="0" spc="-25" dirty="0">
                          <a:latin typeface="Corbel" panose="020B0503020204020204" pitchFamily="34" charset="0"/>
                          <a:cs typeface="Arial"/>
                        </a:rPr>
                        <a:t>Tasks</a:t>
                      </a:r>
                      <a:endParaRPr sz="1200" b="0" i="0" dirty="0">
                        <a:latin typeface="Corbel" panose="020B0503020204020204" pitchFamily="34" charset="0"/>
                        <a:cs typeface="Arial"/>
                      </a:endParaRPr>
                    </a:p>
                  </a:txBody>
                  <a:tcPr marL="0" marR="0" marT="79375"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tc>
                  <a:txBody>
                    <a:bodyPr/>
                    <a:lstStyle/>
                    <a:p>
                      <a:pPr algn="ctr">
                        <a:lnSpc>
                          <a:spcPct val="100000"/>
                        </a:lnSpc>
                        <a:spcBef>
                          <a:spcPts val="625"/>
                        </a:spcBef>
                      </a:pPr>
                      <a:r>
                        <a:rPr sz="1200" b="0" i="0" spc="-5" dirty="0">
                          <a:latin typeface="Corbel" panose="020B0503020204020204" pitchFamily="34" charset="0"/>
                          <a:cs typeface="Arial"/>
                        </a:rPr>
                        <a:t>Instructions per</a:t>
                      </a:r>
                      <a:r>
                        <a:rPr sz="1200" b="0" i="0" spc="-30" dirty="0">
                          <a:latin typeface="Corbel" panose="020B0503020204020204" pitchFamily="34" charset="0"/>
                          <a:cs typeface="Arial"/>
                        </a:rPr>
                        <a:t> Task</a:t>
                      </a:r>
                      <a:endParaRPr sz="1200" b="0" i="0" dirty="0">
                        <a:latin typeface="Corbel" panose="020B0503020204020204" pitchFamily="34" charset="0"/>
                        <a:cs typeface="Arial"/>
                      </a:endParaRPr>
                    </a:p>
                  </a:txBody>
                  <a:tcPr marL="0" marR="0" marT="79375"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tc>
                  <a:txBody>
                    <a:bodyPr/>
                    <a:lstStyle/>
                    <a:p>
                      <a:pPr algn="ctr">
                        <a:lnSpc>
                          <a:spcPct val="100000"/>
                        </a:lnSpc>
                        <a:spcBef>
                          <a:spcPts val="625"/>
                        </a:spcBef>
                      </a:pPr>
                      <a:r>
                        <a:rPr sz="1200" b="0" i="0" spc="-5" dirty="0">
                          <a:latin typeface="Corbel" panose="020B0503020204020204" pitchFamily="34" charset="0"/>
                          <a:cs typeface="Arial"/>
                        </a:rPr>
                        <a:t>Held out</a:t>
                      </a:r>
                      <a:r>
                        <a:rPr sz="1200" b="0" i="0" spc="-30" dirty="0">
                          <a:latin typeface="Corbel" panose="020B0503020204020204" pitchFamily="34" charset="0"/>
                          <a:cs typeface="Arial"/>
                        </a:rPr>
                        <a:t> </a:t>
                      </a:r>
                      <a:r>
                        <a:rPr sz="1200" b="0" i="0" spc="-25" dirty="0">
                          <a:latin typeface="Corbel" panose="020B0503020204020204" pitchFamily="34" charset="0"/>
                          <a:cs typeface="Arial"/>
                        </a:rPr>
                        <a:t>Tasks</a:t>
                      </a:r>
                      <a:endParaRPr sz="1200" b="0" i="0" dirty="0">
                        <a:latin typeface="Corbel" panose="020B0503020204020204" pitchFamily="34" charset="0"/>
                        <a:cs typeface="Arial"/>
                      </a:endParaRPr>
                    </a:p>
                  </a:txBody>
                  <a:tcPr marL="0" marR="0" marT="79375"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extLst>
                  <a:ext uri="{0D108BD9-81ED-4DB2-BD59-A6C34878D82A}">
                    <a16:rowId xmlns:a16="http://schemas.microsoft.com/office/drawing/2014/main" val="10000"/>
                  </a:ext>
                </a:extLst>
              </a:tr>
              <a:tr h="396199">
                <a:tc>
                  <a:txBody>
                    <a:bodyPr/>
                    <a:lstStyle/>
                    <a:p>
                      <a:pPr algn="ctr">
                        <a:lnSpc>
                          <a:spcPct val="100000"/>
                        </a:lnSpc>
                        <a:spcBef>
                          <a:spcPts val="625"/>
                        </a:spcBef>
                      </a:pPr>
                      <a:r>
                        <a:rPr sz="1200" b="0" i="0" spc="-20" dirty="0">
                          <a:solidFill>
                            <a:srgbClr val="4BA172"/>
                          </a:solidFill>
                          <a:latin typeface="Corbel" panose="020B0503020204020204" pitchFamily="34" charset="0"/>
                          <a:cs typeface="Arial"/>
                        </a:rPr>
                        <a:t>Turking</a:t>
                      </a:r>
                      <a:endParaRPr sz="1200" b="0" i="0" dirty="0">
                        <a:latin typeface="Corbel" panose="020B0503020204020204" pitchFamily="34" charset="0"/>
                        <a:cs typeface="Arial"/>
                      </a:endParaRPr>
                    </a:p>
                  </a:txBody>
                  <a:tcPr marL="0" marR="0" marT="79375"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tc>
                  <a:txBody>
                    <a:bodyPr/>
                    <a:lstStyle/>
                    <a:p>
                      <a:pPr algn="ctr">
                        <a:lnSpc>
                          <a:spcPct val="100000"/>
                        </a:lnSpc>
                        <a:spcBef>
                          <a:spcPts val="625"/>
                        </a:spcBef>
                      </a:pPr>
                      <a:r>
                        <a:rPr sz="1200" b="0" i="0" dirty="0">
                          <a:latin typeface="Corbel" panose="020B0503020204020204" pitchFamily="34" charset="0"/>
                          <a:cs typeface="Arial"/>
                        </a:rPr>
                        <a:t>3 </a:t>
                      </a:r>
                      <a:r>
                        <a:rPr sz="1200" b="0" i="0" spc="-5" dirty="0">
                          <a:latin typeface="Corbel" panose="020B0503020204020204" pitchFamily="34" charset="0"/>
                          <a:cs typeface="Arial"/>
                        </a:rPr>
                        <a:t>types </a:t>
                      </a:r>
                      <a:r>
                        <a:rPr sz="1200" b="0" i="0" dirty="0">
                          <a:latin typeface="Corbel" panose="020B0503020204020204" pitchFamily="34" charset="0"/>
                          <a:cs typeface="Arial"/>
                        </a:rPr>
                        <a:t>+</a:t>
                      </a:r>
                      <a:r>
                        <a:rPr sz="1200" b="0" i="0" spc="-50" dirty="0">
                          <a:latin typeface="Corbel" panose="020B0503020204020204" pitchFamily="34" charset="0"/>
                          <a:cs typeface="Arial"/>
                        </a:rPr>
                        <a:t> </a:t>
                      </a:r>
                      <a:r>
                        <a:rPr sz="1200" b="0" i="0" dirty="0">
                          <a:latin typeface="Corbel" panose="020B0503020204020204" pitchFamily="34" charset="0"/>
                          <a:cs typeface="Arial"/>
                        </a:rPr>
                        <a:t>synthetic</a:t>
                      </a:r>
                    </a:p>
                  </a:txBody>
                  <a:tcPr marL="0" marR="0" marT="79375"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tc>
                  <a:txBody>
                    <a:bodyPr/>
                    <a:lstStyle/>
                    <a:p>
                      <a:pPr algn="ctr">
                        <a:lnSpc>
                          <a:spcPct val="100000"/>
                        </a:lnSpc>
                        <a:spcBef>
                          <a:spcPts val="625"/>
                        </a:spcBef>
                      </a:pPr>
                      <a:r>
                        <a:rPr sz="1200" b="0" i="0" dirty="0">
                          <a:latin typeface="Corbel" panose="020B0503020204020204" pitchFamily="34" charset="0"/>
                          <a:cs typeface="Arial"/>
                        </a:rPr>
                        <a:t>3</a:t>
                      </a:r>
                      <a:r>
                        <a:rPr sz="1200" b="0" i="0" spc="-15" dirty="0">
                          <a:latin typeface="Corbel" panose="020B0503020204020204" pitchFamily="34" charset="0"/>
                          <a:cs typeface="Arial"/>
                        </a:rPr>
                        <a:t> </a:t>
                      </a:r>
                      <a:r>
                        <a:rPr sz="1200" b="0" i="0" spc="-5" dirty="0">
                          <a:latin typeface="Corbel" panose="020B0503020204020204" pitchFamily="34" charset="0"/>
                          <a:cs typeface="Arial"/>
                        </a:rPr>
                        <a:t>tasks</a:t>
                      </a:r>
                      <a:endParaRPr sz="1200" b="0" i="0" dirty="0">
                        <a:latin typeface="Corbel" panose="020B0503020204020204" pitchFamily="34" charset="0"/>
                        <a:cs typeface="Arial"/>
                      </a:endParaRPr>
                    </a:p>
                  </a:txBody>
                  <a:tcPr marL="0" marR="0" marT="79375"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tc>
                  <a:txBody>
                    <a:bodyPr/>
                    <a:lstStyle/>
                    <a:p>
                      <a:pPr algn="ctr">
                        <a:lnSpc>
                          <a:spcPct val="100000"/>
                        </a:lnSpc>
                        <a:spcBef>
                          <a:spcPts val="625"/>
                        </a:spcBef>
                      </a:pPr>
                      <a:r>
                        <a:rPr sz="1200" b="0" i="0" dirty="0">
                          <a:latin typeface="Corbel" panose="020B0503020204020204" pitchFamily="34" charset="0"/>
                          <a:cs typeface="Arial"/>
                        </a:rPr>
                        <a:t>1 </a:t>
                      </a:r>
                      <a:r>
                        <a:rPr sz="1200" b="0" i="0" spc="-5" dirty="0">
                          <a:latin typeface="Corbel" panose="020B0503020204020204" pitchFamily="34" charset="0"/>
                          <a:cs typeface="Arial"/>
                        </a:rPr>
                        <a:t>per</a:t>
                      </a:r>
                      <a:r>
                        <a:rPr sz="1200" b="0" i="0" spc="-25" dirty="0">
                          <a:latin typeface="Corbel" panose="020B0503020204020204" pitchFamily="34" charset="0"/>
                          <a:cs typeface="Arial"/>
                        </a:rPr>
                        <a:t> </a:t>
                      </a:r>
                      <a:r>
                        <a:rPr sz="1200" b="0" i="0" spc="-5" dirty="0">
                          <a:latin typeface="Corbel" panose="020B0503020204020204" pitchFamily="34" charset="0"/>
                          <a:cs typeface="Arial"/>
                        </a:rPr>
                        <a:t>task</a:t>
                      </a:r>
                      <a:endParaRPr sz="1200" b="0" i="0" dirty="0">
                        <a:latin typeface="Corbel" panose="020B0503020204020204" pitchFamily="34" charset="0"/>
                        <a:cs typeface="Arial"/>
                      </a:endParaRPr>
                    </a:p>
                  </a:txBody>
                  <a:tcPr marL="0" marR="0" marT="79375"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tc>
                  <a:txBody>
                    <a:bodyPr/>
                    <a:lstStyle/>
                    <a:p>
                      <a:pPr algn="ctr">
                        <a:lnSpc>
                          <a:spcPct val="100000"/>
                        </a:lnSpc>
                        <a:spcBef>
                          <a:spcPts val="625"/>
                        </a:spcBef>
                      </a:pPr>
                      <a:r>
                        <a:rPr sz="1200" b="0" i="0" spc="-5" dirty="0">
                          <a:latin typeface="Corbel" panose="020B0503020204020204" pitchFamily="34" charset="0"/>
                          <a:cs typeface="Arial"/>
                        </a:rPr>
                        <a:t>All of</a:t>
                      </a:r>
                      <a:r>
                        <a:rPr sz="1200" b="0" i="0" spc="-25" dirty="0">
                          <a:latin typeface="Corbel" panose="020B0503020204020204" pitchFamily="34" charset="0"/>
                          <a:cs typeface="Arial"/>
                        </a:rPr>
                        <a:t> </a:t>
                      </a:r>
                      <a:r>
                        <a:rPr sz="1200" b="0" i="0" spc="-5" dirty="0">
                          <a:latin typeface="Corbel" panose="020B0503020204020204" pitchFamily="34" charset="0"/>
                          <a:cs typeface="Arial"/>
                        </a:rPr>
                        <a:t>them</a:t>
                      </a:r>
                      <a:endParaRPr sz="1200" b="0" i="0" dirty="0">
                        <a:latin typeface="Corbel" panose="020B0503020204020204" pitchFamily="34" charset="0"/>
                        <a:cs typeface="Arial"/>
                      </a:endParaRPr>
                    </a:p>
                  </a:txBody>
                  <a:tcPr marL="0" marR="0" marT="79375"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extLst>
                  <a:ext uri="{0D108BD9-81ED-4DB2-BD59-A6C34878D82A}">
                    <a16:rowId xmlns:a16="http://schemas.microsoft.com/office/drawing/2014/main" val="10001"/>
                  </a:ext>
                </a:extLst>
              </a:tr>
              <a:tr h="548598">
                <a:tc>
                  <a:txBody>
                    <a:bodyPr/>
                    <a:lstStyle/>
                    <a:p>
                      <a:pPr algn="ctr">
                        <a:lnSpc>
                          <a:spcPct val="100000"/>
                        </a:lnSpc>
                        <a:spcBef>
                          <a:spcPts val="625"/>
                        </a:spcBef>
                      </a:pPr>
                      <a:r>
                        <a:rPr sz="1200" b="0" i="0" spc="-5" dirty="0">
                          <a:solidFill>
                            <a:srgbClr val="4BA172"/>
                          </a:solidFill>
                          <a:latin typeface="Corbel" panose="020B0503020204020204" pitchFamily="34" charset="0"/>
                          <a:cs typeface="Arial"/>
                        </a:rPr>
                        <a:t>ZEST</a:t>
                      </a:r>
                      <a:endParaRPr sz="1200" b="0" i="0" dirty="0">
                        <a:latin typeface="Corbel" panose="020B0503020204020204" pitchFamily="34" charset="0"/>
                        <a:cs typeface="Arial"/>
                      </a:endParaRPr>
                    </a:p>
                  </a:txBody>
                  <a:tcPr marL="0" marR="0" marT="79375"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tc>
                  <a:txBody>
                    <a:bodyPr/>
                    <a:lstStyle/>
                    <a:p>
                      <a:pPr marL="320040" marR="312420" indent="232410">
                        <a:lnSpc>
                          <a:spcPct val="100000"/>
                        </a:lnSpc>
                        <a:spcBef>
                          <a:spcPts val="625"/>
                        </a:spcBef>
                      </a:pPr>
                      <a:r>
                        <a:rPr sz="1200" b="0" i="0" dirty="0">
                          <a:latin typeface="Corbel" panose="020B0503020204020204" pitchFamily="34" charset="0"/>
                          <a:cs typeface="Arial"/>
                        </a:rPr>
                        <a:t>Machine  comprehension</a:t>
                      </a:r>
                    </a:p>
                  </a:txBody>
                  <a:tcPr marL="0" marR="0" marT="79375"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tc>
                  <a:txBody>
                    <a:bodyPr/>
                    <a:lstStyle/>
                    <a:p>
                      <a:pPr marL="492125">
                        <a:lnSpc>
                          <a:spcPct val="100000"/>
                        </a:lnSpc>
                        <a:spcBef>
                          <a:spcPts val="625"/>
                        </a:spcBef>
                      </a:pPr>
                      <a:r>
                        <a:rPr sz="1200" b="0" i="0" spc="-5" dirty="0">
                          <a:latin typeface="Corbel" panose="020B0503020204020204" pitchFamily="34" charset="0"/>
                          <a:cs typeface="Arial"/>
                        </a:rPr>
                        <a:t>100</a:t>
                      </a:r>
                      <a:r>
                        <a:rPr sz="1200" b="0" i="0" spc="-15" dirty="0">
                          <a:latin typeface="Corbel" panose="020B0503020204020204" pitchFamily="34" charset="0"/>
                          <a:cs typeface="Arial"/>
                        </a:rPr>
                        <a:t> </a:t>
                      </a:r>
                      <a:r>
                        <a:rPr sz="1200" b="0" i="0" spc="-5" dirty="0">
                          <a:latin typeface="Corbel" panose="020B0503020204020204" pitchFamily="34" charset="0"/>
                          <a:cs typeface="Arial"/>
                        </a:rPr>
                        <a:t>tasks</a:t>
                      </a:r>
                      <a:endParaRPr sz="1200" b="0" i="0" dirty="0">
                        <a:latin typeface="Corbel" panose="020B0503020204020204" pitchFamily="34" charset="0"/>
                        <a:cs typeface="Arial"/>
                      </a:endParaRPr>
                    </a:p>
                    <a:p>
                      <a:pPr marL="466725">
                        <a:lnSpc>
                          <a:spcPct val="100000"/>
                        </a:lnSpc>
                      </a:pPr>
                      <a:r>
                        <a:rPr sz="1200" b="0" i="0" dirty="0">
                          <a:latin typeface="Corbel" panose="020B0503020204020204" pitchFamily="34" charset="0"/>
                          <a:cs typeface="Arial"/>
                        </a:rPr>
                        <a:t>3</a:t>
                      </a:r>
                      <a:r>
                        <a:rPr sz="1200" b="0" i="0" spc="-15" dirty="0">
                          <a:latin typeface="Corbel" panose="020B0503020204020204" pitchFamily="34" charset="0"/>
                          <a:cs typeface="Arial"/>
                        </a:rPr>
                        <a:t> </a:t>
                      </a:r>
                      <a:r>
                        <a:rPr sz="1200" b="0" i="0" spc="-5" dirty="0">
                          <a:latin typeface="Corbel" panose="020B0503020204020204" pitchFamily="34" charset="0"/>
                          <a:cs typeface="Arial"/>
                        </a:rPr>
                        <a:t>domains</a:t>
                      </a:r>
                      <a:endParaRPr sz="1200" b="0" i="0" dirty="0">
                        <a:latin typeface="Corbel" panose="020B0503020204020204" pitchFamily="34" charset="0"/>
                        <a:cs typeface="Arial"/>
                      </a:endParaRPr>
                    </a:p>
                  </a:txBody>
                  <a:tcPr marL="0" marR="0" marT="79375"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tc>
                  <a:txBody>
                    <a:bodyPr/>
                    <a:lstStyle/>
                    <a:p>
                      <a:pPr marL="488315" marR="288290" indent="-194945">
                        <a:lnSpc>
                          <a:spcPct val="100000"/>
                        </a:lnSpc>
                        <a:spcBef>
                          <a:spcPts val="625"/>
                        </a:spcBef>
                      </a:pPr>
                      <a:r>
                        <a:rPr sz="1200" b="0" i="0" dirty="0">
                          <a:latin typeface="Corbel" panose="020B0503020204020204" pitchFamily="34" charset="0"/>
                          <a:cs typeface="Arial"/>
                        </a:rPr>
                        <a:t>1 </a:t>
                      </a:r>
                      <a:r>
                        <a:rPr sz="1200" b="0" i="0" spc="-5" dirty="0">
                          <a:latin typeface="Corbel" panose="020B0503020204020204" pitchFamily="34" charset="0"/>
                          <a:cs typeface="Arial"/>
                        </a:rPr>
                        <a:t>per task, but</a:t>
                      </a:r>
                      <a:r>
                        <a:rPr sz="1200" b="0" i="0" spc="-95" dirty="0">
                          <a:latin typeface="Corbel" panose="020B0503020204020204" pitchFamily="34" charset="0"/>
                          <a:cs typeface="Arial"/>
                        </a:rPr>
                        <a:t> </a:t>
                      </a:r>
                      <a:r>
                        <a:rPr sz="1200" b="0" i="0" spc="-5" dirty="0">
                          <a:latin typeface="Corbel" panose="020B0503020204020204" pitchFamily="34" charset="0"/>
                          <a:cs typeface="Arial"/>
                        </a:rPr>
                        <a:t>with  perturbations</a:t>
                      </a:r>
                      <a:endParaRPr sz="1200" b="0" i="0" dirty="0">
                        <a:latin typeface="Corbel" panose="020B0503020204020204" pitchFamily="34" charset="0"/>
                        <a:cs typeface="Arial"/>
                      </a:endParaRPr>
                    </a:p>
                  </a:txBody>
                  <a:tcPr marL="0" marR="0" marT="79375"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tc>
                  <a:txBody>
                    <a:bodyPr/>
                    <a:lstStyle/>
                    <a:p>
                      <a:pPr algn="ctr">
                        <a:lnSpc>
                          <a:spcPct val="100000"/>
                        </a:lnSpc>
                        <a:spcBef>
                          <a:spcPts val="625"/>
                        </a:spcBef>
                      </a:pPr>
                      <a:r>
                        <a:rPr sz="1200" b="0" i="0" spc="-5" dirty="0">
                          <a:latin typeface="Corbel" panose="020B0503020204020204" pitchFamily="34" charset="0"/>
                          <a:cs typeface="Arial"/>
                        </a:rPr>
                        <a:t>40 tasks at</a:t>
                      </a:r>
                      <a:r>
                        <a:rPr sz="1200" b="0" i="0" spc="-55" dirty="0">
                          <a:latin typeface="Corbel" panose="020B0503020204020204" pitchFamily="34" charset="0"/>
                          <a:cs typeface="Arial"/>
                        </a:rPr>
                        <a:t> </a:t>
                      </a:r>
                      <a:r>
                        <a:rPr sz="1200" b="0" i="0" dirty="0">
                          <a:latin typeface="Corbel" panose="020B0503020204020204" pitchFamily="34" charset="0"/>
                          <a:cs typeface="Arial"/>
                        </a:rPr>
                        <a:t>random</a:t>
                      </a:r>
                    </a:p>
                  </a:txBody>
                  <a:tcPr marL="0" marR="0" marT="79375"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extLst>
                  <a:ext uri="{0D108BD9-81ED-4DB2-BD59-A6C34878D82A}">
                    <a16:rowId xmlns:a16="http://schemas.microsoft.com/office/drawing/2014/main" val="10002"/>
                  </a:ext>
                </a:extLst>
              </a:tr>
              <a:tr h="548598">
                <a:tc>
                  <a:txBody>
                    <a:bodyPr/>
                    <a:lstStyle/>
                    <a:p>
                      <a:pPr algn="ctr">
                        <a:lnSpc>
                          <a:spcPct val="100000"/>
                        </a:lnSpc>
                        <a:spcBef>
                          <a:spcPts val="625"/>
                        </a:spcBef>
                      </a:pPr>
                      <a:r>
                        <a:rPr sz="1200" b="0" i="0" spc="-5" dirty="0">
                          <a:solidFill>
                            <a:srgbClr val="4BA172"/>
                          </a:solidFill>
                          <a:latin typeface="Corbel" panose="020B0503020204020204" pitchFamily="34" charset="0"/>
                          <a:cs typeface="Arial"/>
                        </a:rPr>
                        <a:t>Natural</a:t>
                      </a:r>
                      <a:r>
                        <a:rPr sz="1200" b="0" i="0" spc="-20" dirty="0">
                          <a:solidFill>
                            <a:srgbClr val="4BA172"/>
                          </a:solidFill>
                          <a:latin typeface="Corbel" panose="020B0503020204020204" pitchFamily="34" charset="0"/>
                          <a:cs typeface="Arial"/>
                        </a:rPr>
                        <a:t> </a:t>
                      </a:r>
                      <a:r>
                        <a:rPr sz="1200" b="0" i="0" spc="-5" dirty="0">
                          <a:solidFill>
                            <a:srgbClr val="4BA172"/>
                          </a:solidFill>
                          <a:latin typeface="Corbel" panose="020B0503020204020204" pitchFamily="34" charset="0"/>
                          <a:cs typeface="Arial"/>
                        </a:rPr>
                        <a:t>Instructions</a:t>
                      </a:r>
                      <a:endParaRPr sz="1200" b="0" i="0" dirty="0">
                        <a:latin typeface="Corbel" panose="020B0503020204020204" pitchFamily="34" charset="0"/>
                        <a:cs typeface="Arial"/>
                      </a:endParaRPr>
                    </a:p>
                  </a:txBody>
                  <a:tcPr marL="0" marR="0" marT="79375"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tc>
                  <a:txBody>
                    <a:bodyPr/>
                    <a:lstStyle/>
                    <a:p>
                      <a:pPr algn="ctr">
                        <a:lnSpc>
                          <a:spcPct val="100000"/>
                        </a:lnSpc>
                        <a:spcBef>
                          <a:spcPts val="625"/>
                        </a:spcBef>
                      </a:pPr>
                      <a:r>
                        <a:rPr sz="1200" b="0" i="0" dirty="0">
                          <a:latin typeface="Corbel" panose="020B0503020204020204" pitchFamily="34" charset="0"/>
                          <a:cs typeface="Arial"/>
                        </a:rPr>
                        <a:t>6</a:t>
                      </a:r>
                      <a:r>
                        <a:rPr sz="1200" b="0" i="0" spc="-15" dirty="0">
                          <a:latin typeface="Corbel" panose="020B0503020204020204" pitchFamily="34" charset="0"/>
                          <a:cs typeface="Arial"/>
                        </a:rPr>
                        <a:t> </a:t>
                      </a:r>
                      <a:r>
                        <a:rPr sz="1200" b="0" i="0" spc="-5" dirty="0">
                          <a:latin typeface="Corbel" panose="020B0503020204020204" pitchFamily="34" charset="0"/>
                          <a:cs typeface="Arial"/>
                        </a:rPr>
                        <a:t>types</a:t>
                      </a:r>
                      <a:endParaRPr sz="1200" b="0" i="0" dirty="0">
                        <a:latin typeface="Corbel" panose="020B0503020204020204" pitchFamily="34" charset="0"/>
                        <a:cs typeface="Arial"/>
                      </a:endParaRPr>
                    </a:p>
                    <a:p>
                      <a:pPr algn="ctr">
                        <a:lnSpc>
                          <a:spcPct val="100000"/>
                        </a:lnSpc>
                      </a:pPr>
                      <a:r>
                        <a:rPr sz="1200" b="0" i="0" dirty="0">
                          <a:latin typeface="Corbel" panose="020B0503020204020204" pitchFamily="34" charset="0"/>
                          <a:cs typeface="Arial"/>
                        </a:rPr>
                        <a:t>(all related </a:t>
                      </a:r>
                      <a:r>
                        <a:rPr sz="1200" b="0" i="0" spc="-5" dirty="0">
                          <a:latin typeface="Corbel" panose="020B0503020204020204" pitchFamily="34" charset="0"/>
                          <a:cs typeface="Arial"/>
                        </a:rPr>
                        <a:t>to</a:t>
                      </a:r>
                      <a:r>
                        <a:rPr sz="1200" b="0" i="0" spc="-50" dirty="0">
                          <a:latin typeface="Corbel" panose="020B0503020204020204" pitchFamily="34" charset="0"/>
                          <a:cs typeface="Arial"/>
                        </a:rPr>
                        <a:t> </a:t>
                      </a:r>
                      <a:r>
                        <a:rPr sz="1200" b="0" i="0" dirty="0">
                          <a:latin typeface="Corbel" panose="020B0503020204020204" pitchFamily="34" charset="0"/>
                          <a:cs typeface="Arial"/>
                        </a:rPr>
                        <a:t>MR)</a:t>
                      </a:r>
                    </a:p>
                  </a:txBody>
                  <a:tcPr marL="0" marR="0" marT="79375"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tc>
                  <a:txBody>
                    <a:bodyPr/>
                    <a:lstStyle/>
                    <a:p>
                      <a:pPr algn="ctr">
                        <a:lnSpc>
                          <a:spcPct val="100000"/>
                        </a:lnSpc>
                        <a:spcBef>
                          <a:spcPts val="625"/>
                        </a:spcBef>
                      </a:pPr>
                      <a:r>
                        <a:rPr sz="1200" b="0" i="0" spc="-5" dirty="0">
                          <a:latin typeface="Corbel" panose="020B0503020204020204" pitchFamily="34" charset="0"/>
                          <a:cs typeface="Arial"/>
                        </a:rPr>
                        <a:t>61</a:t>
                      </a:r>
                      <a:r>
                        <a:rPr sz="1200" b="0" i="0" spc="-15" dirty="0">
                          <a:latin typeface="Corbel" panose="020B0503020204020204" pitchFamily="34" charset="0"/>
                          <a:cs typeface="Arial"/>
                        </a:rPr>
                        <a:t> </a:t>
                      </a:r>
                      <a:r>
                        <a:rPr sz="1200" b="0" i="0" spc="-5" dirty="0">
                          <a:latin typeface="Corbel" panose="020B0503020204020204" pitchFamily="34" charset="0"/>
                          <a:cs typeface="Arial"/>
                        </a:rPr>
                        <a:t>tasks</a:t>
                      </a:r>
                      <a:endParaRPr sz="1200" b="0" i="0" dirty="0">
                        <a:latin typeface="Corbel" panose="020B0503020204020204" pitchFamily="34" charset="0"/>
                        <a:cs typeface="Arial"/>
                      </a:endParaRPr>
                    </a:p>
                  </a:txBody>
                  <a:tcPr marL="0" marR="0" marT="79375"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tc>
                  <a:txBody>
                    <a:bodyPr/>
                    <a:lstStyle/>
                    <a:p>
                      <a:pPr algn="ctr">
                        <a:lnSpc>
                          <a:spcPct val="100000"/>
                        </a:lnSpc>
                        <a:spcBef>
                          <a:spcPts val="625"/>
                        </a:spcBef>
                      </a:pPr>
                      <a:r>
                        <a:rPr sz="1200" b="0" i="0" dirty="0">
                          <a:latin typeface="Corbel" panose="020B0503020204020204" pitchFamily="34" charset="0"/>
                          <a:cs typeface="Arial"/>
                        </a:rPr>
                        <a:t>1 </a:t>
                      </a:r>
                      <a:r>
                        <a:rPr sz="1200" b="0" i="0" spc="-5" dirty="0">
                          <a:latin typeface="Corbel" panose="020B0503020204020204" pitchFamily="34" charset="0"/>
                          <a:cs typeface="Arial"/>
                        </a:rPr>
                        <a:t>per</a:t>
                      </a:r>
                      <a:r>
                        <a:rPr sz="1200" b="0" i="0" spc="-25" dirty="0">
                          <a:latin typeface="Corbel" panose="020B0503020204020204" pitchFamily="34" charset="0"/>
                          <a:cs typeface="Arial"/>
                        </a:rPr>
                        <a:t> </a:t>
                      </a:r>
                      <a:r>
                        <a:rPr sz="1200" b="0" i="0" spc="-5" dirty="0">
                          <a:latin typeface="Corbel" panose="020B0503020204020204" pitchFamily="34" charset="0"/>
                          <a:cs typeface="Arial"/>
                        </a:rPr>
                        <a:t>task</a:t>
                      </a:r>
                      <a:endParaRPr sz="1200" b="0" i="0" dirty="0">
                        <a:latin typeface="Corbel" panose="020B0503020204020204" pitchFamily="34" charset="0"/>
                        <a:cs typeface="Arial"/>
                      </a:endParaRPr>
                    </a:p>
                  </a:txBody>
                  <a:tcPr marL="0" marR="0" marT="79375"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tc>
                  <a:txBody>
                    <a:bodyPr/>
                    <a:lstStyle/>
                    <a:p>
                      <a:pPr marL="291465" marR="203200" indent="-80645">
                        <a:lnSpc>
                          <a:spcPct val="100000"/>
                        </a:lnSpc>
                        <a:spcBef>
                          <a:spcPts val="625"/>
                        </a:spcBef>
                      </a:pPr>
                      <a:r>
                        <a:rPr sz="1200" b="0" i="0" dirty="0">
                          <a:latin typeface="Corbel" panose="020B0503020204020204" pitchFamily="34" charset="0"/>
                          <a:cs typeface="Arial"/>
                        </a:rPr>
                        <a:t>Multiple</a:t>
                      </a:r>
                      <a:r>
                        <a:rPr sz="1200" b="0" i="0" spc="-100" dirty="0">
                          <a:latin typeface="Corbel" panose="020B0503020204020204" pitchFamily="34" charset="0"/>
                          <a:cs typeface="Arial"/>
                        </a:rPr>
                        <a:t> </a:t>
                      </a:r>
                      <a:r>
                        <a:rPr sz="1200" b="0" i="0" dirty="0">
                          <a:latin typeface="Corbel" panose="020B0503020204020204" pitchFamily="34" charset="0"/>
                          <a:cs typeface="Arial"/>
                        </a:rPr>
                        <a:t>setups:  Max </a:t>
                      </a:r>
                      <a:r>
                        <a:rPr sz="1200" b="0" i="0" spc="-5" dirty="0">
                          <a:latin typeface="Corbel" panose="020B0503020204020204" pitchFamily="34" charset="0"/>
                          <a:cs typeface="Arial"/>
                        </a:rPr>
                        <a:t>12</a:t>
                      </a:r>
                      <a:r>
                        <a:rPr sz="1200" b="0" i="0" spc="-60" dirty="0">
                          <a:latin typeface="Corbel" panose="020B0503020204020204" pitchFamily="34" charset="0"/>
                          <a:cs typeface="Arial"/>
                        </a:rPr>
                        <a:t> </a:t>
                      </a:r>
                      <a:r>
                        <a:rPr sz="1200" b="0" i="0" spc="-5" dirty="0">
                          <a:latin typeface="Corbel" panose="020B0503020204020204" pitchFamily="34" charset="0"/>
                          <a:cs typeface="Arial"/>
                        </a:rPr>
                        <a:t>tasks</a:t>
                      </a:r>
                      <a:endParaRPr sz="1200" b="0" i="0" dirty="0">
                        <a:latin typeface="Corbel" panose="020B0503020204020204" pitchFamily="34" charset="0"/>
                        <a:cs typeface="Arial"/>
                      </a:endParaRPr>
                    </a:p>
                  </a:txBody>
                  <a:tcPr marL="0" marR="0" marT="79375"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extLst>
                  <a:ext uri="{0D108BD9-81ED-4DB2-BD59-A6C34878D82A}">
                    <a16:rowId xmlns:a16="http://schemas.microsoft.com/office/drawing/2014/main" val="10003"/>
                  </a:ext>
                </a:extLst>
              </a:tr>
              <a:tr h="548598">
                <a:tc>
                  <a:txBody>
                    <a:bodyPr/>
                    <a:lstStyle/>
                    <a:p>
                      <a:pPr algn="ctr">
                        <a:lnSpc>
                          <a:spcPct val="100000"/>
                        </a:lnSpc>
                        <a:spcBef>
                          <a:spcPts val="625"/>
                        </a:spcBef>
                      </a:pPr>
                      <a:r>
                        <a:rPr sz="1200" b="0" i="0" spc="-5" dirty="0">
                          <a:solidFill>
                            <a:srgbClr val="4BA172"/>
                          </a:solidFill>
                          <a:latin typeface="Corbel" panose="020B0503020204020204" pitchFamily="34" charset="0"/>
                          <a:cs typeface="Arial"/>
                        </a:rPr>
                        <a:t>FLAN</a:t>
                      </a:r>
                      <a:r>
                        <a:rPr sz="1200" b="0" i="0" dirty="0">
                          <a:solidFill>
                            <a:srgbClr val="4BA172"/>
                          </a:solidFill>
                          <a:latin typeface="Corbel" panose="020B0503020204020204" pitchFamily="34" charset="0"/>
                          <a:cs typeface="Arial"/>
                        </a:rPr>
                        <a:t> </a:t>
                      </a:r>
                      <a:r>
                        <a:rPr sz="1200" b="0" i="0" dirty="0">
                          <a:solidFill>
                            <a:srgbClr val="1F2628"/>
                          </a:solidFill>
                          <a:latin typeface="Corbel" panose="020B0503020204020204" pitchFamily="34" charset="0"/>
                          <a:cs typeface="Arial"/>
                        </a:rPr>
                        <a:t>*</a:t>
                      </a:r>
                      <a:endParaRPr sz="1200" b="0" i="0" dirty="0">
                        <a:latin typeface="Corbel" panose="020B0503020204020204" pitchFamily="34" charset="0"/>
                        <a:cs typeface="Arial"/>
                      </a:endParaRPr>
                    </a:p>
                  </a:txBody>
                  <a:tcPr marL="0" marR="0" marT="79375"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tc>
                  <a:txBody>
                    <a:bodyPr/>
                    <a:lstStyle/>
                    <a:p>
                      <a:pPr algn="ctr">
                        <a:lnSpc>
                          <a:spcPct val="100000"/>
                        </a:lnSpc>
                        <a:spcBef>
                          <a:spcPts val="625"/>
                        </a:spcBef>
                      </a:pPr>
                      <a:r>
                        <a:rPr sz="1200" b="0" i="0" spc="-5" dirty="0">
                          <a:latin typeface="Corbel" panose="020B0503020204020204" pitchFamily="34" charset="0"/>
                          <a:cs typeface="Arial"/>
                        </a:rPr>
                        <a:t>12</a:t>
                      </a:r>
                      <a:r>
                        <a:rPr sz="1200" b="0" i="0" spc="-15" dirty="0">
                          <a:latin typeface="Corbel" panose="020B0503020204020204" pitchFamily="34" charset="0"/>
                          <a:cs typeface="Arial"/>
                        </a:rPr>
                        <a:t> </a:t>
                      </a:r>
                      <a:r>
                        <a:rPr sz="1200" b="0" i="0" spc="-5" dirty="0">
                          <a:latin typeface="Corbel" panose="020B0503020204020204" pitchFamily="34" charset="0"/>
                          <a:cs typeface="Arial"/>
                        </a:rPr>
                        <a:t>types</a:t>
                      </a:r>
                      <a:endParaRPr sz="1200" b="0" i="0" dirty="0">
                        <a:latin typeface="Corbel" panose="020B0503020204020204" pitchFamily="34" charset="0"/>
                        <a:cs typeface="Arial"/>
                      </a:endParaRPr>
                    </a:p>
                  </a:txBody>
                  <a:tcPr marL="0" marR="0" marT="79375"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tc>
                  <a:txBody>
                    <a:bodyPr/>
                    <a:lstStyle/>
                    <a:p>
                      <a:pPr algn="ctr">
                        <a:lnSpc>
                          <a:spcPct val="100000"/>
                        </a:lnSpc>
                        <a:spcBef>
                          <a:spcPts val="625"/>
                        </a:spcBef>
                      </a:pPr>
                      <a:r>
                        <a:rPr sz="1200" b="0" i="0" spc="-5" dirty="0">
                          <a:latin typeface="Corbel" panose="020B0503020204020204" pitchFamily="34" charset="0"/>
                          <a:cs typeface="Arial"/>
                        </a:rPr>
                        <a:t>62</a:t>
                      </a:r>
                      <a:r>
                        <a:rPr sz="1200" b="0" i="0" spc="-15" dirty="0">
                          <a:latin typeface="Corbel" panose="020B0503020204020204" pitchFamily="34" charset="0"/>
                          <a:cs typeface="Arial"/>
                        </a:rPr>
                        <a:t> </a:t>
                      </a:r>
                      <a:r>
                        <a:rPr sz="1200" b="0" i="0" spc="-5" dirty="0">
                          <a:latin typeface="Corbel" panose="020B0503020204020204" pitchFamily="34" charset="0"/>
                          <a:cs typeface="Arial"/>
                        </a:rPr>
                        <a:t>tasks</a:t>
                      </a:r>
                      <a:endParaRPr sz="1200" b="0" i="0" dirty="0">
                        <a:latin typeface="Corbel" panose="020B0503020204020204" pitchFamily="34" charset="0"/>
                        <a:cs typeface="Arial"/>
                      </a:endParaRPr>
                    </a:p>
                  </a:txBody>
                  <a:tcPr marL="0" marR="0" marT="79375"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tc>
                  <a:txBody>
                    <a:bodyPr/>
                    <a:lstStyle/>
                    <a:p>
                      <a:pPr algn="ctr">
                        <a:lnSpc>
                          <a:spcPct val="100000"/>
                        </a:lnSpc>
                        <a:spcBef>
                          <a:spcPts val="625"/>
                        </a:spcBef>
                      </a:pPr>
                      <a:r>
                        <a:rPr sz="1200" b="0" i="0" spc="-5" dirty="0">
                          <a:latin typeface="Corbel" panose="020B0503020204020204" pitchFamily="34" charset="0"/>
                          <a:cs typeface="Arial"/>
                        </a:rPr>
                        <a:t>10 per</a:t>
                      </a:r>
                      <a:r>
                        <a:rPr sz="1200" b="0" i="0" spc="-20" dirty="0">
                          <a:latin typeface="Corbel" panose="020B0503020204020204" pitchFamily="34" charset="0"/>
                          <a:cs typeface="Arial"/>
                        </a:rPr>
                        <a:t> </a:t>
                      </a:r>
                      <a:r>
                        <a:rPr sz="1200" b="0" i="0" spc="-5" dirty="0">
                          <a:latin typeface="Corbel" panose="020B0503020204020204" pitchFamily="34" charset="0"/>
                          <a:cs typeface="Arial"/>
                        </a:rPr>
                        <a:t>task</a:t>
                      </a:r>
                      <a:endParaRPr sz="1200" b="0" i="0" dirty="0">
                        <a:latin typeface="Corbel" panose="020B0503020204020204" pitchFamily="34" charset="0"/>
                        <a:cs typeface="Arial"/>
                      </a:endParaRPr>
                    </a:p>
                  </a:txBody>
                  <a:tcPr marL="0" marR="0" marT="79375"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tc>
                  <a:txBody>
                    <a:bodyPr/>
                    <a:lstStyle/>
                    <a:p>
                      <a:pPr algn="ctr">
                        <a:lnSpc>
                          <a:spcPct val="100000"/>
                        </a:lnSpc>
                        <a:spcBef>
                          <a:spcPts val="625"/>
                        </a:spcBef>
                      </a:pPr>
                      <a:r>
                        <a:rPr sz="1200" b="0" i="0" spc="-5" dirty="0">
                          <a:latin typeface="Corbel" panose="020B0503020204020204" pitchFamily="34" charset="0"/>
                          <a:cs typeface="Arial"/>
                        </a:rPr>
                        <a:t>5-10 tasks</a:t>
                      </a:r>
                      <a:r>
                        <a:rPr sz="1200" b="0" i="0" spc="-25" dirty="0">
                          <a:latin typeface="Corbel" panose="020B0503020204020204" pitchFamily="34" charset="0"/>
                          <a:cs typeface="Arial"/>
                        </a:rPr>
                        <a:t> </a:t>
                      </a:r>
                      <a:r>
                        <a:rPr sz="1200" b="0" i="0" dirty="0">
                          <a:latin typeface="Corbel" panose="020B0503020204020204" pitchFamily="34" charset="0"/>
                          <a:cs typeface="Arial"/>
                        </a:rPr>
                        <a:t>/</a:t>
                      </a:r>
                    </a:p>
                    <a:p>
                      <a:pPr algn="ctr">
                        <a:lnSpc>
                          <a:spcPct val="100000"/>
                        </a:lnSpc>
                      </a:pPr>
                      <a:r>
                        <a:rPr sz="1200" b="0" i="0" dirty="0">
                          <a:latin typeface="Corbel" panose="020B0503020204020204" pitchFamily="34" charset="0"/>
                          <a:cs typeface="Arial"/>
                        </a:rPr>
                        <a:t>1</a:t>
                      </a:r>
                      <a:r>
                        <a:rPr sz="1200" b="0" i="0" spc="-15" dirty="0">
                          <a:latin typeface="Corbel" panose="020B0503020204020204" pitchFamily="34" charset="0"/>
                          <a:cs typeface="Arial"/>
                        </a:rPr>
                        <a:t> </a:t>
                      </a:r>
                      <a:r>
                        <a:rPr sz="1200" b="0" i="0" spc="-5" dirty="0">
                          <a:latin typeface="Corbel" panose="020B0503020204020204" pitchFamily="34" charset="0"/>
                          <a:cs typeface="Arial"/>
                        </a:rPr>
                        <a:t>type</a:t>
                      </a:r>
                      <a:endParaRPr sz="1200" b="0" i="0" dirty="0">
                        <a:latin typeface="Corbel" panose="020B0503020204020204" pitchFamily="34" charset="0"/>
                        <a:cs typeface="Arial"/>
                      </a:endParaRPr>
                    </a:p>
                  </a:txBody>
                  <a:tcPr marL="0" marR="0" marT="79375"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extLst>
                  <a:ext uri="{0D108BD9-81ED-4DB2-BD59-A6C34878D82A}">
                    <a16:rowId xmlns:a16="http://schemas.microsoft.com/office/drawing/2014/main" val="10004"/>
                  </a:ext>
                </a:extLst>
              </a:tr>
              <a:tr h="548598">
                <a:tc>
                  <a:txBody>
                    <a:bodyPr/>
                    <a:lstStyle/>
                    <a:p>
                      <a:pPr algn="ctr">
                        <a:lnSpc>
                          <a:spcPct val="100000"/>
                        </a:lnSpc>
                        <a:spcBef>
                          <a:spcPts val="625"/>
                        </a:spcBef>
                      </a:pPr>
                      <a:r>
                        <a:rPr sz="1200" b="0" i="0" spc="-5" dirty="0">
                          <a:solidFill>
                            <a:srgbClr val="4BA172"/>
                          </a:solidFill>
                          <a:latin typeface="Corbel" panose="020B0503020204020204" pitchFamily="34" charset="0"/>
                          <a:cs typeface="Arial"/>
                        </a:rPr>
                        <a:t>T0 </a:t>
                      </a:r>
                      <a:r>
                        <a:rPr sz="1200" b="0" i="0" dirty="0">
                          <a:solidFill>
                            <a:srgbClr val="1F2628"/>
                          </a:solidFill>
                          <a:latin typeface="Corbel" panose="020B0503020204020204" pitchFamily="34" charset="0"/>
                          <a:cs typeface="Arial"/>
                        </a:rPr>
                        <a:t>*</a:t>
                      </a:r>
                      <a:endParaRPr sz="1200" b="0" i="0" dirty="0">
                        <a:latin typeface="Corbel" panose="020B0503020204020204" pitchFamily="34" charset="0"/>
                        <a:cs typeface="Arial"/>
                      </a:endParaRPr>
                    </a:p>
                  </a:txBody>
                  <a:tcPr marL="0" marR="0" marT="79375"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tc>
                  <a:txBody>
                    <a:bodyPr/>
                    <a:lstStyle/>
                    <a:p>
                      <a:pPr algn="ctr">
                        <a:lnSpc>
                          <a:spcPct val="100000"/>
                        </a:lnSpc>
                        <a:spcBef>
                          <a:spcPts val="625"/>
                        </a:spcBef>
                      </a:pPr>
                      <a:r>
                        <a:rPr sz="1200" b="0" i="0" spc="-5" dirty="0">
                          <a:latin typeface="Corbel" panose="020B0503020204020204" pitchFamily="34" charset="0"/>
                          <a:cs typeface="Arial"/>
                        </a:rPr>
                        <a:t>13</a:t>
                      </a:r>
                      <a:r>
                        <a:rPr sz="1200" b="0" i="0" spc="-15" dirty="0">
                          <a:latin typeface="Corbel" panose="020B0503020204020204" pitchFamily="34" charset="0"/>
                          <a:cs typeface="Arial"/>
                        </a:rPr>
                        <a:t> </a:t>
                      </a:r>
                      <a:r>
                        <a:rPr sz="1200" b="0" i="0" spc="-5" dirty="0">
                          <a:latin typeface="Corbel" panose="020B0503020204020204" pitchFamily="34" charset="0"/>
                          <a:cs typeface="Arial"/>
                        </a:rPr>
                        <a:t>types</a:t>
                      </a:r>
                      <a:endParaRPr sz="1200" b="0" i="0" dirty="0">
                        <a:latin typeface="Corbel" panose="020B0503020204020204" pitchFamily="34" charset="0"/>
                        <a:cs typeface="Arial"/>
                      </a:endParaRPr>
                    </a:p>
                  </a:txBody>
                  <a:tcPr marL="0" marR="0" marT="79375"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tc>
                  <a:txBody>
                    <a:bodyPr/>
                    <a:lstStyle/>
                    <a:p>
                      <a:pPr marL="534035">
                        <a:lnSpc>
                          <a:spcPct val="100000"/>
                        </a:lnSpc>
                        <a:spcBef>
                          <a:spcPts val="625"/>
                        </a:spcBef>
                      </a:pPr>
                      <a:r>
                        <a:rPr sz="1200" b="0" i="0" spc="-5" dirty="0">
                          <a:latin typeface="Corbel" panose="020B0503020204020204" pitchFamily="34" charset="0"/>
                          <a:cs typeface="Arial"/>
                        </a:rPr>
                        <a:t>62</a:t>
                      </a:r>
                      <a:r>
                        <a:rPr sz="1200" b="0" i="0" spc="-15" dirty="0">
                          <a:latin typeface="Corbel" panose="020B0503020204020204" pitchFamily="34" charset="0"/>
                          <a:cs typeface="Arial"/>
                        </a:rPr>
                        <a:t> </a:t>
                      </a:r>
                      <a:r>
                        <a:rPr sz="1200" b="0" i="0" spc="-5" dirty="0">
                          <a:latin typeface="Corbel" panose="020B0503020204020204" pitchFamily="34" charset="0"/>
                          <a:cs typeface="Arial"/>
                        </a:rPr>
                        <a:t>tasks</a:t>
                      </a:r>
                      <a:endParaRPr sz="1200" b="0" i="0" dirty="0">
                        <a:latin typeface="Corbel" panose="020B0503020204020204" pitchFamily="34" charset="0"/>
                        <a:cs typeface="Arial"/>
                      </a:endParaRPr>
                    </a:p>
                    <a:p>
                      <a:pPr marL="479425">
                        <a:lnSpc>
                          <a:spcPct val="100000"/>
                        </a:lnSpc>
                      </a:pPr>
                      <a:r>
                        <a:rPr sz="1200" b="0" i="0" dirty="0">
                          <a:latin typeface="Corbel" panose="020B0503020204020204" pitchFamily="34" charset="0"/>
                          <a:cs typeface="Arial"/>
                        </a:rPr>
                        <a:t>(now</a:t>
                      </a:r>
                      <a:r>
                        <a:rPr sz="1200" b="0" i="0" spc="-15" dirty="0">
                          <a:latin typeface="Corbel" panose="020B0503020204020204" pitchFamily="34" charset="0"/>
                          <a:cs typeface="Arial"/>
                        </a:rPr>
                        <a:t> </a:t>
                      </a:r>
                      <a:r>
                        <a:rPr sz="1200" b="0" i="0" spc="-5" dirty="0">
                          <a:latin typeface="Corbel" panose="020B0503020204020204" pitchFamily="34" charset="0"/>
                          <a:cs typeface="Arial"/>
                        </a:rPr>
                        <a:t>176)</a:t>
                      </a:r>
                      <a:endParaRPr sz="1200" b="0" i="0" dirty="0">
                        <a:latin typeface="Corbel" panose="020B0503020204020204" pitchFamily="34" charset="0"/>
                        <a:cs typeface="Arial"/>
                      </a:endParaRPr>
                    </a:p>
                  </a:txBody>
                  <a:tcPr marL="0" marR="0" marT="79375"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tc>
                  <a:txBody>
                    <a:bodyPr/>
                    <a:lstStyle/>
                    <a:p>
                      <a:pPr algn="ctr">
                        <a:lnSpc>
                          <a:spcPct val="100000"/>
                        </a:lnSpc>
                        <a:spcBef>
                          <a:spcPts val="625"/>
                        </a:spcBef>
                      </a:pPr>
                      <a:r>
                        <a:rPr sz="1200" b="0" i="0" spc="-25" dirty="0">
                          <a:latin typeface="Corbel" panose="020B0503020204020204" pitchFamily="34" charset="0"/>
                          <a:cs typeface="Arial"/>
                        </a:rPr>
                        <a:t>11-12 </a:t>
                      </a:r>
                      <a:r>
                        <a:rPr sz="1200" b="0" i="0" spc="-5" dirty="0">
                          <a:latin typeface="Corbel" panose="020B0503020204020204" pitchFamily="34" charset="0"/>
                          <a:cs typeface="Arial"/>
                        </a:rPr>
                        <a:t>per</a:t>
                      </a:r>
                      <a:r>
                        <a:rPr sz="1200" b="0" i="0" dirty="0">
                          <a:latin typeface="Corbel" panose="020B0503020204020204" pitchFamily="34" charset="0"/>
                          <a:cs typeface="Arial"/>
                        </a:rPr>
                        <a:t> </a:t>
                      </a:r>
                      <a:r>
                        <a:rPr sz="1200" b="0" i="0" spc="-5" dirty="0">
                          <a:latin typeface="Corbel" panose="020B0503020204020204" pitchFamily="34" charset="0"/>
                          <a:cs typeface="Arial"/>
                        </a:rPr>
                        <a:t>task</a:t>
                      </a:r>
                      <a:endParaRPr sz="1200" b="0" i="0" dirty="0">
                        <a:latin typeface="Corbel" panose="020B0503020204020204" pitchFamily="34" charset="0"/>
                        <a:cs typeface="Arial"/>
                      </a:endParaRPr>
                    </a:p>
                    <a:p>
                      <a:pPr algn="ctr">
                        <a:lnSpc>
                          <a:spcPct val="100000"/>
                        </a:lnSpc>
                      </a:pPr>
                      <a:r>
                        <a:rPr sz="1200" b="0" i="0" dirty="0">
                          <a:latin typeface="Corbel" panose="020B0503020204020204" pitchFamily="34" charset="0"/>
                          <a:cs typeface="Arial"/>
                        </a:rPr>
                        <a:t>(now</a:t>
                      </a:r>
                      <a:r>
                        <a:rPr sz="1200" b="0" i="0" spc="-15" dirty="0">
                          <a:latin typeface="Corbel" panose="020B0503020204020204" pitchFamily="34" charset="0"/>
                          <a:cs typeface="Arial"/>
                        </a:rPr>
                        <a:t> </a:t>
                      </a:r>
                      <a:r>
                        <a:rPr sz="1200" b="0" i="0" spc="-5" dirty="0">
                          <a:latin typeface="Corbel" panose="020B0503020204020204" pitchFamily="34" charset="0"/>
                          <a:cs typeface="Arial"/>
                        </a:rPr>
                        <a:t>2052)</a:t>
                      </a:r>
                      <a:endParaRPr sz="1200" b="0" i="0" dirty="0">
                        <a:latin typeface="Corbel" panose="020B0503020204020204" pitchFamily="34" charset="0"/>
                        <a:cs typeface="Arial"/>
                      </a:endParaRPr>
                    </a:p>
                  </a:txBody>
                  <a:tcPr marL="0" marR="0" marT="79375"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tc>
                  <a:txBody>
                    <a:bodyPr/>
                    <a:lstStyle/>
                    <a:p>
                      <a:pPr marL="456565">
                        <a:lnSpc>
                          <a:spcPct val="100000"/>
                        </a:lnSpc>
                        <a:spcBef>
                          <a:spcPts val="625"/>
                        </a:spcBef>
                      </a:pPr>
                      <a:r>
                        <a:rPr sz="1200" b="0" i="0" spc="-5" dirty="0">
                          <a:latin typeface="Corbel" panose="020B0503020204020204" pitchFamily="34" charset="0"/>
                          <a:cs typeface="Arial"/>
                        </a:rPr>
                        <a:t>23</a:t>
                      </a:r>
                      <a:r>
                        <a:rPr sz="1200" b="0" i="0" spc="-100" dirty="0">
                          <a:latin typeface="Corbel" panose="020B0503020204020204" pitchFamily="34" charset="0"/>
                          <a:cs typeface="Arial"/>
                        </a:rPr>
                        <a:t> </a:t>
                      </a:r>
                      <a:r>
                        <a:rPr sz="1200" b="0" i="0" spc="-5" dirty="0">
                          <a:latin typeface="Corbel" panose="020B0503020204020204" pitchFamily="34" charset="0"/>
                          <a:cs typeface="Arial"/>
                        </a:rPr>
                        <a:t>tasks</a:t>
                      </a:r>
                      <a:endParaRPr sz="1200" b="0" i="0" dirty="0">
                        <a:latin typeface="Corbel" panose="020B0503020204020204" pitchFamily="34" charset="0"/>
                        <a:cs typeface="Arial"/>
                      </a:endParaRPr>
                    </a:p>
                    <a:p>
                      <a:pPr marL="473075">
                        <a:lnSpc>
                          <a:spcPct val="100000"/>
                        </a:lnSpc>
                      </a:pPr>
                      <a:r>
                        <a:rPr sz="1200" b="0" i="0" dirty="0">
                          <a:latin typeface="Corbel" panose="020B0503020204020204" pitchFamily="34" charset="0"/>
                          <a:cs typeface="Arial"/>
                        </a:rPr>
                        <a:t>/ 5</a:t>
                      </a:r>
                      <a:r>
                        <a:rPr sz="1200" b="0" i="0" spc="-110" dirty="0">
                          <a:latin typeface="Corbel" panose="020B0503020204020204" pitchFamily="34" charset="0"/>
                          <a:cs typeface="Arial"/>
                        </a:rPr>
                        <a:t> </a:t>
                      </a:r>
                      <a:r>
                        <a:rPr sz="1200" b="0" i="0" spc="-5" dirty="0">
                          <a:latin typeface="Corbel" panose="020B0503020204020204" pitchFamily="34" charset="0"/>
                          <a:cs typeface="Arial"/>
                        </a:rPr>
                        <a:t>types</a:t>
                      </a:r>
                      <a:endParaRPr sz="1200" b="0" i="0" dirty="0">
                        <a:latin typeface="Corbel" panose="020B0503020204020204" pitchFamily="34" charset="0"/>
                        <a:cs typeface="Arial"/>
                      </a:endParaRPr>
                    </a:p>
                  </a:txBody>
                  <a:tcPr marL="0" marR="0" marT="79375"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extLst>
                  <a:ext uri="{0D108BD9-81ED-4DB2-BD59-A6C34878D82A}">
                    <a16:rowId xmlns:a16="http://schemas.microsoft.com/office/drawing/2014/main" val="10005"/>
                  </a:ext>
                </a:extLst>
              </a:tr>
              <a:tr h="548598">
                <a:tc>
                  <a:txBody>
                    <a:bodyPr/>
                    <a:lstStyle/>
                    <a:p>
                      <a:pPr algn="ctr">
                        <a:lnSpc>
                          <a:spcPct val="100000"/>
                        </a:lnSpc>
                        <a:spcBef>
                          <a:spcPts val="625"/>
                        </a:spcBef>
                      </a:pPr>
                      <a:r>
                        <a:rPr sz="1200" b="0" i="0" spc="-5" dirty="0">
                          <a:solidFill>
                            <a:srgbClr val="4BA172"/>
                          </a:solidFill>
                          <a:latin typeface="Corbel" panose="020B0503020204020204" pitchFamily="34" charset="0"/>
                          <a:cs typeface="Arial"/>
                        </a:rPr>
                        <a:t>Natural Instructions</a:t>
                      </a:r>
                      <a:r>
                        <a:rPr sz="1200" b="0" i="0" spc="-35" dirty="0">
                          <a:solidFill>
                            <a:srgbClr val="4BA172"/>
                          </a:solidFill>
                          <a:latin typeface="Corbel" panose="020B0503020204020204" pitchFamily="34" charset="0"/>
                          <a:cs typeface="Arial"/>
                        </a:rPr>
                        <a:t> </a:t>
                      </a:r>
                      <a:r>
                        <a:rPr sz="1200" b="0" i="0" dirty="0">
                          <a:solidFill>
                            <a:srgbClr val="4BA172"/>
                          </a:solidFill>
                          <a:latin typeface="Corbel" panose="020B0503020204020204" pitchFamily="34" charset="0"/>
                          <a:cs typeface="Arial"/>
                        </a:rPr>
                        <a:t>(v2)</a:t>
                      </a:r>
                      <a:endParaRPr sz="1200" b="0" i="0" dirty="0">
                        <a:latin typeface="Corbel" panose="020B0503020204020204" pitchFamily="34" charset="0"/>
                        <a:cs typeface="Arial"/>
                      </a:endParaRPr>
                    </a:p>
                  </a:txBody>
                  <a:tcPr marL="0" marR="0" marT="79375"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tc>
                  <a:txBody>
                    <a:bodyPr/>
                    <a:lstStyle/>
                    <a:p>
                      <a:pPr algn="ctr">
                        <a:lnSpc>
                          <a:spcPct val="100000"/>
                        </a:lnSpc>
                        <a:spcBef>
                          <a:spcPts val="625"/>
                        </a:spcBef>
                      </a:pPr>
                      <a:r>
                        <a:rPr sz="1200" b="0" i="0" spc="-5" dirty="0">
                          <a:latin typeface="Corbel" panose="020B0503020204020204" pitchFamily="34" charset="0"/>
                          <a:cs typeface="Arial"/>
                        </a:rPr>
                        <a:t>76</a:t>
                      </a:r>
                      <a:r>
                        <a:rPr sz="1200" b="0" i="0" spc="-15" dirty="0">
                          <a:latin typeface="Corbel" panose="020B0503020204020204" pitchFamily="34" charset="0"/>
                          <a:cs typeface="Arial"/>
                        </a:rPr>
                        <a:t> </a:t>
                      </a:r>
                      <a:r>
                        <a:rPr sz="1200" b="0" i="0" spc="-5" dirty="0">
                          <a:latin typeface="Corbel" panose="020B0503020204020204" pitchFamily="34" charset="0"/>
                          <a:cs typeface="Arial"/>
                        </a:rPr>
                        <a:t>types</a:t>
                      </a:r>
                      <a:endParaRPr sz="1200" b="0" i="0" dirty="0">
                        <a:latin typeface="Corbel" panose="020B0503020204020204" pitchFamily="34" charset="0"/>
                        <a:cs typeface="Arial"/>
                      </a:endParaRPr>
                    </a:p>
                  </a:txBody>
                  <a:tcPr marL="0" marR="0" marT="79375"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tc>
                  <a:txBody>
                    <a:bodyPr/>
                    <a:lstStyle/>
                    <a:p>
                      <a:pPr algn="ctr">
                        <a:lnSpc>
                          <a:spcPct val="100000"/>
                        </a:lnSpc>
                        <a:spcBef>
                          <a:spcPts val="625"/>
                        </a:spcBef>
                      </a:pPr>
                      <a:r>
                        <a:rPr sz="1200" b="0" i="0" spc="-5" dirty="0">
                          <a:latin typeface="Corbel" panose="020B0503020204020204" pitchFamily="34" charset="0"/>
                          <a:cs typeface="Arial"/>
                        </a:rPr>
                        <a:t>1616</a:t>
                      </a:r>
                      <a:r>
                        <a:rPr sz="1200" b="0" i="0" spc="-15" dirty="0">
                          <a:latin typeface="Corbel" panose="020B0503020204020204" pitchFamily="34" charset="0"/>
                          <a:cs typeface="Arial"/>
                        </a:rPr>
                        <a:t> </a:t>
                      </a:r>
                      <a:r>
                        <a:rPr sz="1200" b="0" i="0" spc="-5" dirty="0">
                          <a:latin typeface="Corbel" panose="020B0503020204020204" pitchFamily="34" charset="0"/>
                          <a:cs typeface="Arial"/>
                        </a:rPr>
                        <a:t>tasks</a:t>
                      </a:r>
                      <a:endParaRPr sz="1200" b="0" i="0" dirty="0">
                        <a:latin typeface="Corbel" panose="020B0503020204020204" pitchFamily="34" charset="0"/>
                        <a:cs typeface="Arial"/>
                      </a:endParaRPr>
                    </a:p>
                  </a:txBody>
                  <a:tcPr marL="0" marR="0" marT="79375"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tc>
                  <a:txBody>
                    <a:bodyPr/>
                    <a:lstStyle/>
                    <a:p>
                      <a:pPr algn="ctr">
                        <a:lnSpc>
                          <a:spcPct val="100000"/>
                        </a:lnSpc>
                        <a:spcBef>
                          <a:spcPts val="625"/>
                        </a:spcBef>
                      </a:pPr>
                      <a:r>
                        <a:rPr sz="1200" b="0" i="0" dirty="0">
                          <a:latin typeface="Corbel" panose="020B0503020204020204" pitchFamily="34" charset="0"/>
                          <a:cs typeface="Arial"/>
                        </a:rPr>
                        <a:t>1 </a:t>
                      </a:r>
                      <a:r>
                        <a:rPr sz="1200" b="0" i="0" spc="-5" dirty="0">
                          <a:latin typeface="Corbel" panose="020B0503020204020204" pitchFamily="34" charset="0"/>
                          <a:cs typeface="Arial"/>
                        </a:rPr>
                        <a:t>per</a:t>
                      </a:r>
                      <a:r>
                        <a:rPr sz="1200" b="0" i="0" spc="-25" dirty="0">
                          <a:latin typeface="Corbel" panose="020B0503020204020204" pitchFamily="34" charset="0"/>
                          <a:cs typeface="Arial"/>
                        </a:rPr>
                        <a:t> </a:t>
                      </a:r>
                      <a:r>
                        <a:rPr sz="1200" b="0" i="0" spc="-5" dirty="0">
                          <a:latin typeface="Corbel" panose="020B0503020204020204" pitchFamily="34" charset="0"/>
                          <a:cs typeface="Arial"/>
                        </a:rPr>
                        <a:t>task</a:t>
                      </a:r>
                      <a:endParaRPr sz="1200" b="0" i="0" dirty="0">
                        <a:latin typeface="Corbel" panose="020B0503020204020204" pitchFamily="34" charset="0"/>
                        <a:cs typeface="Arial"/>
                      </a:endParaRPr>
                    </a:p>
                  </a:txBody>
                  <a:tcPr marL="0" marR="0" marT="79375"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tc>
                  <a:txBody>
                    <a:bodyPr/>
                    <a:lstStyle/>
                    <a:p>
                      <a:pPr marL="414020">
                        <a:lnSpc>
                          <a:spcPct val="100000"/>
                        </a:lnSpc>
                        <a:spcBef>
                          <a:spcPts val="625"/>
                        </a:spcBef>
                      </a:pPr>
                      <a:r>
                        <a:rPr sz="1200" b="0" i="0" spc="-5" dirty="0">
                          <a:latin typeface="Corbel" panose="020B0503020204020204" pitchFamily="34" charset="0"/>
                          <a:cs typeface="Arial"/>
                        </a:rPr>
                        <a:t>154</a:t>
                      </a:r>
                      <a:r>
                        <a:rPr sz="1200" b="0" i="0" spc="-100" dirty="0">
                          <a:latin typeface="Corbel" panose="020B0503020204020204" pitchFamily="34" charset="0"/>
                          <a:cs typeface="Arial"/>
                        </a:rPr>
                        <a:t> </a:t>
                      </a:r>
                      <a:r>
                        <a:rPr sz="1200" b="0" i="0" spc="-5" dirty="0">
                          <a:latin typeface="Corbel" panose="020B0503020204020204" pitchFamily="34" charset="0"/>
                          <a:cs typeface="Arial"/>
                        </a:rPr>
                        <a:t>tasks</a:t>
                      </a:r>
                      <a:endParaRPr sz="1200" b="0" i="0" dirty="0">
                        <a:latin typeface="Corbel" panose="020B0503020204020204" pitchFamily="34" charset="0"/>
                        <a:cs typeface="Arial"/>
                      </a:endParaRPr>
                    </a:p>
                    <a:p>
                      <a:pPr marL="409575">
                        <a:lnSpc>
                          <a:spcPct val="100000"/>
                        </a:lnSpc>
                      </a:pPr>
                      <a:r>
                        <a:rPr sz="1200" b="0" i="0" dirty="0">
                          <a:latin typeface="Corbel" panose="020B0503020204020204" pitchFamily="34" charset="0"/>
                          <a:cs typeface="Arial"/>
                        </a:rPr>
                        <a:t>/ </a:t>
                      </a:r>
                      <a:r>
                        <a:rPr sz="1200" b="0" i="0" spc="-5" dirty="0">
                          <a:latin typeface="Corbel" panose="020B0503020204020204" pitchFamily="34" charset="0"/>
                          <a:cs typeface="Arial"/>
                        </a:rPr>
                        <a:t>12</a:t>
                      </a:r>
                      <a:r>
                        <a:rPr sz="1200" b="0" i="0" spc="-105" dirty="0">
                          <a:latin typeface="Corbel" panose="020B0503020204020204" pitchFamily="34" charset="0"/>
                          <a:cs typeface="Arial"/>
                        </a:rPr>
                        <a:t> </a:t>
                      </a:r>
                      <a:r>
                        <a:rPr sz="1200" b="0" i="0" spc="-5" dirty="0">
                          <a:latin typeface="Corbel" panose="020B0503020204020204" pitchFamily="34" charset="0"/>
                          <a:cs typeface="Arial"/>
                        </a:rPr>
                        <a:t>types</a:t>
                      </a:r>
                      <a:endParaRPr sz="1200" b="0" i="0" dirty="0">
                        <a:latin typeface="Corbel" panose="020B0503020204020204" pitchFamily="34" charset="0"/>
                        <a:cs typeface="Arial"/>
                      </a:endParaRPr>
                    </a:p>
                  </a:txBody>
                  <a:tcPr marL="0" marR="0" marT="79375"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7699045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B2646-C42D-622A-4873-2F2C5E2E483B}"/>
              </a:ext>
            </a:extLst>
          </p:cNvPr>
          <p:cNvSpPr>
            <a:spLocks noGrp="1"/>
          </p:cNvSpPr>
          <p:nvPr>
            <p:ph type="title"/>
          </p:nvPr>
        </p:nvSpPr>
        <p:spPr/>
        <p:txBody>
          <a:bodyPr>
            <a:normAutofit fontScale="90000"/>
          </a:bodyPr>
          <a:lstStyle/>
          <a:p>
            <a:r>
              <a:rPr lang="en-US" dirty="0"/>
              <a:t>Instruction-Tuning: Example </a:t>
            </a:r>
          </a:p>
        </p:txBody>
      </p:sp>
      <p:sp>
        <p:nvSpPr>
          <p:cNvPr id="3" name="Content Placeholder 2">
            <a:extLst>
              <a:ext uri="{FF2B5EF4-FFF2-40B4-BE49-F238E27FC236}">
                <a16:creationId xmlns:a16="http://schemas.microsoft.com/office/drawing/2014/main" id="{C361904B-C96B-18BE-D6C3-CF91657F4294}"/>
              </a:ext>
            </a:extLst>
          </p:cNvPr>
          <p:cNvSpPr>
            <a:spLocks noGrp="1"/>
          </p:cNvSpPr>
          <p:nvPr>
            <p:ph idx="1"/>
          </p:nvPr>
        </p:nvSpPr>
        <p:spPr/>
        <p:txBody>
          <a:bodyPr/>
          <a:lstStyle/>
          <a:p>
            <a:endParaRPr lang="en-US"/>
          </a:p>
        </p:txBody>
      </p:sp>
      <p:grpSp>
        <p:nvGrpSpPr>
          <p:cNvPr id="4" name="object 3">
            <a:extLst>
              <a:ext uri="{FF2B5EF4-FFF2-40B4-BE49-F238E27FC236}">
                <a16:creationId xmlns:a16="http://schemas.microsoft.com/office/drawing/2014/main" id="{02EEB734-86AB-9B75-F59A-43C7F7BA3B66}"/>
              </a:ext>
            </a:extLst>
          </p:cNvPr>
          <p:cNvGrpSpPr/>
          <p:nvPr/>
        </p:nvGrpSpPr>
        <p:grpSpPr>
          <a:xfrm>
            <a:off x="205939" y="1058109"/>
            <a:ext cx="8745379" cy="3319939"/>
            <a:chOff x="274585" y="1410811"/>
            <a:chExt cx="11660505" cy="4426585"/>
          </a:xfrm>
        </p:grpSpPr>
        <p:pic>
          <p:nvPicPr>
            <p:cNvPr id="5" name="object 4">
              <a:extLst>
                <a:ext uri="{FF2B5EF4-FFF2-40B4-BE49-F238E27FC236}">
                  <a16:creationId xmlns:a16="http://schemas.microsoft.com/office/drawing/2014/main" id="{A2B9B9C9-01D6-0F66-9588-BFBA468B7CB9}"/>
                </a:ext>
              </a:extLst>
            </p:cNvPr>
            <p:cNvPicPr/>
            <p:nvPr/>
          </p:nvPicPr>
          <p:blipFill>
            <a:blip r:embed="rId2" cstate="print"/>
            <a:stretch>
              <a:fillRect/>
            </a:stretch>
          </p:blipFill>
          <p:spPr>
            <a:xfrm>
              <a:off x="274585" y="1410811"/>
              <a:ext cx="11660142" cy="4426378"/>
            </a:xfrm>
            <a:prstGeom prst="rect">
              <a:avLst/>
            </a:prstGeom>
          </p:spPr>
        </p:pic>
        <p:sp>
          <p:nvSpPr>
            <p:cNvPr id="6" name="object 5">
              <a:extLst>
                <a:ext uri="{FF2B5EF4-FFF2-40B4-BE49-F238E27FC236}">
                  <a16:creationId xmlns:a16="http://schemas.microsoft.com/office/drawing/2014/main" id="{7E1A2979-CC21-16EB-A93B-892D1161A529}"/>
                </a:ext>
              </a:extLst>
            </p:cNvPr>
            <p:cNvSpPr/>
            <p:nvPr/>
          </p:nvSpPr>
          <p:spPr>
            <a:xfrm>
              <a:off x="7758684" y="1551431"/>
              <a:ext cx="2909570" cy="257810"/>
            </a:xfrm>
            <a:custGeom>
              <a:avLst/>
              <a:gdLst/>
              <a:ahLst/>
              <a:cxnLst/>
              <a:rect l="l" t="t" r="r" b="b"/>
              <a:pathLst>
                <a:path w="2909570" h="257810">
                  <a:moveTo>
                    <a:pt x="2909316" y="0"/>
                  </a:moveTo>
                  <a:lnTo>
                    <a:pt x="0" y="0"/>
                  </a:lnTo>
                  <a:lnTo>
                    <a:pt x="0" y="257556"/>
                  </a:lnTo>
                  <a:lnTo>
                    <a:pt x="2909316" y="257556"/>
                  </a:lnTo>
                  <a:lnTo>
                    <a:pt x="2909316" y="0"/>
                  </a:lnTo>
                  <a:close/>
                </a:path>
              </a:pathLst>
            </a:custGeom>
            <a:solidFill>
              <a:srgbClr val="F5CCCD"/>
            </a:solidFill>
          </p:spPr>
          <p:txBody>
            <a:bodyPr wrap="square" lIns="0" tIns="0" rIns="0" bIns="0" rtlCol="0"/>
            <a:lstStyle/>
            <a:p>
              <a:endParaRPr sz="1050"/>
            </a:p>
          </p:txBody>
        </p:sp>
      </p:grpSp>
      <p:sp>
        <p:nvSpPr>
          <p:cNvPr id="7" name="object 6">
            <a:extLst>
              <a:ext uri="{FF2B5EF4-FFF2-40B4-BE49-F238E27FC236}">
                <a16:creationId xmlns:a16="http://schemas.microsoft.com/office/drawing/2014/main" id="{98B641CB-5D1E-668A-067C-913D3A8FFC38}"/>
              </a:ext>
            </a:extLst>
          </p:cNvPr>
          <p:cNvSpPr txBox="1"/>
          <p:nvPr/>
        </p:nvSpPr>
        <p:spPr>
          <a:xfrm>
            <a:off x="5670043" y="1125474"/>
            <a:ext cx="2301716" cy="240931"/>
          </a:xfrm>
          <a:prstGeom prst="rect">
            <a:avLst/>
          </a:prstGeom>
        </p:spPr>
        <p:txBody>
          <a:bodyPr vert="horz" wrap="square" lIns="0" tIns="10001" rIns="0" bIns="0" rtlCol="0">
            <a:spAutoFit/>
          </a:bodyPr>
          <a:lstStyle/>
          <a:p>
            <a:pPr marL="9525">
              <a:spcBef>
                <a:spcPts val="79"/>
              </a:spcBef>
            </a:pPr>
            <a:r>
              <a:rPr sz="1500" spc="-11" dirty="0">
                <a:latin typeface="Corbel" panose="020B0503020204020204" pitchFamily="34" charset="0"/>
                <a:cs typeface="Calibri"/>
              </a:rPr>
              <a:t>Before</a:t>
            </a:r>
            <a:r>
              <a:rPr sz="1500" spc="-15" dirty="0">
                <a:latin typeface="Corbel" panose="020B0503020204020204" pitchFamily="34" charset="0"/>
                <a:cs typeface="Calibri"/>
              </a:rPr>
              <a:t> </a:t>
            </a:r>
            <a:r>
              <a:rPr sz="1500" dirty="0">
                <a:latin typeface="Corbel" panose="020B0503020204020204" pitchFamily="34" charset="0"/>
                <a:cs typeface="Calibri"/>
              </a:rPr>
              <a:t>instruction</a:t>
            </a:r>
            <a:r>
              <a:rPr sz="1500" spc="-38" dirty="0">
                <a:latin typeface="Corbel" panose="020B0503020204020204" pitchFamily="34" charset="0"/>
                <a:cs typeface="Calibri"/>
              </a:rPr>
              <a:t> </a:t>
            </a:r>
            <a:r>
              <a:rPr sz="1500" spc="-4" dirty="0">
                <a:latin typeface="Corbel" panose="020B0503020204020204" pitchFamily="34" charset="0"/>
                <a:cs typeface="Calibri"/>
              </a:rPr>
              <a:t>finetuning</a:t>
            </a:r>
            <a:endParaRPr sz="1500" dirty="0">
              <a:latin typeface="Corbel" panose="020B0503020204020204" pitchFamily="34" charset="0"/>
              <a:cs typeface="Calibri"/>
            </a:endParaRPr>
          </a:p>
        </p:txBody>
      </p:sp>
      <p:sp>
        <p:nvSpPr>
          <p:cNvPr id="9" name="TextBox 8">
            <a:extLst>
              <a:ext uri="{FF2B5EF4-FFF2-40B4-BE49-F238E27FC236}">
                <a16:creationId xmlns:a16="http://schemas.microsoft.com/office/drawing/2014/main" id="{6ADC27E2-2F5A-72D4-6D4A-F9E22EA4C902}"/>
              </a:ext>
            </a:extLst>
          </p:cNvPr>
          <p:cNvSpPr txBox="1"/>
          <p:nvPr/>
        </p:nvSpPr>
        <p:spPr>
          <a:xfrm>
            <a:off x="312208" y="4921553"/>
            <a:ext cx="8519582" cy="23083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050" dirty="0">
                <a:solidFill>
                  <a:srgbClr val="595959"/>
                </a:solidFill>
                <a:latin typeface="Corbel"/>
                <a:cs typeface="Arial"/>
              </a:rPr>
              <a:t>[</a:t>
            </a:r>
            <a:r>
              <a:rPr lang="en-US" sz="1050" dirty="0">
                <a:solidFill>
                  <a:srgbClr val="595959"/>
                </a:solidFill>
                <a:latin typeface="Corbel"/>
                <a:cs typeface="Arial"/>
                <a:hlinkClick r:id="rId3"/>
              </a:rPr>
              <a:t>Scaling Instruction-Finetuned Language Models, Chung et al. 2022</a:t>
            </a:r>
            <a:r>
              <a:rPr lang="en-US" sz="1050" dirty="0">
                <a:solidFill>
                  <a:srgbClr val="595959"/>
                </a:solidFill>
                <a:latin typeface="Corbel"/>
                <a:cs typeface="Arial"/>
              </a:rPr>
              <a:t>]</a:t>
            </a:r>
            <a:endParaRPr lang="en-US" sz="1050" dirty="0"/>
          </a:p>
        </p:txBody>
      </p:sp>
      <p:sp>
        <p:nvSpPr>
          <p:cNvPr id="10" name="object 8">
            <a:extLst>
              <a:ext uri="{FF2B5EF4-FFF2-40B4-BE49-F238E27FC236}">
                <a16:creationId xmlns:a16="http://schemas.microsoft.com/office/drawing/2014/main" id="{A81E3378-8560-1C9D-105B-D9ABCE72E0C2}"/>
              </a:ext>
            </a:extLst>
          </p:cNvPr>
          <p:cNvSpPr txBox="1"/>
          <p:nvPr/>
        </p:nvSpPr>
        <p:spPr>
          <a:xfrm>
            <a:off x="2193434" y="4573016"/>
            <a:ext cx="4770115" cy="193707"/>
          </a:xfrm>
          <a:prstGeom prst="rect">
            <a:avLst/>
          </a:prstGeom>
        </p:spPr>
        <p:txBody>
          <a:bodyPr vert="horz" wrap="square" lIns="0" tIns="0" rIns="0" bIns="0" rtlCol="0">
            <a:spAutoFit/>
          </a:bodyPr>
          <a:lstStyle/>
          <a:p>
            <a:pPr marL="9525" algn="ctr">
              <a:lnSpc>
                <a:spcPts val="1504"/>
              </a:lnSpc>
            </a:pPr>
            <a:r>
              <a:rPr sz="1500" u="sng" spc="-4" dirty="0">
                <a:solidFill>
                  <a:srgbClr val="007B92"/>
                </a:solidFill>
                <a:uFill>
                  <a:solidFill>
                    <a:srgbClr val="007B92"/>
                  </a:solidFill>
                </a:uFill>
                <a:latin typeface="Consolas" panose="020B0609020204030204" pitchFamily="49" charset="0"/>
                <a:cs typeface="Consolas" panose="020B0609020204030204" pitchFamily="49" charset="0"/>
              </a:rPr>
              <a:t>https://huggingface.co/google/flan-t5-xxl</a:t>
            </a:r>
            <a:endParaRPr sz="1500" dirty="0">
              <a:latin typeface="Consolas" panose="020B0609020204030204" pitchFamily="49" charset="0"/>
              <a:cs typeface="Consolas" panose="020B0609020204030204" pitchFamily="49" charset="0"/>
            </a:endParaRPr>
          </a:p>
        </p:txBody>
      </p:sp>
    </p:spTree>
    <p:extLst>
      <p:ext uri="{BB962C8B-B14F-4D97-AF65-F5344CB8AC3E}">
        <p14:creationId xmlns:p14="http://schemas.microsoft.com/office/powerpoint/2010/main" val="4317572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B2646-C42D-622A-4873-2F2C5E2E483B}"/>
              </a:ext>
            </a:extLst>
          </p:cNvPr>
          <p:cNvSpPr>
            <a:spLocks noGrp="1"/>
          </p:cNvSpPr>
          <p:nvPr>
            <p:ph type="title"/>
          </p:nvPr>
        </p:nvSpPr>
        <p:spPr/>
        <p:txBody>
          <a:bodyPr>
            <a:normAutofit fontScale="90000"/>
          </a:bodyPr>
          <a:lstStyle/>
          <a:p>
            <a:r>
              <a:rPr lang="en-US" dirty="0"/>
              <a:t>Instruction-Tuning: Example </a:t>
            </a:r>
          </a:p>
        </p:txBody>
      </p:sp>
      <p:sp>
        <p:nvSpPr>
          <p:cNvPr id="3" name="Content Placeholder 2">
            <a:extLst>
              <a:ext uri="{FF2B5EF4-FFF2-40B4-BE49-F238E27FC236}">
                <a16:creationId xmlns:a16="http://schemas.microsoft.com/office/drawing/2014/main" id="{C361904B-C96B-18BE-D6C3-CF91657F4294}"/>
              </a:ext>
            </a:extLst>
          </p:cNvPr>
          <p:cNvSpPr>
            <a:spLocks noGrp="1"/>
          </p:cNvSpPr>
          <p:nvPr>
            <p:ph idx="1"/>
          </p:nvPr>
        </p:nvSpPr>
        <p:spPr/>
        <p:txBody>
          <a:bodyPr/>
          <a:lstStyle/>
          <a:p>
            <a:endParaRPr lang="en-US"/>
          </a:p>
        </p:txBody>
      </p:sp>
      <p:sp>
        <p:nvSpPr>
          <p:cNvPr id="9" name="TextBox 8">
            <a:extLst>
              <a:ext uri="{FF2B5EF4-FFF2-40B4-BE49-F238E27FC236}">
                <a16:creationId xmlns:a16="http://schemas.microsoft.com/office/drawing/2014/main" id="{6ADC27E2-2F5A-72D4-6D4A-F9E22EA4C902}"/>
              </a:ext>
            </a:extLst>
          </p:cNvPr>
          <p:cNvSpPr txBox="1"/>
          <p:nvPr/>
        </p:nvSpPr>
        <p:spPr>
          <a:xfrm>
            <a:off x="312208" y="4921553"/>
            <a:ext cx="8519582" cy="23083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050" dirty="0">
                <a:solidFill>
                  <a:srgbClr val="595959"/>
                </a:solidFill>
                <a:latin typeface="Corbel"/>
                <a:cs typeface="Arial"/>
              </a:rPr>
              <a:t>[</a:t>
            </a:r>
            <a:r>
              <a:rPr lang="en-US" sz="1050" dirty="0">
                <a:solidFill>
                  <a:srgbClr val="595959"/>
                </a:solidFill>
                <a:latin typeface="Corbel"/>
                <a:cs typeface="Arial"/>
                <a:hlinkClick r:id="rId2"/>
              </a:rPr>
              <a:t>Scaling Instruction-Finetuned Language Models, Chung et al. 2022</a:t>
            </a:r>
            <a:r>
              <a:rPr lang="en-US" sz="1050" dirty="0">
                <a:solidFill>
                  <a:srgbClr val="595959"/>
                </a:solidFill>
                <a:latin typeface="Corbel"/>
                <a:cs typeface="Arial"/>
              </a:rPr>
              <a:t>]</a:t>
            </a:r>
            <a:endParaRPr lang="en-US" sz="1050" dirty="0"/>
          </a:p>
        </p:txBody>
      </p:sp>
      <p:sp>
        <p:nvSpPr>
          <p:cNvPr id="10" name="object 8">
            <a:extLst>
              <a:ext uri="{FF2B5EF4-FFF2-40B4-BE49-F238E27FC236}">
                <a16:creationId xmlns:a16="http://schemas.microsoft.com/office/drawing/2014/main" id="{A81E3378-8560-1C9D-105B-D9ABCE72E0C2}"/>
              </a:ext>
            </a:extLst>
          </p:cNvPr>
          <p:cNvSpPr txBox="1"/>
          <p:nvPr/>
        </p:nvSpPr>
        <p:spPr>
          <a:xfrm>
            <a:off x="2193434" y="4573016"/>
            <a:ext cx="4770115" cy="193707"/>
          </a:xfrm>
          <a:prstGeom prst="rect">
            <a:avLst/>
          </a:prstGeom>
        </p:spPr>
        <p:txBody>
          <a:bodyPr vert="horz" wrap="square" lIns="0" tIns="0" rIns="0" bIns="0" rtlCol="0">
            <a:spAutoFit/>
          </a:bodyPr>
          <a:lstStyle/>
          <a:p>
            <a:pPr marL="9525" algn="ctr">
              <a:lnSpc>
                <a:spcPts val="1504"/>
              </a:lnSpc>
            </a:pPr>
            <a:r>
              <a:rPr sz="1500" u="sng" spc="-4" dirty="0">
                <a:solidFill>
                  <a:srgbClr val="007B92"/>
                </a:solidFill>
                <a:uFill>
                  <a:solidFill>
                    <a:srgbClr val="007B92"/>
                  </a:solidFill>
                </a:uFill>
                <a:latin typeface="Consolas" panose="020B0609020204030204" pitchFamily="49" charset="0"/>
                <a:cs typeface="Consolas" panose="020B0609020204030204" pitchFamily="49" charset="0"/>
              </a:rPr>
              <a:t>https://huggingface.co/google/flan-t5-xxl</a:t>
            </a:r>
            <a:endParaRPr sz="1500" dirty="0">
              <a:latin typeface="Consolas" panose="020B0609020204030204" pitchFamily="49" charset="0"/>
              <a:cs typeface="Consolas" panose="020B0609020204030204" pitchFamily="49" charset="0"/>
            </a:endParaRPr>
          </a:p>
        </p:txBody>
      </p:sp>
      <p:grpSp>
        <p:nvGrpSpPr>
          <p:cNvPr id="14" name="object 3">
            <a:extLst>
              <a:ext uri="{FF2B5EF4-FFF2-40B4-BE49-F238E27FC236}">
                <a16:creationId xmlns:a16="http://schemas.microsoft.com/office/drawing/2014/main" id="{D7AE5CF2-0661-948C-27E5-22CDECCD9BC1}"/>
              </a:ext>
            </a:extLst>
          </p:cNvPr>
          <p:cNvGrpSpPr/>
          <p:nvPr/>
        </p:nvGrpSpPr>
        <p:grpSpPr>
          <a:xfrm>
            <a:off x="4570857" y="971550"/>
            <a:ext cx="4571048" cy="3594735"/>
            <a:chOff x="6094476" y="1295400"/>
            <a:chExt cx="6094730" cy="4792980"/>
          </a:xfrm>
        </p:grpSpPr>
        <p:pic>
          <p:nvPicPr>
            <p:cNvPr id="15" name="object 4">
              <a:extLst>
                <a:ext uri="{FF2B5EF4-FFF2-40B4-BE49-F238E27FC236}">
                  <a16:creationId xmlns:a16="http://schemas.microsoft.com/office/drawing/2014/main" id="{BD69B848-ACC3-66A9-0D67-7DF577AF0B86}"/>
                </a:ext>
              </a:extLst>
            </p:cNvPr>
            <p:cNvPicPr/>
            <p:nvPr/>
          </p:nvPicPr>
          <p:blipFill>
            <a:blip r:embed="rId3" cstate="print"/>
            <a:stretch>
              <a:fillRect/>
            </a:stretch>
          </p:blipFill>
          <p:spPr>
            <a:xfrm>
              <a:off x="6299590" y="1467481"/>
              <a:ext cx="5699382" cy="4419862"/>
            </a:xfrm>
            <a:prstGeom prst="rect">
              <a:avLst/>
            </a:prstGeom>
          </p:spPr>
        </p:pic>
        <p:pic>
          <p:nvPicPr>
            <p:cNvPr id="16" name="object 5">
              <a:extLst>
                <a:ext uri="{FF2B5EF4-FFF2-40B4-BE49-F238E27FC236}">
                  <a16:creationId xmlns:a16="http://schemas.microsoft.com/office/drawing/2014/main" id="{B1D86A65-5A6B-EEA7-5520-7A876959A079}"/>
                </a:ext>
              </a:extLst>
            </p:cNvPr>
            <p:cNvPicPr/>
            <p:nvPr/>
          </p:nvPicPr>
          <p:blipFill>
            <a:blip r:embed="rId4" cstate="print"/>
            <a:stretch>
              <a:fillRect/>
            </a:stretch>
          </p:blipFill>
          <p:spPr>
            <a:xfrm>
              <a:off x="6094476" y="1295400"/>
              <a:ext cx="6094476" cy="4792980"/>
            </a:xfrm>
            <a:prstGeom prst="rect">
              <a:avLst/>
            </a:prstGeom>
          </p:spPr>
        </p:pic>
        <p:sp>
          <p:nvSpPr>
            <p:cNvPr id="17" name="object 6">
              <a:extLst>
                <a:ext uri="{FF2B5EF4-FFF2-40B4-BE49-F238E27FC236}">
                  <a16:creationId xmlns:a16="http://schemas.microsoft.com/office/drawing/2014/main" id="{5F42CE34-D0CB-7601-CD3B-B23C09DDDC7D}"/>
                </a:ext>
              </a:extLst>
            </p:cNvPr>
            <p:cNvSpPr/>
            <p:nvPr/>
          </p:nvSpPr>
          <p:spPr>
            <a:xfrm>
              <a:off x="7618476" y="1524000"/>
              <a:ext cx="3352800" cy="304800"/>
            </a:xfrm>
            <a:custGeom>
              <a:avLst/>
              <a:gdLst/>
              <a:ahLst/>
              <a:cxnLst/>
              <a:rect l="l" t="t" r="r" b="b"/>
              <a:pathLst>
                <a:path w="3352800" h="304800">
                  <a:moveTo>
                    <a:pt x="3352800" y="0"/>
                  </a:moveTo>
                  <a:lnTo>
                    <a:pt x="0" y="0"/>
                  </a:lnTo>
                  <a:lnTo>
                    <a:pt x="0" y="304800"/>
                  </a:lnTo>
                  <a:lnTo>
                    <a:pt x="3352800" y="304800"/>
                  </a:lnTo>
                  <a:lnTo>
                    <a:pt x="3352800" y="0"/>
                  </a:lnTo>
                  <a:close/>
                </a:path>
              </a:pathLst>
            </a:custGeom>
            <a:solidFill>
              <a:srgbClr val="D9EAD3"/>
            </a:solidFill>
          </p:spPr>
          <p:txBody>
            <a:bodyPr wrap="square" lIns="0" tIns="0" rIns="0" bIns="0" rtlCol="0"/>
            <a:lstStyle/>
            <a:p>
              <a:endParaRPr sz="1050"/>
            </a:p>
          </p:txBody>
        </p:sp>
      </p:grpSp>
      <p:pic>
        <p:nvPicPr>
          <p:cNvPr id="18" name="object 7">
            <a:extLst>
              <a:ext uri="{FF2B5EF4-FFF2-40B4-BE49-F238E27FC236}">
                <a16:creationId xmlns:a16="http://schemas.microsoft.com/office/drawing/2014/main" id="{01C4EB1F-605D-AA6C-7C54-50915297852C}"/>
              </a:ext>
            </a:extLst>
          </p:cNvPr>
          <p:cNvPicPr/>
          <p:nvPr/>
        </p:nvPicPr>
        <p:blipFill>
          <a:blip r:embed="rId5" cstate="print"/>
          <a:stretch>
            <a:fillRect/>
          </a:stretch>
        </p:blipFill>
        <p:spPr>
          <a:xfrm>
            <a:off x="205927" y="1058109"/>
            <a:ext cx="4274507" cy="3314692"/>
          </a:xfrm>
          <a:prstGeom prst="rect">
            <a:avLst/>
          </a:prstGeom>
        </p:spPr>
      </p:pic>
      <p:sp>
        <p:nvSpPr>
          <p:cNvPr id="19" name="object 8">
            <a:extLst>
              <a:ext uri="{FF2B5EF4-FFF2-40B4-BE49-F238E27FC236}">
                <a16:creationId xmlns:a16="http://schemas.microsoft.com/office/drawing/2014/main" id="{3C7104ED-A6E4-3C4D-0719-92E1AC6FC53E}"/>
              </a:ext>
            </a:extLst>
          </p:cNvPr>
          <p:cNvSpPr txBox="1"/>
          <p:nvPr/>
        </p:nvSpPr>
        <p:spPr>
          <a:xfrm>
            <a:off x="5670042" y="1125474"/>
            <a:ext cx="2180749" cy="240931"/>
          </a:xfrm>
          <a:prstGeom prst="rect">
            <a:avLst/>
          </a:prstGeom>
        </p:spPr>
        <p:txBody>
          <a:bodyPr vert="horz" wrap="square" lIns="0" tIns="10001" rIns="0" bIns="0" rtlCol="0">
            <a:spAutoFit/>
          </a:bodyPr>
          <a:lstStyle/>
          <a:p>
            <a:pPr marL="9525">
              <a:spcBef>
                <a:spcPts val="79"/>
              </a:spcBef>
            </a:pPr>
            <a:r>
              <a:rPr sz="1500" spc="-4" dirty="0">
                <a:latin typeface="Corbel" panose="020B0503020204020204" pitchFamily="34" charset="0"/>
                <a:cs typeface="Calibri"/>
              </a:rPr>
              <a:t>After</a:t>
            </a:r>
            <a:r>
              <a:rPr sz="1500" spc="-8" dirty="0">
                <a:latin typeface="Corbel" panose="020B0503020204020204" pitchFamily="34" charset="0"/>
                <a:cs typeface="Calibri"/>
              </a:rPr>
              <a:t> </a:t>
            </a:r>
            <a:r>
              <a:rPr sz="1500" spc="-4" dirty="0">
                <a:latin typeface="Corbel" panose="020B0503020204020204" pitchFamily="34" charset="0"/>
                <a:cs typeface="Calibri"/>
              </a:rPr>
              <a:t>instruction</a:t>
            </a:r>
            <a:r>
              <a:rPr sz="1500" spc="-34" dirty="0">
                <a:latin typeface="Corbel" panose="020B0503020204020204" pitchFamily="34" charset="0"/>
                <a:cs typeface="Calibri"/>
              </a:rPr>
              <a:t> </a:t>
            </a:r>
            <a:r>
              <a:rPr sz="1500" spc="-4" dirty="0">
                <a:latin typeface="Corbel" panose="020B0503020204020204" pitchFamily="34" charset="0"/>
                <a:cs typeface="Calibri"/>
              </a:rPr>
              <a:t>finetuning</a:t>
            </a:r>
            <a:endParaRPr sz="1500" dirty="0">
              <a:latin typeface="Corbel" panose="020B0503020204020204" pitchFamily="34" charset="0"/>
              <a:cs typeface="Calibri"/>
            </a:endParaRPr>
          </a:p>
        </p:txBody>
      </p:sp>
    </p:spTree>
    <p:extLst>
      <p:ext uri="{BB962C8B-B14F-4D97-AF65-F5344CB8AC3E}">
        <p14:creationId xmlns:p14="http://schemas.microsoft.com/office/powerpoint/2010/main" val="33748716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244E0-FB70-46A9-C96D-1819B2CC8C40}"/>
              </a:ext>
            </a:extLst>
          </p:cNvPr>
          <p:cNvSpPr>
            <a:spLocks noGrp="1"/>
          </p:cNvSpPr>
          <p:nvPr>
            <p:ph type="title"/>
          </p:nvPr>
        </p:nvSpPr>
        <p:spPr/>
        <p:txBody>
          <a:bodyPr>
            <a:normAutofit fontScale="90000"/>
          </a:bodyPr>
          <a:lstStyle/>
          <a:p>
            <a:r>
              <a:rPr lang="en-US" dirty="0"/>
              <a:t>Scaling Instruction-Tuning</a:t>
            </a:r>
          </a:p>
        </p:txBody>
      </p:sp>
      <p:sp>
        <p:nvSpPr>
          <p:cNvPr id="4" name="TextBox 3">
            <a:extLst>
              <a:ext uri="{FF2B5EF4-FFF2-40B4-BE49-F238E27FC236}">
                <a16:creationId xmlns:a16="http://schemas.microsoft.com/office/drawing/2014/main" id="{55E9449C-08A0-0FEA-ADFE-74CED7155846}"/>
              </a:ext>
            </a:extLst>
          </p:cNvPr>
          <p:cNvSpPr txBox="1"/>
          <p:nvPr/>
        </p:nvSpPr>
        <p:spPr>
          <a:xfrm>
            <a:off x="312208" y="4921553"/>
            <a:ext cx="8519582" cy="23083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050" dirty="0">
                <a:solidFill>
                  <a:srgbClr val="595959"/>
                </a:solidFill>
                <a:latin typeface="Corbel"/>
                <a:cs typeface="Arial"/>
              </a:rPr>
              <a:t>[</a:t>
            </a:r>
            <a:r>
              <a:rPr lang="en-US" sz="1050" dirty="0">
                <a:solidFill>
                  <a:srgbClr val="595959"/>
                </a:solidFill>
                <a:latin typeface="Corbel"/>
                <a:cs typeface="Arial"/>
                <a:hlinkClick r:id="rId2"/>
              </a:rPr>
              <a:t>Super-NaturalInstructions: Generalization via Declarative Instructions on 1600+ NLP Tasks, Wang et al. 2022</a:t>
            </a:r>
            <a:r>
              <a:rPr lang="en-US" sz="1050" dirty="0">
                <a:solidFill>
                  <a:srgbClr val="595959"/>
                </a:solidFill>
                <a:latin typeface="Corbel"/>
                <a:cs typeface="Arial"/>
              </a:rPr>
              <a:t>]</a:t>
            </a:r>
            <a:endParaRPr lang="en-US" sz="1050" dirty="0"/>
          </a:p>
        </p:txBody>
      </p:sp>
      <p:pic>
        <p:nvPicPr>
          <p:cNvPr id="10" name="Content Placeholder 9" descr="Chart, line chart&#10;&#10;Description automatically generated">
            <a:extLst>
              <a:ext uri="{FF2B5EF4-FFF2-40B4-BE49-F238E27FC236}">
                <a16:creationId xmlns:a16="http://schemas.microsoft.com/office/drawing/2014/main" id="{BC49A03B-2BDB-CDCB-3838-E1131795E344}"/>
              </a:ext>
            </a:extLst>
          </p:cNvPr>
          <p:cNvPicPr>
            <a:picLocks noGrp="1" noChangeAspect="1"/>
          </p:cNvPicPr>
          <p:nvPr>
            <p:ph idx="1"/>
          </p:nvPr>
        </p:nvPicPr>
        <p:blipFill rotWithShape="1">
          <a:blip r:embed="rId3"/>
          <a:srcRect l="34817" r="34017"/>
          <a:stretch/>
        </p:blipFill>
        <p:spPr>
          <a:xfrm>
            <a:off x="6207374" y="1113235"/>
            <a:ext cx="2802675" cy="2220977"/>
          </a:xfrm>
        </p:spPr>
      </p:pic>
      <p:pic>
        <p:nvPicPr>
          <p:cNvPr id="12" name="Content Placeholder 9" descr="Chart, line chart&#10;&#10;Description automatically generated">
            <a:extLst>
              <a:ext uri="{FF2B5EF4-FFF2-40B4-BE49-F238E27FC236}">
                <a16:creationId xmlns:a16="http://schemas.microsoft.com/office/drawing/2014/main" id="{D65574BD-EDDF-C0AE-9CC9-65A1A98BCAAE}"/>
              </a:ext>
            </a:extLst>
          </p:cNvPr>
          <p:cNvPicPr>
            <a:picLocks noChangeAspect="1"/>
          </p:cNvPicPr>
          <p:nvPr/>
        </p:nvPicPr>
        <p:blipFill rotWithShape="1">
          <a:blip r:embed="rId3"/>
          <a:srcRect r="67457"/>
          <a:stretch/>
        </p:blipFill>
        <p:spPr>
          <a:xfrm>
            <a:off x="151318" y="1113237"/>
            <a:ext cx="2926419" cy="2220977"/>
          </a:xfrm>
          <a:prstGeom prst="rect">
            <a:avLst/>
          </a:prstGeom>
          <a:noFill/>
          <a:ln>
            <a:noFill/>
          </a:ln>
        </p:spPr>
      </p:pic>
      <p:pic>
        <p:nvPicPr>
          <p:cNvPr id="13" name="Content Placeholder 9" descr="Chart, line chart&#10;&#10;Description automatically generated">
            <a:extLst>
              <a:ext uri="{FF2B5EF4-FFF2-40B4-BE49-F238E27FC236}">
                <a16:creationId xmlns:a16="http://schemas.microsoft.com/office/drawing/2014/main" id="{FC21B33E-0A39-95B0-FC8A-9D9A0ACE54D3}"/>
              </a:ext>
            </a:extLst>
          </p:cNvPr>
          <p:cNvPicPr>
            <a:picLocks noChangeAspect="1"/>
          </p:cNvPicPr>
          <p:nvPr/>
        </p:nvPicPr>
        <p:blipFill rotWithShape="1">
          <a:blip r:embed="rId3"/>
          <a:srcRect l="68587"/>
          <a:stretch/>
        </p:blipFill>
        <p:spPr>
          <a:xfrm>
            <a:off x="3230137" y="1113236"/>
            <a:ext cx="2824837" cy="2220977"/>
          </a:xfrm>
          <a:prstGeom prst="rect">
            <a:avLst/>
          </a:prstGeom>
          <a:noFill/>
          <a:ln>
            <a:noFill/>
          </a:ln>
        </p:spPr>
      </p:pic>
      <p:sp>
        <p:nvSpPr>
          <p:cNvPr id="14" name="Rounded Rectangular Callout 13">
            <a:extLst>
              <a:ext uri="{FF2B5EF4-FFF2-40B4-BE49-F238E27FC236}">
                <a16:creationId xmlns:a16="http://schemas.microsoft.com/office/drawing/2014/main" id="{8BFD218B-7DA4-6B18-5C2A-FC2D79D77842}"/>
              </a:ext>
            </a:extLst>
          </p:cNvPr>
          <p:cNvSpPr/>
          <p:nvPr/>
        </p:nvSpPr>
        <p:spPr>
          <a:xfrm>
            <a:off x="327102" y="3627865"/>
            <a:ext cx="5902713" cy="892245"/>
          </a:xfrm>
          <a:prstGeom prst="wedgeRoundRectCallout">
            <a:avLst>
              <a:gd name="adj1" fmla="val -9817"/>
              <a:gd name="adj2" fmla="val -70567"/>
              <a:gd name="adj3" fmla="val 16667"/>
            </a:avLst>
          </a:prstGeom>
          <a:solidFill>
            <a:srgbClr val="EAEDFD"/>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spc="-8" dirty="0">
                <a:solidFill>
                  <a:srgbClr val="C00000"/>
                </a:solidFill>
                <a:latin typeface="Corbel" panose="020B0503020204020204" pitchFamily="34" charset="0"/>
                <a:cs typeface="Calibri"/>
              </a:rPr>
              <a:t>Linear growth</a:t>
            </a:r>
            <a:r>
              <a:rPr lang="en-US" sz="2000" spc="-8" dirty="0">
                <a:solidFill>
                  <a:schemeClr val="tx1"/>
                </a:solidFill>
                <a:latin typeface="Corbel" panose="020B0503020204020204" pitchFamily="34" charset="0"/>
                <a:cs typeface="Calibri"/>
              </a:rPr>
              <a:t> of model performance with exponential increase in </a:t>
            </a:r>
            <a:r>
              <a:rPr lang="en-US" sz="2000" spc="-8" dirty="0">
                <a:solidFill>
                  <a:srgbClr val="C00000"/>
                </a:solidFill>
                <a:latin typeface="Corbel" panose="020B0503020204020204" pitchFamily="34" charset="0"/>
                <a:cs typeface="Calibri"/>
              </a:rPr>
              <a:t>observed tasks</a:t>
            </a:r>
            <a:r>
              <a:rPr lang="en-US" sz="2000" spc="-8" dirty="0">
                <a:solidFill>
                  <a:schemeClr val="tx1"/>
                </a:solidFill>
                <a:latin typeface="Corbel" panose="020B0503020204020204" pitchFamily="34" charset="0"/>
                <a:cs typeface="Calibri"/>
              </a:rPr>
              <a:t> and </a:t>
            </a:r>
            <a:r>
              <a:rPr lang="en-US" sz="2000" spc="-8" dirty="0">
                <a:solidFill>
                  <a:srgbClr val="C00000"/>
                </a:solidFill>
                <a:latin typeface="Corbel" panose="020B0503020204020204" pitchFamily="34" charset="0"/>
                <a:cs typeface="Calibri"/>
              </a:rPr>
              <a:t>model size</a:t>
            </a:r>
            <a:r>
              <a:rPr lang="en-US" sz="2000" spc="-8" dirty="0">
                <a:solidFill>
                  <a:schemeClr val="tx1"/>
                </a:solidFill>
                <a:latin typeface="Corbel" panose="020B0503020204020204" pitchFamily="34" charset="0"/>
                <a:cs typeface="Calibri"/>
              </a:rPr>
              <a:t>. </a:t>
            </a:r>
            <a:endParaRPr lang="en-US" sz="2000" dirty="0">
              <a:solidFill>
                <a:schemeClr val="tx1"/>
              </a:solidFill>
            </a:endParaRPr>
          </a:p>
        </p:txBody>
      </p:sp>
      <p:sp>
        <p:nvSpPr>
          <p:cNvPr id="15" name="Rounded Rectangular Callout 14">
            <a:extLst>
              <a:ext uri="{FF2B5EF4-FFF2-40B4-BE49-F238E27FC236}">
                <a16:creationId xmlns:a16="http://schemas.microsoft.com/office/drawing/2014/main" id="{667A89DB-7F0C-B31B-EACD-655077C0AD85}"/>
              </a:ext>
            </a:extLst>
          </p:cNvPr>
          <p:cNvSpPr/>
          <p:nvPr/>
        </p:nvSpPr>
        <p:spPr>
          <a:xfrm>
            <a:off x="6463853" y="3627864"/>
            <a:ext cx="2546196" cy="892245"/>
          </a:xfrm>
          <a:prstGeom prst="wedgeRoundRectCallout">
            <a:avLst>
              <a:gd name="adj1" fmla="val -9817"/>
              <a:gd name="adj2" fmla="val -70567"/>
              <a:gd name="adj3" fmla="val 16667"/>
            </a:avLst>
          </a:prstGeom>
          <a:solidFill>
            <a:srgbClr val="EAEDFD"/>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Corbel" panose="020B0503020204020204" pitchFamily="34" charset="0"/>
              </a:rPr>
              <a:t>Number of examples has little effect. </a:t>
            </a:r>
          </a:p>
        </p:txBody>
      </p:sp>
    </p:spTree>
    <p:extLst>
      <p:ext uri="{BB962C8B-B14F-4D97-AF65-F5344CB8AC3E}">
        <p14:creationId xmlns:p14="http://schemas.microsoft.com/office/powerpoint/2010/main" val="28589219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244E0-FB70-46A9-C96D-1819B2CC8C40}"/>
              </a:ext>
            </a:extLst>
          </p:cNvPr>
          <p:cNvSpPr>
            <a:spLocks noGrp="1"/>
          </p:cNvSpPr>
          <p:nvPr>
            <p:ph type="title"/>
          </p:nvPr>
        </p:nvSpPr>
        <p:spPr/>
        <p:txBody>
          <a:bodyPr>
            <a:normAutofit fontScale="90000"/>
          </a:bodyPr>
          <a:lstStyle/>
          <a:p>
            <a:r>
              <a:rPr lang="en-US" dirty="0"/>
              <a:t>Scaling Instruction-Tuning</a:t>
            </a:r>
          </a:p>
        </p:txBody>
      </p:sp>
      <p:sp>
        <p:nvSpPr>
          <p:cNvPr id="4" name="TextBox 3">
            <a:extLst>
              <a:ext uri="{FF2B5EF4-FFF2-40B4-BE49-F238E27FC236}">
                <a16:creationId xmlns:a16="http://schemas.microsoft.com/office/drawing/2014/main" id="{55E9449C-08A0-0FEA-ADFE-74CED7155846}"/>
              </a:ext>
            </a:extLst>
          </p:cNvPr>
          <p:cNvSpPr txBox="1"/>
          <p:nvPr/>
        </p:nvSpPr>
        <p:spPr>
          <a:xfrm>
            <a:off x="312208" y="4921553"/>
            <a:ext cx="8519582" cy="23083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050" dirty="0">
                <a:solidFill>
                  <a:srgbClr val="595959"/>
                </a:solidFill>
                <a:latin typeface="Corbel"/>
                <a:cs typeface="Arial"/>
              </a:rPr>
              <a:t>[</a:t>
            </a:r>
            <a:r>
              <a:rPr lang="en-US" sz="1050" dirty="0">
                <a:solidFill>
                  <a:srgbClr val="595959"/>
                </a:solidFill>
                <a:latin typeface="Corbel"/>
                <a:cs typeface="Arial"/>
                <a:hlinkClick r:id="rId2"/>
              </a:rPr>
              <a:t>Scaling Instruction-Finetuned Language Models, Chung et al. 2022</a:t>
            </a:r>
            <a:r>
              <a:rPr lang="en-US" sz="1050" dirty="0">
                <a:solidFill>
                  <a:srgbClr val="595959"/>
                </a:solidFill>
                <a:latin typeface="Corbel"/>
                <a:cs typeface="Arial"/>
              </a:rPr>
              <a:t>]</a:t>
            </a:r>
            <a:endParaRPr lang="en-US" sz="1050" dirty="0"/>
          </a:p>
        </p:txBody>
      </p:sp>
      <p:sp>
        <p:nvSpPr>
          <p:cNvPr id="5" name="Content Placeholder 4">
            <a:extLst>
              <a:ext uri="{FF2B5EF4-FFF2-40B4-BE49-F238E27FC236}">
                <a16:creationId xmlns:a16="http://schemas.microsoft.com/office/drawing/2014/main" id="{1E04F556-76CA-758A-5C85-8FA049195EE3}"/>
              </a:ext>
            </a:extLst>
          </p:cNvPr>
          <p:cNvSpPr>
            <a:spLocks noGrp="1"/>
          </p:cNvSpPr>
          <p:nvPr>
            <p:ph idx="1"/>
          </p:nvPr>
        </p:nvSpPr>
        <p:spPr>
          <a:xfrm>
            <a:off x="-61048" y="1152475"/>
            <a:ext cx="4788124" cy="3416400"/>
          </a:xfrm>
        </p:spPr>
        <p:txBody>
          <a:bodyPr>
            <a:normAutofit lnSpcReduction="10000"/>
          </a:bodyPr>
          <a:lstStyle/>
          <a:p>
            <a:r>
              <a:rPr lang="en-US" dirty="0">
                <a:solidFill>
                  <a:srgbClr val="C00000"/>
                </a:solidFill>
                <a:latin typeface="Corbel" panose="020B0503020204020204" pitchFamily="34" charset="0"/>
              </a:rPr>
              <a:t>Instruction finetuning </a:t>
            </a:r>
            <a:r>
              <a:rPr lang="en-US" dirty="0">
                <a:latin typeface="Corbel" panose="020B0503020204020204" pitchFamily="34" charset="0"/>
              </a:rPr>
              <a:t>improves performance by a large margin compared to </a:t>
            </a:r>
            <a:r>
              <a:rPr lang="en-US" dirty="0">
                <a:solidFill>
                  <a:srgbClr val="C00000"/>
                </a:solidFill>
                <a:latin typeface="Corbel" panose="020B0503020204020204" pitchFamily="34" charset="0"/>
              </a:rPr>
              <a:t>no finetuning</a:t>
            </a:r>
          </a:p>
          <a:p>
            <a:endParaRPr lang="en-US" dirty="0"/>
          </a:p>
          <a:p>
            <a:r>
              <a:rPr lang="en-US" dirty="0">
                <a:solidFill>
                  <a:srgbClr val="C00000"/>
                </a:solidFill>
                <a:latin typeface="Corbel" panose="020B0503020204020204" pitchFamily="34" charset="0"/>
              </a:rPr>
              <a:t>Increasing the number of finetuning tasks improves performance</a:t>
            </a:r>
          </a:p>
          <a:p>
            <a:endParaRPr lang="en-US" dirty="0">
              <a:latin typeface="Corbel" panose="020B0503020204020204" pitchFamily="34" charset="0"/>
            </a:endParaRPr>
          </a:p>
          <a:p>
            <a:r>
              <a:rPr lang="en-US" dirty="0">
                <a:solidFill>
                  <a:srgbClr val="C00000"/>
                </a:solidFill>
                <a:latin typeface="Corbel" panose="020B0503020204020204" pitchFamily="34" charset="0"/>
              </a:rPr>
              <a:t>Increasing model scale </a:t>
            </a:r>
            <a:r>
              <a:rPr lang="en-US" dirty="0">
                <a:latin typeface="Corbel" panose="020B0503020204020204" pitchFamily="34" charset="0"/>
              </a:rPr>
              <a:t>by an order of magnitude (i.e., 8B → 62B or 62B → 540B) </a:t>
            </a:r>
            <a:r>
              <a:rPr lang="en-US" dirty="0">
                <a:solidFill>
                  <a:srgbClr val="C00000"/>
                </a:solidFill>
                <a:latin typeface="Corbel" panose="020B0503020204020204" pitchFamily="34" charset="0"/>
              </a:rPr>
              <a:t>improves performance</a:t>
            </a:r>
            <a:r>
              <a:rPr lang="en-US" dirty="0">
                <a:latin typeface="Corbel" panose="020B0503020204020204" pitchFamily="34" charset="0"/>
              </a:rPr>
              <a:t> substantially for both finetuned and non-finetuned models</a:t>
            </a:r>
          </a:p>
          <a:p>
            <a:endParaRPr lang="en-US" dirty="0"/>
          </a:p>
        </p:txBody>
      </p:sp>
      <p:pic>
        <p:nvPicPr>
          <p:cNvPr id="6" name="Content Placeholder 6" descr="Diagram&#10;&#10;Description automatically generated">
            <a:extLst>
              <a:ext uri="{FF2B5EF4-FFF2-40B4-BE49-F238E27FC236}">
                <a16:creationId xmlns:a16="http://schemas.microsoft.com/office/drawing/2014/main" id="{7919E906-E142-3E80-C3E7-4717F3D31AA3}"/>
              </a:ext>
            </a:extLst>
          </p:cNvPr>
          <p:cNvPicPr>
            <a:picLocks noChangeAspect="1"/>
          </p:cNvPicPr>
          <p:nvPr/>
        </p:nvPicPr>
        <p:blipFill rotWithShape="1">
          <a:blip r:embed="rId3"/>
          <a:srcRect l="53851" r="3113"/>
          <a:stretch/>
        </p:blipFill>
        <p:spPr>
          <a:xfrm>
            <a:off x="4789761" y="745958"/>
            <a:ext cx="4046452" cy="3928015"/>
          </a:xfrm>
          <a:prstGeom prst="rect">
            <a:avLst/>
          </a:prstGeom>
          <a:noFill/>
          <a:ln>
            <a:noFill/>
          </a:ln>
        </p:spPr>
      </p:pic>
    </p:spTree>
    <p:extLst>
      <p:ext uri="{BB962C8B-B14F-4D97-AF65-F5344CB8AC3E}">
        <p14:creationId xmlns:p14="http://schemas.microsoft.com/office/powerpoint/2010/main" val="20119456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F385B-10F1-8586-3A4E-0A0953EE310C}"/>
              </a:ext>
            </a:extLst>
          </p:cNvPr>
          <p:cNvSpPr>
            <a:spLocks noGrp="1"/>
          </p:cNvSpPr>
          <p:nvPr>
            <p:ph type="title"/>
          </p:nvPr>
        </p:nvSpPr>
        <p:spPr/>
        <p:txBody>
          <a:bodyPr>
            <a:normAutofit fontScale="90000"/>
          </a:bodyPr>
          <a:lstStyle/>
          <a:p>
            <a:r>
              <a:rPr lang="en-US" dirty="0"/>
              <a:t>Summary Thus Far </a:t>
            </a:r>
          </a:p>
        </p:txBody>
      </p:sp>
      <p:sp>
        <p:nvSpPr>
          <p:cNvPr id="3" name="Content Placeholder 2">
            <a:extLst>
              <a:ext uri="{FF2B5EF4-FFF2-40B4-BE49-F238E27FC236}">
                <a16:creationId xmlns:a16="http://schemas.microsoft.com/office/drawing/2014/main" id="{97AA9D8E-0D44-C0D6-8BEB-7AC8AAFAED48}"/>
              </a:ext>
            </a:extLst>
          </p:cNvPr>
          <p:cNvSpPr>
            <a:spLocks noGrp="1"/>
          </p:cNvSpPr>
          <p:nvPr>
            <p:ph idx="1"/>
          </p:nvPr>
        </p:nvSpPr>
        <p:spPr/>
        <p:txBody>
          <a:bodyPr>
            <a:normAutofit/>
          </a:bodyPr>
          <a:lstStyle/>
          <a:p>
            <a:r>
              <a:rPr lang="en-US" dirty="0"/>
              <a:t>Training (tuning) LMs with annotated input instructions and their output. </a:t>
            </a:r>
          </a:p>
          <a:p>
            <a:endParaRPr lang="en-US" dirty="0"/>
          </a:p>
          <a:p>
            <a:r>
              <a:rPr lang="en-US" dirty="0">
                <a:solidFill>
                  <a:srgbClr val="00B050"/>
                </a:solidFill>
              </a:rPr>
              <a:t>Pros:</a:t>
            </a:r>
          </a:p>
          <a:p>
            <a:pPr lvl="1"/>
            <a:r>
              <a:rPr lang="en-US" dirty="0"/>
              <a:t>Simple to implement </a:t>
            </a:r>
          </a:p>
          <a:p>
            <a:pPr lvl="1"/>
            <a:r>
              <a:rPr lang="en-US" dirty="0"/>
              <a:t>Shows generalization to unseen tasks. </a:t>
            </a:r>
          </a:p>
          <a:p>
            <a:endParaRPr lang="en-US" dirty="0"/>
          </a:p>
          <a:p>
            <a:r>
              <a:rPr lang="en-US" dirty="0">
                <a:solidFill>
                  <a:srgbClr val="C00000"/>
                </a:solidFill>
              </a:rPr>
              <a:t>Cons: </a:t>
            </a:r>
          </a:p>
          <a:p>
            <a:pPr lvl="1"/>
            <a:r>
              <a:rPr lang="en-US" dirty="0">
                <a:latin typeface="Corbel" panose="020B0503020204020204" pitchFamily="34" charset="0"/>
                <a:cs typeface="Calibri"/>
              </a:rPr>
              <a:t>It’s </a:t>
            </a:r>
            <a:r>
              <a:rPr lang="en-US" spc="-4" dirty="0">
                <a:latin typeface="Corbel" panose="020B0503020204020204" pitchFamily="34" charset="0"/>
                <a:cs typeface="Calibri"/>
              </a:rPr>
              <a:t>expensive </a:t>
            </a:r>
            <a:r>
              <a:rPr lang="en-US" dirty="0">
                <a:latin typeface="Corbel" panose="020B0503020204020204" pitchFamily="34" charset="0"/>
                <a:cs typeface="Calibri"/>
              </a:rPr>
              <a:t>to collect </a:t>
            </a:r>
            <a:r>
              <a:rPr lang="en-US" spc="-4" dirty="0">
                <a:latin typeface="Corbel" panose="020B0503020204020204" pitchFamily="34" charset="0"/>
                <a:cs typeface="Calibri"/>
              </a:rPr>
              <a:t>ground- </a:t>
            </a:r>
            <a:r>
              <a:rPr lang="en-US" spc="-398" dirty="0">
                <a:latin typeface="Corbel" panose="020B0503020204020204" pitchFamily="34" charset="0"/>
                <a:cs typeface="Calibri"/>
              </a:rPr>
              <a:t> </a:t>
            </a:r>
            <a:r>
              <a:rPr lang="en-US" dirty="0">
                <a:latin typeface="Corbel" panose="020B0503020204020204" pitchFamily="34" charset="0"/>
                <a:cs typeface="Calibri"/>
              </a:rPr>
              <a:t>truth</a:t>
            </a:r>
            <a:r>
              <a:rPr lang="en-US" spc="-15" dirty="0">
                <a:latin typeface="Corbel" panose="020B0503020204020204" pitchFamily="34" charset="0"/>
                <a:cs typeface="Calibri"/>
              </a:rPr>
              <a:t> </a:t>
            </a:r>
            <a:r>
              <a:rPr lang="en-US" spc="-4" dirty="0">
                <a:latin typeface="Corbel" panose="020B0503020204020204" pitchFamily="34" charset="0"/>
                <a:cs typeface="Calibri"/>
              </a:rPr>
              <a:t>data for </a:t>
            </a:r>
            <a:r>
              <a:rPr lang="en-US" dirty="0">
                <a:latin typeface="Corbel" panose="020B0503020204020204" pitchFamily="34" charset="0"/>
                <a:cs typeface="Calibri"/>
              </a:rPr>
              <a:t>tasks.</a:t>
            </a:r>
          </a:p>
          <a:p>
            <a:pPr lvl="1"/>
            <a:r>
              <a:rPr lang="en-US" dirty="0">
                <a:latin typeface="Corbel" panose="020B0503020204020204" pitchFamily="34" charset="0"/>
                <a:cs typeface="Calibri"/>
              </a:rPr>
              <a:t>Tasks like open-ended creative generation have no right answer. For example: “Write me a story about a dog and her pet grasshopper.” Based on fine-tuning objectives, any deviations (even single-token) would incur a loss. </a:t>
            </a:r>
          </a:p>
        </p:txBody>
      </p:sp>
      <p:sp>
        <p:nvSpPr>
          <p:cNvPr id="5" name="TextBox 4">
            <a:extLst>
              <a:ext uri="{FF2B5EF4-FFF2-40B4-BE49-F238E27FC236}">
                <a16:creationId xmlns:a16="http://schemas.microsoft.com/office/drawing/2014/main" id="{F3F7965D-83DB-EE66-CC1B-89C09547A377}"/>
              </a:ext>
            </a:extLst>
          </p:cNvPr>
          <p:cNvSpPr txBox="1"/>
          <p:nvPr/>
        </p:nvSpPr>
        <p:spPr>
          <a:xfrm>
            <a:off x="3497580" y="4919543"/>
            <a:ext cx="2266819" cy="261610"/>
          </a:xfrm>
          <a:prstGeom prst="rect">
            <a:avLst/>
          </a:prstGeom>
          <a:noFill/>
        </p:spPr>
        <p:txBody>
          <a:bodyPr wrap="square" rtlCol="0">
            <a:spAutoFit/>
          </a:bodyPr>
          <a:lstStyle/>
          <a:p>
            <a:pPr algn="ctr"/>
            <a:r>
              <a:rPr lang="en-US" sz="1050" dirty="0">
                <a:solidFill>
                  <a:schemeClr val="tx1">
                    <a:lumMod val="50000"/>
                    <a:lumOff val="50000"/>
                  </a:schemeClr>
                </a:solidFill>
                <a:latin typeface="Corbel" panose="020B0503020204020204" pitchFamily="34" charset="0"/>
              </a:rPr>
              <a:t>[Slide inspiration: Jesse Mu]</a:t>
            </a:r>
          </a:p>
        </p:txBody>
      </p:sp>
    </p:spTree>
    <p:extLst>
      <p:ext uri="{BB962C8B-B14F-4D97-AF65-F5344CB8AC3E}">
        <p14:creationId xmlns:p14="http://schemas.microsoft.com/office/powerpoint/2010/main" val="30475240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C1940-EE29-8F2A-9328-A2D11C878C42}"/>
              </a:ext>
            </a:extLst>
          </p:cNvPr>
          <p:cNvSpPr>
            <a:spLocks noGrp="1"/>
          </p:cNvSpPr>
          <p:nvPr>
            <p:ph type="title"/>
          </p:nvPr>
        </p:nvSpPr>
        <p:spPr/>
        <p:txBody>
          <a:bodyPr>
            <a:normAutofit fontScale="90000"/>
          </a:bodyPr>
          <a:lstStyle/>
          <a:p>
            <a:r>
              <a:rPr lang="en-US" sz="2800" dirty="0">
                <a:latin typeface="Corbel" panose="020B0503020204020204" pitchFamily="34" charset="0"/>
                <a:cs typeface="Calibri"/>
              </a:rPr>
              <a:t>Things that Generative LMs Can Do</a:t>
            </a:r>
            <a:endParaRPr lang="en-US" dirty="0"/>
          </a:p>
        </p:txBody>
      </p:sp>
      <p:sp>
        <p:nvSpPr>
          <p:cNvPr id="3" name="Content Placeholder 2">
            <a:extLst>
              <a:ext uri="{FF2B5EF4-FFF2-40B4-BE49-F238E27FC236}">
                <a16:creationId xmlns:a16="http://schemas.microsoft.com/office/drawing/2014/main" id="{F9D83586-0D88-8431-97A0-4A9DECF39B3A}"/>
              </a:ext>
            </a:extLst>
          </p:cNvPr>
          <p:cNvSpPr>
            <a:spLocks noGrp="1"/>
          </p:cNvSpPr>
          <p:nvPr>
            <p:ph idx="1"/>
          </p:nvPr>
        </p:nvSpPr>
        <p:spPr>
          <a:xfrm>
            <a:off x="48126" y="1177749"/>
            <a:ext cx="9144000" cy="3586302"/>
          </a:xfrm>
        </p:spPr>
        <p:txBody>
          <a:bodyPr>
            <a:noAutofit/>
          </a:bodyPr>
          <a:lstStyle/>
          <a:p>
            <a:r>
              <a:rPr lang="en-US" sz="1700" dirty="0">
                <a:latin typeface="Corbel" panose="020B0503020204020204" pitchFamily="34" charset="0"/>
                <a:cs typeface="Calibri"/>
              </a:rPr>
              <a:t>Johns Hopkins University</a:t>
            </a:r>
            <a:r>
              <a:rPr lang="en-US" sz="1700" spc="-15" dirty="0">
                <a:latin typeface="Corbel" panose="020B0503020204020204" pitchFamily="34" charset="0"/>
                <a:cs typeface="Calibri"/>
              </a:rPr>
              <a:t> </a:t>
            </a:r>
            <a:r>
              <a:rPr lang="en-US" sz="1700" dirty="0">
                <a:latin typeface="Corbel" panose="020B0503020204020204" pitchFamily="34" charset="0"/>
                <a:cs typeface="Calibri"/>
              </a:rPr>
              <a:t>is in _______ </a:t>
            </a:r>
            <a:r>
              <a:rPr lang="en-US" sz="1700" spc="-4" dirty="0">
                <a:latin typeface="Corbel" panose="020B0503020204020204" pitchFamily="34" charset="0"/>
                <a:cs typeface="Calibri"/>
              </a:rPr>
              <a:t>Baltimore.</a:t>
            </a:r>
            <a:r>
              <a:rPr lang="en-US" sz="1700" spc="-34" dirty="0">
                <a:latin typeface="Corbel" panose="020B0503020204020204" pitchFamily="34" charset="0"/>
                <a:cs typeface="Calibri"/>
              </a:rPr>
              <a:t> </a:t>
            </a:r>
            <a:r>
              <a:rPr lang="en-US" sz="1700" dirty="0">
                <a:solidFill>
                  <a:srgbClr val="C00000"/>
                </a:solidFill>
                <a:latin typeface="Corbel" panose="020B0503020204020204" pitchFamily="34" charset="0"/>
                <a:cs typeface="Calibri"/>
              </a:rPr>
              <a:t>[Trivia]</a:t>
            </a:r>
            <a:br>
              <a:rPr lang="en-US" sz="1700" dirty="0">
                <a:solidFill>
                  <a:srgbClr val="C00000"/>
                </a:solidFill>
                <a:latin typeface="Corbel" panose="020B0503020204020204" pitchFamily="34" charset="0"/>
                <a:cs typeface="Calibri"/>
              </a:rPr>
            </a:br>
            <a:endParaRPr lang="en-US" sz="1700" dirty="0">
              <a:solidFill>
                <a:srgbClr val="C00000"/>
              </a:solidFill>
              <a:latin typeface="Corbel" panose="020B0503020204020204" pitchFamily="34" charset="0"/>
              <a:cs typeface="Calibri"/>
            </a:endParaRPr>
          </a:p>
          <a:p>
            <a:r>
              <a:rPr lang="en-US" sz="1700" dirty="0">
                <a:latin typeface="Corbel" panose="020B0503020204020204" pitchFamily="34" charset="0"/>
                <a:cs typeface="Calibri"/>
              </a:rPr>
              <a:t>I put _______ fork</a:t>
            </a:r>
            <a:r>
              <a:rPr lang="en-US" sz="1700" spc="-23" dirty="0">
                <a:latin typeface="Corbel" panose="020B0503020204020204" pitchFamily="34" charset="0"/>
                <a:cs typeface="Calibri"/>
              </a:rPr>
              <a:t> </a:t>
            </a:r>
            <a:r>
              <a:rPr lang="en-US" sz="1700" dirty="0">
                <a:latin typeface="Corbel" panose="020B0503020204020204" pitchFamily="34" charset="0"/>
                <a:cs typeface="Calibri"/>
              </a:rPr>
              <a:t>down</a:t>
            </a:r>
            <a:r>
              <a:rPr lang="en-US" sz="1700" spc="-4" dirty="0">
                <a:latin typeface="Corbel" panose="020B0503020204020204" pitchFamily="34" charset="0"/>
                <a:cs typeface="Calibri"/>
              </a:rPr>
              <a:t> on</a:t>
            </a:r>
            <a:r>
              <a:rPr lang="en-US" sz="1700" spc="-11" dirty="0">
                <a:latin typeface="Corbel" panose="020B0503020204020204" pitchFamily="34" charset="0"/>
                <a:cs typeface="Calibri"/>
              </a:rPr>
              <a:t> </a:t>
            </a:r>
            <a:r>
              <a:rPr lang="en-US" sz="1700" dirty="0">
                <a:latin typeface="Corbel" panose="020B0503020204020204" pitchFamily="34" charset="0"/>
                <a:cs typeface="Calibri"/>
              </a:rPr>
              <a:t>the table.</a:t>
            </a:r>
            <a:r>
              <a:rPr lang="en-US" sz="1700" spc="15" dirty="0">
                <a:latin typeface="Corbel" panose="020B0503020204020204" pitchFamily="34" charset="0"/>
                <a:cs typeface="Calibri"/>
              </a:rPr>
              <a:t> </a:t>
            </a:r>
            <a:r>
              <a:rPr lang="en-US" sz="1700" dirty="0">
                <a:solidFill>
                  <a:srgbClr val="C00000"/>
                </a:solidFill>
                <a:latin typeface="Corbel" panose="020B0503020204020204" pitchFamily="34" charset="0"/>
                <a:cs typeface="Calibri"/>
              </a:rPr>
              <a:t>[syntax]</a:t>
            </a:r>
            <a:br>
              <a:rPr lang="en-US" sz="1700" dirty="0">
                <a:solidFill>
                  <a:srgbClr val="C00000"/>
                </a:solidFill>
                <a:latin typeface="Corbel" panose="020B0503020204020204" pitchFamily="34" charset="0"/>
                <a:cs typeface="Calibri"/>
              </a:rPr>
            </a:br>
            <a:endParaRPr lang="en-US" sz="1700" dirty="0">
              <a:solidFill>
                <a:srgbClr val="C00000"/>
              </a:solidFill>
              <a:latin typeface="Corbel" panose="020B0503020204020204" pitchFamily="34" charset="0"/>
              <a:cs typeface="Calibri"/>
            </a:endParaRPr>
          </a:p>
          <a:p>
            <a:r>
              <a:rPr lang="en-US" sz="1700" dirty="0">
                <a:latin typeface="Corbel" panose="020B0503020204020204" pitchFamily="34" charset="0"/>
                <a:cs typeface="Calibri"/>
              </a:rPr>
              <a:t>The</a:t>
            </a:r>
            <a:r>
              <a:rPr lang="en-US" sz="1700" spc="4" dirty="0">
                <a:latin typeface="Corbel" panose="020B0503020204020204" pitchFamily="34" charset="0"/>
                <a:cs typeface="Calibri"/>
              </a:rPr>
              <a:t> </a:t>
            </a:r>
            <a:r>
              <a:rPr lang="en-US" sz="1700" dirty="0">
                <a:latin typeface="Corbel" panose="020B0503020204020204" pitchFamily="34" charset="0"/>
                <a:cs typeface="Calibri"/>
              </a:rPr>
              <a:t>woman</a:t>
            </a:r>
            <a:r>
              <a:rPr lang="en-US" sz="1700" spc="11" dirty="0">
                <a:latin typeface="Corbel" panose="020B0503020204020204" pitchFamily="34" charset="0"/>
                <a:cs typeface="Calibri"/>
              </a:rPr>
              <a:t> </a:t>
            </a:r>
            <a:r>
              <a:rPr lang="en-US" sz="1700" spc="-4" dirty="0">
                <a:latin typeface="Corbel" panose="020B0503020204020204" pitchFamily="34" charset="0"/>
                <a:cs typeface="Calibri"/>
              </a:rPr>
              <a:t>walked</a:t>
            </a:r>
            <a:r>
              <a:rPr lang="en-US" sz="1700" spc="8" dirty="0">
                <a:latin typeface="Corbel" panose="020B0503020204020204" pitchFamily="34" charset="0"/>
                <a:cs typeface="Calibri"/>
              </a:rPr>
              <a:t> </a:t>
            </a:r>
            <a:r>
              <a:rPr lang="en-US" sz="1700" dirty="0">
                <a:latin typeface="Corbel" panose="020B0503020204020204" pitchFamily="34" charset="0"/>
                <a:cs typeface="Calibri"/>
              </a:rPr>
              <a:t>across</a:t>
            </a:r>
            <a:r>
              <a:rPr lang="en-US" sz="1700" spc="8" dirty="0">
                <a:latin typeface="Corbel" panose="020B0503020204020204" pitchFamily="34" charset="0"/>
                <a:cs typeface="Calibri"/>
              </a:rPr>
              <a:t> </a:t>
            </a:r>
            <a:r>
              <a:rPr lang="en-US" sz="1700" dirty="0">
                <a:latin typeface="Corbel" panose="020B0503020204020204" pitchFamily="34" charset="0"/>
                <a:cs typeface="Calibri"/>
              </a:rPr>
              <a:t>the</a:t>
            </a:r>
            <a:r>
              <a:rPr lang="en-US" sz="1700" spc="8" dirty="0">
                <a:latin typeface="Corbel" panose="020B0503020204020204" pitchFamily="34" charset="0"/>
                <a:cs typeface="Calibri"/>
              </a:rPr>
              <a:t> </a:t>
            </a:r>
            <a:r>
              <a:rPr lang="en-US" sz="1700" spc="-4" dirty="0">
                <a:latin typeface="Corbel" panose="020B0503020204020204" pitchFamily="34" charset="0"/>
                <a:cs typeface="Calibri"/>
              </a:rPr>
              <a:t>street,</a:t>
            </a:r>
            <a:r>
              <a:rPr lang="en-US" sz="1700" spc="8" dirty="0">
                <a:latin typeface="Corbel" panose="020B0503020204020204" pitchFamily="34" charset="0"/>
                <a:cs typeface="Calibri"/>
              </a:rPr>
              <a:t> </a:t>
            </a:r>
            <a:r>
              <a:rPr lang="en-US" sz="1700" dirty="0">
                <a:latin typeface="Corbel" panose="020B0503020204020204" pitchFamily="34" charset="0"/>
                <a:cs typeface="Calibri"/>
              </a:rPr>
              <a:t>checking</a:t>
            </a:r>
            <a:r>
              <a:rPr lang="en-US" sz="1700" spc="11" dirty="0">
                <a:latin typeface="Corbel" panose="020B0503020204020204" pitchFamily="34" charset="0"/>
                <a:cs typeface="Calibri"/>
              </a:rPr>
              <a:t> </a:t>
            </a:r>
            <a:r>
              <a:rPr lang="en-US" sz="1700" dirty="0">
                <a:latin typeface="Corbel" panose="020B0503020204020204" pitchFamily="34" charset="0"/>
                <a:cs typeface="Calibri"/>
              </a:rPr>
              <a:t>for</a:t>
            </a:r>
            <a:r>
              <a:rPr lang="en-US" sz="1700" spc="-15" dirty="0">
                <a:latin typeface="Corbel" panose="020B0503020204020204" pitchFamily="34" charset="0"/>
                <a:cs typeface="Calibri"/>
              </a:rPr>
              <a:t> </a:t>
            </a:r>
            <a:r>
              <a:rPr lang="en-US" sz="1700" dirty="0">
                <a:latin typeface="Corbel" panose="020B0503020204020204" pitchFamily="34" charset="0"/>
                <a:cs typeface="Calibri"/>
              </a:rPr>
              <a:t>traffic</a:t>
            </a:r>
            <a:r>
              <a:rPr lang="en-US" sz="1700" spc="4" dirty="0">
                <a:latin typeface="Corbel" panose="020B0503020204020204" pitchFamily="34" charset="0"/>
                <a:cs typeface="Calibri"/>
              </a:rPr>
              <a:t> </a:t>
            </a:r>
            <a:r>
              <a:rPr lang="en-US" sz="1700" dirty="0">
                <a:latin typeface="Corbel" panose="020B0503020204020204" pitchFamily="34" charset="0"/>
                <a:cs typeface="Calibri"/>
              </a:rPr>
              <a:t>over _______ shoulder.</a:t>
            </a:r>
            <a:r>
              <a:rPr lang="en-US" sz="1700" spc="-15" dirty="0">
                <a:latin typeface="Corbel" panose="020B0503020204020204" pitchFamily="34" charset="0"/>
                <a:cs typeface="Calibri"/>
              </a:rPr>
              <a:t> </a:t>
            </a:r>
            <a:r>
              <a:rPr lang="en-US" sz="1700" dirty="0">
                <a:solidFill>
                  <a:srgbClr val="C00000"/>
                </a:solidFill>
                <a:latin typeface="Corbel" panose="020B0503020204020204" pitchFamily="34" charset="0"/>
                <a:cs typeface="Calibri"/>
              </a:rPr>
              <a:t>[coreference]</a:t>
            </a:r>
            <a:br>
              <a:rPr lang="en-US" sz="1700" dirty="0">
                <a:solidFill>
                  <a:srgbClr val="C00000"/>
                </a:solidFill>
                <a:latin typeface="Corbel" panose="020B0503020204020204" pitchFamily="34" charset="0"/>
                <a:cs typeface="Calibri"/>
              </a:rPr>
            </a:br>
            <a:endParaRPr lang="en-US" sz="1700" dirty="0">
              <a:solidFill>
                <a:srgbClr val="C00000"/>
              </a:solidFill>
              <a:latin typeface="Corbel" panose="020B0503020204020204" pitchFamily="34" charset="0"/>
              <a:cs typeface="Calibri"/>
            </a:endParaRPr>
          </a:p>
          <a:p>
            <a:r>
              <a:rPr lang="en-US" sz="1700" dirty="0">
                <a:latin typeface="Corbel" panose="020B0503020204020204" pitchFamily="34" charset="0"/>
                <a:cs typeface="Calibri"/>
              </a:rPr>
              <a:t>I</a:t>
            </a:r>
            <a:r>
              <a:rPr lang="en-US" sz="1700" spc="4" dirty="0">
                <a:latin typeface="Corbel" panose="020B0503020204020204" pitchFamily="34" charset="0"/>
                <a:cs typeface="Calibri"/>
              </a:rPr>
              <a:t> </a:t>
            </a:r>
            <a:r>
              <a:rPr lang="en-US" sz="1700" dirty="0">
                <a:latin typeface="Corbel" panose="020B0503020204020204" pitchFamily="34" charset="0"/>
                <a:cs typeface="Calibri"/>
              </a:rPr>
              <a:t>went</a:t>
            </a:r>
            <a:r>
              <a:rPr lang="en-US" sz="1700" spc="8" dirty="0">
                <a:latin typeface="Corbel" panose="020B0503020204020204" pitchFamily="34" charset="0"/>
                <a:cs typeface="Calibri"/>
              </a:rPr>
              <a:t> </a:t>
            </a:r>
            <a:r>
              <a:rPr lang="en-US" sz="1700" dirty="0">
                <a:latin typeface="Corbel" panose="020B0503020204020204" pitchFamily="34" charset="0"/>
                <a:cs typeface="Calibri"/>
              </a:rPr>
              <a:t>to</a:t>
            </a:r>
            <a:r>
              <a:rPr lang="en-US" sz="1700" spc="4" dirty="0">
                <a:latin typeface="Corbel" panose="020B0503020204020204" pitchFamily="34" charset="0"/>
                <a:cs typeface="Calibri"/>
              </a:rPr>
              <a:t> </a:t>
            </a:r>
            <a:r>
              <a:rPr lang="en-US" sz="1700" dirty="0">
                <a:latin typeface="Corbel" panose="020B0503020204020204" pitchFamily="34" charset="0"/>
                <a:cs typeface="Calibri"/>
              </a:rPr>
              <a:t>the</a:t>
            </a:r>
            <a:r>
              <a:rPr lang="en-US" sz="1700" spc="8" dirty="0">
                <a:latin typeface="Corbel" panose="020B0503020204020204" pitchFamily="34" charset="0"/>
                <a:cs typeface="Calibri"/>
              </a:rPr>
              <a:t> </a:t>
            </a:r>
            <a:r>
              <a:rPr lang="en-US" sz="1700" dirty="0">
                <a:latin typeface="Corbel" panose="020B0503020204020204" pitchFamily="34" charset="0"/>
                <a:cs typeface="Calibri"/>
              </a:rPr>
              <a:t>ocean</a:t>
            </a:r>
            <a:r>
              <a:rPr lang="en-US" sz="1700" spc="8" dirty="0">
                <a:latin typeface="Corbel" panose="020B0503020204020204" pitchFamily="34" charset="0"/>
                <a:cs typeface="Calibri"/>
              </a:rPr>
              <a:t> </a:t>
            </a:r>
            <a:r>
              <a:rPr lang="en-US" sz="1700" spc="-4" dirty="0">
                <a:latin typeface="Corbel" panose="020B0503020204020204" pitchFamily="34" charset="0"/>
                <a:cs typeface="Calibri"/>
              </a:rPr>
              <a:t>to</a:t>
            </a:r>
            <a:r>
              <a:rPr lang="en-US" sz="1700" dirty="0">
                <a:latin typeface="Corbel" panose="020B0503020204020204" pitchFamily="34" charset="0"/>
                <a:cs typeface="Calibri"/>
              </a:rPr>
              <a:t> see</a:t>
            </a:r>
            <a:r>
              <a:rPr lang="en-US" sz="1700" spc="4" dirty="0">
                <a:latin typeface="Corbel" panose="020B0503020204020204" pitchFamily="34" charset="0"/>
                <a:cs typeface="Calibri"/>
              </a:rPr>
              <a:t> </a:t>
            </a:r>
            <a:r>
              <a:rPr lang="en-US" sz="1700" dirty="0">
                <a:latin typeface="Corbel" panose="020B0503020204020204" pitchFamily="34" charset="0"/>
                <a:cs typeface="Calibri"/>
              </a:rPr>
              <a:t>the</a:t>
            </a:r>
            <a:r>
              <a:rPr lang="en-US" sz="1700" spc="8" dirty="0">
                <a:latin typeface="Corbel" panose="020B0503020204020204" pitchFamily="34" charset="0"/>
                <a:cs typeface="Calibri"/>
              </a:rPr>
              <a:t> </a:t>
            </a:r>
            <a:r>
              <a:rPr lang="en-US" sz="1700" spc="-4" dirty="0">
                <a:latin typeface="Corbel" panose="020B0503020204020204" pitchFamily="34" charset="0"/>
                <a:cs typeface="Calibri"/>
              </a:rPr>
              <a:t>fish,</a:t>
            </a:r>
            <a:r>
              <a:rPr lang="en-US" sz="1700" spc="4" dirty="0">
                <a:latin typeface="Corbel" panose="020B0503020204020204" pitchFamily="34" charset="0"/>
                <a:cs typeface="Calibri"/>
              </a:rPr>
              <a:t> </a:t>
            </a:r>
            <a:r>
              <a:rPr lang="en-US" sz="1700" dirty="0">
                <a:latin typeface="Corbel" panose="020B0503020204020204" pitchFamily="34" charset="0"/>
                <a:cs typeface="Calibri"/>
              </a:rPr>
              <a:t>turtles,</a:t>
            </a:r>
            <a:r>
              <a:rPr lang="en-US" sz="1700" spc="8" dirty="0">
                <a:latin typeface="Corbel" panose="020B0503020204020204" pitchFamily="34" charset="0"/>
                <a:cs typeface="Calibri"/>
              </a:rPr>
              <a:t> </a:t>
            </a:r>
            <a:r>
              <a:rPr lang="en-US" sz="1700" dirty="0">
                <a:latin typeface="Corbel" panose="020B0503020204020204" pitchFamily="34" charset="0"/>
                <a:cs typeface="Calibri"/>
              </a:rPr>
              <a:t>seals,</a:t>
            </a:r>
            <a:r>
              <a:rPr lang="en-US" sz="1700" spc="8" dirty="0">
                <a:latin typeface="Corbel" panose="020B0503020204020204" pitchFamily="34" charset="0"/>
                <a:cs typeface="Calibri"/>
              </a:rPr>
              <a:t> </a:t>
            </a:r>
            <a:r>
              <a:rPr lang="en-US" sz="1700" spc="-4" dirty="0">
                <a:latin typeface="Corbel" panose="020B0503020204020204" pitchFamily="34" charset="0"/>
                <a:cs typeface="Calibri"/>
              </a:rPr>
              <a:t>and </a:t>
            </a:r>
            <a:r>
              <a:rPr lang="en-US" sz="1700" dirty="0">
                <a:latin typeface="Corbel" panose="020B0503020204020204" pitchFamily="34" charset="0"/>
                <a:cs typeface="Calibri"/>
              </a:rPr>
              <a:t>_______.  </a:t>
            </a:r>
            <a:r>
              <a:rPr lang="en-US" sz="1700" dirty="0">
                <a:solidFill>
                  <a:srgbClr val="C00000"/>
                </a:solidFill>
                <a:latin typeface="Corbel" panose="020B0503020204020204" pitchFamily="34" charset="0"/>
                <a:cs typeface="Calibri"/>
              </a:rPr>
              <a:t>[lexical</a:t>
            </a:r>
            <a:r>
              <a:rPr lang="en-US" sz="1700" spc="-38" dirty="0">
                <a:solidFill>
                  <a:srgbClr val="C00000"/>
                </a:solidFill>
                <a:latin typeface="Corbel" panose="020B0503020204020204" pitchFamily="34" charset="0"/>
                <a:cs typeface="Calibri"/>
              </a:rPr>
              <a:t> </a:t>
            </a:r>
            <a:r>
              <a:rPr lang="en-US" sz="1700" spc="-4" dirty="0">
                <a:solidFill>
                  <a:srgbClr val="C00000"/>
                </a:solidFill>
                <a:latin typeface="Corbel" panose="020B0503020204020204" pitchFamily="34" charset="0"/>
                <a:cs typeface="Calibri"/>
              </a:rPr>
              <a:t>semantics/topic]</a:t>
            </a:r>
            <a:br>
              <a:rPr lang="en-US" sz="1700" spc="-4" dirty="0">
                <a:solidFill>
                  <a:srgbClr val="C00000"/>
                </a:solidFill>
                <a:latin typeface="Corbel" panose="020B0503020204020204" pitchFamily="34" charset="0"/>
                <a:cs typeface="Calibri"/>
              </a:rPr>
            </a:br>
            <a:endParaRPr lang="en-US" sz="1700" dirty="0">
              <a:solidFill>
                <a:srgbClr val="C00000"/>
              </a:solidFill>
              <a:latin typeface="Corbel" panose="020B0503020204020204" pitchFamily="34" charset="0"/>
              <a:cs typeface="Calibri"/>
            </a:endParaRPr>
          </a:p>
          <a:p>
            <a:r>
              <a:rPr lang="en-US" sz="1700" dirty="0">
                <a:latin typeface="Corbel" panose="020B0503020204020204" pitchFamily="34" charset="0"/>
                <a:cs typeface="Calibri"/>
              </a:rPr>
              <a:t>What I</a:t>
            </a:r>
            <a:r>
              <a:rPr lang="en-US" sz="1700" spc="4" dirty="0">
                <a:latin typeface="Corbel" panose="020B0503020204020204" pitchFamily="34" charset="0"/>
                <a:cs typeface="Calibri"/>
              </a:rPr>
              <a:t> </a:t>
            </a:r>
            <a:r>
              <a:rPr lang="en-US" sz="1700" dirty="0">
                <a:latin typeface="Corbel" panose="020B0503020204020204" pitchFamily="34" charset="0"/>
                <a:cs typeface="Calibri"/>
              </a:rPr>
              <a:t>got</a:t>
            </a:r>
            <a:r>
              <a:rPr lang="en-US" sz="1700" spc="-4" dirty="0">
                <a:latin typeface="Corbel" panose="020B0503020204020204" pitchFamily="34" charset="0"/>
                <a:cs typeface="Calibri"/>
              </a:rPr>
              <a:t> </a:t>
            </a:r>
            <a:r>
              <a:rPr lang="en-US" sz="1700" dirty="0">
                <a:latin typeface="Corbel" panose="020B0503020204020204" pitchFamily="34" charset="0"/>
                <a:cs typeface="Calibri"/>
              </a:rPr>
              <a:t>from</a:t>
            </a:r>
            <a:r>
              <a:rPr lang="en-US" sz="1700" spc="-11" dirty="0">
                <a:latin typeface="Corbel" panose="020B0503020204020204" pitchFamily="34" charset="0"/>
                <a:cs typeface="Calibri"/>
              </a:rPr>
              <a:t> </a:t>
            </a:r>
            <a:r>
              <a:rPr lang="en-US" sz="1700" dirty="0">
                <a:latin typeface="Corbel" panose="020B0503020204020204" pitchFamily="34" charset="0"/>
                <a:cs typeface="Calibri"/>
              </a:rPr>
              <a:t>the</a:t>
            </a:r>
            <a:r>
              <a:rPr lang="en-US" sz="1700" spc="4" dirty="0">
                <a:latin typeface="Corbel" panose="020B0503020204020204" pitchFamily="34" charset="0"/>
                <a:cs typeface="Calibri"/>
              </a:rPr>
              <a:t> </a:t>
            </a:r>
            <a:r>
              <a:rPr lang="en-US" sz="1700" dirty="0">
                <a:latin typeface="Corbel" panose="020B0503020204020204" pitchFamily="34" charset="0"/>
                <a:cs typeface="Calibri"/>
              </a:rPr>
              <a:t>two</a:t>
            </a:r>
            <a:r>
              <a:rPr lang="en-US" sz="1700" spc="8" dirty="0">
                <a:latin typeface="Corbel" panose="020B0503020204020204" pitchFamily="34" charset="0"/>
                <a:cs typeface="Calibri"/>
              </a:rPr>
              <a:t> </a:t>
            </a:r>
            <a:r>
              <a:rPr lang="en-US" sz="1700" spc="-4" dirty="0">
                <a:latin typeface="Corbel" panose="020B0503020204020204" pitchFamily="34" charset="0"/>
                <a:cs typeface="Calibri"/>
              </a:rPr>
              <a:t>hours</a:t>
            </a:r>
            <a:r>
              <a:rPr lang="en-US" sz="1700" spc="-8" dirty="0">
                <a:latin typeface="Corbel" panose="020B0503020204020204" pitchFamily="34" charset="0"/>
                <a:cs typeface="Calibri"/>
              </a:rPr>
              <a:t> </a:t>
            </a:r>
            <a:r>
              <a:rPr lang="en-US" sz="1700" spc="-4" dirty="0">
                <a:latin typeface="Corbel" panose="020B0503020204020204" pitchFamily="34" charset="0"/>
                <a:cs typeface="Calibri"/>
              </a:rPr>
              <a:t>watching</a:t>
            </a:r>
            <a:r>
              <a:rPr lang="en-US" sz="1700" spc="11" dirty="0">
                <a:latin typeface="Corbel" panose="020B0503020204020204" pitchFamily="34" charset="0"/>
                <a:cs typeface="Calibri"/>
              </a:rPr>
              <a:t> </a:t>
            </a:r>
            <a:r>
              <a:rPr lang="en-US" sz="1700" dirty="0">
                <a:latin typeface="Corbel" panose="020B0503020204020204" pitchFamily="34" charset="0"/>
                <a:cs typeface="Calibri"/>
              </a:rPr>
              <a:t>it</a:t>
            </a:r>
            <a:r>
              <a:rPr lang="en-US" sz="1700" spc="11" dirty="0">
                <a:latin typeface="Corbel" panose="020B0503020204020204" pitchFamily="34" charset="0"/>
                <a:cs typeface="Calibri"/>
              </a:rPr>
              <a:t> </a:t>
            </a:r>
            <a:r>
              <a:rPr lang="en-US" sz="1700" dirty="0">
                <a:latin typeface="Corbel" panose="020B0503020204020204" pitchFamily="34" charset="0"/>
                <a:cs typeface="Calibri"/>
              </a:rPr>
              <a:t>was</a:t>
            </a:r>
            <a:r>
              <a:rPr lang="en-US" sz="1700" spc="8" dirty="0">
                <a:latin typeface="Corbel" panose="020B0503020204020204" pitchFamily="34" charset="0"/>
                <a:cs typeface="Calibri"/>
              </a:rPr>
              <a:t> </a:t>
            </a:r>
            <a:r>
              <a:rPr lang="en-US" sz="1700" dirty="0">
                <a:latin typeface="Corbel" panose="020B0503020204020204" pitchFamily="34" charset="0"/>
                <a:cs typeface="Calibri"/>
              </a:rPr>
              <a:t>popcorn</a:t>
            </a:r>
            <a:r>
              <a:rPr lang="en-US" sz="1700" spc="-4" dirty="0">
                <a:latin typeface="Corbel" panose="020B0503020204020204" pitchFamily="34" charset="0"/>
                <a:cs typeface="Calibri"/>
              </a:rPr>
              <a:t>. The</a:t>
            </a:r>
            <a:r>
              <a:rPr lang="en-US" sz="1700" spc="8" dirty="0">
                <a:latin typeface="Corbel" panose="020B0503020204020204" pitchFamily="34" charset="0"/>
                <a:cs typeface="Calibri"/>
              </a:rPr>
              <a:t> </a:t>
            </a:r>
            <a:r>
              <a:rPr lang="en-US" sz="1700" dirty="0">
                <a:latin typeface="Corbel" panose="020B0503020204020204" pitchFamily="34" charset="0"/>
                <a:cs typeface="Calibri"/>
              </a:rPr>
              <a:t>movie</a:t>
            </a:r>
            <a:r>
              <a:rPr lang="en-US" sz="1700" spc="-8" dirty="0">
                <a:latin typeface="Corbel" panose="020B0503020204020204" pitchFamily="34" charset="0"/>
                <a:cs typeface="Calibri"/>
              </a:rPr>
              <a:t> </a:t>
            </a:r>
            <a:r>
              <a:rPr lang="en-US" sz="1700" dirty="0">
                <a:latin typeface="Corbel" panose="020B0503020204020204" pitchFamily="34" charset="0"/>
                <a:cs typeface="Calibri"/>
              </a:rPr>
              <a:t>was _______.</a:t>
            </a:r>
            <a:r>
              <a:rPr lang="en-US" sz="1700" spc="-15" dirty="0">
                <a:latin typeface="Corbel" panose="020B0503020204020204" pitchFamily="34" charset="0"/>
                <a:cs typeface="Calibri"/>
              </a:rPr>
              <a:t>  </a:t>
            </a:r>
            <a:r>
              <a:rPr lang="en-US" sz="1700" dirty="0">
                <a:solidFill>
                  <a:srgbClr val="C00000"/>
                </a:solidFill>
                <a:latin typeface="Corbel" panose="020B0503020204020204" pitchFamily="34" charset="0"/>
                <a:cs typeface="Calibri"/>
              </a:rPr>
              <a:t>[sentiment]</a:t>
            </a:r>
            <a:br>
              <a:rPr lang="en-US" sz="1700" dirty="0">
                <a:solidFill>
                  <a:srgbClr val="175E53"/>
                </a:solidFill>
                <a:latin typeface="Corbel" panose="020B0503020204020204" pitchFamily="34" charset="0"/>
                <a:cs typeface="Calibri"/>
              </a:rPr>
            </a:br>
            <a:endParaRPr lang="en-US" sz="1700" dirty="0">
              <a:solidFill>
                <a:srgbClr val="175E53"/>
              </a:solidFill>
              <a:latin typeface="Corbel" panose="020B0503020204020204" pitchFamily="34" charset="0"/>
              <a:cs typeface="Calibri"/>
            </a:endParaRPr>
          </a:p>
          <a:p>
            <a:r>
              <a:rPr lang="en-US" sz="1700" spc="-4" dirty="0">
                <a:latin typeface="Corbel" panose="020B0503020204020204" pitchFamily="34" charset="0"/>
                <a:cs typeface="Calibri"/>
              </a:rPr>
              <a:t>Thinking </a:t>
            </a:r>
            <a:r>
              <a:rPr lang="en-US" sz="1700" dirty="0">
                <a:latin typeface="Corbel" panose="020B0503020204020204" pitchFamily="34" charset="0"/>
                <a:cs typeface="Calibri"/>
              </a:rPr>
              <a:t>about</a:t>
            </a:r>
            <a:r>
              <a:rPr lang="en-US" sz="1700" spc="4" dirty="0">
                <a:latin typeface="Corbel" panose="020B0503020204020204" pitchFamily="34" charset="0"/>
                <a:cs typeface="Calibri"/>
              </a:rPr>
              <a:t> </a:t>
            </a:r>
            <a:r>
              <a:rPr lang="en-US" sz="1700" dirty="0">
                <a:latin typeface="Corbel" panose="020B0503020204020204" pitchFamily="34" charset="0"/>
                <a:cs typeface="Calibri"/>
              </a:rPr>
              <a:t>the</a:t>
            </a:r>
            <a:r>
              <a:rPr lang="en-US" sz="1700" spc="4" dirty="0">
                <a:latin typeface="Corbel" panose="020B0503020204020204" pitchFamily="34" charset="0"/>
                <a:cs typeface="Calibri"/>
              </a:rPr>
              <a:t> </a:t>
            </a:r>
            <a:r>
              <a:rPr lang="en-US" sz="1700" dirty="0">
                <a:latin typeface="Corbel" panose="020B0503020204020204" pitchFamily="34" charset="0"/>
                <a:cs typeface="Calibri"/>
              </a:rPr>
              <a:t>sequence</a:t>
            </a:r>
            <a:r>
              <a:rPr lang="en-US" sz="1700" spc="15" dirty="0">
                <a:latin typeface="Corbel" panose="020B0503020204020204" pitchFamily="34" charset="0"/>
                <a:cs typeface="Calibri"/>
              </a:rPr>
              <a:t> </a:t>
            </a:r>
            <a:r>
              <a:rPr lang="en-US" sz="1700" dirty="0">
                <a:latin typeface="Corbel" panose="020B0503020204020204" pitchFamily="34" charset="0"/>
                <a:cs typeface="Calibri"/>
              </a:rPr>
              <a:t>1, 1,</a:t>
            </a:r>
            <a:r>
              <a:rPr lang="en-US" sz="1700" spc="4" dirty="0">
                <a:latin typeface="Corbel" panose="020B0503020204020204" pitchFamily="34" charset="0"/>
                <a:cs typeface="Calibri"/>
              </a:rPr>
              <a:t> </a:t>
            </a:r>
            <a:r>
              <a:rPr lang="en-US" sz="1700" dirty="0">
                <a:latin typeface="Corbel" panose="020B0503020204020204" pitchFamily="34" charset="0"/>
                <a:cs typeface="Calibri"/>
              </a:rPr>
              <a:t>2,</a:t>
            </a:r>
            <a:r>
              <a:rPr lang="en-US" sz="1700" spc="-4" dirty="0">
                <a:latin typeface="Corbel" panose="020B0503020204020204" pitchFamily="34" charset="0"/>
                <a:cs typeface="Calibri"/>
              </a:rPr>
              <a:t> </a:t>
            </a:r>
            <a:r>
              <a:rPr lang="en-US" sz="1700" dirty="0">
                <a:latin typeface="Corbel" panose="020B0503020204020204" pitchFamily="34" charset="0"/>
                <a:cs typeface="Calibri"/>
              </a:rPr>
              <a:t>3,</a:t>
            </a:r>
            <a:r>
              <a:rPr lang="en-US" sz="1700" spc="8" dirty="0">
                <a:latin typeface="Corbel" panose="020B0503020204020204" pitchFamily="34" charset="0"/>
                <a:cs typeface="Calibri"/>
              </a:rPr>
              <a:t> </a:t>
            </a:r>
            <a:r>
              <a:rPr lang="en-US" sz="1700" dirty="0">
                <a:latin typeface="Corbel" panose="020B0503020204020204" pitchFamily="34" charset="0"/>
                <a:cs typeface="Calibri"/>
              </a:rPr>
              <a:t>5,</a:t>
            </a:r>
            <a:r>
              <a:rPr lang="en-US" sz="1700" spc="-4" dirty="0">
                <a:latin typeface="Corbel" panose="020B0503020204020204" pitchFamily="34" charset="0"/>
                <a:cs typeface="Calibri"/>
              </a:rPr>
              <a:t> </a:t>
            </a:r>
            <a:r>
              <a:rPr lang="en-US" sz="1700" dirty="0">
                <a:latin typeface="Corbel" panose="020B0503020204020204" pitchFamily="34" charset="0"/>
                <a:cs typeface="Calibri"/>
              </a:rPr>
              <a:t>8,</a:t>
            </a:r>
            <a:r>
              <a:rPr lang="en-US" sz="1700" spc="4" dirty="0">
                <a:latin typeface="Corbel" panose="020B0503020204020204" pitchFamily="34" charset="0"/>
                <a:cs typeface="Calibri"/>
              </a:rPr>
              <a:t> </a:t>
            </a:r>
            <a:r>
              <a:rPr lang="en-US" sz="1700" spc="-4" dirty="0">
                <a:latin typeface="Corbel" panose="020B0503020204020204" pitchFamily="34" charset="0"/>
                <a:cs typeface="Calibri"/>
              </a:rPr>
              <a:t>13,</a:t>
            </a:r>
            <a:r>
              <a:rPr lang="en-US" sz="1700" spc="8" dirty="0">
                <a:latin typeface="Corbel" panose="020B0503020204020204" pitchFamily="34" charset="0"/>
                <a:cs typeface="Calibri"/>
              </a:rPr>
              <a:t> </a:t>
            </a:r>
            <a:r>
              <a:rPr lang="en-US" sz="1700" spc="-4" dirty="0">
                <a:latin typeface="Corbel" panose="020B0503020204020204" pitchFamily="34" charset="0"/>
                <a:cs typeface="Calibri"/>
              </a:rPr>
              <a:t>21, </a:t>
            </a:r>
            <a:r>
              <a:rPr lang="en-US" sz="1700" dirty="0">
                <a:latin typeface="Corbel" panose="020B0503020204020204" pitchFamily="34" charset="0"/>
                <a:cs typeface="Calibri"/>
              </a:rPr>
              <a:t>___ </a:t>
            </a:r>
            <a:r>
              <a:rPr lang="en-US" sz="1700" dirty="0">
                <a:solidFill>
                  <a:srgbClr val="C00000"/>
                </a:solidFill>
                <a:latin typeface="Corbel" panose="020B0503020204020204" pitchFamily="34" charset="0"/>
                <a:cs typeface="Calibri"/>
              </a:rPr>
              <a:t>[</a:t>
            </a:r>
            <a:r>
              <a:rPr lang="en-US" sz="1700" spc="-4" dirty="0">
                <a:solidFill>
                  <a:srgbClr val="C00000"/>
                </a:solidFill>
                <a:latin typeface="Corbel" panose="020B0503020204020204" pitchFamily="34" charset="0"/>
                <a:cs typeface="Calibri"/>
              </a:rPr>
              <a:t>basic </a:t>
            </a:r>
            <a:r>
              <a:rPr lang="en-US" sz="1700" dirty="0">
                <a:solidFill>
                  <a:srgbClr val="C00000"/>
                </a:solidFill>
                <a:latin typeface="Corbel" panose="020B0503020204020204" pitchFamily="34" charset="0"/>
                <a:cs typeface="Calibri"/>
              </a:rPr>
              <a:t>arithmetic]</a:t>
            </a:r>
          </a:p>
        </p:txBody>
      </p:sp>
      <p:sp>
        <p:nvSpPr>
          <p:cNvPr id="5" name="TextBox 4">
            <a:extLst>
              <a:ext uri="{FF2B5EF4-FFF2-40B4-BE49-F238E27FC236}">
                <a16:creationId xmlns:a16="http://schemas.microsoft.com/office/drawing/2014/main" id="{D0983BCE-5A1F-6A60-D9F9-8EF3C86DFCAC}"/>
              </a:ext>
            </a:extLst>
          </p:cNvPr>
          <p:cNvSpPr txBox="1"/>
          <p:nvPr/>
        </p:nvSpPr>
        <p:spPr>
          <a:xfrm>
            <a:off x="3497580" y="4919543"/>
            <a:ext cx="2266819" cy="261610"/>
          </a:xfrm>
          <a:prstGeom prst="rect">
            <a:avLst/>
          </a:prstGeom>
          <a:noFill/>
        </p:spPr>
        <p:txBody>
          <a:bodyPr wrap="square" rtlCol="0">
            <a:spAutoFit/>
          </a:bodyPr>
          <a:lstStyle/>
          <a:p>
            <a:pPr algn="ctr"/>
            <a:r>
              <a:rPr lang="en-US" sz="1050" dirty="0">
                <a:solidFill>
                  <a:schemeClr val="tx1">
                    <a:lumMod val="50000"/>
                    <a:lumOff val="50000"/>
                  </a:schemeClr>
                </a:solidFill>
                <a:latin typeface="Corbel" panose="020B0503020204020204" pitchFamily="34" charset="0"/>
              </a:rPr>
              <a:t>[Slide credit: Jesse Mu]</a:t>
            </a:r>
          </a:p>
        </p:txBody>
      </p:sp>
    </p:spTree>
    <p:extLst>
      <p:ext uri="{BB962C8B-B14F-4D97-AF65-F5344CB8AC3E}">
        <p14:creationId xmlns:p14="http://schemas.microsoft.com/office/powerpoint/2010/main" val="5295878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1700" y="445025"/>
            <a:ext cx="8520600" cy="456535"/>
          </a:xfrm>
          <a:prstGeom prst="rect">
            <a:avLst/>
          </a:prstGeom>
        </p:spPr>
        <p:txBody>
          <a:bodyPr vert="horz" wrap="square" lIns="0" tIns="12700" rIns="0" bIns="0" rtlCol="0">
            <a:spAutoFit/>
          </a:bodyPr>
          <a:lstStyle/>
          <a:p>
            <a:pPr marL="12700">
              <a:lnSpc>
                <a:spcPct val="100000"/>
              </a:lnSpc>
              <a:spcBef>
                <a:spcPts val="100"/>
              </a:spcBef>
            </a:pPr>
            <a:r>
              <a:rPr lang="en-US" spc="-15" dirty="0"/>
              <a:t>Multi-Modal Instruction-Tuning </a:t>
            </a:r>
            <a:endParaRPr spc="20" dirty="0"/>
          </a:p>
        </p:txBody>
      </p:sp>
      <p:sp>
        <p:nvSpPr>
          <p:cNvPr id="6" name="Content Placeholder 5">
            <a:extLst>
              <a:ext uri="{FF2B5EF4-FFF2-40B4-BE49-F238E27FC236}">
                <a16:creationId xmlns:a16="http://schemas.microsoft.com/office/drawing/2014/main" id="{7AB81FAE-4777-63C8-D672-9A4ACE74DF4E}"/>
              </a:ext>
            </a:extLst>
          </p:cNvPr>
          <p:cNvSpPr>
            <a:spLocks noGrp="1"/>
          </p:cNvSpPr>
          <p:nvPr>
            <p:ph idx="1"/>
          </p:nvPr>
        </p:nvSpPr>
        <p:spPr/>
        <p:txBody>
          <a:bodyPr>
            <a:normAutofit/>
          </a:bodyPr>
          <a:lstStyle/>
          <a:p>
            <a:pPr marL="102870" indent="0">
              <a:lnSpc>
                <a:spcPct val="100000"/>
              </a:lnSpc>
              <a:spcBef>
                <a:spcPts val="325"/>
              </a:spcBef>
              <a:buNone/>
              <a:tabLst>
                <a:tab pos="469265" algn="l"/>
                <a:tab pos="469900" algn="l"/>
              </a:tabLst>
            </a:pPr>
            <a:r>
              <a:rPr lang="en-US" sz="1800" spc="-20" dirty="0">
                <a:solidFill>
                  <a:srgbClr val="606060"/>
                </a:solidFill>
                <a:latin typeface="Corbel" panose="020B0503020204020204" pitchFamily="34" charset="0"/>
                <a:cs typeface="FreeSans"/>
              </a:rPr>
              <a:t>Note these ideas can easily be repackaged for tasks that involve other modalities. </a:t>
            </a:r>
          </a:p>
          <a:p>
            <a:pPr marL="469900" indent="-367030">
              <a:lnSpc>
                <a:spcPct val="100000"/>
              </a:lnSpc>
              <a:spcBef>
                <a:spcPts val="325"/>
              </a:spcBef>
              <a:buFont typeface="Arial"/>
              <a:buChar char="●"/>
              <a:tabLst>
                <a:tab pos="469265" algn="l"/>
                <a:tab pos="469900" algn="l"/>
              </a:tabLst>
            </a:pPr>
            <a:endParaRPr lang="en-US" spc="-20" dirty="0">
              <a:solidFill>
                <a:srgbClr val="606060"/>
              </a:solidFill>
              <a:latin typeface="Corbel" panose="020B0503020204020204" pitchFamily="34" charset="0"/>
              <a:cs typeface="FreeSans"/>
            </a:endParaRPr>
          </a:p>
          <a:p>
            <a:pPr marL="469900" indent="-367030">
              <a:lnSpc>
                <a:spcPct val="100000"/>
              </a:lnSpc>
              <a:spcBef>
                <a:spcPts val="325"/>
              </a:spcBef>
              <a:buFont typeface="Arial"/>
              <a:buChar char="●"/>
              <a:tabLst>
                <a:tab pos="469265" algn="l"/>
                <a:tab pos="469900" algn="l"/>
              </a:tabLst>
            </a:pPr>
            <a:endParaRPr lang="en-US" sz="1800" spc="-20" dirty="0">
              <a:solidFill>
                <a:srgbClr val="606060"/>
              </a:solidFill>
              <a:latin typeface="Corbel" panose="020B0503020204020204" pitchFamily="34" charset="0"/>
              <a:cs typeface="FreeSans"/>
            </a:endParaRPr>
          </a:p>
          <a:p>
            <a:pPr marL="469900" indent="-367030">
              <a:lnSpc>
                <a:spcPct val="100000"/>
              </a:lnSpc>
              <a:spcBef>
                <a:spcPts val="325"/>
              </a:spcBef>
              <a:buFont typeface="Arial"/>
              <a:buChar char="●"/>
              <a:tabLst>
                <a:tab pos="469265" algn="l"/>
                <a:tab pos="469900" algn="l"/>
              </a:tabLst>
            </a:pPr>
            <a:r>
              <a:rPr lang="en-US" sz="1800" spc="-20" dirty="0">
                <a:solidFill>
                  <a:srgbClr val="606060"/>
                </a:solidFill>
                <a:latin typeface="Corbel" panose="020B0503020204020204" pitchFamily="34" charset="0"/>
                <a:cs typeface="FreeSans"/>
              </a:rPr>
              <a:t>Robots </a:t>
            </a:r>
            <a:r>
              <a:rPr lang="en-US" sz="1800" spc="20" dirty="0">
                <a:solidFill>
                  <a:srgbClr val="606060"/>
                </a:solidFill>
                <a:latin typeface="Corbel" panose="020B0503020204020204" pitchFamily="34" charset="0"/>
                <a:cs typeface="FreeSans"/>
              </a:rPr>
              <a:t>with </a:t>
            </a:r>
            <a:r>
              <a:rPr lang="en-US" sz="1800" spc="5" dirty="0">
                <a:solidFill>
                  <a:srgbClr val="606060"/>
                </a:solidFill>
                <a:latin typeface="Corbel" panose="020B0503020204020204" pitchFamily="34" charset="0"/>
                <a:cs typeface="FreeSans"/>
              </a:rPr>
              <a:t>instructions </a:t>
            </a:r>
            <a:r>
              <a:rPr lang="en-US" sz="1800" spc="-5" dirty="0">
                <a:solidFill>
                  <a:srgbClr val="606060"/>
                </a:solidFill>
                <a:latin typeface="Corbel" panose="020B0503020204020204" pitchFamily="34" charset="0"/>
                <a:cs typeface="FreeSans"/>
              </a:rPr>
              <a:t>e.g.</a:t>
            </a:r>
            <a:r>
              <a:rPr lang="en-US" sz="1800" spc="-5" dirty="0">
                <a:solidFill>
                  <a:srgbClr val="FF5252"/>
                </a:solidFill>
                <a:latin typeface="Corbel" panose="020B0503020204020204" pitchFamily="34" charset="0"/>
                <a:cs typeface="FreeSans"/>
              </a:rPr>
              <a:t> </a:t>
            </a:r>
            <a:r>
              <a:rPr lang="en-US" sz="1400" u="heavy" dirty="0">
                <a:solidFill>
                  <a:srgbClr val="FF5252"/>
                </a:solidFill>
                <a:uFill>
                  <a:solidFill>
                    <a:srgbClr val="FF5252"/>
                  </a:solidFill>
                </a:uFill>
                <a:latin typeface="Corbel" panose="020B0503020204020204" pitchFamily="34" charset="0"/>
                <a:cs typeface="FreeSans"/>
              </a:rPr>
              <a:t>Zhao </a:t>
            </a:r>
            <a:r>
              <a:rPr lang="en-US" sz="1400" u="heavy" spc="30" dirty="0">
                <a:solidFill>
                  <a:srgbClr val="FF5252"/>
                </a:solidFill>
                <a:uFill>
                  <a:solidFill>
                    <a:srgbClr val="FF5252"/>
                  </a:solidFill>
                </a:uFill>
                <a:latin typeface="Corbel" panose="020B0503020204020204" pitchFamily="34" charset="0"/>
                <a:cs typeface="FreeSans"/>
              </a:rPr>
              <a:t>et </a:t>
            </a:r>
            <a:r>
              <a:rPr lang="en-US" sz="1400" u="heavy" spc="-5" dirty="0">
                <a:solidFill>
                  <a:srgbClr val="FF5252"/>
                </a:solidFill>
                <a:uFill>
                  <a:solidFill>
                    <a:srgbClr val="FF5252"/>
                  </a:solidFill>
                </a:uFill>
                <a:latin typeface="Corbel" panose="020B0503020204020204" pitchFamily="34" charset="0"/>
                <a:cs typeface="FreeSans"/>
              </a:rPr>
              <a:t>al </a:t>
            </a:r>
            <a:r>
              <a:rPr lang="en-US" sz="1400" u="heavy" spc="-70" dirty="0">
                <a:solidFill>
                  <a:srgbClr val="FF5252"/>
                </a:solidFill>
                <a:uFill>
                  <a:solidFill>
                    <a:srgbClr val="FF5252"/>
                  </a:solidFill>
                </a:uFill>
                <a:latin typeface="Corbel" panose="020B0503020204020204" pitchFamily="34" charset="0"/>
                <a:cs typeface="FreeSans"/>
              </a:rPr>
              <a:t>EACL</a:t>
            </a:r>
            <a:r>
              <a:rPr lang="en-US" sz="1400" u="heavy" spc="40" dirty="0">
                <a:solidFill>
                  <a:srgbClr val="FF5252"/>
                </a:solidFill>
                <a:uFill>
                  <a:solidFill>
                    <a:srgbClr val="FF5252"/>
                  </a:solidFill>
                </a:uFill>
                <a:latin typeface="Corbel" panose="020B0503020204020204" pitchFamily="34" charset="0"/>
                <a:cs typeface="FreeSans"/>
              </a:rPr>
              <a:t> </a:t>
            </a:r>
            <a:r>
              <a:rPr lang="en-US" sz="1400" u="heavy" spc="-35" dirty="0">
                <a:solidFill>
                  <a:srgbClr val="FF5252"/>
                </a:solidFill>
                <a:uFill>
                  <a:solidFill>
                    <a:srgbClr val="FF5252"/>
                  </a:solidFill>
                </a:uFill>
                <a:latin typeface="Corbel" panose="020B0503020204020204" pitchFamily="34" charset="0"/>
                <a:cs typeface="FreeSans"/>
              </a:rPr>
              <a:t>2021</a:t>
            </a:r>
            <a:endParaRPr lang="en-US" sz="1400" dirty="0">
              <a:latin typeface="Corbel" panose="020B0503020204020204" pitchFamily="34" charset="0"/>
              <a:cs typeface="FreeSans"/>
            </a:endParaRPr>
          </a:p>
          <a:p>
            <a:pPr marL="469900" indent="-367030">
              <a:lnSpc>
                <a:spcPct val="100000"/>
              </a:lnSpc>
              <a:spcBef>
                <a:spcPts val="325"/>
              </a:spcBef>
              <a:buFont typeface="Arial"/>
              <a:buChar char="●"/>
              <a:tabLst>
                <a:tab pos="469265" algn="l"/>
                <a:tab pos="469900" algn="l"/>
              </a:tabLst>
            </a:pPr>
            <a:r>
              <a:rPr lang="en-US" sz="1800" spc="10" dirty="0">
                <a:solidFill>
                  <a:srgbClr val="606060"/>
                </a:solidFill>
                <a:latin typeface="Corbel" panose="020B0503020204020204" pitchFamily="34" charset="0"/>
                <a:cs typeface="FreeSans"/>
              </a:rPr>
              <a:t>Vision </a:t>
            </a:r>
            <a:r>
              <a:rPr lang="en-US" sz="1800" spc="-25" dirty="0">
                <a:solidFill>
                  <a:srgbClr val="606060"/>
                </a:solidFill>
                <a:latin typeface="Corbel" panose="020B0503020204020204" pitchFamily="34" charset="0"/>
                <a:cs typeface="FreeSans"/>
              </a:rPr>
              <a:t>tasks </a:t>
            </a:r>
            <a:r>
              <a:rPr lang="en-US" sz="1800" spc="-40" dirty="0">
                <a:solidFill>
                  <a:srgbClr val="606060"/>
                </a:solidFill>
                <a:latin typeface="Corbel" panose="020B0503020204020204" pitchFamily="34" charset="0"/>
                <a:cs typeface="FreeSans"/>
              </a:rPr>
              <a:t>as </a:t>
            </a:r>
            <a:r>
              <a:rPr lang="en-US" sz="1800" spc="-45" dirty="0">
                <a:solidFill>
                  <a:srgbClr val="606060"/>
                </a:solidFill>
                <a:latin typeface="Corbel" panose="020B0503020204020204" pitchFamily="34" charset="0"/>
                <a:cs typeface="FreeSans"/>
              </a:rPr>
              <a:t>VQA </a:t>
            </a:r>
            <a:r>
              <a:rPr lang="en-US" sz="1800" spc="-5" dirty="0">
                <a:solidFill>
                  <a:srgbClr val="606060"/>
                </a:solidFill>
                <a:latin typeface="Corbel" panose="020B0503020204020204" pitchFamily="34" charset="0"/>
                <a:cs typeface="FreeSans"/>
              </a:rPr>
              <a:t>e.g.</a:t>
            </a:r>
            <a:r>
              <a:rPr lang="en-US" sz="1800" spc="-5" dirty="0">
                <a:solidFill>
                  <a:srgbClr val="FF5252"/>
                </a:solidFill>
                <a:latin typeface="Corbel" panose="020B0503020204020204" pitchFamily="34" charset="0"/>
                <a:cs typeface="FreeSans"/>
              </a:rPr>
              <a:t> </a:t>
            </a:r>
            <a:r>
              <a:rPr lang="en-US" sz="1400" u="heavy" spc="-10" dirty="0">
                <a:solidFill>
                  <a:srgbClr val="FF5252"/>
                </a:solidFill>
                <a:uFill>
                  <a:solidFill>
                    <a:srgbClr val="FF5252"/>
                  </a:solidFill>
                </a:uFill>
                <a:latin typeface="Corbel" panose="020B0503020204020204" pitchFamily="34" charset="0"/>
                <a:cs typeface="FreeSans"/>
              </a:rPr>
              <a:t>Gupta </a:t>
            </a:r>
            <a:r>
              <a:rPr lang="en-US" sz="1400" u="heavy" spc="30" dirty="0">
                <a:solidFill>
                  <a:srgbClr val="FF5252"/>
                </a:solidFill>
                <a:uFill>
                  <a:solidFill>
                    <a:srgbClr val="FF5252"/>
                  </a:solidFill>
                </a:uFill>
                <a:latin typeface="Corbel" panose="020B0503020204020204" pitchFamily="34" charset="0"/>
                <a:cs typeface="FreeSans"/>
              </a:rPr>
              <a:t>et </a:t>
            </a:r>
            <a:r>
              <a:rPr lang="en-US" sz="1400" u="heavy" spc="-5" dirty="0">
                <a:solidFill>
                  <a:srgbClr val="FF5252"/>
                </a:solidFill>
                <a:uFill>
                  <a:solidFill>
                    <a:srgbClr val="FF5252"/>
                  </a:solidFill>
                </a:uFill>
                <a:latin typeface="Corbel" panose="020B0503020204020204" pitchFamily="34" charset="0"/>
                <a:cs typeface="FreeSans"/>
              </a:rPr>
              <a:t>al </a:t>
            </a:r>
            <a:r>
              <a:rPr lang="en-US" sz="1400" u="heavy" spc="-70" dirty="0">
                <a:solidFill>
                  <a:srgbClr val="FF5252"/>
                </a:solidFill>
                <a:uFill>
                  <a:solidFill>
                    <a:srgbClr val="FF5252"/>
                  </a:solidFill>
                </a:uFill>
                <a:latin typeface="Corbel" panose="020B0503020204020204" pitchFamily="34" charset="0"/>
                <a:cs typeface="FreeSans"/>
              </a:rPr>
              <a:t>CVPR</a:t>
            </a:r>
            <a:r>
              <a:rPr lang="en-US" sz="1400" u="heavy" spc="170" dirty="0">
                <a:solidFill>
                  <a:srgbClr val="FF5252"/>
                </a:solidFill>
                <a:uFill>
                  <a:solidFill>
                    <a:srgbClr val="FF5252"/>
                  </a:solidFill>
                </a:uFill>
                <a:latin typeface="Corbel" panose="020B0503020204020204" pitchFamily="34" charset="0"/>
                <a:cs typeface="FreeSans"/>
              </a:rPr>
              <a:t> </a:t>
            </a:r>
            <a:r>
              <a:rPr lang="en-US" sz="1400" u="heavy" spc="50" dirty="0">
                <a:solidFill>
                  <a:srgbClr val="FF5252"/>
                </a:solidFill>
                <a:uFill>
                  <a:solidFill>
                    <a:srgbClr val="FF5252"/>
                  </a:solidFill>
                </a:uFill>
                <a:latin typeface="Corbel" panose="020B0503020204020204" pitchFamily="34" charset="0"/>
                <a:cs typeface="FreeSans"/>
              </a:rPr>
              <a:t>2022</a:t>
            </a:r>
            <a:endParaRPr lang="en-US" sz="1400" dirty="0">
              <a:latin typeface="Corbel" panose="020B0503020204020204" pitchFamily="34" charset="0"/>
              <a:cs typeface="FreeSans"/>
            </a:endParaRPr>
          </a:p>
          <a:p>
            <a:endParaRPr lang="en-US" dirty="0"/>
          </a:p>
        </p:txBody>
      </p:sp>
      <p:sp>
        <p:nvSpPr>
          <p:cNvPr id="5" name="object 5"/>
          <p:cNvSpPr/>
          <p:nvPr/>
        </p:nvSpPr>
        <p:spPr>
          <a:xfrm>
            <a:off x="5237922" y="1674225"/>
            <a:ext cx="3760744" cy="3155504"/>
          </a:xfrm>
          <a:prstGeom prst="rect">
            <a:avLst/>
          </a:prstGeom>
          <a:blipFill>
            <a:blip r:embed="rId2" cstate="print"/>
            <a:stretch>
              <a:fillRect/>
            </a:stretch>
          </a:blipFill>
        </p:spPr>
        <p:txBody>
          <a:bodyPr wrap="square" lIns="0" tIns="0" rIns="0" bIns="0" rtlCol="0"/>
          <a:lstStyle/>
          <a:p>
            <a:endParaRPr dirty="0">
              <a:latin typeface="Corbel" panose="020B0503020204020204" pitchFamily="34" charset="0"/>
            </a:endParaRPr>
          </a:p>
        </p:txBody>
      </p:sp>
    </p:spTree>
    <p:extLst>
      <p:ext uri="{BB962C8B-B14F-4D97-AF65-F5344CB8AC3E}">
        <p14:creationId xmlns:p14="http://schemas.microsoft.com/office/powerpoint/2010/main" val="38522268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871816-2C14-73BA-F0E6-877B16A1CC90}"/>
              </a:ext>
            </a:extLst>
          </p:cNvPr>
          <p:cNvSpPr>
            <a:spLocks noGrp="1"/>
          </p:cNvSpPr>
          <p:nvPr>
            <p:ph type="title"/>
          </p:nvPr>
        </p:nvSpPr>
        <p:spPr>
          <a:xfrm>
            <a:off x="311700" y="1579090"/>
            <a:ext cx="8520600" cy="1963500"/>
          </a:xfrm>
        </p:spPr>
        <p:txBody>
          <a:bodyPr>
            <a:noAutofit/>
          </a:bodyPr>
          <a:lstStyle/>
          <a:p>
            <a:r>
              <a:rPr lang="en-US" sz="6000" dirty="0"/>
              <a:t>Reinforcement Learning w/ Human Feedback</a:t>
            </a:r>
          </a:p>
        </p:txBody>
      </p:sp>
    </p:spTree>
    <p:extLst>
      <p:ext uri="{BB962C8B-B14F-4D97-AF65-F5344CB8AC3E}">
        <p14:creationId xmlns:p14="http://schemas.microsoft.com/office/powerpoint/2010/main" val="34618074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F99A1-F9AD-A1EC-5BFC-33A90641FE2A}"/>
              </a:ext>
            </a:extLst>
          </p:cNvPr>
          <p:cNvSpPr>
            <a:spLocks noGrp="1"/>
          </p:cNvSpPr>
          <p:nvPr>
            <p:ph type="title"/>
          </p:nvPr>
        </p:nvSpPr>
        <p:spPr/>
        <p:txBody>
          <a:bodyPr>
            <a:normAutofit fontScale="90000"/>
          </a:bodyPr>
          <a:lstStyle/>
          <a:p>
            <a:r>
              <a:rPr lang="en-US" dirty="0"/>
              <a:t>Reinforcement Learning: The Basics </a:t>
            </a:r>
          </a:p>
        </p:txBody>
      </p:sp>
      <p:sp>
        <p:nvSpPr>
          <p:cNvPr id="3" name="Content Placeholder 2">
            <a:extLst>
              <a:ext uri="{FF2B5EF4-FFF2-40B4-BE49-F238E27FC236}">
                <a16:creationId xmlns:a16="http://schemas.microsoft.com/office/drawing/2014/main" id="{E36E7ADC-0F17-2D9C-7366-85887ED413A5}"/>
              </a:ext>
            </a:extLst>
          </p:cNvPr>
          <p:cNvSpPr>
            <a:spLocks noGrp="1"/>
          </p:cNvSpPr>
          <p:nvPr>
            <p:ph idx="1"/>
          </p:nvPr>
        </p:nvSpPr>
        <p:spPr/>
        <p:txBody>
          <a:bodyPr/>
          <a:lstStyle/>
          <a:p>
            <a:r>
              <a:rPr lang="en-US" dirty="0"/>
              <a:t>An agent </a:t>
            </a:r>
            <a:r>
              <a:rPr lang="en-US" dirty="0">
                <a:solidFill>
                  <a:srgbClr val="C00000"/>
                </a:solidFill>
              </a:rPr>
              <a:t>interacts</a:t>
            </a:r>
            <a:r>
              <a:rPr lang="en-US" dirty="0"/>
              <a:t> with an environment by taking </a:t>
            </a:r>
            <a:r>
              <a:rPr lang="en-US" dirty="0">
                <a:solidFill>
                  <a:srgbClr val="C00000"/>
                </a:solidFill>
              </a:rPr>
              <a:t>actions</a:t>
            </a:r>
            <a:r>
              <a:rPr lang="en-US" dirty="0"/>
              <a:t> </a:t>
            </a:r>
          </a:p>
          <a:p>
            <a:r>
              <a:rPr lang="en-US" dirty="0"/>
              <a:t>The environment returns a </a:t>
            </a:r>
            <a:r>
              <a:rPr lang="en-US" dirty="0">
                <a:solidFill>
                  <a:srgbClr val="C00000"/>
                </a:solidFill>
              </a:rPr>
              <a:t>reward</a:t>
            </a:r>
            <a:r>
              <a:rPr lang="en-US" dirty="0"/>
              <a:t> for the </a:t>
            </a:r>
            <a:r>
              <a:rPr lang="en-US" dirty="0">
                <a:solidFill>
                  <a:srgbClr val="C00000"/>
                </a:solidFill>
              </a:rPr>
              <a:t>action</a:t>
            </a:r>
            <a:r>
              <a:rPr lang="en-US" dirty="0"/>
              <a:t> and a </a:t>
            </a:r>
            <a:r>
              <a:rPr lang="en-US" dirty="0">
                <a:solidFill>
                  <a:srgbClr val="C00000"/>
                </a:solidFill>
              </a:rPr>
              <a:t>new state</a:t>
            </a:r>
            <a:r>
              <a:rPr lang="en-US" dirty="0"/>
              <a:t> (representation of the world at that moment). </a:t>
            </a:r>
          </a:p>
          <a:p>
            <a:r>
              <a:rPr lang="en-US" dirty="0"/>
              <a:t>Agent uses a </a:t>
            </a:r>
            <a:r>
              <a:rPr lang="en-US" dirty="0">
                <a:solidFill>
                  <a:srgbClr val="C00000"/>
                </a:solidFill>
              </a:rPr>
              <a:t>policy </a:t>
            </a:r>
            <a:r>
              <a:rPr lang="en-US" dirty="0"/>
              <a:t>function to choose an action at a given </a:t>
            </a:r>
            <a:r>
              <a:rPr lang="en-US" dirty="0">
                <a:solidFill>
                  <a:srgbClr val="C00000"/>
                </a:solidFill>
              </a:rPr>
              <a:t>state</a:t>
            </a:r>
            <a:r>
              <a:rPr lang="en-US" dirty="0"/>
              <a:t>. </a:t>
            </a:r>
          </a:p>
          <a:p>
            <a:r>
              <a:rPr lang="en-US" dirty="0"/>
              <a:t>Quite an open-ended learning paradigm. </a:t>
            </a:r>
          </a:p>
        </p:txBody>
      </p:sp>
      <p:sp>
        <p:nvSpPr>
          <p:cNvPr id="6" name="TextBox 5">
            <a:extLst>
              <a:ext uri="{FF2B5EF4-FFF2-40B4-BE49-F238E27FC236}">
                <a16:creationId xmlns:a16="http://schemas.microsoft.com/office/drawing/2014/main" id="{099AEAD7-6E4A-1F20-7CF2-64B9EE49DE11}"/>
              </a:ext>
            </a:extLst>
          </p:cNvPr>
          <p:cNvSpPr txBox="1"/>
          <p:nvPr/>
        </p:nvSpPr>
        <p:spPr>
          <a:xfrm>
            <a:off x="829950" y="4919543"/>
            <a:ext cx="2266819" cy="261610"/>
          </a:xfrm>
          <a:prstGeom prst="rect">
            <a:avLst/>
          </a:prstGeom>
          <a:noFill/>
        </p:spPr>
        <p:txBody>
          <a:bodyPr wrap="square" rtlCol="0">
            <a:spAutoFit/>
          </a:bodyPr>
          <a:lstStyle/>
          <a:p>
            <a:pPr algn="ctr"/>
            <a:r>
              <a:rPr lang="en-US" sz="1050" dirty="0">
                <a:solidFill>
                  <a:schemeClr val="tx1">
                    <a:lumMod val="50000"/>
                    <a:lumOff val="50000"/>
                  </a:schemeClr>
                </a:solidFill>
                <a:latin typeface="Corbel" panose="020B0503020204020204" pitchFamily="34" charset="0"/>
              </a:rPr>
              <a:t>[Fig credit: Nate Lambert]</a:t>
            </a:r>
          </a:p>
        </p:txBody>
      </p:sp>
      <p:pic>
        <p:nvPicPr>
          <p:cNvPr id="12" name="Picture 11" descr="Diagram&#10;&#10;Description automatically generated">
            <a:extLst>
              <a:ext uri="{FF2B5EF4-FFF2-40B4-BE49-F238E27FC236}">
                <a16:creationId xmlns:a16="http://schemas.microsoft.com/office/drawing/2014/main" id="{33DC7F67-C0D2-FAD4-6E21-14CAA8E1C2BE}"/>
              </a:ext>
            </a:extLst>
          </p:cNvPr>
          <p:cNvPicPr>
            <a:picLocks noChangeAspect="1"/>
          </p:cNvPicPr>
          <p:nvPr/>
        </p:nvPicPr>
        <p:blipFill>
          <a:blip r:embed="rId3"/>
          <a:stretch>
            <a:fillRect/>
          </a:stretch>
        </p:blipFill>
        <p:spPr>
          <a:xfrm>
            <a:off x="2141849" y="2977994"/>
            <a:ext cx="6251713" cy="2026061"/>
          </a:xfrm>
          <a:prstGeom prst="rect">
            <a:avLst/>
          </a:prstGeom>
        </p:spPr>
      </p:pic>
    </p:spTree>
    <p:extLst>
      <p:ext uri="{BB962C8B-B14F-4D97-AF65-F5344CB8AC3E}">
        <p14:creationId xmlns:p14="http://schemas.microsoft.com/office/powerpoint/2010/main" val="22882532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BB96E-83C8-3712-C118-5963486F5CD2}"/>
              </a:ext>
            </a:extLst>
          </p:cNvPr>
          <p:cNvSpPr>
            <a:spLocks noGrp="1"/>
          </p:cNvSpPr>
          <p:nvPr>
            <p:ph type="title"/>
          </p:nvPr>
        </p:nvSpPr>
        <p:spPr/>
        <p:txBody>
          <a:bodyPr>
            <a:normAutofit fontScale="90000"/>
          </a:bodyPr>
          <a:lstStyle/>
          <a:p>
            <a:r>
              <a:rPr lang="en-US" dirty="0"/>
              <a:t>Reinforcement Learning: An Example </a:t>
            </a:r>
          </a:p>
        </p:txBody>
      </p:sp>
      <p:sp>
        <p:nvSpPr>
          <p:cNvPr id="3" name="Content Placeholder 2">
            <a:extLst>
              <a:ext uri="{FF2B5EF4-FFF2-40B4-BE49-F238E27FC236}">
                <a16:creationId xmlns:a16="http://schemas.microsoft.com/office/drawing/2014/main" id="{DDF3AB6A-89EE-5168-54EA-909C6626F89A}"/>
              </a:ext>
            </a:extLst>
          </p:cNvPr>
          <p:cNvSpPr>
            <a:spLocks noGrp="1"/>
          </p:cNvSpPr>
          <p:nvPr>
            <p:ph idx="1"/>
          </p:nvPr>
        </p:nvSpPr>
        <p:spPr/>
        <p:txBody>
          <a:bodyPr/>
          <a:lstStyle/>
          <a:p>
            <a:endParaRPr lang="en-US" dirty="0"/>
          </a:p>
        </p:txBody>
      </p:sp>
      <p:pic>
        <p:nvPicPr>
          <p:cNvPr id="2050" name="Picture 2" descr="Introduction to Reinforcement Learning for Beginners">
            <a:extLst>
              <a:ext uri="{FF2B5EF4-FFF2-40B4-BE49-F238E27FC236}">
                <a16:creationId xmlns:a16="http://schemas.microsoft.com/office/drawing/2014/main" id="{9517F1FE-9B54-F7DC-7C96-20B164253E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1698" y="1387897"/>
            <a:ext cx="5858741" cy="294555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43EB0B3-3B0D-7215-0C5F-258A479138C6}"/>
              </a:ext>
            </a:extLst>
          </p:cNvPr>
          <p:cNvSpPr txBox="1"/>
          <p:nvPr/>
        </p:nvSpPr>
        <p:spPr>
          <a:xfrm>
            <a:off x="2162331" y="4897279"/>
            <a:ext cx="4572000" cy="246221"/>
          </a:xfrm>
          <a:prstGeom prst="rect">
            <a:avLst/>
          </a:prstGeom>
          <a:noFill/>
        </p:spPr>
        <p:txBody>
          <a:bodyPr wrap="square">
            <a:spAutoFit/>
          </a:bodyPr>
          <a:lstStyle/>
          <a:p>
            <a:pPr algn="ctr"/>
            <a:r>
              <a:rPr lang="en-US" sz="1000" dirty="0">
                <a:latin typeface="Corbel" panose="020B0503020204020204" pitchFamily="34" charset="0"/>
              </a:rPr>
              <a:t>[</a:t>
            </a:r>
            <a:r>
              <a:rPr lang="en-US" sz="1000" dirty="0">
                <a:latin typeface="Corbel" panose="020B0503020204020204" pitchFamily="34" charset="0"/>
                <a:hlinkClick r:id="rId3"/>
              </a:rPr>
              <a:t>figure credit</a:t>
            </a:r>
            <a:r>
              <a:rPr lang="en-US" sz="1000" dirty="0">
                <a:latin typeface="Corbel" panose="020B0503020204020204" pitchFamily="34" charset="0"/>
              </a:rPr>
              <a:t>]</a:t>
            </a:r>
          </a:p>
        </p:txBody>
      </p:sp>
      <p:sp>
        <p:nvSpPr>
          <p:cNvPr id="4" name="Rounded Rectangular Callout 3">
            <a:extLst>
              <a:ext uri="{FF2B5EF4-FFF2-40B4-BE49-F238E27FC236}">
                <a16:creationId xmlns:a16="http://schemas.microsoft.com/office/drawing/2014/main" id="{229FEC9C-BB7C-4E5E-B1EA-6F24D36A786C}"/>
              </a:ext>
            </a:extLst>
          </p:cNvPr>
          <p:cNvSpPr/>
          <p:nvPr/>
        </p:nvSpPr>
        <p:spPr>
          <a:xfrm>
            <a:off x="355734" y="1128411"/>
            <a:ext cx="3702919" cy="459757"/>
          </a:xfrm>
          <a:prstGeom prst="wedgeRoundRectCallout">
            <a:avLst>
              <a:gd name="adj1" fmla="val 46547"/>
              <a:gd name="adj2" fmla="val 77851"/>
              <a:gd name="adj3" fmla="val 16667"/>
            </a:avLst>
          </a:prstGeom>
          <a:solidFill>
            <a:srgbClr val="EAEDFD"/>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rgbClr val="C00000"/>
                </a:solidFill>
                <a:latin typeface="Corbel" panose="020B0503020204020204" pitchFamily="34" charset="0"/>
              </a:rPr>
              <a:t>Action</a:t>
            </a:r>
            <a:r>
              <a:rPr lang="en-US" sz="1800" dirty="0">
                <a:solidFill>
                  <a:schemeClr val="tx1"/>
                </a:solidFill>
                <a:latin typeface="Corbel" panose="020B0503020204020204" pitchFamily="34" charset="0"/>
              </a:rPr>
              <a:t> here: generating each token</a:t>
            </a:r>
          </a:p>
        </p:txBody>
      </p:sp>
      <p:sp>
        <p:nvSpPr>
          <p:cNvPr id="6" name="Rounded Rectangular Callout 5">
            <a:extLst>
              <a:ext uri="{FF2B5EF4-FFF2-40B4-BE49-F238E27FC236}">
                <a16:creationId xmlns:a16="http://schemas.microsoft.com/office/drawing/2014/main" id="{39559981-703B-7CED-D3A5-5BAF87BA3010}"/>
              </a:ext>
            </a:extLst>
          </p:cNvPr>
          <p:cNvSpPr/>
          <p:nvPr/>
        </p:nvSpPr>
        <p:spPr>
          <a:xfrm>
            <a:off x="5622758" y="4275220"/>
            <a:ext cx="3209542" cy="868280"/>
          </a:xfrm>
          <a:prstGeom prst="wedgeRoundRectCallout">
            <a:avLst>
              <a:gd name="adj1" fmla="val 2680"/>
              <a:gd name="adj2" fmla="val -69135"/>
              <a:gd name="adj3" fmla="val 16667"/>
            </a:avLst>
          </a:prstGeom>
          <a:solidFill>
            <a:srgbClr val="EAEDFD"/>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rgbClr val="C00000"/>
                </a:solidFill>
                <a:latin typeface="Corbel" panose="020B0503020204020204" pitchFamily="34" charset="0"/>
              </a:rPr>
              <a:t>Reward</a:t>
            </a:r>
            <a:r>
              <a:rPr lang="en-US" sz="1800" dirty="0">
                <a:solidFill>
                  <a:schemeClr val="tx1"/>
                </a:solidFill>
                <a:latin typeface="Corbel" panose="020B0503020204020204" pitchFamily="34" charset="0"/>
              </a:rPr>
              <a:t> here: whether humans </a:t>
            </a:r>
            <a:br>
              <a:rPr lang="en-US" sz="1800" dirty="0">
                <a:solidFill>
                  <a:schemeClr val="tx1"/>
                </a:solidFill>
                <a:latin typeface="Corbel" panose="020B0503020204020204" pitchFamily="34" charset="0"/>
              </a:rPr>
            </a:br>
            <a:r>
              <a:rPr lang="en-US" sz="1800" dirty="0">
                <a:solidFill>
                  <a:schemeClr val="tx1"/>
                </a:solidFill>
                <a:latin typeface="Corbel" panose="020B0503020204020204" pitchFamily="34" charset="0"/>
              </a:rPr>
              <a:t>liked the generation (sequence of actions=tokens)</a:t>
            </a:r>
          </a:p>
        </p:txBody>
      </p:sp>
    </p:spTree>
    <p:extLst>
      <p:ext uri="{BB962C8B-B14F-4D97-AF65-F5344CB8AC3E}">
        <p14:creationId xmlns:p14="http://schemas.microsoft.com/office/powerpoint/2010/main" val="38938053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E7F1D-4EAD-0221-2367-0AC194CECCA8}"/>
              </a:ext>
            </a:extLst>
          </p:cNvPr>
          <p:cNvSpPr>
            <a:spLocks noGrp="1"/>
          </p:cNvSpPr>
          <p:nvPr>
            <p:ph type="title"/>
          </p:nvPr>
        </p:nvSpPr>
        <p:spPr/>
        <p:txBody>
          <a:bodyPr>
            <a:normAutofit fontScale="90000"/>
          </a:bodyPr>
          <a:lstStyle/>
          <a:p>
            <a:r>
              <a:rPr lang="en-US" dirty="0"/>
              <a:t>Reinforcement Learning </a:t>
            </a:r>
          </a:p>
        </p:txBody>
      </p:sp>
      <p:sp>
        <p:nvSpPr>
          <p:cNvPr id="3" name="Content Placeholder 2">
            <a:extLst>
              <a:ext uri="{FF2B5EF4-FFF2-40B4-BE49-F238E27FC236}">
                <a16:creationId xmlns:a16="http://schemas.microsoft.com/office/drawing/2014/main" id="{A87FFF5B-AC9F-EDD6-6CE4-64D0D5E50492}"/>
              </a:ext>
            </a:extLst>
          </p:cNvPr>
          <p:cNvSpPr>
            <a:spLocks noGrp="1"/>
          </p:cNvSpPr>
          <p:nvPr>
            <p:ph idx="1"/>
          </p:nvPr>
        </p:nvSpPr>
        <p:spPr>
          <a:xfrm>
            <a:off x="1" y="1084461"/>
            <a:ext cx="9144000" cy="3991025"/>
          </a:xfrm>
        </p:spPr>
        <p:txBody>
          <a:bodyPr>
            <a:normAutofit/>
          </a:bodyPr>
          <a:lstStyle/>
          <a:p>
            <a:r>
              <a:rPr lang="en-US" spc="-4" dirty="0">
                <a:latin typeface="Corbel" panose="020B0503020204020204" pitchFamily="34" charset="0"/>
                <a:cs typeface="Calibri"/>
              </a:rPr>
              <a:t>The</a:t>
            </a:r>
            <a:r>
              <a:rPr lang="en-US" dirty="0">
                <a:latin typeface="Corbel" panose="020B0503020204020204" pitchFamily="34" charset="0"/>
                <a:cs typeface="Calibri"/>
              </a:rPr>
              <a:t> </a:t>
            </a:r>
            <a:r>
              <a:rPr lang="en-US" spc="-4" dirty="0">
                <a:latin typeface="Corbel" panose="020B0503020204020204" pitchFamily="34" charset="0"/>
                <a:cs typeface="Calibri"/>
              </a:rPr>
              <a:t>field of</a:t>
            </a:r>
            <a:r>
              <a:rPr lang="en-US" spc="4" dirty="0">
                <a:latin typeface="Corbel" panose="020B0503020204020204" pitchFamily="34" charset="0"/>
                <a:cs typeface="Calibri"/>
              </a:rPr>
              <a:t> </a:t>
            </a:r>
            <a:r>
              <a:rPr lang="en-US" spc="-4" dirty="0">
                <a:latin typeface="Corbel" panose="020B0503020204020204" pitchFamily="34" charset="0"/>
                <a:cs typeface="Calibri"/>
              </a:rPr>
              <a:t>reinforcement</a:t>
            </a:r>
            <a:r>
              <a:rPr lang="en-US" spc="-8" dirty="0">
                <a:latin typeface="Corbel" panose="020B0503020204020204" pitchFamily="34" charset="0"/>
                <a:cs typeface="Calibri"/>
              </a:rPr>
              <a:t> </a:t>
            </a:r>
            <a:r>
              <a:rPr lang="en-US" spc="-4" dirty="0">
                <a:latin typeface="Corbel" panose="020B0503020204020204" pitchFamily="34" charset="0"/>
                <a:cs typeface="Calibri"/>
              </a:rPr>
              <a:t>learning </a:t>
            </a:r>
            <a:r>
              <a:rPr lang="en-US" dirty="0">
                <a:latin typeface="Corbel" panose="020B0503020204020204" pitchFamily="34" charset="0"/>
                <a:cs typeface="Calibri"/>
              </a:rPr>
              <a:t>(RL)</a:t>
            </a:r>
            <a:r>
              <a:rPr lang="en-US" spc="-4" dirty="0">
                <a:latin typeface="Corbel" panose="020B0503020204020204" pitchFamily="34" charset="0"/>
                <a:cs typeface="Calibri"/>
              </a:rPr>
              <a:t> has studied </a:t>
            </a:r>
            <a:r>
              <a:rPr lang="en-US" dirty="0">
                <a:latin typeface="Corbel" panose="020B0503020204020204" pitchFamily="34" charset="0"/>
                <a:cs typeface="Calibri"/>
              </a:rPr>
              <a:t>these </a:t>
            </a:r>
            <a:r>
              <a:rPr lang="en-US" spc="-398" dirty="0">
                <a:latin typeface="Corbel" panose="020B0503020204020204" pitchFamily="34" charset="0"/>
                <a:cs typeface="Calibri"/>
              </a:rPr>
              <a:t> </a:t>
            </a:r>
            <a:r>
              <a:rPr lang="en-US" spc="-4" dirty="0">
                <a:latin typeface="Corbel" panose="020B0503020204020204" pitchFamily="34" charset="0"/>
                <a:cs typeface="Calibri"/>
              </a:rPr>
              <a:t>(and</a:t>
            </a:r>
            <a:r>
              <a:rPr lang="en-US" spc="-19" dirty="0">
                <a:latin typeface="Corbel" panose="020B0503020204020204" pitchFamily="34" charset="0"/>
                <a:cs typeface="Calibri"/>
              </a:rPr>
              <a:t> </a:t>
            </a:r>
            <a:r>
              <a:rPr lang="en-US" dirty="0">
                <a:latin typeface="Corbel" panose="020B0503020204020204" pitchFamily="34" charset="0"/>
                <a:cs typeface="Calibri"/>
              </a:rPr>
              <a:t>related)</a:t>
            </a:r>
            <a:r>
              <a:rPr lang="en-US" spc="-11" dirty="0">
                <a:latin typeface="Corbel" panose="020B0503020204020204" pitchFamily="34" charset="0"/>
                <a:cs typeface="Calibri"/>
              </a:rPr>
              <a:t> </a:t>
            </a:r>
            <a:r>
              <a:rPr lang="en-US" spc="-4" dirty="0">
                <a:latin typeface="Corbel" panose="020B0503020204020204" pitchFamily="34" charset="0"/>
                <a:cs typeface="Calibri"/>
              </a:rPr>
              <a:t>problems</a:t>
            </a:r>
            <a:r>
              <a:rPr lang="en-US" spc="-8" dirty="0">
                <a:latin typeface="Corbel" panose="020B0503020204020204" pitchFamily="34" charset="0"/>
                <a:cs typeface="Calibri"/>
              </a:rPr>
              <a:t> </a:t>
            </a:r>
            <a:r>
              <a:rPr lang="en-US" spc="-4" dirty="0">
                <a:latin typeface="Corbel" panose="020B0503020204020204" pitchFamily="34" charset="0"/>
                <a:cs typeface="Calibri"/>
              </a:rPr>
              <a:t>for </a:t>
            </a:r>
            <a:r>
              <a:rPr lang="en-US" dirty="0">
                <a:latin typeface="Corbel" panose="020B0503020204020204" pitchFamily="34" charset="0"/>
                <a:cs typeface="Calibri"/>
              </a:rPr>
              <a:t>many</a:t>
            </a:r>
            <a:r>
              <a:rPr lang="en-US" spc="-8" dirty="0">
                <a:latin typeface="Corbel" panose="020B0503020204020204" pitchFamily="34" charset="0"/>
                <a:cs typeface="Calibri"/>
              </a:rPr>
              <a:t> </a:t>
            </a:r>
            <a:r>
              <a:rPr lang="en-US" dirty="0">
                <a:latin typeface="Corbel" panose="020B0503020204020204" pitchFamily="34" charset="0"/>
                <a:cs typeface="Calibri"/>
              </a:rPr>
              <a:t>years</a:t>
            </a:r>
            <a:r>
              <a:rPr lang="en-US" spc="-15" dirty="0">
                <a:latin typeface="Corbel" panose="020B0503020204020204" pitchFamily="34" charset="0"/>
                <a:cs typeface="Calibri"/>
              </a:rPr>
              <a:t> </a:t>
            </a:r>
            <a:r>
              <a:rPr lang="en-US" spc="-4" dirty="0">
                <a:latin typeface="Corbel" panose="020B0503020204020204" pitchFamily="34" charset="0"/>
                <a:cs typeface="Calibri"/>
              </a:rPr>
              <a:t>now </a:t>
            </a:r>
            <a:r>
              <a:rPr lang="en-US" sz="1500" spc="-4" dirty="0">
                <a:latin typeface="Corbel" panose="020B0503020204020204" pitchFamily="34" charset="0"/>
                <a:cs typeface="Calibri"/>
              </a:rPr>
              <a:t>[</a:t>
            </a:r>
            <a:r>
              <a:rPr lang="en-US" sz="1500" u="heavy" spc="-4" dirty="0">
                <a:solidFill>
                  <a:srgbClr val="007B92"/>
                </a:solidFill>
                <a:uFill>
                  <a:solidFill>
                    <a:srgbClr val="007B92"/>
                  </a:solidFill>
                </a:uFill>
                <a:latin typeface="Corbel" panose="020B0503020204020204" pitchFamily="34" charset="0"/>
                <a:cs typeface="Calibri"/>
                <a:hlinkClick r:id="rId2"/>
              </a:rPr>
              <a:t>Williams,</a:t>
            </a:r>
            <a:r>
              <a:rPr lang="en-US" sz="1500" u="heavy" spc="-11" dirty="0">
                <a:solidFill>
                  <a:srgbClr val="007B92"/>
                </a:solidFill>
                <a:uFill>
                  <a:solidFill>
                    <a:srgbClr val="007B92"/>
                  </a:solidFill>
                </a:uFill>
                <a:latin typeface="Corbel" panose="020B0503020204020204" pitchFamily="34" charset="0"/>
                <a:cs typeface="Calibri"/>
                <a:hlinkClick r:id="rId2"/>
              </a:rPr>
              <a:t> </a:t>
            </a:r>
            <a:r>
              <a:rPr lang="en-US" sz="1500" u="heavy" spc="-4" dirty="0">
                <a:solidFill>
                  <a:srgbClr val="007B92"/>
                </a:solidFill>
                <a:uFill>
                  <a:solidFill>
                    <a:srgbClr val="007B92"/>
                  </a:solidFill>
                </a:uFill>
                <a:latin typeface="Corbel" panose="020B0503020204020204" pitchFamily="34" charset="0"/>
                <a:cs typeface="Calibri"/>
                <a:hlinkClick r:id="rId2"/>
              </a:rPr>
              <a:t>1992</a:t>
            </a:r>
            <a:r>
              <a:rPr lang="en-US" sz="1500" u="heavy" spc="-4" dirty="0">
                <a:solidFill>
                  <a:srgbClr val="007B92"/>
                </a:solidFill>
                <a:uFill>
                  <a:solidFill>
                    <a:srgbClr val="007B92"/>
                  </a:solidFill>
                </a:uFill>
                <a:latin typeface="Corbel" panose="020B0503020204020204" pitchFamily="34" charset="0"/>
                <a:cs typeface="Calibri"/>
              </a:rPr>
              <a:t>;</a:t>
            </a:r>
            <a:r>
              <a:rPr lang="en-US" sz="1500" spc="-19" dirty="0">
                <a:solidFill>
                  <a:srgbClr val="007B92"/>
                </a:solidFill>
                <a:latin typeface="Corbel" panose="020B0503020204020204" pitchFamily="34" charset="0"/>
                <a:cs typeface="Calibri"/>
              </a:rPr>
              <a:t> </a:t>
            </a:r>
            <a:r>
              <a:rPr lang="en-US" sz="1500" u="heavy" spc="-4" dirty="0">
                <a:solidFill>
                  <a:srgbClr val="007B92"/>
                </a:solidFill>
                <a:uFill>
                  <a:solidFill>
                    <a:srgbClr val="007B92"/>
                  </a:solidFill>
                </a:uFill>
                <a:latin typeface="Corbel" panose="020B0503020204020204" pitchFamily="34" charset="0"/>
                <a:cs typeface="Calibri"/>
                <a:hlinkClick r:id="rId3"/>
              </a:rPr>
              <a:t>Sutton </a:t>
            </a:r>
            <a:r>
              <a:rPr lang="en-US" sz="1500" u="heavy" dirty="0">
                <a:solidFill>
                  <a:srgbClr val="007B92"/>
                </a:solidFill>
                <a:uFill>
                  <a:solidFill>
                    <a:srgbClr val="007B92"/>
                  </a:solidFill>
                </a:uFill>
                <a:latin typeface="Corbel" panose="020B0503020204020204" pitchFamily="34" charset="0"/>
                <a:cs typeface="Calibri"/>
                <a:hlinkClick r:id="rId3"/>
              </a:rPr>
              <a:t>and </a:t>
            </a:r>
            <a:r>
              <a:rPr lang="en-US" sz="1500" u="heavy" spc="-4" dirty="0" err="1">
                <a:solidFill>
                  <a:srgbClr val="007B92"/>
                </a:solidFill>
                <a:uFill>
                  <a:solidFill>
                    <a:srgbClr val="007B92"/>
                  </a:solidFill>
                </a:uFill>
                <a:latin typeface="Corbel" panose="020B0503020204020204" pitchFamily="34" charset="0"/>
                <a:cs typeface="Calibri"/>
                <a:hlinkClick r:id="rId3"/>
              </a:rPr>
              <a:t>Barto</a:t>
            </a:r>
            <a:r>
              <a:rPr lang="en-US" sz="1500" u="heavy" spc="-4" dirty="0">
                <a:solidFill>
                  <a:srgbClr val="007B92"/>
                </a:solidFill>
                <a:uFill>
                  <a:solidFill>
                    <a:srgbClr val="007B92"/>
                  </a:solidFill>
                </a:uFill>
                <a:latin typeface="Corbel" panose="020B0503020204020204" pitchFamily="34" charset="0"/>
                <a:cs typeface="Calibri"/>
                <a:hlinkClick r:id="rId3"/>
              </a:rPr>
              <a:t>,</a:t>
            </a:r>
            <a:r>
              <a:rPr lang="en-US" sz="1500" u="heavy" spc="-23" dirty="0">
                <a:solidFill>
                  <a:srgbClr val="007B92"/>
                </a:solidFill>
                <a:uFill>
                  <a:solidFill>
                    <a:srgbClr val="007B92"/>
                  </a:solidFill>
                </a:uFill>
                <a:latin typeface="Corbel" panose="020B0503020204020204" pitchFamily="34" charset="0"/>
                <a:cs typeface="Calibri"/>
                <a:hlinkClick r:id="rId3"/>
              </a:rPr>
              <a:t> </a:t>
            </a:r>
            <a:r>
              <a:rPr lang="en-US" sz="1500" u="heavy" spc="-4" dirty="0">
                <a:solidFill>
                  <a:srgbClr val="007B92"/>
                </a:solidFill>
                <a:uFill>
                  <a:solidFill>
                    <a:srgbClr val="007B92"/>
                  </a:solidFill>
                </a:uFill>
                <a:latin typeface="Corbel" panose="020B0503020204020204" pitchFamily="34" charset="0"/>
                <a:cs typeface="Calibri"/>
                <a:hlinkClick r:id="rId3"/>
              </a:rPr>
              <a:t>1998</a:t>
            </a:r>
            <a:r>
              <a:rPr lang="en-US" sz="1500" spc="-4" dirty="0">
                <a:latin typeface="Corbel" panose="020B0503020204020204" pitchFamily="34" charset="0"/>
                <a:cs typeface="Calibri"/>
              </a:rPr>
              <a:t>] </a:t>
            </a:r>
            <a:br>
              <a:rPr lang="en-US" sz="1500" spc="-4" dirty="0">
                <a:latin typeface="Corbel" panose="020B0503020204020204" pitchFamily="34" charset="0"/>
                <a:cs typeface="Calibri"/>
              </a:rPr>
            </a:br>
            <a:endParaRPr lang="en-US" spc="-4" dirty="0">
              <a:latin typeface="Corbel" panose="020B0503020204020204" pitchFamily="34" charset="0"/>
              <a:cs typeface="Calibri"/>
            </a:endParaRPr>
          </a:p>
          <a:p>
            <a:r>
              <a:rPr lang="en-US" sz="1800" spc="-4" dirty="0">
                <a:latin typeface="Corbel" panose="020B0503020204020204" pitchFamily="34" charset="0"/>
                <a:cs typeface="Calibri"/>
              </a:rPr>
              <a:t>Circa 2013: resurgence of </a:t>
            </a:r>
            <a:r>
              <a:rPr lang="en-US" sz="1800" dirty="0">
                <a:latin typeface="Corbel" panose="020B0503020204020204" pitchFamily="34" charset="0"/>
                <a:cs typeface="Calibri"/>
              </a:rPr>
              <a:t>interest in RL applied to </a:t>
            </a:r>
            <a:r>
              <a:rPr lang="en-US" sz="1800" spc="-401" dirty="0">
                <a:latin typeface="Corbel" panose="020B0503020204020204" pitchFamily="34" charset="0"/>
                <a:cs typeface="Calibri"/>
              </a:rPr>
              <a:t> </a:t>
            </a:r>
            <a:br>
              <a:rPr lang="en-US" sz="1800" spc="-401" dirty="0">
                <a:latin typeface="Corbel" panose="020B0503020204020204" pitchFamily="34" charset="0"/>
                <a:cs typeface="Calibri"/>
              </a:rPr>
            </a:br>
            <a:r>
              <a:rPr lang="en-US" sz="1800" spc="-4" dirty="0">
                <a:latin typeface="Corbel" panose="020B0503020204020204" pitchFamily="34" charset="0"/>
                <a:cs typeface="Calibri"/>
              </a:rPr>
              <a:t>deep</a:t>
            </a:r>
            <a:r>
              <a:rPr lang="en-US" sz="1800" spc="-8" dirty="0">
                <a:latin typeface="Corbel" panose="020B0503020204020204" pitchFamily="34" charset="0"/>
                <a:cs typeface="Calibri"/>
              </a:rPr>
              <a:t> </a:t>
            </a:r>
            <a:r>
              <a:rPr lang="en-US" sz="1800" spc="-4" dirty="0">
                <a:latin typeface="Corbel" panose="020B0503020204020204" pitchFamily="34" charset="0"/>
                <a:cs typeface="Calibri"/>
              </a:rPr>
              <a:t>learning,</a:t>
            </a:r>
            <a:r>
              <a:rPr lang="en-US" sz="1800" spc="-15" dirty="0">
                <a:latin typeface="Corbel" panose="020B0503020204020204" pitchFamily="34" charset="0"/>
                <a:cs typeface="Calibri"/>
              </a:rPr>
              <a:t> </a:t>
            </a:r>
            <a:r>
              <a:rPr lang="en-US" sz="1800" dirty="0">
                <a:latin typeface="Corbel" panose="020B0503020204020204" pitchFamily="34" charset="0"/>
                <a:cs typeface="Calibri"/>
              </a:rPr>
              <a:t>game-playing</a:t>
            </a:r>
            <a:r>
              <a:rPr lang="en-US" sz="1800" spc="-15" dirty="0">
                <a:latin typeface="Corbel" panose="020B0503020204020204" pitchFamily="34" charset="0"/>
                <a:cs typeface="Calibri"/>
              </a:rPr>
              <a:t> </a:t>
            </a:r>
            <a:r>
              <a:rPr lang="en-US" sz="1500" spc="-4" dirty="0">
                <a:latin typeface="Corbel" panose="020B0503020204020204" pitchFamily="34" charset="0"/>
                <a:cs typeface="Calibri"/>
              </a:rPr>
              <a:t>[</a:t>
            </a:r>
            <a:r>
              <a:rPr lang="en-US" sz="1500" u="heavy" spc="-4" dirty="0" err="1">
                <a:solidFill>
                  <a:srgbClr val="007B92"/>
                </a:solidFill>
                <a:uFill>
                  <a:solidFill>
                    <a:srgbClr val="007B92"/>
                  </a:solidFill>
                </a:uFill>
                <a:latin typeface="Corbel" panose="020B0503020204020204" pitchFamily="34" charset="0"/>
                <a:cs typeface="Calibri"/>
                <a:hlinkClick r:id="rId4"/>
              </a:rPr>
              <a:t>Mnih</a:t>
            </a:r>
            <a:r>
              <a:rPr lang="en-US" sz="1500" u="heavy" spc="-4" dirty="0">
                <a:solidFill>
                  <a:srgbClr val="007B92"/>
                </a:solidFill>
                <a:uFill>
                  <a:solidFill>
                    <a:srgbClr val="007B92"/>
                  </a:solidFill>
                </a:uFill>
                <a:latin typeface="Corbel" panose="020B0503020204020204" pitchFamily="34" charset="0"/>
                <a:cs typeface="Calibri"/>
                <a:hlinkClick r:id="rId4"/>
              </a:rPr>
              <a:t> </a:t>
            </a:r>
            <a:r>
              <a:rPr lang="en-US" sz="1500" u="heavy" dirty="0">
                <a:solidFill>
                  <a:srgbClr val="007B92"/>
                </a:solidFill>
                <a:uFill>
                  <a:solidFill>
                    <a:srgbClr val="007B92"/>
                  </a:solidFill>
                </a:uFill>
                <a:latin typeface="Corbel" panose="020B0503020204020204" pitchFamily="34" charset="0"/>
                <a:cs typeface="Calibri"/>
                <a:hlinkClick r:id="rId4"/>
              </a:rPr>
              <a:t>et</a:t>
            </a:r>
            <a:r>
              <a:rPr lang="en-US" sz="1500" u="heavy" spc="-4" dirty="0">
                <a:solidFill>
                  <a:srgbClr val="007B92"/>
                </a:solidFill>
                <a:uFill>
                  <a:solidFill>
                    <a:srgbClr val="007B92"/>
                  </a:solidFill>
                </a:uFill>
                <a:latin typeface="Corbel" panose="020B0503020204020204" pitchFamily="34" charset="0"/>
                <a:cs typeface="Calibri"/>
                <a:hlinkClick r:id="rId4"/>
              </a:rPr>
              <a:t> </a:t>
            </a:r>
            <a:r>
              <a:rPr lang="en-US" sz="1500" u="heavy" dirty="0">
                <a:solidFill>
                  <a:srgbClr val="007B92"/>
                </a:solidFill>
                <a:uFill>
                  <a:solidFill>
                    <a:srgbClr val="007B92"/>
                  </a:solidFill>
                </a:uFill>
                <a:latin typeface="Corbel" panose="020B0503020204020204" pitchFamily="34" charset="0"/>
                <a:cs typeface="Calibri"/>
                <a:hlinkClick r:id="rId4"/>
              </a:rPr>
              <a:t>al.,</a:t>
            </a:r>
            <a:r>
              <a:rPr lang="en-US" sz="1500" u="heavy" spc="-11" dirty="0">
                <a:solidFill>
                  <a:srgbClr val="007B92"/>
                </a:solidFill>
                <a:uFill>
                  <a:solidFill>
                    <a:srgbClr val="007B92"/>
                  </a:solidFill>
                </a:uFill>
                <a:latin typeface="Corbel" panose="020B0503020204020204" pitchFamily="34" charset="0"/>
                <a:cs typeface="Calibri"/>
                <a:hlinkClick r:id="rId4"/>
              </a:rPr>
              <a:t> </a:t>
            </a:r>
            <a:r>
              <a:rPr lang="en-US" sz="1500" u="heavy" spc="-4" dirty="0">
                <a:solidFill>
                  <a:srgbClr val="007B92"/>
                </a:solidFill>
                <a:uFill>
                  <a:solidFill>
                    <a:srgbClr val="007B92"/>
                  </a:solidFill>
                </a:uFill>
                <a:latin typeface="Corbel" panose="020B0503020204020204" pitchFamily="34" charset="0"/>
                <a:cs typeface="Calibri"/>
                <a:hlinkClick r:id="rId4"/>
              </a:rPr>
              <a:t>2013</a:t>
            </a:r>
            <a:r>
              <a:rPr lang="en-US" sz="1500" spc="-4" dirty="0">
                <a:latin typeface="Corbel" panose="020B0503020204020204" pitchFamily="34" charset="0"/>
                <a:cs typeface="Calibri"/>
              </a:rPr>
              <a:t>]</a:t>
            </a:r>
            <a:br>
              <a:rPr lang="en-US" sz="1500" spc="-4" dirty="0">
                <a:latin typeface="Corbel" panose="020B0503020204020204" pitchFamily="34" charset="0"/>
                <a:cs typeface="Calibri"/>
              </a:rPr>
            </a:br>
            <a:endParaRPr lang="en-US" sz="1500" spc="-4" dirty="0">
              <a:latin typeface="Corbel" panose="020B0503020204020204" pitchFamily="34" charset="0"/>
              <a:cs typeface="Calibri"/>
            </a:endParaRPr>
          </a:p>
          <a:p>
            <a:r>
              <a:rPr lang="en-US" sz="1800" dirty="0">
                <a:latin typeface="Corbel" panose="020B0503020204020204" pitchFamily="34" charset="0"/>
                <a:cs typeface="Calibri"/>
              </a:rPr>
              <a:t>But</a:t>
            </a:r>
            <a:r>
              <a:rPr lang="en-US" sz="1800" spc="-19" dirty="0">
                <a:latin typeface="Corbel" panose="020B0503020204020204" pitchFamily="34" charset="0"/>
                <a:cs typeface="Calibri"/>
              </a:rPr>
              <a:t> there is a renewed </a:t>
            </a:r>
            <a:r>
              <a:rPr lang="en-US" sz="1800" dirty="0">
                <a:latin typeface="Corbel" panose="020B0503020204020204" pitchFamily="34" charset="0"/>
                <a:cs typeface="Calibri"/>
              </a:rPr>
              <a:t>interest</a:t>
            </a:r>
            <a:r>
              <a:rPr lang="en-US" sz="1800" spc="-15" dirty="0">
                <a:latin typeface="Corbel" panose="020B0503020204020204" pitchFamily="34" charset="0"/>
                <a:cs typeface="Calibri"/>
              </a:rPr>
              <a:t> </a:t>
            </a:r>
            <a:r>
              <a:rPr lang="en-US" sz="1800" dirty="0">
                <a:latin typeface="Corbel" panose="020B0503020204020204" pitchFamily="34" charset="0"/>
                <a:cs typeface="Calibri"/>
              </a:rPr>
              <a:t>in</a:t>
            </a:r>
            <a:r>
              <a:rPr lang="en-US" sz="1800" spc="-8" dirty="0">
                <a:latin typeface="Corbel" panose="020B0503020204020204" pitchFamily="34" charset="0"/>
                <a:cs typeface="Calibri"/>
              </a:rPr>
              <a:t> </a:t>
            </a:r>
            <a:r>
              <a:rPr lang="en-US" sz="1800" dirty="0">
                <a:latin typeface="Corbel" panose="020B0503020204020204" pitchFamily="34" charset="0"/>
                <a:cs typeface="Calibri"/>
              </a:rPr>
              <a:t>applying</a:t>
            </a:r>
            <a:r>
              <a:rPr lang="en-US" sz="1800" spc="-19" dirty="0">
                <a:latin typeface="Corbel" panose="020B0503020204020204" pitchFamily="34" charset="0"/>
                <a:cs typeface="Calibri"/>
              </a:rPr>
              <a:t> </a:t>
            </a:r>
            <a:r>
              <a:rPr lang="en-US" sz="1800" dirty="0">
                <a:latin typeface="Corbel" panose="020B0503020204020204" pitchFamily="34" charset="0"/>
                <a:cs typeface="Calibri"/>
              </a:rPr>
              <a:t>RL</a:t>
            </a:r>
            <a:r>
              <a:rPr lang="en-US" sz="1800" spc="-15" dirty="0">
                <a:latin typeface="Corbel" panose="020B0503020204020204" pitchFamily="34" charset="0"/>
                <a:cs typeface="Calibri"/>
              </a:rPr>
              <a:t> </a:t>
            </a:r>
            <a:r>
              <a:rPr lang="en-US" sz="1500" dirty="0">
                <a:latin typeface="Corbel" panose="020B0503020204020204" pitchFamily="34" charset="0"/>
                <a:cs typeface="Calibri"/>
              </a:rPr>
              <a:t>[</a:t>
            </a:r>
            <a:r>
              <a:rPr lang="en-US" sz="1500" u="heavy" dirty="0">
                <a:solidFill>
                  <a:srgbClr val="007B92"/>
                </a:solidFill>
                <a:uFill>
                  <a:solidFill>
                    <a:srgbClr val="007B92"/>
                  </a:solidFill>
                </a:uFill>
                <a:latin typeface="Corbel" panose="020B0503020204020204" pitchFamily="34" charset="0"/>
                <a:cs typeface="Calibri"/>
                <a:hlinkClick r:id="rId5"/>
              </a:rPr>
              <a:t>Ziegler et al., </a:t>
            </a:r>
            <a:r>
              <a:rPr lang="en-US" sz="1500" u="heavy" spc="-4" dirty="0">
                <a:solidFill>
                  <a:srgbClr val="007B92"/>
                </a:solidFill>
                <a:uFill>
                  <a:solidFill>
                    <a:srgbClr val="007B92"/>
                  </a:solidFill>
                </a:uFill>
                <a:latin typeface="Corbel" panose="020B0503020204020204" pitchFamily="34" charset="0"/>
                <a:cs typeface="Calibri"/>
                <a:hlinkClick r:id="rId5"/>
              </a:rPr>
              <a:t>2019</a:t>
            </a:r>
            <a:r>
              <a:rPr lang="en-US" sz="1500" u="heavy" spc="-4" dirty="0">
                <a:solidFill>
                  <a:srgbClr val="007B92"/>
                </a:solidFill>
                <a:uFill>
                  <a:solidFill>
                    <a:srgbClr val="007B92"/>
                  </a:solidFill>
                </a:uFill>
                <a:latin typeface="Corbel" panose="020B0503020204020204" pitchFamily="34" charset="0"/>
                <a:cs typeface="Calibri"/>
              </a:rPr>
              <a:t>; </a:t>
            </a:r>
            <a:r>
              <a:rPr lang="en-US" sz="1500" dirty="0">
                <a:solidFill>
                  <a:srgbClr val="007B92"/>
                </a:solidFill>
                <a:latin typeface="Corbel" panose="020B0503020204020204" pitchFamily="34" charset="0"/>
                <a:cs typeface="Calibri"/>
              </a:rPr>
              <a:t> </a:t>
            </a:r>
            <a:r>
              <a:rPr lang="en-US" sz="1500" u="heavy" spc="-4" dirty="0" err="1">
                <a:solidFill>
                  <a:srgbClr val="007B92"/>
                </a:solidFill>
                <a:uFill>
                  <a:solidFill>
                    <a:srgbClr val="007B92"/>
                  </a:solidFill>
                </a:uFill>
                <a:latin typeface="Corbel" panose="020B0503020204020204" pitchFamily="34" charset="0"/>
                <a:cs typeface="Calibri"/>
                <a:hlinkClick r:id="rId6"/>
              </a:rPr>
              <a:t>Stiennon</a:t>
            </a:r>
            <a:r>
              <a:rPr lang="en-US" sz="1500" u="heavy" spc="-8" dirty="0">
                <a:solidFill>
                  <a:srgbClr val="007B92"/>
                </a:solidFill>
                <a:uFill>
                  <a:solidFill>
                    <a:srgbClr val="007B92"/>
                  </a:solidFill>
                </a:uFill>
                <a:latin typeface="Corbel" panose="020B0503020204020204" pitchFamily="34" charset="0"/>
                <a:cs typeface="Calibri"/>
                <a:hlinkClick r:id="rId6"/>
              </a:rPr>
              <a:t> </a:t>
            </a:r>
            <a:r>
              <a:rPr lang="en-US" sz="1500" u="heavy" dirty="0">
                <a:solidFill>
                  <a:srgbClr val="007B92"/>
                </a:solidFill>
                <a:uFill>
                  <a:solidFill>
                    <a:srgbClr val="007B92"/>
                  </a:solidFill>
                </a:uFill>
                <a:latin typeface="Corbel" panose="020B0503020204020204" pitchFamily="34" charset="0"/>
                <a:cs typeface="Calibri"/>
                <a:hlinkClick r:id="rId6"/>
              </a:rPr>
              <a:t>et</a:t>
            </a:r>
            <a:r>
              <a:rPr lang="en-US" sz="1500" u="heavy" spc="-11" dirty="0">
                <a:solidFill>
                  <a:srgbClr val="007B92"/>
                </a:solidFill>
                <a:uFill>
                  <a:solidFill>
                    <a:srgbClr val="007B92"/>
                  </a:solidFill>
                </a:uFill>
                <a:latin typeface="Corbel" panose="020B0503020204020204" pitchFamily="34" charset="0"/>
                <a:cs typeface="Calibri"/>
                <a:hlinkClick r:id="rId6"/>
              </a:rPr>
              <a:t> </a:t>
            </a:r>
            <a:r>
              <a:rPr lang="en-US" sz="1500" u="heavy" dirty="0">
                <a:solidFill>
                  <a:srgbClr val="007B92"/>
                </a:solidFill>
                <a:uFill>
                  <a:solidFill>
                    <a:srgbClr val="007B92"/>
                  </a:solidFill>
                </a:uFill>
                <a:latin typeface="Corbel" panose="020B0503020204020204" pitchFamily="34" charset="0"/>
                <a:cs typeface="Calibri"/>
                <a:hlinkClick r:id="rId6"/>
              </a:rPr>
              <a:t>al.,</a:t>
            </a:r>
            <a:r>
              <a:rPr lang="en-US" sz="1500" u="heavy" spc="-8" dirty="0">
                <a:solidFill>
                  <a:srgbClr val="007B92"/>
                </a:solidFill>
                <a:uFill>
                  <a:solidFill>
                    <a:srgbClr val="007B92"/>
                  </a:solidFill>
                </a:uFill>
                <a:latin typeface="Corbel" panose="020B0503020204020204" pitchFamily="34" charset="0"/>
                <a:cs typeface="Calibri"/>
                <a:hlinkClick r:id="rId6"/>
              </a:rPr>
              <a:t> </a:t>
            </a:r>
            <a:r>
              <a:rPr lang="en-US" sz="1500" u="heavy" spc="-4" dirty="0">
                <a:solidFill>
                  <a:srgbClr val="007B92"/>
                </a:solidFill>
                <a:uFill>
                  <a:solidFill>
                    <a:srgbClr val="007B92"/>
                  </a:solidFill>
                </a:uFill>
                <a:latin typeface="Corbel" panose="020B0503020204020204" pitchFamily="34" charset="0"/>
                <a:cs typeface="Calibri"/>
                <a:hlinkClick r:id="rId6"/>
              </a:rPr>
              <a:t>2020</a:t>
            </a:r>
            <a:r>
              <a:rPr lang="en-US" sz="1500" spc="-4" dirty="0">
                <a:latin typeface="Corbel" panose="020B0503020204020204" pitchFamily="34" charset="0"/>
                <a:cs typeface="Calibri"/>
              </a:rPr>
              <a:t>]</a:t>
            </a:r>
            <a:r>
              <a:rPr lang="en-US" sz="1800" spc="-4" dirty="0">
                <a:latin typeface="Corbel" panose="020B0503020204020204" pitchFamily="34" charset="0"/>
                <a:cs typeface="Calibri"/>
              </a:rPr>
              <a:t>. Why?</a:t>
            </a:r>
          </a:p>
          <a:p>
            <a:pPr lvl="1"/>
            <a:r>
              <a:rPr lang="en-US" sz="1400" dirty="0">
                <a:latin typeface="Corbel" panose="020B0503020204020204" pitchFamily="34" charset="0"/>
                <a:cs typeface="Calibri"/>
              </a:rPr>
              <a:t>RL</a:t>
            </a:r>
            <a:r>
              <a:rPr lang="en-US" sz="1400" spc="-15" dirty="0">
                <a:latin typeface="Corbel" panose="020B0503020204020204" pitchFamily="34" charset="0"/>
                <a:cs typeface="Calibri"/>
              </a:rPr>
              <a:t> </a:t>
            </a:r>
            <a:r>
              <a:rPr lang="en-US" sz="1400" dirty="0">
                <a:latin typeface="Corbel" panose="020B0503020204020204" pitchFamily="34" charset="0"/>
                <a:cs typeface="Calibri"/>
              </a:rPr>
              <a:t>w/</a:t>
            </a:r>
            <a:r>
              <a:rPr lang="en-US" sz="1400" spc="-8" dirty="0">
                <a:latin typeface="Corbel" panose="020B0503020204020204" pitchFamily="34" charset="0"/>
                <a:cs typeface="Calibri"/>
              </a:rPr>
              <a:t> </a:t>
            </a:r>
            <a:r>
              <a:rPr lang="en-US" sz="1400" spc="-4" dirty="0">
                <a:latin typeface="Corbel" panose="020B0503020204020204" pitchFamily="34" charset="0"/>
                <a:cs typeface="Calibri"/>
              </a:rPr>
              <a:t>LMs</a:t>
            </a:r>
            <a:r>
              <a:rPr lang="en-US" sz="1400" spc="-11" dirty="0">
                <a:latin typeface="Corbel" panose="020B0503020204020204" pitchFamily="34" charset="0"/>
                <a:cs typeface="Calibri"/>
              </a:rPr>
              <a:t> </a:t>
            </a:r>
            <a:r>
              <a:rPr lang="en-US" sz="1400" spc="-4" dirty="0">
                <a:latin typeface="Corbel" panose="020B0503020204020204" pitchFamily="34" charset="0"/>
                <a:cs typeface="Calibri"/>
              </a:rPr>
              <a:t>has</a:t>
            </a:r>
            <a:r>
              <a:rPr lang="en-US" sz="1400" spc="-11" dirty="0">
                <a:latin typeface="Corbel" panose="020B0503020204020204" pitchFamily="34" charset="0"/>
                <a:cs typeface="Calibri"/>
              </a:rPr>
              <a:t> </a:t>
            </a:r>
            <a:r>
              <a:rPr lang="en-US" sz="1400" dirty="0">
                <a:latin typeface="Corbel" panose="020B0503020204020204" pitchFamily="34" charset="0"/>
                <a:cs typeface="Calibri"/>
              </a:rPr>
              <a:t>commonly</a:t>
            </a:r>
            <a:r>
              <a:rPr lang="en-US" sz="1400" spc="-30" dirty="0">
                <a:latin typeface="Corbel" panose="020B0503020204020204" pitchFamily="34" charset="0"/>
                <a:cs typeface="Calibri"/>
              </a:rPr>
              <a:t> </a:t>
            </a:r>
            <a:r>
              <a:rPr lang="en-US" sz="1400" spc="-4" dirty="0">
                <a:latin typeface="Corbel" panose="020B0503020204020204" pitchFamily="34" charset="0"/>
                <a:cs typeface="Calibri"/>
              </a:rPr>
              <a:t>been</a:t>
            </a:r>
            <a:r>
              <a:rPr lang="en-US" sz="1400" spc="-8" dirty="0">
                <a:latin typeface="Corbel" panose="020B0503020204020204" pitchFamily="34" charset="0"/>
                <a:cs typeface="Calibri"/>
              </a:rPr>
              <a:t> </a:t>
            </a:r>
            <a:r>
              <a:rPr lang="en-US" sz="1400" dirty="0">
                <a:latin typeface="Corbel" panose="020B0503020204020204" pitchFamily="34" charset="0"/>
                <a:cs typeface="Calibri"/>
              </a:rPr>
              <a:t>viewed as</a:t>
            </a:r>
            <a:r>
              <a:rPr lang="en-US" sz="1400" spc="-19" dirty="0">
                <a:latin typeface="Corbel" panose="020B0503020204020204" pitchFamily="34" charset="0"/>
                <a:cs typeface="Calibri"/>
              </a:rPr>
              <a:t> </a:t>
            </a:r>
            <a:r>
              <a:rPr lang="en-US" sz="1400" dirty="0">
                <a:latin typeface="Corbel" panose="020B0503020204020204" pitchFamily="34" charset="0"/>
                <a:cs typeface="Calibri"/>
              </a:rPr>
              <a:t>very </a:t>
            </a:r>
            <a:r>
              <a:rPr lang="en-US" sz="1400" spc="-4" dirty="0">
                <a:latin typeface="Corbel" panose="020B0503020204020204" pitchFamily="34" charset="0"/>
                <a:cs typeface="Calibri"/>
              </a:rPr>
              <a:t>hard </a:t>
            </a:r>
            <a:r>
              <a:rPr lang="en-US" sz="1400" spc="-398" dirty="0">
                <a:latin typeface="Corbel" panose="020B0503020204020204" pitchFamily="34" charset="0"/>
                <a:cs typeface="Calibri"/>
              </a:rPr>
              <a:t> </a:t>
            </a:r>
            <a:r>
              <a:rPr lang="en-US" sz="1400" dirty="0">
                <a:latin typeface="Corbel" panose="020B0503020204020204" pitchFamily="34" charset="0"/>
                <a:cs typeface="Calibri"/>
              </a:rPr>
              <a:t>to</a:t>
            </a:r>
            <a:r>
              <a:rPr lang="en-US" sz="1400" spc="-11" dirty="0">
                <a:latin typeface="Corbel" panose="020B0503020204020204" pitchFamily="34" charset="0"/>
                <a:cs typeface="Calibri"/>
              </a:rPr>
              <a:t> </a:t>
            </a:r>
            <a:r>
              <a:rPr lang="en-US" sz="1400" dirty="0">
                <a:latin typeface="Corbel" panose="020B0503020204020204" pitchFamily="34" charset="0"/>
                <a:cs typeface="Calibri"/>
              </a:rPr>
              <a:t>get</a:t>
            </a:r>
            <a:r>
              <a:rPr lang="en-US" sz="1400" spc="-11" dirty="0">
                <a:latin typeface="Corbel" panose="020B0503020204020204" pitchFamily="34" charset="0"/>
                <a:cs typeface="Calibri"/>
              </a:rPr>
              <a:t> </a:t>
            </a:r>
            <a:r>
              <a:rPr lang="en-US" sz="1400" dirty="0">
                <a:latin typeface="Corbel" panose="020B0503020204020204" pitchFamily="34" charset="0"/>
                <a:cs typeface="Calibri"/>
              </a:rPr>
              <a:t>right</a:t>
            </a:r>
            <a:r>
              <a:rPr lang="en-US" sz="1400" spc="-15" dirty="0">
                <a:latin typeface="Corbel" panose="020B0503020204020204" pitchFamily="34" charset="0"/>
                <a:cs typeface="Calibri"/>
              </a:rPr>
              <a:t> </a:t>
            </a:r>
            <a:r>
              <a:rPr lang="en-US" sz="1400" spc="-4" dirty="0">
                <a:latin typeface="Corbel" panose="020B0503020204020204" pitchFamily="34" charset="0"/>
                <a:cs typeface="Calibri"/>
              </a:rPr>
              <a:t>(still</a:t>
            </a:r>
            <a:r>
              <a:rPr lang="en-US" sz="1400" spc="-23" dirty="0">
                <a:latin typeface="Corbel" panose="020B0503020204020204" pitchFamily="34" charset="0"/>
                <a:cs typeface="Calibri"/>
              </a:rPr>
              <a:t> </a:t>
            </a:r>
            <a:r>
              <a:rPr lang="en-US" sz="1400" dirty="0">
                <a:latin typeface="Corbel" panose="020B0503020204020204" pitchFamily="34" charset="0"/>
                <a:cs typeface="Calibri"/>
              </a:rPr>
              <a:t>is!)</a:t>
            </a:r>
          </a:p>
          <a:p>
            <a:pPr lvl="1"/>
            <a:r>
              <a:rPr lang="en-US" sz="1400" dirty="0">
                <a:latin typeface="Corbel" panose="020B0503020204020204" pitchFamily="34" charset="0"/>
                <a:cs typeface="Calibri"/>
              </a:rPr>
              <a:t>RL </a:t>
            </a:r>
            <a:r>
              <a:rPr lang="en-US" sz="1400" spc="-4" dirty="0">
                <a:latin typeface="Corbel" panose="020B0503020204020204" pitchFamily="34" charset="0"/>
                <a:cs typeface="Calibri"/>
              </a:rPr>
              <a:t>algorithms </a:t>
            </a:r>
            <a:r>
              <a:rPr lang="en-US" sz="1400" dirty="0">
                <a:latin typeface="Corbel" panose="020B0503020204020204" pitchFamily="34" charset="0"/>
                <a:cs typeface="Calibri"/>
              </a:rPr>
              <a:t>that work </a:t>
            </a:r>
            <a:r>
              <a:rPr lang="en-US" sz="1400" spc="-4" dirty="0">
                <a:latin typeface="Corbel" panose="020B0503020204020204" pitchFamily="34" charset="0"/>
                <a:cs typeface="Calibri"/>
              </a:rPr>
              <a:t>for</a:t>
            </a:r>
            <a:r>
              <a:rPr lang="en-US" sz="1400" dirty="0">
                <a:latin typeface="Corbel" panose="020B0503020204020204" pitchFamily="34" charset="0"/>
                <a:cs typeface="Calibri"/>
              </a:rPr>
              <a:t> large</a:t>
            </a:r>
            <a:r>
              <a:rPr lang="en-US" sz="1400" spc="-23" dirty="0">
                <a:latin typeface="Corbel" panose="020B0503020204020204" pitchFamily="34" charset="0"/>
                <a:cs typeface="Calibri"/>
              </a:rPr>
              <a:t> </a:t>
            </a:r>
            <a:r>
              <a:rPr lang="en-US" sz="1400" spc="-4" dirty="0">
                <a:latin typeface="Corbel" panose="020B0503020204020204" pitchFamily="34" charset="0"/>
                <a:cs typeface="Calibri"/>
              </a:rPr>
              <a:t>neural</a:t>
            </a:r>
            <a:r>
              <a:rPr lang="en-US" sz="1400" spc="-15" dirty="0">
                <a:latin typeface="Corbel" panose="020B0503020204020204" pitchFamily="34" charset="0"/>
                <a:cs typeface="Calibri"/>
              </a:rPr>
              <a:t> </a:t>
            </a:r>
            <a:r>
              <a:rPr lang="en-US" sz="1400" dirty="0">
                <a:latin typeface="Corbel" panose="020B0503020204020204" pitchFamily="34" charset="0"/>
                <a:cs typeface="Calibri"/>
              </a:rPr>
              <a:t>models,</a:t>
            </a:r>
            <a:r>
              <a:rPr lang="en-US" sz="1400" spc="-23" dirty="0">
                <a:latin typeface="Corbel" panose="020B0503020204020204" pitchFamily="34" charset="0"/>
                <a:cs typeface="Calibri"/>
              </a:rPr>
              <a:t> </a:t>
            </a:r>
            <a:r>
              <a:rPr lang="en-US" sz="1400" dirty="0">
                <a:latin typeface="Corbel" panose="020B0503020204020204" pitchFamily="34" charset="0"/>
                <a:cs typeface="Calibri"/>
              </a:rPr>
              <a:t>including</a:t>
            </a:r>
            <a:r>
              <a:rPr lang="en-US" sz="1400" spc="-23" dirty="0">
                <a:latin typeface="Corbel" panose="020B0503020204020204" pitchFamily="34" charset="0"/>
                <a:cs typeface="Calibri"/>
              </a:rPr>
              <a:t> </a:t>
            </a:r>
            <a:r>
              <a:rPr lang="en-US" sz="1400" dirty="0">
                <a:latin typeface="Corbel" panose="020B0503020204020204" pitchFamily="34" charset="0"/>
                <a:cs typeface="Calibri"/>
              </a:rPr>
              <a:t>language</a:t>
            </a:r>
            <a:r>
              <a:rPr lang="en-US" sz="1400" spc="-11" dirty="0">
                <a:latin typeface="Corbel" panose="020B0503020204020204" pitchFamily="34" charset="0"/>
                <a:cs typeface="Calibri"/>
              </a:rPr>
              <a:t> </a:t>
            </a:r>
            <a:r>
              <a:rPr lang="en-US" sz="1400" dirty="0">
                <a:latin typeface="Corbel" panose="020B0503020204020204" pitchFamily="34" charset="0"/>
                <a:cs typeface="Calibri"/>
              </a:rPr>
              <a:t>models </a:t>
            </a:r>
            <a:r>
              <a:rPr lang="en-US" sz="1400" spc="-394" dirty="0">
                <a:latin typeface="Corbel" panose="020B0503020204020204" pitchFamily="34" charset="0"/>
                <a:cs typeface="Calibri"/>
              </a:rPr>
              <a:t> </a:t>
            </a:r>
            <a:r>
              <a:rPr lang="en-US" sz="1400" spc="-4" dirty="0">
                <a:latin typeface="Corbel" panose="020B0503020204020204" pitchFamily="34" charset="0"/>
                <a:cs typeface="Calibri"/>
              </a:rPr>
              <a:t>(e.g.</a:t>
            </a:r>
            <a:r>
              <a:rPr lang="en-US" sz="1400" spc="-26" dirty="0">
                <a:latin typeface="Corbel" panose="020B0503020204020204" pitchFamily="34" charset="0"/>
                <a:cs typeface="Calibri"/>
              </a:rPr>
              <a:t> </a:t>
            </a:r>
            <a:r>
              <a:rPr lang="en-US" sz="1400" spc="-4" dirty="0">
                <a:latin typeface="Corbel" panose="020B0503020204020204" pitchFamily="34" charset="0"/>
                <a:cs typeface="Calibri"/>
              </a:rPr>
              <a:t>PPO;</a:t>
            </a:r>
            <a:r>
              <a:rPr lang="en-US" sz="1400" spc="-15" dirty="0">
                <a:latin typeface="Corbel" panose="020B0503020204020204" pitchFamily="34" charset="0"/>
                <a:cs typeface="Calibri"/>
              </a:rPr>
              <a:t> </a:t>
            </a:r>
            <a:r>
              <a:rPr lang="en-US" sz="1400" spc="-4" dirty="0">
                <a:latin typeface="Corbel" panose="020B0503020204020204" pitchFamily="34" charset="0"/>
                <a:cs typeface="Calibri"/>
              </a:rPr>
              <a:t>[</a:t>
            </a:r>
            <a:r>
              <a:rPr lang="en-US" sz="1400" u="heavy" spc="-4" dirty="0">
                <a:solidFill>
                  <a:srgbClr val="007B92"/>
                </a:solidFill>
                <a:uFill>
                  <a:solidFill>
                    <a:srgbClr val="007B92"/>
                  </a:solidFill>
                </a:uFill>
                <a:latin typeface="Corbel" panose="020B0503020204020204" pitchFamily="34" charset="0"/>
                <a:cs typeface="Calibri"/>
                <a:hlinkClick r:id="rId7"/>
              </a:rPr>
              <a:t>Schulman</a:t>
            </a:r>
            <a:r>
              <a:rPr lang="en-US" sz="1400" u="heavy" spc="-11" dirty="0">
                <a:solidFill>
                  <a:srgbClr val="007B92"/>
                </a:solidFill>
                <a:uFill>
                  <a:solidFill>
                    <a:srgbClr val="007B92"/>
                  </a:solidFill>
                </a:uFill>
                <a:latin typeface="Corbel" panose="020B0503020204020204" pitchFamily="34" charset="0"/>
                <a:cs typeface="Calibri"/>
                <a:hlinkClick r:id="rId7"/>
              </a:rPr>
              <a:t> </a:t>
            </a:r>
            <a:r>
              <a:rPr lang="en-US" sz="1400" u="heavy" dirty="0">
                <a:solidFill>
                  <a:srgbClr val="007B92"/>
                </a:solidFill>
                <a:uFill>
                  <a:solidFill>
                    <a:srgbClr val="007B92"/>
                  </a:solidFill>
                </a:uFill>
                <a:latin typeface="Corbel" panose="020B0503020204020204" pitchFamily="34" charset="0"/>
                <a:cs typeface="Calibri"/>
                <a:hlinkClick r:id="rId7"/>
              </a:rPr>
              <a:t>et</a:t>
            </a:r>
            <a:r>
              <a:rPr lang="en-US" sz="1400" u="heavy" spc="-4" dirty="0">
                <a:solidFill>
                  <a:srgbClr val="007B92"/>
                </a:solidFill>
                <a:uFill>
                  <a:solidFill>
                    <a:srgbClr val="007B92"/>
                  </a:solidFill>
                </a:uFill>
                <a:latin typeface="Corbel" panose="020B0503020204020204" pitchFamily="34" charset="0"/>
                <a:cs typeface="Calibri"/>
                <a:hlinkClick r:id="rId7"/>
              </a:rPr>
              <a:t> </a:t>
            </a:r>
            <a:r>
              <a:rPr lang="en-US" sz="1400" u="heavy" dirty="0">
                <a:solidFill>
                  <a:srgbClr val="007B92"/>
                </a:solidFill>
                <a:uFill>
                  <a:solidFill>
                    <a:srgbClr val="007B92"/>
                  </a:solidFill>
                </a:uFill>
                <a:latin typeface="Corbel" panose="020B0503020204020204" pitchFamily="34" charset="0"/>
                <a:cs typeface="Calibri"/>
                <a:hlinkClick r:id="rId7"/>
              </a:rPr>
              <a:t>al.,</a:t>
            </a:r>
            <a:r>
              <a:rPr lang="en-US" sz="1400" u="heavy" spc="-11" dirty="0">
                <a:solidFill>
                  <a:srgbClr val="007B92"/>
                </a:solidFill>
                <a:uFill>
                  <a:solidFill>
                    <a:srgbClr val="007B92"/>
                  </a:solidFill>
                </a:uFill>
                <a:latin typeface="Corbel" panose="020B0503020204020204" pitchFamily="34" charset="0"/>
                <a:cs typeface="Calibri"/>
                <a:hlinkClick r:id="rId7"/>
              </a:rPr>
              <a:t> </a:t>
            </a:r>
            <a:r>
              <a:rPr lang="en-US" sz="1400" u="heavy" spc="-4" dirty="0">
                <a:solidFill>
                  <a:srgbClr val="007B92"/>
                </a:solidFill>
                <a:uFill>
                  <a:solidFill>
                    <a:srgbClr val="007B92"/>
                  </a:solidFill>
                </a:uFill>
                <a:latin typeface="Corbel" panose="020B0503020204020204" pitchFamily="34" charset="0"/>
                <a:cs typeface="Calibri"/>
                <a:hlinkClick r:id="rId7"/>
              </a:rPr>
              <a:t>2017</a:t>
            </a:r>
            <a:r>
              <a:rPr lang="en-US" sz="1400" spc="-4" dirty="0">
                <a:latin typeface="Corbel" panose="020B0503020204020204" pitchFamily="34" charset="0"/>
                <a:cs typeface="Calibri"/>
              </a:rPr>
              <a:t>])</a:t>
            </a:r>
            <a:br>
              <a:rPr lang="en-US" sz="1400" spc="-4" dirty="0">
                <a:latin typeface="Corbel" panose="020B0503020204020204" pitchFamily="34" charset="0"/>
                <a:cs typeface="Calibri"/>
              </a:rPr>
            </a:br>
            <a:endParaRPr lang="en-US" spc="-4" dirty="0">
              <a:latin typeface="Corbel" panose="020B0503020204020204" pitchFamily="34" charset="0"/>
              <a:cs typeface="Calibri"/>
            </a:endParaRPr>
          </a:p>
          <a:p>
            <a:pPr lvl="1"/>
            <a:endParaRPr lang="en-US" dirty="0"/>
          </a:p>
        </p:txBody>
      </p:sp>
      <p:pic>
        <p:nvPicPr>
          <p:cNvPr id="5" name="object 5">
            <a:extLst>
              <a:ext uri="{FF2B5EF4-FFF2-40B4-BE49-F238E27FC236}">
                <a16:creationId xmlns:a16="http://schemas.microsoft.com/office/drawing/2014/main" id="{61042B95-BF62-7B94-ECAF-AEFE7EC61668}"/>
              </a:ext>
            </a:extLst>
          </p:cNvPr>
          <p:cNvPicPr/>
          <p:nvPr/>
        </p:nvPicPr>
        <p:blipFill>
          <a:blip r:embed="rId8" cstate="print"/>
          <a:stretch>
            <a:fillRect/>
          </a:stretch>
        </p:blipFill>
        <p:spPr>
          <a:xfrm>
            <a:off x="6083406" y="2026364"/>
            <a:ext cx="2491727" cy="650343"/>
          </a:xfrm>
          <a:prstGeom prst="rect">
            <a:avLst/>
          </a:prstGeom>
        </p:spPr>
      </p:pic>
      <p:sp>
        <p:nvSpPr>
          <p:cNvPr id="6" name="TextBox 5">
            <a:extLst>
              <a:ext uri="{FF2B5EF4-FFF2-40B4-BE49-F238E27FC236}">
                <a16:creationId xmlns:a16="http://schemas.microsoft.com/office/drawing/2014/main" id="{C503BFF6-3A90-BCF9-C729-5C4D9E455AE2}"/>
              </a:ext>
            </a:extLst>
          </p:cNvPr>
          <p:cNvSpPr txBox="1"/>
          <p:nvPr/>
        </p:nvSpPr>
        <p:spPr>
          <a:xfrm>
            <a:off x="3497580" y="4919543"/>
            <a:ext cx="2266819" cy="261610"/>
          </a:xfrm>
          <a:prstGeom prst="rect">
            <a:avLst/>
          </a:prstGeom>
          <a:noFill/>
        </p:spPr>
        <p:txBody>
          <a:bodyPr wrap="square" rtlCol="0">
            <a:spAutoFit/>
          </a:bodyPr>
          <a:lstStyle/>
          <a:p>
            <a:pPr algn="ctr"/>
            <a:r>
              <a:rPr lang="en-US" sz="1050" dirty="0">
                <a:solidFill>
                  <a:schemeClr val="tx1">
                    <a:lumMod val="50000"/>
                    <a:lumOff val="50000"/>
                  </a:schemeClr>
                </a:solidFill>
                <a:latin typeface="Corbel" panose="020B0503020204020204" pitchFamily="34" charset="0"/>
              </a:rPr>
              <a:t>[Slide credit: Jesse Mu]</a:t>
            </a:r>
          </a:p>
        </p:txBody>
      </p:sp>
    </p:spTree>
    <p:extLst>
      <p:ext uri="{BB962C8B-B14F-4D97-AF65-F5344CB8AC3E}">
        <p14:creationId xmlns:p14="http://schemas.microsoft.com/office/powerpoint/2010/main" val="28772183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BF5BA-E1DA-8A72-C698-71153F5CA1D4}"/>
              </a:ext>
            </a:extLst>
          </p:cNvPr>
          <p:cNvSpPr>
            <a:spLocks noGrp="1"/>
          </p:cNvSpPr>
          <p:nvPr>
            <p:ph type="title"/>
          </p:nvPr>
        </p:nvSpPr>
        <p:spPr/>
        <p:txBody>
          <a:bodyPr>
            <a:normAutofit fontScale="90000"/>
          </a:bodyPr>
          <a:lstStyle/>
          <a:p>
            <a:r>
              <a:rPr lang="en-US" dirty="0"/>
              <a:t>Reward Model ~ Human Preference </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EEB7E2C-AD96-D626-001B-6F78F9140ADB}"/>
                  </a:ext>
                </a:extLst>
              </p:cNvPr>
              <p:cNvSpPr>
                <a:spLocks noGrp="1"/>
              </p:cNvSpPr>
              <p:nvPr>
                <p:ph idx="1"/>
              </p:nvPr>
            </p:nvSpPr>
            <p:spPr>
              <a:xfrm>
                <a:off x="311700" y="1160496"/>
                <a:ext cx="8520600" cy="3683248"/>
              </a:xfrm>
            </p:spPr>
            <p:txBody>
              <a:bodyPr/>
              <a:lstStyle/>
              <a:p>
                <a:r>
                  <a:rPr lang="en-US" dirty="0"/>
                  <a:t>Imagine a reward function: </a:t>
                </a:r>
                <a14:m>
                  <m:oMath xmlns:m="http://schemas.openxmlformats.org/officeDocument/2006/math">
                    <m:r>
                      <a:rPr lang="en-US" b="0" i="1" smtClean="0">
                        <a:solidFill>
                          <a:srgbClr val="0E0CC0"/>
                        </a:solidFill>
                        <a:latin typeface="Cambria Math" panose="02040503050406030204" pitchFamily="18" charset="0"/>
                      </a:rPr>
                      <m:t>𝑅</m:t>
                    </m:r>
                    <m:d>
                      <m:dPr>
                        <m:ctrlPr>
                          <a:rPr lang="en-US" b="0" i="1" smtClean="0">
                            <a:solidFill>
                              <a:srgbClr val="0E0CC0"/>
                            </a:solidFill>
                            <a:latin typeface="Cambria Math" panose="02040503050406030204" pitchFamily="18" charset="0"/>
                          </a:rPr>
                        </m:ctrlPr>
                      </m:dPr>
                      <m:e>
                        <m:r>
                          <a:rPr lang="en-US" b="0" i="1" smtClean="0">
                            <a:solidFill>
                              <a:srgbClr val="0E0CC0"/>
                            </a:solidFill>
                            <a:latin typeface="Cambria Math" panose="02040503050406030204" pitchFamily="18" charset="0"/>
                          </a:rPr>
                          <m:t>𝑠</m:t>
                        </m:r>
                        <m:r>
                          <a:rPr lang="en-US" b="0" i="1" smtClean="0">
                            <a:solidFill>
                              <a:srgbClr val="0E0CC0"/>
                            </a:solidFill>
                            <a:latin typeface="Cambria Math" panose="02040503050406030204" pitchFamily="18" charset="0"/>
                          </a:rPr>
                          <m:t>;</m:t>
                        </m:r>
                        <m:r>
                          <a:rPr lang="en-US" b="0" i="1" smtClean="0">
                            <a:solidFill>
                              <a:srgbClr val="0E0CC0"/>
                            </a:solidFill>
                            <a:latin typeface="Cambria Math" panose="02040503050406030204" pitchFamily="18" charset="0"/>
                          </a:rPr>
                          <m:t>𝑝</m:t>
                        </m:r>
                      </m:e>
                    </m:d>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ℝ</m:t>
                    </m:r>
                  </m:oMath>
                </a14:m>
                <a:r>
                  <a:rPr lang="en-US" dirty="0"/>
                  <a:t>  for any output </a:t>
                </a:r>
                <a14:m>
                  <m:oMath xmlns:m="http://schemas.openxmlformats.org/officeDocument/2006/math">
                    <m:r>
                      <a:rPr lang="en-US" i="1">
                        <a:latin typeface="Cambria Math" panose="02040503050406030204" pitchFamily="18" charset="0"/>
                      </a:rPr>
                      <m:t>𝑠</m:t>
                    </m:r>
                  </m:oMath>
                </a14:m>
                <a:r>
                  <a:rPr lang="en-US" dirty="0"/>
                  <a:t> to prompt </a:t>
                </a:r>
                <a14:m>
                  <m:oMath xmlns:m="http://schemas.openxmlformats.org/officeDocument/2006/math">
                    <m:r>
                      <a:rPr lang="en-US" i="1">
                        <a:latin typeface="Cambria Math" panose="02040503050406030204" pitchFamily="18" charset="0"/>
                      </a:rPr>
                      <m:t>𝑝</m:t>
                    </m:r>
                  </m:oMath>
                </a14:m>
                <a:endParaRPr lang="en-US" dirty="0"/>
              </a:p>
              <a:p>
                <a:r>
                  <a:rPr lang="en-US" dirty="0">
                    <a:solidFill>
                      <a:srgbClr val="C00000"/>
                    </a:solidFill>
                  </a:rPr>
                  <a:t>The reward is higher when humans prefer the output </a:t>
                </a:r>
              </a:p>
              <a:p>
                <a:endParaRPr lang="en-US" dirty="0"/>
              </a:p>
            </p:txBody>
          </p:sp>
        </mc:Choice>
        <mc:Fallback xmlns="">
          <p:sp>
            <p:nvSpPr>
              <p:cNvPr id="3" name="Content Placeholder 2">
                <a:extLst>
                  <a:ext uri="{FF2B5EF4-FFF2-40B4-BE49-F238E27FC236}">
                    <a16:creationId xmlns:a16="http://schemas.microsoft.com/office/drawing/2014/main" id="{1EEB7E2C-AD96-D626-001B-6F78F9140ADB}"/>
                  </a:ext>
                </a:extLst>
              </p:cNvPr>
              <p:cNvSpPr>
                <a:spLocks noGrp="1" noRot="1" noChangeAspect="1" noMove="1" noResize="1" noEditPoints="1" noAdjustHandles="1" noChangeArrowheads="1" noChangeShapeType="1" noTextEdit="1"/>
              </p:cNvSpPr>
              <p:nvPr>
                <p:ph idx="1"/>
              </p:nvPr>
            </p:nvSpPr>
            <p:spPr>
              <a:xfrm>
                <a:off x="311700" y="1160496"/>
                <a:ext cx="8520600" cy="3683248"/>
              </a:xfrm>
              <a:blipFill>
                <a:blip r:embed="rId2"/>
                <a:stretch>
                  <a:fillRect/>
                </a:stretch>
              </a:blipFill>
            </p:spPr>
            <p:txBody>
              <a:bodyPr/>
              <a:lstStyle/>
              <a:p>
                <a:r>
                  <a:rPr lang="en-US">
                    <a:noFill/>
                  </a:rPr>
                  <a:t> </a:t>
                </a:r>
              </a:p>
            </p:txBody>
          </p:sp>
        </mc:Fallback>
      </mc:AlternateContent>
      <p:sp>
        <p:nvSpPr>
          <p:cNvPr id="4" name="object 10">
            <a:extLst>
              <a:ext uri="{FF2B5EF4-FFF2-40B4-BE49-F238E27FC236}">
                <a16:creationId xmlns:a16="http://schemas.microsoft.com/office/drawing/2014/main" id="{ABD80C85-5E2E-1258-ADA7-BFCFB3BA8062}"/>
              </a:ext>
            </a:extLst>
          </p:cNvPr>
          <p:cNvSpPr txBox="1"/>
          <p:nvPr/>
        </p:nvSpPr>
        <p:spPr>
          <a:xfrm>
            <a:off x="743712" y="2005956"/>
            <a:ext cx="2305050" cy="1856758"/>
          </a:xfrm>
          <a:prstGeom prst="rect">
            <a:avLst/>
          </a:prstGeom>
        </p:spPr>
        <p:txBody>
          <a:bodyPr vert="horz" wrap="square" lIns="0" tIns="10001" rIns="0" bIns="0" rtlCol="0">
            <a:spAutoFit/>
          </a:bodyPr>
          <a:lstStyle/>
          <a:p>
            <a:pPr marL="9525">
              <a:spcBef>
                <a:spcPts val="79"/>
              </a:spcBef>
            </a:pPr>
            <a:r>
              <a:rPr sz="1500" spc="-4" dirty="0">
                <a:latin typeface="Courier New"/>
                <a:cs typeface="Courier New"/>
              </a:rPr>
              <a:t>SAN</a:t>
            </a:r>
            <a:r>
              <a:rPr sz="1500" spc="-38" dirty="0">
                <a:latin typeface="Courier New"/>
                <a:cs typeface="Courier New"/>
              </a:rPr>
              <a:t> </a:t>
            </a:r>
            <a:r>
              <a:rPr sz="1500" spc="-4" dirty="0">
                <a:latin typeface="Courier New"/>
                <a:cs typeface="Courier New"/>
              </a:rPr>
              <a:t>FRANCISCO,</a:t>
            </a:r>
            <a:endParaRPr sz="1500" dirty="0">
              <a:latin typeface="Courier New"/>
              <a:cs typeface="Courier New"/>
            </a:endParaRPr>
          </a:p>
          <a:p>
            <a:pPr marL="9525" marR="3810"/>
            <a:r>
              <a:rPr sz="1500" spc="-4" dirty="0">
                <a:latin typeface="Courier New"/>
                <a:cs typeface="Courier New"/>
              </a:rPr>
              <a:t>California</a:t>
            </a:r>
            <a:r>
              <a:rPr sz="1500" spc="30" dirty="0">
                <a:latin typeface="Courier New"/>
                <a:cs typeface="Courier New"/>
              </a:rPr>
              <a:t> </a:t>
            </a:r>
            <a:r>
              <a:rPr sz="1500" spc="-4" dirty="0">
                <a:latin typeface="Courier New"/>
                <a:cs typeface="Courier New"/>
              </a:rPr>
              <a:t>(CNN)</a:t>
            </a:r>
            <a:r>
              <a:rPr sz="1500" spc="34" dirty="0">
                <a:latin typeface="Courier New"/>
                <a:cs typeface="Courier New"/>
              </a:rPr>
              <a:t> </a:t>
            </a:r>
            <a:r>
              <a:rPr sz="1500" spc="-4" dirty="0">
                <a:latin typeface="Courier New"/>
                <a:cs typeface="Courier New"/>
              </a:rPr>
              <a:t>-- </a:t>
            </a:r>
            <a:r>
              <a:rPr sz="1500" spc="-889" dirty="0">
                <a:latin typeface="Courier New"/>
                <a:cs typeface="Courier New"/>
              </a:rPr>
              <a:t> </a:t>
            </a:r>
            <a:r>
              <a:rPr sz="1500" dirty="0">
                <a:latin typeface="Courier New"/>
                <a:cs typeface="Courier New"/>
              </a:rPr>
              <a:t>A </a:t>
            </a:r>
            <a:r>
              <a:rPr sz="1500" spc="-4" dirty="0">
                <a:latin typeface="Courier New"/>
                <a:cs typeface="Courier New"/>
              </a:rPr>
              <a:t>magnitude 4.2 </a:t>
            </a:r>
            <a:r>
              <a:rPr sz="1500" dirty="0">
                <a:latin typeface="Courier New"/>
                <a:cs typeface="Courier New"/>
              </a:rPr>
              <a:t> </a:t>
            </a:r>
            <a:r>
              <a:rPr sz="1500" spc="-4" dirty="0">
                <a:latin typeface="Courier New"/>
                <a:cs typeface="Courier New"/>
              </a:rPr>
              <a:t>earthquake</a:t>
            </a:r>
            <a:r>
              <a:rPr sz="1500" spc="-15" dirty="0">
                <a:latin typeface="Courier New"/>
                <a:cs typeface="Courier New"/>
              </a:rPr>
              <a:t> </a:t>
            </a:r>
            <a:r>
              <a:rPr sz="1500" spc="-4" dirty="0">
                <a:latin typeface="Courier New"/>
                <a:cs typeface="Courier New"/>
              </a:rPr>
              <a:t>shook</a:t>
            </a:r>
            <a:r>
              <a:rPr sz="1500" spc="-11" dirty="0">
                <a:latin typeface="Courier New"/>
                <a:cs typeface="Courier New"/>
              </a:rPr>
              <a:t> </a:t>
            </a:r>
            <a:r>
              <a:rPr sz="1500" spc="-4" dirty="0">
                <a:latin typeface="Courier New"/>
                <a:cs typeface="Courier New"/>
              </a:rPr>
              <a:t>the </a:t>
            </a:r>
            <a:r>
              <a:rPr sz="1500" spc="-889" dirty="0">
                <a:latin typeface="Courier New"/>
                <a:cs typeface="Courier New"/>
              </a:rPr>
              <a:t> </a:t>
            </a:r>
            <a:r>
              <a:rPr sz="1500" spc="-4" dirty="0">
                <a:latin typeface="Courier New"/>
                <a:cs typeface="Courier New"/>
              </a:rPr>
              <a:t>San</a:t>
            </a:r>
            <a:r>
              <a:rPr sz="1500" spc="-11" dirty="0">
                <a:latin typeface="Courier New"/>
                <a:cs typeface="Courier New"/>
              </a:rPr>
              <a:t> </a:t>
            </a:r>
            <a:r>
              <a:rPr sz="1500" spc="-4" dirty="0">
                <a:latin typeface="Courier New"/>
                <a:cs typeface="Courier New"/>
              </a:rPr>
              <a:t>Francisco</a:t>
            </a:r>
            <a:endParaRPr sz="1500" dirty="0">
              <a:latin typeface="Courier New"/>
              <a:cs typeface="Courier New"/>
            </a:endParaRPr>
          </a:p>
          <a:p>
            <a:pPr marL="9525"/>
            <a:r>
              <a:rPr sz="1500" spc="-4" dirty="0">
                <a:latin typeface="Courier New"/>
                <a:cs typeface="Courier New"/>
              </a:rPr>
              <a:t>...</a:t>
            </a:r>
            <a:endParaRPr sz="1500" dirty="0">
              <a:latin typeface="Courier New"/>
              <a:cs typeface="Courier New"/>
            </a:endParaRPr>
          </a:p>
          <a:p>
            <a:pPr marL="9525" marR="346234"/>
            <a:r>
              <a:rPr sz="1500" spc="-4" dirty="0">
                <a:latin typeface="Courier New"/>
                <a:cs typeface="Courier New"/>
              </a:rPr>
              <a:t>overturn</a:t>
            </a:r>
            <a:r>
              <a:rPr sz="1500" spc="-45" dirty="0">
                <a:latin typeface="Courier New"/>
                <a:cs typeface="Courier New"/>
              </a:rPr>
              <a:t> </a:t>
            </a:r>
            <a:r>
              <a:rPr sz="1500" spc="-4" dirty="0">
                <a:latin typeface="Courier New"/>
                <a:cs typeface="Courier New"/>
              </a:rPr>
              <a:t>unstable </a:t>
            </a:r>
            <a:r>
              <a:rPr sz="1500" spc="-889" dirty="0">
                <a:latin typeface="Courier New"/>
                <a:cs typeface="Courier New"/>
              </a:rPr>
              <a:t> </a:t>
            </a:r>
            <a:r>
              <a:rPr sz="1500" spc="-4" dirty="0">
                <a:latin typeface="Courier New"/>
                <a:cs typeface="Courier New"/>
              </a:rPr>
              <a:t>objects.</a:t>
            </a:r>
            <a:endParaRPr sz="1500" dirty="0">
              <a:latin typeface="Courier New"/>
              <a:cs typeface="Courier New"/>
            </a:endParaRPr>
          </a:p>
        </p:txBody>
      </p:sp>
      <mc:AlternateContent xmlns:mc="http://schemas.openxmlformats.org/markup-compatibility/2006" xmlns:a14="http://schemas.microsoft.com/office/drawing/2010/main">
        <mc:Choice Requires="a14">
          <p:sp>
            <p:nvSpPr>
              <p:cNvPr id="5" name="object 12">
                <a:extLst>
                  <a:ext uri="{FF2B5EF4-FFF2-40B4-BE49-F238E27FC236}">
                    <a16:creationId xmlns:a16="http://schemas.microsoft.com/office/drawing/2014/main" id="{289971BD-3D8E-A1B2-BBFC-53D22A13799B}"/>
                  </a:ext>
                </a:extLst>
              </p:cNvPr>
              <p:cNvSpPr txBox="1"/>
              <p:nvPr/>
            </p:nvSpPr>
            <p:spPr>
              <a:xfrm>
                <a:off x="3630263" y="1978810"/>
                <a:ext cx="2019300" cy="2080474"/>
              </a:xfrm>
              <a:prstGeom prst="rect">
                <a:avLst/>
              </a:prstGeom>
            </p:spPr>
            <p:txBody>
              <a:bodyPr vert="horz" wrap="square" lIns="0" tIns="10001" rIns="0" bIns="0" rtlCol="0">
                <a:spAutoFit/>
              </a:bodyPr>
              <a:lstStyle/>
              <a:p>
                <a:pPr marL="38100" marR="32385">
                  <a:spcBef>
                    <a:spcPts val="79"/>
                  </a:spcBef>
                </a:pPr>
                <a:r>
                  <a:rPr lang="en-US" sz="1500" spc="-4" dirty="0">
                    <a:latin typeface="Courier New"/>
                    <a:cs typeface="Courier New"/>
                  </a:rPr>
                  <a:t>An</a:t>
                </a:r>
                <a:r>
                  <a:rPr lang="en-US" sz="1500" spc="-26" dirty="0">
                    <a:latin typeface="Courier New"/>
                    <a:cs typeface="Courier New"/>
                  </a:rPr>
                  <a:t> </a:t>
                </a:r>
                <a:r>
                  <a:rPr lang="en-US" sz="1500" spc="-4" dirty="0">
                    <a:latin typeface="Courier New"/>
                    <a:cs typeface="Courier New"/>
                  </a:rPr>
                  <a:t>earthquake</a:t>
                </a:r>
                <a:r>
                  <a:rPr lang="en-US" sz="1500" spc="-23" dirty="0">
                    <a:latin typeface="Courier New"/>
                    <a:cs typeface="Courier New"/>
                  </a:rPr>
                  <a:t> </a:t>
                </a:r>
                <a:r>
                  <a:rPr lang="en-US" sz="1500" spc="-4" dirty="0">
                    <a:latin typeface="Courier New"/>
                    <a:cs typeface="Courier New"/>
                  </a:rPr>
                  <a:t>hit </a:t>
                </a:r>
                <a:r>
                  <a:rPr lang="en-US" sz="1500" spc="-889" dirty="0">
                    <a:latin typeface="Courier New"/>
                    <a:cs typeface="Courier New"/>
                  </a:rPr>
                  <a:t> </a:t>
                </a:r>
                <a:r>
                  <a:rPr lang="en-US" sz="1500" spc="-4" dirty="0">
                    <a:latin typeface="Courier New"/>
                    <a:cs typeface="Courier New"/>
                  </a:rPr>
                  <a:t>San</a:t>
                </a:r>
                <a:r>
                  <a:rPr lang="en-US" sz="1500" spc="-19" dirty="0">
                    <a:latin typeface="Courier New"/>
                    <a:cs typeface="Courier New"/>
                  </a:rPr>
                  <a:t> </a:t>
                </a:r>
                <a:r>
                  <a:rPr lang="en-US" sz="1500" spc="-4" dirty="0">
                    <a:latin typeface="Courier New"/>
                    <a:cs typeface="Courier New"/>
                  </a:rPr>
                  <a:t>Francisco.</a:t>
                </a:r>
                <a:endParaRPr lang="en-US" sz="1500" dirty="0">
                  <a:latin typeface="Courier New"/>
                  <a:cs typeface="Courier New"/>
                </a:endParaRPr>
              </a:p>
              <a:p>
                <a:pPr marL="38100" marR="146209"/>
                <a:r>
                  <a:rPr lang="en-US" sz="1500" spc="-4" dirty="0">
                    <a:latin typeface="Courier New"/>
                    <a:cs typeface="Courier New"/>
                  </a:rPr>
                  <a:t>There was minor </a:t>
                </a:r>
                <a:r>
                  <a:rPr lang="en-US" sz="1500" spc="-893" dirty="0">
                    <a:latin typeface="Courier New"/>
                    <a:cs typeface="Courier New"/>
                  </a:rPr>
                  <a:t> </a:t>
                </a:r>
                <a:r>
                  <a:rPr lang="en-US" sz="1500" spc="-4" dirty="0">
                    <a:latin typeface="Courier New"/>
                    <a:cs typeface="Courier New"/>
                  </a:rPr>
                  <a:t>property</a:t>
                </a:r>
                <a:r>
                  <a:rPr lang="en-US" sz="1500" spc="-49" dirty="0">
                    <a:latin typeface="Courier New"/>
                    <a:cs typeface="Courier New"/>
                  </a:rPr>
                  <a:t> </a:t>
                </a:r>
                <a:r>
                  <a:rPr lang="en-US" sz="1500" spc="-4" dirty="0">
                    <a:latin typeface="Courier New"/>
                    <a:cs typeface="Courier New"/>
                  </a:rPr>
                  <a:t>damage, </a:t>
                </a:r>
                <a:r>
                  <a:rPr lang="en-US" sz="1500" spc="-889" dirty="0">
                    <a:latin typeface="Courier New"/>
                    <a:cs typeface="Courier New"/>
                  </a:rPr>
                  <a:t> </a:t>
                </a:r>
                <a:r>
                  <a:rPr lang="en-US" sz="1500" dirty="0">
                    <a:latin typeface="Courier New"/>
                    <a:cs typeface="Courier New"/>
                  </a:rPr>
                  <a:t>but</a:t>
                </a:r>
                <a:r>
                  <a:rPr lang="en-US" sz="1500" spc="-30" dirty="0">
                    <a:latin typeface="Courier New"/>
                    <a:cs typeface="Courier New"/>
                  </a:rPr>
                  <a:t> </a:t>
                </a:r>
                <a:r>
                  <a:rPr lang="en-US" sz="1500" dirty="0">
                    <a:latin typeface="Courier New"/>
                    <a:cs typeface="Courier New"/>
                  </a:rPr>
                  <a:t>no</a:t>
                </a:r>
                <a:r>
                  <a:rPr lang="en-US" sz="1500" spc="-26" dirty="0">
                    <a:latin typeface="Courier New"/>
                    <a:cs typeface="Courier New"/>
                  </a:rPr>
                  <a:t> </a:t>
                </a:r>
                <a:r>
                  <a:rPr lang="en-US" sz="1500" spc="-4" dirty="0">
                    <a:latin typeface="Courier New"/>
                    <a:cs typeface="Courier New"/>
                  </a:rPr>
                  <a:t>injuries.</a:t>
                </a:r>
                <a:endParaRPr lang="en-US" sz="1500" dirty="0">
                  <a:latin typeface="Courier New"/>
                  <a:cs typeface="Courier New"/>
                </a:endParaRPr>
              </a:p>
              <a:p>
                <a:pPr marR="144780" algn="ctr">
                  <a:spcBef>
                    <a:spcPts val="176"/>
                  </a:spcBef>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fa-IR" sz="2000" b="0" i="1" smtClean="0">
                              <a:latin typeface="Cambria Math" panose="02040503050406030204" pitchFamily="18" charset="0"/>
                            </a:rPr>
                            <m:t>𝑠</m:t>
                          </m:r>
                        </m:e>
                        <m:sub>
                          <m:r>
                            <a:rPr lang="en-US" sz="2000" b="0" i="1" smtClean="0">
                              <a:latin typeface="Cambria Math" panose="02040503050406030204" pitchFamily="18" charset="0"/>
                            </a:rPr>
                            <m:t>1</m:t>
                          </m:r>
                        </m:sub>
                      </m:sSub>
                    </m:oMath>
                  </m:oMathPara>
                </a14:m>
                <a:br>
                  <a:rPr lang="en-US" sz="2000" baseline="-15366" dirty="0">
                    <a:latin typeface="Cambria Math"/>
                    <a:cs typeface="Cambria Math"/>
                  </a:rPr>
                </a:br>
                <a:endParaRPr lang="fa-IR" sz="2000" baseline="-15366" dirty="0">
                  <a:latin typeface="Cambria Math"/>
                  <a:cs typeface="Cambria Math"/>
                </a:endParaRPr>
              </a:p>
              <a:p>
                <a:pPr marR="130969" algn="ctr">
                  <a:tabLst>
                    <a:tab pos="329088" algn="l"/>
                    <a:tab pos="808196" algn="l"/>
                  </a:tabLst>
                </a:pPr>
                <a:br>
                  <a:rPr lang="en-US" sz="2000" b="0" i="1" dirty="0">
                    <a:latin typeface="Cambria Math" panose="02040503050406030204" pitchFamily="18" charset="0"/>
                  </a:rPr>
                </a:br>
                <a14:m>
                  <m:oMathPara xmlns:m="http://schemas.openxmlformats.org/officeDocument/2006/math">
                    <m:oMathParaPr>
                      <m:jc m:val="centerGroup"/>
                    </m:oMathParaPr>
                    <m:oMath xmlns:m="http://schemas.openxmlformats.org/officeDocument/2006/math">
                      <m:r>
                        <a:rPr lang="fa-IR" sz="2000" b="0" i="1" smtClean="0">
                          <a:solidFill>
                            <a:srgbClr val="0E0CC0"/>
                          </a:solidFill>
                          <a:latin typeface="Cambria Math" panose="02040503050406030204" pitchFamily="18" charset="0"/>
                        </a:rPr>
                        <m:t>𝑅</m:t>
                      </m:r>
                      <m:d>
                        <m:dPr>
                          <m:ctrlPr>
                            <a:rPr lang="fa-IR" sz="2000" b="0" i="1" smtClean="0">
                              <a:solidFill>
                                <a:srgbClr val="0E0CC0"/>
                              </a:solidFill>
                              <a:latin typeface="Cambria Math" panose="02040503050406030204" pitchFamily="18" charset="0"/>
                            </a:rPr>
                          </m:ctrlPr>
                        </m:dPr>
                        <m:e>
                          <m:sSub>
                            <m:sSubPr>
                              <m:ctrlPr>
                                <a:rPr lang="fa-IR" sz="2000" b="0" i="1" smtClean="0">
                                  <a:solidFill>
                                    <a:srgbClr val="0E0CC0"/>
                                  </a:solidFill>
                                  <a:latin typeface="Cambria Math" panose="02040503050406030204" pitchFamily="18" charset="0"/>
                                </a:rPr>
                              </m:ctrlPr>
                            </m:sSubPr>
                            <m:e>
                              <m:r>
                                <a:rPr lang="fa-IR" sz="2000" b="0" i="1" smtClean="0">
                                  <a:solidFill>
                                    <a:srgbClr val="0E0CC0"/>
                                  </a:solidFill>
                                  <a:latin typeface="Cambria Math" panose="02040503050406030204" pitchFamily="18" charset="0"/>
                                </a:rPr>
                                <m:t>𝑠</m:t>
                              </m:r>
                            </m:e>
                            <m:sub>
                              <m:r>
                                <a:rPr lang="fa-IR" sz="2000" b="0" i="1" smtClean="0">
                                  <a:solidFill>
                                    <a:srgbClr val="0E0CC0"/>
                                  </a:solidFill>
                                  <a:latin typeface="Cambria Math" panose="02040503050406030204" pitchFamily="18" charset="0"/>
                                </a:rPr>
                                <m:t>1</m:t>
                              </m:r>
                            </m:sub>
                          </m:sSub>
                          <m:r>
                            <a:rPr lang="en-US" sz="2000" b="0" i="1" smtClean="0">
                              <a:solidFill>
                                <a:srgbClr val="0E0CC0"/>
                              </a:solidFill>
                              <a:latin typeface="Cambria Math" panose="02040503050406030204" pitchFamily="18" charset="0"/>
                            </a:rPr>
                            <m:t>;</m:t>
                          </m:r>
                          <m:r>
                            <a:rPr lang="en-US" sz="2000" b="0" i="1" smtClean="0">
                              <a:solidFill>
                                <a:srgbClr val="0E0CC0"/>
                              </a:solidFill>
                              <a:latin typeface="Cambria Math" panose="02040503050406030204" pitchFamily="18" charset="0"/>
                            </a:rPr>
                            <m:t>𝑝</m:t>
                          </m:r>
                        </m:e>
                      </m:d>
                      <m:r>
                        <a:rPr lang="fa-IR" sz="2000" b="0" i="1" smtClean="0">
                          <a:latin typeface="Cambria Math" panose="02040503050406030204" pitchFamily="18" charset="0"/>
                        </a:rPr>
                        <m:t>=0.8</m:t>
                      </m:r>
                    </m:oMath>
                  </m:oMathPara>
                </a14:m>
                <a:endParaRPr lang="fa-IR" sz="2000" dirty="0">
                  <a:latin typeface="Cambria Math"/>
                  <a:cs typeface="Cambria Math"/>
                </a:endParaRPr>
              </a:p>
            </p:txBody>
          </p:sp>
        </mc:Choice>
        <mc:Fallback xmlns="">
          <p:sp>
            <p:nvSpPr>
              <p:cNvPr id="5" name="object 12">
                <a:extLst>
                  <a:ext uri="{FF2B5EF4-FFF2-40B4-BE49-F238E27FC236}">
                    <a16:creationId xmlns:a16="http://schemas.microsoft.com/office/drawing/2014/main" id="{289971BD-3D8E-A1B2-BBFC-53D22A13799B}"/>
                  </a:ext>
                </a:extLst>
              </p:cNvPr>
              <p:cNvSpPr txBox="1">
                <a:spLocks noRot="1" noChangeAspect="1" noMove="1" noResize="1" noEditPoints="1" noAdjustHandles="1" noChangeArrowheads="1" noChangeShapeType="1" noTextEdit="1"/>
              </p:cNvSpPr>
              <p:nvPr/>
            </p:nvSpPr>
            <p:spPr>
              <a:xfrm>
                <a:off x="3630263" y="1978810"/>
                <a:ext cx="2019300" cy="2080474"/>
              </a:xfrm>
              <a:prstGeom prst="rect">
                <a:avLst/>
              </a:prstGeom>
              <a:blipFill>
                <a:blip r:embed="rId3"/>
                <a:stretch>
                  <a:fillRect l="-4403" t="-3049" r="-8805" b="-609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object 14">
                <a:extLst>
                  <a:ext uri="{FF2B5EF4-FFF2-40B4-BE49-F238E27FC236}">
                    <a16:creationId xmlns:a16="http://schemas.microsoft.com/office/drawing/2014/main" id="{8164155D-C266-1E8E-D5BB-0A9C635B9CE0}"/>
                  </a:ext>
                </a:extLst>
              </p:cNvPr>
              <p:cNvSpPr txBox="1"/>
              <p:nvPr/>
            </p:nvSpPr>
            <p:spPr>
              <a:xfrm>
                <a:off x="6248591" y="1939340"/>
                <a:ext cx="2247900" cy="2080474"/>
              </a:xfrm>
              <a:prstGeom prst="rect">
                <a:avLst/>
              </a:prstGeom>
            </p:spPr>
            <p:txBody>
              <a:bodyPr vert="horz" wrap="square" lIns="0" tIns="10001" rIns="0" bIns="0" rtlCol="0">
                <a:spAutoFit/>
              </a:bodyPr>
              <a:lstStyle/>
              <a:p>
                <a:pPr marL="38100" marR="32385">
                  <a:spcBef>
                    <a:spcPts val="79"/>
                  </a:spcBef>
                </a:pPr>
                <a:r>
                  <a:rPr lang="en-US" sz="1500" spc="-4" dirty="0">
                    <a:latin typeface="Courier New"/>
                    <a:cs typeface="Courier New"/>
                  </a:rPr>
                  <a:t>The Bay Area has </a:t>
                </a:r>
                <a:r>
                  <a:rPr lang="en-US" sz="1500" dirty="0">
                    <a:latin typeface="Courier New"/>
                    <a:cs typeface="Courier New"/>
                  </a:rPr>
                  <a:t> </a:t>
                </a:r>
                <a:r>
                  <a:rPr lang="en-US" sz="1500" spc="-4" dirty="0">
                    <a:latin typeface="Courier New"/>
                    <a:cs typeface="Courier New"/>
                  </a:rPr>
                  <a:t>good</a:t>
                </a:r>
                <a:r>
                  <a:rPr lang="en-US" sz="1500" spc="-19" dirty="0">
                    <a:latin typeface="Courier New"/>
                    <a:cs typeface="Courier New"/>
                  </a:rPr>
                  <a:t> </a:t>
                </a:r>
                <a:r>
                  <a:rPr lang="en-US" sz="1500" spc="-4" dirty="0">
                    <a:latin typeface="Courier New"/>
                    <a:cs typeface="Courier New"/>
                  </a:rPr>
                  <a:t>weather</a:t>
                </a:r>
                <a:r>
                  <a:rPr lang="en-US" sz="1500" spc="-15" dirty="0">
                    <a:latin typeface="Courier New"/>
                    <a:cs typeface="Courier New"/>
                  </a:rPr>
                  <a:t> </a:t>
                </a:r>
                <a:r>
                  <a:rPr lang="en-US" sz="1500" spc="-4" dirty="0">
                    <a:latin typeface="Courier New"/>
                    <a:cs typeface="Courier New"/>
                  </a:rPr>
                  <a:t>but</a:t>
                </a:r>
                <a:r>
                  <a:rPr lang="en-US" sz="1500" spc="-15" dirty="0">
                    <a:latin typeface="Courier New"/>
                    <a:cs typeface="Courier New"/>
                  </a:rPr>
                  <a:t> </a:t>
                </a:r>
                <a:r>
                  <a:rPr lang="en-US" sz="1500" spc="-4" dirty="0">
                    <a:latin typeface="Courier New"/>
                    <a:cs typeface="Courier New"/>
                  </a:rPr>
                  <a:t>is </a:t>
                </a:r>
                <a:r>
                  <a:rPr lang="en-US" sz="1500" spc="-889" dirty="0">
                    <a:latin typeface="Courier New"/>
                    <a:cs typeface="Courier New"/>
                  </a:rPr>
                  <a:t> </a:t>
                </a:r>
                <a:r>
                  <a:rPr lang="en-US" sz="1500" spc="-4" dirty="0">
                    <a:latin typeface="Courier New"/>
                    <a:cs typeface="Courier New"/>
                  </a:rPr>
                  <a:t>prone</a:t>
                </a:r>
                <a:r>
                  <a:rPr lang="en-US" sz="1500" spc="49" dirty="0">
                    <a:latin typeface="Courier New"/>
                    <a:cs typeface="Courier New"/>
                  </a:rPr>
                  <a:t> </a:t>
                </a:r>
                <a:r>
                  <a:rPr lang="en-US" sz="1500" spc="-4" dirty="0">
                    <a:latin typeface="Courier New"/>
                    <a:cs typeface="Courier New"/>
                  </a:rPr>
                  <a:t>to </a:t>
                </a:r>
                <a:r>
                  <a:rPr lang="en-US" sz="1500" dirty="0">
                    <a:latin typeface="Courier New"/>
                    <a:cs typeface="Courier New"/>
                  </a:rPr>
                  <a:t> </a:t>
                </a:r>
                <a:r>
                  <a:rPr lang="en-US" sz="1500" spc="-4" dirty="0">
                    <a:latin typeface="Courier New"/>
                    <a:cs typeface="Courier New"/>
                  </a:rPr>
                  <a:t>earthquakes and </a:t>
                </a:r>
                <a:r>
                  <a:rPr lang="en-US" sz="1500" dirty="0">
                    <a:latin typeface="Courier New"/>
                    <a:cs typeface="Courier New"/>
                  </a:rPr>
                  <a:t> </a:t>
                </a:r>
                <a:r>
                  <a:rPr lang="en-US" sz="1500" spc="-4" dirty="0">
                    <a:latin typeface="Courier New"/>
                    <a:cs typeface="Courier New"/>
                  </a:rPr>
                  <a:t>wildfires.</a:t>
                </a:r>
                <a:endParaRPr lang="en-US" sz="1500" dirty="0">
                  <a:latin typeface="Courier New"/>
                  <a:cs typeface="Courier New"/>
                </a:endParaRPr>
              </a:p>
              <a:p>
                <a:pPr marR="348615" algn="ctr">
                  <a:spcBef>
                    <a:spcPts val="176"/>
                  </a:spcBef>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fa-IR" sz="2000" b="0" i="1" smtClean="0">
                              <a:latin typeface="Cambria Math" panose="02040503050406030204" pitchFamily="18" charset="0"/>
                            </a:rPr>
                            <m:t>𝑠</m:t>
                          </m:r>
                        </m:e>
                        <m:sub>
                          <m:r>
                            <a:rPr lang="en-US" sz="2000" b="0" i="1" smtClean="0">
                              <a:latin typeface="Cambria Math" panose="02040503050406030204" pitchFamily="18" charset="0"/>
                            </a:rPr>
                            <m:t>2</m:t>
                          </m:r>
                        </m:sub>
                      </m:sSub>
                    </m:oMath>
                  </m:oMathPara>
                </a14:m>
                <a:endParaRPr lang="fa-IR" sz="2000" baseline="-15366" dirty="0">
                  <a:latin typeface="Cambria Math"/>
                  <a:cs typeface="Cambria Math"/>
                </a:endParaRPr>
              </a:p>
              <a:p>
                <a:pPr marR="334328" algn="ctr">
                  <a:tabLst>
                    <a:tab pos="329088" algn="l"/>
                    <a:tab pos="814864" algn="l"/>
                  </a:tabLst>
                </a:pPr>
                <a:br>
                  <a:rPr lang="en-US" sz="2000" b="0" i="1" dirty="0">
                    <a:latin typeface="Cambria Math" panose="02040503050406030204" pitchFamily="18" charset="0"/>
                  </a:rPr>
                </a:br>
                <a14:m>
                  <m:oMathPara xmlns:m="http://schemas.openxmlformats.org/officeDocument/2006/math">
                    <m:oMathParaPr>
                      <m:jc m:val="centerGroup"/>
                    </m:oMathParaPr>
                    <m:oMath xmlns:m="http://schemas.openxmlformats.org/officeDocument/2006/math">
                      <m:r>
                        <a:rPr lang="fa-IR" sz="2000" b="0" i="1" smtClean="0">
                          <a:solidFill>
                            <a:srgbClr val="0E0CC0"/>
                          </a:solidFill>
                          <a:latin typeface="Cambria Math" panose="02040503050406030204" pitchFamily="18" charset="0"/>
                        </a:rPr>
                        <m:t>𝑅</m:t>
                      </m:r>
                      <m:d>
                        <m:dPr>
                          <m:ctrlPr>
                            <a:rPr lang="fa-IR" sz="2000" b="0" i="1" smtClean="0">
                              <a:solidFill>
                                <a:srgbClr val="0E0CC0"/>
                              </a:solidFill>
                              <a:latin typeface="Cambria Math" panose="02040503050406030204" pitchFamily="18" charset="0"/>
                            </a:rPr>
                          </m:ctrlPr>
                        </m:dPr>
                        <m:e>
                          <m:sSub>
                            <m:sSubPr>
                              <m:ctrlPr>
                                <a:rPr lang="fa-IR" sz="2000" b="0" i="1" smtClean="0">
                                  <a:solidFill>
                                    <a:srgbClr val="0E0CC0"/>
                                  </a:solidFill>
                                  <a:latin typeface="Cambria Math" panose="02040503050406030204" pitchFamily="18" charset="0"/>
                                </a:rPr>
                              </m:ctrlPr>
                            </m:sSubPr>
                            <m:e>
                              <m:r>
                                <a:rPr lang="fa-IR" sz="2000" b="0" i="1" smtClean="0">
                                  <a:solidFill>
                                    <a:srgbClr val="0E0CC0"/>
                                  </a:solidFill>
                                  <a:latin typeface="Cambria Math" panose="02040503050406030204" pitchFamily="18" charset="0"/>
                                </a:rPr>
                                <m:t>𝑠</m:t>
                              </m:r>
                            </m:e>
                            <m:sub>
                              <m:r>
                                <a:rPr lang="fa-IR" sz="2000" b="0" i="1" smtClean="0">
                                  <a:solidFill>
                                    <a:srgbClr val="0E0CC0"/>
                                  </a:solidFill>
                                  <a:latin typeface="Cambria Math" panose="02040503050406030204" pitchFamily="18" charset="0"/>
                                </a:rPr>
                                <m:t>2</m:t>
                              </m:r>
                            </m:sub>
                          </m:sSub>
                          <m:r>
                            <a:rPr lang="en-US" sz="2000" b="0" i="1" smtClean="0">
                              <a:solidFill>
                                <a:srgbClr val="0E0CC0"/>
                              </a:solidFill>
                              <a:latin typeface="Cambria Math" panose="02040503050406030204" pitchFamily="18" charset="0"/>
                            </a:rPr>
                            <m:t>;</m:t>
                          </m:r>
                          <m:r>
                            <a:rPr lang="en-US" sz="2000" b="0" i="1" smtClean="0">
                              <a:solidFill>
                                <a:srgbClr val="0E0CC0"/>
                              </a:solidFill>
                              <a:latin typeface="Cambria Math" panose="02040503050406030204" pitchFamily="18" charset="0"/>
                            </a:rPr>
                            <m:t>𝑝</m:t>
                          </m:r>
                        </m:e>
                      </m:d>
                      <m:r>
                        <a:rPr lang="fa-IR" sz="2000" b="0" i="1" smtClean="0">
                          <a:latin typeface="Cambria Math" panose="02040503050406030204" pitchFamily="18" charset="0"/>
                        </a:rPr>
                        <m:t>=1.2</m:t>
                      </m:r>
                    </m:oMath>
                  </m:oMathPara>
                </a14:m>
                <a:endParaRPr lang="fa-IR" sz="2000" dirty="0">
                  <a:latin typeface="Cambria Math"/>
                  <a:cs typeface="Cambria Math"/>
                </a:endParaRPr>
              </a:p>
            </p:txBody>
          </p:sp>
        </mc:Choice>
        <mc:Fallback xmlns="">
          <p:sp>
            <p:nvSpPr>
              <p:cNvPr id="6" name="object 14">
                <a:extLst>
                  <a:ext uri="{FF2B5EF4-FFF2-40B4-BE49-F238E27FC236}">
                    <a16:creationId xmlns:a16="http://schemas.microsoft.com/office/drawing/2014/main" id="{8164155D-C266-1E8E-D5BB-0A9C635B9CE0}"/>
                  </a:ext>
                </a:extLst>
              </p:cNvPr>
              <p:cNvSpPr txBox="1">
                <a:spLocks noRot="1" noChangeAspect="1" noMove="1" noResize="1" noEditPoints="1" noAdjustHandles="1" noChangeArrowheads="1" noChangeShapeType="1" noTextEdit="1"/>
              </p:cNvSpPr>
              <p:nvPr/>
            </p:nvSpPr>
            <p:spPr>
              <a:xfrm>
                <a:off x="6248591" y="1939340"/>
                <a:ext cx="2247900" cy="2080474"/>
              </a:xfrm>
              <a:prstGeom prst="rect">
                <a:avLst/>
              </a:prstGeom>
              <a:blipFill>
                <a:blip r:embed="rId4"/>
                <a:stretch>
                  <a:fillRect l="-3933" t="-2424" r="-7865" b="-6061"/>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ADB15A58-CDD3-2F03-ABBB-7A89900AD297}"/>
              </a:ext>
            </a:extLst>
          </p:cNvPr>
          <p:cNvSpPr txBox="1"/>
          <p:nvPr/>
        </p:nvSpPr>
        <p:spPr>
          <a:xfrm>
            <a:off x="3497580" y="4919543"/>
            <a:ext cx="2266819" cy="261610"/>
          </a:xfrm>
          <a:prstGeom prst="rect">
            <a:avLst/>
          </a:prstGeom>
          <a:noFill/>
        </p:spPr>
        <p:txBody>
          <a:bodyPr wrap="square" rtlCol="0">
            <a:spAutoFit/>
          </a:bodyPr>
          <a:lstStyle/>
          <a:p>
            <a:pPr algn="ctr"/>
            <a:r>
              <a:rPr lang="en-US" sz="1050" dirty="0">
                <a:solidFill>
                  <a:schemeClr val="tx1">
                    <a:lumMod val="50000"/>
                    <a:lumOff val="50000"/>
                  </a:schemeClr>
                </a:solidFill>
                <a:latin typeface="Corbel" panose="020B0503020204020204" pitchFamily="34" charset="0"/>
              </a:rPr>
              <a:t>[Slide credit: Jesse Mu]</a:t>
            </a:r>
          </a:p>
        </p:txBody>
      </p:sp>
    </p:spTree>
    <p:extLst>
      <p:ext uri="{BB962C8B-B14F-4D97-AF65-F5344CB8AC3E}">
        <p14:creationId xmlns:p14="http://schemas.microsoft.com/office/powerpoint/2010/main" val="36611143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BF5BA-E1DA-8A72-C698-71153F5CA1D4}"/>
              </a:ext>
            </a:extLst>
          </p:cNvPr>
          <p:cNvSpPr>
            <a:spLocks noGrp="1"/>
          </p:cNvSpPr>
          <p:nvPr>
            <p:ph type="title"/>
          </p:nvPr>
        </p:nvSpPr>
        <p:spPr/>
        <p:txBody>
          <a:bodyPr>
            <a:normAutofit fontScale="90000"/>
          </a:bodyPr>
          <a:lstStyle/>
          <a:p>
            <a:r>
              <a:rPr lang="en-US" dirty="0"/>
              <a:t>Reward Model ~ Human Preference </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EEB7E2C-AD96-D626-001B-6F78F9140ADB}"/>
                  </a:ext>
                </a:extLst>
              </p:cNvPr>
              <p:cNvSpPr>
                <a:spLocks noGrp="1"/>
              </p:cNvSpPr>
              <p:nvPr>
                <p:ph idx="1"/>
              </p:nvPr>
            </p:nvSpPr>
            <p:spPr>
              <a:xfrm>
                <a:off x="311700" y="1155483"/>
                <a:ext cx="8520600" cy="3683248"/>
              </a:xfrm>
            </p:spPr>
            <p:txBody>
              <a:bodyPr/>
              <a:lstStyle/>
              <a:p>
                <a:r>
                  <a:rPr lang="en-US" dirty="0"/>
                  <a:t>Imagine a reward function: </a:t>
                </a:r>
                <a14:m>
                  <m:oMath xmlns:m="http://schemas.openxmlformats.org/officeDocument/2006/math">
                    <m:r>
                      <a:rPr lang="en-US" b="0" i="1" smtClean="0">
                        <a:solidFill>
                          <a:srgbClr val="0E0CC0"/>
                        </a:solidFill>
                        <a:latin typeface="Cambria Math" panose="02040503050406030204" pitchFamily="18" charset="0"/>
                      </a:rPr>
                      <m:t>𝑅</m:t>
                    </m:r>
                    <m:d>
                      <m:dPr>
                        <m:ctrlPr>
                          <a:rPr lang="en-US" b="0" i="1" smtClean="0">
                            <a:solidFill>
                              <a:srgbClr val="0E0CC0"/>
                            </a:solidFill>
                            <a:latin typeface="Cambria Math" panose="02040503050406030204" pitchFamily="18" charset="0"/>
                          </a:rPr>
                        </m:ctrlPr>
                      </m:dPr>
                      <m:e>
                        <m:r>
                          <a:rPr lang="en-US" b="0" i="1" smtClean="0">
                            <a:solidFill>
                              <a:srgbClr val="0E0CC0"/>
                            </a:solidFill>
                            <a:latin typeface="Cambria Math" panose="02040503050406030204" pitchFamily="18" charset="0"/>
                          </a:rPr>
                          <m:t>𝑠</m:t>
                        </m:r>
                        <m:r>
                          <a:rPr lang="en-US" b="0" i="1" smtClean="0">
                            <a:solidFill>
                              <a:srgbClr val="0E0CC0"/>
                            </a:solidFill>
                            <a:latin typeface="Cambria Math" panose="02040503050406030204" pitchFamily="18" charset="0"/>
                          </a:rPr>
                          <m:t>;</m:t>
                        </m:r>
                        <m:r>
                          <a:rPr lang="en-US" b="0" i="1" smtClean="0">
                            <a:solidFill>
                              <a:srgbClr val="0E0CC0"/>
                            </a:solidFill>
                            <a:latin typeface="Cambria Math" panose="02040503050406030204" pitchFamily="18" charset="0"/>
                          </a:rPr>
                          <m:t>𝑝</m:t>
                        </m:r>
                      </m:e>
                    </m:d>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ℝ</m:t>
                    </m:r>
                  </m:oMath>
                </a14:m>
                <a:r>
                  <a:rPr lang="en-US" dirty="0"/>
                  <a:t>  for any output </a:t>
                </a:r>
                <a14:m>
                  <m:oMath xmlns:m="http://schemas.openxmlformats.org/officeDocument/2006/math">
                    <m:r>
                      <a:rPr lang="en-US" i="1">
                        <a:latin typeface="Cambria Math" panose="02040503050406030204" pitchFamily="18" charset="0"/>
                      </a:rPr>
                      <m:t>𝑠</m:t>
                    </m:r>
                  </m:oMath>
                </a14:m>
                <a:r>
                  <a:rPr lang="en-US" dirty="0"/>
                  <a:t> to prompt </a:t>
                </a:r>
                <a14:m>
                  <m:oMath xmlns:m="http://schemas.openxmlformats.org/officeDocument/2006/math">
                    <m:r>
                      <a:rPr lang="en-US" i="1">
                        <a:latin typeface="Cambria Math" panose="02040503050406030204" pitchFamily="18" charset="0"/>
                      </a:rPr>
                      <m:t>𝑝</m:t>
                    </m:r>
                  </m:oMath>
                </a14:m>
                <a:endParaRPr lang="en-US" dirty="0"/>
              </a:p>
              <a:p>
                <a:r>
                  <a:rPr lang="en-US" dirty="0">
                    <a:solidFill>
                      <a:srgbClr val="C00000"/>
                    </a:solidFill>
                  </a:rPr>
                  <a:t>The reward is higher when humans prefer the output </a:t>
                </a:r>
              </a:p>
              <a:p>
                <a:r>
                  <a:rPr lang="en-US" dirty="0"/>
                  <a:t>Good generation is equivalent to finding reward-maximizing outputs: </a:t>
                </a:r>
              </a:p>
              <a:p>
                <a:endParaRPr lang="en-US" dirty="0"/>
              </a:p>
              <a:p>
                <a:endParaRPr lang="en-US" dirty="0"/>
              </a:p>
              <a:p>
                <a:endParaRPr lang="en-US" dirty="0"/>
              </a:p>
              <a:p>
                <a:endParaRPr lang="en-US" dirty="0"/>
              </a:p>
            </p:txBody>
          </p:sp>
        </mc:Choice>
        <mc:Fallback xmlns="">
          <p:sp>
            <p:nvSpPr>
              <p:cNvPr id="3" name="Content Placeholder 2">
                <a:extLst>
                  <a:ext uri="{FF2B5EF4-FFF2-40B4-BE49-F238E27FC236}">
                    <a16:creationId xmlns:a16="http://schemas.microsoft.com/office/drawing/2014/main" id="{1EEB7E2C-AD96-D626-001B-6F78F9140ADB}"/>
                  </a:ext>
                </a:extLst>
              </p:cNvPr>
              <p:cNvSpPr>
                <a:spLocks noGrp="1" noRot="1" noChangeAspect="1" noMove="1" noResize="1" noEditPoints="1" noAdjustHandles="1" noChangeArrowheads="1" noChangeShapeType="1" noTextEdit="1"/>
              </p:cNvSpPr>
              <p:nvPr>
                <p:ph idx="1"/>
              </p:nvPr>
            </p:nvSpPr>
            <p:spPr>
              <a:xfrm>
                <a:off x="311700" y="1155483"/>
                <a:ext cx="8520600" cy="3683248"/>
              </a:xfr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FC5306F0-5629-15B5-EC46-60411C07E313}"/>
                  </a:ext>
                </a:extLst>
              </p:cNvPr>
              <p:cNvSpPr txBox="1"/>
              <p:nvPr/>
            </p:nvSpPr>
            <p:spPr>
              <a:xfrm>
                <a:off x="2118360" y="2242136"/>
                <a:ext cx="4572000" cy="56816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ea typeface="Cambria Math" panose="02040503050406030204" pitchFamily="18" charset="0"/>
                            </a:rPr>
                          </m:ctrlPr>
                        </m:sSubPr>
                        <m:e>
                          <m:r>
                            <a:rPr lang="fa-IR" sz="2800" b="0" i="1" smtClean="0">
                              <a:latin typeface="Cambria Math" panose="02040503050406030204" pitchFamily="18" charset="0"/>
                              <a:ea typeface="Cambria Math" panose="02040503050406030204" pitchFamily="18" charset="0"/>
                            </a:rPr>
                            <m:t>𝔼</m:t>
                          </m:r>
                        </m:e>
                        <m:sub>
                          <m:acc>
                            <m:accPr>
                              <m:chr m:val="̂"/>
                              <m:ctrlPr>
                                <a:rPr lang="en-US" sz="2800" i="1">
                                  <a:latin typeface="Cambria Math" panose="02040503050406030204" pitchFamily="18" charset="0"/>
                                </a:rPr>
                              </m:ctrlPr>
                            </m:accPr>
                            <m:e>
                              <m:r>
                                <a:rPr lang="en-US" sz="2800" i="1">
                                  <a:latin typeface="Cambria Math" panose="02040503050406030204" pitchFamily="18" charset="0"/>
                                </a:rPr>
                                <m:t>𝑠</m:t>
                              </m:r>
                            </m:e>
                          </m:acc>
                          <m:r>
                            <a:rPr lang="en-US" sz="2800" b="0" i="1" smtClean="0">
                              <a:latin typeface="Cambria Math" panose="02040503050406030204" pitchFamily="18" charset="0"/>
                            </a:rPr>
                            <m:t>~</m:t>
                          </m:r>
                          <m:sSub>
                            <m:sSubPr>
                              <m:ctrlPr>
                                <a:rPr lang="en-US" sz="2800" b="0" i="1" smtClean="0">
                                  <a:solidFill>
                                    <a:srgbClr val="00B050"/>
                                  </a:solidFill>
                                  <a:latin typeface="Cambria Math" panose="02040503050406030204" pitchFamily="18" charset="0"/>
                                </a:rPr>
                              </m:ctrlPr>
                            </m:sSubPr>
                            <m:e>
                              <m:r>
                                <a:rPr lang="en-US" sz="2800" b="0" i="1" smtClean="0">
                                  <a:solidFill>
                                    <a:srgbClr val="00B050"/>
                                  </a:solidFill>
                                  <a:latin typeface="Cambria Math" panose="02040503050406030204" pitchFamily="18" charset="0"/>
                                </a:rPr>
                                <m:t>𝑝</m:t>
                              </m:r>
                            </m:e>
                            <m:sub>
                              <m:r>
                                <a:rPr lang="en-US" sz="2800" i="1">
                                  <a:solidFill>
                                    <a:srgbClr val="00B050"/>
                                  </a:solidFill>
                                  <a:latin typeface="Cambria Math" panose="02040503050406030204" pitchFamily="18" charset="0"/>
                                </a:rPr>
                                <m:t>𝜃</m:t>
                              </m:r>
                            </m:sub>
                          </m:sSub>
                        </m:sub>
                      </m:sSub>
                      <m:d>
                        <m:dPr>
                          <m:begChr m:val="["/>
                          <m:endChr m:val="]"/>
                          <m:ctrlPr>
                            <a:rPr lang="fa-IR" sz="2800" b="0" i="1" smtClean="0">
                              <a:latin typeface="Cambria Math" panose="02040503050406030204" pitchFamily="18" charset="0"/>
                            </a:rPr>
                          </m:ctrlPr>
                        </m:dPr>
                        <m:e>
                          <m:r>
                            <a:rPr lang="fa-IR" sz="2800" i="1" smtClean="0">
                              <a:solidFill>
                                <a:srgbClr val="0E0CC0"/>
                              </a:solidFill>
                              <a:latin typeface="Cambria Math" panose="02040503050406030204" pitchFamily="18" charset="0"/>
                            </a:rPr>
                            <m:t>𝑅</m:t>
                          </m:r>
                          <m:d>
                            <m:dPr>
                              <m:ctrlPr>
                                <a:rPr lang="fa-IR" sz="2800" i="1">
                                  <a:solidFill>
                                    <a:srgbClr val="0E0CC0"/>
                                  </a:solidFill>
                                  <a:latin typeface="Cambria Math" panose="02040503050406030204" pitchFamily="18" charset="0"/>
                                </a:rPr>
                              </m:ctrlPr>
                            </m:dPr>
                            <m:e>
                              <m:acc>
                                <m:accPr>
                                  <m:chr m:val="̂"/>
                                  <m:ctrlPr>
                                    <a:rPr lang="en-US" sz="2800" b="0" i="1" smtClean="0">
                                      <a:solidFill>
                                        <a:srgbClr val="0E0CC0"/>
                                      </a:solidFill>
                                      <a:latin typeface="Cambria Math" panose="02040503050406030204" pitchFamily="18" charset="0"/>
                                    </a:rPr>
                                  </m:ctrlPr>
                                </m:accPr>
                                <m:e>
                                  <m:r>
                                    <a:rPr lang="en-US" sz="2800" i="1">
                                      <a:solidFill>
                                        <a:srgbClr val="0E0CC0"/>
                                      </a:solidFill>
                                      <a:latin typeface="Cambria Math" panose="02040503050406030204" pitchFamily="18" charset="0"/>
                                    </a:rPr>
                                    <m:t>𝑠</m:t>
                                  </m:r>
                                </m:e>
                              </m:acc>
                              <m:r>
                                <a:rPr lang="en-US" sz="2800" i="1">
                                  <a:solidFill>
                                    <a:srgbClr val="0E0CC0"/>
                                  </a:solidFill>
                                  <a:latin typeface="Cambria Math" panose="02040503050406030204" pitchFamily="18" charset="0"/>
                                </a:rPr>
                                <m:t>;</m:t>
                              </m:r>
                              <m:r>
                                <a:rPr lang="en-US" sz="2800" i="1">
                                  <a:solidFill>
                                    <a:srgbClr val="0E0CC0"/>
                                  </a:solidFill>
                                  <a:latin typeface="Cambria Math" panose="02040503050406030204" pitchFamily="18" charset="0"/>
                                </a:rPr>
                                <m:t>𝑝</m:t>
                              </m:r>
                            </m:e>
                          </m:d>
                        </m:e>
                      </m:d>
                    </m:oMath>
                  </m:oMathPara>
                </a14:m>
                <a:endParaRPr lang="en-US" sz="2800" dirty="0"/>
              </a:p>
            </p:txBody>
          </p:sp>
        </mc:Choice>
        <mc:Fallback xmlns="">
          <p:sp>
            <p:nvSpPr>
              <p:cNvPr id="9" name="TextBox 8">
                <a:extLst>
                  <a:ext uri="{FF2B5EF4-FFF2-40B4-BE49-F238E27FC236}">
                    <a16:creationId xmlns:a16="http://schemas.microsoft.com/office/drawing/2014/main" id="{FC5306F0-5629-15B5-EC46-60411C07E313}"/>
                  </a:ext>
                </a:extLst>
              </p:cNvPr>
              <p:cNvSpPr txBox="1">
                <a:spLocks noRot="1" noChangeAspect="1" noMove="1" noResize="1" noEditPoints="1" noAdjustHandles="1" noChangeArrowheads="1" noChangeShapeType="1" noTextEdit="1"/>
              </p:cNvSpPr>
              <p:nvPr/>
            </p:nvSpPr>
            <p:spPr>
              <a:xfrm>
                <a:off x="2118360" y="2242136"/>
                <a:ext cx="4572000" cy="568169"/>
              </a:xfrm>
              <a:prstGeom prst="rect">
                <a:avLst/>
              </a:prstGeom>
              <a:blipFill>
                <a:blip r:embed="rId3"/>
                <a:stretch>
                  <a:fillRect t="-4348" b="-65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ounded Rectangular Callout 3">
                <a:extLst>
                  <a:ext uri="{FF2B5EF4-FFF2-40B4-BE49-F238E27FC236}">
                    <a16:creationId xmlns:a16="http://schemas.microsoft.com/office/drawing/2014/main" id="{D0BB209F-C681-3585-695E-8EB398923177}"/>
                  </a:ext>
                </a:extLst>
              </p:cNvPr>
              <p:cNvSpPr/>
              <p:nvPr/>
            </p:nvSpPr>
            <p:spPr>
              <a:xfrm>
                <a:off x="6003758" y="2233307"/>
                <a:ext cx="3037974" cy="800055"/>
              </a:xfrm>
              <a:prstGeom prst="wedgeRoundRectCallout">
                <a:avLst>
                  <a:gd name="adj1" fmla="val -55168"/>
                  <a:gd name="adj2" fmla="val -18088"/>
                  <a:gd name="adj3" fmla="val 16667"/>
                </a:avLst>
              </a:prstGeom>
              <a:solidFill>
                <a:srgbClr val="EAEDFD"/>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sSub>
                      <m:sSubPr>
                        <m:ctrlPr>
                          <a:rPr lang="en-US" sz="1500" b="0" i="1" spc="38" smtClean="0">
                            <a:solidFill>
                              <a:srgbClr val="00AF50"/>
                            </a:solidFill>
                            <a:latin typeface="Cambria Math" panose="02040503050406030204" pitchFamily="18" charset="0"/>
                            <a:cs typeface="Cambria Math"/>
                          </a:rPr>
                        </m:ctrlPr>
                      </m:sSubPr>
                      <m:e>
                        <m:r>
                          <a:rPr lang="en-US" sz="1500" b="0" i="1" spc="38" smtClean="0">
                            <a:solidFill>
                              <a:srgbClr val="00AF50"/>
                            </a:solidFill>
                            <a:latin typeface="Cambria Math" panose="02040503050406030204" pitchFamily="18" charset="0"/>
                            <a:cs typeface="Cambria Math"/>
                          </a:rPr>
                          <m:t>𝑝</m:t>
                        </m:r>
                      </m:e>
                      <m:sub>
                        <m:r>
                          <a:rPr lang="en-US" sz="1500" b="0" i="1" spc="38" smtClean="0">
                            <a:solidFill>
                              <a:srgbClr val="00AF50"/>
                            </a:solidFill>
                            <a:latin typeface="Cambria Math" panose="02040503050406030204" pitchFamily="18" charset="0"/>
                            <a:cs typeface="Cambria Math"/>
                          </a:rPr>
                          <m:t>𝜃</m:t>
                        </m:r>
                      </m:sub>
                    </m:sSub>
                    <m:r>
                      <a:rPr lang="en-US" sz="1500" b="0" i="1" spc="38" smtClean="0">
                        <a:solidFill>
                          <a:srgbClr val="00AF50"/>
                        </a:solidFill>
                        <a:latin typeface="Cambria Math" panose="02040503050406030204" pitchFamily="18" charset="0"/>
                        <a:cs typeface="Cambria Math"/>
                      </a:rPr>
                      <m:t>(</m:t>
                    </m:r>
                    <m:r>
                      <a:rPr lang="en-US" sz="1500" b="0" i="1" spc="38" smtClean="0">
                        <a:solidFill>
                          <a:srgbClr val="00AF50"/>
                        </a:solidFill>
                        <a:latin typeface="Cambria Math" panose="02040503050406030204" pitchFamily="18" charset="0"/>
                        <a:cs typeface="Cambria Math"/>
                      </a:rPr>
                      <m:t>𝑠</m:t>
                    </m:r>
                    <m:r>
                      <a:rPr lang="en-US" sz="1500" b="0" i="1" spc="38" smtClean="0">
                        <a:solidFill>
                          <a:srgbClr val="00AF50"/>
                        </a:solidFill>
                        <a:latin typeface="Cambria Math" panose="02040503050406030204" pitchFamily="18" charset="0"/>
                        <a:cs typeface="Cambria Math"/>
                      </a:rPr>
                      <m:t>)</m:t>
                    </m:r>
                  </m:oMath>
                </a14:m>
                <a:r>
                  <a:rPr lang="en-US" sz="1500" spc="38" dirty="0">
                    <a:solidFill>
                      <a:srgbClr val="00AF50"/>
                    </a:solidFill>
                    <a:latin typeface="Cambria Math"/>
                    <a:cs typeface="Cambria Math"/>
                  </a:rPr>
                  <a:t> </a:t>
                </a:r>
                <a:r>
                  <a:rPr lang="en-US" sz="1500" spc="38" dirty="0">
                    <a:solidFill>
                      <a:schemeClr val="tx1"/>
                    </a:solidFill>
                    <a:latin typeface="Corbel" panose="020B0503020204020204" pitchFamily="34" charset="0"/>
                    <a:cs typeface="Calibri"/>
                  </a:rPr>
                  <a:t>is</a:t>
                </a:r>
                <a:r>
                  <a:rPr lang="en-US" sz="1500" dirty="0">
                    <a:solidFill>
                      <a:schemeClr val="tx1"/>
                    </a:solidFill>
                    <a:latin typeface="Corbel" panose="020B0503020204020204" pitchFamily="34" charset="0"/>
                    <a:cs typeface="Calibri"/>
                  </a:rPr>
                  <a:t> a pre-trained model</a:t>
                </a:r>
                <a:r>
                  <a:rPr lang="en-US" sz="1500" spc="-8" dirty="0">
                    <a:solidFill>
                      <a:schemeClr val="tx1"/>
                    </a:solidFill>
                    <a:latin typeface="Corbel" panose="020B0503020204020204" pitchFamily="34" charset="0"/>
                    <a:cs typeface="Calibri"/>
                  </a:rPr>
                  <a:t> </a:t>
                </a:r>
                <a:r>
                  <a:rPr lang="en-US" sz="1500" dirty="0">
                    <a:solidFill>
                      <a:schemeClr val="tx1"/>
                    </a:solidFill>
                    <a:latin typeface="Corbel" panose="020B0503020204020204" pitchFamily="34" charset="0"/>
                    <a:cs typeface="Calibri"/>
                  </a:rPr>
                  <a:t>with</a:t>
                </a:r>
                <a:r>
                  <a:rPr lang="en-US" sz="1500" spc="-15" dirty="0">
                    <a:solidFill>
                      <a:schemeClr val="tx1"/>
                    </a:solidFill>
                    <a:latin typeface="Corbel" panose="020B0503020204020204" pitchFamily="34" charset="0"/>
                    <a:cs typeface="Calibri"/>
                  </a:rPr>
                  <a:t> </a:t>
                </a:r>
                <a:r>
                  <a:rPr lang="en-US" sz="1500" spc="-4" dirty="0">
                    <a:solidFill>
                      <a:schemeClr val="tx1"/>
                    </a:solidFill>
                    <a:latin typeface="Corbel" panose="020B0503020204020204" pitchFamily="34" charset="0"/>
                    <a:cs typeface="Calibri"/>
                  </a:rPr>
                  <a:t>params</a:t>
                </a:r>
                <a:r>
                  <a:rPr lang="en-US" sz="1500" spc="-8" dirty="0">
                    <a:solidFill>
                      <a:schemeClr val="tx1"/>
                    </a:solidFill>
                    <a:latin typeface="Corbel" panose="020B0503020204020204" pitchFamily="34" charset="0"/>
                    <a:cs typeface="Calibri"/>
                  </a:rPr>
                  <a:t> </a:t>
                </a:r>
                <a14:m>
                  <m:oMath xmlns:m="http://schemas.openxmlformats.org/officeDocument/2006/math">
                    <m:r>
                      <a:rPr lang="en-US" sz="1500" i="1" spc="38" smtClean="0">
                        <a:solidFill>
                          <a:srgbClr val="00AF50"/>
                        </a:solidFill>
                        <a:latin typeface="Cambria Math" panose="02040503050406030204" pitchFamily="18" charset="0"/>
                        <a:cs typeface="Cambria Math"/>
                      </a:rPr>
                      <m:t>𝜃</m:t>
                    </m:r>
                  </m:oMath>
                </a14:m>
                <a:r>
                  <a:rPr lang="en-US" sz="1500" spc="56" dirty="0">
                    <a:solidFill>
                      <a:schemeClr val="tx1"/>
                    </a:solidFill>
                    <a:latin typeface="Cambria Math"/>
                    <a:cs typeface="Cambria Math"/>
                  </a:rPr>
                  <a:t> </a:t>
                </a:r>
                <a:r>
                  <a:rPr lang="en-US" sz="1500" dirty="0">
                    <a:solidFill>
                      <a:schemeClr val="tx1"/>
                    </a:solidFill>
                    <a:latin typeface="Corbel" panose="020B0503020204020204" pitchFamily="34" charset="0"/>
                    <a:cs typeface="Calibri"/>
                  </a:rPr>
                  <a:t>we</a:t>
                </a:r>
                <a:r>
                  <a:rPr lang="en-US" sz="1500" spc="-8" dirty="0">
                    <a:solidFill>
                      <a:schemeClr val="tx1"/>
                    </a:solidFill>
                    <a:latin typeface="Corbel" panose="020B0503020204020204" pitchFamily="34" charset="0"/>
                    <a:cs typeface="Calibri"/>
                  </a:rPr>
                  <a:t> </a:t>
                </a:r>
                <a:r>
                  <a:rPr lang="en-US" sz="1500" dirty="0">
                    <a:solidFill>
                      <a:schemeClr val="tx1"/>
                    </a:solidFill>
                    <a:latin typeface="Corbel" panose="020B0503020204020204" pitchFamily="34" charset="0"/>
                    <a:cs typeface="Calibri"/>
                  </a:rPr>
                  <a:t>would</a:t>
                </a:r>
                <a:r>
                  <a:rPr lang="en-US" sz="1500" spc="-8" dirty="0">
                    <a:solidFill>
                      <a:schemeClr val="tx1"/>
                    </a:solidFill>
                    <a:latin typeface="Corbel" panose="020B0503020204020204" pitchFamily="34" charset="0"/>
                    <a:cs typeface="Calibri"/>
                  </a:rPr>
                  <a:t> </a:t>
                </a:r>
                <a:r>
                  <a:rPr lang="en-US" sz="1500" dirty="0">
                    <a:solidFill>
                      <a:schemeClr val="tx1"/>
                    </a:solidFill>
                    <a:latin typeface="Corbel" panose="020B0503020204020204" pitchFamily="34" charset="0"/>
                    <a:cs typeface="Calibri"/>
                  </a:rPr>
                  <a:t>like</a:t>
                </a:r>
                <a:r>
                  <a:rPr lang="en-US" sz="1500" spc="-8" dirty="0">
                    <a:solidFill>
                      <a:schemeClr val="tx1"/>
                    </a:solidFill>
                    <a:latin typeface="Corbel" panose="020B0503020204020204" pitchFamily="34" charset="0"/>
                    <a:cs typeface="Calibri"/>
                  </a:rPr>
                  <a:t> </a:t>
                </a:r>
                <a:r>
                  <a:rPr lang="en-US" sz="1500" dirty="0">
                    <a:solidFill>
                      <a:schemeClr val="tx1"/>
                    </a:solidFill>
                    <a:latin typeface="Corbel" panose="020B0503020204020204" pitchFamily="34" charset="0"/>
                    <a:cs typeface="Calibri"/>
                  </a:rPr>
                  <a:t>to </a:t>
                </a:r>
                <a:r>
                  <a:rPr lang="en-US" sz="1500" spc="-8" dirty="0">
                    <a:solidFill>
                      <a:schemeClr val="tx1"/>
                    </a:solidFill>
                    <a:latin typeface="Corbel" panose="020B0503020204020204" pitchFamily="34" charset="0"/>
                    <a:cs typeface="Calibri"/>
                  </a:rPr>
                  <a:t>optimize (policy function)</a:t>
                </a:r>
                <a:endParaRPr lang="en-US" sz="1500" dirty="0">
                  <a:solidFill>
                    <a:schemeClr val="tx1"/>
                  </a:solidFill>
                  <a:latin typeface="Corbel" panose="020B0503020204020204" pitchFamily="34" charset="0"/>
                </a:endParaRPr>
              </a:p>
            </p:txBody>
          </p:sp>
        </mc:Choice>
        <mc:Fallback xmlns="">
          <p:sp>
            <p:nvSpPr>
              <p:cNvPr id="4" name="Rounded Rectangular Callout 3">
                <a:extLst>
                  <a:ext uri="{FF2B5EF4-FFF2-40B4-BE49-F238E27FC236}">
                    <a16:creationId xmlns:a16="http://schemas.microsoft.com/office/drawing/2014/main" id="{D0BB209F-C681-3585-695E-8EB398923177}"/>
                  </a:ext>
                </a:extLst>
              </p:cNvPr>
              <p:cNvSpPr>
                <a:spLocks noRot="1" noChangeAspect="1" noMove="1" noResize="1" noEditPoints="1" noAdjustHandles="1" noChangeArrowheads="1" noChangeShapeType="1" noTextEdit="1"/>
              </p:cNvSpPr>
              <p:nvPr/>
            </p:nvSpPr>
            <p:spPr>
              <a:xfrm>
                <a:off x="6003758" y="2233307"/>
                <a:ext cx="3037974" cy="800055"/>
              </a:xfrm>
              <a:prstGeom prst="wedgeRoundRectCallout">
                <a:avLst>
                  <a:gd name="adj1" fmla="val -55168"/>
                  <a:gd name="adj2" fmla="val -18088"/>
                  <a:gd name="adj3" fmla="val 16667"/>
                </a:avLst>
              </a:prstGeom>
              <a:blipFill>
                <a:blip r:embed="rId4"/>
                <a:stretch>
                  <a:fillRect b="-4478"/>
                </a:stretch>
              </a:blipFill>
              <a:ln>
                <a:solidFill>
                  <a:schemeClr val="accent1">
                    <a:lumMod val="75000"/>
                  </a:schemeClr>
                </a:solidFill>
              </a:ln>
            </p:spPr>
            <p:txBody>
              <a:bodyPr/>
              <a:lstStyle/>
              <a:p>
                <a:r>
                  <a:rPr lang="en-US">
                    <a:noFill/>
                  </a:rPr>
                  <a:t> </a:t>
                </a:r>
              </a:p>
            </p:txBody>
          </p:sp>
        </mc:Fallback>
      </mc:AlternateContent>
      <p:sp>
        <p:nvSpPr>
          <p:cNvPr id="5" name="TextBox 4">
            <a:extLst>
              <a:ext uri="{FF2B5EF4-FFF2-40B4-BE49-F238E27FC236}">
                <a16:creationId xmlns:a16="http://schemas.microsoft.com/office/drawing/2014/main" id="{F210A1CE-E563-B7CC-8D3B-D833795CC0DA}"/>
              </a:ext>
            </a:extLst>
          </p:cNvPr>
          <p:cNvSpPr txBox="1"/>
          <p:nvPr/>
        </p:nvSpPr>
        <p:spPr>
          <a:xfrm>
            <a:off x="3497580" y="4919543"/>
            <a:ext cx="2266819" cy="261610"/>
          </a:xfrm>
          <a:prstGeom prst="rect">
            <a:avLst/>
          </a:prstGeom>
          <a:noFill/>
        </p:spPr>
        <p:txBody>
          <a:bodyPr wrap="square" rtlCol="0">
            <a:spAutoFit/>
          </a:bodyPr>
          <a:lstStyle/>
          <a:p>
            <a:pPr algn="ctr"/>
            <a:r>
              <a:rPr lang="en-US" sz="1050" dirty="0">
                <a:solidFill>
                  <a:schemeClr val="tx1">
                    <a:lumMod val="50000"/>
                    <a:lumOff val="50000"/>
                  </a:schemeClr>
                </a:solidFill>
                <a:latin typeface="Corbel" panose="020B0503020204020204" pitchFamily="34" charset="0"/>
              </a:rPr>
              <a:t>[Slide credit: Jesse Mu]</a:t>
            </a:r>
          </a:p>
        </p:txBody>
      </p:sp>
      <p:sp>
        <p:nvSpPr>
          <p:cNvPr id="6" name="Rounded Rectangular Callout 5">
            <a:extLst>
              <a:ext uri="{FF2B5EF4-FFF2-40B4-BE49-F238E27FC236}">
                <a16:creationId xmlns:a16="http://schemas.microsoft.com/office/drawing/2014/main" id="{CA0F2AE0-40F3-73FD-E3DF-096CD44EB915}"/>
              </a:ext>
            </a:extLst>
          </p:cNvPr>
          <p:cNvSpPr/>
          <p:nvPr/>
        </p:nvSpPr>
        <p:spPr>
          <a:xfrm>
            <a:off x="311700" y="2324122"/>
            <a:ext cx="2509067" cy="800056"/>
          </a:xfrm>
          <a:prstGeom prst="wedgeRoundRectCallout">
            <a:avLst>
              <a:gd name="adj1" fmla="val 57530"/>
              <a:gd name="adj2" fmla="val -25106"/>
              <a:gd name="adj3" fmla="val 16667"/>
            </a:avLst>
          </a:prstGeom>
          <a:solidFill>
            <a:srgbClr val="EAEDFD"/>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chemeClr val="tx1"/>
                </a:solidFill>
                <a:latin typeface="Corbel" panose="020B0503020204020204" pitchFamily="34" charset="0"/>
              </a:rPr>
              <a:t>Expected reward over the course of sampling from our policy (generative model)</a:t>
            </a:r>
          </a:p>
        </p:txBody>
      </p:sp>
    </p:spTree>
    <p:extLst>
      <p:ext uri="{BB962C8B-B14F-4D97-AF65-F5344CB8AC3E}">
        <p14:creationId xmlns:p14="http://schemas.microsoft.com/office/powerpoint/2010/main" val="554662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BF5BA-E1DA-8A72-C698-71153F5CA1D4}"/>
              </a:ext>
            </a:extLst>
          </p:cNvPr>
          <p:cNvSpPr>
            <a:spLocks noGrp="1"/>
          </p:cNvSpPr>
          <p:nvPr>
            <p:ph type="title"/>
          </p:nvPr>
        </p:nvSpPr>
        <p:spPr/>
        <p:txBody>
          <a:bodyPr>
            <a:normAutofit fontScale="90000"/>
          </a:bodyPr>
          <a:lstStyle/>
          <a:p>
            <a:r>
              <a:rPr lang="en-US" dirty="0"/>
              <a:t>Reward Model ~ Human Preference </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EEB7E2C-AD96-D626-001B-6F78F9140ADB}"/>
                  </a:ext>
                </a:extLst>
              </p:cNvPr>
              <p:cNvSpPr>
                <a:spLocks noGrp="1"/>
              </p:cNvSpPr>
              <p:nvPr>
                <p:ph idx="1"/>
              </p:nvPr>
            </p:nvSpPr>
            <p:spPr>
              <a:xfrm>
                <a:off x="311700" y="1155483"/>
                <a:ext cx="8520600" cy="3683248"/>
              </a:xfrm>
            </p:spPr>
            <p:txBody>
              <a:bodyPr>
                <a:normAutofit/>
              </a:bodyPr>
              <a:lstStyle/>
              <a:p>
                <a:r>
                  <a:rPr lang="en-US" dirty="0"/>
                  <a:t>Imagine a reward function: </a:t>
                </a:r>
                <a14:m>
                  <m:oMath xmlns:m="http://schemas.openxmlformats.org/officeDocument/2006/math">
                    <m:r>
                      <a:rPr lang="en-US" b="0" i="1" smtClean="0">
                        <a:solidFill>
                          <a:srgbClr val="0E0CC0"/>
                        </a:solidFill>
                        <a:latin typeface="Cambria Math" panose="02040503050406030204" pitchFamily="18" charset="0"/>
                      </a:rPr>
                      <m:t>𝑅</m:t>
                    </m:r>
                    <m:d>
                      <m:dPr>
                        <m:ctrlPr>
                          <a:rPr lang="en-US" b="0" i="1" smtClean="0">
                            <a:solidFill>
                              <a:srgbClr val="0E0CC0"/>
                            </a:solidFill>
                            <a:latin typeface="Cambria Math" panose="02040503050406030204" pitchFamily="18" charset="0"/>
                          </a:rPr>
                        </m:ctrlPr>
                      </m:dPr>
                      <m:e>
                        <m:r>
                          <a:rPr lang="en-US" b="0" i="1" smtClean="0">
                            <a:solidFill>
                              <a:srgbClr val="0E0CC0"/>
                            </a:solidFill>
                            <a:latin typeface="Cambria Math" panose="02040503050406030204" pitchFamily="18" charset="0"/>
                          </a:rPr>
                          <m:t>𝑠</m:t>
                        </m:r>
                        <m:r>
                          <a:rPr lang="en-US" b="0" i="1" smtClean="0">
                            <a:solidFill>
                              <a:srgbClr val="0E0CC0"/>
                            </a:solidFill>
                            <a:latin typeface="Cambria Math" panose="02040503050406030204" pitchFamily="18" charset="0"/>
                          </a:rPr>
                          <m:t>;</m:t>
                        </m:r>
                        <m:r>
                          <a:rPr lang="en-US" b="0" i="1" smtClean="0">
                            <a:solidFill>
                              <a:srgbClr val="0E0CC0"/>
                            </a:solidFill>
                            <a:latin typeface="Cambria Math" panose="02040503050406030204" pitchFamily="18" charset="0"/>
                          </a:rPr>
                          <m:t>𝑝</m:t>
                        </m:r>
                      </m:e>
                    </m:d>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ℝ</m:t>
                    </m:r>
                  </m:oMath>
                </a14:m>
                <a:r>
                  <a:rPr lang="en-US" dirty="0"/>
                  <a:t>  for any output </a:t>
                </a:r>
                <a14:m>
                  <m:oMath xmlns:m="http://schemas.openxmlformats.org/officeDocument/2006/math">
                    <m:r>
                      <a:rPr lang="en-US" i="1">
                        <a:latin typeface="Cambria Math" panose="02040503050406030204" pitchFamily="18" charset="0"/>
                      </a:rPr>
                      <m:t>𝑠</m:t>
                    </m:r>
                  </m:oMath>
                </a14:m>
                <a:r>
                  <a:rPr lang="en-US" dirty="0"/>
                  <a:t> to prompt </a:t>
                </a:r>
                <a14:m>
                  <m:oMath xmlns:m="http://schemas.openxmlformats.org/officeDocument/2006/math">
                    <m:r>
                      <a:rPr lang="en-US" i="1">
                        <a:latin typeface="Cambria Math" panose="02040503050406030204" pitchFamily="18" charset="0"/>
                      </a:rPr>
                      <m:t>𝑝</m:t>
                    </m:r>
                  </m:oMath>
                </a14:m>
                <a:endParaRPr lang="en-US" dirty="0"/>
              </a:p>
              <a:p>
                <a:r>
                  <a:rPr lang="en-US" dirty="0">
                    <a:solidFill>
                      <a:srgbClr val="C00000"/>
                    </a:solidFill>
                  </a:rPr>
                  <a:t>The reward is higher when humans prefer the output </a:t>
                </a:r>
              </a:p>
              <a:p>
                <a:r>
                  <a:rPr lang="en-US" dirty="0"/>
                  <a:t>Good generation is equivalent to finding reward-maximizing outputs: </a:t>
                </a:r>
              </a:p>
              <a:p>
                <a:endParaRPr lang="en-US" dirty="0"/>
              </a:p>
              <a:p>
                <a:endParaRPr lang="en-US" dirty="0"/>
              </a:p>
              <a:p>
                <a:r>
                  <a:rPr lang="en-US" dirty="0"/>
                  <a:t>What we need to do: </a:t>
                </a:r>
              </a:p>
              <a:p>
                <a:pPr lvl="1"/>
                <a:r>
                  <a:rPr lang="en-US" sz="1800" dirty="0"/>
                  <a:t>(1) Find the best generative model </a:t>
                </a:r>
                <a14:m>
                  <m:oMath xmlns:m="http://schemas.openxmlformats.org/officeDocument/2006/math">
                    <m:sSub>
                      <m:sSubPr>
                        <m:ctrlPr>
                          <a:rPr lang="en-US" sz="1800" i="1">
                            <a:solidFill>
                              <a:srgbClr val="00B050"/>
                            </a:solidFill>
                            <a:latin typeface="Cambria Math" panose="02040503050406030204" pitchFamily="18" charset="0"/>
                          </a:rPr>
                        </m:ctrlPr>
                      </m:sSubPr>
                      <m:e>
                        <m:r>
                          <a:rPr lang="en-US" sz="1800" i="1">
                            <a:solidFill>
                              <a:srgbClr val="00B050"/>
                            </a:solidFill>
                            <a:latin typeface="Cambria Math" panose="02040503050406030204" pitchFamily="18" charset="0"/>
                          </a:rPr>
                          <m:t>𝑝</m:t>
                        </m:r>
                      </m:e>
                      <m:sub>
                        <m:r>
                          <a:rPr lang="en-US" sz="1800" i="1">
                            <a:solidFill>
                              <a:srgbClr val="00B050"/>
                            </a:solidFill>
                            <a:latin typeface="Cambria Math" panose="02040503050406030204" pitchFamily="18" charset="0"/>
                          </a:rPr>
                          <m:t>𝜃</m:t>
                        </m:r>
                      </m:sub>
                    </m:sSub>
                  </m:oMath>
                </a14:m>
                <a:r>
                  <a:rPr lang="en-US" sz="1800" dirty="0"/>
                  <a:t> that maximizes the expected reward: </a:t>
                </a:r>
              </a:p>
              <a:p>
                <a:endParaRPr lang="en-US" dirty="0"/>
              </a:p>
              <a:p>
                <a:endParaRPr lang="en-US" dirty="0"/>
              </a:p>
              <a:p>
                <a:pPr lvl="1"/>
                <a:r>
                  <a:rPr lang="en-US" sz="1800" dirty="0"/>
                  <a:t>(2) We also need to estimate the reward function </a:t>
                </a:r>
                <a14:m>
                  <m:oMath xmlns:m="http://schemas.openxmlformats.org/officeDocument/2006/math">
                    <m:r>
                      <a:rPr lang="fa-IR" sz="1800" i="1" smtClean="0">
                        <a:solidFill>
                          <a:srgbClr val="0E0CC0"/>
                        </a:solidFill>
                        <a:latin typeface="Cambria Math" panose="02040503050406030204" pitchFamily="18" charset="0"/>
                      </a:rPr>
                      <m:t>𝑅</m:t>
                    </m:r>
                    <m:d>
                      <m:dPr>
                        <m:ctrlPr>
                          <a:rPr lang="fa-IR" sz="1800" i="1">
                            <a:solidFill>
                              <a:srgbClr val="0E0CC0"/>
                            </a:solidFill>
                            <a:latin typeface="Cambria Math" panose="02040503050406030204" pitchFamily="18" charset="0"/>
                          </a:rPr>
                        </m:ctrlPr>
                      </m:dPr>
                      <m:e>
                        <m:r>
                          <a:rPr lang="en-US" sz="1800" b="0" i="1" smtClean="0">
                            <a:solidFill>
                              <a:srgbClr val="0E0CC0"/>
                            </a:solidFill>
                            <a:latin typeface="Cambria Math" panose="02040503050406030204" pitchFamily="18" charset="0"/>
                          </a:rPr>
                          <m:t>𝑠</m:t>
                        </m:r>
                        <m:r>
                          <a:rPr lang="en-US" sz="1800" i="1">
                            <a:solidFill>
                              <a:srgbClr val="0E0CC0"/>
                            </a:solidFill>
                            <a:latin typeface="Cambria Math" panose="02040503050406030204" pitchFamily="18" charset="0"/>
                          </a:rPr>
                          <m:t>;</m:t>
                        </m:r>
                        <m:r>
                          <a:rPr lang="en-US" sz="1800" i="1">
                            <a:solidFill>
                              <a:srgbClr val="0E0CC0"/>
                            </a:solidFill>
                            <a:latin typeface="Cambria Math" panose="02040503050406030204" pitchFamily="18" charset="0"/>
                          </a:rPr>
                          <m:t>𝑝</m:t>
                        </m:r>
                      </m:e>
                    </m:d>
                  </m:oMath>
                </a14:m>
                <a:r>
                  <a:rPr lang="en-US" sz="1800" dirty="0"/>
                  <a:t>. </a:t>
                </a:r>
              </a:p>
              <a:p>
                <a:endParaRPr lang="en-US" dirty="0"/>
              </a:p>
              <a:p>
                <a:endParaRPr lang="en-US" dirty="0"/>
              </a:p>
            </p:txBody>
          </p:sp>
        </mc:Choice>
        <mc:Fallback xmlns="">
          <p:sp>
            <p:nvSpPr>
              <p:cNvPr id="3" name="Content Placeholder 2">
                <a:extLst>
                  <a:ext uri="{FF2B5EF4-FFF2-40B4-BE49-F238E27FC236}">
                    <a16:creationId xmlns:a16="http://schemas.microsoft.com/office/drawing/2014/main" id="{1EEB7E2C-AD96-D626-001B-6F78F9140ADB}"/>
                  </a:ext>
                </a:extLst>
              </p:cNvPr>
              <p:cNvSpPr>
                <a:spLocks noGrp="1" noRot="1" noChangeAspect="1" noMove="1" noResize="1" noEditPoints="1" noAdjustHandles="1" noChangeArrowheads="1" noChangeShapeType="1" noTextEdit="1"/>
              </p:cNvSpPr>
              <p:nvPr>
                <p:ph idx="1"/>
              </p:nvPr>
            </p:nvSpPr>
            <p:spPr>
              <a:xfrm>
                <a:off x="311700" y="1155483"/>
                <a:ext cx="8520600" cy="3683248"/>
              </a:xfr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FC5306F0-5629-15B5-EC46-60411C07E313}"/>
                  </a:ext>
                </a:extLst>
              </p:cNvPr>
              <p:cNvSpPr txBox="1"/>
              <p:nvPr/>
            </p:nvSpPr>
            <p:spPr>
              <a:xfrm>
                <a:off x="2118360" y="2242136"/>
                <a:ext cx="4572000" cy="56816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ea typeface="Cambria Math" panose="02040503050406030204" pitchFamily="18" charset="0"/>
                            </a:rPr>
                          </m:ctrlPr>
                        </m:sSubPr>
                        <m:e>
                          <m:r>
                            <a:rPr lang="fa-IR" sz="2800" b="0" i="1" smtClean="0">
                              <a:latin typeface="Cambria Math" panose="02040503050406030204" pitchFamily="18" charset="0"/>
                              <a:ea typeface="Cambria Math" panose="02040503050406030204" pitchFamily="18" charset="0"/>
                            </a:rPr>
                            <m:t>𝔼</m:t>
                          </m:r>
                        </m:e>
                        <m:sub>
                          <m:acc>
                            <m:accPr>
                              <m:chr m:val="̂"/>
                              <m:ctrlPr>
                                <a:rPr lang="en-US" sz="2800" i="1">
                                  <a:latin typeface="Cambria Math" panose="02040503050406030204" pitchFamily="18" charset="0"/>
                                </a:rPr>
                              </m:ctrlPr>
                            </m:accPr>
                            <m:e>
                              <m:r>
                                <a:rPr lang="en-US" sz="2800" i="1">
                                  <a:latin typeface="Cambria Math" panose="02040503050406030204" pitchFamily="18" charset="0"/>
                                </a:rPr>
                                <m:t>𝑠</m:t>
                              </m:r>
                            </m:e>
                          </m:acc>
                          <m:r>
                            <a:rPr lang="en-US" sz="2800" b="0" i="1" smtClean="0">
                              <a:latin typeface="Cambria Math" panose="02040503050406030204" pitchFamily="18" charset="0"/>
                            </a:rPr>
                            <m:t>~</m:t>
                          </m:r>
                          <m:sSub>
                            <m:sSubPr>
                              <m:ctrlPr>
                                <a:rPr lang="en-US" sz="2800" b="0" i="1" smtClean="0">
                                  <a:solidFill>
                                    <a:srgbClr val="00B050"/>
                                  </a:solidFill>
                                  <a:latin typeface="Cambria Math" panose="02040503050406030204" pitchFamily="18" charset="0"/>
                                </a:rPr>
                              </m:ctrlPr>
                            </m:sSubPr>
                            <m:e>
                              <m:r>
                                <a:rPr lang="en-US" sz="2800" b="0" i="1" smtClean="0">
                                  <a:solidFill>
                                    <a:srgbClr val="00B050"/>
                                  </a:solidFill>
                                  <a:latin typeface="Cambria Math" panose="02040503050406030204" pitchFamily="18" charset="0"/>
                                </a:rPr>
                                <m:t>𝑝</m:t>
                              </m:r>
                            </m:e>
                            <m:sub>
                              <m:r>
                                <a:rPr lang="en-US" sz="2800" i="1">
                                  <a:solidFill>
                                    <a:srgbClr val="00B050"/>
                                  </a:solidFill>
                                  <a:latin typeface="Cambria Math" panose="02040503050406030204" pitchFamily="18" charset="0"/>
                                </a:rPr>
                                <m:t>𝜃</m:t>
                              </m:r>
                            </m:sub>
                          </m:sSub>
                        </m:sub>
                      </m:sSub>
                      <m:d>
                        <m:dPr>
                          <m:begChr m:val="["/>
                          <m:endChr m:val="]"/>
                          <m:ctrlPr>
                            <a:rPr lang="fa-IR" sz="2800" b="0" i="1" smtClean="0">
                              <a:latin typeface="Cambria Math" panose="02040503050406030204" pitchFamily="18" charset="0"/>
                            </a:rPr>
                          </m:ctrlPr>
                        </m:dPr>
                        <m:e>
                          <m:r>
                            <a:rPr lang="fa-IR" sz="2800" i="1" smtClean="0">
                              <a:solidFill>
                                <a:srgbClr val="0E0CC0"/>
                              </a:solidFill>
                              <a:latin typeface="Cambria Math" panose="02040503050406030204" pitchFamily="18" charset="0"/>
                            </a:rPr>
                            <m:t>𝑅</m:t>
                          </m:r>
                          <m:d>
                            <m:dPr>
                              <m:ctrlPr>
                                <a:rPr lang="fa-IR" sz="2800" i="1">
                                  <a:solidFill>
                                    <a:srgbClr val="0E0CC0"/>
                                  </a:solidFill>
                                  <a:latin typeface="Cambria Math" panose="02040503050406030204" pitchFamily="18" charset="0"/>
                                </a:rPr>
                              </m:ctrlPr>
                            </m:dPr>
                            <m:e>
                              <m:acc>
                                <m:accPr>
                                  <m:chr m:val="̂"/>
                                  <m:ctrlPr>
                                    <a:rPr lang="en-US" sz="2800" b="0" i="1" smtClean="0">
                                      <a:solidFill>
                                        <a:srgbClr val="0E0CC0"/>
                                      </a:solidFill>
                                      <a:latin typeface="Cambria Math" panose="02040503050406030204" pitchFamily="18" charset="0"/>
                                    </a:rPr>
                                  </m:ctrlPr>
                                </m:accPr>
                                <m:e>
                                  <m:r>
                                    <a:rPr lang="en-US" sz="2800" i="1">
                                      <a:solidFill>
                                        <a:srgbClr val="0E0CC0"/>
                                      </a:solidFill>
                                      <a:latin typeface="Cambria Math" panose="02040503050406030204" pitchFamily="18" charset="0"/>
                                    </a:rPr>
                                    <m:t>𝑠</m:t>
                                  </m:r>
                                </m:e>
                              </m:acc>
                              <m:r>
                                <a:rPr lang="en-US" sz="2800" i="1">
                                  <a:solidFill>
                                    <a:srgbClr val="0E0CC0"/>
                                  </a:solidFill>
                                  <a:latin typeface="Cambria Math" panose="02040503050406030204" pitchFamily="18" charset="0"/>
                                </a:rPr>
                                <m:t>;</m:t>
                              </m:r>
                              <m:r>
                                <a:rPr lang="en-US" sz="2800" i="1">
                                  <a:solidFill>
                                    <a:srgbClr val="0E0CC0"/>
                                  </a:solidFill>
                                  <a:latin typeface="Cambria Math" panose="02040503050406030204" pitchFamily="18" charset="0"/>
                                </a:rPr>
                                <m:t>𝑝</m:t>
                              </m:r>
                            </m:e>
                          </m:d>
                        </m:e>
                      </m:d>
                    </m:oMath>
                  </m:oMathPara>
                </a14:m>
                <a:endParaRPr lang="en-US" sz="2800" dirty="0"/>
              </a:p>
            </p:txBody>
          </p:sp>
        </mc:Choice>
        <mc:Fallback xmlns="">
          <p:sp>
            <p:nvSpPr>
              <p:cNvPr id="9" name="TextBox 8">
                <a:extLst>
                  <a:ext uri="{FF2B5EF4-FFF2-40B4-BE49-F238E27FC236}">
                    <a16:creationId xmlns:a16="http://schemas.microsoft.com/office/drawing/2014/main" id="{FC5306F0-5629-15B5-EC46-60411C07E313}"/>
                  </a:ext>
                </a:extLst>
              </p:cNvPr>
              <p:cNvSpPr txBox="1">
                <a:spLocks noRot="1" noChangeAspect="1" noMove="1" noResize="1" noEditPoints="1" noAdjustHandles="1" noChangeArrowheads="1" noChangeShapeType="1" noTextEdit="1"/>
              </p:cNvSpPr>
              <p:nvPr/>
            </p:nvSpPr>
            <p:spPr>
              <a:xfrm>
                <a:off x="2118360" y="2242136"/>
                <a:ext cx="4572000" cy="568169"/>
              </a:xfrm>
              <a:prstGeom prst="rect">
                <a:avLst/>
              </a:prstGeom>
              <a:blipFill>
                <a:blip r:embed="rId3"/>
                <a:stretch>
                  <a:fillRect t="-4348" b="-65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38691DA3-5BB0-271E-0839-B3699040486D}"/>
                  </a:ext>
                </a:extLst>
              </p:cNvPr>
              <p:cNvSpPr txBox="1"/>
              <p:nvPr/>
            </p:nvSpPr>
            <p:spPr>
              <a:xfrm>
                <a:off x="2202180" y="3544225"/>
                <a:ext cx="4572000" cy="52411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2400" b="0" i="1" smtClean="0">
                              <a:latin typeface="Cambria Math" panose="02040503050406030204" pitchFamily="18" charset="0"/>
                            </a:rPr>
                          </m:ctrlPr>
                        </m:accPr>
                        <m:e>
                          <m:r>
                            <a:rPr lang="en-US" sz="2400" i="1">
                              <a:latin typeface="Cambria Math" panose="02040503050406030204" pitchFamily="18" charset="0"/>
                            </a:rPr>
                            <m:t>𝜃</m:t>
                          </m:r>
                        </m:e>
                      </m:acc>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m:rPr>
                              <m:sty m:val="p"/>
                            </m:rPr>
                            <a:rPr lang="en-US" sz="2400" b="0" i="0" smtClean="0">
                              <a:latin typeface="Cambria Math" panose="02040503050406030204" pitchFamily="18" charset="0"/>
                            </a:rPr>
                            <m:t>argmax</m:t>
                          </m:r>
                        </m:e>
                        <m:sub>
                          <m:r>
                            <a:rPr lang="en-US" sz="2400" b="0" i="1" smtClean="0">
                              <a:latin typeface="Cambria Math" panose="02040503050406030204" pitchFamily="18" charset="0"/>
                            </a:rPr>
                            <m:t>𝜃</m:t>
                          </m:r>
                        </m:sub>
                      </m:sSub>
                      <m:r>
                        <a:rPr lang="en-US" sz="2400" b="0" i="0" smtClean="0">
                          <a:latin typeface="Cambria Math" panose="02040503050406030204" pitchFamily="18" charset="0"/>
                        </a:rPr>
                        <m:t> </m:t>
                      </m:r>
                      <m:sSub>
                        <m:sSubPr>
                          <m:ctrlPr>
                            <a:rPr lang="en-US" sz="2400" b="0" i="1" smtClean="0">
                              <a:latin typeface="Cambria Math" panose="02040503050406030204" pitchFamily="18" charset="0"/>
                              <a:ea typeface="Cambria Math" panose="02040503050406030204" pitchFamily="18" charset="0"/>
                            </a:rPr>
                          </m:ctrlPr>
                        </m:sSubPr>
                        <m:e>
                          <m:r>
                            <a:rPr lang="fa-IR" sz="2400" b="0" i="1" smtClean="0">
                              <a:latin typeface="Cambria Math" panose="02040503050406030204" pitchFamily="18" charset="0"/>
                              <a:ea typeface="Cambria Math" panose="02040503050406030204" pitchFamily="18" charset="0"/>
                            </a:rPr>
                            <m:t>𝔼</m:t>
                          </m:r>
                        </m:e>
                        <m:sub>
                          <m:acc>
                            <m:accPr>
                              <m:chr m:val="̂"/>
                              <m:ctrlPr>
                                <a:rPr lang="en-US" sz="2400" i="1">
                                  <a:latin typeface="Cambria Math" panose="02040503050406030204" pitchFamily="18" charset="0"/>
                                </a:rPr>
                              </m:ctrlPr>
                            </m:accPr>
                            <m:e>
                              <m:r>
                                <a:rPr lang="en-US" sz="2400" i="1">
                                  <a:latin typeface="Cambria Math" panose="02040503050406030204" pitchFamily="18" charset="0"/>
                                </a:rPr>
                                <m:t>𝑠</m:t>
                              </m:r>
                            </m:e>
                          </m:acc>
                          <m:r>
                            <a:rPr lang="en-US" sz="2400" b="0" i="1" smtClean="0">
                              <a:latin typeface="Cambria Math" panose="02040503050406030204" pitchFamily="18" charset="0"/>
                            </a:rPr>
                            <m:t>~</m:t>
                          </m:r>
                          <m:sSub>
                            <m:sSubPr>
                              <m:ctrlPr>
                                <a:rPr lang="en-US" sz="2400" b="0" i="1" smtClean="0">
                                  <a:solidFill>
                                    <a:srgbClr val="00B050"/>
                                  </a:solidFill>
                                  <a:latin typeface="Cambria Math" panose="02040503050406030204" pitchFamily="18" charset="0"/>
                                </a:rPr>
                              </m:ctrlPr>
                            </m:sSubPr>
                            <m:e>
                              <m:r>
                                <a:rPr lang="en-US" sz="2400" b="0" i="1" smtClean="0">
                                  <a:solidFill>
                                    <a:srgbClr val="00B050"/>
                                  </a:solidFill>
                                  <a:latin typeface="Cambria Math" panose="02040503050406030204" pitchFamily="18" charset="0"/>
                                </a:rPr>
                                <m:t>𝑝</m:t>
                              </m:r>
                            </m:e>
                            <m:sub>
                              <m:r>
                                <a:rPr lang="en-US" sz="2400" i="1">
                                  <a:solidFill>
                                    <a:srgbClr val="00B050"/>
                                  </a:solidFill>
                                  <a:latin typeface="Cambria Math" panose="02040503050406030204" pitchFamily="18" charset="0"/>
                                </a:rPr>
                                <m:t>𝜃</m:t>
                              </m:r>
                            </m:sub>
                          </m:sSub>
                        </m:sub>
                      </m:sSub>
                      <m:d>
                        <m:dPr>
                          <m:begChr m:val="["/>
                          <m:endChr m:val="]"/>
                          <m:ctrlPr>
                            <a:rPr lang="fa-IR" sz="2400" b="0" i="1" smtClean="0">
                              <a:latin typeface="Cambria Math" panose="02040503050406030204" pitchFamily="18" charset="0"/>
                            </a:rPr>
                          </m:ctrlPr>
                        </m:dPr>
                        <m:e>
                          <m:r>
                            <a:rPr lang="fa-IR" sz="2400" i="1" smtClean="0">
                              <a:solidFill>
                                <a:srgbClr val="0E0CC0"/>
                              </a:solidFill>
                              <a:latin typeface="Cambria Math" panose="02040503050406030204" pitchFamily="18" charset="0"/>
                            </a:rPr>
                            <m:t>𝑅</m:t>
                          </m:r>
                          <m:d>
                            <m:dPr>
                              <m:ctrlPr>
                                <a:rPr lang="fa-IR" sz="2400" i="1">
                                  <a:solidFill>
                                    <a:srgbClr val="0E0CC0"/>
                                  </a:solidFill>
                                  <a:latin typeface="Cambria Math" panose="02040503050406030204" pitchFamily="18" charset="0"/>
                                </a:rPr>
                              </m:ctrlPr>
                            </m:dPr>
                            <m:e>
                              <m:acc>
                                <m:accPr>
                                  <m:chr m:val="̂"/>
                                  <m:ctrlPr>
                                    <a:rPr lang="en-US" sz="2400" b="0" i="1" smtClean="0">
                                      <a:solidFill>
                                        <a:srgbClr val="0E0CC0"/>
                                      </a:solidFill>
                                      <a:latin typeface="Cambria Math" panose="02040503050406030204" pitchFamily="18" charset="0"/>
                                    </a:rPr>
                                  </m:ctrlPr>
                                </m:accPr>
                                <m:e>
                                  <m:r>
                                    <a:rPr lang="en-US" sz="2400" i="1">
                                      <a:solidFill>
                                        <a:srgbClr val="0E0CC0"/>
                                      </a:solidFill>
                                      <a:latin typeface="Cambria Math" panose="02040503050406030204" pitchFamily="18" charset="0"/>
                                    </a:rPr>
                                    <m:t>𝑠</m:t>
                                  </m:r>
                                </m:e>
                              </m:acc>
                              <m:r>
                                <a:rPr lang="en-US" sz="2400" i="1">
                                  <a:solidFill>
                                    <a:srgbClr val="0E0CC0"/>
                                  </a:solidFill>
                                  <a:latin typeface="Cambria Math" panose="02040503050406030204" pitchFamily="18" charset="0"/>
                                </a:rPr>
                                <m:t>;</m:t>
                              </m:r>
                              <m:r>
                                <a:rPr lang="en-US" sz="2400" i="1">
                                  <a:solidFill>
                                    <a:srgbClr val="0E0CC0"/>
                                  </a:solidFill>
                                  <a:latin typeface="Cambria Math" panose="02040503050406030204" pitchFamily="18" charset="0"/>
                                </a:rPr>
                                <m:t>𝑝</m:t>
                              </m:r>
                            </m:e>
                          </m:d>
                        </m:e>
                      </m:d>
                    </m:oMath>
                  </m:oMathPara>
                </a14:m>
                <a:endParaRPr lang="en-US" sz="2400" dirty="0"/>
              </a:p>
            </p:txBody>
          </p:sp>
        </mc:Choice>
        <mc:Fallback xmlns="">
          <p:sp>
            <p:nvSpPr>
              <p:cNvPr id="10" name="TextBox 9">
                <a:extLst>
                  <a:ext uri="{FF2B5EF4-FFF2-40B4-BE49-F238E27FC236}">
                    <a16:creationId xmlns:a16="http://schemas.microsoft.com/office/drawing/2014/main" id="{38691DA3-5BB0-271E-0839-B3699040486D}"/>
                  </a:ext>
                </a:extLst>
              </p:cNvPr>
              <p:cNvSpPr txBox="1">
                <a:spLocks noRot="1" noChangeAspect="1" noMove="1" noResize="1" noEditPoints="1" noAdjustHandles="1" noChangeArrowheads="1" noChangeShapeType="1" noTextEdit="1"/>
              </p:cNvSpPr>
              <p:nvPr/>
            </p:nvSpPr>
            <p:spPr>
              <a:xfrm>
                <a:off x="2202180" y="3544225"/>
                <a:ext cx="4572000" cy="524118"/>
              </a:xfrm>
              <a:prstGeom prst="rect">
                <a:avLst/>
              </a:prstGeom>
              <a:blipFill>
                <a:blip r:embed="rId4"/>
                <a:stretch>
                  <a:fillRect t="-4651" b="-11628"/>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F210A1CE-E563-B7CC-8D3B-D833795CC0DA}"/>
              </a:ext>
            </a:extLst>
          </p:cNvPr>
          <p:cNvSpPr txBox="1"/>
          <p:nvPr/>
        </p:nvSpPr>
        <p:spPr>
          <a:xfrm>
            <a:off x="3497580" y="4919543"/>
            <a:ext cx="2266819" cy="261610"/>
          </a:xfrm>
          <a:prstGeom prst="rect">
            <a:avLst/>
          </a:prstGeom>
          <a:noFill/>
        </p:spPr>
        <p:txBody>
          <a:bodyPr wrap="square" rtlCol="0">
            <a:spAutoFit/>
          </a:bodyPr>
          <a:lstStyle/>
          <a:p>
            <a:pPr algn="ctr"/>
            <a:r>
              <a:rPr lang="en-US" sz="1050" dirty="0">
                <a:solidFill>
                  <a:schemeClr val="tx1">
                    <a:lumMod val="50000"/>
                    <a:lumOff val="50000"/>
                  </a:schemeClr>
                </a:solidFill>
                <a:latin typeface="Corbel" panose="020B0503020204020204" pitchFamily="34" charset="0"/>
              </a:rPr>
              <a:t>[Slide credit: Jesse Mu]</a:t>
            </a:r>
          </a:p>
        </p:txBody>
      </p:sp>
    </p:spTree>
    <p:extLst>
      <p:ext uri="{BB962C8B-B14F-4D97-AF65-F5344CB8AC3E}">
        <p14:creationId xmlns:p14="http://schemas.microsoft.com/office/powerpoint/2010/main" val="17101742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265A7-5D00-C23D-F7A5-EE8CDE8AF15A}"/>
              </a:ext>
            </a:extLst>
          </p:cNvPr>
          <p:cNvSpPr>
            <a:spLocks noGrp="1"/>
          </p:cNvSpPr>
          <p:nvPr>
            <p:ph type="title"/>
          </p:nvPr>
        </p:nvSpPr>
        <p:spPr/>
        <p:txBody>
          <a:bodyPr>
            <a:normAutofit fontScale="90000"/>
          </a:bodyPr>
          <a:lstStyle/>
          <a:p>
            <a:r>
              <a:rPr lang="en-US" dirty="0"/>
              <a:t>Optimizing the Policy Function (Generative Model)</a:t>
            </a:r>
          </a:p>
        </p:txBody>
      </p:sp>
      <p:sp>
        <p:nvSpPr>
          <p:cNvPr id="3" name="Content Placeholder 2">
            <a:extLst>
              <a:ext uri="{FF2B5EF4-FFF2-40B4-BE49-F238E27FC236}">
                <a16:creationId xmlns:a16="http://schemas.microsoft.com/office/drawing/2014/main" id="{623F971D-BF7F-93B8-14FE-E4E30CBE1B2D}"/>
              </a:ext>
            </a:extLst>
          </p:cNvPr>
          <p:cNvSpPr>
            <a:spLocks noGrp="1"/>
          </p:cNvSpPr>
          <p:nvPr>
            <p:ph idx="1"/>
          </p:nvPr>
        </p:nvSpPr>
        <p:spPr>
          <a:xfrm>
            <a:off x="311700" y="961974"/>
            <a:ext cx="8520600" cy="3991025"/>
          </a:xfrm>
        </p:spPr>
        <p:txBody>
          <a:bodyPr>
            <a:normAutofit/>
          </a:bodyPr>
          <a:lstStyle/>
          <a:p>
            <a:r>
              <a:rPr lang="en-US" sz="1800" spc="-4" dirty="0">
                <a:latin typeface="Corbel" panose="020B0503020204020204" pitchFamily="34" charset="0"/>
                <a:cs typeface="Calibri"/>
              </a:rPr>
              <a:t>How do</a:t>
            </a:r>
            <a:r>
              <a:rPr lang="en-US" sz="1800" spc="-8" dirty="0">
                <a:latin typeface="Corbel" panose="020B0503020204020204" pitchFamily="34" charset="0"/>
                <a:cs typeface="Calibri"/>
              </a:rPr>
              <a:t> </a:t>
            </a:r>
            <a:r>
              <a:rPr lang="en-US" sz="1800" dirty="0">
                <a:latin typeface="Corbel" panose="020B0503020204020204" pitchFamily="34" charset="0"/>
                <a:cs typeface="Calibri"/>
              </a:rPr>
              <a:t>we</a:t>
            </a:r>
            <a:r>
              <a:rPr lang="en-US" sz="1800" spc="-11" dirty="0">
                <a:latin typeface="Corbel" panose="020B0503020204020204" pitchFamily="34" charset="0"/>
                <a:cs typeface="Calibri"/>
              </a:rPr>
              <a:t> </a:t>
            </a:r>
            <a:r>
              <a:rPr lang="en-US" sz="1800" spc="-4" dirty="0">
                <a:latin typeface="Corbel" panose="020B0503020204020204" pitchFamily="34" charset="0"/>
                <a:cs typeface="Calibri"/>
              </a:rPr>
              <a:t>change our LM parameters</a:t>
            </a:r>
            <a:r>
              <a:rPr lang="en-US" sz="1800" spc="11" dirty="0">
                <a:latin typeface="Corbel" panose="020B0503020204020204" pitchFamily="34" charset="0"/>
                <a:cs typeface="Calibri"/>
              </a:rPr>
              <a:t> </a:t>
            </a:r>
            <a:r>
              <a:rPr lang="en-US" sz="1800" dirty="0">
                <a:latin typeface="Cambria Math"/>
                <a:cs typeface="Cambria Math"/>
              </a:rPr>
              <a:t>𝜃</a:t>
            </a:r>
            <a:r>
              <a:rPr lang="en-US" sz="1800" spc="56" dirty="0">
                <a:latin typeface="Cambria Math"/>
                <a:cs typeface="Cambria Math"/>
              </a:rPr>
              <a:t> </a:t>
            </a:r>
            <a:r>
              <a:rPr lang="en-US" sz="1800" dirty="0">
                <a:latin typeface="Corbel" panose="020B0503020204020204" pitchFamily="34" charset="0"/>
                <a:cs typeface="Calibri"/>
              </a:rPr>
              <a:t>to</a:t>
            </a:r>
            <a:r>
              <a:rPr lang="en-US" sz="1800" spc="-15" dirty="0">
                <a:latin typeface="Corbel" panose="020B0503020204020204" pitchFamily="34" charset="0"/>
                <a:cs typeface="Calibri"/>
              </a:rPr>
              <a:t> </a:t>
            </a:r>
            <a:r>
              <a:rPr lang="en-US" sz="1800" dirty="0">
                <a:latin typeface="Corbel" panose="020B0503020204020204" pitchFamily="34" charset="0"/>
                <a:cs typeface="Calibri"/>
              </a:rPr>
              <a:t>maximize</a:t>
            </a:r>
            <a:r>
              <a:rPr lang="en-US" sz="1800" spc="-19" dirty="0">
                <a:latin typeface="Corbel" panose="020B0503020204020204" pitchFamily="34" charset="0"/>
                <a:cs typeface="Calibri"/>
              </a:rPr>
              <a:t> </a:t>
            </a:r>
            <a:r>
              <a:rPr lang="en-US" sz="1800" dirty="0">
                <a:latin typeface="Corbel" panose="020B0503020204020204" pitchFamily="34" charset="0"/>
                <a:cs typeface="Calibri"/>
              </a:rPr>
              <a:t>this?</a:t>
            </a:r>
          </a:p>
          <a:p>
            <a:pPr marL="114300" indent="0">
              <a:buNone/>
            </a:pPr>
            <a:br>
              <a:rPr lang="en-US" dirty="0">
                <a:latin typeface="Corbel" panose="020B0503020204020204" pitchFamily="34" charset="0"/>
                <a:cs typeface="Calibri"/>
              </a:rPr>
            </a:br>
            <a:endParaRPr lang="en-US" dirty="0">
              <a:latin typeface="Corbel" panose="020B0503020204020204" pitchFamily="34" charset="0"/>
              <a:cs typeface="Calibri"/>
            </a:endParaRPr>
          </a:p>
          <a:p>
            <a:r>
              <a:rPr lang="en-US" sz="1800" spc="-4" dirty="0">
                <a:latin typeface="Corbel" panose="020B0503020204020204" pitchFamily="34" charset="0"/>
                <a:cs typeface="Calibri"/>
              </a:rPr>
              <a:t>Let’s</a:t>
            </a:r>
            <a:r>
              <a:rPr lang="en-US" sz="1800" spc="-15" dirty="0">
                <a:latin typeface="Corbel" panose="020B0503020204020204" pitchFamily="34" charset="0"/>
                <a:cs typeface="Calibri"/>
              </a:rPr>
              <a:t> </a:t>
            </a:r>
            <a:r>
              <a:rPr lang="en-US" sz="1800" dirty="0">
                <a:latin typeface="Corbel" panose="020B0503020204020204" pitchFamily="34" charset="0"/>
                <a:cs typeface="Calibri"/>
              </a:rPr>
              <a:t>try</a:t>
            </a:r>
            <a:r>
              <a:rPr lang="en-US" sz="1800" spc="-15" dirty="0">
                <a:latin typeface="Corbel" panose="020B0503020204020204" pitchFamily="34" charset="0"/>
                <a:cs typeface="Calibri"/>
              </a:rPr>
              <a:t> </a:t>
            </a:r>
            <a:r>
              <a:rPr lang="en-US" sz="1800" spc="-4" dirty="0">
                <a:latin typeface="Corbel" panose="020B0503020204020204" pitchFamily="34" charset="0"/>
                <a:cs typeface="Calibri"/>
              </a:rPr>
              <a:t>doing</a:t>
            </a:r>
            <a:r>
              <a:rPr lang="en-US" sz="1800" spc="-19" dirty="0">
                <a:latin typeface="Corbel" panose="020B0503020204020204" pitchFamily="34" charset="0"/>
                <a:cs typeface="Calibri"/>
              </a:rPr>
              <a:t> </a:t>
            </a:r>
            <a:r>
              <a:rPr lang="en-US" sz="1800" dirty="0">
                <a:latin typeface="Corbel" panose="020B0503020204020204" pitchFamily="34" charset="0"/>
                <a:cs typeface="Calibri"/>
              </a:rPr>
              <a:t>gradient</a:t>
            </a:r>
            <a:r>
              <a:rPr lang="en-US" sz="1800" spc="-15" dirty="0">
                <a:latin typeface="Corbel" panose="020B0503020204020204" pitchFamily="34" charset="0"/>
                <a:cs typeface="Calibri"/>
              </a:rPr>
              <a:t> </a:t>
            </a:r>
            <a:r>
              <a:rPr lang="en-US" sz="1800" spc="-4" dirty="0">
                <a:latin typeface="Corbel" panose="020B0503020204020204" pitchFamily="34" charset="0"/>
                <a:cs typeface="Calibri"/>
              </a:rPr>
              <a:t>ascent!</a:t>
            </a:r>
          </a:p>
          <a:p>
            <a:endParaRPr lang="en-US" spc="-4" dirty="0">
              <a:latin typeface="Corbel" panose="020B0503020204020204" pitchFamily="34" charset="0"/>
              <a:cs typeface="Calibri"/>
            </a:endParaRPr>
          </a:p>
          <a:p>
            <a:endParaRPr lang="en-US" sz="1800" spc="-4" dirty="0">
              <a:latin typeface="Corbel" panose="020B0503020204020204" pitchFamily="34" charset="0"/>
              <a:cs typeface="Calibri"/>
            </a:endParaRPr>
          </a:p>
          <a:p>
            <a:endParaRPr lang="en-US" spc="-4" dirty="0">
              <a:latin typeface="Corbel" panose="020B0503020204020204" pitchFamily="34" charset="0"/>
              <a:cs typeface="Calibri"/>
            </a:endParaRPr>
          </a:p>
          <a:p>
            <a:endParaRPr lang="en-US" sz="1800" spc="-4" dirty="0">
              <a:latin typeface="Corbel" panose="020B0503020204020204" pitchFamily="34" charset="0"/>
              <a:cs typeface="Calibri"/>
            </a:endParaRPr>
          </a:p>
          <a:p>
            <a:r>
              <a:rPr lang="en-US" spc="-4" dirty="0">
                <a:solidFill>
                  <a:srgbClr val="C00000"/>
                </a:solidFill>
                <a:latin typeface="Corbel" panose="020B0503020204020204" pitchFamily="34" charset="0"/>
                <a:cs typeface="Calibri"/>
              </a:rPr>
              <a:t>Turns out that we can write this “gradient of expectation” to a simpler form.</a:t>
            </a:r>
            <a:endParaRPr lang="en-US" sz="1800" spc="-4" dirty="0">
              <a:solidFill>
                <a:srgbClr val="C00000"/>
              </a:solidFill>
              <a:latin typeface="Corbel" panose="020B0503020204020204" pitchFamily="34" charset="0"/>
              <a:cs typeface="Calibri"/>
            </a:endParaRPr>
          </a:p>
          <a:p>
            <a:endParaRPr lang="en-US" spc="-4" dirty="0">
              <a:latin typeface="Corbel" panose="020B0503020204020204" pitchFamily="34" charset="0"/>
              <a:cs typeface="Calibri"/>
            </a:endParaRPr>
          </a:p>
          <a:p>
            <a:endParaRPr lang="en-US" dirty="0">
              <a:latin typeface="Corbel" panose="020B0503020204020204" pitchFamily="34" charset="0"/>
              <a:cs typeface="Calibri"/>
            </a:endParaRPr>
          </a:p>
          <a:p>
            <a:endParaRPr lang="en-US" dirty="0"/>
          </a:p>
          <a:p>
            <a:pPr marL="114300" indent="0">
              <a:buNone/>
            </a:pPr>
            <a:endParaRPr lang="en-US" dirty="0"/>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CAB4B58F-1A54-479B-BE76-F8D5D5B7EF53}"/>
                  </a:ext>
                </a:extLst>
              </p:cNvPr>
              <p:cNvSpPr txBox="1"/>
              <p:nvPr/>
            </p:nvSpPr>
            <p:spPr>
              <a:xfrm>
                <a:off x="2179320" y="1433888"/>
                <a:ext cx="4572000" cy="4521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2000" b="0" i="1" smtClean="0">
                              <a:solidFill>
                                <a:srgbClr val="00B050"/>
                              </a:solidFill>
                              <a:latin typeface="Cambria Math" panose="02040503050406030204" pitchFamily="18" charset="0"/>
                            </a:rPr>
                          </m:ctrlPr>
                        </m:accPr>
                        <m:e>
                          <m:r>
                            <a:rPr lang="en-US" sz="2000" i="1">
                              <a:solidFill>
                                <a:srgbClr val="00B050"/>
                              </a:solidFill>
                              <a:latin typeface="Cambria Math" panose="02040503050406030204" pitchFamily="18" charset="0"/>
                            </a:rPr>
                            <m:t>𝜃</m:t>
                          </m:r>
                        </m:e>
                      </m:acc>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m:rPr>
                              <m:sty m:val="p"/>
                            </m:rPr>
                            <a:rPr lang="en-US" sz="2000" b="0" i="0" smtClean="0">
                              <a:latin typeface="Cambria Math" panose="02040503050406030204" pitchFamily="18" charset="0"/>
                            </a:rPr>
                            <m:t>argmax</m:t>
                          </m:r>
                        </m:e>
                        <m:sub>
                          <m:r>
                            <a:rPr lang="en-US" sz="2000" b="0" i="1" smtClean="0">
                              <a:solidFill>
                                <a:srgbClr val="00B050"/>
                              </a:solidFill>
                              <a:latin typeface="Cambria Math" panose="02040503050406030204" pitchFamily="18" charset="0"/>
                            </a:rPr>
                            <m:t>𝜃</m:t>
                          </m:r>
                        </m:sub>
                      </m:sSub>
                      <m:r>
                        <a:rPr lang="en-US" sz="2000" b="0" i="0" smtClean="0">
                          <a:latin typeface="Cambria Math" panose="02040503050406030204" pitchFamily="18" charset="0"/>
                        </a:rPr>
                        <m:t> </m:t>
                      </m:r>
                      <m:sSub>
                        <m:sSubPr>
                          <m:ctrlPr>
                            <a:rPr lang="en-US" sz="2000" b="0" i="1" smtClean="0">
                              <a:latin typeface="Cambria Math" panose="02040503050406030204" pitchFamily="18" charset="0"/>
                              <a:ea typeface="Cambria Math" panose="02040503050406030204" pitchFamily="18" charset="0"/>
                            </a:rPr>
                          </m:ctrlPr>
                        </m:sSubPr>
                        <m:e>
                          <m:r>
                            <a:rPr lang="fa-IR" sz="2000" b="0" i="1" smtClean="0">
                              <a:latin typeface="Cambria Math" panose="02040503050406030204" pitchFamily="18" charset="0"/>
                              <a:ea typeface="Cambria Math" panose="02040503050406030204" pitchFamily="18" charset="0"/>
                            </a:rPr>
                            <m:t>𝔼</m:t>
                          </m:r>
                        </m:e>
                        <m:sub>
                          <m:acc>
                            <m:accPr>
                              <m:chr m:val="̂"/>
                              <m:ctrlPr>
                                <a:rPr lang="en-US" sz="2000" i="1">
                                  <a:latin typeface="Cambria Math" panose="02040503050406030204" pitchFamily="18" charset="0"/>
                                </a:rPr>
                              </m:ctrlPr>
                            </m:accPr>
                            <m:e>
                              <m:r>
                                <a:rPr lang="en-US" sz="2000" i="1">
                                  <a:latin typeface="Cambria Math" panose="02040503050406030204" pitchFamily="18" charset="0"/>
                                </a:rPr>
                                <m:t>𝑠</m:t>
                              </m:r>
                            </m:e>
                          </m:acc>
                          <m:r>
                            <a:rPr lang="en-US" sz="2000" b="0" i="1" smtClean="0">
                              <a:latin typeface="Cambria Math" panose="02040503050406030204" pitchFamily="18" charset="0"/>
                            </a:rPr>
                            <m:t>~</m:t>
                          </m:r>
                          <m:sSub>
                            <m:sSubPr>
                              <m:ctrlPr>
                                <a:rPr lang="en-US" sz="2000" b="0" i="1" smtClean="0">
                                  <a:solidFill>
                                    <a:srgbClr val="00B050"/>
                                  </a:solidFill>
                                  <a:latin typeface="Cambria Math" panose="02040503050406030204" pitchFamily="18" charset="0"/>
                                </a:rPr>
                              </m:ctrlPr>
                            </m:sSubPr>
                            <m:e>
                              <m:r>
                                <a:rPr lang="en-US" sz="2000" b="0" i="1" smtClean="0">
                                  <a:solidFill>
                                    <a:srgbClr val="00B050"/>
                                  </a:solidFill>
                                  <a:latin typeface="Cambria Math" panose="02040503050406030204" pitchFamily="18" charset="0"/>
                                </a:rPr>
                                <m:t>𝑝</m:t>
                              </m:r>
                            </m:e>
                            <m:sub>
                              <m:r>
                                <a:rPr lang="en-US" sz="2000" i="1">
                                  <a:solidFill>
                                    <a:srgbClr val="00B050"/>
                                  </a:solidFill>
                                  <a:latin typeface="Cambria Math" panose="02040503050406030204" pitchFamily="18" charset="0"/>
                                </a:rPr>
                                <m:t>𝜃</m:t>
                              </m:r>
                            </m:sub>
                          </m:sSub>
                        </m:sub>
                      </m:sSub>
                      <m:d>
                        <m:dPr>
                          <m:begChr m:val="["/>
                          <m:endChr m:val="]"/>
                          <m:ctrlPr>
                            <a:rPr lang="fa-IR" sz="2000" b="0" i="1" smtClean="0">
                              <a:latin typeface="Cambria Math" panose="02040503050406030204" pitchFamily="18" charset="0"/>
                            </a:rPr>
                          </m:ctrlPr>
                        </m:dPr>
                        <m:e>
                          <m:r>
                            <a:rPr lang="fa-IR" sz="2000" i="1" smtClean="0">
                              <a:solidFill>
                                <a:srgbClr val="0E0CC0"/>
                              </a:solidFill>
                              <a:latin typeface="Cambria Math" panose="02040503050406030204" pitchFamily="18" charset="0"/>
                            </a:rPr>
                            <m:t>𝑅</m:t>
                          </m:r>
                          <m:d>
                            <m:dPr>
                              <m:ctrlPr>
                                <a:rPr lang="fa-IR" sz="2000" i="1">
                                  <a:solidFill>
                                    <a:srgbClr val="0E0CC0"/>
                                  </a:solidFill>
                                  <a:latin typeface="Cambria Math" panose="02040503050406030204" pitchFamily="18" charset="0"/>
                                </a:rPr>
                              </m:ctrlPr>
                            </m:dPr>
                            <m:e>
                              <m:acc>
                                <m:accPr>
                                  <m:chr m:val="̂"/>
                                  <m:ctrlPr>
                                    <a:rPr lang="en-US" sz="2000" b="0" i="1" smtClean="0">
                                      <a:solidFill>
                                        <a:srgbClr val="0E0CC0"/>
                                      </a:solidFill>
                                      <a:latin typeface="Cambria Math" panose="02040503050406030204" pitchFamily="18" charset="0"/>
                                    </a:rPr>
                                  </m:ctrlPr>
                                </m:accPr>
                                <m:e>
                                  <m:r>
                                    <a:rPr lang="en-US" sz="2000" i="1">
                                      <a:solidFill>
                                        <a:srgbClr val="0E0CC0"/>
                                      </a:solidFill>
                                      <a:latin typeface="Cambria Math" panose="02040503050406030204" pitchFamily="18" charset="0"/>
                                    </a:rPr>
                                    <m:t>𝑠</m:t>
                                  </m:r>
                                </m:e>
                              </m:acc>
                              <m:r>
                                <a:rPr lang="en-US" sz="2000" i="1">
                                  <a:solidFill>
                                    <a:srgbClr val="0E0CC0"/>
                                  </a:solidFill>
                                  <a:latin typeface="Cambria Math" panose="02040503050406030204" pitchFamily="18" charset="0"/>
                                </a:rPr>
                                <m:t>;</m:t>
                              </m:r>
                              <m:r>
                                <a:rPr lang="en-US" sz="2000" i="1">
                                  <a:solidFill>
                                    <a:srgbClr val="0E0CC0"/>
                                  </a:solidFill>
                                  <a:latin typeface="Cambria Math" panose="02040503050406030204" pitchFamily="18" charset="0"/>
                                </a:rPr>
                                <m:t>𝑝</m:t>
                              </m:r>
                            </m:e>
                          </m:d>
                        </m:e>
                      </m:d>
                    </m:oMath>
                  </m:oMathPara>
                </a14:m>
                <a:endParaRPr lang="en-US" sz="2000" dirty="0"/>
              </a:p>
            </p:txBody>
          </p:sp>
        </mc:Choice>
        <mc:Fallback xmlns="">
          <p:sp>
            <p:nvSpPr>
              <p:cNvPr id="4" name="TextBox 3">
                <a:extLst>
                  <a:ext uri="{FF2B5EF4-FFF2-40B4-BE49-F238E27FC236}">
                    <a16:creationId xmlns:a16="http://schemas.microsoft.com/office/drawing/2014/main" id="{CAB4B58F-1A54-479B-BE76-F8D5D5B7EF53}"/>
                  </a:ext>
                </a:extLst>
              </p:cNvPr>
              <p:cNvSpPr txBox="1">
                <a:spLocks noRot="1" noChangeAspect="1" noMove="1" noResize="1" noEditPoints="1" noAdjustHandles="1" noChangeArrowheads="1" noChangeShapeType="1" noTextEdit="1"/>
              </p:cNvSpPr>
              <p:nvPr/>
            </p:nvSpPr>
            <p:spPr>
              <a:xfrm>
                <a:off x="2179320" y="1433888"/>
                <a:ext cx="4572000" cy="452175"/>
              </a:xfrm>
              <a:prstGeom prst="rect">
                <a:avLst/>
              </a:prstGeom>
              <a:blipFill>
                <a:blip r:embed="rId2"/>
                <a:stretch>
                  <a:fillRect b="-108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32F65896-815D-3921-D140-90D5FB67922C}"/>
                  </a:ext>
                </a:extLst>
              </p:cNvPr>
              <p:cNvSpPr txBox="1"/>
              <p:nvPr/>
            </p:nvSpPr>
            <p:spPr>
              <a:xfrm>
                <a:off x="2179320" y="2305952"/>
                <a:ext cx="4572000" cy="43197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solidFill>
                                <a:srgbClr val="00B050"/>
                              </a:solidFill>
                              <a:latin typeface="Cambria Math" panose="02040503050406030204" pitchFamily="18" charset="0"/>
                            </a:rPr>
                          </m:ctrlPr>
                        </m:sSubPr>
                        <m:e>
                          <m:r>
                            <a:rPr lang="en-US" sz="2000" i="1" smtClean="0">
                              <a:solidFill>
                                <a:srgbClr val="00B050"/>
                              </a:solidFill>
                              <a:latin typeface="Cambria Math" panose="02040503050406030204" pitchFamily="18" charset="0"/>
                            </a:rPr>
                            <m:t>𝜃</m:t>
                          </m:r>
                        </m:e>
                        <m:sub>
                          <m:r>
                            <a:rPr lang="en-US" sz="2000" b="0" i="1" smtClean="0">
                              <a:solidFill>
                                <a:srgbClr val="00B050"/>
                              </a:solidFill>
                              <a:latin typeface="Cambria Math" panose="02040503050406030204" pitchFamily="18" charset="0"/>
                            </a:rPr>
                            <m:t>𝑡</m:t>
                          </m:r>
                          <m:r>
                            <a:rPr lang="en-US" sz="2000" b="0" i="1" smtClean="0">
                              <a:solidFill>
                                <a:srgbClr val="00B050"/>
                              </a:solidFill>
                              <a:latin typeface="Cambria Math" panose="02040503050406030204" pitchFamily="18" charset="0"/>
                            </a:rPr>
                            <m:t>+1</m:t>
                          </m:r>
                        </m:sub>
                      </m:sSub>
                      <m:r>
                        <a:rPr lang="en-US" sz="2000" b="0" i="1" smtClean="0">
                          <a:latin typeface="Cambria Math" panose="02040503050406030204" pitchFamily="18" charset="0"/>
                        </a:rPr>
                        <m:t>←</m:t>
                      </m:r>
                      <m:sSub>
                        <m:sSubPr>
                          <m:ctrlPr>
                            <a:rPr lang="en-US" sz="2000" i="1" smtClean="0">
                              <a:solidFill>
                                <a:srgbClr val="00B050"/>
                              </a:solidFill>
                              <a:latin typeface="Cambria Math" panose="02040503050406030204" pitchFamily="18" charset="0"/>
                            </a:rPr>
                          </m:ctrlPr>
                        </m:sSubPr>
                        <m:e>
                          <m:r>
                            <a:rPr lang="en-US" sz="2000" i="1">
                              <a:solidFill>
                                <a:srgbClr val="00B050"/>
                              </a:solidFill>
                              <a:latin typeface="Cambria Math" panose="02040503050406030204" pitchFamily="18" charset="0"/>
                            </a:rPr>
                            <m:t>𝜃</m:t>
                          </m:r>
                        </m:e>
                        <m:sub>
                          <m:r>
                            <a:rPr lang="en-US" sz="2000" i="1">
                              <a:solidFill>
                                <a:srgbClr val="00B050"/>
                              </a:solidFill>
                              <a:latin typeface="Cambria Math" panose="02040503050406030204" pitchFamily="18" charset="0"/>
                            </a:rPr>
                            <m:t>𝑡</m:t>
                          </m:r>
                        </m:sub>
                      </m:sSub>
                      <m:r>
                        <a:rPr lang="en-US" sz="2000" b="0" i="1" smtClean="0">
                          <a:latin typeface="Cambria Math" panose="02040503050406030204" pitchFamily="18" charset="0"/>
                        </a:rPr>
                        <m:t>+</m:t>
                      </m:r>
                      <m:r>
                        <a:rPr lang="en-US" sz="2000" b="0" i="1" smtClean="0">
                          <a:latin typeface="Cambria Math" panose="02040503050406030204" pitchFamily="18" charset="0"/>
                        </a:rPr>
                        <m:t>𝛼</m:t>
                      </m:r>
                      <m:r>
                        <m:rPr>
                          <m:lit/>
                        </m:rPr>
                        <a:rPr lang="en-US" sz="2000" b="0" i="1" smtClean="0">
                          <a:latin typeface="Cambria Math" panose="02040503050406030204" pitchFamily="18" charset="0"/>
                        </a:rPr>
                        <m:t> </m:t>
                      </m:r>
                      <m:sSub>
                        <m:sSubPr>
                          <m:ctrlPr>
                            <a:rPr lang="en-US" sz="2000" b="0" i="1" smtClean="0">
                              <a:latin typeface="Cambria Math" panose="02040503050406030204" pitchFamily="18" charset="0"/>
                            </a:rPr>
                          </m:ctrlPr>
                        </m:sSubPr>
                        <m:e>
                          <m:r>
                            <m:rPr>
                              <m:sty m:val="p"/>
                            </m:rPr>
                            <a:rPr lang="en-US" sz="2000" b="0" i="0" smtClean="0">
                              <a:latin typeface="Cambria Math" panose="02040503050406030204" pitchFamily="18" charset="0"/>
                            </a:rPr>
                            <m:t>∇</m:t>
                          </m:r>
                        </m:e>
                        <m:sub>
                          <m:sSub>
                            <m:sSubPr>
                              <m:ctrlPr>
                                <a:rPr lang="en-US" sz="2000" i="1" smtClean="0">
                                  <a:solidFill>
                                    <a:srgbClr val="00B050"/>
                                  </a:solidFill>
                                  <a:latin typeface="Cambria Math" panose="02040503050406030204" pitchFamily="18" charset="0"/>
                                </a:rPr>
                              </m:ctrlPr>
                            </m:sSubPr>
                            <m:e>
                              <m:r>
                                <a:rPr lang="en-US" sz="2000" i="1">
                                  <a:solidFill>
                                    <a:srgbClr val="00B050"/>
                                  </a:solidFill>
                                  <a:latin typeface="Cambria Math" panose="02040503050406030204" pitchFamily="18" charset="0"/>
                                </a:rPr>
                                <m:t>𝜃</m:t>
                              </m:r>
                            </m:e>
                            <m:sub>
                              <m:r>
                                <a:rPr lang="en-US" sz="2000" i="1">
                                  <a:solidFill>
                                    <a:srgbClr val="00B050"/>
                                  </a:solidFill>
                                  <a:latin typeface="Cambria Math" panose="02040503050406030204" pitchFamily="18" charset="0"/>
                                </a:rPr>
                                <m:t>𝑡</m:t>
                              </m:r>
                            </m:sub>
                          </m:sSub>
                        </m:sub>
                      </m:sSub>
                      <m:sSub>
                        <m:sSubPr>
                          <m:ctrlPr>
                            <a:rPr lang="en-US" sz="2000" i="1">
                              <a:latin typeface="Cambria Math" panose="02040503050406030204" pitchFamily="18" charset="0"/>
                              <a:ea typeface="Cambria Math" panose="02040503050406030204" pitchFamily="18" charset="0"/>
                            </a:rPr>
                          </m:ctrlPr>
                        </m:sSubPr>
                        <m:e>
                          <m:r>
                            <a:rPr lang="fa-IR" sz="2000" i="1">
                              <a:latin typeface="Cambria Math" panose="02040503050406030204" pitchFamily="18" charset="0"/>
                              <a:ea typeface="Cambria Math" panose="02040503050406030204" pitchFamily="18" charset="0"/>
                            </a:rPr>
                            <m:t>𝔼</m:t>
                          </m:r>
                        </m:e>
                        <m:sub>
                          <m:acc>
                            <m:accPr>
                              <m:chr m:val="̂"/>
                              <m:ctrlPr>
                                <a:rPr lang="en-US" sz="2000" i="1">
                                  <a:latin typeface="Cambria Math" panose="02040503050406030204" pitchFamily="18" charset="0"/>
                                </a:rPr>
                              </m:ctrlPr>
                            </m:accPr>
                            <m:e>
                              <m:r>
                                <a:rPr lang="en-US" sz="2000" i="1">
                                  <a:latin typeface="Cambria Math" panose="02040503050406030204" pitchFamily="18" charset="0"/>
                                </a:rPr>
                                <m:t>𝑠</m:t>
                              </m:r>
                            </m:e>
                          </m:acc>
                          <m:r>
                            <a:rPr lang="en-US" sz="2000" i="1">
                              <a:latin typeface="Cambria Math" panose="02040503050406030204" pitchFamily="18" charset="0"/>
                            </a:rPr>
                            <m:t>~</m:t>
                          </m:r>
                          <m:sSub>
                            <m:sSubPr>
                              <m:ctrlPr>
                                <a:rPr lang="en-US" sz="2000" i="1">
                                  <a:solidFill>
                                    <a:srgbClr val="00B050"/>
                                  </a:solidFill>
                                  <a:latin typeface="Cambria Math" panose="02040503050406030204" pitchFamily="18" charset="0"/>
                                </a:rPr>
                              </m:ctrlPr>
                            </m:sSubPr>
                            <m:e>
                              <m:r>
                                <a:rPr lang="en-US" sz="2000" i="1">
                                  <a:solidFill>
                                    <a:srgbClr val="00B050"/>
                                  </a:solidFill>
                                  <a:latin typeface="Cambria Math" panose="02040503050406030204" pitchFamily="18" charset="0"/>
                                </a:rPr>
                                <m:t>𝑝</m:t>
                              </m:r>
                            </m:e>
                            <m:sub>
                              <m:r>
                                <a:rPr lang="en-US" sz="2000" i="1">
                                  <a:solidFill>
                                    <a:srgbClr val="00B050"/>
                                  </a:solidFill>
                                  <a:latin typeface="Cambria Math" panose="02040503050406030204" pitchFamily="18" charset="0"/>
                                </a:rPr>
                                <m:t>𝜃</m:t>
                              </m:r>
                            </m:sub>
                          </m:sSub>
                        </m:sub>
                      </m:sSub>
                      <m:d>
                        <m:dPr>
                          <m:begChr m:val="["/>
                          <m:endChr m:val="]"/>
                          <m:ctrlPr>
                            <a:rPr lang="fa-IR" sz="2000" i="1">
                              <a:latin typeface="Cambria Math" panose="02040503050406030204" pitchFamily="18" charset="0"/>
                            </a:rPr>
                          </m:ctrlPr>
                        </m:dPr>
                        <m:e>
                          <m:r>
                            <a:rPr lang="fa-IR" sz="2000" i="1" smtClean="0">
                              <a:solidFill>
                                <a:srgbClr val="0E0CC0"/>
                              </a:solidFill>
                              <a:latin typeface="Cambria Math" panose="02040503050406030204" pitchFamily="18" charset="0"/>
                            </a:rPr>
                            <m:t>𝑅</m:t>
                          </m:r>
                          <m:d>
                            <m:dPr>
                              <m:ctrlPr>
                                <a:rPr lang="fa-IR" sz="2000" i="1">
                                  <a:solidFill>
                                    <a:srgbClr val="0E0CC0"/>
                                  </a:solidFill>
                                  <a:latin typeface="Cambria Math" panose="02040503050406030204" pitchFamily="18" charset="0"/>
                                </a:rPr>
                              </m:ctrlPr>
                            </m:dPr>
                            <m:e>
                              <m:acc>
                                <m:accPr>
                                  <m:chr m:val="̂"/>
                                  <m:ctrlPr>
                                    <a:rPr lang="en-US" sz="2000" i="1">
                                      <a:solidFill>
                                        <a:srgbClr val="0E0CC0"/>
                                      </a:solidFill>
                                      <a:latin typeface="Cambria Math" panose="02040503050406030204" pitchFamily="18" charset="0"/>
                                    </a:rPr>
                                  </m:ctrlPr>
                                </m:accPr>
                                <m:e>
                                  <m:r>
                                    <a:rPr lang="en-US" sz="2000" i="1">
                                      <a:solidFill>
                                        <a:srgbClr val="0E0CC0"/>
                                      </a:solidFill>
                                      <a:latin typeface="Cambria Math" panose="02040503050406030204" pitchFamily="18" charset="0"/>
                                    </a:rPr>
                                    <m:t>𝑠</m:t>
                                  </m:r>
                                </m:e>
                              </m:acc>
                              <m:r>
                                <a:rPr lang="en-US" sz="2000" i="1">
                                  <a:solidFill>
                                    <a:srgbClr val="0E0CC0"/>
                                  </a:solidFill>
                                  <a:latin typeface="Cambria Math" panose="02040503050406030204" pitchFamily="18" charset="0"/>
                                </a:rPr>
                                <m:t>;</m:t>
                              </m:r>
                              <m:r>
                                <a:rPr lang="en-US" sz="2000" i="1">
                                  <a:solidFill>
                                    <a:srgbClr val="0E0CC0"/>
                                  </a:solidFill>
                                  <a:latin typeface="Cambria Math" panose="02040503050406030204" pitchFamily="18" charset="0"/>
                                </a:rPr>
                                <m:t>𝑝</m:t>
                              </m:r>
                            </m:e>
                          </m:d>
                        </m:e>
                      </m:d>
                    </m:oMath>
                  </m:oMathPara>
                </a14:m>
                <a:endParaRPr lang="en-US" sz="2000" dirty="0"/>
              </a:p>
            </p:txBody>
          </p:sp>
        </mc:Choice>
        <mc:Fallback xmlns="">
          <p:sp>
            <p:nvSpPr>
              <p:cNvPr id="5" name="TextBox 4">
                <a:extLst>
                  <a:ext uri="{FF2B5EF4-FFF2-40B4-BE49-F238E27FC236}">
                    <a16:creationId xmlns:a16="http://schemas.microsoft.com/office/drawing/2014/main" id="{32F65896-815D-3921-D140-90D5FB67922C}"/>
                  </a:ext>
                </a:extLst>
              </p:cNvPr>
              <p:cNvSpPr txBox="1">
                <a:spLocks noRot="1" noChangeAspect="1" noMove="1" noResize="1" noEditPoints="1" noAdjustHandles="1" noChangeArrowheads="1" noChangeShapeType="1" noTextEdit="1"/>
              </p:cNvSpPr>
              <p:nvPr/>
            </p:nvSpPr>
            <p:spPr>
              <a:xfrm>
                <a:off x="2179320" y="2305952"/>
                <a:ext cx="4572000" cy="431978"/>
              </a:xfrm>
              <a:prstGeom prst="rect">
                <a:avLst/>
              </a:prstGeom>
              <a:blipFill>
                <a:blip r:embed="rId3"/>
                <a:stretch>
                  <a:fillRect t="-2857" b="-8571"/>
                </a:stretch>
              </a:blipFill>
            </p:spPr>
            <p:txBody>
              <a:bodyPr/>
              <a:lstStyle/>
              <a:p>
                <a:r>
                  <a:rPr lang="en-US">
                    <a:noFill/>
                  </a:rPr>
                  <a:t> </a:t>
                </a:r>
              </a:p>
            </p:txBody>
          </p:sp>
        </mc:Fallback>
      </mc:AlternateContent>
      <p:sp>
        <p:nvSpPr>
          <p:cNvPr id="7" name="Rounded Rectangular Callout 6">
            <a:extLst>
              <a:ext uri="{FF2B5EF4-FFF2-40B4-BE49-F238E27FC236}">
                <a16:creationId xmlns:a16="http://schemas.microsoft.com/office/drawing/2014/main" id="{1D553103-A200-4464-4DFE-9C58EDFAC3D7}"/>
              </a:ext>
            </a:extLst>
          </p:cNvPr>
          <p:cNvSpPr/>
          <p:nvPr/>
        </p:nvSpPr>
        <p:spPr>
          <a:xfrm>
            <a:off x="3147059" y="2901061"/>
            <a:ext cx="2186029" cy="572700"/>
          </a:xfrm>
          <a:prstGeom prst="wedgeRoundRectCallout">
            <a:avLst>
              <a:gd name="adj1" fmla="val 32237"/>
              <a:gd name="adj2" fmla="val -74811"/>
              <a:gd name="adj3" fmla="val 16667"/>
            </a:avLst>
          </a:prstGeom>
          <a:solidFill>
            <a:srgbClr val="EAEDFD"/>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tx1"/>
                </a:solidFill>
                <a:latin typeface="Corbel" panose="020B0503020204020204" pitchFamily="34" charset="0"/>
              </a:rPr>
              <a:t>How do we estimate this expectation? </a:t>
            </a:r>
          </a:p>
        </p:txBody>
      </p:sp>
      <p:sp>
        <p:nvSpPr>
          <p:cNvPr id="8" name="TextBox 7">
            <a:extLst>
              <a:ext uri="{FF2B5EF4-FFF2-40B4-BE49-F238E27FC236}">
                <a16:creationId xmlns:a16="http://schemas.microsoft.com/office/drawing/2014/main" id="{D0A53981-A7E2-23E0-37A5-DFEF723B06BD}"/>
              </a:ext>
            </a:extLst>
          </p:cNvPr>
          <p:cNvSpPr txBox="1"/>
          <p:nvPr/>
        </p:nvSpPr>
        <p:spPr>
          <a:xfrm>
            <a:off x="3497580" y="4919543"/>
            <a:ext cx="2266819" cy="261610"/>
          </a:xfrm>
          <a:prstGeom prst="rect">
            <a:avLst/>
          </a:prstGeom>
          <a:noFill/>
        </p:spPr>
        <p:txBody>
          <a:bodyPr wrap="square" rtlCol="0">
            <a:spAutoFit/>
          </a:bodyPr>
          <a:lstStyle/>
          <a:p>
            <a:pPr algn="ctr"/>
            <a:r>
              <a:rPr lang="en-US" sz="1050" dirty="0">
                <a:solidFill>
                  <a:schemeClr val="tx1">
                    <a:lumMod val="50000"/>
                    <a:lumOff val="50000"/>
                  </a:schemeClr>
                </a:solidFill>
                <a:latin typeface="Corbel" panose="020B0503020204020204" pitchFamily="34" charset="0"/>
              </a:rPr>
              <a:t>[Slide credit: Jesse Mu]</a:t>
            </a:r>
          </a:p>
        </p:txBody>
      </p:sp>
    </p:spTree>
    <p:extLst>
      <p:ext uri="{BB962C8B-B14F-4D97-AF65-F5344CB8AC3E}">
        <p14:creationId xmlns:p14="http://schemas.microsoft.com/office/powerpoint/2010/main" val="2926173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265A7-5D00-C23D-F7A5-EE8CDE8AF15A}"/>
              </a:ext>
            </a:extLst>
          </p:cNvPr>
          <p:cNvSpPr>
            <a:spLocks noGrp="1"/>
          </p:cNvSpPr>
          <p:nvPr>
            <p:ph type="title"/>
          </p:nvPr>
        </p:nvSpPr>
        <p:spPr/>
        <p:txBody>
          <a:bodyPr>
            <a:normAutofit fontScale="90000"/>
          </a:bodyPr>
          <a:lstStyle/>
          <a:p>
            <a:r>
              <a:rPr lang="en-US" sz="2800" spc="-4" dirty="0">
                <a:latin typeface="Corbel" panose="020B0503020204020204" pitchFamily="34" charset="0"/>
                <a:cs typeface="Calibri"/>
              </a:rPr>
              <a:t>Policy</a:t>
            </a:r>
            <a:r>
              <a:rPr lang="en-US" sz="2800" spc="4" dirty="0">
                <a:latin typeface="Corbel" panose="020B0503020204020204" pitchFamily="34" charset="0"/>
                <a:cs typeface="Calibri"/>
              </a:rPr>
              <a:t> </a:t>
            </a:r>
            <a:r>
              <a:rPr lang="en-US" sz="2800" spc="-4" dirty="0">
                <a:latin typeface="Corbel" panose="020B0503020204020204" pitchFamily="34" charset="0"/>
                <a:cs typeface="Calibri"/>
              </a:rPr>
              <a:t>Gradient </a:t>
            </a:r>
            <a:r>
              <a:rPr lang="en-US" sz="1800" spc="-4" dirty="0">
                <a:latin typeface="Corbel" panose="020B0503020204020204" pitchFamily="34" charset="0"/>
                <a:cs typeface="Calibri"/>
              </a:rPr>
              <a:t>[Williams,</a:t>
            </a:r>
            <a:r>
              <a:rPr lang="en-US" sz="1800" spc="15" dirty="0">
                <a:latin typeface="Corbel" panose="020B0503020204020204" pitchFamily="34" charset="0"/>
                <a:cs typeface="Calibri"/>
              </a:rPr>
              <a:t> </a:t>
            </a:r>
            <a:r>
              <a:rPr lang="en-US" sz="1800" dirty="0">
                <a:latin typeface="Corbel" panose="020B0503020204020204" pitchFamily="34" charset="0"/>
                <a:cs typeface="Calibri"/>
              </a:rPr>
              <a:t>1992]</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23F971D-BF7F-93B8-14FE-E4E30CBE1B2D}"/>
                  </a:ext>
                </a:extLst>
              </p:cNvPr>
              <p:cNvSpPr>
                <a:spLocks noGrp="1"/>
              </p:cNvSpPr>
              <p:nvPr>
                <p:ph idx="1"/>
              </p:nvPr>
            </p:nvSpPr>
            <p:spPr>
              <a:xfrm>
                <a:off x="311700" y="961974"/>
                <a:ext cx="8520600" cy="3736501"/>
              </a:xfrm>
            </p:spPr>
            <p:txBody>
              <a:bodyPr>
                <a:normAutofit/>
              </a:bodyPr>
              <a:lstStyle/>
              <a:p>
                <a:r>
                  <a:rPr lang="en-US" sz="1800" spc="-4" dirty="0">
                    <a:latin typeface="Corbel" panose="020B0503020204020204" pitchFamily="34" charset="0"/>
                    <a:cs typeface="Calibri"/>
                  </a:rPr>
                  <a:t>How do</a:t>
                </a:r>
                <a:r>
                  <a:rPr lang="en-US" sz="1800" spc="-8" dirty="0">
                    <a:latin typeface="Corbel" panose="020B0503020204020204" pitchFamily="34" charset="0"/>
                    <a:cs typeface="Calibri"/>
                  </a:rPr>
                  <a:t> </a:t>
                </a:r>
                <a:r>
                  <a:rPr lang="en-US" sz="1800" dirty="0">
                    <a:latin typeface="Corbel" panose="020B0503020204020204" pitchFamily="34" charset="0"/>
                    <a:cs typeface="Calibri"/>
                  </a:rPr>
                  <a:t>we</a:t>
                </a:r>
                <a:r>
                  <a:rPr lang="en-US" sz="1800" spc="-11" dirty="0">
                    <a:latin typeface="Corbel" panose="020B0503020204020204" pitchFamily="34" charset="0"/>
                    <a:cs typeface="Calibri"/>
                  </a:rPr>
                  <a:t> </a:t>
                </a:r>
                <a:r>
                  <a:rPr lang="en-US" sz="1800" spc="-4" dirty="0">
                    <a:latin typeface="Corbel" panose="020B0503020204020204" pitchFamily="34" charset="0"/>
                    <a:cs typeface="Calibri"/>
                  </a:rPr>
                  <a:t>change our LM parameters</a:t>
                </a:r>
                <a:r>
                  <a:rPr lang="en-US" sz="1800" spc="11" dirty="0">
                    <a:latin typeface="Corbel" panose="020B0503020204020204" pitchFamily="34" charset="0"/>
                    <a:cs typeface="Calibri"/>
                  </a:rPr>
                  <a:t> </a:t>
                </a:r>
                <a:r>
                  <a:rPr lang="en-US" sz="1800" dirty="0">
                    <a:latin typeface="Cambria Math"/>
                    <a:cs typeface="Cambria Math"/>
                  </a:rPr>
                  <a:t>𝜃</a:t>
                </a:r>
                <a:r>
                  <a:rPr lang="en-US" sz="1800" spc="56" dirty="0">
                    <a:latin typeface="Cambria Math"/>
                    <a:cs typeface="Cambria Math"/>
                  </a:rPr>
                  <a:t> </a:t>
                </a:r>
                <a:r>
                  <a:rPr lang="en-US" sz="1800" dirty="0">
                    <a:latin typeface="Corbel" panose="020B0503020204020204" pitchFamily="34" charset="0"/>
                    <a:cs typeface="Calibri"/>
                  </a:rPr>
                  <a:t>to</a:t>
                </a:r>
                <a:r>
                  <a:rPr lang="en-US" sz="1800" spc="-15" dirty="0">
                    <a:latin typeface="Corbel" panose="020B0503020204020204" pitchFamily="34" charset="0"/>
                    <a:cs typeface="Calibri"/>
                  </a:rPr>
                  <a:t> </a:t>
                </a:r>
                <a:r>
                  <a:rPr lang="en-US" sz="1800" dirty="0">
                    <a:latin typeface="Corbel" panose="020B0503020204020204" pitchFamily="34" charset="0"/>
                    <a:cs typeface="Calibri"/>
                  </a:rPr>
                  <a:t>maximize</a:t>
                </a:r>
                <a:r>
                  <a:rPr lang="en-US" sz="1800" spc="-19" dirty="0">
                    <a:latin typeface="Corbel" panose="020B0503020204020204" pitchFamily="34" charset="0"/>
                    <a:cs typeface="Calibri"/>
                  </a:rPr>
                  <a:t> </a:t>
                </a:r>
                <a:r>
                  <a:rPr lang="en-US" sz="1800" dirty="0">
                    <a:latin typeface="Corbel" panose="020B0503020204020204" pitchFamily="34" charset="0"/>
                    <a:cs typeface="Calibri"/>
                  </a:rPr>
                  <a:t>this?</a:t>
                </a:r>
              </a:p>
              <a:p>
                <a:pPr marL="114300" indent="0">
                  <a:buNone/>
                </a:pPr>
                <a:br>
                  <a:rPr lang="en-US" dirty="0">
                    <a:latin typeface="Corbel" panose="020B0503020204020204" pitchFamily="34" charset="0"/>
                    <a:cs typeface="Calibri"/>
                  </a:rPr>
                </a:br>
                <a:endParaRPr lang="en-US" dirty="0">
                  <a:latin typeface="Corbel" panose="020B0503020204020204" pitchFamily="34" charset="0"/>
                  <a:cs typeface="Calibri"/>
                </a:endParaRPr>
              </a:p>
              <a:p>
                <a:r>
                  <a:rPr lang="en-US" sz="1800" spc="-4" dirty="0">
                    <a:latin typeface="Corbel" panose="020B0503020204020204" pitchFamily="34" charset="0"/>
                    <a:cs typeface="Calibri"/>
                  </a:rPr>
                  <a:t>Let’s</a:t>
                </a:r>
                <a:r>
                  <a:rPr lang="en-US" sz="1800" spc="-15" dirty="0">
                    <a:latin typeface="Corbel" panose="020B0503020204020204" pitchFamily="34" charset="0"/>
                    <a:cs typeface="Calibri"/>
                  </a:rPr>
                  <a:t> </a:t>
                </a:r>
                <a:r>
                  <a:rPr lang="en-US" sz="1800" dirty="0">
                    <a:latin typeface="Corbel" panose="020B0503020204020204" pitchFamily="34" charset="0"/>
                    <a:cs typeface="Calibri"/>
                  </a:rPr>
                  <a:t>try</a:t>
                </a:r>
                <a:r>
                  <a:rPr lang="en-US" sz="1800" spc="-15" dirty="0">
                    <a:latin typeface="Corbel" panose="020B0503020204020204" pitchFamily="34" charset="0"/>
                    <a:cs typeface="Calibri"/>
                  </a:rPr>
                  <a:t> </a:t>
                </a:r>
                <a:r>
                  <a:rPr lang="en-US" sz="1800" spc="-4" dirty="0">
                    <a:latin typeface="Corbel" panose="020B0503020204020204" pitchFamily="34" charset="0"/>
                    <a:cs typeface="Calibri"/>
                  </a:rPr>
                  <a:t>doing</a:t>
                </a:r>
                <a:r>
                  <a:rPr lang="en-US" sz="1800" spc="-19" dirty="0">
                    <a:latin typeface="Corbel" panose="020B0503020204020204" pitchFamily="34" charset="0"/>
                    <a:cs typeface="Calibri"/>
                  </a:rPr>
                  <a:t> </a:t>
                </a:r>
                <a:r>
                  <a:rPr lang="en-US" sz="1800" dirty="0">
                    <a:latin typeface="Corbel" panose="020B0503020204020204" pitchFamily="34" charset="0"/>
                    <a:cs typeface="Calibri"/>
                  </a:rPr>
                  <a:t>gradient</a:t>
                </a:r>
                <a:r>
                  <a:rPr lang="en-US" sz="1800" spc="-15" dirty="0">
                    <a:latin typeface="Corbel" panose="020B0503020204020204" pitchFamily="34" charset="0"/>
                    <a:cs typeface="Calibri"/>
                  </a:rPr>
                  <a:t> </a:t>
                </a:r>
                <a:r>
                  <a:rPr lang="en-US" sz="1800" spc="-4" dirty="0">
                    <a:latin typeface="Corbel" panose="020B0503020204020204" pitchFamily="34" charset="0"/>
                    <a:cs typeface="Calibri"/>
                  </a:rPr>
                  <a:t>ascent!</a:t>
                </a:r>
              </a:p>
              <a:p>
                <a:endParaRPr lang="en-US" spc="-4" dirty="0">
                  <a:latin typeface="Corbel" panose="020B0503020204020204" pitchFamily="34" charset="0"/>
                  <a:cs typeface="Calibri"/>
                </a:endParaRPr>
              </a:p>
              <a:p>
                <a:endParaRPr lang="en-US" sz="1800" spc="-4" dirty="0">
                  <a:latin typeface="Corbel" panose="020B0503020204020204" pitchFamily="34" charset="0"/>
                  <a:cs typeface="Calibri"/>
                </a:endParaRPr>
              </a:p>
              <a:p>
                <a:r>
                  <a:rPr lang="en-US" dirty="0">
                    <a:solidFill>
                      <a:schemeClr val="tx1"/>
                    </a:solidFill>
                  </a:rPr>
                  <a:t>With a bit of math, this can be approximated as Monte Carlo samples from </a:t>
                </a:r>
                <a14:m>
                  <m:oMath xmlns:m="http://schemas.openxmlformats.org/officeDocument/2006/math">
                    <m:sSub>
                      <m:sSubPr>
                        <m:ctrlPr>
                          <a:rPr lang="en-US" sz="1800" i="1" smtClean="0">
                            <a:solidFill>
                              <a:schemeClr val="tx1"/>
                            </a:solidFill>
                            <a:latin typeface="Cambria Math" panose="02040503050406030204" pitchFamily="18" charset="0"/>
                          </a:rPr>
                        </m:ctrlPr>
                      </m:sSubPr>
                      <m:e>
                        <m:r>
                          <a:rPr lang="en-US" sz="1800" i="1">
                            <a:solidFill>
                              <a:schemeClr val="tx1"/>
                            </a:solidFill>
                            <a:latin typeface="Cambria Math" panose="02040503050406030204" pitchFamily="18" charset="0"/>
                          </a:rPr>
                          <m:t>𝑝</m:t>
                        </m:r>
                      </m:e>
                      <m:sub>
                        <m:r>
                          <a:rPr lang="en-US" sz="1800" i="1">
                            <a:solidFill>
                              <a:schemeClr val="tx1"/>
                            </a:solidFill>
                            <a:latin typeface="Cambria Math" panose="02040503050406030204" pitchFamily="18" charset="0"/>
                          </a:rPr>
                          <m:t>𝜃</m:t>
                        </m:r>
                      </m:sub>
                    </m:sSub>
                    <m:r>
                      <a:rPr lang="en-US" sz="1800" i="1">
                        <a:solidFill>
                          <a:schemeClr val="tx1"/>
                        </a:solidFill>
                        <a:latin typeface="Cambria Math" panose="02040503050406030204" pitchFamily="18" charset="0"/>
                      </a:rPr>
                      <m:t>(</m:t>
                    </m:r>
                    <m:r>
                      <a:rPr lang="en-US" sz="1800" i="1">
                        <a:solidFill>
                          <a:schemeClr val="tx1"/>
                        </a:solidFill>
                        <a:latin typeface="Cambria Math" panose="02040503050406030204" pitchFamily="18" charset="0"/>
                      </a:rPr>
                      <m:t>𝑠</m:t>
                    </m:r>
                    <m:r>
                      <a:rPr lang="en-US" sz="1800" i="1">
                        <a:solidFill>
                          <a:schemeClr val="tx1"/>
                        </a:solidFill>
                        <a:latin typeface="Cambria Math" panose="02040503050406030204" pitchFamily="18" charset="0"/>
                      </a:rPr>
                      <m:t>)</m:t>
                    </m:r>
                  </m:oMath>
                </a14:m>
                <a:r>
                  <a:rPr lang="en-US" dirty="0">
                    <a:solidFill>
                      <a:schemeClr val="tx1"/>
                    </a:solidFill>
                  </a:rPr>
                  <a:t>:</a:t>
                </a:r>
              </a:p>
              <a:p>
                <a:endParaRPr lang="en-US" sz="1800" spc="-4" dirty="0">
                  <a:latin typeface="Corbel" panose="020B0503020204020204" pitchFamily="34" charset="0"/>
                  <a:cs typeface="Calibri"/>
                </a:endParaRPr>
              </a:p>
              <a:p>
                <a:pPr marL="114300" indent="0">
                  <a:buNone/>
                </a:pPr>
                <a:endParaRPr lang="en-US" spc="-4" dirty="0">
                  <a:latin typeface="Corbel" panose="020B0503020204020204" pitchFamily="34" charset="0"/>
                  <a:cs typeface="Calibri"/>
                </a:endParaRPr>
              </a:p>
              <a:p>
                <a:r>
                  <a:rPr lang="en-US" sz="1800" dirty="0">
                    <a:solidFill>
                      <a:schemeClr val="tx1"/>
                    </a:solidFill>
                    <a:latin typeface="Corbel" panose="020B0503020204020204" pitchFamily="34" charset="0"/>
                    <a:cs typeface="Calibri"/>
                  </a:rPr>
                  <a:t>This is </a:t>
                </a:r>
                <a:r>
                  <a:rPr lang="en-US" sz="1800" spc="-4" dirty="0">
                    <a:solidFill>
                      <a:srgbClr val="C00000"/>
                    </a:solidFill>
                    <a:latin typeface="Corbel" panose="020B0503020204020204" pitchFamily="34" charset="0"/>
                    <a:cs typeface="Calibri"/>
                  </a:rPr>
                  <a:t>Policy gradient</a:t>
                </a:r>
                <a:r>
                  <a:rPr lang="en-US" spc="-4" dirty="0">
                    <a:solidFill>
                      <a:schemeClr val="tx1"/>
                    </a:solidFill>
                    <a:latin typeface="Corbel" panose="020B0503020204020204" pitchFamily="34" charset="0"/>
                    <a:cs typeface="Calibri"/>
                  </a:rPr>
                  <a:t>, </a:t>
                </a:r>
                <a:r>
                  <a:rPr lang="en-US" sz="1800" spc="-4" dirty="0">
                    <a:solidFill>
                      <a:schemeClr val="tx1"/>
                    </a:solidFill>
                    <a:latin typeface="Corbel" panose="020B0503020204020204" pitchFamily="34" charset="0"/>
                    <a:cs typeface="Calibri"/>
                  </a:rPr>
                  <a:t>an approach for </a:t>
                </a:r>
                <a:r>
                  <a:rPr lang="en-US" sz="1800" dirty="0">
                    <a:solidFill>
                      <a:schemeClr val="tx1"/>
                    </a:solidFill>
                    <a:latin typeface="Corbel" panose="020B0503020204020204" pitchFamily="34" charset="0"/>
                    <a:cs typeface="Calibri"/>
                  </a:rPr>
                  <a:t>estimating</a:t>
                </a:r>
                <a:r>
                  <a:rPr lang="en-US" sz="1800" spc="-26" dirty="0">
                    <a:solidFill>
                      <a:schemeClr val="tx1"/>
                    </a:solidFill>
                    <a:latin typeface="Corbel" panose="020B0503020204020204" pitchFamily="34" charset="0"/>
                    <a:cs typeface="Calibri"/>
                  </a:rPr>
                  <a:t> </a:t>
                </a:r>
                <a:r>
                  <a:rPr lang="en-US" sz="1800" dirty="0">
                    <a:solidFill>
                      <a:schemeClr val="tx1"/>
                    </a:solidFill>
                    <a:latin typeface="Corbel" panose="020B0503020204020204" pitchFamily="34" charset="0"/>
                    <a:cs typeface="Calibri"/>
                  </a:rPr>
                  <a:t>and</a:t>
                </a:r>
                <a:r>
                  <a:rPr lang="en-US" sz="1800" spc="-4" dirty="0">
                    <a:solidFill>
                      <a:schemeClr val="tx1"/>
                    </a:solidFill>
                    <a:latin typeface="Corbel" panose="020B0503020204020204" pitchFamily="34" charset="0"/>
                    <a:cs typeface="Calibri"/>
                  </a:rPr>
                  <a:t> optimizing</a:t>
                </a:r>
                <a:r>
                  <a:rPr lang="en-US" sz="1800" spc="-19" dirty="0">
                    <a:solidFill>
                      <a:schemeClr val="tx1"/>
                    </a:solidFill>
                    <a:latin typeface="Corbel" panose="020B0503020204020204" pitchFamily="34" charset="0"/>
                    <a:cs typeface="Calibri"/>
                  </a:rPr>
                  <a:t> </a:t>
                </a:r>
                <a:r>
                  <a:rPr lang="en-US" sz="1800" dirty="0">
                    <a:solidFill>
                      <a:schemeClr val="tx1"/>
                    </a:solidFill>
                    <a:latin typeface="Corbel" panose="020B0503020204020204" pitchFamily="34" charset="0"/>
                    <a:cs typeface="Calibri"/>
                  </a:rPr>
                  <a:t>this </a:t>
                </a:r>
                <a:r>
                  <a:rPr lang="en-US" sz="1800" spc="-4" dirty="0">
                    <a:solidFill>
                      <a:schemeClr val="tx1"/>
                    </a:solidFill>
                    <a:latin typeface="Corbel" panose="020B0503020204020204" pitchFamily="34" charset="0"/>
                    <a:cs typeface="Calibri"/>
                  </a:rPr>
                  <a:t>objective.</a:t>
                </a:r>
              </a:p>
              <a:p>
                <a:r>
                  <a:rPr lang="en-US" sz="1800" dirty="0">
                    <a:solidFill>
                      <a:schemeClr val="tx1"/>
                    </a:solidFill>
                    <a:latin typeface="Corbel" panose="020B0503020204020204" pitchFamily="34" charset="0"/>
                    <a:cs typeface="Calibri"/>
                  </a:rPr>
                  <a:t>Oversimplified. For full treatment of RL see </a:t>
                </a:r>
                <a:r>
                  <a:rPr lang="en-US" spc="-4" dirty="0">
                    <a:latin typeface="Corbel" panose="020B0503020204020204" pitchFamily="34" charset="0"/>
                    <a:cs typeface="Calibri"/>
                    <a:hlinkClick r:id="rId2"/>
                  </a:rPr>
                  <a:t>701.741</a:t>
                </a:r>
                <a:r>
                  <a:rPr lang="en-US" spc="-4" dirty="0">
                    <a:latin typeface="Corbel" panose="020B0503020204020204" pitchFamily="34" charset="0"/>
                    <a:cs typeface="Calibri"/>
                  </a:rPr>
                  <a:t> </a:t>
                </a:r>
                <a:r>
                  <a:rPr lang="en-US" spc="-4" dirty="0">
                    <a:solidFill>
                      <a:schemeClr val="tx1"/>
                    </a:solidFill>
                    <a:latin typeface="Corbel" panose="020B0503020204020204" pitchFamily="34" charset="0"/>
                    <a:cs typeface="Calibri"/>
                  </a:rPr>
                  <a:t>course, or </a:t>
                </a:r>
                <a:r>
                  <a:rPr lang="en-US" spc="-4" dirty="0">
                    <a:latin typeface="Corbel" panose="020B0503020204020204" pitchFamily="34" charset="0"/>
                    <a:cs typeface="Calibri"/>
                    <a:hlinkClick r:id="rId3"/>
                  </a:rPr>
                  <a:t>Huggingface’s course</a:t>
                </a:r>
                <a:endParaRPr lang="en-US" dirty="0">
                  <a:latin typeface="Corbel" panose="020B0503020204020204" pitchFamily="34" charset="0"/>
                  <a:cs typeface="Calibri"/>
                </a:endParaRPr>
              </a:p>
            </p:txBody>
          </p:sp>
        </mc:Choice>
        <mc:Fallback xmlns="">
          <p:sp>
            <p:nvSpPr>
              <p:cNvPr id="3" name="Content Placeholder 2">
                <a:extLst>
                  <a:ext uri="{FF2B5EF4-FFF2-40B4-BE49-F238E27FC236}">
                    <a16:creationId xmlns:a16="http://schemas.microsoft.com/office/drawing/2014/main" id="{623F971D-BF7F-93B8-14FE-E4E30CBE1B2D}"/>
                  </a:ext>
                </a:extLst>
              </p:cNvPr>
              <p:cNvSpPr>
                <a:spLocks noGrp="1" noRot="1" noChangeAspect="1" noMove="1" noResize="1" noEditPoints="1" noAdjustHandles="1" noChangeArrowheads="1" noChangeShapeType="1" noTextEdit="1"/>
              </p:cNvSpPr>
              <p:nvPr>
                <p:ph idx="1"/>
              </p:nvPr>
            </p:nvSpPr>
            <p:spPr>
              <a:xfrm>
                <a:off x="311700" y="961974"/>
                <a:ext cx="8520600" cy="3736501"/>
              </a:xfr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CAB4B58F-1A54-479B-BE76-F8D5D5B7EF53}"/>
                  </a:ext>
                </a:extLst>
              </p:cNvPr>
              <p:cNvSpPr txBox="1"/>
              <p:nvPr/>
            </p:nvSpPr>
            <p:spPr>
              <a:xfrm>
                <a:off x="2179320" y="1433888"/>
                <a:ext cx="4572000" cy="4521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2000" b="0" i="1" smtClean="0">
                              <a:solidFill>
                                <a:srgbClr val="00B050"/>
                              </a:solidFill>
                              <a:latin typeface="Cambria Math" panose="02040503050406030204" pitchFamily="18" charset="0"/>
                            </a:rPr>
                          </m:ctrlPr>
                        </m:accPr>
                        <m:e>
                          <m:r>
                            <a:rPr lang="en-US" sz="2000" i="1">
                              <a:solidFill>
                                <a:srgbClr val="00B050"/>
                              </a:solidFill>
                              <a:latin typeface="Cambria Math" panose="02040503050406030204" pitchFamily="18" charset="0"/>
                            </a:rPr>
                            <m:t>𝜃</m:t>
                          </m:r>
                        </m:e>
                      </m:acc>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m:rPr>
                              <m:sty m:val="p"/>
                            </m:rPr>
                            <a:rPr lang="en-US" sz="2000" b="0" i="0" smtClean="0">
                              <a:latin typeface="Cambria Math" panose="02040503050406030204" pitchFamily="18" charset="0"/>
                            </a:rPr>
                            <m:t>argmax</m:t>
                          </m:r>
                        </m:e>
                        <m:sub>
                          <m:r>
                            <a:rPr lang="en-US" sz="2000" b="0" i="1" smtClean="0">
                              <a:solidFill>
                                <a:srgbClr val="00B050"/>
                              </a:solidFill>
                              <a:latin typeface="Cambria Math" panose="02040503050406030204" pitchFamily="18" charset="0"/>
                            </a:rPr>
                            <m:t>𝜃</m:t>
                          </m:r>
                        </m:sub>
                      </m:sSub>
                      <m:r>
                        <a:rPr lang="en-US" sz="2000" b="0" i="0" smtClean="0">
                          <a:latin typeface="Cambria Math" panose="02040503050406030204" pitchFamily="18" charset="0"/>
                        </a:rPr>
                        <m:t> </m:t>
                      </m:r>
                      <m:sSub>
                        <m:sSubPr>
                          <m:ctrlPr>
                            <a:rPr lang="en-US" sz="2000" b="0" i="1" smtClean="0">
                              <a:latin typeface="Cambria Math" panose="02040503050406030204" pitchFamily="18" charset="0"/>
                              <a:ea typeface="Cambria Math" panose="02040503050406030204" pitchFamily="18" charset="0"/>
                            </a:rPr>
                          </m:ctrlPr>
                        </m:sSubPr>
                        <m:e>
                          <m:r>
                            <a:rPr lang="fa-IR" sz="2000" b="0" i="1" smtClean="0">
                              <a:latin typeface="Cambria Math" panose="02040503050406030204" pitchFamily="18" charset="0"/>
                              <a:ea typeface="Cambria Math" panose="02040503050406030204" pitchFamily="18" charset="0"/>
                            </a:rPr>
                            <m:t>𝔼</m:t>
                          </m:r>
                        </m:e>
                        <m:sub>
                          <m:acc>
                            <m:accPr>
                              <m:chr m:val="̂"/>
                              <m:ctrlPr>
                                <a:rPr lang="en-US" sz="2000" i="1">
                                  <a:latin typeface="Cambria Math" panose="02040503050406030204" pitchFamily="18" charset="0"/>
                                </a:rPr>
                              </m:ctrlPr>
                            </m:accPr>
                            <m:e>
                              <m:r>
                                <a:rPr lang="en-US" sz="2000" i="1">
                                  <a:latin typeface="Cambria Math" panose="02040503050406030204" pitchFamily="18" charset="0"/>
                                </a:rPr>
                                <m:t>𝑠</m:t>
                              </m:r>
                            </m:e>
                          </m:acc>
                          <m:r>
                            <a:rPr lang="en-US" sz="2000" b="0" i="1" smtClean="0">
                              <a:latin typeface="Cambria Math" panose="02040503050406030204" pitchFamily="18" charset="0"/>
                            </a:rPr>
                            <m:t>~</m:t>
                          </m:r>
                          <m:sSub>
                            <m:sSubPr>
                              <m:ctrlPr>
                                <a:rPr lang="en-US" sz="2000" b="0" i="1" smtClean="0">
                                  <a:solidFill>
                                    <a:srgbClr val="00B050"/>
                                  </a:solidFill>
                                  <a:latin typeface="Cambria Math" panose="02040503050406030204" pitchFamily="18" charset="0"/>
                                </a:rPr>
                              </m:ctrlPr>
                            </m:sSubPr>
                            <m:e>
                              <m:r>
                                <a:rPr lang="en-US" sz="2000" b="0" i="1" smtClean="0">
                                  <a:solidFill>
                                    <a:srgbClr val="00B050"/>
                                  </a:solidFill>
                                  <a:latin typeface="Cambria Math" panose="02040503050406030204" pitchFamily="18" charset="0"/>
                                </a:rPr>
                                <m:t>𝑝</m:t>
                              </m:r>
                            </m:e>
                            <m:sub>
                              <m:r>
                                <a:rPr lang="en-US" sz="2000" i="1">
                                  <a:solidFill>
                                    <a:srgbClr val="00B050"/>
                                  </a:solidFill>
                                  <a:latin typeface="Cambria Math" panose="02040503050406030204" pitchFamily="18" charset="0"/>
                                </a:rPr>
                                <m:t>𝜃</m:t>
                              </m:r>
                            </m:sub>
                          </m:sSub>
                        </m:sub>
                      </m:sSub>
                      <m:d>
                        <m:dPr>
                          <m:begChr m:val="["/>
                          <m:endChr m:val="]"/>
                          <m:ctrlPr>
                            <a:rPr lang="fa-IR" sz="2000" b="0" i="1" smtClean="0">
                              <a:latin typeface="Cambria Math" panose="02040503050406030204" pitchFamily="18" charset="0"/>
                            </a:rPr>
                          </m:ctrlPr>
                        </m:dPr>
                        <m:e>
                          <m:r>
                            <a:rPr lang="fa-IR" sz="2000" i="1" smtClean="0">
                              <a:solidFill>
                                <a:srgbClr val="0E0CC0"/>
                              </a:solidFill>
                              <a:latin typeface="Cambria Math" panose="02040503050406030204" pitchFamily="18" charset="0"/>
                            </a:rPr>
                            <m:t>𝑅</m:t>
                          </m:r>
                          <m:d>
                            <m:dPr>
                              <m:ctrlPr>
                                <a:rPr lang="fa-IR" sz="2000" i="1">
                                  <a:solidFill>
                                    <a:srgbClr val="0E0CC0"/>
                                  </a:solidFill>
                                  <a:latin typeface="Cambria Math" panose="02040503050406030204" pitchFamily="18" charset="0"/>
                                </a:rPr>
                              </m:ctrlPr>
                            </m:dPr>
                            <m:e>
                              <m:acc>
                                <m:accPr>
                                  <m:chr m:val="̂"/>
                                  <m:ctrlPr>
                                    <a:rPr lang="en-US" sz="2000" b="0" i="1" smtClean="0">
                                      <a:solidFill>
                                        <a:srgbClr val="0E0CC0"/>
                                      </a:solidFill>
                                      <a:latin typeface="Cambria Math" panose="02040503050406030204" pitchFamily="18" charset="0"/>
                                    </a:rPr>
                                  </m:ctrlPr>
                                </m:accPr>
                                <m:e>
                                  <m:r>
                                    <a:rPr lang="en-US" sz="2000" i="1">
                                      <a:solidFill>
                                        <a:srgbClr val="0E0CC0"/>
                                      </a:solidFill>
                                      <a:latin typeface="Cambria Math" panose="02040503050406030204" pitchFamily="18" charset="0"/>
                                    </a:rPr>
                                    <m:t>𝑠</m:t>
                                  </m:r>
                                </m:e>
                              </m:acc>
                              <m:r>
                                <a:rPr lang="en-US" sz="2000" i="1">
                                  <a:solidFill>
                                    <a:srgbClr val="0E0CC0"/>
                                  </a:solidFill>
                                  <a:latin typeface="Cambria Math" panose="02040503050406030204" pitchFamily="18" charset="0"/>
                                </a:rPr>
                                <m:t>;</m:t>
                              </m:r>
                              <m:r>
                                <a:rPr lang="en-US" sz="2000" i="1">
                                  <a:solidFill>
                                    <a:srgbClr val="0E0CC0"/>
                                  </a:solidFill>
                                  <a:latin typeface="Cambria Math" panose="02040503050406030204" pitchFamily="18" charset="0"/>
                                </a:rPr>
                                <m:t>𝑝</m:t>
                              </m:r>
                            </m:e>
                          </m:d>
                        </m:e>
                      </m:d>
                    </m:oMath>
                  </m:oMathPara>
                </a14:m>
                <a:endParaRPr lang="en-US" sz="2000" dirty="0"/>
              </a:p>
            </p:txBody>
          </p:sp>
        </mc:Choice>
        <mc:Fallback xmlns="">
          <p:sp>
            <p:nvSpPr>
              <p:cNvPr id="4" name="TextBox 3">
                <a:extLst>
                  <a:ext uri="{FF2B5EF4-FFF2-40B4-BE49-F238E27FC236}">
                    <a16:creationId xmlns:a16="http://schemas.microsoft.com/office/drawing/2014/main" id="{CAB4B58F-1A54-479B-BE76-F8D5D5B7EF53}"/>
                  </a:ext>
                </a:extLst>
              </p:cNvPr>
              <p:cNvSpPr txBox="1">
                <a:spLocks noRot="1" noChangeAspect="1" noMove="1" noResize="1" noEditPoints="1" noAdjustHandles="1" noChangeArrowheads="1" noChangeShapeType="1" noTextEdit="1"/>
              </p:cNvSpPr>
              <p:nvPr/>
            </p:nvSpPr>
            <p:spPr>
              <a:xfrm>
                <a:off x="2179320" y="1433888"/>
                <a:ext cx="4572000" cy="452175"/>
              </a:xfrm>
              <a:prstGeom prst="rect">
                <a:avLst/>
              </a:prstGeom>
              <a:blipFill>
                <a:blip r:embed="rId5"/>
                <a:stretch>
                  <a:fillRect b="-108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32F65896-815D-3921-D140-90D5FB67922C}"/>
                  </a:ext>
                </a:extLst>
              </p:cNvPr>
              <p:cNvSpPr txBox="1"/>
              <p:nvPr/>
            </p:nvSpPr>
            <p:spPr>
              <a:xfrm>
                <a:off x="2179320" y="2305952"/>
                <a:ext cx="4572000" cy="43197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solidFill>
                                <a:srgbClr val="00B050"/>
                              </a:solidFill>
                              <a:latin typeface="Cambria Math" panose="02040503050406030204" pitchFamily="18" charset="0"/>
                            </a:rPr>
                          </m:ctrlPr>
                        </m:sSubPr>
                        <m:e>
                          <m:r>
                            <a:rPr lang="en-US" sz="2000" i="1" smtClean="0">
                              <a:solidFill>
                                <a:srgbClr val="00B050"/>
                              </a:solidFill>
                              <a:latin typeface="Cambria Math" panose="02040503050406030204" pitchFamily="18" charset="0"/>
                            </a:rPr>
                            <m:t>𝜃</m:t>
                          </m:r>
                        </m:e>
                        <m:sub>
                          <m:r>
                            <a:rPr lang="en-US" sz="2000" b="0" i="1" smtClean="0">
                              <a:solidFill>
                                <a:srgbClr val="00B050"/>
                              </a:solidFill>
                              <a:latin typeface="Cambria Math" panose="02040503050406030204" pitchFamily="18" charset="0"/>
                            </a:rPr>
                            <m:t>𝑡</m:t>
                          </m:r>
                          <m:r>
                            <a:rPr lang="en-US" sz="2000" b="0" i="1" smtClean="0">
                              <a:solidFill>
                                <a:srgbClr val="00B050"/>
                              </a:solidFill>
                              <a:latin typeface="Cambria Math" panose="02040503050406030204" pitchFamily="18" charset="0"/>
                            </a:rPr>
                            <m:t>+1</m:t>
                          </m:r>
                        </m:sub>
                      </m:sSub>
                      <m:r>
                        <a:rPr lang="en-US" sz="2000" b="0" i="1" smtClean="0">
                          <a:latin typeface="Cambria Math" panose="02040503050406030204" pitchFamily="18" charset="0"/>
                        </a:rPr>
                        <m:t>←</m:t>
                      </m:r>
                      <m:sSub>
                        <m:sSubPr>
                          <m:ctrlPr>
                            <a:rPr lang="en-US" sz="2000" i="1" smtClean="0">
                              <a:solidFill>
                                <a:srgbClr val="00B050"/>
                              </a:solidFill>
                              <a:latin typeface="Cambria Math" panose="02040503050406030204" pitchFamily="18" charset="0"/>
                            </a:rPr>
                          </m:ctrlPr>
                        </m:sSubPr>
                        <m:e>
                          <m:r>
                            <a:rPr lang="en-US" sz="2000" i="1">
                              <a:solidFill>
                                <a:srgbClr val="00B050"/>
                              </a:solidFill>
                              <a:latin typeface="Cambria Math" panose="02040503050406030204" pitchFamily="18" charset="0"/>
                            </a:rPr>
                            <m:t>𝜃</m:t>
                          </m:r>
                        </m:e>
                        <m:sub>
                          <m:r>
                            <a:rPr lang="en-US" sz="2000" i="1">
                              <a:solidFill>
                                <a:srgbClr val="00B050"/>
                              </a:solidFill>
                              <a:latin typeface="Cambria Math" panose="02040503050406030204" pitchFamily="18" charset="0"/>
                            </a:rPr>
                            <m:t>𝑡</m:t>
                          </m:r>
                        </m:sub>
                      </m:sSub>
                      <m:r>
                        <a:rPr lang="en-US" sz="2000" b="0" i="1" smtClean="0">
                          <a:latin typeface="Cambria Math" panose="02040503050406030204" pitchFamily="18" charset="0"/>
                        </a:rPr>
                        <m:t>+</m:t>
                      </m:r>
                      <m:r>
                        <a:rPr lang="en-US" sz="2000" b="0" i="1" smtClean="0">
                          <a:latin typeface="Cambria Math" panose="02040503050406030204" pitchFamily="18" charset="0"/>
                        </a:rPr>
                        <m:t>𝛼</m:t>
                      </m:r>
                      <m:r>
                        <m:rPr>
                          <m:lit/>
                        </m:rPr>
                        <a:rPr lang="en-US" sz="2000" b="0" i="1" smtClean="0">
                          <a:latin typeface="Cambria Math" panose="02040503050406030204" pitchFamily="18" charset="0"/>
                        </a:rPr>
                        <m:t> </m:t>
                      </m:r>
                      <m:sSub>
                        <m:sSubPr>
                          <m:ctrlPr>
                            <a:rPr lang="en-US" sz="2000" b="0" i="1" smtClean="0">
                              <a:latin typeface="Cambria Math" panose="02040503050406030204" pitchFamily="18" charset="0"/>
                            </a:rPr>
                          </m:ctrlPr>
                        </m:sSubPr>
                        <m:e>
                          <m:r>
                            <m:rPr>
                              <m:sty m:val="p"/>
                            </m:rPr>
                            <a:rPr lang="en-US" sz="2000" b="0" i="0" smtClean="0">
                              <a:latin typeface="Cambria Math" panose="02040503050406030204" pitchFamily="18" charset="0"/>
                            </a:rPr>
                            <m:t>∇</m:t>
                          </m:r>
                        </m:e>
                        <m:sub>
                          <m:sSub>
                            <m:sSubPr>
                              <m:ctrlPr>
                                <a:rPr lang="en-US" sz="2000" i="1" smtClean="0">
                                  <a:solidFill>
                                    <a:srgbClr val="00B050"/>
                                  </a:solidFill>
                                  <a:latin typeface="Cambria Math" panose="02040503050406030204" pitchFamily="18" charset="0"/>
                                </a:rPr>
                              </m:ctrlPr>
                            </m:sSubPr>
                            <m:e>
                              <m:r>
                                <a:rPr lang="en-US" sz="2000" i="1">
                                  <a:solidFill>
                                    <a:srgbClr val="00B050"/>
                                  </a:solidFill>
                                  <a:latin typeface="Cambria Math" panose="02040503050406030204" pitchFamily="18" charset="0"/>
                                </a:rPr>
                                <m:t>𝜃</m:t>
                              </m:r>
                            </m:e>
                            <m:sub>
                              <m:r>
                                <a:rPr lang="en-US" sz="2000" i="1">
                                  <a:solidFill>
                                    <a:srgbClr val="00B050"/>
                                  </a:solidFill>
                                  <a:latin typeface="Cambria Math" panose="02040503050406030204" pitchFamily="18" charset="0"/>
                                </a:rPr>
                                <m:t>𝑡</m:t>
                              </m:r>
                            </m:sub>
                          </m:sSub>
                        </m:sub>
                      </m:sSub>
                      <m:sSub>
                        <m:sSubPr>
                          <m:ctrlPr>
                            <a:rPr lang="en-US" sz="2000" i="1">
                              <a:latin typeface="Cambria Math" panose="02040503050406030204" pitchFamily="18" charset="0"/>
                              <a:ea typeface="Cambria Math" panose="02040503050406030204" pitchFamily="18" charset="0"/>
                            </a:rPr>
                          </m:ctrlPr>
                        </m:sSubPr>
                        <m:e>
                          <m:r>
                            <a:rPr lang="fa-IR" sz="2000" i="1">
                              <a:latin typeface="Cambria Math" panose="02040503050406030204" pitchFamily="18" charset="0"/>
                              <a:ea typeface="Cambria Math" panose="02040503050406030204" pitchFamily="18" charset="0"/>
                            </a:rPr>
                            <m:t>𝔼</m:t>
                          </m:r>
                        </m:e>
                        <m:sub>
                          <m:acc>
                            <m:accPr>
                              <m:chr m:val="̂"/>
                              <m:ctrlPr>
                                <a:rPr lang="en-US" sz="2000" i="1">
                                  <a:latin typeface="Cambria Math" panose="02040503050406030204" pitchFamily="18" charset="0"/>
                                </a:rPr>
                              </m:ctrlPr>
                            </m:accPr>
                            <m:e>
                              <m:r>
                                <a:rPr lang="en-US" sz="2000" i="1">
                                  <a:latin typeface="Cambria Math" panose="02040503050406030204" pitchFamily="18" charset="0"/>
                                </a:rPr>
                                <m:t>𝑠</m:t>
                              </m:r>
                            </m:e>
                          </m:acc>
                          <m:r>
                            <a:rPr lang="en-US" sz="2000" i="1">
                              <a:latin typeface="Cambria Math" panose="02040503050406030204" pitchFamily="18" charset="0"/>
                            </a:rPr>
                            <m:t>~</m:t>
                          </m:r>
                          <m:sSub>
                            <m:sSubPr>
                              <m:ctrlPr>
                                <a:rPr lang="en-US" sz="2000" i="1">
                                  <a:solidFill>
                                    <a:srgbClr val="00B050"/>
                                  </a:solidFill>
                                  <a:latin typeface="Cambria Math" panose="02040503050406030204" pitchFamily="18" charset="0"/>
                                </a:rPr>
                              </m:ctrlPr>
                            </m:sSubPr>
                            <m:e>
                              <m:r>
                                <a:rPr lang="en-US" sz="2000" i="1">
                                  <a:solidFill>
                                    <a:srgbClr val="00B050"/>
                                  </a:solidFill>
                                  <a:latin typeface="Cambria Math" panose="02040503050406030204" pitchFamily="18" charset="0"/>
                                </a:rPr>
                                <m:t>𝑝</m:t>
                              </m:r>
                            </m:e>
                            <m:sub>
                              <m:r>
                                <a:rPr lang="en-US" sz="2000" i="1">
                                  <a:solidFill>
                                    <a:srgbClr val="00B050"/>
                                  </a:solidFill>
                                  <a:latin typeface="Cambria Math" panose="02040503050406030204" pitchFamily="18" charset="0"/>
                                </a:rPr>
                                <m:t>𝜃</m:t>
                              </m:r>
                            </m:sub>
                          </m:sSub>
                        </m:sub>
                      </m:sSub>
                      <m:d>
                        <m:dPr>
                          <m:begChr m:val="["/>
                          <m:endChr m:val="]"/>
                          <m:ctrlPr>
                            <a:rPr lang="fa-IR" sz="2000" i="1">
                              <a:latin typeface="Cambria Math" panose="02040503050406030204" pitchFamily="18" charset="0"/>
                            </a:rPr>
                          </m:ctrlPr>
                        </m:dPr>
                        <m:e>
                          <m:r>
                            <a:rPr lang="fa-IR" sz="2000" i="1" smtClean="0">
                              <a:solidFill>
                                <a:srgbClr val="0E0CC0"/>
                              </a:solidFill>
                              <a:latin typeface="Cambria Math" panose="02040503050406030204" pitchFamily="18" charset="0"/>
                            </a:rPr>
                            <m:t>𝑅</m:t>
                          </m:r>
                          <m:d>
                            <m:dPr>
                              <m:ctrlPr>
                                <a:rPr lang="fa-IR" sz="2000" i="1">
                                  <a:solidFill>
                                    <a:srgbClr val="0E0CC0"/>
                                  </a:solidFill>
                                  <a:latin typeface="Cambria Math" panose="02040503050406030204" pitchFamily="18" charset="0"/>
                                </a:rPr>
                              </m:ctrlPr>
                            </m:dPr>
                            <m:e>
                              <m:acc>
                                <m:accPr>
                                  <m:chr m:val="̂"/>
                                  <m:ctrlPr>
                                    <a:rPr lang="en-US" sz="2000" i="1">
                                      <a:solidFill>
                                        <a:srgbClr val="0E0CC0"/>
                                      </a:solidFill>
                                      <a:latin typeface="Cambria Math" panose="02040503050406030204" pitchFamily="18" charset="0"/>
                                    </a:rPr>
                                  </m:ctrlPr>
                                </m:accPr>
                                <m:e>
                                  <m:r>
                                    <a:rPr lang="en-US" sz="2000" i="1">
                                      <a:solidFill>
                                        <a:srgbClr val="0E0CC0"/>
                                      </a:solidFill>
                                      <a:latin typeface="Cambria Math" panose="02040503050406030204" pitchFamily="18" charset="0"/>
                                    </a:rPr>
                                    <m:t>𝑠</m:t>
                                  </m:r>
                                </m:e>
                              </m:acc>
                              <m:r>
                                <a:rPr lang="en-US" sz="2000" i="1">
                                  <a:solidFill>
                                    <a:srgbClr val="0E0CC0"/>
                                  </a:solidFill>
                                  <a:latin typeface="Cambria Math" panose="02040503050406030204" pitchFamily="18" charset="0"/>
                                </a:rPr>
                                <m:t>;</m:t>
                              </m:r>
                              <m:r>
                                <a:rPr lang="en-US" sz="2000" i="1">
                                  <a:solidFill>
                                    <a:srgbClr val="0E0CC0"/>
                                  </a:solidFill>
                                  <a:latin typeface="Cambria Math" panose="02040503050406030204" pitchFamily="18" charset="0"/>
                                </a:rPr>
                                <m:t>𝑝</m:t>
                              </m:r>
                            </m:e>
                          </m:d>
                        </m:e>
                      </m:d>
                    </m:oMath>
                  </m:oMathPara>
                </a14:m>
                <a:endParaRPr lang="en-US" sz="2000" dirty="0"/>
              </a:p>
            </p:txBody>
          </p:sp>
        </mc:Choice>
        <mc:Fallback xmlns="">
          <p:sp>
            <p:nvSpPr>
              <p:cNvPr id="5" name="TextBox 4">
                <a:extLst>
                  <a:ext uri="{FF2B5EF4-FFF2-40B4-BE49-F238E27FC236}">
                    <a16:creationId xmlns:a16="http://schemas.microsoft.com/office/drawing/2014/main" id="{32F65896-815D-3921-D140-90D5FB67922C}"/>
                  </a:ext>
                </a:extLst>
              </p:cNvPr>
              <p:cNvSpPr txBox="1">
                <a:spLocks noRot="1" noChangeAspect="1" noMove="1" noResize="1" noEditPoints="1" noAdjustHandles="1" noChangeArrowheads="1" noChangeShapeType="1" noTextEdit="1"/>
              </p:cNvSpPr>
              <p:nvPr/>
            </p:nvSpPr>
            <p:spPr>
              <a:xfrm>
                <a:off x="2179320" y="2305952"/>
                <a:ext cx="4572000" cy="431978"/>
              </a:xfrm>
              <a:prstGeom prst="rect">
                <a:avLst/>
              </a:prstGeom>
              <a:blipFill>
                <a:blip r:embed="rId6"/>
                <a:stretch>
                  <a:fillRect t="-2857" b="-8571"/>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D0A53981-A7E2-23E0-37A5-DFEF723B06BD}"/>
              </a:ext>
            </a:extLst>
          </p:cNvPr>
          <p:cNvSpPr txBox="1"/>
          <p:nvPr/>
        </p:nvSpPr>
        <p:spPr>
          <a:xfrm>
            <a:off x="3497580" y="4919543"/>
            <a:ext cx="2266819" cy="261610"/>
          </a:xfrm>
          <a:prstGeom prst="rect">
            <a:avLst/>
          </a:prstGeom>
          <a:noFill/>
        </p:spPr>
        <p:txBody>
          <a:bodyPr wrap="square" rtlCol="0">
            <a:spAutoFit/>
          </a:bodyPr>
          <a:lstStyle/>
          <a:p>
            <a:pPr algn="ctr"/>
            <a:r>
              <a:rPr lang="en-US" sz="1050" dirty="0">
                <a:solidFill>
                  <a:schemeClr val="tx1">
                    <a:lumMod val="50000"/>
                    <a:lumOff val="50000"/>
                  </a:schemeClr>
                </a:solidFill>
                <a:latin typeface="Corbel" panose="020B0503020204020204" pitchFamily="34" charset="0"/>
              </a:rPr>
              <a:t>[Slide credit: Jesse Mu]</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96844547-9623-583F-B967-3E513045602C}"/>
                  </a:ext>
                </a:extLst>
              </p:cNvPr>
              <p:cNvSpPr txBox="1"/>
              <p:nvPr/>
            </p:nvSpPr>
            <p:spPr>
              <a:xfrm>
                <a:off x="1532694" y="3124246"/>
                <a:ext cx="5783580" cy="84856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800" b="0" i="1" smtClean="0">
                              <a:latin typeface="Cambria Math" panose="02040503050406030204" pitchFamily="18" charset="0"/>
                            </a:rPr>
                          </m:ctrlPr>
                        </m:sSubPr>
                        <m:e>
                          <m:r>
                            <m:rPr>
                              <m:sty m:val="p"/>
                            </m:rPr>
                            <a:rPr lang="en-US" sz="1800" b="0" i="0" smtClean="0">
                              <a:latin typeface="Cambria Math" panose="02040503050406030204" pitchFamily="18" charset="0"/>
                            </a:rPr>
                            <m:t>∇</m:t>
                          </m:r>
                        </m:e>
                        <m:sub>
                          <m:r>
                            <a:rPr lang="en-US" sz="1800" i="1" smtClean="0">
                              <a:solidFill>
                                <a:srgbClr val="00B050"/>
                              </a:solidFill>
                              <a:latin typeface="Cambria Math" panose="02040503050406030204" pitchFamily="18" charset="0"/>
                            </a:rPr>
                            <m:t>𝜃</m:t>
                          </m:r>
                        </m:sub>
                      </m:sSub>
                      <m:sSub>
                        <m:sSubPr>
                          <m:ctrlPr>
                            <a:rPr lang="en-US" sz="1800" i="1">
                              <a:latin typeface="Cambria Math" panose="02040503050406030204" pitchFamily="18" charset="0"/>
                              <a:ea typeface="Cambria Math" panose="02040503050406030204" pitchFamily="18" charset="0"/>
                            </a:rPr>
                          </m:ctrlPr>
                        </m:sSubPr>
                        <m:e>
                          <m:r>
                            <a:rPr lang="fa-IR" sz="1800" i="1">
                              <a:latin typeface="Cambria Math" panose="02040503050406030204" pitchFamily="18" charset="0"/>
                              <a:ea typeface="Cambria Math" panose="02040503050406030204" pitchFamily="18" charset="0"/>
                            </a:rPr>
                            <m:t>𝔼</m:t>
                          </m:r>
                        </m:e>
                        <m:sub>
                          <m:r>
                            <a:rPr lang="en-US" sz="1800" b="0" i="1" smtClean="0">
                              <a:latin typeface="Cambria Math" panose="02040503050406030204" pitchFamily="18" charset="0"/>
                            </a:rPr>
                            <m:t>𝑠</m:t>
                          </m:r>
                          <m:r>
                            <a:rPr lang="en-US" sz="1800" i="1">
                              <a:latin typeface="Cambria Math" panose="02040503050406030204" pitchFamily="18" charset="0"/>
                            </a:rPr>
                            <m:t>~</m:t>
                          </m:r>
                          <m:sSub>
                            <m:sSubPr>
                              <m:ctrlPr>
                                <a:rPr lang="en-US" sz="1800" i="1" smtClean="0">
                                  <a:solidFill>
                                    <a:srgbClr val="00B050"/>
                                  </a:solidFill>
                                  <a:latin typeface="Cambria Math" panose="02040503050406030204" pitchFamily="18" charset="0"/>
                                </a:rPr>
                              </m:ctrlPr>
                            </m:sSubPr>
                            <m:e>
                              <m:r>
                                <a:rPr lang="en-US" sz="1800" i="1">
                                  <a:solidFill>
                                    <a:srgbClr val="00B050"/>
                                  </a:solidFill>
                                  <a:latin typeface="Cambria Math" panose="02040503050406030204" pitchFamily="18" charset="0"/>
                                </a:rPr>
                                <m:t>𝑝</m:t>
                              </m:r>
                            </m:e>
                            <m:sub>
                              <m:r>
                                <a:rPr lang="en-US" sz="1800" i="1">
                                  <a:solidFill>
                                    <a:srgbClr val="00B050"/>
                                  </a:solidFill>
                                  <a:latin typeface="Cambria Math" panose="02040503050406030204" pitchFamily="18" charset="0"/>
                                </a:rPr>
                                <m:t>𝜃</m:t>
                              </m:r>
                            </m:sub>
                          </m:sSub>
                        </m:sub>
                      </m:sSub>
                      <m:d>
                        <m:dPr>
                          <m:begChr m:val="["/>
                          <m:endChr m:val="]"/>
                          <m:ctrlPr>
                            <a:rPr lang="fa-IR" sz="1800" i="1">
                              <a:latin typeface="Cambria Math" panose="02040503050406030204" pitchFamily="18" charset="0"/>
                            </a:rPr>
                          </m:ctrlPr>
                        </m:dPr>
                        <m:e>
                          <m:r>
                            <a:rPr lang="fa-IR" sz="1800" i="1">
                              <a:solidFill>
                                <a:srgbClr val="0E0CC0"/>
                              </a:solidFill>
                              <a:latin typeface="Cambria Math" panose="02040503050406030204" pitchFamily="18" charset="0"/>
                            </a:rPr>
                            <m:t>𝑅</m:t>
                          </m:r>
                          <m:d>
                            <m:dPr>
                              <m:ctrlPr>
                                <a:rPr lang="fa-IR" sz="1800" i="1">
                                  <a:solidFill>
                                    <a:srgbClr val="0E0CC0"/>
                                  </a:solidFill>
                                  <a:latin typeface="Cambria Math" panose="02040503050406030204" pitchFamily="18" charset="0"/>
                                </a:rPr>
                              </m:ctrlPr>
                            </m:dPr>
                            <m:e>
                              <m:r>
                                <a:rPr lang="en-US" sz="1800" i="1">
                                  <a:solidFill>
                                    <a:srgbClr val="0E0CC0"/>
                                  </a:solidFill>
                                  <a:latin typeface="Cambria Math" panose="02040503050406030204" pitchFamily="18" charset="0"/>
                                </a:rPr>
                                <m:t>𝑠</m:t>
                              </m:r>
                              <m:r>
                                <a:rPr lang="en-US" sz="1800" i="1">
                                  <a:solidFill>
                                    <a:srgbClr val="0E0CC0"/>
                                  </a:solidFill>
                                  <a:latin typeface="Cambria Math" panose="02040503050406030204" pitchFamily="18" charset="0"/>
                                </a:rPr>
                                <m:t>;</m:t>
                              </m:r>
                              <m:r>
                                <a:rPr lang="en-US" sz="1800" i="1">
                                  <a:solidFill>
                                    <a:srgbClr val="0E0CC0"/>
                                  </a:solidFill>
                                  <a:latin typeface="Cambria Math" panose="02040503050406030204" pitchFamily="18" charset="0"/>
                                </a:rPr>
                                <m:t>𝑝</m:t>
                              </m:r>
                            </m:e>
                          </m:d>
                        </m:e>
                      </m:d>
                      <m:r>
                        <a:rPr lang="en-US" sz="1800" b="0" i="1" smtClean="0">
                          <a:latin typeface="Cambria Math" panose="02040503050406030204" pitchFamily="18" charset="0"/>
                          <a:ea typeface="Cambria Math" panose="02040503050406030204" pitchFamily="18" charset="0"/>
                        </a:rPr>
                        <m:t>≈</m:t>
                      </m:r>
                      <m:f>
                        <m:fPr>
                          <m:ctrlPr>
                            <a:rPr lang="en-US" sz="1800" b="0" i="1" smtClean="0">
                              <a:latin typeface="Cambria Math" panose="02040503050406030204" pitchFamily="18" charset="0"/>
                              <a:ea typeface="Cambria Math" panose="02040503050406030204" pitchFamily="18" charset="0"/>
                            </a:rPr>
                          </m:ctrlPr>
                        </m:fPr>
                        <m:num>
                          <m:r>
                            <a:rPr lang="en-US" sz="1800" b="0" i="1" smtClean="0">
                              <a:latin typeface="Cambria Math" panose="02040503050406030204" pitchFamily="18" charset="0"/>
                              <a:ea typeface="Cambria Math" panose="02040503050406030204" pitchFamily="18" charset="0"/>
                            </a:rPr>
                            <m:t>1</m:t>
                          </m:r>
                        </m:num>
                        <m:den>
                          <m:r>
                            <a:rPr lang="en-US" sz="1800" b="0" i="1" smtClean="0">
                              <a:latin typeface="Cambria Math" panose="02040503050406030204" pitchFamily="18" charset="0"/>
                              <a:ea typeface="Cambria Math" panose="02040503050406030204" pitchFamily="18" charset="0"/>
                            </a:rPr>
                            <m:t>𝑛</m:t>
                          </m:r>
                        </m:den>
                      </m:f>
                      <m:nary>
                        <m:naryPr>
                          <m:chr m:val="∑"/>
                          <m:ctrlPr>
                            <a:rPr lang="en-US" sz="1800" b="0" i="1" smtClean="0">
                              <a:latin typeface="Cambria Math" panose="02040503050406030204" pitchFamily="18" charset="0"/>
                            </a:rPr>
                          </m:ctrlPr>
                        </m:naryPr>
                        <m:sub>
                          <m:r>
                            <m:rPr>
                              <m:brk m:alnAt="23"/>
                            </m:rPr>
                            <a:rPr lang="en-US" sz="1800" b="0" i="1" smtClean="0">
                              <a:latin typeface="Cambria Math" panose="02040503050406030204" pitchFamily="18" charset="0"/>
                            </a:rPr>
                            <m:t>𝑖</m:t>
                          </m:r>
                          <m:r>
                            <a:rPr lang="en-US" sz="1800" b="0" i="1" smtClean="0">
                              <a:latin typeface="Cambria Math" panose="02040503050406030204" pitchFamily="18" charset="0"/>
                            </a:rPr>
                            <m:t>=1</m:t>
                          </m:r>
                        </m:sub>
                        <m:sup>
                          <m:r>
                            <a:rPr lang="en-US" sz="1800" b="0" i="1" smtClean="0">
                              <a:latin typeface="Cambria Math" panose="02040503050406030204" pitchFamily="18" charset="0"/>
                            </a:rPr>
                            <m:t>𝑛</m:t>
                          </m:r>
                        </m:sup>
                        <m:e>
                          <m:r>
                            <a:rPr lang="fa-IR" sz="1800" i="1">
                              <a:solidFill>
                                <a:srgbClr val="0E0CC0"/>
                              </a:solidFill>
                              <a:latin typeface="Cambria Math" panose="02040503050406030204" pitchFamily="18" charset="0"/>
                            </a:rPr>
                            <m:t>𝑅</m:t>
                          </m:r>
                          <m:d>
                            <m:dPr>
                              <m:ctrlPr>
                                <a:rPr lang="fa-IR" sz="1800" i="1">
                                  <a:solidFill>
                                    <a:srgbClr val="0E0CC0"/>
                                  </a:solidFill>
                                  <a:latin typeface="Cambria Math" panose="02040503050406030204" pitchFamily="18" charset="0"/>
                                </a:rPr>
                              </m:ctrlPr>
                            </m:dPr>
                            <m:e>
                              <m:sSub>
                                <m:sSubPr>
                                  <m:ctrlPr>
                                    <a:rPr lang="en-US" sz="1800" b="0" i="1" smtClean="0">
                                      <a:solidFill>
                                        <a:srgbClr val="0E0CC0"/>
                                      </a:solidFill>
                                      <a:latin typeface="Cambria Math" panose="02040503050406030204" pitchFamily="18" charset="0"/>
                                    </a:rPr>
                                  </m:ctrlPr>
                                </m:sSubPr>
                                <m:e>
                                  <m:r>
                                    <a:rPr lang="en-US" sz="1800" i="1">
                                      <a:solidFill>
                                        <a:srgbClr val="0E0CC0"/>
                                      </a:solidFill>
                                      <a:latin typeface="Cambria Math" panose="02040503050406030204" pitchFamily="18" charset="0"/>
                                    </a:rPr>
                                    <m:t>𝑠</m:t>
                                  </m:r>
                                </m:e>
                                <m:sub>
                                  <m:r>
                                    <a:rPr lang="en-US" sz="1800" b="0" i="1" smtClean="0">
                                      <a:solidFill>
                                        <a:srgbClr val="0E0CC0"/>
                                      </a:solidFill>
                                      <a:latin typeface="Cambria Math" panose="02040503050406030204" pitchFamily="18" charset="0"/>
                                    </a:rPr>
                                    <m:t>𝑖</m:t>
                                  </m:r>
                                </m:sub>
                              </m:sSub>
                              <m:r>
                                <a:rPr lang="en-US" sz="1800" i="1">
                                  <a:solidFill>
                                    <a:srgbClr val="0E0CC0"/>
                                  </a:solidFill>
                                  <a:latin typeface="Cambria Math" panose="02040503050406030204" pitchFamily="18" charset="0"/>
                                </a:rPr>
                                <m:t>;</m:t>
                              </m:r>
                              <m:r>
                                <a:rPr lang="en-US" sz="1800" i="1">
                                  <a:solidFill>
                                    <a:srgbClr val="0E0CC0"/>
                                  </a:solidFill>
                                  <a:latin typeface="Cambria Math" panose="02040503050406030204" pitchFamily="18" charset="0"/>
                                </a:rPr>
                                <m:t>𝑝</m:t>
                              </m:r>
                            </m:e>
                          </m:d>
                          <m:r>
                            <a:rPr lang="en-US" sz="1800" b="0" i="1" smtClean="0">
                              <a:solidFill>
                                <a:srgbClr val="0E0CC0"/>
                              </a:solidFill>
                              <a:latin typeface="Cambria Math" panose="02040503050406030204" pitchFamily="18" charset="0"/>
                            </a:rPr>
                            <m:t> </m:t>
                          </m:r>
                          <m:sSub>
                            <m:sSubPr>
                              <m:ctrlPr>
                                <a:rPr lang="en-US" sz="1800" i="1">
                                  <a:solidFill>
                                    <a:schemeClr val="tx1"/>
                                  </a:solidFill>
                                  <a:latin typeface="Cambria Math" panose="02040503050406030204" pitchFamily="18" charset="0"/>
                                </a:rPr>
                              </m:ctrlPr>
                            </m:sSubPr>
                            <m:e>
                              <m:r>
                                <m:rPr>
                                  <m:sty m:val="p"/>
                                </m:rPr>
                                <a:rPr lang="en-US" sz="1800">
                                  <a:solidFill>
                                    <a:schemeClr val="tx1"/>
                                  </a:solidFill>
                                  <a:latin typeface="Cambria Math" panose="02040503050406030204" pitchFamily="18" charset="0"/>
                                </a:rPr>
                                <m:t>∇</m:t>
                              </m:r>
                            </m:e>
                            <m:sub>
                              <m:r>
                                <a:rPr lang="en-US" sz="1800" i="1">
                                  <a:solidFill>
                                    <a:schemeClr val="tx1"/>
                                  </a:solidFill>
                                  <a:latin typeface="Cambria Math" panose="02040503050406030204" pitchFamily="18" charset="0"/>
                                </a:rPr>
                                <m:t>𝜃</m:t>
                              </m:r>
                            </m:sub>
                          </m:sSub>
                          <m:func>
                            <m:funcPr>
                              <m:ctrlPr>
                                <a:rPr lang="en-US" sz="1800" i="1">
                                  <a:solidFill>
                                    <a:schemeClr val="tx1"/>
                                  </a:solidFill>
                                  <a:latin typeface="Cambria Math" panose="02040503050406030204" pitchFamily="18" charset="0"/>
                                </a:rPr>
                              </m:ctrlPr>
                            </m:funcPr>
                            <m:fName>
                              <m:r>
                                <m:rPr>
                                  <m:sty m:val="p"/>
                                </m:rPr>
                                <a:rPr lang="en-US" sz="1800">
                                  <a:solidFill>
                                    <a:schemeClr val="tx1"/>
                                  </a:solidFill>
                                  <a:latin typeface="Cambria Math" panose="02040503050406030204" pitchFamily="18" charset="0"/>
                                </a:rPr>
                                <m:t>log</m:t>
                              </m:r>
                            </m:fName>
                            <m:e>
                              <m:sSub>
                                <m:sSubPr>
                                  <m:ctrlPr>
                                    <a:rPr lang="en-US" sz="1800" i="1" smtClean="0">
                                      <a:solidFill>
                                        <a:srgbClr val="00B050"/>
                                      </a:solidFill>
                                      <a:latin typeface="Cambria Math" panose="02040503050406030204" pitchFamily="18" charset="0"/>
                                    </a:rPr>
                                  </m:ctrlPr>
                                </m:sSubPr>
                                <m:e>
                                  <m:r>
                                    <a:rPr lang="en-US" sz="1800" i="1">
                                      <a:solidFill>
                                        <a:srgbClr val="00B050"/>
                                      </a:solidFill>
                                      <a:latin typeface="Cambria Math" panose="02040503050406030204" pitchFamily="18" charset="0"/>
                                    </a:rPr>
                                    <m:t>𝑝</m:t>
                                  </m:r>
                                </m:e>
                                <m:sub>
                                  <m:r>
                                    <a:rPr lang="en-US" sz="1800" i="1">
                                      <a:solidFill>
                                        <a:srgbClr val="00B050"/>
                                      </a:solidFill>
                                      <a:latin typeface="Cambria Math" panose="02040503050406030204" pitchFamily="18" charset="0"/>
                                    </a:rPr>
                                    <m:t>𝜃</m:t>
                                  </m:r>
                                </m:sub>
                              </m:sSub>
                              <m:d>
                                <m:dPr>
                                  <m:ctrlPr>
                                    <a:rPr lang="en-US" sz="1800" i="1">
                                      <a:solidFill>
                                        <a:schemeClr val="tx1"/>
                                      </a:solidFill>
                                      <a:latin typeface="Cambria Math" panose="02040503050406030204" pitchFamily="18" charset="0"/>
                                    </a:rPr>
                                  </m:ctrlPr>
                                </m:dPr>
                                <m:e>
                                  <m:sSub>
                                    <m:sSubPr>
                                      <m:ctrlPr>
                                        <a:rPr lang="en-US" sz="1800" b="0" i="1" smtClean="0">
                                          <a:solidFill>
                                            <a:schemeClr val="tx1"/>
                                          </a:solidFill>
                                          <a:latin typeface="Cambria Math" panose="02040503050406030204" pitchFamily="18" charset="0"/>
                                        </a:rPr>
                                      </m:ctrlPr>
                                    </m:sSubPr>
                                    <m:e>
                                      <m:r>
                                        <a:rPr lang="en-US" sz="1800" i="1">
                                          <a:solidFill>
                                            <a:schemeClr val="tx1"/>
                                          </a:solidFill>
                                          <a:latin typeface="Cambria Math" panose="02040503050406030204" pitchFamily="18" charset="0"/>
                                        </a:rPr>
                                        <m:t>𝑠</m:t>
                                      </m:r>
                                    </m:e>
                                    <m:sub>
                                      <m:r>
                                        <a:rPr lang="en-US" sz="1800" b="0" i="1" smtClean="0">
                                          <a:solidFill>
                                            <a:schemeClr val="tx1"/>
                                          </a:solidFill>
                                          <a:latin typeface="Cambria Math" panose="02040503050406030204" pitchFamily="18" charset="0"/>
                                        </a:rPr>
                                        <m:t>𝑖</m:t>
                                      </m:r>
                                    </m:sub>
                                  </m:sSub>
                                </m:e>
                              </m:d>
                            </m:e>
                          </m:func>
                        </m:e>
                      </m:nary>
                    </m:oMath>
                  </m:oMathPara>
                </a14:m>
                <a:endParaRPr lang="en-US" sz="2000" dirty="0"/>
              </a:p>
            </p:txBody>
          </p:sp>
        </mc:Choice>
        <mc:Fallback xmlns="">
          <p:sp>
            <p:nvSpPr>
              <p:cNvPr id="6" name="TextBox 5">
                <a:extLst>
                  <a:ext uri="{FF2B5EF4-FFF2-40B4-BE49-F238E27FC236}">
                    <a16:creationId xmlns:a16="http://schemas.microsoft.com/office/drawing/2014/main" id="{96844547-9623-583F-B967-3E513045602C}"/>
                  </a:ext>
                </a:extLst>
              </p:cNvPr>
              <p:cNvSpPr txBox="1">
                <a:spLocks noRot="1" noChangeAspect="1" noMove="1" noResize="1" noEditPoints="1" noAdjustHandles="1" noChangeArrowheads="1" noChangeShapeType="1" noTextEdit="1"/>
              </p:cNvSpPr>
              <p:nvPr/>
            </p:nvSpPr>
            <p:spPr>
              <a:xfrm>
                <a:off x="1532694" y="3124246"/>
                <a:ext cx="5783580" cy="848566"/>
              </a:xfrm>
              <a:prstGeom prst="rect">
                <a:avLst/>
              </a:prstGeom>
              <a:blipFill>
                <a:blip r:embed="rId7"/>
                <a:stretch>
                  <a:fillRect t="-101493" b="-155224"/>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779C252F-2431-CFE8-F802-B4D700248B17}"/>
              </a:ext>
            </a:extLst>
          </p:cNvPr>
          <p:cNvSpPr txBox="1"/>
          <p:nvPr/>
        </p:nvSpPr>
        <p:spPr>
          <a:xfrm>
            <a:off x="7082875" y="3307615"/>
            <a:ext cx="1880588" cy="526051"/>
          </a:xfrm>
          <a:prstGeom prst="wedgeRoundRectCallout">
            <a:avLst>
              <a:gd name="adj1" fmla="val -55080"/>
              <a:gd name="adj2" fmla="val -15914"/>
              <a:gd name="adj3" fmla="val 16667"/>
            </a:avLst>
          </a:prstGeom>
          <a:solidFill>
            <a:srgbClr val="ECEEFD"/>
          </a:solidFill>
          <a:ln w="12700"/>
        </p:spPr>
        <p:style>
          <a:lnRef idx="2">
            <a:schemeClr val="accent1"/>
          </a:lnRef>
          <a:fillRef idx="1">
            <a:schemeClr val="lt1"/>
          </a:fillRef>
          <a:effectRef idx="0">
            <a:schemeClr val="accent1"/>
          </a:effectRef>
          <a:fontRef idx="minor">
            <a:schemeClr val="dk1"/>
          </a:fontRef>
        </p:style>
        <p:txBody>
          <a:bodyPr wrap="square" lIns="0" tIns="0" rIns="0" bIns="0" anchor="ctr">
            <a:noAutofit/>
          </a:bodyPr>
          <a:lstStyle/>
          <a:p>
            <a:pPr algn="ctr"/>
            <a:r>
              <a:rPr lang="en-US" dirty="0">
                <a:latin typeface="Corbel" panose="020B0503020204020204" pitchFamily="34" charset="0"/>
              </a:rPr>
              <a:t>Proof next slide; check it later in your own time!</a:t>
            </a:r>
          </a:p>
        </p:txBody>
      </p:sp>
    </p:spTree>
    <p:extLst>
      <p:ext uri="{BB962C8B-B14F-4D97-AF65-F5344CB8AC3E}">
        <p14:creationId xmlns:p14="http://schemas.microsoft.com/office/powerpoint/2010/main" val="63599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heel(1)">
                                      <p:cBhvr>
                                        <p:cTn id="10"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C6750-2D96-46B2-EED1-F9280C9E78C1}"/>
              </a:ext>
            </a:extLst>
          </p:cNvPr>
          <p:cNvSpPr>
            <a:spLocks noGrp="1"/>
          </p:cNvSpPr>
          <p:nvPr>
            <p:ph type="title"/>
          </p:nvPr>
        </p:nvSpPr>
        <p:spPr/>
        <p:txBody>
          <a:bodyPr>
            <a:normAutofit fontScale="90000"/>
          </a:bodyPr>
          <a:lstStyle/>
          <a:p>
            <a:r>
              <a:rPr lang="en-US" dirty="0"/>
              <a:t>Language Modeling </a:t>
            </a:r>
            <a:r>
              <a:rPr lang="en-US" sz="2800" dirty="0">
                <a:latin typeface="Corbel" panose="020B0503020204020204" pitchFamily="34" charset="0"/>
                <a:cs typeface="Calibri"/>
              </a:rPr>
              <a:t>≠</a:t>
            </a:r>
            <a:r>
              <a:rPr lang="en-US" dirty="0"/>
              <a:t> Following Human Instructions </a:t>
            </a:r>
          </a:p>
        </p:txBody>
      </p:sp>
      <p:sp>
        <p:nvSpPr>
          <p:cNvPr id="3" name="Content Placeholder 2">
            <a:extLst>
              <a:ext uri="{FF2B5EF4-FFF2-40B4-BE49-F238E27FC236}">
                <a16:creationId xmlns:a16="http://schemas.microsoft.com/office/drawing/2014/main" id="{F2892329-B2C3-3D4E-0247-B0B5D33C4393}"/>
              </a:ext>
            </a:extLst>
          </p:cNvPr>
          <p:cNvSpPr>
            <a:spLocks noGrp="1"/>
          </p:cNvSpPr>
          <p:nvPr>
            <p:ph idx="1"/>
          </p:nvPr>
        </p:nvSpPr>
        <p:spPr/>
        <p:txBody>
          <a:bodyPr/>
          <a:lstStyle/>
          <a:p>
            <a:endParaRPr lang="en-US"/>
          </a:p>
        </p:txBody>
      </p:sp>
      <p:grpSp>
        <p:nvGrpSpPr>
          <p:cNvPr id="4" name="object 3">
            <a:extLst>
              <a:ext uri="{FF2B5EF4-FFF2-40B4-BE49-F238E27FC236}">
                <a16:creationId xmlns:a16="http://schemas.microsoft.com/office/drawing/2014/main" id="{70FF1BB4-9241-3AE2-42EC-8FB1BEEE3741}"/>
              </a:ext>
            </a:extLst>
          </p:cNvPr>
          <p:cNvGrpSpPr/>
          <p:nvPr/>
        </p:nvGrpSpPr>
        <p:grpSpPr>
          <a:xfrm>
            <a:off x="523336" y="1211581"/>
            <a:ext cx="7905430" cy="2597629"/>
            <a:chOff x="515112" y="1295400"/>
            <a:chExt cx="11158855" cy="3657600"/>
          </a:xfrm>
        </p:grpSpPr>
        <p:pic>
          <p:nvPicPr>
            <p:cNvPr id="5" name="object 4">
              <a:extLst>
                <a:ext uri="{FF2B5EF4-FFF2-40B4-BE49-F238E27FC236}">
                  <a16:creationId xmlns:a16="http://schemas.microsoft.com/office/drawing/2014/main" id="{BF7A9982-B5E3-8F6C-904D-004EC085ABDF}"/>
                </a:ext>
              </a:extLst>
            </p:cNvPr>
            <p:cNvPicPr/>
            <p:nvPr/>
          </p:nvPicPr>
          <p:blipFill>
            <a:blip r:embed="rId2" cstate="print"/>
            <a:stretch>
              <a:fillRect/>
            </a:stretch>
          </p:blipFill>
          <p:spPr>
            <a:xfrm>
              <a:off x="515112" y="1295400"/>
              <a:ext cx="11158728" cy="914400"/>
            </a:xfrm>
            <a:prstGeom prst="rect">
              <a:avLst/>
            </a:prstGeom>
          </p:spPr>
        </p:pic>
        <p:pic>
          <p:nvPicPr>
            <p:cNvPr id="6" name="object 5">
              <a:extLst>
                <a:ext uri="{FF2B5EF4-FFF2-40B4-BE49-F238E27FC236}">
                  <a16:creationId xmlns:a16="http://schemas.microsoft.com/office/drawing/2014/main" id="{35BD377B-3B72-162C-04B8-F82362904A3C}"/>
                </a:ext>
              </a:extLst>
            </p:cNvPr>
            <p:cNvPicPr/>
            <p:nvPr/>
          </p:nvPicPr>
          <p:blipFill>
            <a:blip r:embed="rId3" cstate="print"/>
            <a:stretch>
              <a:fillRect/>
            </a:stretch>
          </p:blipFill>
          <p:spPr>
            <a:xfrm>
              <a:off x="515112" y="2057400"/>
              <a:ext cx="11158728" cy="2895600"/>
            </a:xfrm>
            <a:prstGeom prst="rect">
              <a:avLst/>
            </a:prstGeom>
          </p:spPr>
        </p:pic>
      </p:grpSp>
      <p:sp>
        <p:nvSpPr>
          <p:cNvPr id="7" name="Rounded Rectangle 6">
            <a:extLst>
              <a:ext uri="{FF2B5EF4-FFF2-40B4-BE49-F238E27FC236}">
                <a16:creationId xmlns:a16="http://schemas.microsoft.com/office/drawing/2014/main" id="{9BE5D435-1A33-878F-FC18-149765B98036}"/>
              </a:ext>
            </a:extLst>
          </p:cNvPr>
          <p:cNvSpPr/>
          <p:nvPr/>
        </p:nvSpPr>
        <p:spPr>
          <a:xfrm>
            <a:off x="1052375" y="3965094"/>
            <a:ext cx="7039154" cy="556564"/>
          </a:xfrm>
          <a:prstGeom prst="roundRect">
            <a:avLst/>
          </a:prstGeom>
          <a:solidFill>
            <a:srgbClr val="EAEDFD"/>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spc="-8" dirty="0">
                <a:solidFill>
                  <a:schemeClr val="tx1"/>
                </a:solidFill>
                <a:latin typeface="Corbel" panose="020B0503020204020204" pitchFamily="34" charset="0"/>
                <a:cs typeface="Calibri"/>
              </a:rPr>
              <a:t>Language</a:t>
            </a:r>
            <a:r>
              <a:rPr lang="en-US" sz="1800" dirty="0">
                <a:solidFill>
                  <a:schemeClr val="tx1"/>
                </a:solidFill>
                <a:latin typeface="Corbel" panose="020B0503020204020204" pitchFamily="34" charset="0"/>
                <a:cs typeface="Calibri"/>
              </a:rPr>
              <a:t> models </a:t>
            </a:r>
            <a:r>
              <a:rPr lang="en-US" sz="1800" spc="-11" dirty="0">
                <a:solidFill>
                  <a:schemeClr val="tx1"/>
                </a:solidFill>
                <a:latin typeface="Corbel" panose="020B0503020204020204" pitchFamily="34" charset="0"/>
                <a:cs typeface="Calibri"/>
              </a:rPr>
              <a:t>are</a:t>
            </a:r>
            <a:r>
              <a:rPr lang="en-US" sz="1800" spc="-8" dirty="0">
                <a:solidFill>
                  <a:schemeClr val="tx1"/>
                </a:solidFill>
                <a:latin typeface="Corbel" panose="020B0503020204020204" pitchFamily="34" charset="0"/>
                <a:cs typeface="Calibri"/>
              </a:rPr>
              <a:t> </a:t>
            </a:r>
            <a:r>
              <a:rPr lang="en-US" sz="1800" spc="-4" dirty="0">
                <a:solidFill>
                  <a:schemeClr val="tx1"/>
                </a:solidFill>
                <a:latin typeface="Corbel" panose="020B0503020204020204" pitchFamily="34" charset="0"/>
                <a:cs typeface="Calibri"/>
              </a:rPr>
              <a:t>not aligned</a:t>
            </a:r>
            <a:r>
              <a:rPr lang="en-US" sz="1800" spc="8" dirty="0">
                <a:solidFill>
                  <a:schemeClr val="tx1"/>
                </a:solidFill>
                <a:latin typeface="Corbel" panose="020B0503020204020204" pitchFamily="34" charset="0"/>
                <a:cs typeface="Calibri"/>
              </a:rPr>
              <a:t> </a:t>
            </a:r>
            <a:r>
              <a:rPr lang="en-US" sz="1800" dirty="0">
                <a:solidFill>
                  <a:schemeClr val="tx1"/>
                </a:solidFill>
                <a:latin typeface="Corbel" panose="020B0503020204020204" pitchFamily="34" charset="0"/>
                <a:cs typeface="Calibri"/>
              </a:rPr>
              <a:t>with</a:t>
            </a:r>
            <a:r>
              <a:rPr lang="en-US" sz="1800" spc="-8" dirty="0">
                <a:solidFill>
                  <a:schemeClr val="tx1"/>
                </a:solidFill>
                <a:latin typeface="Corbel" panose="020B0503020204020204" pitchFamily="34" charset="0"/>
                <a:cs typeface="Calibri"/>
              </a:rPr>
              <a:t> </a:t>
            </a:r>
            <a:r>
              <a:rPr lang="en-US" sz="1800" spc="-4" dirty="0">
                <a:solidFill>
                  <a:srgbClr val="C00000"/>
                </a:solidFill>
                <a:latin typeface="Corbel" panose="020B0503020204020204" pitchFamily="34" charset="0"/>
                <a:cs typeface="Calibri"/>
              </a:rPr>
              <a:t>user </a:t>
            </a:r>
            <a:r>
              <a:rPr lang="en-US" sz="1800" spc="-11" dirty="0">
                <a:solidFill>
                  <a:srgbClr val="C00000"/>
                </a:solidFill>
                <a:latin typeface="Corbel" panose="020B0503020204020204" pitchFamily="34" charset="0"/>
                <a:cs typeface="Calibri"/>
              </a:rPr>
              <a:t>intents</a:t>
            </a:r>
            <a:r>
              <a:rPr lang="en-US" sz="1800" dirty="0">
                <a:solidFill>
                  <a:schemeClr val="tx1"/>
                </a:solidFill>
                <a:latin typeface="Corbel" panose="020B0503020204020204" pitchFamily="34" charset="0"/>
                <a:cs typeface="Calibri"/>
              </a:rPr>
              <a:t> </a:t>
            </a:r>
            <a:r>
              <a:rPr lang="en-US" sz="1800" spc="-8" dirty="0">
                <a:solidFill>
                  <a:schemeClr val="tx1"/>
                </a:solidFill>
                <a:latin typeface="Corbel" panose="020B0503020204020204" pitchFamily="34" charset="0"/>
                <a:cs typeface="Calibri"/>
              </a:rPr>
              <a:t>[</a:t>
            </a:r>
            <a:r>
              <a:rPr lang="en-US" sz="1800" u="heavy" spc="-8" dirty="0">
                <a:solidFill>
                  <a:schemeClr val="tx1"/>
                </a:solidFill>
                <a:uFill>
                  <a:solidFill>
                    <a:srgbClr val="007B92"/>
                  </a:solidFill>
                </a:uFill>
                <a:latin typeface="Corbel" panose="020B0503020204020204" pitchFamily="34" charset="0"/>
                <a:cs typeface="Calibri"/>
              </a:rPr>
              <a:t>Ouyang</a:t>
            </a:r>
            <a:r>
              <a:rPr lang="en-US" sz="1800" u="heavy" dirty="0">
                <a:solidFill>
                  <a:schemeClr val="tx1"/>
                </a:solidFill>
                <a:uFill>
                  <a:solidFill>
                    <a:srgbClr val="007B92"/>
                  </a:solidFill>
                </a:uFill>
                <a:latin typeface="Corbel" panose="020B0503020204020204" pitchFamily="34" charset="0"/>
                <a:cs typeface="Calibri"/>
              </a:rPr>
              <a:t> et</a:t>
            </a:r>
            <a:r>
              <a:rPr lang="en-US" sz="1800" u="heavy" spc="-15" dirty="0">
                <a:solidFill>
                  <a:schemeClr val="tx1"/>
                </a:solidFill>
                <a:uFill>
                  <a:solidFill>
                    <a:srgbClr val="007B92"/>
                  </a:solidFill>
                </a:uFill>
                <a:latin typeface="Corbel" panose="020B0503020204020204" pitchFamily="34" charset="0"/>
                <a:cs typeface="Calibri"/>
              </a:rPr>
              <a:t> </a:t>
            </a:r>
            <a:r>
              <a:rPr lang="en-US" sz="1800" u="heavy" dirty="0">
                <a:solidFill>
                  <a:schemeClr val="tx1"/>
                </a:solidFill>
                <a:uFill>
                  <a:solidFill>
                    <a:srgbClr val="007B92"/>
                  </a:solidFill>
                </a:uFill>
                <a:latin typeface="Corbel" panose="020B0503020204020204" pitchFamily="34" charset="0"/>
                <a:cs typeface="Calibri"/>
              </a:rPr>
              <a:t>al.,</a:t>
            </a:r>
            <a:r>
              <a:rPr lang="en-US" sz="1800" u="heavy" spc="-4" dirty="0">
                <a:solidFill>
                  <a:schemeClr val="tx1"/>
                </a:solidFill>
                <a:uFill>
                  <a:solidFill>
                    <a:srgbClr val="007B92"/>
                  </a:solidFill>
                </a:uFill>
                <a:latin typeface="Corbel" panose="020B0503020204020204" pitchFamily="34" charset="0"/>
                <a:cs typeface="Calibri"/>
              </a:rPr>
              <a:t> </a:t>
            </a:r>
            <a:r>
              <a:rPr lang="en-US" sz="1800" u="heavy" spc="-8" dirty="0">
                <a:solidFill>
                  <a:schemeClr val="tx1"/>
                </a:solidFill>
                <a:uFill>
                  <a:solidFill>
                    <a:srgbClr val="007B92"/>
                  </a:solidFill>
                </a:uFill>
                <a:latin typeface="Corbel" panose="020B0503020204020204" pitchFamily="34" charset="0"/>
                <a:cs typeface="Calibri"/>
              </a:rPr>
              <a:t>2022</a:t>
            </a:r>
            <a:r>
              <a:rPr lang="en-US" sz="1800" spc="-8" dirty="0">
                <a:solidFill>
                  <a:schemeClr val="tx1"/>
                </a:solidFill>
                <a:latin typeface="Corbel" panose="020B0503020204020204" pitchFamily="34" charset="0"/>
                <a:cs typeface="Calibri"/>
              </a:rPr>
              <a:t>].</a:t>
            </a:r>
            <a:endParaRPr lang="en-US" sz="1800" dirty="0">
              <a:solidFill>
                <a:schemeClr val="tx1"/>
              </a:solidFill>
            </a:endParaRPr>
          </a:p>
        </p:txBody>
      </p:sp>
      <p:sp>
        <p:nvSpPr>
          <p:cNvPr id="8" name="TextBox 7">
            <a:extLst>
              <a:ext uri="{FF2B5EF4-FFF2-40B4-BE49-F238E27FC236}">
                <a16:creationId xmlns:a16="http://schemas.microsoft.com/office/drawing/2014/main" id="{B2289E29-7251-E109-F6B9-0D2A022D47B5}"/>
              </a:ext>
            </a:extLst>
          </p:cNvPr>
          <p:cNvSpPr txBox="1"/>
          <p:nvPr/>
        </p:nvSpPr>
        <p:spPr>
          <a:xfrm>
            <a:off x="312208" y="4921553"/>
            <a:ext cx="8519582" cy="23083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050" dirty="0">
                <a:solidFill>
                  <a:srgbClr val="595959"/>
                </a:solidFill>
                <a:latin typeface="Corbel"/>
                <a:cs typeface="Arial"/>
              </a:rPr>
              <a:t>[</a:t>
            </a:r>
            <a:r>
              <a:rPr lang="en-US" sz="1050" dirty="0">
                <a:solidFill>
                  <a:srgbClr val="595959"/>
                </a:solidFill>
                <a:latin typeface="Corbel"/>
                <a:cs typeface="Arial"/>
                <a:hlinkClick r:id="rId4"/>
              </a:rPr>
              <a:t>Training language models to follow instructions with human feedback, Ouyang et al. 2022</a:t>
            </a:r>
            <a:r>
              <a:rPr lang="en-US" sz="1050" dirty="0">
                <a:solidFill>
                  <a:srgbClr val="595959"/>
                </a:solidFill>
                <a:latin typeface="Corbel"/>
                <a:cs typeface="Arial"/>
              </a:rPr>
              <a:t>]</a:t>
            </a:r>
            <a:endParaRPr lang="en-US" sz="1050" dirty="0"/>
          </a:p>
        </p:txBody>
      </p:sp>
    </p:spTree>
    <p:extLst>
      <p:ext uri="{BB962C8B-B14F-4D97-AF65-F5344CB8AC3E}">
        <p14:creationId xmlns:p14="http://schemas.microsoft.com/office/powerpoint/2010/main" val="1083432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F27A3-D0B2-B4D7-C126-00F490CAECAF}"/>
              </a:ext>
            </a:extLst>
          </p:cNvPr>
          <p:cNvSpPr>
            <a:spLocks noGrp="1"/>
          </p:cNvSpPr>
          <p:nvPr>
            <p:ph type="title"/>
          </p:nvPr>
        </p:nvSpPr>
        <p:spPr/>
        <p:txBody>
          <a:bodyPr>
            <a:normAutofit fontScale="90000"/>
          </a:bodyPr>
          <a:lstStyle/>
          <a:p>
            <a:r>
              <a:rPr lang="en-US" sz="2800" spc="-4" dirty="0">
                <a:latin typeface="Corbel" panose="020B0503020204020204" pitchFamily="34" charset="0"/>
                <a:cs typeface="Calibri"/>
              </a:rPr>
              <a:t>Math Derivations </a:t>
            </a:r>
            <a:r>
              <a:rPr lang="en-US" sz="1600" spc="-4" dirty="0">
                <a:latin typeface="Corbel" panose="020B0503020204020204" pitchFamily="34" charset="0"/>
                <a:cs typeface="Calibri"/>
              </a:rPr>
              <a:t>(check it later in your own time!)</a:t>
            </a:r>
            <a:r>
              <a:rPr lang="en-US" spc="-4" dirty="0">
                <a:latin typeface="Corbel" panose="020B0503020204020204" pitchFamily="34" charset="0"/>
                <a:cs typeface="Calibri"/>
              </a:rPr>
              <a:t>  </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CBB0892-0E7E-ED8D-2A2B-D46C0CC1C958}"/>
                  </a:ext>
                </a:extLst>
              </p:cNvPr>
              <p:cNvSpPr>
                <a:spLocks noGrp="1"/>
              </p:cNvSpPr>
              <p:nvPr>
                <p:ph idx="1"/>
              </p:nvPr>
            </p:nvSpPr>
            <p:spPr>
              <a:xfrm>
                <a:off x="160020" y="1152475"/>
                <a:ext cx="8756100" cy="3416400"/>
              </a:xfrm>
            </p:spPr>
            <p:txBody>
              <a:bodyPr/>
              <a:lstStyle/>
              <a:p>
                <a:r>
                  <a:rPr lang="en-US" dirty="0">
                    <a:solidFill>
                      <a:schemeClr val="tx1"/>
                    </a:solidFill>
                  </a:rPr>
                  <a:t>Let’s compute the gradient:</a:t>
                </a:r>
              </a:p>
              <a:p>
                <a:endParaRPr lang="en-US" dirty="0">
                  <a:solidFill>
                    <a:schemeClr val="tx1"/>
                  </a:solidFill>
                </a:endParaRPr>
              </a:p>
              <a:p>
                <a:pPr marL="114300" indent="0">
                  <a:buNone/>
                </a:pPr>
                <a:endParaRPr lang="en-US" sz="1800" dirty="0">
                  <a:solidFill>
                    <a:schemeClr val="tx1"/>
                  </a:solidFill>
                </a:endParaRPr>
              </a:p>
              <a:p>
                <a:endParaRPr lang="en-US" dirty="0">
                  <a:solidFill>
                    <a:schemeClr val="tx1"/>
                  </a:solidFill>
                </a:endParaRPr>
              </a:p>
              <a:p>
                <a:r>
                  <a:rPr lang="en-US" dirty="0">
                    <a:solidFill>
                      <a:schemeClr val="tx1"/>
                    </a:solidFill>
                  </a:rPr>
                  <a:t>Log-derivative trick   </a:t>
                </a:r>
                <a14:m>
                  <m:oMath xmlns:m="http://schemas.openxmlformats.org/officeDocument/2006/math">
                    <m:sSub>
                      <m:sSubPr>
                        <m:ctrlPr>
                          <a:rPr lang="en-US" sz="1800" i="1" smtClean="0">
                            <a:solidFill>
                              <a:schemeClr val="tx1"/>
                            </a:solidFill>
                            <a:latin typeface="Cambria Math" panose="02040503050406030204" pitchFamily="18" charset="0"/>
                          </a:rPr>
                        </m:ctrlPr>
                      </m:sSubPr>
                      <m:e>
                        <m:r>
                          <m:rPr>
                            <m:sty m:val="p"/>
                          </m:rPr>
                          <a:rPr lang="en-US" sz="1800">
                            <a:solidFill>
                              <a:schemeClr val="tx1"/>
                            </a:solidFill>
                            <a:latin typeface="Cambria Math" panose="02040503050406030204" pitchFamily="18" charset="0"/>
                          </a:rPr>
                          <m:t>∇</m:t>
                        </m:r>
                      </m:e>
                      <m:sub>
                        <m:r>
                          <a:rPr lang="en-US" sz="1800" i="1">
                            <a:solidFill>
                              <a:schemeClr val="tx1"/>
                            </a:solidFill>
                            <a:latin typeface="Cambria Math" panose="02040503050406030204" pitchFamily="18" charset="0"/>
                          </a:rPr>
                          <m:t>𝜃</m:t>
                        </m:r>
                      </m:sub>
                    </m:sSub>
                    <m:sSub>
                      <m:sSubPr>
                        <m:ctrlPr>
                          <a:rPr lang="en-US" sz="1800" i="1">
                            <a:solidFill>
                              <a:schemeClr val="tx1"/>
                            </a:solidFill>
                            <a:latin typeface="Cambria Math" panose="02040503050406030204" pitchFamily="18" charset="0"/>
                          </a:rPr>
                        </m:ctrlPr>
                      </m:sSubPr>
                      <m:e>
                        <m:r>
                          <a:rPr lang="en-US" sz="1800" i="1">
                            <a:solidFill>
                              <a:schemeClr val="tx1"/>
                            </a:solidFill>
                            <a:latin typeface="Cambria Math" panose="02040503050406030204" pitchFamily="18" charset="0"/>
                          </a:rPr>
                          <m:t>𝑝</m:t>
                        </m:r>
                      </m:e>
                      <m:sub>
                        <m:r>
                          <a:rPr lang="en-US" sz="1800" i="1">
                            <a:solidFill>
                              <a:schemeClr val="tx1"/>
                            </a:solidFill>
                            <a:latin typeface="Cambria Math" panose="02040503050406030204" pitchFamily="18" charset="0"/>
                          </a:rPr>
                          <m:t>𝜃</m:t>
                        </m:r>
                      </m:sub>
                    </m:sSub>
                    <m:d>
                      <m:dPr>
                        <m:ctrlPr>
                          <a:rPr lang="en-US" sz="1800" i="1">
                            <a:solidFill>
                              <a:schemeClr val="tx1"/>
                            </a:solidFill>
                            <a:latin typeface="Cambria Math" panose="02040503050406030204" pitchFamily="18" charset="0"/>
                          </a:rPr>
                        </m:ctrlPr>
                      </m:dPr>
                      <m:e>
                        <m:r>
                          <a:rPr lang="en-US" sz="1800" i="1">
                            <a:solidFill>
                              <a:schemeClr val="tx1"/>
                            </a:solidFill>
                            <a:latin typeface="Cambria Math" panose="02040503050406030204" pitchFamily="18" charset="0"/>
                          </a:rPr>
                          <m:t>𝑠</m:t>
                        </m:r>
                      </m:e>
                    </m:d>
                    <m:r>
                      <a:rPr lang="en-US" sz="1800" b="0" i="1" smtClean="0">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𝑝</m:t>
                        </m:r>
                      </m:e>
                      <m:sub>
                        <m:r>
                          <a:rPr lang="en-US" i="1">
                            <a:solidFill>
                              <a:schemeClr val="tx1"/>
                            </a:solidFill>
                            <a:latin typeface="Cambria Math" panose="02040503050406030204" pitchFamily="18" charset="0"/>
                          </a:rPr>
                          <m:t>𝜃</m:t>
                        </m:r>
                      </m:sub>
                    </m:sSub>
                    <m:d>
                      <m:dPr>
                        <m:ctrlPr>
                          <a:rPr lang="en-US" i="1">
                            <a:solidFill>
                              <a:schemeClr val="tx1"/>
                            </a:solidFill>
                            <a:latin typeface="Cambria Math" panose="02040503050406030204" pitchFamily="18" charset="0"/>
                          </a:rPr>
                        </m:ctrlPr>
                      </m:dPr>
                      <m:e>
                        <m:r>
                          <a:rPr lang="en-US" i="1">
                            <a:solidFill>
                              <a:schemeClr val="tx1"/>
                            </a:solidFill>
                            <a:latin typeface="Cambria Math" panose="02040503050406030204" pitchFamily="18" charset="0"/>
                          </a:rPr>
                          <m:t>𝑠</m:t>
                        </m:r>
                      </m:e>
                    </m:d>
                    <m:r>
                      <a:rPr lang="en-US" b="0" i="1" smtClean="0">
                        <a:solidFill>
                          <a:schemeClr val="tx1"/>
                        </a:solidFill>
                        <a:latin typeface="Cambria Math" panose="02040503050406030204" pitchFamily="18" charset="0"/>
                      </a:rPr>
                      <m:t> .</m:t>
                    </m:r>
                    <m:sSub>
                      <m:sSubPr>
                        <m:ctrlPr>
                          <a:rPr lang="en-US" i="1">
                            <a:solidFill>
                              <a:schemeClr val="tx1"/>
                            </a:solidFill>
                            <a:latin typeface="Cambria Math" panose="02040503050406030204" pitchFamily="18" charset="0"/>
                          </a:rPr>
                        </m:ctrlPr>
                      </m:sSubPr>
                      <m:e>
                        <m:r>
                          <m:rPr>
                            <m:sty m:val="p"/>
                          </m:rPr>
                          <a:rPr lang="en-US">
                            <a:solidFill>
                              <a:schemeClr val="tx1"/>
                            </a:solidFill>
                            <a:latin typeface="Cambria Math" panose="02040503050406030204" pitchFamily="18" charset="0"/>
                          </a:rPr>
                          <m:t>∇</m:t>
                        </m:r>
                      </m:e>
                      <m:sub>
                        <m:r>
                          <a:rPr lang="en-US" i="1">
                            <a:solidFill>
                              <a:schemeClr val="tx1"/>
                            </a:solidFill>
                            <a:latin typeface="Cambria Math" panose="02040503050406030204" pitchFamily="18" charset="0"/>
                          </a:rPr>
                          <m:t>𝜃</m:t>
                        </m:r>
                      </m:sub>
                    </m:sSub>
                    <m:func>
                      <m:funcPr>
                        <m:ctrlPr>
                          <a:rPr lang="en-US" b="0" i="1" smtClean="0">
                            <a:solidFill>
                              <a:schemeClr val="tx1"/>
                            </a:solidFill>
                            <a:latin typeface="Cambria Math" panose="02040503050406030204" pitchFamily="18" charset="0"/>
                          </a:rPr>
                        </m:ctrlPr>
                      </m:funcPr>
                      <m:fName>
                        <m:r>
                          <m:rPr>
                            <m:sty m:val="p"/>
                          </m:rPr>
                          <a:rPr lang="en-US" b="0" i="0" smtClean="0">
                            <a:solidFill>
                              <a:schemeClr val="tx1"/>
                            </a:solidFill>
                            <a:latin typeface="Cambria Math" panose="02040503050406030204" pitchFamily="18" charset="0"/>
                          </a:rPr>
                          <m:t>log</m:t>
                        </m:r>
                      </m:fName>
                      <m:e>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𝑝</m:t>
                            </m:r>
                          </m:e>
                          <m:sub>
                            <m:r>
                              <a:rPr lang="en-US" i="1">
                                <a:solidFill>
                                  <a:schemeClr val="tx1"/>
                                </a:solidFill>
                                <a:latin typeface="Cambria Math" panose="02040503050406030204" pitchFamily="18" charset="0"/>
                              </a:rPr>
                              <m:t>𝜃</m:t>
                            </m:r>
                          </m:sub>
                        </m:sSub>
                        <m:d>
                          <m:dPr>
                            <m:ctrlPr>
                              <a:rPr lang="en-US" i="1">
                                <a:solidFill>
                                  <a:schemeClr val="tx1"/>
                                </a:solidFill>
                                <a:latin typeface="Cambria Math" panose="02040503050406030204" pitchFamily="18" charset="0"/>
                              </a:rPr>
                            </m:ctrlPr>
                          </m:dPr>
                          <m:e>
                            <m:r>
                              <a:rPr lang="en-US" i="1">
                                <a:solidFill>
                                  <a:schemeClr val="tx1"/>
                                </a:solidFill>
                                <a:latin typeface="Cambria Math" panose="02040503050406030204" pitchFamily="18" charset="0"/>
                              </a:rPr>
                              <m:t>𝑠</m:t>
                            </m:r>
                          </m:e>
                        </m:d>
                      </m:e>
                    </m:func>
                  </m:oMath>
                </a14:m>
                <a:r>
                  <a:rPr lang="en-US" dirty="0">
                    <a:solidFill>
                      <a:schemeClr val="tx1"/>
                    </a:solidFill>
                  </a:rPr>
                  <a:t>  to turn sum back to expectation: </a:t>
                </a:r>
              </a:p>
              <a:p>
                <a:endParaRPr lang="en-US" dirty="0">
                  <a:solidFill>
                    <a:schemeClr val="tx1"/>
                  </a:solidFill>
                </a:endParaRPr>
              </a:p>
              <a:p>
                <a:endParaRPr lang="en-US" dirty="0">
                  <a:solidFill>
                    <a:schemeClr val="tx1"/>
                  </a:solidFill>
                </a:endParaRPr>
              </a:p>
              <a:p>
                <a:endParaRPr lang="en-US" dirty="0">
                  <a:solidFill>
                    <a:schemeClr val="tx1"/>
                  </a:solidFill>
                </a:endParaRPr>
              </a:p>
              <a:p>
                <a:r>
                  <a:rPr lang="en-US" dirty="0">
                    <a:solidFill>
                      <a:schemeClr val="tx1"/>
                    </a:solidFill>
                  </a:rPr>
                  <a:t>Approximate this expectation with Monte Carlo samples from </a:t>
                </a:r>
                <a14:m>
                  <m:oMath xmlns:m="http://schemas.openxmlformats.org/officeDocument/2006/math">
                    <m:sSub>
                      <m:sSubPr>
                        <m:ctrlPr>
                          <a:rPr lang="en-US" sz="1800" i="1" smtClean="0">
                            <a:solidFill>
                              <a:schemeClr val="tx1"/>
                            </a:solidFill>
                            <a:latin typeface="Cambria Math" panose="02040503050406030204" pitchFamily="18" charset="0"/>
                          </a:rPr>
                        </m:ctrlPr>
                      </m:sSubPr>
                      <m:e>
                        <m:r>
                          <a:rPr lang="en-US" sz="1800" i="1">
                            <a:solidFill>
                              <a:schemeClr val="tx1"/>
                            </a:solidFill>
                            <a:latin typeface="Cambria Math" panose="02040503050406030204" pitchFamily="18" charset="0"/>
                          </a:rPr>
                          <m:t>𝑝</m:t>
                        </m:r>
                      </m:e>
                      <m:sub>
                        <m:r>
                          <a:rPr lang="en-US" sz="1800" i="1">
                            <a:solidFill>
                              <a:schemeClr val="tx1"/>
                            </a:solidFill>
                            <a:latin typeface="Cambria Math" panose="02040503050406030204" pitchFamily="18" charset="0"/>
                          </a:rPr>
                          <m:t>𝜃</m:t>
                        </m:r>
                      </m:sub>
                    </m:sSub>
                    <m:d>
                      <m:dPr>
                        <m:ctrlPr>
                          <a:rPr lang="en-US" sz="1800" i="1">
                            <a:solidFill>
                              <a:schemeClr val="tx1"/>
                            </a:solidFill>
                            <a:latin typeface="Cambria Math" panose="02040503050406030204" pitchFamily="18" charset="0"/>
                          </a:rPr>
                        </m:ctrlPr>
                      </m:dPr>
                      <m:e>
                        <m:r>
                          <a:rPr lang="en-US" sz="1800" i="1">
                            <a:solidFill>
                              <a:schemeClr val="tx1"/>
                            </a:solidFill>
                            <a:latin typeface="Cambria Math" panose="02040503050406030204" pitchFamily="18" charset="0"/>
                          </a:rPr>
                          <m:t>𝑠</m:t>
                        </m:r>
                      </m:e>
                    </m:d>
                  </m:oMath>
                </a14:m>
                <a:r>
                  <a:rPr lang="en-US" dirty="0">
                    <a:solidFill>
                      <a:schemeClr val="tx1"/>
                    </a:solidFill>
                  </a:rPr>
                  <a:t>:</a:t>
                </a:r>
              </a:p>
            </p:txBody>
          </p:sp>
        </mc:Choice>
        <mc:Fallback xmlns="">
          <p:sp>
            <p:nvSpPr>
              <p:cNvPr id="3" name="Content Placeholder 2">
                <a:extLst>
                  <a:ext uri="{FF2B5EF4-FFF2-40B4-BE49-F238E27FC236}">
                    <a16:creationId xmlns:a16="http://schemas.microsoft.com/office/drawing/2014/main" id="{7CBB0892-0E7E-ED8D-2A2B-D46C0CC1C958}"/>
                  </a:ext>
                </a:extLst>
              </p:cNvPr>
              <p:cNvSpPr>
                <a:spLocks noGrp="1" noRot="1" noChangeAspect="1" noMove="1" noResize="1" noEditPoints="1" noAdjustHandles="1" noChangeArrowheads="1" noChangeShapeType="1" noTextEdit="1"/>
              </p:cNvSpPr>
              <p:nvPr>
                <p:ph idx="1"/>
              </p:nvPr>
            </p:nvSpPr>
            <p:spPr>
              <a:xfrm>
                <a:off x="160020" y="1152475"/>
                <a:ext cx="8756100" cy="3416400"/>
              </a:xfrm>
              <a:blipFill>
                <a:blip r:embed="rId2"/>
                <a:stretch>
                  <a:fillRect r="-57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1B2DC1D-5BFE-545A-5D6E-A67E1FE02204}"/>
                  </a:ext>
                </a:extLst>
              </p:cNvPr>
              <p:cNvSpPr txBox="1"/>
              <p:nvPr/>
            </p:nvSpPr>
            <p:spPr>
              <a:xfrm>
                <a:off x="880110" y="1496911"/>
                <a:ext cx="7383780" cy="89556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800" b="0" i="1" smtClean="0">
                              <a:latin typeface="Cambria Math" panose="02040503050406030204" pitchFamily="18" charset="0"/>
                            </a:rPr>
                          </m:ctrlPr>
                        </m:sSubPr>
                        <m:e>
                          <m:r>
                            <m:rPr>
                              <m:sty m:val="p"/>
                            </m:rPr>
                            <a:rPr lang="en-US" sz="1800" b="0" i="0" smtClean="0">
                              <a:latin typeface="Cambria Math" panose="02040503050406030204" pitchFamily="18" charset="0"/>
                            </a:rPr>
                            <m:t>∇</m:t>
                          </m:r>
                        </m:e>
                        <m:sub>
                          <m:r>
                            <a:rPr lang="en-US" sz="1800" i="1">
                              <a:latin typeface="Cambria Math" panose="02040503050406030204" pitchFamily="18" charset="0"/>
                            </a:rPr>
                            <m:t>𝜃</m:t>
                          </m:r>
                        </m:sub>
                      </m:sSub>
                      <m:sSub>
                        <m:sSubPr>
                          <m:ctrlPr>
                            <a:rPr lang="en-US" sz="1800" i="1">
                              <a:latin typeface="Cambria Math" panose="02040503050406030204" pitchFamily="18" charset="0"/>
                              <a:ea typeface="Cambria Math" panose="02040503050406030204" pitchFamily="18" charset="0"/>
                            </a:rPr>
                          </m:ctrlPr>
                        </m:sSubPr>
                        <m:e>
                          <m:r>
                            <a:rPr lang="fa-IR" sz="1800" i="1">
                              <a:latin typeface="Cambria Math" panose="02040503050406030204" pitchFamily="18" charset="0"/>
                              <a:ea typeface="Cambria Math" panose="02040503050406030204" pitchFamily="18" charset="0"/>
                            </a:rPr>
                            <m:t>𝔼</m:t>
                          </m:r>
                        </m:e>
                        <m:sub>
                          <m:r>
                            <a:rPr lang="en-US" sz="1800" b="0" i="1" smtClean="0">
                              <a:latin typeface="Cambria Math" panose="02040503050406030204" pitchFamily="18" charset="0"/>
                            </a:rPr>
                            <m:t>𝑠</m:t>
                          </m:r>
                          <m:r>
                            <a:rPr lang="en-US" sz="1800" i="1">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𝑝</m:t>
                              </m:r>
                            </m:e>
                            <m:sub>
                              <m:r>
                                <a:rPr lang="en-US" sz="1800" i="1">
                                  <a:latin typeface="Cambria Math" panose="02040503050406030204" pitchFamily="18" charset="0"/>
                                </a:rPr>
                                <m:t>𝜃</m:t>
                              </m:r>
                            </m:sub>
                          </m:sSub>
                          <m:r>
                            <a:rPr lang="en-US" sz="1800" i="1">
                              <a:latin typeface="Cambria Math" panose="02040503050406030204" pitchFamily="18" charset="0"/>
                            </a:rPr>
                            <m:t>(</m:t>
                          </m:r>
                          <m:r>
                            <a:rPr lang="en-US" sz="1800" i="1">
                              <a:latin typeface="Cambria Math" panose="02040503050406030204" pitchFamily="18" charset="0"/>
                            </a:rPr>
                            <m:t>𝑠</m:t>
                          </m:r>
                          <m:r>
                            <a:rPr lang="en-US" sz="1800" i="1">
                              <a:latin typeface="Cambria Math" panose="02040503050406030204" pitchFamily="18" charset="0"/>
                            </a:rPr>
                            <m:t>)</m:t>
                          </m:r>
                        </m:sub>
                      </m:sSub>
                      <m:d>
                        <m:dPr>
                          <m:begChr m:val="["/>
                          <m:endChr m:val="]"/>
                          <m:ctrlPr>
                            <a:rPr lang="fa-IR" sz="1800" i="1">
                              <a:latin typeface="Cambria Math" panose="02040503050406030204" pitchFamily="18" charset="0"/>
                            </a:rPr>
                          </m:ctrlPr>
                        </m:dPr>
                        <m:e>
                          <m:r>
                            <a:rPr lang="fa-IR" sz="1800" i="1" smtClean="0">
                              <a:solidFill>
                                <a:srgbClr val="0E0CC0"/>
                              </a:solidFill>
                              <a:latin typeface="Cambria Math" panose="02040503050406030204" pitchFamily="18" charset="0"/>
                            </a:rPr>
                            <m:t>𝑅</m:t>
                          </m:r>
                          <m:d>
                            <m:dPr>
                              <m:ctrlPr>
                                <a:rPr lang="fa-IR" sz="1800" i="1">
                                  <a:solidFill>
                                    <a:srgbClr val="0E0CC0"/>
                                  </a:solidFill>
                                  <a:latin typeface="Cambria Math" panose="02040503050406030204" pitchFamily="18" charset="0"/>
                                </a:rPr>
                              </m:ctrlPr>
                            </m:dPr>
                            <m:e>
                              <m:r>
                                <a:rPr lang="en-US" sz="1800" b="0" i="1" smtClean="0">
                                  <a:solidFill>
                                    <a:srgbClr val="0E0CC0"/>
                                  </a:solidFill>
                                  <a:latin typeface="Cambria Math" panose="02040503050406030204" pitchFamily="18" charset="0"/>
                                </a:rPr>
                                <m:t>𝑠</m:t>
                              </m:r>
                              <m:r>
                                <a:rPr lang="en-US" sz="1800" i="1">
                                  <a:solidFill>
                                    <a:srgbClr val="0E0CC0"/>
                                  </a:solidFill>
                                  <a:latin typeface="Cambria Math" panose="02040503050406030204" pitchFamily="18" charset="0"/>
                                </a:rPr>
                                <m:t>;</m:t>
                              </m:r>
                              <m:r>
                                <a:rPr lang="en-US" sz="1800" i="1">
                                  <a:solidFill>
                                    <a:srgbClr val="0E0CC0"/>
                                  </a:solidFill>
                                  <a:latin typeface="Cambria Math" panose="02040503050406030204" pitchFamily="18" charset="0"/>
                                </a:rPr>
                                <m:t>𝑝</m:t>
                              </m:r>
                            </m:e>
                          </m:d>
                        </m:e>
                      </m:d>
                      <m:r>
                        <a:rPr lang="en-US" sz="1800" b="0" i="1" smtClean="0">
                          <a:latin typeface="Cambria Math" panose="02040503050406030204" pitchFamily="18" charset="0"/>
                        </a:rPr>
                        <m:t>=</m:t>
                      </m:r>
                      <m:sSub>
                        <m:sSubPr>
                          <m:ctrlPr>
                            <a:rPr lang="en-US" sz="1800" i="1">
                              <a:latin typeface="Cambria Math" panose="02040503050406030204" pitchFamily="18" charset="0"/>
                            </a:rPr>
                          </m:ctrlPr>
                        </m:sSubPr>
                        <m:e>
                          <m:r>
                            <m:rPr>
                              <m:sty m:val="p"/>
                            </m:rPr>
                            <a:rPr lang="en-US" sz="1800">
                              <a:latin typeface="Cambria Math" panose="02040503050406030204" pitchFamily="18" charset="0"/>
                            </a:rPr>
                            <m:t>∇</m:t>
                          </m:r>
                        </m:e>
                        <m:sub>
                          <m:r>
                            <a:rPr lang="en-US" sz="1800" i="1">
                              <a:latin typeface="Cambria Math" panose="02040503050406030204" pitchFamily="18" charset="0"/>
                            </a:rPr>
                            <m:t>𝜃</m:t>
                          </m:r>
                        </m:sub>
                      </m:sSub>
                      <m:nary>
                        <m:naryPr>
                          <m:chr m:val="∑"/>
                          <m:ctrlPr>
                            <a:rPr lang="en-US" sz="1800" i="1" smtClean="0">
                              <a:latin typeface="Cambria Math" panose="02040503050406030204" pitchFamily="18" charset="0"/>
                            </a:rPr>
                          </m:ctrlPr>
                        </m:naryPr>
                        <m:sub>
                          <m:r>
                            <m:rPr>
                              <m:brk m:alnAt="23"/>
                            </m:rPr>
                            <a:rPr lang="en-US" sz="1800" b="0" i="1" smtClean="0">
                              <a:latin typeface="Cambria Math" panose="02040503050406030204" pitchFamily="18" charset="0"/>
                            </a:rPr>
                            <m:t>𝑠</m:t>
                          </m:r>
                        </m:sub>
                        <m:sup/>
                        <m:e>
                          <m:sSub>
                            <m:sSubPr>
                              <m:ctrlPr>
                                <a:rPr lang="en-US" sz="1800" i="1">
                                  <a:latin typeface="Cambria Math" panose="02040503050406030204" pitchFamily="18" charset="0"/>
                                </a:rPr>
                              </m:ctrlPr>
                            </m:sSubPr>
                            <m:e>
                              <m:r>
                                <a:rPr lang="en-US" sz="1800" i="1">
                                  <a:latin typeface="Cambria Math" panose="02040503050406030204" pitchFamily="18" charset="0"/>
                                </a:rPr>
                                <m:t>𝑝</m:t>
                              </m:r>
                            </m:e>
                            <m:sub>
                              <m:r>
                                <a:rPr lang="en-US" sz="1800" i="1">
                                  <a:latin typeface="Cambria Math" panose="02040503050406030204" pitchFamily="18" charset="0"/>
                                </a:rPr>
                                <m:t>𝜃</m:t>
                              </m:r>
                            </m:sub>
                          </m:sSub>
                          <m:r>
                            <a:rPr lang="en-US" sz="1800" i="1">
                              <a:latin typeface="Cambria Math" panose="02040503050406030204" pitchFamily="18" charset="0"/>
                            </a:rPr>
                            <m:t>(</m:t>
                          </m:r>
                          <m:r>
                            <a:rPr lang="en-US" sz="1800" i="1">
                              <a:latin typeface="Cambria Math" panose="02040503050406030204" pitchFamily="18" charset="0"/>
                            </a:rPr>
                            <m:t>𝑠</m:t>
                          </m:r>
                          <m:r>
                            <a:rPr lang="en-US" sz="1800" i="1">
                              <a:latin typeface="Cambria Math" panose="02040503050406030204" pitchFamily="18" charset="0"/>
                            </a:rPr>
                            <m:t>)</m:t>
                          </m:r>
                          <m:r>
                            <a:rPr lang="en-US" sz="1800" b="0" i="1" smtClean="0">
                              <a:solidFill>
                                <a:srgbClr val="0E0CC0"/>
                              </a:solidFill>
                              <a:latin typeface="Cambria Math" panose="02040503050406030204" pitchFamily="18" charset="0"/>
                            </a:rPr>
                            <m:t>𝑅</m:t>
                          </m:r>
                          <m:r>
                            <a:rPr lang="en-US" sz="1800" b="0" i="1" smtClean="0">
                              <a:solidFill>
                                <a:srgbClr val="0E0CC0"/>
                              </a:solidFill>
                              <a:latin typeface="Cambria Math" panose="02040503050406030204" pitchFamily="18" charset="0"/>
                            </a:rPr>
                            <m:t>(</m:t>
                          </m:r>
                          <m:r>
                            <a:rPr lang="en-US" sz="1800" b="0" i="1" smtClean="0">
                              <a:solidFill>
                                <a:srgbClr val="0E0CC0"/>
                              </a:solidFill>
                              <a:latin typeface="Cambria Math" panose="02040503050406030204" pitchFamily="18" charset="0"/>
                            </a:rPr>
                            <m:t>𝑠</m:t>
                          </m:r>
                          <m:r>
                            <a:rPr lang="en-US" sz="1800" b="0" i="1" smtClean="0">
                              <a:solidFill>
                                <a:srgbClr val="0E0CC0"/>
                              </a:solidFill>
                              <a:latin typeface="Cambria Math" panose="02040503050406030204" pitchFamily="18" charset="0"/>
                            </a:rPr>
                            <m:t>;</m:t>
                          </m:r>
                          <m:r>
                            <a:rPr lang="en-US" sz="1800" b="0" i="1" smtClean="0">
                              <a:solidFill>
                                <a:srgbClr val="0E0CC0"/>
                              </a:solidFill>
                              <a:latin typeface="Cambria Math" panose="02040503050406030204" pitchFamily="18" charset="0"/>
                            </a:rPr>
                            <m:t>𝑝</m:t>
                          </m:r>
                          <m:r>
                            <a:rPr lang="en-US" sz="1800" b="0" i="1" smtClean="0">
                              <a:solidFill>
                                <a:srgbClr val="0E0CC0"/>
                              </a:solidFill>
                              <a:latin typeface="Cambria Math" panose="02040503050406030204" pitchFamily="18" charset="0"/>
                            </a:rPr>
                            <m:t>)</m:t>
                          </m:r>
                        </m:e>
                      </m:nary>
                      <m:r>
                        <a:rPr lang="en-US" sz="1800" b="0" i="1" smtClean="0">
                          <a:latin typeface="Cambria Math" panose="02040503050406030204" pitchFamily="18" charset="0"/>
                        </a:rPr>
                        <m:t>=</m:t>
                      </m:r>
                      <m:nary>
                        <m:naryPr>
                          <m:chr m:val="∑"/>
                          <m:ctrlPr>
                            <a:rPr lang="en-US" sz="1800" i="1">
                              <a:latin typeface="Cambria Math" panose="02040503050406030204" pitchFamily="18" charset="0"/>
                            </a:rPr>
                          </m:ctrlPr>
                        </m:naryPr>
                        <m:sub>
                          <m:r>
                            <m:rPr>
                              <m:brk m:alnAt="23"/>
                            </m:rPr>
                            <a:rPr lang="en-US" sz="1800" i="1">
                              <a:latin typeface="Cambria Math" panose="02040503050406030204" pitchFamily="18" charset="0"/>
                            </a:rPr>
                            <m:t>𝑠</m:t>
                          </m:r>
                        </m:sub>
                        <m:sup/>
                        <m:e>
                          <m:r>
                            <a:rPr lang="en-US" sz="1800" i="1" smtClean="0">
                              <a:solidFill>
                                <a:srgbClr val="0E0CC0"/>
                              </a:solidFill>
                              <a:latin typeface="Cambria Math" panose="02040503050406030204" pitchFamily="18" charset="0"/>
                            </a:rPr>
                            <m:t>𝑅</m:t>
                          </m:r>
                          <m:d>
                            <m:dPr>
                              <m:ctrlPr>
                                <a:rPr lang="en-US" sz="1800" i="1">
                                  <a:solidFill>
                                    <a:srgbClr val="0E0CC0"/>
                                  </a:solidFill>
                                  <a:latin typeface="Cambria Math" panose="02040503050406030204" pitchFamily="18" charset="0"/>
                                </a:rPr>
                              </m:ctrlPr>
                            </m:dPr>
                            <m:e>
                              <m:r>
                                <a:rPr lang="en-US" sz="1800" i="1">
                                  <a:solidFill>
                                    <a:srgbClr val="0E0CC0"/>
                                  </a:solidFill>
                                  <a:latin typeface="Cambria Math" panose="02040503050406030204" pitchFamily="18" charset="0"/>
                                </a:rPr>
                                <m:t>𝑠</m:t>
                              </m:r>
                              <m:r>
                                <a:rPr lang="en-US" sz="1800" i="1">
                                  <a:solidFill>
                                    <a:srgbClr val="0E0CC0"/>
                                  </a:solidFill>
                                  <a:latin typeface="Cambria Math" panose="02040503050406030204" pitchFamily="18" charset="0"/>
                                </a:rPr>
                                <m:t>;</m:t>
                              </m:r>
                              <m:r>
                                <a:rPr lang="en-US" sz="1800" i="1">
                                  <a:solidFill>
                                    <a:srgbClr val="0E0CC0"/>
                                  </a:solidFill>
                                  <a:latin typeface="Cambria Math" panose="02040503050406030204" pitchFamily="18" charset="0"/>
                                </a:rPr>
                                <m:t>𝑝</m:t>
                              </m:r>
                            </m:e>
                          </m:d>
                          <m:r>
                            <a:rPr lang="en-US" sz="1800" i="1">
                              <a:latin typeface="Cambria Math" panose="02040503050406030204" pitchFamily="18" charset="0"/>
                            </a:rPr>
                            <m:t> .</m:t>
                          </m:r>
                          <m:r>
                            <a:rPr lang="en-US" sz="1800" b="0" i="1" smtClean="0">
                              <a:latin typeface="Cambria Math" panose="02040503050406030204" pitchFamily="18" charset="0"/>
                            </a:rPr>
                            <m:t> </m:t>
                          </m:r>
                          <m:sSub>
                            <m:sSubPr>
                              <m:ctrlPr>
                                <a:rPr lang="en-US" sz="1800" i="1">
                                  <a:latin typeface="Cambria Math" panose="02040503050406030204" pitchFamily="18" charset="0"/>
                                </a:rPr>
                              </m:ctrlPr>
                            </m:sSubPr>
                            <m:e>
                              <m:r>
                                <m:rPr>
                                  <m:sty m:val="p"/>
                                </m:rPr>
                                <a:rPr lang="en-US" sz="1800">
                                  <a:latin typeface="Cambria Math" panose="02040503050406030204" pitchFamily="18" charset="0"/>
                                </a:rPr>
                                <m:t>∇</m:t>
                              </m:r>
                            </m:e>
                            <m:sub>
                              <m:r>
                                <a:rPr lang="en-US" sz="1800" i="1">
                                  <a:latin typeface="Cambria Math" panose="02040503050406030204" pitchFamily="18" charset="0"/>
                                </a:rPr>
                                <m:t>𝜃</m:t>
                              </m:r>
                            </m:sub>
                          </m:sSub>
                          <m:sSub>
                            <m:sSubPr>
                              <m:ctrlPr>
                                <a:rPr lang="en-US" sz="1800" i="1">
                                  <a:latin typeface="Cambria Math" panose="02040503050406030204" pitchFamily="18" charset="0"/>
                                </a:rPr>
                              </m:ctrlPr>
                            </m:sSubPr>
                            <m:e>
                              <m:r>
                                <a:rPr lang="en-US" sz="1800" i="1">
                                  <a:latin typeface="Cambria Math" panose="02040503050406030204" pitchFamily="18" charset="0"/>
                                </a:rPr>
                                <m:t>𝑝</m:t>
                              </m:r>
                            </m:e>
                            <m:sub>
                              <m:r>
                                <a:rPr lang="en-US" sz="1800" i="1">
                                  <a:latin typeface="Cambria Math" panose="02040503050406030204" pitchFamily="18" charset="0"/>
                                </a:rPr>
                                <m:t>𝜃</m:t>
                              </m:r>
                            </m:sub>
                          </m:sSub>
                          <m:d>
                            <m:dPr>
                              <m:ctrlPr>
                                <a:rPr lang="en-US" sz="1800" i="1">
                                  <a:latin typeface="Cambria Math" panose="02040503050406030204" pitchFamily="18" charset="0"/>
                                </a:rPr>
                              </m:ctrlPr>
                            </m:dPr>
                            <m:e>
                              <m:r>
                                <a:rPr lang="en-US" sz="1800" i="1">
                                  <a:latin typeface="Cambria Math" panose="02040503050406030204" pitchFamily="18" charset="0"/>
                                </a:rPr>
                                <m:t>𝑠</m:t>
                              </m:r>
                            </m:e>
                          </m:d>
                        </m:e>
                      </m:nary>
                    </m:oMath>
                  </m:oMathPara>
                </a14:m>
                <a:endParaRPr lang="en-US" sz="1800" dirty="0"/>
              </a:p>
            </p:txBody>
          </p:sp>
        </mc:Choice>
        <mc:Fallback xmlns="">
          <p:sp>
            <p:nvSpPr>
              <p:cNvPr id="7" name="TextBox 6">
                <a:extLst>
                  <a:ext uri="{FF2B5EF4-FFF2-40B4-BE49-F238E27FC236}">
                    <a16:creationId xmlns:a16="http://schemas.microsoft.com/office/drawing/2014/main" id="{61B2DC1D-5BFE-545A-5D6E-A67E1FE02204}"/>
                  </a:ext>
                </a:extLst>
              </p:cNvPr>
              <p:cNvSpPr txBox="1">
                <a:spLocks noRot="1" noChangeAspect="1" noMove="1" noResize="1" noEditPoints="1" noAdjustHandles="1" noChangeArrowheads="1" noChangeShapeType="1" noTextEdit="1"/>
              </p:cNvSpPr>
              <p:nvPr/>
            </p:nvSpPr>
            <p:spPr>
              <a:xfrm>
                <a:off x="880110" y="1496911"/>
                <a:ext cx="7383780" cy="895566"/>
              </a:xfrm>
              <a:prstGeom prst="rect">
                <a:avLst/>
              </a:prstGeom>
              <a:blipFill>
                <a:blip r:embed="rId3"/>
                <a:stretch>
                  <a:fillRect t="-90141" b="-146479"/>
                </a:stretch>
              </a:blipFill>
            </p:spPr>
            <p:txBody>
              <a:bodyPr/>
              <a:lstStyle/>
              <a:p>
                <a:r>
                  <a:rPr lang="en-US">
                    <a:noFill/>
                  </a:rPr>
                  <a:t> </a:t>
                </a:r>
              </a:p>
            </p:txBody>
          </p:sp>
        </mc:Fallback>
      </mc:AlternateContent>
      <p:sp>
        <p:nvSpPr>
          <p:cNvPr id="11" name="Rectangle 10">
            <a:extLst>
              <a:ext uri="{FF2B5EF4-FFF2-40B4-BE49-F238E27FC236}">
                <a16:creationId xmlns:a16="http://schemas.microsoft.com/office/drawing/2014/main" id="{5F4B5BDD-F1E3-F0D3-E511-B3219807DE65}"/>
              </a:ext>
            </a:extLst>
          </p:cNvPr>
          <p:cNvSpPr/>
          <p:nvPr/>
        </p:nvSpPr>
        <p:spPr>
          <a:xfrm>
            <a:off x="3860338" y="1698253"/>
            <a:ext cx="871682" cy="639842"/>
          </a:xfrm>
          <a:prstGeom prst="rect">
            <a:avLst/>
          </a:prstGeom>
          <a:solidFill>
            <a:srgbClr val="0E0CC0">
              <a:alpha val="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1A6D950B-53EF-01C4-6CF1-2E8FDCCA17C8}"/>
              </a:ext>
            </a:extLst>
          </p:cNvPr>
          <p:cNvSpPr txBox="1"/>
          <p:nvPr/>
        </p:nvSpPr>
        <p:spPr>
          <a:xfrm>
            <a:off x="3497580" y="4919543"/>
            <a:ext cx="2266819" cy="261610"/>
          </a:xfrm>
          <a:prstGeom prst="rect">
            <a:avLst/>
          </a:prstGeom>
          <a:noFill/>
        </p:spPr>
        <p:txBody>
          <a:bodyPr wrap="square" rtlCol="0">
            <a:spAutoFit/>
          </a:bodyPr>
          <a:lstStyle/>
          <a:p>
            <a:pPr algn="ctr"/>
            <a:r>
              <a:rPr lang="en-US" sz="1050" dirty="0">
                <a:solidFill>
                  <a:schemeClr val="tx1">
                    <a:lumMod val="50000"/>
                    <a:lumOff val="50000"/>
                  </a:schemeClr>
                </a:solidFill>
                <a:latin typeface="Corbel" panose="020B0503020204020204" pitchFamily="34" charset="0"/>
              </a:rPr>
              <a:t>[Slide inspiration: Jesse Mu]</a:t>
            </a:r>
          </a:p>
        </p:txBody>
      </p:sp>
      <p:sp>
        <p:nvSpPr>
          <p:cNvPr id="13" name="Rectangle 12">
            <a:extLst>
              <a:ext uri="{FF2B5EF4-FFF2-40B4-BE49-F238E27FC236}">
                <a16:creationId xmlns:a16="http://schemas.microsoft.com/office/drawing/2014/main" id="{B77FDC9B-EC9D-BB8E-204D-82C4FE8C5D27}"/>
              </a:ext>
            </a:extLst>
          </p:cNvPr>
          <p:cNvSpPr/>
          <p:nvPr/>
        </p:nvSpPr>
        <p:spPr>
          <a:xfrm>
            <a:off x="6915958" y="1783636"/>
            <a:ext cx="277322" cy="388064"/>
          </a:xfrm>
          <a:prstGeom prst="rect">
            <a:avLst/>
          </a:prstGeom>
          <a:solidFill>
            <a:srgbClr val="0E0CC0">
              <a:alpha val="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5D4F1185-03E6-4419-D7FA-CFF19AD0E86E}"/>
              </a:ext>
            </a:extLst>
          </p:cNvPr>
          <p:cNvSpPr txBox="1"/>
          <p:nvPr/>
        </p:nvSpPr>
        <p:spPr>
          <a:xfrm>
            <a:off x="3763449" y="1284389"/>
            <a:ext cx="1738222" cy="384594"/>
          </a:xfrm>
          <a:prstGeom prst="wedgeRoundRectCallout">
            <a:avLst>
              <a:gd name="adj1" fmla="val -21306"/>
              <a:gd name="adj2" fmla="val 82265"/>
              <a:gd name="adj3" fmla="val 16667"/>
            </a:avLst>
          </a:prstGeom>
          <a:solidFill>
            <a:srgbClr val="ECEEFD"/>
          </a:solidFill>
          <a:ln w="12700"/>
        </p:spPr>
        <p:style>
          <a:lnRef idx="2">
            <a:schemeClr val="accent1"/>
          </a:lnRef>
          <a:fillRef idx="1">
            <a:schemeClr val="lt1"/>
          </a:fillRef>
          <a:effectRef idx="0">
            <a:schemeClr val="accent1"/>
          </a:effectRef>
          <a:fontRef idx="minor">
            <a:schemeClr val="dk1"/>
          </a:fontRef>
        </p:style>
        <p:txBody>
          <a:bodyPr wrap="square" lIns="0" tIns="0" rIns="0" bIns="0" anchor="ctr">
            <a:noAutofit/>
          </a:bodyPr>
          <a:lstStyle/>
          <a:p>
            <a:pPr algn="ctr"/>
            <a:r>
              <a:rPr lang="en-US" dirty="0">
                <a:latin typeface="Corbel" panose="020B0503020204020204" pitchFamily="34" charset="0"/>
              </a:rPr>
              <a:t>Def. of “expectation”</a:t>
            </a:r>
          </a:p>
        </p:txBody>
      </p:sp>
      <p:sp>
        <p:nvSpPr>
          <p:cNvPr id="18" name="TextBox 17">
            <a:extLst>
              <a:ext uri="{FF2B5EF4-FFF2-40B4-BE49-F238E27FC236}">
                <a16:creationId xmlns:a16="http://schemas.microsoft.com/office/drawing/2014/main" id="{25B4F5E4-B863-C358-1C85-E8FF52037EE0}"/>
              </a:ext>
            </a:extLst>
          </p:cNvPr>
          <p:cNvSpPr txBox="1"/>
          <p:nvPr/>
        </p:nvSpPr>
        <p:spPr>
          <a:xfrm>
            <a:off x="6369488" y="1284389"/>
            <a:ext cx="2332551" cy="384594"/>
          </a:xfrm>
          <a:prstGeom prst="wedgeRoundRectCallout">
            <a:avLst>
              <a:gd name="adj1" fmla="val -21306"/>
              <a:gd name="adj2" fmla="val 82265"/>
              <a:gd name="adj3" fmla="val 16667"/>
            </a:avLst>
          </a:prstGeom>
          <a:solidFill>
            <a:srgbClr val="ECEEFD"/>
          </a:solidFill>
          <a:ln w="12700"/>
        </p:spPr>
        <p:style>
          <a:lnRef idx="2">
            <a:schemeClr val="accent1"/>
          </a:lnRef>
          <a:fillRef idx="1">
            <a:schemeClr val="lt1"/>
          </a:fillRef>
          <a:effectRef idx="0">
            <a:schemeClr val="accent1"/>
          </a:effectRef>
          <a:fontRef idx="minor">
            <a:schemeClr val="dk1"/>
          </a:fontRef>
        </p:style>
        <p:txBody>
          <a:bodyPr wrap="square" lIns="0" tIns="0" rIns="0" bIns="0" anchor="ctr">
            <a:noAutofit/>
          </a:bodyPr>
          <a:lstStyle/>
          <a:p>
            <a:pPr algn="ctr"/>
            <a:r>
              <a:rPr lang="en-US" dirty="0">
                <a:latin typeface="Corbel" panose="020B0503020204020204" pitchFamily="34" charset="0"/>
              </a:rPr>
              <a:t>Gradient distributes over sum</a:t>
            </a: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0A53F522-7FDE-1ACD-1D60-8EB2161E843B}"/>
                  </a:ext>
                </a:extLst>
              </p:cNvPr>
              <p:cNvSpPr txBox="1"/>
              <p:nvPr/>
            </p:nvSpPr>
            <p:spPr>
              <a:xfrm>
                <a:off x="258360" y="2942981"/>
                <a:ext cx="8832300" cy="89556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800" b="0" i="1" smtClean="0">
                              <a:latin typeface="Cambria Math" panose="02040503050406030204" pitchFamily="18" charset="0"/>
                            </a:rPr>
                          </m:ctrlPr>
                        </m:sSubPr>
                        <m:e>
                          <m:r>
                            <m:rPr>
                              <m:sty m:val="p"/>
                            </m:rPr>
                            <a:rPr lang="en-US" sz="1800" b="0" i="0" smtClean="0">
                              <a:latin typeface="Cambria Math" panose="02040503050406030204" pitchFamily="18" charset="0"/>
                            </a:rPr>
                            <m:t>∇</m:t>
                          </m:r>
                        </m:e>
                        <m:sub>
                          <m:r>
                            <a:rPr lang="en-US" sz="1800" i="1">
                              <a:latin typeface="Cambria Math" panose="02040503050406030204" pitchFamily="18" charset="0"/>
                            </a:rPr>
                            <m:t>𝜃</m:t>
                          </m:r>
                        </m:sub>
                      </m:sSub>
                      <m:sSub>
                        <m:sSubPr>
                          <m:ctrlPr>
                            <a:rPr lang="en-US" sz="1800" i="1">
                              <a:latin typeface="Cambria Math" panose="02040503050406030204" pitchFamily="18" charset="0"/>
                              <a:ea typeface="Cambria Math" panose="02040503050406030204" pitchFamily="18" charset="0"/>
                            </a:rPr>
                          </m:ctrlPr>
                        </m:sSubPr>
                        <m:e>
                          <m:r>
                            <a:rPr lang="fa-IR" sz="1800" i="1">
                              <a:latin typeface="Cambria Math" panose="02040503050406030204" pitchFamily="18" charset="0"/>
                              <a:ea typeface="Cambria Math" panose="02040503050406030204" pitchFamily="18" charset="0"/>
                            </a:rPr>
                            <m:t>𝔼</m:t>
                          </m:r>
                        </m:e>
                        <m:sub>
                          <m:r>
                            <a:rPr lang="en-US" sz="1800" b="0" i="1" smtClean="0">
                              <a:latin typeface="Cambria Math" panose="02040503050406030204" pitchFamily="18" charset="0"/>
                            </a:rPr>
                            <m:t>𝑠</m:t>
                          </m:r>
                          <m:r>
                            <a:rPr lang="en-US" sz="1800" i="1">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𝑝</m:t>
                              </m:r>
                            </m:e>
                            <m:sub>
                              <m:r>
                                <a:rPr lang="en-US" sz="1800" i="1">
                                  <a:latin typeface="Cambria Math" panose="02040503050406030204" pitchFamily="18" charset="0"/>
                                </a:rPr>
                                <m:t>𝜃</m:t>
                              </m:r>
                            </m:sub>
                          </m:sSub>
                          <m:r>
                            <a:rPr lang="en-US" sz="1800" i="1">
                              <a:latin typeface="Cambria Math" panose="02040503050406030204" pitchFamily="18" charset="0"/>
                            </a:rPr>
                            <m:t>(</m:t>
                          </m:r>
                          <m:r>
                            <a:rPr lang="en-US" sz="1800" i="1">
                              <a:latin typeface="Cambria Math" panose="02040503050406030204" pitchFamily="18" charset="0"/>
                            </a:rPr>
                            <m:t>𝑠</m:t>
                          </m:r>
                          <m:r>
                            <a:rPr lang="en-US" sz="1800" i="1">
                              <a:latin typeface="Cambria Math" panose="02040503050406030204" pitchFamily="18" charset="0"/>
                            </a:rPr>
                            <m:t>)</m:t>
                          </m:r>
                        </m:sub>
                      </m:sSub>
                      <m:d>
                        <m:dPr>
                          <m:begChr m:val="["/>
                          <m:endChr m:val="]"/>
                          <m:ctrlPr>
                            <a:rPr lang="fa-IR" sz="1800" i="1">
                              <a:latin typeface="Cambria Math" panose="02040503050406030204" pitchFamily="18" charset="0"/>
                            </a:rPr>
                          </m:ctrlPr>
                        </m:dPr>
                        <m:e>
                          <m:r>
                            <a:rPr lang="fa-IR" sz="1800" i="1">
                              <a:solidFill>
                                <a:srgbClr val="0E0CC0"/>
                              </a:solidFill>
                              <a:latin typeface="Cambria Math" panose="02040503050406030204" pitchFamily="18" charset="0"/>
                            </a:rPr>
                            <m:t>𝑅</m:t>
                          </m:r>
                          <m:d>
                            <m:dPr>
                              <m:ctrlPr>
                                <a:rPr lang="fa-IR" sz="1800" i="1">
                                  <a:solidFill>
                                    <a:srgbClr val="0E0CC0"/>
                                  </a:solidFill>
                                  <a:latin typeface="Cambria Math" panose="02040503050406030204" pitchFamily="18" charset="0"/>
                                </a:rPr>
                              </m:ctrlPr>
                            </m:dPr>
                            <m:e>
                              <m:r>
                                <a:rPr lang="en-US" sz="1800" i="1">
                                  <a:solidFill>
                                    <a:srgbClr val="0E0CC0"/>
                                  </a:solidFill>
                                  <a:latin typeface="Cambria Math" panose="02040503050406030204" pitchFamily="18" charset="0"/>
                                </a:rPr>
                                <m:t>𝑠</m:t>
                              </m:r>
                              <m:r>
                                <a:rPr lang="en-US" sz="1800" i="1">
                                  <a:solidFill>
                                    <a:srgbClr val="0E0CC0"/>
                                  </a:solidFill>
                                  <a:latin typeface="Cambria Math" panose="02040503050406030204" pitchFamily="18" charset="0"/>
                                </a:rPr>
                                <m:t>;</m:t>
                              </m:r>
                              <m:r>
                                <a:rPr lang="en-US" sz="1800" i="1">
                                  <a:solidFill>
                                    <a:srgbClr val="0E0CC0"/>
                                  </a:solidFill>
                                  <a:latin typeface="Cambria Math" panose="02040503050406030204" pitchFamily="18" charset="0"/>
                                </a:rPr>
                                <m:t>𝑝</m:t>
                              </m:r>
                            </m:e>
                          </m:d>
                        </m:e>
                      </m:d>
                      <m:r>
                        <a:rPr lang="en-US" sz="1800" b="0" i="1" smtClean="0">
                          <a:latin typeface="Cambria Math" panose="02040503050406030204" pitchFamily="18" charset="0"/>
                        </a:rPr>
                        <m:t>=</m:t>
                      </m:r>
                      <m:nary>
                        <m:naryPr>
                          <m:chr m:val="∑"/>
                          <m:ctrlPr>
                            <a:rPr lang="en-US" sz="1800" i="1">
                              <a:latin typeface="Cambria Math" panose="02040503050406030204" pitchFamily="18" charset="0"/>
                            </a:rPr>
                          </m:ctrlPr>
                        </m:naryPr>
                        <m:sub>
                          <m:r>
                            <m:rPr>
                              <m:brk m:alnAt="23"/>
                            </m:rPr>
                            <a:rPr lang="en-US" sz="1800" i="1">
                              <a:latin typeface="Cambria Math" panose="02040503050406030204" pitchFamily="18" charset="0"/>
                            </a:rPr>
                            <m:t>𝑠</m:t>
                          </m:r>
                        </m:sub>
                        <m:sup/>
                        <m:e>
                          <m:r>
                            <a:rPr lang="fa-IR" sz="1800" i="1">
                              <a:solidFill>
                                <a:srgbClr val="0E0CC0"/>
                              </a:solidFill>
                              <a:latin typeface="Cambria Math" panose="02040503050406030204" pitchFamily="18" charset="0"/>
                            </a:rPr>
                            <m:t>𝑅</m:t>
                          </m:r>
                          <m:d>
                            <m:dPr>
                              <m:ctrlPr>
                                <a:rPr lang="fa-IR" sz="1800" i="1">
                                  <a:solidFill>
                                    <a:srgbClr val="0E0CC0"/>
                                  </a:solidFill>
                                  <a:latin typeface="Cambria Math" panose="02040503050406030204" pitchFamily="18" charset="0"/>
                                </a:rPr>
                              </m:ctrlPr>
                            </m:dPr>
                            <m:e>
                              <m:r>
                                <a:rPr lang="en-US" sz="1800" i="1">
                                  <a:solidFill>
                                    <a:srgbClr val="0E0CC0"/>
                                  </a:solidFill>
                                  <a:latin typeface="Cambria Math" panose="02040503050406030204" pitchFamily="18" charset="0"/>
                                </a:rPr>
                                <m:t>𝑠</m:t>
                              </m:r>
                              <m:r>
                                <a:rPr lang="en-US" sz="1800" i="1">
                                  <a:solidFill>
                                    <a:srgbClr val="0E0CC0"/>
                                  </a:solidFill>
                                  <a:latin typeface="Cambria Math" panose="02040503050406030204" pitchFamily="18" charset="0"/>
                                </a:rPr>
                                <m:t>;</m:t>
                              </m:r>
                              <m:r>
                                <a:rPr lang="en-US" sz="1800" i="1">
                                  <a:solidFill>
                                    <a:srgbClr val="0E0CC0"/>
                                  </a:solidFill>
                                  <a:latin typeface="Cambria Math" panose="02040503050406030204" pitchFamily="18" charset="0"/>
                                </a:rPr>
                                <m:t>𝑝</m:t>
                              </m:r>
                            </m:e>
                          </m:d>
                          <m:r>
                            <a:rPr lang="en-US" sz="1800" b="0" i="1" smtClean="0">
                              <a:solidFill>
                                <a:srgbClr val="0E0CC0"/>
                              </a:solidFill>
                              <a:latin typeface="Cambria Math" panose="02040503050406030204" pitchFamily="18" charset="0"/>
                            </a:rPr>
                            <m:t> </m:t>
                          </m:r>
                          <m:sSub>
                            <m:sSubPr>
                              <m:ctrlPr>
                                <a:rPr lang="en-US" sz="1800" i="1">
                                  <a:solidFill>
                                    <a:schemeClr val="tx1"/>
                                  </a:solidFill>
                                  <a:latin typeface="Cambria Math" panose="02040503050406030204" pitchFamily="18" charset="0"/>
                                </a:rPr>
                              </m:ctrlPr>
                            </m:sSubPr>
                            <m:e>
                              <m:r>
                                <a:rPr lang="en-US" sz="1800" i="1">
                                  <a:solidFill>
                                    <a:schemeClr val="tx1"/>
                                  </a:solidFill>
                                  <a:latin typeface="Cambria Math" panose="02040503050406030204" pitchFamily="18" charset="0"/>
                                </a:rPr>
                                <m:t>𝑝</m:t>
                              </m:r>
                            </m:e>
                            <m:sub>
                              <m:r>
                                <a:rPr lang="en-US" sz="1800" i="1">
                                  <a:solidFill>
                                    <a:schemeClr val="tx1"/>
                                  </a:solidFill>
                                  <a:latin typeface="Cambria Math" panose="02040503050406030204" pitchFamily="18" charset="0"/>
                                </a:rPr>
                                <m:t>𝜃</m:t>
                              </m:r>
                            </m:sub>
                          </m:sSub>
                          <m:d>
                            <m:dPr>
                              <m:ctrlPr>
                                <a:rPr lang="en-US" sz="1800" i="1">
                                  <a:solidFill>
                                    <a:schemeClr val="tx1"/>
                                  </a:solidFill>
                                  <a:latin typeface="Cambria Math" panose="02040503050406030204" pitchFamily="18" charset="0"/>
                                </a:rPr>
                              </m:ctrlPr>
                            </m:dPr>
                            <m:e>
                              <m:r>
                                <a:rPr lang="en-US" sz="1800" i="1">
                                  <a:solidFill>
                                    <a:schemeClr val="tx1"/>
                                  </a:solidFill>
                                  <a:latin typeface="Cambria Math" panose="02040503050406030204" pitchFamily="18" charset="0"/>
                                </a:rPr>
                                <m:t>𝑠</m:t>
                              </m:r>
                            </m:e>
                          </m:d>
                          <m:r>
                            <a:rPr lang="en-US" sz="1800" i="1">
                              <a:solidFill>
                                <a:schemeClr val="tx1"/>
                              </a:solidFill>
                              <a:latin typeface="Cambria Math" panose="02040503050406030204" pitchFamily="18" charset="0"/>
                            </a:rPr>
                            <m:t> </m:t>
                          </m:r>
                          <m:sSub>
                            <m:sSubPr>
                              <m:ctrlPr>
                                <a:rPr lang="en-US" sz="1800" i="1">
                                  <a:solidFill>
                                    <a:schemeClr val="tx1"/>
                                  </a:solidFill>
                                  <a:latin typeface="Cambria Math" panose="02040503050406030204" pitchFamily="18" charset="0"/>
                                </a:rPr>
                              </m:ctrlPr>
                            </m:sSubPr>
                            <m:e>
                              <m:r>
                                <m:rPr>
                                  <m:sty m:val="p"/>
                                </m:rPr>
                                <a:rPr lang="en-US" sz="1800">
                                  <a:solidFill>
                                    <a:schemeClr val="tx1"/>
                                  </a:solidFill>
                                  <a:latin typeface="Cambria Math" panose="02040503050406030204" pitchFamily="18" charset="0"/>
                                </a:rPr>
                                <m:t>∇</m:t>
                              </m:r>
                            </m:e>
                            <m:sub>
                              <m:r>
                                <a:rPr lang="en-US" sz="1800" i="1">
                                  <a:solidFill>
                                    <a:schemeClr val="tx1"/>
                                  </a:solidFill>
                                  <a:latin typeface="Cambria Math" panose="02040503050406030204" pitchFamily="18" charset="0"/>
                                </a:rPr>
                                <m:t>𝜃</m:t>
                              </m:r>
                            </m:sub>
                          </m:sSub>
                          <m:func>
                            <m:funcPr>
                              <m:ctrlPr>
                                <a:rPr lang="en-US" sz="1800" i="1">
                                  <a:solidFill>
                                    <a:schemeClr val="tx1"/>
                                  </a:solidFill>
                                  <a:latin typeface="Cambria Math" panose="02040503050406030204" pitchFamily="18" charset="0"/>
                                </a:rPr>
                              </m:ctrlPr>
                            </m:funcPr>
                            <m:fName>
                              <m:r>
                                <m:rPr>
                                  <m:sty m:val="p"/>
                                </m:rPr>
                                <a:rPr lang="en-US" sz="1800">
                                  <a:solidFill>
                                    <a:schemeClr val="tx1"/>
                                  </a:solidFill>
                                  <a:latin typeface="Cambria Math" panose="02040503050406030204" pitchFamily="18" charset="0"/>
                                </a:rPr>
                                <m:t>log</m:t>
                              </m:r>
                            </m:fName>
                            <m:e>
                              <m:sSub>
                                <m:sSubPr>
                                  <m:ctrlPr>
                                    <a:rPr lang="en-US" sz="1800" i="1">
                                      <a:solidFill>
                                        <a:schemeClr val="tx1"/>
                                      </a:solidFill>
                                      <a:latin typeface="Cambria Math" panose="02040503050406030204" pitchFamily="18" charset="0"/>
                                    </a:rPr>
                                  </m:ctrlPr>
                                </m:sSubPr>
                                <m:e>
                                  <m:r>
                                    <a:rPr lang="en-US" sz="1800" i="1">
                                      <a:solidFill>
                                        <a:schemeClr val="tx1"/>
                                      </a:solidFill>
                                      <a:latin typeface="Cambria Math" panose="02040503050406030204" pitchFamily="18" charset="0"/>
                                    </a:rPr>
                                    <m:t>𝑝</m:t>
                                  </m:r>
                                </m:e>
                                <m:sub>
                                  <m:r>
                                    <a:rPr lang="en-US" sz="1800" i="1">
                                      <a:solidFill>
                                        <a:schemeClr val="tx1"/>
                                      </a:solidFill>
                                      <a:latin typeface="Cambria Math" panose="02040503050406030204" pitchFamily="18" charset="0"/>
                                    </a:rPr>
                                    <m:t>𝜃</m:t>
                                  </m:r>
                                </m:sub>
                              </m:sSub>
                              <m:d>
                                <m:dPr>
                                  <m:ctrlPr>
                                    <a:rPr lang="en-US" sz="1800" i="1">
                                      <a:solidFill>
                                        <a:schemeClr val="tx1"/>
                                      </a:solidFill>
                                      <a:latin typeface="Cambria Math" panose="02040503050406030204" pitchFamily="18" charset="0"/>
                                    </a:rPr>
                                  </m:ctrlPr>
                                </m:dPr>
                                <m:e>
                                  <m:r>
                                    <a:rPr lang="en-US" sz="1800" i="1">
                                      <a:solidFill>
                                        <a:schemeClr val="tx1"/>
                                      </a:solidFill>
                                      <a:latin typeface="Cambria Math" panose="02040503050406030204" pitchFamily="18" charset="0"/>
                                    </a:rPr>
                                    <m:t>𝑠</m:t>
                                  </m:r>
                                </m:e>
                              </m:d>
                            </m:e>
                          </m:func>
                          <m:r>
                            <a:rPr lang="en-US" sz="1800" b="0" i="1" smtClean="0">
                              <a:solidFill>
                                <a:schemeClr val="tx1"/>
                              </a:solidFill>
                              <a:latin typeface="Cambria Math" panose="02040503050406030204" pitchFamily="18" charset="0"/>
                            </a:rPr>
                            <m:t>= </m:t>
                          </m:r>
                        </m:e>
                      </m:nary>
                      <m:sSub>
                        <m:sSubPr>
                          <m:ctrlPr>
                            <a:rPr lang="en-US" sz="1800" i="1">
                              <a:latin typeface="Cambria Math" panose="02040503050406030204" pitchFamily="18" charset="0"/>
                              <a:ea typeface="Cambria Math" panose="02040503050406030204" pitchFamily="18" charset="0"/>
                            </a:rPr>
                          </m:ctrlPr>
                        </m:sSubPr>
                        <m:e>
                          <m:r>
                            <a:rPr lang="fa-IR" sz="1800" i="1">
                              <a:latin typeface="Cambria Math" panose="02040503050406030204" pitchFamily="18" charset="0"/>
                              <a:ea typeface="Cambria Math" panose="02040503050406030204" pitchFamily="18" charset="0"/>
                            </a:rPr>
                            <m:t>𝔼</m:t>
                          </m:r>
                        </m:e>
                        <m:sub>
                          <m:r>
                            <a:rPr lang="en-US" sz="1800" i="1">
                              <a:latin typeface="Cambria Math" panose="02040503050406030204" pitchFamily="18" charset="0"/>
                            </a:rPr>
                            <m:t>𝑠</m:t>
                          </m:r>
                          <m:r>
                            <a:rPr lang="en-US" sz="1800" i="1">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𝑝</m:t>
                              </m:r>
                            </m:e>
                            <m:sub>
                              <m:r>
                                <a:rPr lang="en-US" sz="1800" i="1">
                                  <a:latin typeface="Cambria Math" panose="02040503050406030204" pitchFamily="18" charset="0"/>
                                </a:rPr>
                                <m:t>𝜃</m:t>
                              </m:r>
                            </m:sub>
                          </m:sSub>
                          <m:r>
                            <a:rPr lang="en-US" sz="1800" i="1">
                              <a:latin typeface="Cambria Math" panose="02040503050406030204" pitchFamily="18" charset="0"/>
                            </a:rPr>
                            <m:t>(</m:t>
                          </m:r>
                          <m:r>
                            <a:rPr lang="en-US" sz="1800" i="1">
                              <a:latin typeface="Cambria Math" panose="02040503050406030204" pitchFamily="18" charset="0"/>
                            </a:rPr>
                            <m:t>𝑠</m:t>
                          </m:r>
                          <m:r>
                            <a:rPr lang="en-US" sz="1800" i="1">
                              <a:latin typeface="Cambria Math" panose="02040503050406030204" pitchFamily="18" charset="0"/>
                            </a:rPr>
                            <m:t>)</m:t>
                          </m:r>
                        </m:sub>
                      </m:sSub>
                      <m:d>
                        <m:dPr>
                          <m:begChr m:val="["/>
                          <m:endChr m:val="]"/>
                          <m:ctrlPr>
                            <a:rPr lang="fa-IR" sz="1800" i="1">
                              <a:latin typeface="Cambria Math" panose="02040503050406030204" pitchFamily="18" charset="0"/>
                            </a:rPr>
                          </m:ctrlPr>
                        </m:dPr>
                        <m:e>
                          <m:r>
                            <a:rPr lang="fa-IR" sz="1800" i="1">
                              <a:solidFill>
                                <a:srgbClr val="0E0CC0"/>
                              </a:solidFill>
                              <a:latin typeface="Cambria Math" panose="02040503050406030204" pitchFamily="18" charset="0"/>
                            </a:rPr>
                            <m:t>𝑅</m:t>
                          </m:r>
                          <m:d>
                            <m:dPr>
                              <m:ctrlPr>
                                <a:rPr lang="fa-IR" sz="1800" i="1">
                                  <a:solidFill>
                                    <a:srgbClr val="0E0CC0"/>
                                  </a:solidFill>
                                  <a:latin typeface="Cambria Math" panose="02040503050406030204" pitchFamily="18" charset="0"/>
                                </a:rPr>
                              </m:ctrlPr>
                            </m:dPr>
                            <m:e>
                              <m:r>
                                <a:rPr lang="en-US" sz="1800" i="1">
                                  <a:solidFill>
                                    <a:srgbClr val="0E0CC0"/>
                                  </a:solidFill>
                                  <a:latin typeface="Cambria Math" panose="02040503050406030204" pitchFamily="18" charset="0"/>
                                </a:rPr>
                                <m:t>𝑠</m:t>
                              </m:r>
                              <m:r>
                                <a:rPr lang="en-US" sz="1800" i="1">
                                  <a:solidFill>
                                    <a:srgbClr val="0E0CC0"/>
                                  </a:solidFill>
                                  <a:latin typeface="Cambria Math" panose="02040503050406030204" pitchFamily="18" charset="0"/>
                                </a:rPr>
                                <m:t>;</m:t>
                              </m:r>
                              <m:r>
                                <a:rPr lang="en-US" sz="1800" i="1">
                                  <a:solidFill>
                                    <a:srgbClr val="0E0CC0"/>
                                  </a:solidFill>
                                  <a:latin typeface="Cambria Math" panose="02040503050406030204" pitchFamily="18" charset="0"/>
                                </a:rPr>
                                <m:t>𝑝</m:t>
                              </m:r>
                            </m:e>
                          </m:d>
                          <m:r>
                            <a:rPr lang="en-US" sz="1800" b="0" i="1" smtClean="0">
                              <a:solidFill>
                                <a:srgbClr val="0E0CC0"/>
                              </a:solidFill>
                              <a:latin typeface="Cambria Math" panose="02040503050406030204" pitchFamily="18" charset="0"/>
                            </a:rPr>
                            <m:t> </m:t>
                          </m:r>
                          <m:sSub>
                            <m:sSubPr>
                              <m:ctrlPr>
                                <a:rPr lang="en-US" sz="1800" i="1">
                                  <a:solidFill>
                                    <a:schemeClr val="tx1"/>
                                  </a:solidFill>
                                  <a:latin typeface="Cambria Math" panose="02040503050406030204" pitchFamily="18" charset="0"/>
                                </a:rPr>
                              </m:ctrlPr>
                            </m:sSubPr>
                            <m:e>
                              <m:r>
                                <m:rPr>
                                  <m:sty m:val="p"/>
                                </m:rPr>
                                <a:rPr lang="en-US" sz="1800">
                                  <a:solidFill>
                                    <a:schemeClr val="tx1"/>
                                  </a:solidFill>
                                  <a:latin typeface="Cambria Math" panose="02040503050406030204" pitchFamily="18" charset="0"/>
                                </a:rPr>
                                <m:t>∇</m:t>
                              </m:r>
                            </m:e>
                            <m:sub>
                              <m:r>
                                <a:rPr lang="en-US" sz="1800" i="1">
                                  <a:solidFill>
                                    <a:schemeClr val="tx1"/>
                                  </a:solidFill>
                                  <a:latin typeface="Cambria Math" panose="02040503050406030204" pitchFamily="18" charset="0"/>
                                </a:rPr>
                                <m:t>𝜃</m:t>
                              </m:r>
                            </m:sub>
                          </m:sSub>
                          <m:func>
                            <m:funcPr>
                              <m:ctrlPr>
                                <a:rPr lang="en-US" sz="1800" i="1">
                                  <a:solidFill>
                                    <a:schemeClr val="tx1"/>
                                  </a:solidFill>
                                  <a:latin typeface="Cambria Math" panose="02040503050406030204" pitchFamily="18" charset="0"/>
                                </a:rPr>
                              </m:ctrlPr>
                            </m:funcPr>
                            <m:fName>
                              <m:r>
                                <m:rPr>
                                  <m:sty m:val="p"/>
                                </m:rPr>
                                <a:rPr lang="en-US" sz="1800">
                                  <a:solidFill>
                                    <a:schemeClr val="tx1"/>
                                  </a:solidFill>
                                  <a:latin typeface="Cambria Math" panose="02040503050406030204" pitchFamily="18" charset="0"/>
                                </a:rPr>
                                <m:t>log</m:t>
                              </m:r>
                            </m:fName>
                            <m:e>
                              <m:sSub>
                                <m:sSubPr>
                                  <m:ctrlPr>
                                    <a:rPr lang="en-US" sz="1800" i="1">
                                      <a:solidFill>
                                        <a:schemeClr val="tx1"/>
                                      </a:solidFill>
                                      <a:latin typeface="Cambria Math" panose="02040503050406030204" pitchFamily="18" charset="0"/>
                                    </a:rPr>
                                  </m:ctrlPr>
                                </m:sSubPr>
                                <m:e>
                                  <m:r>
                                    <a:rPr lang="en-US" sz="1800" i="1">
                                      <a:solidFill>
                                        <a:schemeClr val="tx1"/>
                                      </a:solidFill>
                                      <a:latin typeface="Cambria Math" panose="02040503050406030204" pitchFamily="18" charset="0"/>
                                    </a:rPr>
                                    <m:t>𝑝</m:t>
                                  </m:r>
                                </m:e>
                                <m:sub>
                                  <m:r>
                                    <a:rPr lang="en-US" sz="1800" i="1">
                                      <a:solidFill>
                                        <a:schemeClr val="tx1"/>
                                      </a:solidFill>
                                      <a:latin typeface="Cambria Math" panose="02040503050406030204" pitchFamily="18" charset="0"/>
                                    </a:rPr>
                                    <m:t>𝜃</m:t>
                                  </m:r>
                                </m:sub>
                              </m:sSub>
                              <m:d>
                                <m:dPr>
                                  <m:ctrlPr>
                                    <a:rPr lang="en-US" sz="1800" i="1">
                                      <a:solidFill>
                                        <a:schemeClr val="tx1"/>
                                      </a:solidFill>
                                      <a:latin typeface="Cambria Math" panose="02040503050406030204" pitchFamily="18" charset="0"/>
                                    </a:rPr>
                                  </m:ctrlPr>
                                </m:dPr>
                                <m:e>
                                  <m:r>
                                    <a:rPr lang="en-US" sz="1800" i="1">
                                      <a:solidFill>
                                        <a:schemeClr val="tx1"/>
                                      </a:solidFill>
                                      <a:latin typeface="Cambria Math" panose="02040503050406030204" pitchFamily="18" charset="0"/>
                                    </a:rPr>
                                    <m:t>𝑠</m:t>
                                  </m:r>
                                </m:e>
                              </m:d>
                            </m:e>
                          </m:func>
                        </m:e>
                      </m:d>
                    </m:oMath>
                  </m:oMathPara>
                </a14:m>
                <a:endParaRPr lang="en-US" sz="1800" dirty="0"/>
              </a:p>
            </p:txBody>
          </p:sp>
        </mc:Choice>
        <mc:Fallback xmlns="">
          <p:sp>
            <p:nvSpPr>
              <p:cNvPr id="19" name="TextBox 18">
                <a:extLst>
                  <a:ext uri="{FF2B5EF4-FFF2-40B4-BE49-F238E27FC236}">
                    <a16:creationId xmlns:a16="http://schemas.microsoft.com/office/drawing/2014/main" id="{0A53F522-7FDE-1ACD-1D60-8EB2161E843B}"/>
                  </a:ext>
                </a:extLst>
              </p:cNvPr>
              <p:cNvSpPr txBox="1">
                <a:spLocks noRot="1" noChangeAspect="1" noMove="1" noResize="1" noEditPoints="1" noAdjustHandles="1" noChangeArrowheads="1" noChangeShapeType="1" noTextEdit="1"/>
              </p:cNvSpPr>
              <p:nvPr/>
            </p:nvSpPr>
            <p:spPr>
              <a:xfrm>
                <a:off x="258360" y="2942981"/>
                <a:ext cx="8832300" cy="895566"/>
              </a:xfrm>
              <a:prstGeom prst="rect">
                <a:avLst/>
              </a:prstGeom>
              <a:blipFill>
                <a:blip r:embed="rId4"/>
                <a:stretch>
                  <a:fillRect t="-87500" b="-144444"/>
                </a:stretch>
              </a:blipFill>
            </p:spPr>
            <p:txBody>
              <a:bodyPr/>
              <a:lstStyle/>
              <a:p>
                <a:r>
                  <a:rPr lang="en-US">
                    <a:noFill/>
                  </a:rPr>
                  <a:t> </a:t>
                </a:r>
              </a:p>
            </p:txBody>
          </p:sp>
        </mc:Fallback>
      </mc:AlternateContent>
      <p:sp>
        <p:nvSpPr>
          <p:cNvPr id="20" name="Rectangle 19">
            <a:extLst>
              <a:ext uri="{FF2B5EF4-FFF2-40B4-BE49-F238E27FC236}">
                <a16:creationId xmlns:a16="http://schemas.microsoft.com/office/drawing/2014/main" id="{82E98689-0C6C-6F77-35E3-53CEBF6FEF61}"/>
              </a:ext>
            </a:extLst>
          </p:cNvPr>
          <p:cNvSpPr/>
          <p:nvPr/>
        </p:nvSpPr>
        <p:spPr>
          <a:xfrm>
            <a:off x="3755830" y="3221565"/>
            <a:ext cx="1867730" cy="413388"/>
          </a:xfrm>
          <a:prstGeom prst="rect">
            <a:avLst/>
          </a:prstGeom>
          <a:solidFill>
            <a:srgbClr val="0E0CC0">
              <a:alpha val="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F9592360-9679-4F45-4927-F7A74C81BEA9}"/>
              </a:ext>
            </a:extLst>
          </p:cNvPr>
          <p:cNvSpPr txBox="1"/>
          <p:nvPr/>
        </p:nvSpPr>
        <p:spPr>
          <a:xfrm>
            <a:off x="5349240" y="2918459"/>
            <a:ext cx="1738222" cy="296329"/>
          </a:xfrm>
          <a:prstGeom prst="wedgeRoundRectCallout">
            <a:avLst>
              <a:gd name="adj1" fmla="val -38841"/>
              <a:gd name="adj2" fmla="val 66836"/>
              <a:gd name="adj3" fmla="val 16667"/>
            </a:avLst>
          </a:prstGeom>
          <a:solidFill>
            <a:srgbClr val="ECEEFD"/>
          </a:solidFill>
          <a:ln w="12700"/>
        </p:spPr>
        <p:style>
          <a:lnRef idx="2">
            <a:schemeClr val="accent1"/>
          </a:lnRef>
          <a:fillRef idx="1">
            <a:schemeClr val="lt1"/>
          </a:fillRef>
          <a:effectRef idx="0">
            <a:schemeClr val="accent1"/>
          </a:effectRef>
          <a:fontRef idx="minor">
            <a:schemeClr val="dk1"/>
          </a:fontRef>
        </p:style>
        <p:txBody>
          <a:bodyPr wrap="square" lIns="0" tIns="0" rIns="0" bIns="0" anchor="ctr">
            <a:noAutofit/>
          </a:bodyPr>
          <a:lstStyle/>
          <a:p>
            <a:pPr algn="ctr"/>
            <a:r>
              <a:rPr lang="en-US" dirty="0">
                <a:latin typeface="Corbel" panose="020B0503020204020204" pitchFamily="34" charset="0"/>
              </a:rPr>
              <a:t>Log-derivative trick</a:t>
            </a: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A954EB37-511C-FDAD-117E-69C01627356C}"/>
                  </a:ext>
                </a:extLst>
              </p:cNvPr>
              <p:cNvSpPr txBox="1"/>
              <p:nvPr/>
            </p:nvSpPr>
            <p:spPr>
              <a:xfrm>
                <a:off x="1646280" y="4041885"/>
                <a:ext cx="5783580" cy="84856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800" b="0" i="1" smtClean="0">
                              <a:latin typeface="Cambria Math" panose="02040503050406030204" pitchFamily="18" charset="0"/>
                            </a:rPr>
                          </m:ctrlPr>
                        </m:sSubPr>
                        <m:e>
                          <m:r>
                            <m:rPr>
                              <m:sty m:val="p"/>
                            </m:rPr>
                            <a:rPr lang="en-US" sz="1800" b="0" i="0" smtClean="0">
                              <a:latin typeface="Cambria Math" panose="02040503050406030204" pitchFamily="18" charset="0"/>
                            </a:rPr>
                            <m:t>∇</m:t>
                          </m:r>
                        </m:e>
                        <m:sub>
                          <m:r>
                            <a:rPr lang="en-US" sz="1800" i="1">
                              <a:latin typeface="Cambria Math" panose="02040503050406030204" pitchFamily="18" charset="0"/>
                            </a:rPr>
                            <m:t>𝜃</m:t>
                          </m:r>
                        </m:sub>
                      </m:sSub>
                      <m:sSub>
                        <m:sSubPr>
                          <m:ctrlPr>
                            <a:rPr lang="en-US" sz="1800" i="1">
                              <a:latin typeface="Cambria Math" panose="02040503050406030204" pitchFamily="18" charset="0"/>
                              <a:ea typeface="Cambria Math" panose="02040503050406030204" pitchFamily="18" charset="0"/>
                            </a:rPr>
                          </m:ctrlPr>
                        </m:sSubPr>
                        <m:e>
                          <m:r>
                            <a:rPr lang="fa-IR" sz="1800" i="1">
                              <a:latin typeface="Cambria Math" panose="02040503050406030204" pitchFamily="18" charset="0"/>
                              <a:ea typeface="Cambria Math" panose="02040503050406030204" pitchFamily="18" charset="0"/>
                            </a:rPr>
                            <m:t>𝔼</m:t>
                          </m:r>
                        </m:e>
                        <m:sub>
                          <m:r>
                            <a:rPr lang="en-US" sz="1800" b="0" i="1" smtClean="0">
                              <a:latin typeface="Cambria Math" panose="02040503050406030204" pitchFamily="18" charset="0"/>
                            </a:rPr>
                            <m:t>𝑠</m:t>
                          </m:r>
                          <m:r>
                            <a:rPr lang="en-US" sz="1800" i="1">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𝑝</m:t>
                              </m:r>
                            </m:e>
                            <m:sub>
                              <m:r>
                                <a:rPr lang="en-US" sz="1800" i="1">
                                  <a:latin typeface="Cambria Math" panose="02040503050406030204" pitchFamily="18" charset="0"/>
                                </a:rPr>
                                <m:t>𝜃</m:t>
                              </m:r>
                            </m:sub>
                          </m:sSub>
                          <m:r>
                            <a:rPr lang="en-US" sz="1800" i="1">
                              <a:latin typeface="Cambria Math" panose="02040503050406030204" pitchFamily="18" charset="0"/>
                            </a:rPr>
                            <m:t>(</m:t>
                          </m:r>
                          <m:r>
                            <a:rPr lang="en-US" sz="1800" i="1">
                              <a:latin typeface="Cambria Math" panose="02040503050406030204" pitchFamily="18" charset="0"/>
                            </a:rPr>
                            <m:t>𝑠</m:t>
                          </m:r>
                          <m:r>
                            <a:rPr lang="en-US" sz="1800" i="1">
                              <a:latin typeface="Cambria Math" panose="02040503050406030204" pitchFamily="18" charset="0"/>
                            </a:rPr>
                            <m:t>)</m:t>
                          </m:r>
                        </m:sub>
                      </m:sSub>
                      <m:d>
                        <m:dPr>
                          <m:begChr m:val="["/>
                          <m:endChr m:val="]"/>
                          <m:ctrlPr>
                            <a:rPr lang="fa-IR" sz="1800" i="1">
                              <a:latin typeface="Cambria Math" panose="02040503050406030204" pitchFamily="18" charset="0"/>
                            </a:rPr>
                          </m:ctrlPr>
                        </m:dPr>
                        <m:e>
                          <m:r>
                            <a:rPr lang="fa-IR" sz="1800" i="1">
                              <a:solidFill>
                                <a:srgbClr val="0E0CC0"/>
                              </a:solidFill>
                              <a:latin typeface="Cambria Math" panose="02040503050406030204" pitchFamily="18" charset="0"/>
                            </a:rPr>
                            <m:t>𝑅</m:t>
                          </m:r>
                          <m:d>
                            <m:dPr>
                              <m:ctrlPr>
                                <a:rPr lang="fa-IR" sz="1800" i="1">
                                  <a:solidFill>
                                    <a:srgbClr val="0E0CC0"/>
                                  </a:solidFill>
                                  <a:latin typeface="Cambria Math" panose="02040503050406030204" pitchFamily="18" charset="0"/>
                                </a:rPr>
                              </m:ctrlPr>
                            </m:dPr>
                            <m:e>
                              <m:r>
                                <a:rPr lang="en-US" sz="1800" i="1">
                                  <a:solidFill>
                                    <a:srgbClr val="0E0CC0"/>
                                  </a:solidFill>
                                  <a:latin typeface="Cambria Math" panose="02040503050406030204" pitchFamily="18" charset="0"/>
                                </a:rPr>
                                <m:t>𝑠</m:t>
                              </m:r>
                              <m:r>
                                <a:rPr lang="en-US" sz="1800" i="1">
                                  <a:solidFill>
                                    <a:srgbClr val="0E0CC0"/>
                                  </a:solidFill>
                                  <a:latin typeface="Cambria Math" panose="02040503050406030204" pitchFamily="18" charset="0"/>
                                </a:rPr>
                                <m:t>;</m:t>
                              </m:r>
                              <m:r>
                                <a:rPr lang="en-US" sz="1800" i="1">
                                  <a:solidFill>
                                    <a:srgbClr val="0E0CC0"/>
                                  </a:solidFill>
                                  <a:latin typeface="Cambria Math" panose="02040503050406030204" pitchFamily="18" charset="0"/>
                                </a:rPr>
                                <m:t>𝑝</m:t>
                              </m:r>
                            </m:e>
                          </m:d>
                        </m:e>
                      </m:d>
                      <m:r>
                        <a:rPr lang="en-US" sz="1800" b="0" i="1" smtClean="0">
                          <a:latin typeface="Cambria Math" panose="02040503050406030204" pitchFamily="18" charset="0"/>
                          <a:ea typeface="Cambria Math" panose="02040503050406030204" pitchFamily="18" charset="0"/>
                        </a:rPr>
                        <m:t>≈</m:t>
                      </m:r>
                      <m:f>
                        <m:fPr>
                          <m:ctrlPr>
                            <a:rPr lang="en-US" sz="1800" b="0" i="1" smtClean="0">
                              <a:latin typeface="Cambria Math" panose="02040503050406030204" pitchFamily="18" charset="0"/>
                              <a:ea typeface="Cambria Math" panose="02040503050406030204" pitchFamily="18" charset="0"/>
                            </a:rPr>
                          </m:ctrlPr>
                        </m:fPr>
                        <m:num>
                          <m:r>
                            <a:rPr lang="en-US" sz="1800" b="0" i="1" smtClean="0">
                              <a:latin typeface="Cambria Math" panose="02040503050406030204" pitchFamily="18" charset="0"/>
                              <a:ea typeface="Cambria Math" panose="02040503050406030204" pitchFamily="18" charset="0"/>
                            </a:rPr>
                            <m:t>1</m:t>
                          </m:r>
                        </m:num>
                        <m:den>
                          <m:r>
                            <a:rPr lang="en-US" sz="1800" b="0" i="1" smtClean="0">
                              <a:latin typeface="Cambria Math" panose="02040503050406030204" pitchFamily="18" charset="0"/>
                              <a:ea typeface="Cambria Math" panose="02040503050406030204" pitchFamily="18" charset="0"/>
                            </a:rPr>
                            <m:t>𝑛</m:t>
                          </m:r>
                        </m:den>
                      </m:f>
                      <m:nary>
                        <m:naryPr>
                          <m:chr m:val="∑"/>
                          <m:ctrlPr>
                            <a:rPr lang="en-US" sz="1800" b="0" i="1" smtClean="0">
                              <a:latin typeface="Cambria Math" panose="02040503050406030204" pitchFamily="18" charset="0"/>
                            </a:rPr>
                          </m:ctrlPr>
                        </m:naryPr>
                        <m:sub>
                          <m:r>
                            <m:rPr>
                              <m:brk m:alnAt="23"/>
                            </m:rPr>
                            <a:rPr lang="en-US" sz="1800" b="0" i="1" smtClean="0">
                              <a:latin typeface="Cambria Math" panose="02040503050406030204" pitchFamily="18" charset="0"/>
                            </a:rPr>
                            <m:t>𝑖</m:t>
                          </m:r>
                          <m:r>
                            <a:rPr lang="en-US" sz="1800" b="0" i="1" smtClean="0">
                              <a:latin typeface="Cambria Math" panose="02040503050406030204" pitchFamily="18" charset="0"/>
                            </a:rPr>
                            <m:t>=1</m:t>
                          </m:r>
                        </m:sub>
                        <m:sup>
                          <m:r>
                            <a:rPr lang="en-US" sz="1800" b="0" i="1" smtClean="0">
                              <a:latin typeface="Cambria Math" panose="02040503050406030204" pitchFamily="18" charset="0"/>
                            </a:rPr>
                            <m:t>𝑛</m:t>
                          </m:r>
                        </m:sup>
                        <m:e>
                          <m:r>
                            <a:rPr lang="fa-IR" sz="1800" i="1">
                              <a:solidFill>
                                <a:srgbClr val="0E0CC0"/>
                              </a:solidFill>
                              <a:latin typeface="Cambria Math" panose="02040503050406030204" pitchFamily="18" charset="0"/>
                            </a:rPr>
                            <m:t>𝑅</m:t>
                          </m:r>
                          <m:d>
                            <m:dPr>
                              <m:ctrlPr>
                                <a:rPr lang="fa-IR" sz="1800" i="1">
                                  <a:solidFill>
                                    <a:srgbClr val="0E0CC0"/>
                                  </a:solidFill>
                                  <a:latin typeface="Cambria Math" panose="02040503050406030204" pitchFamily="18" charset="0"/>
                                </a:rPr>
                              </m:ctrlPr>
                            </m:dPr>
                            <m:e>
                              <m:r>
                                <a:rPr lang="en-US" sz="1800" i="1">
                                  <a:solidFill>
                                    <a:srgbClr val="0E0CC0"/>
                                  </a:solidFill>
                                  <a:latin typeface="Cambria Math" panose="02040503050406030204" pitchFamily="18" charset="0"/>
                                </a:rPr>
                                <m:t>𝑠</m:t>
                              </m:r>
                              <m:r>
                                <a:rPr lang="en-US" sz="1800" i="1">
                                  <a:solidFill>
                                    <a:srgbClr val="0E0CC0"/>
                                  </a:solidFill>
                                  <a:latin typeface="Cambria Math" panose="02040503050406030204" pitchFamily="18" charset="0"/>
                                </a:rPr>
                                <m:t>;</m:t>
                              </m:r>
                              <m:r>
                                <a:rPr lang="en-US" sz="1800" i="1">
                                  <a:solidFill>
                                    <a:srgbClr val="0E0CC0"/>
                                  </a:solidFill>
                                  <a:latin typeface="Cambria Math" panose="02040503050406030204" pitchFamily="18" charset="0"/>
                                </a:rPr>
                                <m:t>𝑝</m:t>
                              </m:r>
                            </m:e>
                          </m:d>
                          <m:r>
                            <a:rPr lang="en-US" sz="1800" b="0" i="1" smtClean="0">
                              <a:solidFill>
                                <a:srgbClr val="0E0CC0"/>
                              </a:solidFill>
                              <a:latin typeface="Cambria Math" panose="02040503050406030204" pitchFamily="18" charset="0"/>
                            </a:rPr>
                            <m:t> </m:t>
                          </m:r>
                          <m:sSub>
                            <m:sSubPr>
                              <m:ctrlPr>
                                <a:rPr lang="en-US" sz="1800" i="1">
                                  <a:solidFill>
                                    <a:schemeClr val="tx1"/>
                                  </a:solidFill>
                                  <a:latin typeface="Cambria Math" panose="02040503050406030204" pitchFamily="18" charset="0"/>
                                </a:rPr>
                              </m:ctrlPr>
                            </m:sSubPr>
                            <m:e>
                              <m:r>
                                <m:rPr>
                                  <m:sty m:val="p"/>
                                </m:rPr>
                                <a:rPr lang="en-US" sz="1800">
                                  <a:solidFill>
                                    <a:schemeClr val="tx1"/>
                                  </a:solidFill>
                                  <a:latin typeface="Cambria Math" panose="02040503050406030204" pitchFamily="18" charset="0"/>
                                </a:rPr>
                                <m:t>∇</m:t>
                              </m:r>
                            </m:e>
                            <m:sub>
                              <m:r>
                                <a:rPr lang="en-US" sz="1800" i="1">
                                  <a:solidFill>
                                    <a:schemeClr val="tx1"/>
                                  </a:solidFill>
                                  <a:latin typeface="Cambria Math" panose="02040503050406030204" pitchFamily="18" charset="0"/>
                                </a:rPr>
                                <m:t>𝜃</m:t>
                              </m:r>
                            </m:sub>
                          </m:sSub>
                          <m:func>
                            <m:funcPr>
                              <m:ctrlPr>
                                <a:rPr lang="en-US" sz="1800" i="1">
                                  <a:solidFill>
                                    <a:schemeClr val="tx1"/>
                                  </a:solidFill>
                                  <a:latin typeface="Cambria Math" panose="02040503050406030204" pitchFamily="18" charset="0"/>
                                </a:rPr>
                              </m:ctrlPr>
                            </m:funcPr>
                            <m:fName>
                              <m:r>
                                <m:rPr>
                                  <m:sty m:val="p"/>
                                </m:rPr>
                                <a:rPr lang="en-US" sz="1800">
                                  <a:solidFill>
                                    <a:schemeClr val="tx1"/>
                                  </a:solidFill>
                                  <a:latin typeface="Cambria Math" panose="02040503050406030204" pitchFamily="18" charset="0"/>
                                </a:rPr>
                                <m:t>log</m:t>
                              </m:r>
                            </m:fName>
                            <m:e>
                              <m:sSub>
                                <m:sSubPr>
                                  <m:ctrlPr>
                                    <a:rPr lang="en-US" sz="1800" i="1">
                                      <a:solidFill>
                                        <a:schemeClr val="tx1"/>
                                      </a:solidFill>
                                      <a:latin typeface="Cambria Math" panose="02040503050406030204" pitchFamily="18" charset="0"/>
                                    </a:rPr>
                                  </m:ctrlPr>
                                </m:sSubPr>
                                <m:e>
                                  <m:r>
                                    <a:rPr lang="en-US" sz="1800" i="1">
                                      <a:solidFill>
                                        <a:schemeClr val="tx1"/>
                                      </a:solidFill>
                                      <a:latin typeface="Cambria Math" panose="02040503050406030204" pitchFamily="18" charset="0"/>
                                    </a:rPr>
                                    <m:t>𝑝</m:t>
                                  </m:r>
                                </m:e>
                                <m:sub>
                                  <m:r>
                                    <a:rPr lang="en-US" sz="1800" i="1">
                                      <a:solidFill>
                                        <a:schemeClr val="tx1"/>
                                      </a:solidFill>
                                      <a:latin typeface="Cambria Math" panose="02040503050406030204" pitchFamily="18" charset="0"/>
                                    </a:rPr>
                                    <m:t>𝜃</m:t>
                                  </m:r>
                                </m:sub>
                              </m:sSub>
                              <m:d>
                                <m:dPr>
                                  <m:ctrlPr>
                                    <a:rPr lang="en-US" sz="1800" i="1">
                                      <a:solidFill>
                                        <a:schemeClr val="tx1"/>
                                      </a:solidFill>
                                      <a:latin typeface="Cambria Math" panose="02040503050406030204" pitchFamily="18" charset="0"/>
                                    </a:rPr>
                                  </m:ctrlPr>
                                </m:dPr>
                                <m:e>
                                  <m:r>
                                    <a:rPr lang="en-US" sz="1800" i="1">
                                      <a:solidFill>
                                        <a:schemeClr val="tx1"/>
                                      </a:solidFill>
                                      <a:latin typeface="Cambria Math" panose="02040503050406030204" pitchFamily="18" charset="0"/>
                                    </a:rPr>
                                    <m:t>𝑠</m:t>
                                  </m:r>
                                </m:e>
                              </m:d>
                            </m:e>
                          </m:func>
                        </m:e>
                      </m:nary>
                    </m:oMath>
                  </m:oMathPara>
                </a14:m>
                <a:endParaRPr lang="en-US" sz="2000" dirty="0"/>
              </a:p>
            </p:txBody>
          </p:sp>
        </mc:Choice>
        <mc:Fallback xmlns="">
          <p:sp>
            <p:nvSpPr>
              <p:cNvPr id="22" name="TextBox 21">
                <a:extLst>
                  <a:ext uri="{FF2B5EF4-FFF2-40B4-BE49-F238E27FC236}">
                    <a16:creationId xmlns:a16="http://schemas.microsoft.com/office/drawing/2014/main" id="{A954EB37-511C-FDAD-117E-69C01627356C}"/>
                  </a:ext>
                </a:extLst>
              </p:cNvPr>
              <p:cNvSpPr txBox="1">
                <a:spLocks noRot="1" noChangeAspect="1" noMove="1" noResize="1" noEditPoints="1" noAdjustHandles="1" noChangeArrowheads="1" noChangeShapeType="1" noTextEdit="1"/>
              </p:cNvSpPr>
              <p:nvPr/>
            </p:nvSpPr>
            <p:spPr>
              <a:xfrm>
                <a:off x="1646280" y="4041885"/>
                <a:ext cx="5783580" cy="848566"/>
              </a:xfrm>
              <a:prstGeom prst="rect">
                <a:avLst/>
              </a:prstGeom>
              <a:blipFill>
                <a:blip r:embed="rId5"/>
                <a:stretch>
                  <a:fillRect t="-101493" b="-156716"/>
                </a:stretch>
              </a:blipFill>
            </p:spPr>
            <p:txBody>
              <a:bodyPr/>
              <a:lstStyle/>
              <a:p>
                <a:r>
                  <a:rPr lang="en-US">
                    <a:noFill/>
                  </a:rPr>
                  <a:t> </a:t>
                </a:r>
              </a:p>
            </p:txBody>
          </p:sp>
        </mc:Fallback>
      </mc:AlternateContent>
    </p:spTree>
    <p:extLst>
      <p:ext uri="{BB962C8B-B14F-4D97-AF65-F5344CB8AC3E}">
        <p14:creationId xmlns:p14="http://schemas.microsoft.com/office/powerpoint/2010/main" val="4230646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heel(1)">
                                      <p:cBhvr>
                                        <p:cTn id="12" dur="2000"/>
                                        <p:tgtEl>
                                          <p:spTgt spid="11"/>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heel(1)">
                                      <p:cBhvr>
                                        <p:cTn id="15" dur="20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animBg="1"/>
      <p:bldP spid="13" grpId="0" animBg="1"/>
      <p:bldP spid="17" grpId="0" animBg="1"/>
      <p:bldP spid="18" grpId="0" animBg="1"/>
      <p:bldP spid="19" grpId="0"/>
      <p:bldP spid="20" grpId="0" animBg="1"/>
      <p:bldP spid="21" grpId="0" animBg="1"/>
      <p:bldP spid="2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F27A3-D0B2-B4D7-C126-00F490CAECAF}"/>
              </a:ext>
            </a:extLst>
          </p:cNvPr>
          <p:cNvSpPr>
            <a:spLocks noGrp="1"/>
          </p:cNvSpPr>
          <p:nvPr>
            <p:ph type="title"/>
          </p:nvPr>
        </p:nvSpPr>
        <p:spPr/>
        <p:txBody>
          <a:bodyPr>
            <a:normAutofit fontScale="90000"/>
          </a:bodyPr>
          <a:lstStyle/>
          <a:p>
            <a:r>
              <a:rPr lang="en-US" sz="2800" spc="-4" dirty="0">
                <a:latin typeface="Corbel" panose="020B0503020204020204" pitchFamily="34" charset="0"/>
                <a:cs typeface="Calibri"/>
              </a:rPr>
              <a:t>Policy</a:t>
            </a:r>
            <a:r>
              <a:rPr lang="en-US" sz="2800" spc="4" dirty="0">
                <a:latin typeface="Corbel" panose="020B0503020204020204" pitchFamily="34" charset="0"/>
                <a:cs typeface="Calibri"/>
              </a:rPr>
              <a:t> </a:t>
            </a:r>
            <a:r>
              <a:rPr lang="en-US" sz="2800" spc="-4" dirty="0">
                <a:latin typeface="Corbel" panose="020B0503020204020204" pitchFamily="34" charset="0"/>
                <a:cs typeface="Calibri"/>
              </a:rPr>
              <a:t>Gradient </a:t>
            </a:r>
            <a:r>
              <a:rPr lang="en-US" sz="1800" spc="-4" dirty="0">
                <a:latin typeface="Corbel" panose="020B0503020204020204" pitchFamily="34" charset="0"/>
                <a:cs typeface="Calibri"/>
              </a:rPr>
              <a:t>[Williams,</a:t>
            </a:r>
            <a:r>
              <a:rPr lang="en-US" sz="1800" spc="15" dirty="0">
                <a:latin typeface="Corbel" panose="020B0503020204020204" pitchFamily="34" charset="0"/>
                <a:cs typeface="Calibri"/>
              </a:rPr>
              <a:t> </a:t>
            </a:r>
            <a:r>
              <a:rPr lang="en-US" sz="1800" dirty="0">
                <a:latin typeface="Corbel" panose="020B0503020204020204" pitchFamily="34" charset="0"/>
                <a:cs typeface="Calibri"/>
              </a:rPr>
              <a:t>1992]</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CBB0892-0E7E-ED8D-2A2B-D46C0CC1C958}"/>
                  </a:ext>
                </a:extLst>
              </p:cNvPr>
              <p:cNvSpPr>
                <a:spLocks noGrp="1"/>
              </p:cNvSpPr>
              <p:nvPr>
                <p:ph idx="1"/>
              </p:nvPr>
            </p:nvSpPr>
            <p:spPr>
              <a:xfrm>
                <a:off x="160020" y="1152475"/>
                <a:ext cx="8756100" cy="3416400"/>
              </a:xfrm>
            </p:spPr>
            <p:txBody>
              <a:bodyPr/>
              <a:lstStyle/>
              <a:p>
                <a:r>
                  <a:rPr lang="en-US" dirty="0">
                    <a:solidFill>
                      <a:schemeClr val="tx1"/>
                    </a:solidFill>
                  </a:rPr>
                  <a:t>This gives us the following update rule: </a:t>
                </a:r>
              </a:p>
              <a:p>
                <a:pPr marL="114300" indent="0">
                  <a:buNone/>
                </a:pPr>
                <a:endParaRPr lang="en-US" sz="1800" dirty="0">
                  <a:solidFill>
                    <a:schemeClr val="tx1"/>
                  </a:solidFill>
                </a:endParaRPr>
              </a:p>
              <a:p>
                <a:pPr marL="114300" indent="0">
                  <a:buNone/>
                </a:pPr>
                <a:endParaRPr lang="en-US" dirty="0">
                  <a:solidFill>
                    <a:schemeClr val="tx1"/>
                  </a:solidFill>
                </a:endParaRPr>
              </a:p>
              <a:p>
                <a:pPr marL="114300" indent="0">
                  <a:buNone/>
                </a:pPr>
                <a:br>
                  <a:rPr lang="en-US" dirty="0">
                    <a:solidFill>
                      <a:schemeClr val="tx1"/>
                    </a:solidFill>
                  </a:rPr>
                </a:br>
                <a:endParaRPr lang="en-US" dirty="0">
                  <a:solidFill>
                    <a:schemeClr val="tx1"/>
                  </a:solidFill>
                </a:endParaRPr>
              </a:p>
              <a:p>
                <a:r>
                  <a:rPr lang="en-US" dirty="0">
                    <a:solidFill>
                      <a:schemeClr val="tx1"/>
                    </a:solidFill>
                  </a:rPr>
                  <a:t>If </a:t>
                </a:r>
                <a14:m>
                  <m:oMath xmlns:m="http://schemas.openxmlformats.org/officeDocument/2006/math">
                    <m:r>
                      <a:rPr lang="fa-IR" sz="1800" i="1" smtClean="0">
                        <a:latin typeface="Cambria Math" panose="02040503050406030204" pitchFamily="18" charset="0"/>
                      </a:rPr>
                      <m:t>𝑅</m:t>
                    </m:r>
                    <m:d>
                      <m:dPr>
                        <m:ctrlPr>
                          <a:rPr lang="fa-IR" sz="1800" i="1">
                            <a:latin typeface="Cambria Math" panose="02040503050406030204" pitchFamily="18" charset="0"/>
                          </a:rPr>
                        </m:ctrlPr>
                      </m:dPr>
                      <m:e>
                        <m:r>
                          <a:rPr lang="en-US" sz="1800" i="1">
                            <a:latin typeface="Cambria Math" panose="02040503050406030204" pitchFamily="18" charset="0"/>
                          </a:rPr>
                          <m:t>𝑠</m:t>
                        </m:r>
                        <m:r>
                          <a:rPr lang="en-US" sz="1800" i="1">
                            <a:latin typeface="Cambria Math" panose="02040503050406030204" pitchFamily="18" charset="0"/>
                          </a:rPr>
                          <m:t>;</m:t>
                        </m:r>
                        <m:r>
                          <a:rPr lang="en-US" sz="1800" i="1">
                            <a:latin typeface="Cambria Math" panose="02040503050406030204" pitchFamily="18" charset="0"/>
                          </a:rPr>
                          <m:t>𝑝</m:t>
                        </m:r>
                      </m:e>
                    </m:d>
                  </m:oMath>
                </a14:m>
                <a:r>
                  <a:rPr lang="en-US" dirty="0">
                    <a:solidFill>
                      <a:schemeClr val="tx1"/>
                    </a:solidFill>
                  </a:rPr>
                  <a:t> is </a:t>
                </a:r>
                <a:r>
                  <a:rPr lang="en-US" dirty="0">
                    <a:solidFill>
                      <a:srgbClr val="00B050"/>
                    </a:solidFill>
                  </a:rPr>
                  <a:t>large</a:t>
                </a:r>
                <a:r>
                  <a:rPr lang="en-US" dirty="0">
                    <a:solidFill>
                      <a:schemeClr val="tx1"/>
                    </a:solidFill>
                  </a:rPr>
                  <a:t>, we take proportionately </a:t>
                </a:r>
                <a:r>
                  <a:rPr lang="en-US" dirty="0">
                    <a:solidFill>
                      <a:srgbClr val="00B050"/>
                    </a:solidFill>
                  </a:rPr>
                  <a:t>large</a:t>
                </a:r>
                <a:r>
                  <a:rPr lang="en-US" dirty="0">
                    <a:solidFill>
                      <a:schemeClr val="tx1"/>
                    </a:solidFill>
                  </a:rPr>
                  <a:t> steps to maximize </a:t>
                </a:r>
                <a14:m>
                  <m:oMath xmlns:m="http://schemas.openxmlformats.org/officeDocument/2006/math">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𝑝</m:t>
                        </m:r>
                      </m:e>
                      <m:sub>
                        <m:r>
                          <a:rPr lang="en-US" i="1">
                            <a:solidFill>
                              <a:schemeClr val="tx1"/>
                            </a:solidFill>
                            <a:latin typeface="Cambria Math" panose="02040503050406030204" pitchFamily="18" charset="0"/>
                          </a:rPr>
                          <m:t>𝜃</m:t>
                        </m:r>
                      </m:sub>
                    </m:sSub>
                    <m:r>
                      <a:rPr lang="en-US" i="1">
                        <a:solidFill>
                          <a:schemeClr val="tx1"/>
                        </a:solidFill>
                        <a:latin typeface="Cambria Math" panose="02040503050406030204" pitchFamily="18" charset="0"/>
                      </a:rPr>
                      <m:t>(</m:t>
                    </m:r>
                    <m:r>
                      <a:rPr lang="en-US" i="1">
                        <a:solidFill>
                          <a:schemeClr val="tx1"/>
                        </a:solidFill>
                        <a:latin typeface="Cambria Math" panose="02040503050406030204" pitchFamily="18" charset="0"/>
                      </a:rPr>
                      <m:t>𝑠</m:t>
                    </m:r>
                    <m:r>
                      <a:rPr lang="en-US" i="1">
                        <a:solidFill>
                          <a:schemeClr val="tx1"/>
                        </a:solidFill>
                        <a:latin typeface="Cambria Math" panose="02040503050406030204" pitchFamily="18" charset="0"/>
                      </a:rPr>
                      <m:t>)</m:t>
                    </m:r>
                  </m:oMath>
                </a14:m>
                <a:endParaRPr lang="en-US" dirty="0">
                  <a:solidFill>
                    <a:schemeClr val="tx1"/>
                  </a:solidFill>
                </a:endParaRPr>
              </a:p>
              <a:p>
                <a:r>
                  <a:rPr lang="en-US" dirty="0">
                    <a:solidFill>
                      <a:schemeClr val="tx1"/>
                    </a:solidFill>
                  </a:rPr>
                  <a:t>If </a:t>
                </a:r>
                <a14:m>
                  <m:oMath xmlns:m="http://schemas.openxmlformats.org/officeDocument/2006/math">
                    <m:r>
                      <a:rPr lang="fa-IR" sz="1800" i="1" smtClean="0">
                        <a:latin typeface="Cambria Math" panose="02040503050406030204" pitchFamily="18" charset="0"/>
                      </a:rPr>
                      <m:t>𝑅</m:t>
                    </m:r>
                    <m:d>
                      <m:dPr>
                        <m:ctrlPr>
                          <a:rPr lang="fa-IR" sz="1800" i="1">
                            <a:latin typeface="Cambria Math" panose="02040503050406030204" pitchFamily="18" charset="0"/>
                          </a:rPr>
                        </m:ctrlPr>
                      </m:dPr>
                      <m:e>
                        <m:r>
                          <a:rPr lang="en-US" sz="1800" i="1">
                            <a:latin typeface="Cambria Math" panose="02040503050406030204" pitchFamily="18" charset="0"/>
                          </a:rPr>
                          <m:t>𝑠</m:t>
                        </m:r>
                        <m:r>
                          <a:rPr lang="en-US" sz="1800" i="1">
                            <a:latin typeface="Cambria Math" panose="02040503050406030204" pitchFamily="18" charset="0"/>
                          </a:rPr>
                          <m:t>;</m:t>
                        </m:r>
                        <m:r>
                          <a:rPr lang="en-US" sz="1800" i="1">
                            <a:latin typeface="Cambria Math" panose="02040503050406030204" pitchFamily="18" charset="0"/>
                          </a:rPr>
                          <m:t>𝑝</m:t>
                        </m:r>
                      </m:e>
                    </m:d>
                  </m:oMath>
                </a14:m>
                <a:r>
                  <a:rPr lang="en-US" dirty="0">
                    <a:solidFill>
                      <a:schemeClr val="tx1"/>
                    </a:solidFill>
                  </a:rPr>
                  <a:t> is </a:t>
                </a:r>
                <a:r>
                  <a:rPr lang="en-US" dirty="0">
                    <a:solidFill>
                      <a:srgbClr val="C00000"/>
                    </a:solidFill>
                  </a:rPr>
                  <a:t>small</a:t>
                </a:r>
                <a:r>
                  <a:rPr lang="en-US" dirty="0">
                    <a:solidFill>
                      <a:schemeClr val="tx1"/>
                    </a:solidFill>
                  </a:rPr>
                  <a:t>, we take proportionately </a:t>
                </a:r>
                <a:r>
                  <a:rPr lang="en-US" dirty="0">
                    <a:solidFill>
                      <a:srgbClr val="C00000"/>
                    </a:solidFill>
                  </a:rPr>
                  <a:t>small </a:t>
                </a:r>
                <a:r>
                  <a:rPr lang="en-US" dirty="0">
                    <a:solidFill>
                      <a:schemeClr val="tx1"/>
                    </a:solidFill>
                  </a:rPr>
                  <a:t>steps to maximize </a:t>
                </a:r>
                <a14:m>
                  <m:oMath xmlns:m="http://schemas.openxmlformats.org/officeDocument/2006/math">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𝑝</m:t>
                        </m:r>
                      </m:e>
                      <m:sub>
                        <m:r>
                          <a:rPr lang="en-US" i="1">
                            <a:solidFill>
                              <a:schemeClr val="tx1"/>
                            </a:solidFill>
                            <a:latin typeface="Cambria Math" panose="02040503050406030204" pitchFamily="18" charset="0"/>
                          </a:rPr>
                          <m:t>𝜃</m:t>
                        </m:r>
                      </m:sub>
                    </m:sSub>
                    <m:r>
                      <a:rPr lang="en-US" i="1">
                        <a:solidFill>
                          <a:schemeClr val="tx1"/>
                        </a:solidFill>
                        <a:latin typeface="Cambria Math" panose="02040503050406030204" pitchFamily="18" charset="0"/>
                      </a:rPr>
                      <m:t>(</m:t>
                    </m:r>
                    <m:r>
                      <a:rPr lang="en-US" i="1">
                        <a:solidFill>
                          <a:schemeClr val="tx1"/>
                        </a:solidFill>
                        <a:latin typeface="Cambria Math" panose="02040503050406030204" pitchFamily="18" charset="0"/>
                      </a:rPr>
                      <m:t>𝑠</m:t>
                    </m:r>
                    <m:r>
                      <a:rPr lang="en-US" i="1">
                        <a:solidFill>
                          <a:schemeClr val="tx1"/>
                        </a:solidFill>
                        <a:latin typeface="Cambria Math" panose="02040503050406030204" pitchFamily="18" charset="0"/>
                      </a:rPr>
                      <m:t>)</m:t>
                    </m:r>
                  </m:oMath>
                </a14:m>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p:txBody>
          </p:sp>
        </mc:Choice>
        <mc:Fallback xmlns="">
          <p:sp>
            <p:nvSpPr>
              <p:cNvPr id="3" name="Content Placeholder 2">
                <a:extLst>
                  <a:ext uri="{FF2B5EF4-FFF2-40B4-BE49-F238E27FC236}">
                    <a16:creationId xmlns:a16="http://schemas.microsoft.com/office/drawing/2014/main" id="{7CBB0892-0E7E-ED8D-2A2B-D46C0CC1C958}"/>
                  </a:ext>
                </a:extLst>
              </p:cNvPr>
              <p:cNvSpPr>
                <a:spLocks noGrp="1" noRot="1" noChangeAspect="1" noMove="1" noResize="1" noEditPoints="1" noAdjustHandles="1" noChangeArrowheads="1" noChangeShapeType="1" noTextEdit="1"/>
              </p:cNvSpPr>
              <p:nvPr>
                <p:ph idx="1"/>
              </p:nvPr>
            </p:nvSpPr>
            <p:spPr>
              <a:xfrm>
                <a:off x="160020" y="1152475"/>
                <a:ext cx="8756100" cy="3416400"/>
              </a:xfrm>
              <a:blipFill>
                <a:blip r:embed="rId2"/>
                <a:stretch>
                  <a:fillRect/>
                </a:stretch>
              </a:blipFill>
            </p:spPr>
            <p:txBody>
              <a:bodyPr/>
              <a:lstStyle/>
              <a:p>
                <a:r>
                  <a:rPr lang="en-US">
                    <a:noFill/>
                  </a:rPr>
                  <a:t> </a:t>
                </a:r>
              </a:p>
            </p:txBody>
          </p:sp>
        </mc:Fallback>
      </mc:AlternateContent>
      <p:sp>
        <p:nvSpPr>
          <p:cNvPr id="21" name="TextBox 20">
            <a:extLst>
              <a:ext uri="{FF2B5EF4-FFF2-40B4-BE49-F238E27FC236}">
                <a16:creationId xmlns:a16="http://schemas.microsoft.com/office/drawing/2014/main" id="{F9592360-9679-4F45-4927-F7A74C81BEA9}"/>
              </a:ext>
            </a:extLst>
          </p:cNvPr>
          <p:cNvSpPr txBox="1"/>
          <p:nvPr/>
        </p:nvSpPr>
        <p:spPr>
          <a:xfrm>
            <a:off x="853440" y="3720215"/>
            <a:ext cx="7261860" cy="932628"/>
          </a:xfrm>
          <a:prstGeom prst="wedgeRoundRectCallout">
            <a:avLst>
              <a:gd name="adj1" fmla="val -20439"/>
              <a:gd name="adj2" fmla="val -21578"/>
              <a:gd name="adj3" fmla="val 16667"/>
            </a:avLst>
          </a:prstGeom>
          <a:solidFill>
            <a:srgbClr val="ECEEFD"/>
          </a:solidFill>
          <a:ln w="12700"/>
        </p:spPr>
        <p:style>
          <a:lnRef idx="2">
            <a:schemeClr val="accent1"/>
          </a:lnRef>
          <a:fillRef idx="1">
            <a:schemeClr val="lt1"/>
          </a:fillRef>
          <a:effectRef idx="0">
            <a:schemeClr val="accent1"/>
          </a:effectRef>
          <a:fontRef idx="minor">
            <a:schemeClr val="dk1"/>
          </a:fontRef>
        </p:style>
        <p:txBody>
          <a:bodyPr wrap="square" lIns="0" tIns="0" rIns="0" bIns="0" anchor="ctr">
            <a:noAutofit/>
          </a:bodyPr>
          <a:lstStyle/>
          <a:p>
            <a:pPr algn="ctr"/>
            <a:r>
              <a:rPr lang="en-US" sz="1800" dirty="0">
                <a:latin typeface="Corbel" panose="020B0503020204020204" pitchFamily="34" charset="0"/>
              </a:rPr>
              <a:t>This is why it’s called “reinforcement learning”: </a:t>
            </a:r>
            <a:br>
              <a:rPr lang="en-US" sz="1800" dirty="0">
                <a:latin typeface="Corbel" panose="020B0503020204020204" pitchFamily="34" charset="0"/>
              </a:rPr>
            </a:br>
            <a:r>
              <a:rPr lang="en-US" sz="1800" dirty="0">
                <a:latin typeface="Corbel" panose="020B0503020204020204" pitchFamily="34" charset="0"/>
              </a:rPr>
              <a:t>we reinforce good actions, increasing the chance they happen again.</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A8978234-F447-5EEB-54BF-E6B2EC8CEE3B}"/>
                  </a:ext>
                </a:extLst>
              </p:cNvPr>
              <p:cNvSpPr txBox="1"/>
              <p:nvPr/>
            </p:nvSpPr>
            <p:spPr>
              <a:xfrm>
                <a:off x="1208339" y="1491167"/>
                <a:ext cx="6723380" cy="126855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i="1" smtClean="0">
                              <a:latin typeface="Cambria Math" panose="02040503050406030204" pitchFamily="18" charset="0"/>
                            </a:rPr>
                            <m:t>𝜃</m:t>
                          </m:r>
                        </m:e>
                        <m:sub>
                          <m:r>
                            <a:rPr lang="en-US" sz="2800" b="0" i="1" smtClean="0">
                              <a:latin typeface="Cambria Math" panose="02040503050406030204" pitchFamily="18" charset="0"/>
                            </a:rPr>
                            <m:t>𝑡</m:t>
                          </m:r>
                          <m:r>
                            <a:rPr lang="en-US" sz="2800" b="0" i="1" smtClean="0">
                              <a:latin typeface="Cambria Math" panose="02040503050406030204" pitchFamily="18" charset="0"/>
                            </a:rPr>
                            <m:t>+1</m:t>
                          </m:r>
                        </m:sub>
                      </m:sSub>
                      <m:r>
                        <a:rPr lang="en-US" sz="2800" b="0" i="1" smtClean="0">
                          <a:latin typeface="Cambria Math" panose="02040503050406030204" pitchFamily="18" charset="0"/>
                        </a:rPr>
                        <m:t>←</m:t>
                      </m:r>
                      <m:sSub>
                        <m:sSubPr>
                          <m:ctrlPr>
                            <a:rPr lang="en-US" sz="2800" i="1" smtClean="0">
                              <a:latin typeface="Cambria Math" panose="02040503050406030204" pitchFamily="18" charset="0"/>
                            </a:rPr>
                          </m:ctrlPr>
                        </m:sSubPr>
                        <m:e>
                          <m:r>
                            <a:rPr lang="en-US" sz="2800" i="1">
                              <a:latin typeface="Cambria Math" panose="02040503050406030204" pitchFamily="18" charset="0"/>
                            </a:rPr>
                            <m:t>𝜃</m:t>
                          </m:r>
                        </m:e>
                        <m:sub>
                          <m:r>
                            <a:rPr lang="en-US" sz="2800" i="1">
                              <a:latin typeface="Cambria Math" panose="02040503050406030204" pitchFamily="18" charset="0"/>
                            </a:rPr>
                            <m:t>𝑡</m:t>
                          </m:r>
                        </m:sub>
                      </m:sSub>
                      <m:r>
                        <a:rPr lang="en-US" sz="2800" b="0" i="1" smtClean="0">
                          <a:latin typeface="Cambria Math" panose="02040503050406030204" pitchFamily="18" charset="0"/>
                        </a:rPr>
                        <m:t>+</m:t>
                      </m:r>
                      <m:r>
                        <a:rPr lang="en-US" sz="2800" b="0" i="1" smtClean="0">
                          <a:latin typeface="Cambria Math" panose="02040503050406030204" pitchFamily="18" charset="0"/>
                        </a:rPr>
                        <m:t>𝛼</m:t>
                      </m:r>
                      <m:f>
                        <m:fPr>
                          <m:ctrlPr>
                            <a:rPr lang="en-US" sz="2800" i="1">
                              <a:latin typeface="Cambria Math" panose="02040503050406030204" pitchFamily="18" charset="0"/>
                              <a:ea typeface="Cambria Math" panose="02040503050406030204" pitchFamily="18" charset="0"/>
                            </a:rPr>
                          </m:ctrlPr>
                        </m:fPr>
                        <m:num>
                          <m:r>
                            <a:rPr lang="en-US" sz="2800" i="1">
                              <a:latin typeface="Cambria Math" panose="02040503050406030204" pitchFamily="18" charset="0"/>
                              <a:ea typeface="Cambria Math" panose="02040503050406030204" pitchFamily="18" charset="0"/>
                            </a:rPr>
                            <m:t>1</m:t>
                          </m:r>
                        </m:num>
                        <m:den>
                          <m:r>
                            <a:rPr lang="en-US" sz="2800" i="1">
                              <a:latin typeface="Cambria Math" panose="02040503050406030204" pitchFamily="18" charset="0"/>
                              <a:ea typeface="Cambria Math" panose="02040503050406030204" pitchFamily="18" charset="0"/>
                            </a:rPr>
                            <m:t>𝑛</m:t>
                          </m:r>
                        </m:den>
                      </m:f>
                      <m:nary>
                        <m:naryPr>
                          <m:chr m:val="∑"/>
                          <m:ctrlPr>
                            <a:rPr lang="en-US" sz="2800" i="1">
                              <a:latin typeface="Cambria Math" panose="02040503050406030204" pitchFamily="18" charset="0"/>
                            </a:rPr>
                          </m:ctrlPr>
                        </m:naryPr>
                        <m:sub>
                          <m:r>
                            <m:rPr>
                              <m:brk m:alnAt="23"/>
                            </m:rPr>
                            <a:rPr lang="en-US" sz="2800" i="1">
                              <a:latin typeface="Cambria Math" panose="02040503050406030204" pitchFamily="18" charset="0"/>
                            </a:rPr>
                            <m:t>𝑖</m:t>
                          </m:r>
                          <m:r>
                            <a:rPr lang="en-US" sz="2800" i="1">
                              <a:latin typeface="Cambria Math" panose="02040503050406030204" pitchFamily="18" charset="0"/>
                            </a:rPr>
                            <m:t>=1</m:t>
                          </m:r>
                        </m:sub>
                        <m:sup>
                          <m:r>
                            <a:rPr lang="en-US" sz="2800" i="1">
                              <a:latin typeface="Cambria Math" panose="02040503050406030204" pitchFamily="18" charset="0"/>
                            </a:rPr>
                            <m:t>𝑛</m:t>
                          </m:r>
                        </m:sup>
                        <m:e>
                          <m:r>
                            <a:rPr lang="fa-IR" sz="2800" i="1" smtClean="0">
                              <a:solidFill>
                                <a:srgbClr val="0E0CC0"/>
                              </a:solidFill>
                              <a:latin typeface="Cambria Math" panose="02040503050406030204" pitchFamily="18" charset="0"/>
                            </a:rPr>
                            <m:t>𝑅</m:t>
                          </m:r>
                          <m:d>
                            <m:dPr>
                              <m:ctrlPr>
                                <a:rPr lang="fa-IR" sz="2800" i="1">
                                  <a:solidFill>
                                    <a:srgbClr val="0E0CC0"/>
                                  </a:solidFill>
                                  <a:latin typeface="Cambria Math" panose="02040503050406030204" pitchFamily="18" charset="0"/>
                                </a:rPr>
                              </m:ctrlPr>
                            </m:dPr>
                            <m:e>
                              <m:r>
                                <a:rPr lang="en-US" sz="2800" i="1">
                                  <a:solidFill>
                                    <a:srgbClr val="0E0CC0"/>
                                  </a:solidFill>
                                  <a:latin typeface="Cambria Math" panose="02040503050406030204" pitchFamily="18" charset="0"/>
                                </a:rPr>
                                <m:t>𝑠</m:t>
                              </m:r>
                              <m:r>
                                <a:rPr lang="en-US" sz="2800" i="1">
                                  <a:solidFill>
                                    <a:srgbClr val="0E0CC0"/>
                                  </a:solidFill>
                                  <a:latin typeface="Cambria Math" panose="02040503050406030204" pitchFamily="18" charset="0"/>
                                </a:rPr>
                                <m:t>;</m:t>
                              </m:r>
                              <m:r>
                                <a:rPr lang="en-US" sz="2800" i="1">
                                  <a:solidFill>
                                    <a:srgbClr val="0E0CC0"/>
                                  </a:solidFill>
                                  <a:latin typeface="Cambria Math" panose="02040503050406030204" pitchFamily="18" charset="0"/>
                                </a:rPr>
                                <m:t>𝑝</m:t>
                              </m:r>
                            </m:e>
                          </m:d>
                          <m:r>
                            <a:rPr lang="en-US" sz="2800" i="1">
                              <a:latin typeface="Cambria Math" panose="02040503050406030204" pitchFamily="18" charset="0"/>
                            </a:rPr>
                            <m:t> </m:t>
                          </m:r>
                          <m:sSub>
                            <m:sSubPr>
                              <m:ctrlPr>
                                <a:rPr lang="en-US" sz="2800" i="1">
                                  <a:solidFill>
                                    <a:schemeClr val="tx1"/>
                                  </a:solidFill>
                                  <a:latin typeface="Cambria Math" panose="02040503050406030204" pitchFamily="18" charset="0"/>
                                </a:rPr>
                              </m:ctrlPr>
                            </m:sSubPr>
                            <m:e>
                              <m:r>
                                <m:rPr>
                                  <m:sty m:val="p"/>
                                </m:rPr>
                                <a:rPr lang="en-US" sz="2800">
                                  <a:solidFill>
                                    <a:schemeClr val="tx1"/>
                                  </a:solidFill>
                                  <a:latin typeface="Cambria Math" panose="02040503050406030204" pitchFamily="18" charset="0"/>
                                </a:rPr>
                                <m:t>∇</m:t>
                              </m:r>
                            </m:e>
                            <m:sub>
                              <m:r>
                                <a:rPr lang="en-US" sz="2800" i="1">
                                  <a:solidFill>
                                    <a:schemeClr val="tx1"/>
                                  </a:solidFill>
                                  <a:latin typeface="Cambria Math" panose="02040503050406030204" pitchFamily="18" charset="0"/>
                                </a:rPr>
                                <m:t>𝜃</m:t>
                              </m:r>
                            </m:sub>
                          </m:sSub>
                          <m:func>
                            <m:funcPr>
                              <m:ctrlPr>
                                <a:rPr lang="en-US" sz="2800" i="1">
                                  <a:solidFill>
                                    <a:schemeClr val="tx1"/>
                                  </a:solidFill>
                                  <a:latin typeface="Cambria Math" panose="02040503050406030204" pitchFamily="18" charset="0"/>
                                </a:rPr>
                              </m:ctrlPr>
                            </m:funcPr>
                            <m:fName>
                              <m:r>
                                <m:rPr>
                                  <m:sty m:val="p"/>
                                </m:rPr>
                                <a:rPr lang="en-US" sz="2800">
                                  <a:solidFill>
                                    <a:schemeClr val="tx1"/>
                                  </a:solidFill>
                                  <a:latin typeface="Cambria Math" panose="02040503050406030204" pitchFamily="18" charset="0"/>
                                </a:rPr>
                                <m:t>log</m:t>
                              </m:r>
                            </m:fName>
                            <m:e>
                              <m:sSub>
                                <m:sSubPr>
                                  <m:ctrlPr>
                                    <a:rPr lang="en-US" sz="2800" i="1">
                                      <a:solidFill>
                                        <a:schemeClr val="tx1"/>
                                      </a:solidFill>
                                      <a:latin typeface="Cambria Math" panose="02040503050406030204" pitchFamily="18" charset="0"/>
                                    </a:rPr>
                                  </m:ctrlPr>
                                </m:sSubPr>
                                <m:e>
                                  <m:r>
                                    <a:rPr lang="en-US" sz="2800" i="1">
                                      <a:solidFill>
                                        <a:schemeClr val="tx1"/>
                                      </a:solidFill>
                                      <a:latin typeface="Cambria Math" panose="02040503050406030204" pitchFamily="18" charset="0"/>
                                    </a:rPr>
                                    <m:t>𝑝</m:t>
                                  </m:r>
                                </m:e>
                                <m:sub>
                                  <m:r>
                                    <a:rPr lang="en-US" sz="2800" i="1">
                                      <a:solidFill>
                                        <a:schemeClr val="tx1"/>
                                      </a:solidFill>
                                      <a:latin typeface="Cambria Math" panose="02040503050406030204" pitchFamily="18" charset="0"/>
                                    </a:rPr>
                                    <m:t>𝜃</m:t>
                                  </m:r>
                                </m:sub>
                              </m:sSub>
                              <m:d>
                                <m:dPr>
                                  <m:ctrlPr>
                                    <a:rPr lang="en-US" sz="2800" i="1">
                                      <a:solidFill>
                                        <a:schemeClr val="tx1"/>
                                      </a:solidFill>
                                      <a:latin typeface="Cambria Math" panose="02040503050406030204" pitchFamily="18" charset="0"/>
                                    </a:rPr>
                                  </m:ctrlPr>
                                </m:dPr>
                                <m:e>
                                  <m:r>
                                    <a:rPr lang="en-US" sz="2800" i="1">
                                      <a:solidFill>
                                        <a:schemeClr val="tx1"/>
                                      </a:solidFill>
                                      <a:latin typeface="Cambria Math" panose="02040503050406030204" pitchFamily="18" charset="0"/>
                                    </a:rPr>
                                    <m:t>𝑠</m:t>
                                  </m:r>
                                </m:e>
                              </m:d>
                            </m:e>
                          </m:func>
                        </m:e>
                      </m:nary>
                    </m:oMath>
                  </m:oMathPara>
                </a14:m>
                <a:endParaRPr lang="en-US" sz="2800" dirty="0"/>
              </a:p>
            </p:txBody>
          </p:sp>
        </mc:Choice>
        <mc:Fallback xmlns="">
          <p:sp>
            <p:nvSpPr>
              <p:cNvPr id="4" name="TextBox 3">
                <a:extLst>
                  <a:ext uri="{FF2B5EF4-FFF2-40B4-BE49-F238E27FC236}">
                    <a16:creationId xmlns:a16="http://schemas.microsoft.com/office/drawing/2014/main" id="{A8978234-F447-5EEB-54BF-E6B2EC8CEE3B}"/>
                  </a:ext>
                </a:extLst>
              </p:cNvPr>
              <p:cNvSpPr txBox="1">
                <a:spLocks noRot="1" noChangeAspect="1" noMove="1" noResize="1" noEditPoints="1" noAdjustHandles="1" noChangeArrowheads="1" noChangeShapeType="1" noTextEdit="1"/>
              </p:cNvSpPr>
              <p:nvPr/>
            </p:nvSpPr>
            <p:spPr>
              <a:xfrm>
                <a:off x="1208339" y="1491167"/>
                <a:ext cx="6723380" cy="1268552"/>
              </a:xfrm>
              <a:prstGeom prst="rect">
                <a:avLst/>
              </a:prstGeom>
              <a:blipFill>
                <a:blip r:embed="rId3"/>
                <a:stretch>
                  <a:fillRect t="-106931" b="-1623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1AA5E4D4-8814-7E1E-3464-2F13E2B994A8}"/>
                  </a:ext>
                </a:extLst>
              </p:cNvPr>
              <p:cNvSpPr txBox="1"/>
              <p:nvPr/>
            </p:nvSpPr>
            <p:spPr>
              <a:xfrm>
                <a:off x="4815840" y="695854"/>
                <a:ext cx="3458210" cy="932628"/>
              </a:xfrm>
              <a:prstGeom prst="wedgeRoundRectCallout">
                <a:avLst>
                  <a:gd name="adj1" fmla="val -35716"/>
                  <a:gd name="adj2" fmla="val 75378"/>
                  <a:gd name="adj3" fmla="val 16667"/>
                </a:avLst>
              </a:prstGeom>
              <a:solidFill>
                <a:srgbClr val="ECEEFD"/>
              </a:solidFill>
              <a:ln w="12700"/>
            </p:spPr>
            <p:style>
              <a:lnRef idx="2">
                <a:schemeClr val="accent1"/>
              </a:lnRef>
              <a:fillRef idx="1">
                <a:schemeClr val="lt1"/>
              </a:fillRef>
              <a:effectRef idx="0">
                <a:schemeClr val="accent1"/>
              </a:effectRef>
              <a:fontRef idx="minor">
                <a:schemeClr val="dk1"/>
              </a:fontRef>
            </p:style>
            <p:txBody>
              <a:bodyPr wrap="square" lIns="0" tIns="0" rIns="0" bIns="0" anchor="ctr">
                <a:noAutofit/>
              </a:bodyPr>
              <a:lstStyle/>
              <a:p>
                <a:pPr algn="ctr"/>
                <a:r>
                  <a:rPr lang="en-US" sz="2000" dirty="0">
                    <a:latin typeface="Corbel" panose="020B0503020204020204" pitchFamily="34" charset="0"/>
                  </a:rPr>
                  <a:t>Note, </a:t>
                </a:r>
                <a14:m>
                  <m:oMath xmlns:m="http://schemas.openxmlformats.org/officeDocument/2006/math">
                    <m:r>
                      <a:rPr lang="fa-IR" sz="2000" i="1" smtClean="0">
                        <a:solidFill>
                          <a:srgbClr val="0E0CC0"/>
                        </a:solidFill>
                        <a:latin typeface="Cambria Math" panose="02040503050406030204" pitchFamily="18" charset="0"/>
                      </a:rPr>
                      <m:t>𝑅</m:t>
                    </m:r>
                    <m:d>
                      <m:dPr>
                        <m:ctrlPr>
                          <a:rPr lang="fa-IR" sz="2000" i="1">
                            <a:solidFill>
                              <a:srgbClr val="0E0CC0"/>
                            </a:solidFill>
                            <a:latin typeface="Cambria Math" panose="02040503050406030204" pitchFamily="18" charset="0"/>
                          </a:rPr>
                        </m:ctrlPr>
                      </m:dPr>
                      <m:e>
                        <m:r>
                          <a:rPr lang="en-US" sz="2000" i="1">
                            <a:solidFill>
                              <a:srgbClr val="0E0CC0"/>
                            </a:solidFill>
                            <a:latin typeface="Cambria Math" panose="02040503050406030204" pitchFamily="18" charset="0"/>
                          </a:rPr>
                          <m:t>𝑠</m:t>
                        </m:r>
                        <m:r>
                          <a:rPr lang="en-US" sz="2000" i="1">
                            <a:solidFill>
                              <a:srgbClr val="0E0CC0"/>
                            </a:solidFill>
                            <a:latin typeface="Cambria Math" panose="02040503050406030204" pitchFamily="18" charset="0"/>
                          </a:rPr>
                          <m:t>;</m:t>
                        </m:r>
                        <m:r>
                          <a:rPr lang="en-US" sz="2000" i="1">
                            <a:solidFill>
                              <a:srgbClr val="0E0CC0"/>
                            </a:solidFill>
                            <a:latin typeface="Cambria Math" panose="02040503050406030204" pitchFamily="18" charset="0"/>
                          </a:rPr>
                          <m:t>𝑝</m:t>
                        </m:r>
                      </m:e>
                    </m:d>
                    <m:r>
                      <a:rPr lang="en-US" sz="2000" i="1">
                        <a:latin typeface="Cambria Math" panose="02040503050406030204" pitchFamily="18" charset="0"/>
                      </a:rPr>
                      <m:t> </m:t>
                    </m:r>
                  </m:oMath>
                </a14:m>
                <a:r>
                  <a:rPr lang="en-US" sz="2000" dirty="0">
                    <a:latin typeface="Corbel" panose="020B0503020204020204" pitchFamily="34" charset="0"/>
                  </a:rPr>
                  <a:t>could be any arbitrary, non-differentiable reward function that we design. </a:t>
                </a:r>
              </a:p>
            </p:txBody>
          </p:sp>
        </mc:Choice>
        <mc:Fallback xmlns="">
          <p:sp>
            <p:nvSpPr>
              <p:cNvPr id="8" name="TextBox 7">
                <a:extLst>
                  <a:ext uri="{FF2B5EF4-FFF2-40B4-BE49-F238E27FC236}">
                    <a16:creationId xmlns:a16="http://schemas.microsoft.com/office/drawing/2014/main" id="{1AA5E4D4-8814-7E1E-3464-2F13E2B994A8}"/>
                  </a:ext>
                </a:extLst>
              </p:cNvPr>
              <p:cNvSpPr txBox="1">
                <a:spLocks noRot="1" noChangeAspect="1" noMove="1" noResize="1" noEditPoints="1" noAdjustHandles="1" noChangeArrowheads="1" noChangeShapeType="1" noTextEdit="1"/>
              </p:cNvSpPr>
              <p:nvPr/>
            </p:nvSpPr>
            <p:spPr>
              <a:xfrm>
                <a:off x="4815840" y="695854"/>
                <a:ext cx="3458210" cy="932628"/>
              </a:xfrm>
              <a:prstGeom prst="wedgeRoundRectCallout">
                <a:avLst>
                  <a:gd name="adj1" fmla="val -35716"/>
                  <a:gd name="adj2" fmla="val 75378"/>
                  <a:gd name="adj3" fmla="val 16667"/>
                </a:avLst>
              </a:prstGeom>
              <a:blipFill>
                <a:blip r:embed="rId4"/>
                <a:stretch>
                  <a:fillRect l="-2190" t="-5319" r="-4015"/>
                </a:stretch>
              </a:blipFill>
              <a:ln w="12700"/>
            </p:spPr>
            <p:txBody>
              <a:bodyPr/>
              <a:lstStyle/>
              <a:p>
                <a:r>
                  <a:rPr lang="en-US">
                    <a:noFill/>
                  </a:rPr>
                  <a:t> </a:t>
                </a:r>
              </a:p>
            </p:txBody>
          </p:sp>
        </mc:Fallback>
      </mc:AlternateContent>
      <p:sp>
        <p:nvSpPr>
          <p:cNvPr id="5" name="TextBox 4">
            <a:extLst>
              <a:ext uri="{FF2B5EF4-FFF2-40B4-BE49-F238E27FC236}">
                <a16:creationId xmlns:a16="http://schemas.microsoft.com/office/drawing/2014/main" id="{11AA8CB1-72F8-32D5-5E86-4FE7BE4909BD}"/>
              </a:ext>
            </a:extLst>
          </p:cNvPr>
          <p:cNvSpPr txBox="1"/>
          <p:nvPr/>
        </p:nvSpPr>
        <p:spPr>
          <a:xfrm>
            <a:off x="3497580" y="4919543"/>
            <a:ext cx="2266819" cy="261610"/>
          </a:xfrm>
          <a:prstGeom prst="rect">
            <a:avLst/>
          </a:prstGeom>
          <a:noFill/>
        </p:spPr>
        <p:txBody>
          <a:bodyPr wrap="square" rtlCol="0">
            <a:spAutoFit/>
          </a:bodyPr>
          <a:lstStyle/>
          <a:p>
            <a:pPr algn="ctr"/>
            <a:r>
              <a:rPr lang="en-US" sz="1050" dirty="0">
                <a:solidFill>
                  <a:schemeClr val="tx1">
                    <a:lumMod val="50000"/>
                    <a:lumOff val="50000"/>
                  </a:schemeClr>
                </a:solidFill>
                <a:latin typeface="Corbel" panose="020B0503020204020204" pitchFamily="34" charset="0"/>
              </a:rPr>
              <a:t>[Slide credit: Jesse Mu]</a:t>
            </a:r>
          </a:p>
        </p:txBody>
      </p:sp>
    </p:spTree>
    <p:extLst>
      <p:ext uri="{BB962C8B-B14F-4D97-AF65-F5344CB8AC3E}">
        <p14:creationId xmlns:p14="http://schemas.microsoft.com/office/powerpoint/2010/main" val="2490936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B3D650A1-34D0-3212-BBF3-7F6B7286685A}"/>
                  </a:ext>
                </a:extLst>
              </p:cNvPr>
              <p:cNvSpPr>
                <a:spLocks noGrp="1"/>
              </p:cNvSpPr>
              <p:nvPr>
                <p:ph type="title"/>
              </p:nvPr>
            </p:nvSpPr>
            <p:spPr/>
            <p:txBody>
              <a:bodyPr>
                <a:normAutofit fontScale="90000"/>
              </a:bodyPr>
              <a:lstStyle/>
              <a:p>
                <a:r>
                  <a:rPr lang="en-US" dirty="0"/>
                  <a:t>How to We Build the Reward Model </a:t>
                </a:r>
                <a14:m>
                  <m:oMath xmlns:m="http://schemas.openxmlformats.org/officeDocument/2006/math">
                    <m:r>
                      <a:rPr lang="fa-IR" sz="2800" i="1" smtClean="0">
                        <a:latin typeface="Cambria Math" panose="02040503050406030204" pitchFamily="18" charset="0"/>
                      </a:rPr>
                      <m:t>𝑅</m:t>
                    </m:r>
                    <m:d>
                      <m:dPr>
                        <m:ctrlPr>
                          <a:rPr lang="fa-IR" sz="2800" i="1">
                            <a:latin typeface="Cambria Math" panose="02040503050406030204" pitchFamily="18" charset="0"/>
                          </a:rPr>
                        </m:ctrlPr>
                      </m:dPr>
                      <m:e>
                        <m:r>
                          <a:rPr lang="en-US" sz="2800" i="1">
                            <a:latin typeface="Cambria Math" panose="02040503050406030204" pitchFamily="18" charset="0"/>
                          </a:rPr>
                          <m:t>𝑠</m:t>
                        </m:r>
                        <m:r>
                          <a:rPr lang="en-US" sz="2800" i="1">
                            <a:latin typeface="Cambria Math" panose="02040503050406030204" pitchFamily="18" charset="0"/>
                          </a:rPr>
                          <m:t>;</m:t>
                        </m:r>
                        <m:r>
                          <a:rPr lang="en-US" sz="2800" i="1">
                            <a:latin typeface="Cambria Math" panose="02040503050406030204" pitchFamily="18" charset="0"/>
                          </a:rPr>
                          <m:t>𝑝</m:t>
                        </m:r>
                      </m:e>
                    </m:d>
                  </m:oMath>
                </a14:m>
                <a:r>
                  <a:rPr lang="en-US" dirty="0"/>
                  <a:t>? </a:t>
                </a:r>
              </a:p>
            </p:txBody>
          </p:sp>
        </mc:Choice>
        <mc:Fallback xmlns="">
          <p:sp>
            <p:nvSpPr>
              <p:cNvPr id="2" name="Title 1">
                <a:extLst>
                  <a:ext uri="{FF2B5EF4-FFF2-40B4-BE49-F238E27FC236}">
                    <a16:creationId xmlns:a16="http://schemas.microsoft.com/office/drawing/2014/main" id="{B3D650A1-34D0-3212-BBF3-7F6B7286685A}"/>
                  </a:ext>
                </a:extLst>
              </p:cNvPr>
              <p:cNvSpPr>
                <a:spLocks noGrp="1" noRot="1" noChangeAspect="1" noMove="1" noResize="1" noEditPoints="1" noAdjustHandles="1" noChangeArrowheads="1" noChangeShapeType="1" noTextEdit="1"/>
              </p:cNvSpPr>
              <p:nvPr>
                <p:ph type="title"/>
              </p:nvPr>
            </p:nvSpPr>
            <p:spPr>
              <a:blipFill>
                <a:blip r:embed="rId2"/>
                <a:stretch>
                  <a:fillRect l="-1190" t="-2174" b="-15217"/>
                </a:stretch>
              </a:blipFill>
            </p:spPr>
            <p:txBody>
              <a:bodyPr/>
              <a:lstStyle/>
              <a:p>
                <a:r>
                  <a:rPr lang="en-US">
                    <a:noFill/>
                  </a:rPr>
                  <a:t> </a:t>
                </a:r>
              </a:p>
            </p:txBody>
          </p:sp>
        </mc:Fallback>
      </mc:AlternateContent>
      <p:sp>
        <p:nvSpPr>
          <p:cNvPr id="3" name="Content Placeholder 2">
            <a:extLst>
              <a:ext uri="{FF2B5EF4-FFF2-40B4-BE49-F238E27FC236}">
                <a16:creationId xmlns:a16="http://schemas.microsoft.com/office/drawing/2014/main" id="{E7D0A337-4CAC-79D1-8B4F-247D7D242C2A}"/>
              </a:ext>
            </a:extLst>
          </p:cNvPr>
          <p:cNvSpPr>
            <a:spLocks noGrp="1"/>
          </p:cNvSpPr>
          <p:nvPr>
            <p:ph idx="1"/>
          </p:nvPr>
        </p:nvSpPr>
        <p:spPr>
          <a:xfrm>
            <a:off x="169460" y="1152475"/>
            <a:ext cx="8761180" cy="3416400"/>
          </a:xfrm>
        </p:spPr>
        <p:txBody>
          <a:bodyPr/>
          <a:lstStyle/>
          <a:p>
            <a:r>
              <a:rPr lang="en-US" dirty="0">
                <a:solidFill>
                  <a:schemeClr val="tx1"/>
                </a:solidFill>
              </a:rPr>
              <a:t>Obviously, we don’t want to </a:t>
            </a:r>
            <a:r>
              <a:rPr lang="en-US" dirty="0">
                <a:solidFill>
                  <a:srgbClr val="C00000"/>
                </a:solidFill>
              </a:rPr>
              <a:t>use human feedback directly</a:t>
            </a:r>
            <a:r>
              <a:rPr lang="en-US" dirty="0">
                <a:solidFill>
                  <a:schemeClr val="tx1"/>
                </a:solidFill>
              </a:rPr>
              <a:t> since that could be 💰💰💰 </a:t>
            </a:r>
          </a:p>
          <a:p>
            <a:r>
              <a:rPr lang="en-US" dirty="0">
                <a:solidFill>
                  <a:schemeClr val="tx1"/>
                </a:solidFill>
              </a:rPr>
              <a:t>Alternatively, we can build a model to </a:t>
            </a:r>
            <a:r>
              <a:rPr lang="en-US" dirty="0">
                <a:solidFill>
                  <a:srgbClr val="C00000"/>
                </a:solidFill>
              </a:rPr>
              <a:t>mimic their preferences</a:t>
            </a:r>
            <a:r>
              <a:rPr lang="en-US" dirty="0">
                <a:solidFill>
                  <a:schemeClr val="tx1"/>
                </a:solidFill>
              </a:rPr>
              <a:t> </a:t>
            </a:r>
            <a:r>
              <a:rPr lang="en-US" sz="1800" spc="-4" dirty="0">
                <a:latin typeface="Corbel" panose="020B0503020204020204" pitchFamily="34" charset="0"/>
                <a:cs typeface="Calibri"/>
              </a:rPr>
              <a:t>[</a:t>
            </a:r>
            <a:r>
              <a:rPr lang="en-US" sz="1800" u="heavy" spc="-4" dirty="0">
                <a:solidFill>
                  <a:srgbClr val="007B92"/>
                </a:solidFill>
                <a:uFill>
                  <a:solidFill>
                    <a:srgbClr val="007B92"/>
                  </a:solidFill>
                </a:uFill>
                <a:latin typeface="Corbel" panose="020B0503020204020204" pitchFamily="34" charset="0"/>
                <a:cs typeface="Calibri"/>
              </a:rPr>
              <a:t>Knox</a:t>
            </a:r>
            <a:r>
              <a:rPr lang="en-US" sz="1800" u="heavy" spc="4" dirty="0">
                <a:solidFill>
                  <a:srgbClr val="007B92"/>
                </a:solidFill>
                <a:uFill>
                  <a:solidFill>
                    <a:srgbClr val="007B92"/>
                  </a:solidFill>
                </a:uFill>
                <a:latin typeface="Corbel" panose="020B0503020204020204" pitchFamily="34" charset="0"/>
                <a:cs typeface="Calibri"/>
              </a:rPr>
              <a:t> </a:t>
            </a:r>
            <a:r>
              <a:rPr lang="en-US" sz="1800" u="heavy" dirty="0">
                <a:solidFill>
                  <a:srgbClr val="007B92"/>
                </a:solidFill>
                <a:uFill>
                  <a:solidFill>
                    <a:srgbClr val="007B92"/>
                  </a:solidFill>
                </a:uFill>
                <a:latin typeface="Corbel" panose="020B0503020204020204" pitchFamily="34" charset="0"/>
                <a:cs typeface="Calibri"/>
              </a:rPr>
              <a:t>and</a:t>
            </a:r>
            <a:r>
              <a:rPr lang="en-US" sz="1800" u="heavy" spc="4" dirty="0">
                <a:solidFill>
                  <a:srgbClr val="007B92"/>
                </a:solidFill>
                <a:uFill>
                  <a:solidFill>
                    <a:srgbClr val="007B92"/>
                  </a:solidFill>
                </a:uFill>
                <a:latin typeface="Corbel" panose="020B0503020204020204" pitchFamily="34" charset="0"/>
                <a:cs typeface="Calibri"/>
              </a:rPr>
              <a:t> </a:t>
            </a:r>
            <a:r>
              <a:rPr lang="en-US" sz="1800" u="heavy" spc="-4" dirty="0">
                <a:solidFill>
                  <a:srgbClr val="007B92"/>
                </a:solidFill>
                <a:uFill>
                  <a:solidFill>
                    <a:srgbClr val="007B92"/>
                  </a:solidFill>
                </a:uFill>
                <a:latin typeface="Corbel" panose="020B0503020204020204" pitchFamily="34" charset="0"/>
                <a:cs typeface="Calibri"/>
              </a:rPr>
              <a:t>Stone,</a:t>
            </a:r>
            <a:r>
              <a:rPr lang="en-US" sz="1800" u="heavy" spc="-11" dirty="0">
                <a:solidFill>
                  <a:srgbClr val="007B92"/>
                </a:solidFill>
                <a:uFill>
                  <a:solidFill>
                    <a:srgbClr val="007B92"/>
                  </a:solidFill>
                </a:uFill>
                <a:latin typeface="Corbel" panose="020B0503020204020204" pitchFamily="34" charset="0"/>
                <a:cs typeface="Calibri"/>
              </a:rPr>
              <a:t> </a:t>
            </a:r>
            <a:r>
              <a:rPr lang="en-US" sz="1800" u="heavy" spc="-4" dirty="0">
                <a:solidFill>
                  <a:srgbClr val="007B92"/>
                </a:solidFill>
                <a:uFill>
                  <a:solidFill>
                    <a:srgbClr val="007B92"/>
                  </a:solidFill>
                </a:uFill>
                <a:latin typeface="Corbel" panose="020B0503020204020204" pitchFamily="34" charset="0"/>
                <a:cs typeface="Calibri"/>
              </a:rPr>
              <a:t>2009</a:t>
            </a:r>
            <a:r>
              <a:rPr lang="en-US" sz="1800" spc="-4" dirty="0">
                <a:latin typeface="Corbel" panose="020B0503020204020204" pitchFamily="34" charset="0"/>
                <a:cs typeface="Calibri"/>
              </a:rPr>
              <a:t>]</a:t>
            </a:r>
          </a:p>
          <a:p>
            <a:endParaRPr lang="en-US" dirty="0">
              <a:solidFill>
                <a:schemeClr val="tx1"/>
              </a:solidFill>
            </a:endParaRPr>
          </a:p>
          <a:p>
            <a:endParaRPr lang="en-US" sz="1800" spc="-4" dirty="0">
              <a:solidFill>
                <a:schemeClr val="tx1"/>
              </a:solidFill>
              <a:latin typeface="Corbel" panose="020B0503020204020204" pitchFamily="34" charset="0"/>
              <a:cs typeface="Calibri"/>
            </a:endParaRPr>
          </a:p>
          <a:p>
            <a:endParaRPr lang="en-US" spc="-4" dirty="0">
              <a:solidFill>
                <a:schemeClr val="tx1"/>
              </a:solidFill>
              <a:latin typeface="Corbel" panose="020B0503020204020204" pitchFamily="34" charset="0"/>
              <a:cs typeface="Calibri"/>
            </a:endParaRPr>
          </a:p>
          <a:p>
            <a:endParaRPr lang="en-US" dirty="0">
              <a:solidFill>
                <a:schemeClr val="tx1"/>
              </a:solidFill>
            </a:endParaRPr>
          </a:p>
          <a:p>
            <a:endParaRPr lang="en-US" dirty="0">
              <a:solidFill>
                <a:schemeClr val="tx1"/>
              </a:solidFill>
            </a:endParaRPr>
          </a:p>
          <a:p>
            <a:endParaRPr lang="en-US" dirty="0">
              <a:solidFill>
                <a:schemeClr val="tx1"/>
              </a:solidFill>
            </a:endParaRPr>
          </a:p>
        </p:txBody>
      </p:sp>
    </p:spTree>
    <p:extLst>
      <p:ext uri="{BB962C8B-B14F-4D97-AF65-F5344CB8AC3E}">
        <p14:creationId xmlns:p14="http://schemas.microsoft.com/office/powerpoint/2010/main" val="2701065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B3D650A1-34D0-3212-BBF3-7F6B7286685A}"/>
                  </a:ext>
                </a:extLst>
              </p:cNvPr>
              <p:cNvSpPr>
                <a:spLocks noGrp="1"/>
              </p:cNvSpPr>
              <p:nvPr>
                <p:ph type="title"/>
              </p:nvPr>
            </p:nvSpPr>
            <p:spPr/>
            <p:txBody>
              <a:bodyPr>
                <a:normAutofit fontScale="90000"/>
              </a:bodyPr>
              <a:lstStyle/>
              <a:p>
                <a:r>
                  <a:rPr lang="en-US" dirty="0"/>
                  <a:t>How to We Build the Reward Model </a:t>
                </a:r>
                <a14:m>
                  <m:oMath xmlns:m="http://schemas.openxmlformats.org/officeDocument/2006/math">
                    <m:r>
                      <a:rPr lang="fa-IR" sz="2800" i="1" smtClean="0">
                        <a:latin typeface="Cambria Math" panose="02040503050406030204" pitchFamily="18" charset="0"/>
                      </a:rPr>
                      <m:t>𝑅</m:t>
                    </m:r>
                    <m:d>
                      <m:dPr>
                        <m:ctrlPr>
                          <a:rPr lang="fa-IR" sz="2800" i="1">
                            <a:latin typeface="Cambria Math" panose="02040503050406030204" pitchFamily="18" charset="0"/>
                          </a:rPr>
                        </m:ctrlPr>
                      </m:dPr>
                      <m:e>
                        <m:r>
                          <a:rPr lang="en-US" sz="2800" i="1">
                            <a:latin typeface="Cambria Math" panose="02040503050406030204" pitchFamily="18" charset="0"/>
                          </a:rPr>
                          <m:t>𝑠</m:t>
                        </m:r>
                        <m:r>
                          <a:rPr lang="en-US" sz="2800" i="1">
                            <a:latin typeface="Cambria Math" panose="02040503050406030204" pitchFamily="18" charset="0"/>
                          </a:rPr>
                          <m:t>;</m:t>
                        </m:r>
                        <m:r>
                          <a:rPr lang="en-US" sz="2800" i="1">
                            <a:latin typeface="Cambria Math" panose="02040503050406030204" pitchFamily="18" charset="0"/>
                          </a:rPr>
                          <m:t>𝑝</m:t>
                        </m:r>
                      </m:e>
                    </m:d>
                  </m:oMath>
                </a14:m>
                <a:r>
                  <a:rPr lang="en-US" dirty="0"/>
                  <a:t>? </a:t>
                </a:r>
              </a:p>
            </p:txBody>
          </p:sp>
        </mc:Choice>
        <mc:Fallback xmlns="">
          <p:sp>
            <p:nvSpPr>
              <p:cNvPr id="2" name="Title 1">
                <a:extLst>
                  <a:ext uri="{FF2B5EF4-FFF2-40B4-BE49-F238E27FC236}">
                    <a16:creationId xmlns:a16="http://schemas.microsoft.com/office/drawing/2014/main" id="{B3D650A1-34D0-3212-BBF3-7F6B7286685A}"/>
                  </a:ext>
                </a:extLst>
              </p:cNvPr>
              <p:cNvSpPr>
                <a:spLocks noGrp="1" noRot="1" noChangeAspect="1" noMove="1" noResize="1" noEditPoints="1" noAdjustHandles="1" noChangeArrowheads="1" noChangeShapeType="1" noTextEdit="1"/>
              </p:cNvSpPr>
              <p:nvPr>
                <p:ph type="title"/>
              </p:nvPr>
            </p:nvSpPr>
            <p:spPr>
              <a:blipFill>
                <a:blip r:embed="rId2"/>
                <a:stretch>
                  <a:fillRect l="-1190" t="-2174" b="-15217"/>
                </a:stretch>
              </a:blipFill>
            </p:spPr>
            <p:txBody>
              <a:bodyPr/>
              <a:lstStyle/>
              <a:p>
                <a:r>
                  <a:rPr lang="en-US">
                    <a:noFill/>
                  </a:rPr>
                  <a:t> </a:t>
                </a:r>
              </a:p>
            </p:txBody>
          </p:sp>
        </mc:Fallback>
      </mc:AlternateContent>
      <p:sp>
        <p:nvSpPr>
          <p:cNvPr id="3" name="Content Placeholder 2">
            <a:extLst>
              <a:ext uri="{FF2B5EF4-FFF2-40B4-BE49-F238E27FC236}">
                <a16:creationId xmlns:a16="http://schemas.microsoft.com/office/drawing/2014/main" id="{E7D0A337-4CAC-79D1-8B4F-247D7D242C2A}"/>
              </a:ext>
            </a:extLst>
          </p:cNvPr>
          <p:cNvSpPr>
            <a:spLocks noGrp="1"/>
          </p:cNvSpPr>
          <p:nvPr>
            <p:ph idx="1"/>
          </p:nvPr>
        </p:nvSpPr>
        <p:spPr>
          <a:xfrm>
            <a:off x="169460" y="1152475"/>
            <a:ext cx="8761180" cy="3416400"/>
          </a:xfrm>
        </p:spPr>
        <p:txBody>
          <a:bodyPr/>
          <a:lstStyle/>
          <a:p>
            <a:r>
              <a:rPr lang="en-US" dirty="0">
                <a:solidFill>
                  <a:schemeClr val="tx1"/>
                </a:solidFill>
              </a:rPr>
              <a:t>Obviously, we don’t want to use human feedback directly since that could be 💰💰💰 </a:t>
            </a:r>
          </a:p>
          <a:p>
            <a:r>
              <a:rPr lang="en-US" dirty="0">
                <a:solidFill>
                  <a:schemeClr val="tx1"/>
                </a:solidFill>
              </a:rPr>
              <a:t>Alternatively, we can build a model to mimic their preferences </a:t>
            </a:r>
            <a:r>
              <a:rPr lang="en-US" sz="1400" spc="-4" dirty="0">
                <a:latin typeface="Corbel" panose="020B0503020204020204" pitchFamily="34" charset="0"/>
                <a:cs typeface="Calibri"/>
              </a:rPr>
              <a:t>[</a:t>
            </a:r>
            <a:r>
              <a:rPr lang="en-US" sz="1400" u="heavy" spc="-4" dirty="0">
                <a:solidFill>
                  <a:srgbClr val="007B92"/>
                </a:solidFill>
                <a:uFill>
                  <a:solidFill>
                    <a:srgbClr val="007B92"/>
                  </a:solidFill>
                </a:uFill>
                <a:latin typeface="Corbel" panose="020B0503020204020204" pitchFamily="34" charset="0"/>
                <a:cs typeface="Calibri"/>
              </a:rPr>
              <a:t>Knox</a:t>
            </a:r>
            <a:r>
              <a:rPr lang="en-US" sz="1400" u="heavy" spc="4" dirty="0">
                <a:solidFill>
                  <a:srgbClr val="007B92"/>
                </a:solidFill>
                <a:uFill>
                  <a:solidFill>
                    <a:srgbClr val="007B92"/>
                  </a:solidFill>
                </a:uFill>
                <a:latin typeface="Corbel" panose="020B0503020204020204" pitchFamily="34" charset="0"/>
                <a:cs typeface="Calibri"/>
              </a:rPr>
              <a:t> </a:t>
            </a:r>
            <a:r>
              <a:rPr lang="en-US" sz="1400" u="heavy" dirty="0">
                <a:solidFill>
                  <a:srgbClr val="007B92"/>
                </a:solidFill>
                <a:uFill>
                  <a:solidFill>
                    <a:srgbClr val="007B92"/>
                  </a:solidFill>
                </a:uFill>
                <a:latin typeface="Corbel" panose="020B0503020204020204" pitchFamily="34" charset="0"/>
                <a:cs typeface="Calibri"/>
              </a:rPr>
              <a:t>and</a:t>
            </a:r>
            <a:r>
              <a:rPr lang="en-US" sz="1400" u="heavy" spc="4" dirty="0">
                <a:solidFill>
                  <a:srgbClr val="007B92"/>
                </a:solidFill>
                <a:uFill>
                  <a:solidFill>
                    <a:srgbClr val="007B92"/>
                  </a:solidFill>
                </a:uFill>
                <a:latin typeface="Corbel" panose="020B0503020204020204" pitchFamily="34" charset="0"/>
                <a:cs typeface="Calibri"/>
              </a:rPr>
              <a:t> </a:t>
            </a:r>
            <a:r>
              <a:rPr lang="en-US" sz="1400" u="heavy" spc="-4" dirty="0">
                <a:solidFill>
                  <a:srgbClr val="007B92"/>
                </a:solidFill>
                <a:uFill>
                  <a:solidFill>
                    <a:srgbClr val="007B92"/>
                  </a:solidFill>
                </a:uFill>
                <a:latin typeface="Corbel" panose="020B0503020204020204" pitchFamily="34" charset="0"/>
                <a:cs typeface="Calibri"/>
              </a:rPr>
              <a:t>Stone,</a:t>
            </a:r>
            <a:r>
              <a:rPr lang="en-US" sz="1400" u="heavy" spc="-11" dirty="0">
                <a:solidFill>
                  <a:srgbClr val="007B92"/>
                </a:solidFill>
                <a:uFill>
                  <a:solidFill>
                    <a:srgbClr val="007B92"/>
                  </a:solidFill>
                </a:uFill>
                <a:latin typeface="Corbel" panose="020B0503020204020204" pitchFamily="34" charset="0"/>
                <a:cs typeface="Calibri"/>
              </a:rPr>
              <a:t> </a:t>
            </a:r>
            <a:r>
              <a:rPr lang="en-US" sz="1400" u="heavy" spc="-4" dirty="0">
                <a:solidFill>
                  <a:srgbClr val="007B92"/>
                </a:solidFill>
                <a:uFill>
                  <a:solidFill>
                    <a:srgbClr val="007B92"/>
                  </a:solidFill>
                </a:uFill>
                <a:latin typeface="Corbel" panose="020B0503020204020204" pitchFamily="34" charset="0"/>
                <a:cs typeface="Calibri"/>
              </a:rPr>
              <a:t>2009</a:t>
            </a:r>
            <a:r>
              <a:rPr lang="en-US" sz="1400" spc="-4" dirty="0">
                <a:latin typeface="Corbel" panose="020B0503020204020204" pitchFamily="34" charset="0"/>
                <a:cs typeface="Calibri"/>
              </a:rPr>
              <a:t>]</a:t>
            </a:r>
          </a:p>
          <a:p>
            <a:r>
              <a:rPr lang="en-US" sz="1800" u="sng" spc="-4" dirty="0">
                <a:solidFill>
                  <a:schemeClr val="tx1"/>
                </a:solidFill>
                <a:latin typeface="Corbel" panose="020B0503020204020204" pitchFamily="34" charset="0"/>
                <a:cs typeface="Calibri"/>
              </a:rPr>
              <a:t>Approach 1:</a:t>
            </a:r>
            <a:r>
              <a:rPr lang="en-US" sz="1800" spc="-4" dirty="0">
                <a:solidFill>
                  <a:schemeClr val="tx1"/>
                </a:solidFill>
                <a:latin typeface="Corbel" panose="020B0503020204020204" pitchFamily="34" charset="0"/>
                <a:cs typeface="Calibri"/>
              </a:rPr>
              <a:t> get humans to </a:t>
            </a:r>
            <a:r>
              <a:rPr lang="en-US" sz="1800" spc="-4" dirty="0">
                <a:solidFill>
                  <a:srgbClr val="C00000"/>
                </a:solidFill>
                <a:latin typeface="Corbel" panose="020B0503020204020204" pitchFamily="34" charset="0"/>
                <a:cs typeface="Calibri"/>
              </a:rPr>
              <a:t>score each output</a:t>
            </a:r>
          </a:p>
          <a:p>
            <a:endParaRPr lang="en-US" sz="1800" spc="-4" dirty="0">
              <a:solidFill>
                <a:schemeClr val="tx1"/>
              </a:solidFill>
              <a:latin typeface="Corbel" panose="020B0503020204020204" pitchFamily="34" charset="0"/>
              <a:cs typeface="Calibri"/>
            </a:endParaRPr>
          </a:p>
          <a:p>
            <a:endParaRPr lang="en-US" spc="-4" dirty="0">
              <a:solidFill>
                <a:schemeClr val="tx1"/>
              </a:solidFill>
              <a:latin typeface="Corbel" panose="020B0503020204020204" pitchFamily="34" charset="0"/>
              <a:cs typeface="Calibri"/>
            </a:endParaRPr>
          </a:p>
          <a:p>
            <a:endParaRPr lang="en-US" dirty="0">
              <a:solidFill>
                <a:schemeClr val="tx1"/>
              </a:solidFill>
            </a:endParaRPr>
          </a:p>
          <a:p>
            <a:endParaRPr lang="en-US" dirty="0">
              <a:solidFill>
                <a:schemeClr val="tx1"/>
              </a:solidFill>
            </a:endParaRPr>
          </a:p>
          <a:p>
            <a:endParaRPr lang="en-US" dirty="0">
              <a:solidFill>
                <a:schemeClr val="tx1"/>
              </a:solidFill>
            </a:endParaRPr>
          </a:p>
        </p:txBody>
      </p:sp>
      <p:sp>
        <p:nvSpPr>
          <p:cNvPr id="4" name="object 10">
            <a:extLst>
              <a:ext uri="{FF2B5EF4-FFF2-40B4-BE49-F238E27FC236}">
                <a16:creationId xmlns:a16="http://schemas.microsoft.com/office/drawing/2014/main" id="{95FD71D8-098E-FBC6-C698-FB7AE9D55AE9}"/>
              </a:ext>
            </a:extLst>
          </p:cNvPr>
          <p:cNvSpPr txBox="1"/>
          <p:nvPr/>
        </p:nvSpPr>
        <p:spPr>
          <a:xfrm>
            <a:off x="497841" y="2371716"/>
            <a:ext cx="2736179" cy="1087317"/>
          </a:xfrm>
          <a:prstGeom prst="rect">
            <a:avLst/>
          </a:prstGeom>
        </p:spPr>
        <p:txBody>
          <a:bodyPr vert="horz" wrap="square" lIns="0" tIns="10001" rIns="0" bIns="0" rtlCol="0">
            <a:spAutoFit/>
          </a:bodyPr>
          <a:lstStyle/>
          <a:p>
            <a:pPr marL="9525">
              <a:spcBef>
                <a:spcPts val="79"/>
              </a:spcBef>
            </a:pPr>
            <a:r>
              <a:rPr spc="-4" dirty="0">
                <a:latin typeface="Courier New"/>
                <a:cs typeface="Courier New"/>
              </a:rPr>
              <a:t>SAN</a:t>
            </a:r>
            <a:r>
              <a:rPr spc="-38" dirty="0">
                <a:latin typeface="Courier New"/>
                <a:cs typeface="Courier New"/>
              </a:rPr>
              <a:t> </a:t>
            </a:r>
            <a:r>
              <a:rPr spc="-4" dirty="0">
                <a:latin typeface="Courier New"/>
                <a:cs typeface="Courier New"/>
              </a:rPr>
              <a:t>FRANCISCO,</a:t>
            </a:r>
            <a:r>
              <a:rPr lang="en-US" dirty="0">
                <a:latin typeface="Courier New"/>
                <a:cs typeface="Courier New"/>
              </a:rPr>
              <a:t> </a:t>
            </a:r>
            <a:r>
              <a:rPr spc="-4" dirty="0">
                <a:latin typeface="Courier New"/>
                <a:cs typeface="Courier New"/>
              </a:rPr>
              <a:t>California</a:t>
            </a:r>
            <a:r>
              <a:rPr spc="30" dirty="0">
                <a:latin typeface="Courier New"/>
                <a:cs typeface="Courier New"/>
              </a:rPr>
              <a:t> </a:t>
            </a:r>
            <a:r>
              <a:rPr spc="-4" dirty="0">
                <a:latin typeface="Courier New"/>
                <a:cs typeface="Courier New"/>
              </a:rPr>
              <a:t>(CNN)</a:t>
            </a:r>
            <a:r>
              <a:rPr spc="34" dirty="0">
                <a:latin typeface="Courier New"/>
                <a:cs typeface="Courier New"/>
              </a:rPr>
              <a:t> </a:t>
            </a:r>
            <a:r>
              <a:rPr spc="-4" dirty="0">
                <a:latin typeface="Courier New"/>
                <a:cs typeface="Courier New"/>
              </a:rPr>
              <a:t>-- </a:t>
            </a:r>
            <a:r>
              <a:rPr spc="-889" dirty="0">
                <a:latin typeface="Courier New"/>
                <a:cs typeface="Courier New"/>
              </a:rPr>
              <a:t> </a:t>
            </a:r>
            <a:r>
              <a:rPr dirty="0">
                <a:latin typeface="Courier New"/>
                <a:cs typeface="Courier New"/>
              </a:rPr>
              <a:t>A </a:t>
            </a:r>
            <a:r>
              <a:rPr spc="-4" dirty="0">
                <a:latin typeface="Courier New"/>
                <a:cs typeface="Courier New"/>
              </a:rPr>
              <a:t>magnitude 4.2 </a:t>
            </a:r>
            <a:r>
              <a:rPr dirty="0">
                <a:latin typeface="Courier New"/>
                <a:cs typeface="Courier New"/>
              </a:rPr>
              <a:t> </a:t>
            </a:r>
            <a:r>
              <a:rPr spc="-4" dirty="0">
                <a:latin typeface="Courier New"/>
                <a:cs typeface="Courier New"/>
              </a:rPr>
              <a:t>earthquake</a:t>
            </a:r>
            <a:r>
              <a:rPr spc="-15" dirty="0">
                <a:latin typeface="Courier New"/>
                <a:cs typeface="Courier New"/>
              </a:rPr>
              <a:t> </a:t>
            </a:r>
            <a:r>
              <a:rPr spc="-4" dirty="0">
                <a:latin typeface="Courier New"/>
                <a:cs typeface="Courier New"/>
              </a:rPr>
              <a:t>shook</a:t>
            </a:r>
            <a:r>
              <a:rPr spc="-11" dirty="0">
                <a:latin typeface="Courier New"/>
                <a:cs typeface="Courier New"/>
              </a:rPr>
              <a:t> </a:t>
            </a:r>
            <a:r>
              <a:rPr spc="-4" dirty="0">
                <a:latin typeface="Courier New"/>
                <a:cs typeface="Courier New"/>
              </a:rPr>
              <a:t>the </a:t>
            </a:r>
            <a:r>
              <a:rPr spc="-889" dirty="0">
                <a:latin typeface="Courier New"/>
                <a:cs typeface="Courier New"/>
              </a:rPr>
              <a:t> </a:t>
            </a:r>
            <a:r>
              <a:rPr spc="-4" dirty="0">
                <a:latin typeface="Courier New"/>
                <a:cs typeface="Courier New"/>
              </a:rPr>
              <a:t>San</a:t>
            </a:r>
            <a:r>
              <a:rPr spc="-11" dirty="0">
                <a:latin typeface="Courier New"/>
                <a:cs typeface="Courier New"/>
              </a:rPr>
              <a:t> </a:t>
            </a:r>
            <a:r>
              <a:rPr spc="-4" dirty="0">
                <a:latin typeface="Courier New"/>
                <a:cs typeface="Courier New"/>
              </a:rPr>
              <a:t>Francisco</a:t>
            </a:r>
            <a:r>
              <a:rPr lang="en-US" dirty="0">
                <a:latin typeface="Courier New"/>
                <a:cs typeface="Courier New"/>
              </a:rPr>
              <a:t> </a:t>
            </a:r>
            <a:r>
              <a:rPr spc="-4" dirty="0">
                <a:latin typeface="Courier New"/>
                <a:cs typeface="Courier New"/>
              </a:rPr>
              <a:t>...</a:t>
            </a:r>
            <a:r>
              <a:rPr lang="en-US" dirty="0">
                <a:latin typeface="Courier New"/>
                <a:cs typeface="Courier New"/>
              </a:rPr>
              <a:t> </a:t>
            </a:r>
            <a:r>
              <a:rPr spc="-4" dirty="0">
                <a:latin typeface="Courier New"/>
                <a:cs typeface="Courier New"/>
              </a:rPr>
              <a:t>overturn</a:t>
            </a:r>
            <a:r>
              <a:rPr spc="-45" dirty="0">
                <a:latin typeface="Courier New"/>
                <a:cs typeface="Courier New"/>
              </a:rPr>
              <a:t> </a:t>
            </a:r>
            <a:r>
              <a:rPr spc="-4" dirty="0">
                <a:latin typeface="Courier New"/>
                <a:cs typeface="Courier New"/>
              </a:rPr>
              <a:t>unstable </a:t>
            </a:r>
            <a:r>
              <a:rPr spc="-889" dirty="0">
                <a:latin typeface="Courier New"/>
                <a:cs typeface="Courier New"/>
              </a:rPr>
              <a:t> </a:t>
            </a:r>
            <a:r>
              <a:rPr spc="-4" dirty="0">
                <a:latin typeface="Courier New"/>
                <a:cs typeface="Courier New"/>
              </a:rPr>
              <a:t>objects.</a:t>
            </a:r>
            <a:endParaRPr dirty="0">
              <a:latin typeface="Courier New"/>
              <a:cs typeface="Courier New"/>
            </a:endParaRPr>
          </a:p>
        </p:txBody>
      </p:sp>
      <mc:AlternateContent xmlns:mc="http://schemas.openxmlformats.org/markup-compatibility/2006" xmlns:a14="http://schemas.microsoft.com/office/drawing/2010/main">
        <mc:Choice Requires="a14">
          <p:sp>
            <p:nvSpPr>
              <p:cNvPr id="5" name="object 12">
                <a:extLst>
                  <a:ext uri="{FF2B5EF4-FFF2-40B4-BE49-F238E27FC236}">
                    <a16:creationId xmlns:a16="http://schemas.microsoft.com/office/drawing/2014/main" id="{8E6D79ED-ADDD-4451-C8EE-C15089B7E101}"/>
                  </a:ext>
                </a:extLst>
              </p:cNvPr>
              <p:cNvSpPr txBox="1"/>
              <p:nvPr/>
            </p:nvSpPr>
            <p:spPr>
              <a:xfrm>
                <a:off x="3427060" y="2344570"/>
                <a:ext cx="2589531" cy="1735443"/>
              </a:xfrm>
              <a:prstGeom prst="rect">
                <a:avLst/>
              </a:prstGeom>
            </p:spPr>
            <p:txBody>
              <a:bodyPr vert="horz" wrap="square" lIns="0" tIns="10001" rIns="0" bIns="0" rtlCol="0">
                <a:spAutoFit/>
              </a:bodyPr>
              <a:lstStyle/>
              <a:p>
                <a:pPr marL="38100" marR="32385">
                  <a:spcBef>
                    <a:spcPts val="79"/>
                  </a:spcBef>
                </a:pPr>
                <a:r>
                  <a:rPr lang="en-US" spc="-4" dirty="0">
                    <a:latin typeface="Courier New"/>
                    <a:cs typeface="Courier New"/>
                  </a:rPr>
                  <a:t>An</a:t>
                </a:r>
                <a:r>
                  <a:rPr lang="en-US" spc="-26" dirty="0">
                    <a:latin typeface="Courier New"/>
                    <a:cs typeface="Courier New"/>
                  </a:rPr>
                  <a:t> </a:t>
                </a:r>
                <a:r>
                  <a:rPr lang="en-US" spc="-4" dirty="0">
                    <a:latin typeface="Courier New"/>
                    <a:cs typeface="Courier New"/>
                  </a:rPr>
                  <a:t>earthquake</a:t>
                </a:r>
                <a:r>
                  <a:rPr lang="en-US" spc="-23" dirty="0">
                    <a:latin typeface="Courier New"/>
                    <a:cs typeface="Courier New"/>
                  </a:rPr>
                  <a:t> </a:t>
                </a:r>
                <a:r>
                  <a:rPr lang="en-US" spc="-4" dirty="0">
                    <a:latin typeface="Courier New"/>
                    <a:cs typeface="Courier New"/>
                  </a:rPr>
                  <a:t>hit </a:t>
                </a:r>
                <a:r>
                  <a:rPr lang="en-US" spc="-889" dirty="0">
                    <a:latin typeface="Courier New"/>
                    <a:cs typeface="Courier New"/>
                  </a:rPr>
                  <a:t> </a:t>
                </a:r>
                <a:r>
                  <a:rPr lang="en-US" spc="-4" dirty="0">
                    <a:latin typeface="Courier New"/>
                    <a:cs typeface="Courier New"/>
                  </a:rPr>
                  <a:t>San</a:t>
                </a:r>
                <a:r>
                  <a:rPr lang="en-US" spc="-19" dirty="0">
                    <a:latin typeface="Courier New"/>
                    <a:cs typeface="Courier New"/>
                  </a:rPr>
                  <a:t> </a:t>
                </a:r>
                <a:r>
                  <a:rPr lang="en-US" spc="-4" dirty="0">
                    <a:latin typeface="Courier New"/>
                    <a:cs typeface="Courier New"/>
                  </a:rPr>
                  <a:t>Francisco. There was minor </a:t>
                </a:r>
                <a:r>
                  <a:rPr lang="en-US" spc="-893" dirty="0">
                    <a:latin typeface="Courier New"/>
                    <a:cs typeface="Courier New"/>
                  </a:rPr>
                  <a:t> </a:t>
                </a:r>
                <a:r>
                  <a:rPr lang="en-US" spc="-4" dirty="0">
                    <a:latin typeface="Courier New"/>
                    <a:cs typeface="Courier New"/>
                  </a:rPr>
                  <a:t>property</a:t>
                </a:r>
                <a:r>
                  <a:rPr lang="en-US" spc="-49" dirty="0">
                    <a:latin typeface="Courier New"/>
                    <a:cs typeface="Courier New"/>
                  </a:rPr>
                  <a:t> </a:t>
                </a:r>
                <a:r>
                  <a:rPr lang="en-US" spc="-4" dirty="0">
                    <a:latin typeface="Courier New"/>
                    <a:cs typeface="Courier New"/>
                  </a:rPr>
                  <a:t>damage, </a:t>
                </a:r>
                <a:r>
                  <a:rPr lang="en-US" spc="-889" dirty="0">
                    <a:latin typeface="Courier New"/>
                    <a:cs typeface="Courier New"/>
                  </a:rPr>
                  <a:t> </a:t>
                </a:r>
                <a:r>
                  <a:rPr lang="en-US" dirty="0">
                    <a:latin typeface="Courier New"/>
                    <a:cs typeface="Courier New"/>
                  </a:rPr>
                  <a:t>but</a:t>
                </a:r>
                <a:r>
                  <a:rPr lang="en-US" spc="-30" dirty="0">
                    <a:latin typeface="Courier New"/>
                    <a:cs typeface="Courier New"/>
                  </a:rPr>
                  <a:t> </a:t>
                </a:r>
                <a:r>
                  <a:rPr lang="en-US" dirty="0">
                    <a:latin typeface="Courier New"/>
                    <a:cs typeface="Courier New"/>
                  </a:rPr>
                  <a:t>no</a:t>
                </a:r>
                <a:r>
                  <a:rPr lang="en-US" spc="-26" dirty="0">
                    <a:latin typeface="Courier New"/>
                    <a:cs typeface="Courier New"/>
                  </a:rPr>
                  <a:t> </a:t>
                </a:r>
                <a:r>
                  <a:rPr lang="en-US" spc="-4" dirty="0">
                    <a:latin typeface="Courier New"/>
                    <a:cs typeface="Courier New"/>
                  </a:rPr>
                  <a:t>injuries.</a:t>
                </a:r>
                <a:endParaRPr lang="en-US" dirty="0">
                  <a:latin typeface="Courier New"/>
                  <a:cs typeface="Courier New"/>
                </a:endParaRPr>
              </a:p>
              <a:p>
                <a:pPr marR="144780" algn="ctr">
                  <a:spcBef>
                    <a:spcPts val="176"/>
                  </a:spcBef>
                </a:pPr>
                <a14:m>
                  <m:oMathPara xmlns:m="http://schemas.openxmlformats.org/officeDocument/2006/math">
                    <m:oMathParaPr>
                      <m:jc m:val="centerGroup"/>
                    </m:oMathParaPr>
                    <m:oMath xmlns:m="http://schemas.openxmlformats.org/officeDocument/2006/math">
                      <m:sSub>
                        <m:sSubPr>
                          <m:ctrlPr>
                            <a:rPr lang="en-US" sz="1800" b="0" i="1" smtClean="0">
                              <a:latin typeface="Cambria Math" panose="02040503050406030204" pitchFamily="18" charset="0"/>
                            </a:rPr>
                          </m:ctrlPr>
                        </m:sSubPr>
                        <m:e>
                          <m:r>
                            <a:rPr lang="fa-IR" sz="1800" b="0" i="1" smtClean="0">
                              <a:latin typeface="Cambria Math" panose="02040503050406030204" pitchFamily="18" charset="0"/>
                            </a:rPr>
                            <m:t>𝑠</m:t>
                          </m:r>
                        </m:e>
                        <m:sub>
                          <m:r>
                            <a:rPr lang="en-US" sz="1800" b="0" i="1" smtClean="0">
                              <a:latin typeface="Cambria Math" panose="02040503050406030204" pitchFamily="18" charset="0"/>
                            </a:rPr>
                            <m:t>1</m:t>
                          </m:r>
                        </m:sub>
                      </m:sSub>
                    </m:oMath>
                  </m:oMathPara>
                </a14:m>
                <a:br>
                  <a:rPr lang="en-US" sz="1800" baseline="-15366" dirty="0">
                    <a:latin typeface="Cambria Math"/>
                    <a:cs typeface="Cambria Math"/>
                  </a:rPr>
                </a:br>
                <a:endParaRPr lang="fa-IR" sz="1800" baseline="-15366" dirty="0">
                  <a:latin typeface="Cambria Math"/>
                  <a:cs typeface="Cambria Math"/>
                </a:endParaRPr>
              </a:p>
              <a:p>
                <a:pPr marR="130969" algn="ctr">
                  <a:tabLst>
                    <a:tab pos="329088" algn="l"/>
                    <a:tab pos="808196" algn="l"/>
                  </a:tabLst>
                </a:pPr>
                <a:br>
                  <a:rPr lang="en-US" sz="1800" b="0" i="1" dirty="0">
                    <a:latin typeface="Cambria Math" panose="02040503050406030204" pitchFamily="18" charset="0"/>
                  </a:rPr>
                </a:br>
                <a14:m>
                  <m:oMathPara xmlns:m="http://schemas.openxmlformats.org/officeDocument/2006/math">
                    <m:oMathParaPr>
                      <m:jc m:val="centerGroup"/>
                    </m:oMathParaPr>
                    <m:oMath xmlns:m="http://schemas.openxmlformats.org/officeDocument/2006/math">
                      <m:r>
                        <a:rPr lang="fa-IR" sz="1800" i="1">
                          <a:latin typeface="Cambria Math" panose="02040503050406030204" pitchFamily="18" charset="0"/>
                        </a:rPr>
                        <m:t>👩</m:t>
                      </m:r>
                      <m:r>
                        <a:rPr lang="en-US" sz="1800" b="0" i="1" smtClean="0">
                          <a:latin typeface="Cambria Math" panose="02040503050406030204" pitchFamily="18" charset="0"/>
                        </a:rPr>
                        <m:t> →</m:t>
                      </m:r>
                      <m:r>
                        <a:rPr lang="fa-IR" sz="1800" b="0" i="1" smtClean="0">
                          <a:latin typeface="Cambria Math" panose="02040503050406030204" pitchFamily="18" charset="0"/>
                        </a:rPr>
                        <m:t>0.8</m:t>
                      </m:r>
                    </m:oMath>
                  </m:oMathPara>
                </a14:m>
                <a:endParaRPr lang="fa-IR" sz="1800" dirty="0">
                  <a:latin typeface="Cambria Math"/>
                  <a:cs typeface="Cambria Math"/>
                </a:endParaRPr>
              </a:p>
            </p:txBody>
          </p:sp>
        </mc:Choice>
        <mc:Fallback xmlns="">
          <p:sp>
            <p:nvSpPr>
              <p:cNvPr id="5" name="object 12">
                <a:extLst>
                  <a:ext uri="{FF2B5EF4-FFF2-40B4-BE49-F238E27FC236}">
                    <a16:creationId xmlns:a16="http://schemas.microsoft.com/office/drawing/2014/main" id="{8E6D79ED-ADDD-4451-C8EE-C15089B7E101}"/>
                  </a:ext>
                </a:extLst>
              </p:cNvPr>
              <p:cNvSpPr txBox="1">
                <a:spLocks noRot="1" noChangeAspect="1" noMove="1" noResize="1" noEditPoints="1" noAdjustHandles="1" noChangeArrowheads="1" noChangeShapeType="1" noTextEdit="1"/>
              </p:cNvSpPr>
              <p:nvPr/>
            </p:nvSpPr>
            <p:spPr>
              <a:xfrm>
                <a:off x="3427060" y="2344570"/>
                <a:ext cx="2589531" cy="1735443"/>
              </a:xfrm>
              <a:prstGeom prst="rect">
                <a:avLst/>
              </a:prstGeom>
              <a:blipFill>
                <a:blip r:embed="rId3"/>
                <a:stretch>
                  <a:fillRect l="-2439" t="-2899" b="-724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object 14">
                <a:extLst>
                  <a:ext uri="{FF2B5EF4-FFF2-40B4-BE49-F238E27FC236}">
                    <a16:creationId xmlns:a16="http://schemas.microsoft.com/office/drawing/2014/main" id="{1C9652F1-FC7F-6D9A-07CA-86DE3BF2EF7E}"/>
                  </a:ext>
                </a:extLst>
              </p:cNvPr>
              <p:cNvSpPr txBox="1"/>
              <p:nvPr/>
            </p:nvSpPr>
            <p:spPr>
              <a:xfrm>
                <a:off x="6248590" y="2305100"/>
                <a:ext cx="2397569" cy="1735443"/>
              </a:xfrm>
              <a:prstGeom prst="rect">
                <a:avLst/>
              </a:prstGeom>
            </p:spPr>
            <p:txBody>
              <a:bodyPr vert="horz" wrap="square" lIns="0" tIns="10001" rIns="0" bIns="0" rtlCol="0">
                <a:spAutoFit/>
              </a:bodyPr>
              <a:lstStyle/>
              <a:p>
                <a:pPr marL="38100" marR="32385">
                  <a:spcBef>
                    <a:spcPts val="79"/>
                  </a:spcBef>
                </a:pPr>
                <a:r>
                  <a:rPr lang="en-US" spc="-4" dirty="0">
                    <a:latin typeface="Courier New"/>
                    <a:cs typeface="Courier New"/>
                  </a:rPr>
                  <a:t>The Bay Area has </a:t>
                </a:r>
                <a:r>
                  <a:rPr lang="en-US" dirty="0">
                    <a:latin typeface="Courier New"/>
                    <a:cs typeface="Courier New"/>
                  </a:rPr>
                  <a:t> </a:t>
                </a:r>
                <a:r>
                  <a:rPr lang="en-US" spc="-4" dirty="0">
                    <a:latin typeface="Courier New"/>
                    <a:cs typeface="Courier New"/>
                  </a:rPr>
                  <a:t>good</a:t>
                </a:r>
                <a:r>
                  <a:rPr lang="en-US" spc="-19" dirty="0">
                    <a:latin typeface="Courier New"/>
                    <a:cs typeface="Courier New"/>
                  </a:rPr>
                  <a:t> </a:t>
                </a:r>
                <a:r>
                  <a:rPr lang="en-US" spc="-4" dirty="0">
                    <a:latin typeface="Courier New"/>
                    <a:cs typeface="Courier New"/>
                  </a:rPr>
                  <a:t>weather</a:t>
                </a:r>
                <a:r>
                  <a:rPr lang="en-US" spc="-15" dirty="0">
                    <a:latin typeface="Courier New"/>
                    <a:cs typeface="Courier New"/>
                  </a:rPr>
                  <a:t> </a:t>
                </a:r>
                <a:r>
                  <a:rPr lang="en-US" spc="-4" dirty="0">
                    <a:latin typeface="Courier New"/>
                    <a:cs typeface="Courier New"/>
                  </a:rPr>
                  <a:t>but</a:t>
                </a:r>
                <a:r>
                  <a:rPr lang="en-US" spc="-15" dirty="0">
                    <a:latin typeface="Courier New"/>
                    <a:cs typeface="Courier New"/>
                  </a:rPr>
                  <a:t> </a:t>
                </a:r>
                <a:r>
                  <a:rPr lang="en-US" spc="-4" dirty="0">
                    <a:latin typeface="Courier New"/>
                    <a:cs typeface="Courier New"/>
                  </a:rPr>
                  <a:t>is </a:t>
                </a:r>
                <a:r>
                  <a:rPr lang="en-US" spc="-889" dirty="0">
                    <a:latin typeface="Courier New"/>
                    <a:cs typeface="Courier New"/>
                  </a:rPr>
                  <a:t> </a:t>
                </a:r>
                <a:r>
                  <a:rPr lang="en-US" spc="-4" dirty="0">
                    <a:latin typeface="Courier New"/>
                    <a:cs typeface="Courier New"/>
                  </a:rPr>
                  <a:t>prone</a:t>
                </a:r>
                <a:r>
                  <a:rPr lang="en-US" spc="49" dirty="0">
                    <a:latin typeface="Courier New"/>
                    <a:cs typeface="Courier New"/>
                  </a:rPr>
                  <a:t> </a:t>
                </a:r>
                <a:r>
                  <a:rPr lang="en-US" spc="-4" dirty="0">
                    <a:latin typeface="Courier New"/>
                    <a:cs typeface="Courier New"/>
                  </a:rPr>
                  <a:t>to </a:t>
                </a:r>
                <a:r>
                  <a:rPr lang="en-US" dirty="0">
                    <a:latin typeface="Courier New"/>
                    <a:cs typeface="Courier New"/>
                  </a:rPr>
                  <a:t> </a:t>
                </a:r>
                <a:r>
                  <a:rPr lang="en-US" spc="-4" dirty="0">
                    <a:latin typeface="Courier New"/>
                    <a:cs typeface="Courier New"/>
                  </a:rPr>
                  <a:t>earthquakes and </a:t>
                </a:r>
                <a:r>
                  <a:rPr lang="en-US" dirty="0">
                    <a:latin typeface="Courier New"/>
                    <a:cs typeface="Courier New"/>
                  </a:rPr>
                  <a:t> </a:t>
                </a:r>
                <a:r>
                  <a:rPr lang="en-US" spc="-4" dirty="0">
                    <a:latin typeface="Courier New"/>
                    <a:cs typeface="Courier New"/>
                  </a:rPr>
                  <a:t>wildfires.</a:t>
                </a:r>
                <a:endParaRPr lang="en-US" dirty="0">
                  <a:latin typeface="Courier New"/>
                  <a:cs typeface="Courier New"/>
                </a:endParaRPr>
              </a:p>
              <a:p>
                <a:pPr marR="348615" algn="ctr">
                  <a:spcBef>
                    <a:spcPts val="176"/>
                  </a:spcBef>
                </a:pPr>
                <a14:m>
                  <m:oMathPara xmlns:m="http://schemas.openxmlformats.org/officeDocument/2006/math">
                    <m:oMathParaPr>
                      <m:jc m:val="centerGroup"/>
                    </m:oMathParaPr>
                    <m:oMath xmlns:m="http://schemas.openxmlformats.org/officeDocument/2006/math">
                      <m:sSub>
                        <m:sSubPr>
                          <m:ctrlPr>
                            <a:rPr lang="en-US" sz="1800" b="0" i="1" smtClean="0">
                              <a:latin typeface="Cambria Math" panose="02040503050406030204" pitchFamily="18" charset="0"/>
                            </a:rPr>
                          </m:ctrlPr>
                        </m:sSubPr>
                        <m:e>
                          <m:r>
                            <a:rPr lang="fa-IR" sz="1800" b="0" i="1" smtClean="0">
                              <a:latin typeface="Cambria Math" panose="02040503050406030204" pitchFamily="18" charset="0"/>
                            </a:rPr>
                            <m:t>𝑠</m:t>
                          </m:r>
                        </m:e>
                        <m:sub>
                          <m:r>
                            <a:rPr lang="en-US" sz="1800" b="0" i="1" smtClean="0">
                              <a:latin typeface="Cambria Math" panose="02040503050406030204" pitchFamily="18" charset="0"/>
                            </a:rPr>
                            <m:t>2</m:t>
                          </m:r>
                        </m:sub>
                      </m:sSub>
                    </m:oMath>
                  </m:oMathPara>
                </a14:m>
                <a:endParaRPr lang="fa-IR" sz="1800" baseline="-15366" dirty="0">
                  <a:latin typeface="Cambria Math"/>
                  <a:cs typeface="Cambria Math"/>
                </a:endParaRPr>
              </a:p>
              <a:p>
                <a:pPr marR="334328" algn="ctr">
                  <a:tabLst>
                    <a:tab pos="329088" algn="l"/>
                    <a:tab pos="814864" algn="l"/>
                  </a:tabLst>
                </a:pPr>
                <a:br>
                  <a:rPr lang="en-US" sz="1800" b="0" i="1" dirty="0">
                    <a:latin typeface="Cambria Math" panose="02040503050406030204" pitchFamily="18" charset="0"/>
                  </a:rPr>
                </a:br>
                <a14:m>
                  <m:oMathPara xmlns:m="http://schemas.openxmlformats.org/officeDocument/2006/math">
                    <m:oMathParaPr>
                      <m:jc m:val="centerGroup"/>
                    </m:oMathParaPr>
                    <m:oMath xmlns:m="http://schemas.openxmlformats.org/officeDocument/2006/math">
                      <m:r>
                        <a:rPr lang="fa-IR" sz="1800" i="1">
                          <a:latin typeface="Cambria Math" panose="02040503050406030204" pitchFamily="18" charset="0"/>
                        </a:rPr>
                        <m:t>👨</m:t>
                      </m:r>
                      <m:r>
                        <a:rPr lang="fa-IR" sz="1800" i="1">
                          <a:latin typeface="Cambria Math" panose="02040503050406030204" pitchFamily="18" charset="0"/>
                        </a:rPr>
                        <m:t>🏿</m:t>
                      </m:r>
                      <m:r>
                        <a:rPr lang="en-US" sz="1800" i="1">
                          <a:latin typeface="Cambria Math" panose="02040503050406030204" pitchFamily="18" charset="0"/>
                        </a:rPr>
                        <m:t>→</m:t>
                      </m:r>
                      <m:r>
                        <a:rPr lang="fa-IR" sz="1800" b="0" i="1" smtClean="0">
                          <a:latin typeface="Cambria Math" panose="02040503050406030204" pitchFamily="18" charset="0"/>
                        </a:rPr>
                        <m:t>1.2</m:t>
                      </m:r>
                    </m:oMath>
                  </m:oMathPara>
                </a14:m>
                <a:endParaRPr lang="fa-IR" sz="1800" dirty="0">
                  <a:latin typeface="Cambria Math"/>
                  <a:cs typeface="Cambria Math"/>
                </a:endParaRPr>
              </a:p>
            </p:txBody>
          </p:sp>
        </mc:Choice>
        <mc:Fallback xmlns="">
          <p:sp>
            <p:nvSpPr>
              <p:cNvPr id="6" name="object 14">
                <a:extLst>
                  <a:ext uri="{FF2B5EF4-FFF2-40B4-BE49-F238E27FC236}">
                    <a16:creationId xmlns:a16="http://schemas.microsoft.com/office/drawing/2014/main" id="{1C9652F1-FC7F-6D9A-07CA-86DE3BF2EF7E}"/>
                  </a:ext>
                </a:extLst>
              </p:cNvPr>
              <p:cNvSpPr txBox="1">
                <a:spLocks noRot="1" noChangeAspect="1" noMove="1" noResize="1" noEditPoints="1" noAdjustHandles="1" noChangeArrowheads="1" noChangeShapeType="1" noTextEdit="1"/>
              </p:cNvSpPr>
              <p:nvPr/>
            </p:nvSpPr>
            <p:spPr>
              <a:xfrm>
                <a:off x="6248590" y="2305100"/>
                <a:ext cx="2397569" cy="1735443"/>
              </a:xfrm>
              <a:prstGeom prst="rect">
                <a:avLst/>
              </a:prstGeom>
              <a:blipFill>
                <a:blip r:embed="rId4"/>
                <a:stretch>
                  <a:fillRect l="-3175" t="-2899" r="-3704" b="-7246"/>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E9F9EAC9-DA13-BFD4-F716-129FFAAEC114}"/>
              </a:ext>
            </a:extLst>
          </p:cNvPr>
          <p:cNvSpPr txBox="1"/>
          <p:nvPr/>
        </p:nvSpPr>
        <p:spPr>
          <a:xfrm>
            <a:off x="1155668" y="4369360"/>
            <a:ext cx="6968490" cy="672450"/>
          </a:xfrm>
          <a:prstGeom prst="wedgeRoundRectCallout">
            <a:avLst>
              <a:gd name="adj1" fmla="val -20439"/>
              <a:gd name="adj2" fmla="val -21578"/>
              <a:gd name="adj3" fmla="val 16667"/>
            </a:avLst>
          </a:prstGeom>
          <a:solidFill>
            <a:srgbClr val="ECEEFD"/>
          </a:solidFill>
          <a:ln w="12700"/>
        </p:spPr>
        <p:style>
          <a:lnRef idx="2">
            <a:schemeClr val="accent1"/>
          </a:lnRef>
          <a:fillRef idx="1">
            <a:schemeClr val="lt1"/>
          </a:fillRef>
          <a:effectRef idx="0">
            <a:schemeClr val="accent1"/>
          </a:effectRef>
          <a:fontRef idx="minor">
            <a:schemeClr val="dk1"/>
          </a:fontRef>
        </p:style>
        <p:txBody>
          <a:bodyPr wrap="square" lIns="0" tIns="0" rIns="0" bIns="0" anchor="ctr">
            <a:noAutofit/>
          </a:bodyPr>
          <a:lstStyle/>
          <a:p>
            <a:pPr algn="ctr"/>
            <a:r>
              <a:rPr lang="en-US" sz="1800" b="1" dirty="0">
                <a:latin typeface="Corbel" panose="020B0503020204020204" pitchFamily="34" charset="0"/>
              </a:rPr>
              <a:t>Challenge:</a:t>
            </a:r>
            <a:r>
              <a:rPr lang="en-US" sz="1800" dirty="0">
                <a:latin typeface="Corbel" panose="020B0503020204020204" pitchFamily="34" charset="0"/>
              </a:rPr>
              <a:t> human judgments on different instances and by different people can be noisy and </a:t>
            </a:r>
            <a:r>
              <a:rPr lang="en-US" sz="1800" dirty="0" err="1">
                <a:latin typeface="Corbel" panose="020B0503020204020204" pitchFamily="34" charset="0"/>
              </a:rPr>
              <a:t>miscalibrated</a:t>
            </a:r>
            <a:r>
              <a:rPr lang="en-US" sz="1800" dirty="0">
                <a:latin typeface="Corbel" panose="020B0503020204020204" pitchFamily="34" charset="0"/>
              </a:rPr>
              <a:t>!</a:t>
            </a:r>
          </a:p>
        </p:txBody>
      </p:sp>
    </p:spTree>
    <p:extLst>
      <p:ext uri="{BB962C8B-B14F-4D97-AF65-F5344CB8AC3E}">
        <p14:creationId xmlns:p14="http://schemas.microsoft.com/office/powerpoint/2010/main" val="405244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B3D650A1-34D0-3212-BBF3-7F6B7286685A}"/>
                  </a:ext>
                </a:extLst>
              </p:cNvPr>
              <p:cNvSpPr>
                <a:spLocks noGrp="1"/>
              </p:cNvSpPr>
              <p:nvPr>
                <p:ph type="title"/>
              </p:nvPr>
            </p:nvSpPr>
            <p:spPr/>
            <p:txBody>
              <a:bodyPr>
                <a:normAutofit fontScale="90000"/>
              </a:bodyPr>
              <a:lstStyle/>
              <a:p>
                <a:r>
                  <a:rPr lang="en-US" dirty="0"/>
                  <a:t>How to We Build the Reward Model </a:t>
                </a:r>
                <a14:m>
                  <m:oMath xmlns:m="http://schemas.openxmlformats.org/officeDocument/2006/math">
                    <m:r>
                      <a:rPr lang="fa-IR" sz="2800" i="1" smtClean="0">
                        <a:latin typeface="Cambria Math" panose="02040503050406030204" pitchFamily="18" charset="0"/>
                      </a:rPr>
                      <m:t>𝑅</m:t>
                    </m:r>
                    <m:d>
                      <m:dPr>
                        <m:ctrlPr>
                          <a:rPr lang="fa-IR" sz="2800" i="1">
                            <a:latin typeface="Cambria Math" panose="02040503050406030204" pitchFamily="18" charset="0"/>
                          </a:rPr>
                        </m:ctrlPr>
                      </m:dPr>
                      <m:e>
                        <m:r>
                          <a:rPr lang="en-US" sz="2800" i="1">
                            <a:latin typeface="Cambria Math" panose="02040503050406030204" pitchFamily="18" charset="0"/>
                          </a:rPr>
                          <m:t>𝑠</m:t>
                        </m:r>
                        <m:r>
                          <a:rPr lang="en-US" sz="2800" i="1">
                            <a:latin typeface="Cambria Math" panose="02040503050406030204" pitchFamily="18" charset="0"/>
                          </a:rPr>
                          <m:t>;</m:t>
                        </m:r>
                        <m:r>
                          <a:rPr lang="en-US" sz="2800" i="1">
                            <a:latin typeface="Cambria Math" panose="02040503050406030204" pitchFamily="18" charset="0"/>
                          </a:rPr>
                          <m:t>𝑝</m:t>
                        </m:r>
                      </m:e>
                    </m:d>
                  </m:oMath>
                </a14:m>
                <a:r>
                  <a:rPr lang="en-US" dirty="0"/>
                  <a:t>? </a:t>
                </a:r>
              </a:p>
            </p:txBody>
          </p:sp>
        </mc:Choice>
        <mc:Fallback xmlns="">
          <p:sp>
            <p:nvSpPr>
              <p:cNvPr id="2" name="Title 1">
                <a:extLst>
                  <a:ext uri="{FF2B5EF4-FFF2-40B4-BE49-F238E27FC236}">
                    <a16:creationId xmlns:a16="http://schemas.microsoft.com/office/drawing/2014/main" id="{B3D650A1-34D0-3212-BBF3-7F6B7286685A}"/>
                  </a:ext>
                </a:extLst>
              </p:cNvPr>
              <p:cNvSpPr>
                <a:spLocks noGrp="1" noRot="1" noChangeAspect="1" noMove="1" noResize="1" noEditPoints="1" noAdjustHandles="1" noChangeArrowheads="1" noChangeShapeType="1" noTextEdit="1"/>
              </p:cNvSpPr>
              <p:nvPr>
                <p:ph type="title"/>
              </p:nvPr>
            </p:nvSpPr>
            <p:spPr>
              <a:blipFill>
                <a:blip r:embed="rId2"/>
                <a:stretch>
                  <a:fillRect l="-1190" t="-2174" b="-15217"/>
                </a:stretch>
              </a:blipFill>
            </p:spPr>
            <p:txBody>
              <a:bodyPr/>
              <a:lstStyle/>
              <a:p>
                <a:r>
                  <a:rPr lang="en-US">
                    <a:noFill/>
                  </a:rPr>
                  <a:t> </a:t>
                </a:r>
              </a:p>
            </p:txBody>
          </p:sp>
        </mc:Fallback>
      </mc:AlternateContent>
      <p:sp>
        <p:nvSpPr>
          <p:cNvPr id="3" name="Content Placeholder 2">
            <a:extLst>
              <a:ext uri="{FF2B5EF4-FFF2-40B4-BE49-F238E27FC236}">
                <a16:creationId xmlns:a16="http://schemas.microsoft.com/office/drawing/2014/main" id="{E7D0A337-4CAC-79D1-8B4F-247D7D242C2A}"/>
              </a:ext>
            </a:extLst>
          </p:cNvPr>
          <p:cNvSpPr>
            <a:spLocks noGrp="1"/>
          </p:cNvSpPr>
          <p:nvPr>
            <p:ph idx="1"/>
          </p:nvPr>
        </p:nvSpPr>
        <p:spPr>
          <a:xfrm>
            <a:off x="169460" y="1152475"/>
            <a:ext cx="8761180" cy="3416400"/>
          </a:xfrm>
        </p:spPr>
        <p:txBody>
          <a:bodyPr/>
          <a:lstStyle/>
          <a:p>
            <a:r>
              <a:rPr lang="en-US" dirty="0">
                <a:solidFill>
                  <a:schemeClr val="tx1"/>
                </a:solidFill>
              </a:rPr>
              <a:t>Obviously, we don’t want to use human feedback directly since that could be 💰💰💰 </a:t>
            </a:r>
          </a:p>
          <a:p>
            <a:r>
              <a:rPr lang="en-US" dirty="0">
                <a:solidFill>
                  <a:schemeClr val="tx1"/>
                </a:solidFill>
              </a:rPr>
              <a:t>Alternatively, we can build a model to mimic their preferences </a:t>
            </a:r>
            <a:r>
              <a:rPr lang="en-US" sz="1400" spc="-4" dirty="0">
                <a:latin typeface="Corbel" panose="020B0503020204020204" pitchFamily="34" charset="0"/>
                <a:cs typeface="Calibri"/>
              </a:rPr>
              <a:t>[</a:t>
            </a:r>
            <a:r>
              <a:rPr lang="en-US" sz="1400" u="heavy" spc="-4" dirty="0">
                <a:solidFill>
                  <a:srgbClr val="007B92"/>
                </a:solidFill>
                <a:uFill>
                  <a:solidFill>
                    <a:srgbClr val="007B92"/>
                  </a:solidFill>
                </a:uFill>
                <a:latin typeface="Corbel" panose="020B0503020204020204" pitchFamily="34" charset="0"/>
                <a:cs typeface="Calibri"/>
              </a:rPr>
              <a:t>Knox</a:t>
            </a:r>
            <a:r>
              <a:rPr lang="en-US" sz="1400" u="heavy" spc="4" dirty="0">
                <a:solidFill>
                  <a:srgbClr val="007B92"/>
                </a:solidFill>
                <a:uFill>
                  <a:solidFill>
                    <a:srgbClr val="007B92"/>
                  </a:solidFill>
                </a:uFill>
                <a:latin typeface="Corbel" panose="020B0503020204020204" pitchFamily="34" charset="0"/>
                <a:cs typeface="Calibri"/>
              </a:rPr>
              <a:t> </a:t>
            </a:r>
            <a:r>
              <a:rPr lang="en-US" sz="1400" u="heavy" dirty="0">
                <a:solidFill>
                  <a:srgbClr val="007B92"/>
                </a:solidFill>
                <a:uFill>
                  <a:solidFill>
                    <a:srgbClr val="007B92"/>
                  </a:solidFill>
                </a:uFill>
                <a:latin typeface="Corbel" panose="020B0503020204020204" pitchFamily="34" charset="0"/>
                <a:cs typeface="Calibri"/>
              </a:rPr>
              <a:t>and</a:t>
            </a:r>
            <a:r>
              <a:rPr lang="en-US" sz="1400" u="heavy" spc="4" dirty="0">
                <a:solidFill>
                  <a:srgbClr val="007B92"/>
                </a:solidFill>
                <a:uFill>
                  <a:solidFill>
                    <a:srgbClr val="007B92"/>
                  </a:solidFill>
                </a:uFill>
                <a:latin typeface="Corbel" panose="020B0503020204020204" pitchFamily="34" charset="0"/>
                <a:cs typeface="Calibri"/>
              </a:rPr>
              <a:t> </a:t>
            </a:r>
            <a:r>
              <a:rPr lang="en-US" sz="1400" u="heavy" spc="-4" dirty="0">
                <a:solidFill>
                  <a:srgbClr val="007B92"/>
                </a:solidFill>
                <a:uFill>
                  <a:solidFill>
                    <a:srgbClr val="007B92"/>
                  </a:solidFill>
                </a:uFill>
                <a:latin typeface="Corbel" panose="020B0503020204020204" pitchFamily="34" charset="0"/>
                <a:cs typeface="Calibri"/>
              </a:rPr>
              <a:t>Stone,</a:t>
            </a:r>
            <a:r>
              <a:rPr lang="en-US" sz="1400" u="heavy" spc="-11" dirty="0">
                <a:solidFill>
                  <a:srgbClr val="007B92"/>
                </a:solidFill>
                <a:uFill>
                  <a:solidFill>
                    <a:srgbClr val="007B92"/>
                  </a:solidFill>
                </a:uFill>
                <a:latin typeface="Corbel" panose="020B0503020204020204" pitchFamily="34" charset="0"/>
                <a:cs typeface="Calibri"/>
              </a:rPr>
              <a:t> </a:t>
            </a:r>
            <a:r>
              <a:rPr lang="en-US" sz="1400" u="heavy" spc="-4" dirty="0">
                <a:solidFill>
                  <a:srgbClr val="007B92"/>
                </a:solidFill>
                <a:uFill>
                  <a:solidFill>
                    <a:srgbClr val="007B92"/>
                  </a:solidFill>
                </a:uFill>
                <a:latin typeface="Corbel" panose="020B0503020204020204" pitchFamily="34" charset="0"/>
                <a:cs typeface="Calibri"/>
              </a:rPr>
              <a:t>2009</a:t>
            </a:r>
            <a:r>
              <a:rPr lang="en-US" sz="1400" spc="-4" dirty="0">
                <a:latin typeface="Corbel" panose="020B0503020204020204" pitchFamily="34" charset="0"/>
                <a:cs typeface="Calibri"/>
              </a:rPr>
              <a:t>]</a:t>
            </a:r>
          </a:p>
          <a:p>
            <a:r>
              <a:rPr lang="en-US" sz="1800" u="sng" spc="-4" dirty="0">
                <a:solidFill>
                  <a:schemeClr val="tx1"/>
                </a:solidFill>
                <a:latin typeface="Corbel" panose="020B0503020204020204" pitchFamily="34" charset="0"/>
                <a:cs typeface="Calibri"/>
              </a:rPr>
              <a:t>Approach 2:</a:t>
            </a:r>
            <a:r>
              <a:rPr lang="en-US" sz="1800" spc="-4" dirty="0">
                <a:solidFill>
                  <a:schemeClr val="tx1"/>
                </a:solidFill>
                <a:latin typeface="Corbel" panose="020B0503020204020204" pitchFamily="34" charset="0"/>
                <a:cs typeface="Calibri"/>
              </a:rPr>
              <a:t> ask for </a:t>
            </a:r>
            <a:r>
              <a:rPr lang="en-US" sz="1800" spc="-4" dirty="0">
                <a:solidFill>
                  <a:srgbClr val="C00000"/>
                </a:solidFill>
                <a:latin typeface="Corbel" panose="020B0503020204020204" pitchFamily="34" charset="0"/>
                <a:cs typeface="Calibri"/>
              </a:rPr>
              <a:t>pairwise comparisons</a:t>
            </a:r>
            <a:r>
              <a:rPr lang="en-US" sz="1800" spc="-4" dirty="0">
                <a:solidFill>
                  <a:schemeClr val="tx1"/>
                </a:solidFill>
                <a:latin typeface="Corbel" panose="020B0503020204020204" pitchFamily="34" charset="0"/>
                <a:cs typeface="Calibri"/>
              </a:rPr>
              <a:t> </a:t>
            </a:r>
            <a:r>
              <a:rPr lang="en-US" sz="1400" spc="-4" dirty="0">
                <a:solidFill>
                  <a:schemeClr val="tx1"/>
                </a:solidFill>
                <a:latin typeface="Corbel" panose="020B0503020204020204" pitchFamily="34" charset="0"/>
                <a:cs typeface="Calibri"/>
              </a:rPr>
              <a:t>[Phelps et al. 2015; Clark et al. 2018]</a:t>
            </a:r>
            <a:endParaRPr lang="en-US" sz="1800" spc="-4" dirty="0">
              <a:solidFill>
                <a:schemeClr val="tx1"/>
              </a:solidFill>
              <a:latin typeface="Corbel" panose="020B0503020204020204" pitchFamily="34" charset="0"/>
              <a:cs typeface="Calibri"/>
            </a:endParaRPr>
          </a:p>
          <a:p>
            <a:endParaRPr lang="en-US" spc="-4" dirty="0">
              <a:solidFill>
                <a:schemeClr val="tx1"/>
              </a:solidFill>
              <a:latin typeface="Corbel" panose="020B0503020204020204" pitchFamily="34" charset="0"/>
              <a:cs typeface="Calibri"/>
            </a:endParaRPr>
          </a:p>
          <a:p>
            <a:endParaRPr lang="en-US" sz="1800" spc="-4" dirty="0">
              <a:solidFill>
                <a:schemeClr val="tx1"/>
              </a:solidFill>
              <a:latin typeface="Corbel" panose="020B0503020204020204" pitchFamily="34" charset="0"/>
              <a:cs typeface="Calibri"/>
            </a:endParaRPr>
          </a:p>
          <a:p>
            <a:endParaRPr lang="en-US" spc="-4" dirty="0">
              <a:solidFill>
                <a:schemeClr val="tx1"/>
              </a:solidFill>
              <a:latin typeface="Corbel" panose="020B0503020204020204" pitchFamily="34" charset="0"/>
              <a:cs typeface="Calibri"/>
            </a:endParaRPr>
          </a:p>
          <a:p>
            <a:endParaRPr lang="en-US" sz="1800" spc="-4" dirty="0">
              <a:solidFill>
                <a:schemeClr val="tx1"/>
              </a:solidFill>
              <a:latin typeface="Corbel" panose="020B0503020204020204" pitchFamily="34" charset="0"/>
              <a:cs typeface="Calibri"/>
            </a:endParaRPr>
          </a:p>
          <a:p>
            <a:endParaRPr lang="en-US" spc="-4" dirty="0">
              <a:solidFill>
                <a:schemeClr val="tx1"/>
              </a:solidFill>
              <a:latin typeface="Corbel" panose="020B0503020204020204" pitchFamily="34" charset="0"/>
              <a:cs typeface="Calibri"/>
            </a:endParaRPr>
          </a:p>
          <a:p>
            <a:endParaRPr lang="en-US" sz="1800" spc="-4" dirty="0">
              <a:solidFill>
                <a:schemeClr val="tx1"/>
              </a:solidFill>
              <a:latin typeface="Corbel" panose="020B0503020204020204" pitchFamily="34" charset="0"/>
              <a:cs typeface="Calibri"/>
            </a:endParaRPr>
          </a:p>
          <a:p>
            <a:endParaRPr lang="en-US" dirty="0">
              <a:solidFill>
                <a:schemeClr val="tx1"/>
              </a:solidFill>
            </a:endParaRPr>
          </a:p>
        </p:txBody>
      </p:sp>
      <p:sp>
        <p:nvSpPr>
          <p:cNvPr id="7" name="TextBox 6">
            <a:extLst>
              <a:ext uri="{FF2B5EF4-FFF2-40B4-BE49-F238E27FC236}">
                <a16:creationId xmlns:a16="http://schemas.microsoft.com/office/drawing/2014/main" id="{E9F9EAC9-DA13-BFD4-F716-129FFAAEC114}"/>
              </a:ext>
            </a:extLst>
          </p:cNvPr>
          <p:cNvSpPr txBox="1"/>
          <p:nvPr/>
        </p:nvSpPr>
        <p:spPr>
          <a:xfrm>
            <a:off x="5334330" y="4450817"/>
            <a:ext cx="3576320" cy="600506"/>
          </a:xfrm>
          <a:prstGeom prst="wedgeRoundRectCallout">
            <a:avLst>
              <a:gd name="adj1" fmla="val -20439"/>
              <a:gd name="adj2" fmla="val -21578"/>
              <a:gd name="adj3" fmla="val 16667"/>
            </a:avLst>
          </a:prstGeom>
          <a:solidFill>
            <a:srgbClr val="ECEEFD"/>
          </a:solidFill>
          <a:ln w="12700"/>
        </p:spPr>
        <p:style>
          <a:lnRef idx="2">
            <a:schemeClr val="accent1"/>
          </a:lnRef>
          <a:fillRef idx="1">
            <a:schemeClr val="lt1"/>
          </a:fillRef>
          <a:effectRef idx="0">
            <a:schemeClr val="accent1"/>
          </a:effectRef>
          <a:fontRef idx="minor">
            <a:schemeClr val="dk1"/>
          </a:fontRef>
        </p:style>
        <p:txBody>
          <a:bodyPr wrap="square" lIns="0" tIns="0" rIns="0" bIns="0" anchor="ctr">
            <a:noAutofit/>
          </a:bodyPr>
          <a:lstStyle/>
          <a:p>
            <a:pPr algn="ctr"/>
            <a:r>
              <a:rPr lang="en-US" sz="1800" dirty="0">
                <a:latin typeface="Corbel" panose="020B0503020204020204" pitchFamily="34" charset="0"/>
              </a:rPr>
              <a:t>Pairwise comparison of multiple provides </a:t>
            </a:r>
            <a:r>
              <a:rPr lang="en-US" sz="1800" spc="-4" dirty="0">
                <a:solidFill>
                  <a:schemeClr val="tx1"/>
                </a:solidFill>
                <a:latin typeface="Corbel" panose="020B0503020204020204" pitchFamily="34" charset="0"/>
                <a:cs typeface="Calibri"/>
              </a:rPr>
              <a:t>which can be more reliable </a:t>
            </a:r>
            <a:endParaRPr lang="en-US" sz="1800" dirty="0">
              <a:latin typeface="Corbel" panose="020B0503020204020204" pitchFamily="34" charset="0"/>
            </a:endParaRPr>
          </a:p>
        </p:txBody>
      </p:sp>
      <p:sp>
        <p:nvSpPr>
          <p:cNvPr id="11" name="object 5">
            <a:extLst>
              <a:ext uri="{FF2B5EF4-FFF2-40B4-BE49-F238E27FC236}">
                <a16:creationId xmlns:a16="http://schemas.microsoft.com/office/drawing/2014/main" id="{4F578D00-170D-02D0-270F-781DCD935BD0}"/>
              </a:ext>
            </a:extLst>
          </p:cNvPr>
          <p:cNvSpPr txBox="1"/>
          <p:nvPr/>
        </p:nvSpPr>
        <p:spPr>
          <a:xfrm>
            <a:off x="403140" y="2314163"/>
            <a:ext cx="2665148" cy="933428"/>
          </a:xfrm>
          <a:prstGeom prst="rect">
            <a:avLst/>
          </a:prstGeom>
        </p:spPr>
        <p:txBody>
          <a:bodyPr vert="horz" wrap="square" lIns="0" tIns="10001" rIns="0" bIns="0" rtlCol="0">
            <a:spAutoFit/>
          </a:bodyPr>
          <a:lstStyle/>
          <a:p>
            <a:pPr marL="28575" marR="22860">
              <a:spcBef>
                <a:spcPts val="79"/>
              </a:spcBef>
            </a:pPr>
            <a:r>
              <a:rPr sz="1500" spc="-4" dirty="0">
                <a:latin typeface="Courier New"/>
                <a:cs typeface="Courier New"/>
              </a:rPr>
              <a:t>An</a:t>
            </a:r>
            <a:r>
              <a:rPr sz="1500" spc="-26" dirty="0">
                <a:latin typeface="Courier New"/>
                <a:cs typeface="Courier New"/>
              </a:rPr>
              <a:t> </a:t>
            </a:r>
            <a:r>
              <a:rPr sz="1500" spc="-4" dirty="0">
                <a:latin typeface="Courier New"/>
                <a:cs typeface="Courier New"/>
              </a:rPr>
              <a:t>earthquake</a:t>
            </a:r>
            <a:r>
              <a:rPr sz="1500" spc="-23" dirty="0">
                <a:latin typeface="Courier New"/>
                <a:cs typeface="Courier New"/>
              </a:rPr>
              <a:t> </a:t>
            </a:r>
            <a:r>
              <a:rPr sz="1500" spc="-4" dirty="0">
                <a:latin typeface="Courier New"/>
                <a:cs typeface="Courier New"/>
              </a:rPr>
              <a:t>hit </a:t>
            </a:r>
            <a:r>
              <a:rPr sz="1500" spc="-889" dirty="0">
                <a:latin typeface="Courier New"/>
                <a:cs typeface="Courier New"/>
              </a:rPr>
              <a:t> </a:t>
            </a:r>
            <a:r>
              <a:rPr sz="1500" spc="-4" dirty="0">
                <a:latin typeface="Courier New"/>
                <a:cs typeface="Courier New"/>
              </a:rPr>
              <a:t>San</a:t>
            </a:r>
            <a:r>
              <a:rPr sz="1500" spc="-19" dirty="0">
                <a:latin typeface="Courier New"/>
                <a:cs typeface="Courier New"/>
              </a:rPr>
              <a:t> </a:t>
            </a:r>
            <a:r>
              <a:rPr sz="1500" spc="-4" dirty="0">
                <a:latin typeface="Courier New"/>
                <a:cs typeface="Courier New"/>
              </a:rPr>
              <a:t>Francisco.</a:t>
            </a:r>
            <a:r>
              <a:rPr lang="en-US" sz="1500" spc="-4" dirty="0">
                <a:latin typeface="Courier New"/>
                <a:cs typeface="Courier New"/>
              </a:rPr>
              <a:t> </a:t>
            </a:r>
            <a:r>
              <a:rPr sz="1500" spc="-4" dirty="0">
                <a:latin typeface="Courier New"/>
                <a:cs typeface="Courier New"/>
              </a:rPr>
              <a:t>There was minor </a:t>
            </a:r>
            <a:r>
              <a:rPr sz="1500" spc="-893" dirty="0">
                <a:latin typeface="Courier New"/>
                <a:cs typeface="Courier New"/>
              </a:rPr>
              <a:t> </a:t>
            </a:r>
            <a:r>
              <a:rPr sz="1500" spc="-4" dirty="0">
                <a:latin typeface="Courier New"/>
                <a:cs typeface="Courier New"/>
              </a:rPr>
              <a:t>property</a:t>
            </a:r>
            <a:r>
              <a:rPr sz="1500" spc="-49" dirty="0">
                <a:latin typeface="Courier New"/>
                <a:cs typeface="Courier New"/>
              </a:rPr>
              <a:t> </a:t>
            </a:r>
            <a:r>
              <a:rPr sz="1500" spc="-4" dirty="0">
                <a:latin typeface="Courier New"/>
                <a:cs typeface="Courier New"/>
              </a:rPr>
              <a:t>damage, </a:t>
            </a:r>
            <a:r>
              <a:rPr sz="1500" spc="-889" dirty="0">
                <a:latin typeface="Courier New"/>
                <a:cs typeface="Courier New"/>
              </a:rPr>
              <a:t> </a:t>
            </a:r>
            <a:r>
              <a:rPr sz="1500" dirty="0">
                <a:latin typeface="Courier New"/>
                <a:cs typeface="Courier New"/>
              </a:rPr>
              <a:t>but</a:t>
            </a:r>
            <a:r>
              <a:rPr sz="1500" spc="-30" dirty="0">
                <a:latin typeface="Courier New"/>
                <a:cs typeface="Courier New"/>
              </a:rPr>
              <a:t> </a:t>
            </a:r>
            <a:r>
              <a:rPr sz="1500" dirty="0">
                <a:latin typeface="Courier New"/>
                <a:cs typeface="Courier New"/>
              </a:rPr>
              <a:t>no</a:t>
            </a:r>
            <a:r>
              <a:rPr sz="1500" spc="-26" dirty="0">
                <a:latin typeface="Courier New"/>
                <a:cs typeface="Courier New"/>
              </a:rPr>
              <a:t> </a:t>
            </a:r>
            <a:r>
              <a:rPr sz="1500" spc="-4" dirty="0">
                <a:latin typeface="Courier New"/>
                <a:cs typeface="Courier New"/>
              </a:rPr>
              <a:t>injuries.</a:t>
            </a:r>
            <a:endParaRPr sz="1500" dirty="0">
              <a:latin typeface="Courier New"/>
              <a:cs typeface="Courier New"/>
            </a:endParaRPr>
          </a:p>
        </p:txBody>
      </p:sp>
      <p:sp>
        <p:nvSpPr>
          <p:cNvPr id="12" name="object 6">
            <a:extLst>
              <a:ext uri="{FF2B5EF4-FFF2-40B4-BE49-F238E27FC236}">
                <a16:creationId xmlns:a16="http://schemas.microsoft.com/office/drawing/2014/main" id="{91296930-0005-B6AF-AA84-DE1D7A9BBB2D}"/>
              </a:ext>
            </a:extLst>
          </p:cNvPr>
          <p:cNvSpPr txBox="1"/>
          <p:nvPr/>
        </p:nvSpPr>
        <p:spPr>
          <a:xfrm>
            <a:off x="6173628" y="2285112"/>
            <a:ext cx="2932992" cy="933428"/>
          </a:xfrm>
          <a:prstGeom prst="rect">
            <a:avLst/>
          </a:prstGeom>
        </p:spPr>
        <p:txBody>
          <a:bodyPr vert="horz" wrap="square" lIns="0" tIns="10001" rIns="0" bIns="0" rtlCol="0">
            <a:spAutoFit/>
          </a:bodyPr>
          <a:lstStyle/>
          <a:p>
            <a:pPr marL="28575" marR="22860">
              <a:spcBef>
                <a:spcPts val="79"/>
              </a:spcBef>
            </a:pPr>
            <a:r>
              <a:rPr sz="1500" spc="-4" dirty="0">
                <a:latin typeface="Courier New"/>
                <a:cs typeface="Courier New"/>
              </a:rPr>
              <a:t>The Bay Area has good</a:t>
            </a:r>
            <a:r>
              <a:rPr sz="1500" spc="-19" dirty="0">
                <a:latin typeface="Courier New"/>
                <a:cs typeface="Courier New"/>
              </a:rPr>
              <a:t> </a:t>
            </a:r>
            <a:r>
              <a:rPr sz="1500" spc="-4" dirty="0">
                <a:latin typeface="Courier New"/>
                <a:cs typeface="Courier New"/>
              </a:rPr>
              <a:t>weather</a:t>
            </a:r>
            <a:r>
              <a:rPr sz="1500" spc="-15" dirty="0">
                <a:latin typeface="Courier New"/>
                <a:cs typeface="Courier New"/>
              </a:rPr>
              <a:t> </a:t>
            </a:r>
            <a:r>
              <a:rPr sz="1500" spc="-4" dirty="0">
                <a:latin typeface="Courier New"/>
                <a:cs typeface="Courier New"/>
              </a:rPr>
              <a:t>but</a:t>
            </a:r>
            <a:r>
              <a:rPr sz="1500" spc="-15" dirty="0">
                <a:latin typeface="Courier New"/>
                <a:cs typeface="Courier New"/>
              </a:rPr>
              <a:t> </a:t>
            </a:r>
            <a:r>
              <a:rPr sz="1500" spc="-4" dirty="0">
                <a:latin typeface="Courier New"/>
                <a:cs typeface="Courier New"/>
              </a:rPr>
              <a:t>is </a:t>
            </a:r>
            <a:r>
              <a:rPr sz="1500" spc="-889" dirty="0">
                <a:latin typeface="Courier New"/>
                <a:cs typeface="Courier New"/>
              </a:rPr>
              <a:t> </a:t>
            </a:r>
            <a:r>
              <a:rPr sz="1500" spc="-4" dirty="0">
                <a:latin typeface="Courier New"/>
                <a:cs typeface="Courier New"/>
              </a:rPr>
              <a:t>prone</a:t>
            </a:r>
            <a:r>
              <a:rPr sz="1500" spc="38" dirty="0">
                <a:latin typeface="Courier New"/>
                <a:cs typeface="Courier New"/>
              </a:rPr>
              <a:t> </a:t>
            </a:r>
            <a:br>
              <a:rPr lang="en-US" sz="1500" spc="38" dirty="0">
                <a:latin typeface="Courier New"/>
                <a:cs typeface="Courier New"/>
              </a:rPr>
            </a:br>
            <a:r>
              <a:rPr sz="1500" spc="-4" dirty="0">
                <a:latin typeface="Courier New"/>
                <a:cs typeface="Courier New"/>
              </a:rPr>
              <a:t>to</a:t>
            </a:r>
            <a:r>
              <a:rPr lang="en-US" sz="1500" spc="-4" dirty="0">
                <a:latin typeface="Courier New"/>
                <a:cs typeface="Courier New"/>
              </a:rPr>
              <a:t> </a:t>
            </a:r>
            <a:r>
              <a:rPr sz="1500" spc="-4" dirty="0">
                <a:latin typeface="Courier New"/>
                <a:cs typeface="Courier New"/>
              </a:rPr>
              <a:t>earthquakes and</a:t>
            </a:r>
            <a:r>
              <a:rPr lang="en-US" sz="1500" spc="-4" dirty="0">
                <a:latin typeface="Courier New"/>
                <a:cs typeface="Courier New"/>
              </a:rPr>
              <a:t> </a:t>
            </a:r>
            <a:r>
              <a:rPr sz="1500" spc="-4" dirty="0">
                <a:latin typeface="Courier New"/>
                <a:cs typeface="Courier New"/>
              </a:rPr>
              <a:t>wildfires.</a:t>
            </a:r>
            <a:endParaRPr sz="1500" dirty="0">
              <a:latin typeface="Courier New"/>
              <a:cs typeface="Courier New"/>
            </a:endParaRPr>
          </a:p>
        </p:txBody>
      </p:sp>
      <p:sp>
        <p:nvSpPr>
          <p:cNvPr id="13" name="object 7">
            <a:extLst>
              <a:ext uri="{FF2B5EF4-FFF2-40B4-BE49-F238E27FC236}">
                <a16:creationId xmlns:a16="http://schemas.microsoft.com/office/drawing/2014/main" id="{9B8AAEC2-9996-8E31-BEB5-C9D6C96D4F93}"/>
              </a:ext>
            </a:extLst>
          </p:cNvPr>
          <p:cNvSpPr txBox="1"/>
          <p:nvPr/>
        </p:nvSpPr>
        <p:spPr>
          <a:xfrm>
            <a:off x="3411123" y="2307780"/>
            <a:ext cx="2295145" cy="933428"/>
          </a:xfrm>
          <a:prstGeom prst="rect">
            <a:avLst/>
          </a:prstGeom>
        </p:spPr>
        <p:txBody>
          <a:bodyPr vert="horz" wrap="square" lIns="0" tIns="10001" rIns="0" bIns="0" rtlCol="0">
            <a:spAutoFit/>
          </a:bodyPr>
          <a:lstStyle/>
          <a:p>
            <a:pPr marL="9525" marR="3810">
              <a:spcBef>
                <a:spcPts val="79"/>
              </a:spcBef>
            </a:pPr>
            <a:r>
              <a:rPr sz="1500" dirty="0">
                <a:latin typeface="Courier New"/>
                <a:cs typeface="Courier New"/>
              </a:rPr>
              <a:t>A</a:t>
            </a:r>
            <a:r>
              <a:rPr sz="1500" spc="-26" dirty="0">
                <a:latin typeface="Courier New"/>
                <a:cs typeface="Courier New"/>
              </a:rPr>
              <a:t> </a:t>
            </a:r>
            <a:r>
              <a:rPr sz="1500" spc="-4" dirty="0">
                <a:latin typeface="Courier New"/>
                <a:cs typeface="Courier New"/>
              </a:rPr>
              <a:t>4.2</a:t>
            </a:r>
            <a:r>
              <a:rPr sz="1500" spc="-23" dirty="0">
                <a:latin typeface="Courier New"/>
                <a:cs typeface="Courier New"/>
              </a:rPr>
              <a:t> </a:t>
            </a:r>
            <a:r>
              <a:rPr sz="1500" spc="-4" dirty="0">
                <a:latin typeface="Courier New"/>
                <a:cs typeface="Courier New"/>
              </a:rPr>
              <a:t>magnitude </a:t>
            </a:r>
            <a:r>
              <a:rPr sz="1500" spc="-889" dirty="0">
                <a:latin typeface="Courier New"/>
                <a:cs typeface="Courier New"/>
              </a:rPr>
              <a:t> </a:t>
            </a:r>
            <a:r>
              <a:rPr sz="1500" spc="-4" dirty="0">
                <a:latin typeface="Courier New"/>
                <a:cs typeface="Courier New"/>
              </a:rPr>
              <a:t>earthquake hit </a:t>
            </a:r>
            <a:r>
              <a:rPr sz="1500" dirty="0">
                <a:latin typeface="Courier New"/>
                <a:cs typeface="Courier New"/>
              </a:rPr>
              <a:t> </a:t>
            </a:r>
            <a:r>
              <a:rPr sz="1500" spc="-4" dirty="0">
                <a:latin typeface="Courier New"/>
                <a:cs typeface="Courier New"/>
              </a:rPr>
              <a:t>San Francisco, resulting in </a:t>
            </a:r>
            <a:r>
              <a:rPr sz="1500" dirty="0">
                <a:latin typeface="Courier New"/>
                <a:cs typeface="Courier New"/>
              </a:rPr>
              <a:t> </a:t>
            </a:r>
            <a:r>
              <a:rPr sz="1500" spc="-4" dirty="0">
                <a:latin typeface="Courier New"/>
                <a:cs typeface="Courier New"/>
              </a:rPr>
              <a:t>massive</a:t>
            </a:r>
            <a:r>
              <a:rPr sz="1500" spc="-45" dirty="0">
                <a:latin typeface="Courier New"/>
                <a:cs typeface="Courier New"/>
              </a:rPr>
              <a:t> </a:t>
            </a:r>
            <a:r>
              <a:rPr sz="1500" spc="-4" dirty="0">
                <a:latin typeface="Courier New"/>
                <a:cs typeface="Courier New"/>
              </a:rPr>
              <a:t>damage.</a:t>
            </a:r>
            <a:endParaRPr sz="1500" dirty="0">
              <a:latin typeface="Courier New"/>
              <a:cs typeface="Courier New"/>
            </a:endParaRPr>
          </a:p>
        </p:txBody>
      </p:sp>
      <p:sp>
        <p:nvSpPr>
          <p:cNvPr id="15" name="object 9">
            <a:extLst>
              <a:ext uri="{FF2B5EF4-FFF2-40B4-BE49-F238E27FC236}">
                <a16:creationId xmlns:a16="http://schemas.microsoft.com/office/drawing/2014/main" id="{F17F3128-140C-70F9-F96B-0D3165F044DC}"/>
              </a:ext>
            </a:extLst>
          </p:cNvPr>
          <p:cNvSpPr txBox="1"/>
          <p:nvPr/>
        </p:nvSpPr>
        <p:spPr>
          <a:xfrm>
            <a:off x="3032155" y="2598936"/>
            <a:ext cx="248126" cy="379431"/>
          </a:xfrm>
          <a:prstGeom prst="rect">
            <a:avLst/>
          </a:prstGeom>
        </p:spPr>
        <p:txBody>
          <a:bodyPr vert="horz" wrap="square" lIns="0" tIns="10001" rIns="0" bIns="0" rtlCol="0">
            <a:spAutoFit/>
          </a:bodyPr>
          <a:lstStyle/>
          <a:p>
            <a:pPr marL="9525">
              <a:spcBef>
                <a:spcPts val="79"/>
              </a:spcBef>
            </a:pPr>
            <a:r>
              <a:rPr sz="2400" dirty="0">
                <a:latin typeface="Cambria Math"/>
                <a:cs typeface="Cambria Math"/>
              </a:rPr>
              <a:t>&gt;</a:t>
            </a:r>
          </a:p>
        </p:txBody>
      </p:sp>
      <p:sp>
        <p:nvSpPr>
          <p:cNvPr id="16" name="object 9">
            <a:extLst>
              <a:ext uri="{FF2B5EF4-FFF2-40B4-BE49-F238E27FC236}">
                <a16:creationId xmlns:a16="http://schemas.microsoft.com/office/drawing/2014/main" id="{C1247B35-5925-B187-A7BA-EDC9FA368AF0}"/>
              </a:ext>
            </a:extLst>
          </p:cNvPr>
          <p:cNvSpPr txBox="1"/>
          <p:nvPr/>
        </p:nvSpPr>
        <p:spPr>
          <a:xfrm>
            <a:off x="5845205" y="2598936"/>
            <a:ext cx="248126" cy="379431"/>
          </a:xfrm>
          <a:prstGeom prst="rect">
            <a:avLst/>
          </a:prstGeom>
        </p:spPr>
        <p:txBody>
          <a:bodyPr vert="horz" wrap="square" lIns="0" tIns="10001" rIns="0" bIns="0" rtlCol="0">
            <a:spAutoFit/>
          </a:bodyPr>
          <a:lstStyle/>
          <a:p>
            <a:pPr marL="9525">
              <a:spcBef>
                <a:spcPts val="79"/>
              </a:spcBef>
            </a:pPr>
            <a:r>
              <a:rPr sz="2400" dirty="0">
                <a:latin typeface="Cambria Math"/>
                <a:cs typeface="Cambria Math"/>
              </a:rPr>
              <a:t>&gt;</a:t>
            </a:r>
          </a:p>
        </p:txBody>
      </p:sp>
      <p:sp>
        <p:nvSpPr>
          <p:cNvPr id="18" name="TextBox 17">
            <a:extLst>
              <a:ext uri="{FF2B5EF4-FFF2-40B4-BE49-F238E27FC236}">
                <a16:creationId xmlns:a16="http://schemas.microsoft.com/office/drawing/2014/main" id="{16CC0E19-6B77-981D-80C8-C54267206030}"/>
              </a:ext>
            </a:extLst>
          </p:cNvPr>
          <p:cNvSpPr txBox="1"/>
          <p:nvPr/>
        </p:nvSpPr>
        <p:spPr>
          <a:xfrm>
            <a:off x="279816" y="3218204"/>
            <a:ext cx="8376503" cy="461665"/>
          </a:xfrm>
          <a:prstGeom prst="rect">
            <a:avLst/>
          </a:prstGeom>
          <a:noFill/>
        </p:spPr>
        <p:txBody>
          <a:bodyPr wrap="square">
            <a:spAutoFit/>
          </a:bodyPr>
          <a:lstStyle/>
          <a:p>
            <a:pPr marR="144780" algn="ctr">
              <a:spcBef>
                <a:spcPts val="176"/>
              </a:spcBef>
            </a:pPr>
            <a:r>
              <a:rPr lang="en-US" sz="2400" spc="-41" dirty="0">
                <a:latin typeface="Cambria Math"/>
                <a:cs typeface="Cambria Math"/>
              </a:rPr>
              <a:t>𝑠</a:t>
            </a:r>
            <a:r>
              <a:rPr lang="en-US" sz="2400" spc="-62" baseline="-15366" dirty="0">
                <a:latin typeface="Cambria Math"/>
                <a:cs typeface="Cambria Math"/>
              </a:rPr>
              <a:t>1          		  	    </a:t>
            </a:r>
            <a:r>
              <a:rPr lang="en-US" sz="2400" spc="-15" dirty="0">
                <a:latin typeface="Cambria Math"/>
                <a:cs typeface="Cambria Math"/>
              </a:rPr>
              <a:t>𝑠</a:t>
            </a:r>
            <a:r>
              <a:rPr lang="en-US" sz="2400" spc="-23" baseline="-15366" dirty="0">
                <a:latin typeface="Cambria Math"/>
                <a:cs typeface="Cambria Math"/>
              </a:rPr>
              <a:t>2</a:t>
            </a:r>
            <a:r>
              <a:rPr lang="en-US" sz="2400" spc="-62" baseline="-15366" dirty="0">
                <a:latin typeface="Cambria Math"/>
                <a:cs typeface="Cambria Math"/>
              </a:rPr>
              <a:t>   			    </a:t>
            </a:r>
            <a:r>
              <a:rPr lang="en-US" sz="2400" spc="-15" dirty="0">
                <a:latin typeface="Cambria Math"/>
                <a:cs typeface="Cambria Math"/>
              </a:rPr>
              <a:t>𝑠</a:t>
            </a:r>
            <a:r>
              <a:rPr lang="en-US" sz="2400" spc="-23" baseline="-15366" dirty="0">
                <a:latin typeface="Cambria Math"/>
                <a:cs typeface="Cambria Math"/>
              </a:rPr>
              <a:t>3</a:t>
            </a:r>
            <a:r>
              <a:rPr lang="en-US" sz="2800" spc="-62" baseline="-15366" dirty="0">
                <a:latin typeface="Cambria Math"/>
                <a:cs typeface="Cambria Math"/>
              </a:rPr>
              <a:t> </a:t>
            </a:r>
            <a:endParaRPr lang="en-US" sz="2800" baseline="-15366" dirty="0">
              <a:latin typeface="Cambria Math"/>
              <a:cs typeface="Cambria Math"/>
            </a:endParaRP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92E7FA93-A42F-2C40-C7BD-5D42AFD27F47}"/>
                  </a:ext>
                </a:extLst>
              </p:cNvPr>
              <p:cNvSpPr txBox="1"/>
              <p:nvPr/>
            </p:nvSpPr>
            <p:spPr>
              <a:xfrm>
                <a:off x="2806479" y="2367235"/>
                <a:ext cx="563275" cy="33804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fa-IR" sz="1400" i="1" smtClean="0">
                          <a:latin typeface="Cambria Math" panose="02040503050406030204" pitchFamily="18" charset="0"/>
                        </a:rPr>
                        <m:t>👩</m:t>
                      </m:r>
                    </m:oMath>
                  </m:oMathPara>
                </a14:m>
                <a:endParaRPr lang="en-US" dirty="0"/>
              </a:p>
            </p:txBody>
          </p:sp>
        </mc:Choice>
        <mc:Fallback xmlns="">
          <p:sp>
            <p:nvSpPr>
              <p:cNvPr id="20" name="TextBox 19">
                <a:extLst>
                  <a:ext uri="{FF2B5EF4-FFF2-40B4-BE49-F238E27FC236}">
                    <a16:creationId xmlns:a16="http://schemas.microsoft.com/office/drawing/2014/main" id="{92E7FA93-A42F-2C40-C7BD-5D42AFD27F47}"/>
                  </a:ext>
                </a:extLst>
              </p:cNvPr>
              <p:cNvSpPr txBox="1">
                <a:spLocks noRot="1" noChangeAspect="1" noMove="1" noResize="1" noEditPoints="1" noAdjustHandles="1" noChangeArrowheads="1" noChangeShapeType="1" noTextEdit="1"/>
              </p:cNvSpPr>
              <p:nvPr/>
            </p:nvSpPr>
            <p:spPr>
              <a:xfrm>
                <a:off x="2806479" y="2367235"/>
                <a:ext cx="563275" cy="338041"/>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EF87413C-1F79-D93A-A900-95FA6B8B1618}"/>
                  </a:ext>
                </a:extLst>
              </p:cNvPr>
              <p:cNvSpPr txBox="1"/>
              <p:nvPr/>
            </p:nvSpPr>
            <p:spPr>
              <a:xfrm>
                <a:off x="5624495" y="2381080"/>
                <a:ext cx="563275" cy="33804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fa-IR" sz="1400" i="1" smtClean="0">
                          <a:latin typeface="Cambria Math" panose="02040503050406030204" pitchFamily="18" charset="0"/>
                        </a:rPr>
                        <m:t>👩</m:t>
                      </m:r>
                    </m:oMath>
                  </m:oMathPara>
                </a14:m>
                <a:endParaRPr lang="en-US" dirty="0"/>
              </a:p>
            </p:txBody>
          </p:sp>
        </mc:Choice>
        <mc:Fallback xmlns="">
          <p:sp>
            <p:nvSpPr>
              <p:cNvPr id="21" name="TextBox 20">
                <a:extLst>
                  <a:ext uri="{FF2B5EF4-FFF2-40B4-BE49-F238E27FC236}">
                    <a16:creationId xmlns:a16="http://schemas.microsoft.com/office/drawing/2014/main" id="{EF87413C-1F79-D93A-A900-95FA6B8B1618}"/>
                  </a:ext>
                </a:extLst>
              </p:cNvPr>
              <p:cNvSpPr txBox="1">
                <a:spLocks noRot="1" noChangeAspect="1" noMove="1" noResize="1" noEditPoints="1" noAdjustHandles="1" noChangeArrowheads="1" noChangeShapeType="1" noTextEdit="1"/>
              </p:cNvSpPr>
              <p:nvPr/>
            </p:nvSpPr>
            <p:spPr>
              <a:xfrm>
                <a:off x="5624495" y="2381080"/>
                <a:ext cx="563275" cy="338041"/>
              </a:xfrm>
              <a:prstGeom prst="rect">
                <a:avLst/>
              </a:prstGeom>
              <a:blipFill>
                <a:blip r:embed="rId4"/>
                <a:stretch>
                  <a:fillRect/>
                </a:stretch>
              </a:blipFill>
            </p:spPr>
            <p:txBody>
              <a:bodyPr/>
              <a:lstStyle/>
              <a:p>
                <a:r>
                  <a:rPr lang="en-US">
                    <a:noFill/>
                  </a:rPr>
                  <a:t> </a:t>
                </a:r>
              </a:p>
            </p:txBody>
          </p:sp>
        </mc:Fallback>
      </mc:AlternateContent>
      <p:sp>
        <p:nvSpPr>
          <p:cNvPr id="23" name="TextBox 22">
            <a:extLst>
              <a:ext uri="{FF2B5EF4-FFF2-40B4-BE49-F238E27FC236}">
                <a16:creationId xmlns:a16="http://schemas.microsoft.com/office/drawing/2014/main" id="{5A9B7D9E-8E15-816D-BC89-0C2B9F6266A4}"/>
              </a:ext>
            </a:extLst>
          </p:cNvPr>
          <p:cNvSpPr txBox="1"/>
          <p:nvPr/>
        </p:nvSpPr>
        <p:spPr>
          <a:xfrm>
            <a:off x="5893130" y="3794475"/>
            <a:ext cx="2377440" cy="523220"/>
          </a:xfrm>
          <a:prstGeom prst="rect">
            <a:avLst/>
          </a:prstGeom>
          <a:noFill/>
        </p:spPr>
        <p:txBody>
          <a:bodyPr wrap="square">
            <a:spAutoFit/>
          </a:bodyPr>
          <a:lstStyle/>
          <a:p>
            <a:pPr algn="ctr"/>
            <a:r>
              <a:rPr lang="en-US" dirty="0">
                <a:latin typeface="Corbel" panose="020B0503020204020204" pitchFamily="34" charset="0"/>
              </a:rPr>
              <a:t>Bradley-Terry [1952] </a:t>
            </a:r>
            <a:br>
              <a:rPr lang="en-US" dirty="0">
                <a:latin typeface="Corbel" panose="020B0503020204020204" pitchFamily="34" charset="0"/>
              </a:rPr>
            </a:br>
            <a:r>
              <a:rPr lang="en-US" dirty="0">
                <a:latin typeface="Corbel" panose="020B0503020204020204" pitchFamily="34" charset="0"/>
              </a:rPr>
              <a:t>paired comparison model</a:t>
            </a:r>
          </a:p>
        </p:txBody>
      </p:sp>
      <p:sp>
        <p:nvSpPr>
          <p:cNvPr id="36" name="object 56">
            <a:extLst>
              <a:ext uri="{FF2B5EF4-FFF2-40B4-BE49-F238E27FC236}">
                <a16:creationId xmlns:a16="http://schemas.microsoft.com/office/drawing/2014/main" id="{4B8A3B99-9E91-E1B0-D737-BD95CE057750}"/>
              </a:ext>
            </a:extLst>
          </p:cNvPr>
          <p:cNvSpPr txBox="1"/>
          <p:nvPr/>
        </p:nvSpPr>
        <p:spPr>
          <a:xfrm>
            <a:off x="1044352" y="4334492"/>
            <a:ext cx="944880" cy="563616"/>
          </a:xfrm>
          <a:prstGeom prst="rect">
            <a:avLst/>
          </a:prstGeom>
        </p:spPr>
        <p:txBody>
          <a:bodyPr vert="horz" wrap="square" lIns="0" tIns="9525" rIns="0" bIns="0" rtlCol="0">
            <a:spAutoFit/>
          </a:bodyPr>
          <a:lstStyle/>
          <a:p>
            <a:pPr marL="9525">
              <a:spcBef>
                <a:spcPts val="75"/>
              </a:spcBef>
            </a:pPr>
            <a:r>
              <a:rPr sz="1800" spc="-4" dirty="0">
                <a:solidFill>
                  <a:srgbClr val="00AF50"/>
                </a:solidFill>
                <a:latin typeface="Corbel" panose="020B0503020204020204" pitchFamily="34" charset="0"/>
                <a:cs typeface="Calibri"/>
              </a:rPr>
              <a:t>“winning”</a:t>
            </a:r>
            <a:endParaRPr sz="1800" dirty="0">
              <a:latin typeface="Corbel" panose="020B0503020204020204" pitchFamily="34" charset="0"/>
              <a:cs typeface="Calibri"/>
            </a:endParaRPr>
          </a:p>
          <a:p>
            <a:pPr marL="9525" algn="ctr"/>
            <a:r>
              <a:rPr sz="1800" spc="-4" dirty="0">
                <a:solidFill>
                  <a:srgbClr val="00AF50"/>
                </a:solidFill>
                <a:latin typeface="Corbel" panose="020B0503020204020204" pitchFamily="34" charset="0"/>
                <a:cs typeface="Calibri"/>
              </a:rPr>
              <a:t>sample</a:t>
            </a:r>
            <a:endParaRPr sz="1800" dirty="0">
              <a:latin typeface="Corbel" panose="020B0503020204020204" pitchFamily="34" charset="0"/>
              <a:cs typeface="Calibri"/>
            </a:endParaRPr>
          </a:p>
        </p:txBody>
      </p:sp>
      <p:pic>
        <p:nvPicPr>
          <p:cNvPr id="37" name="object 57">
            <a:extLst>
              <a:ext uri="{FF2B5EF4-FFF2-40B4-BE49-F238E27FC236}">
                <a16:creationId xmlns:a16="http://schemas.microsoft.com/office/drawing/2014/main" id="{ABDC571B-E943-F151-D401-214144DB1ECF}"/>
              </a:ext>
            </a:extLst>
          </p:cNvPr>
          <p:cNvPicPr/>
          <p:nvPr/>
        </p:nvPicPr>
        <p:blipFill>
          <a:blip r:embed="rId5" cstate="print"/>
          <a:stretch>
            <a:fillRect/>
          </a:stretch>
        </p:blipFill>
        <p:spPr>
          <a:xfrm>
            <a:off x="1919636" y="4210324"/>
            <a:ext cx="115538" cy="167983"/>
          </a:xfrm>
          <a:prstGeom prst="rect">
            <a:avLst/>
          </a:prstGeom>
        </p:spPr>
      </p:pic>
      <p:sp>
        <p:nvSpPr>
          <p:cNvPr id="38" name="object 58">
            <a:extLst>
              <a:ext uri="{FF2B5EF4-FFF2-40B4-BE49-F238E27FC236}">
                <a16:creationId xmlns:a16="http://schemas.microsoft.com/office/drawing/2014/main" id="{CB486335-0095-0B41-BF37-7584326A0CDD}"/>
              </a:ext>
            </a:extLst>
          </p:cNvPr>
          <p:cNvSpPr txBox="1"/>
          <p:nvPr/>
        </p:nvSpPr>
        <p:spPr>
          <a:xfrm>
            <a:off x="2116423" y="4329818"/>
            <a:ext cx="1216057" cy="563616"/>
          </a:xfrm>
          <a:prstGeom prst="rect">
            <a:avLst/>
          </a:prstGeom>
        </p:spPr>
        <p:txBody>
          <a:bodyPr vert="horz" wrap="square" lIns="0" tIns="9525" rIns="0" bIns="0" rtlCol="0">
            <a:spAutoFit/>
          </a:bodyPr>
          <a:lstStyle/>
          <a:p>
            <a:pPr marL="9525" algn="ctr">
              <a:spcBef>
                <a:spcPts val="75"/>
              </a:spcBef>
            </a:pPr>
            <a:r>
              <a:rPr sz="1800" spc="-4" dirty="0">
                <a:solidFill>
                  <a:srgbClr val="C00000"/>
                </a:solidFill>
                <a:latin typeface="Corbel" panose="020B0503020204020204" pitchFamily="34" charset="0"/>
                <a:cs typeface="Calibri"/>
              </a:rPr>
              <a:t>“losing”</a:t>
            </a:r>
            <a:endParaRPr sz="1800" dirty="0">
              <a:latin typeface="Corbel" panose="020B0503020204020204" pitchFamily="34" charset="0"/>
              <a:cs typeface="Calibri"/>
            </a:endParaRPr>
          </a:p>
          <a:p>
            <a:pPr marL="9525" algn="ctr"/>
            <a:r>
              <a:rPr sz="1800" spc="-4" dirty="0">
                <a:solidFill>
                  <a:srgbClr val="C00000"/>
                </a:solidFill>
                <a:latin typeface="Corbel" panose="020B0503020204020204" pitchFamily="34" charset="0"/>
                <a:cs typeface="Calibri"/>
              </a:rPr>
              <a:t>sample</a:t>
            </a:r>
            <a:endParaRPr sz="1800" dirty="0">
              <a:latin typeface="Corbel" panose="020B0503020204020204" pitchFamily="34" charset="0"/>
              <a:cs typeface="Calibri"/>
            </a:endParaRPr>
          </a:p>
        </p:txBody>
      </p:sp>
      <p:pic>
        <p:nvPicPr>
          <p:cNvPr id="39" name="object 59">
            <a:extLst>
              <a:ext uri="{FF2B5EF4-FFF2-40B4-BE49-F238E27FC236}">
                <a16:creationId xmlns:a16="http://schemas.microsoft.com/office/drawing/2014/main" id="{8B76E08E-4BA5-192F-B281-A741F0565840}"/>
              </a:ext>
            </a:extLst>
          </p:cNvPr>
          <p:cNvPicPr/>
          <p:nvPr/>
        </p:nvPicPr>
        <p:blipFill>
          <a:blip r:embed="rId6" cstate="print"/>
          <a:stretch>
            <a:fillRect/>
          </a:stretch>
        </p:blipFill>
        <p:spPr>
          <a:xfrm>
            <a:off x="2272920" y="4212611"/>
            <a:ext cx="83153" cy="158686"/>
          </a:xfrm>
          <a:prstGeom prst="rect">
            <a:avLst/>
          </a:prstGeom>
        </p:spPr>
      </p:pic>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8A90F2C8-3FBE-6054-8A77-D171985DF43B}"/>
                  </a:ext>
                </a:extLst>
              </p:cNvPr>
              <p:cNvSpPr txBox="1"/>
              <p:nvPr/>
            </p:nvSpPr>
            <p:spPr>
              <a:xfrm>
                <a:off x="601641" y="3808091"/>
                <a:ext cx="4983648" cy="42614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i="1" smtClean="0">
                          <a:latin typeface="Cambria Math" panose="02040503050406030204" pitchFamily="18" charset="0"/>
                        </a:rPr>
                        <m:t>𝐽</m:t>
                      </m:r>
                      <m:d>
                        <m:dPr>
                          <m:ctrlPr>
                            <a:rPr lang="en-US" sz="1800" i="1">
                              <a:latin typeface="Cambria Math" panose="02040503050406030204" pitchFamily="18" charset="0"/>
                            </a:rPr>
                          </m:ctrlPr>
                        </m:dPr>
                        <m:e>
                          <m:r>
                            <a:rPr lang="en-US" sz="1800" i="1">
                              <a:latin typeface="Cambria Math" panose="02040503050406030204" pitchFamily="18" charset="0"/>
                            </a:rPr>
                            <m:t>𝜙</m:t>
                          </m:r>
                        </m:e>
                      </m:d>
                      <m:r>
                        <a:rPr lang="en-US" sz="1800" b="0" i="1" smtClean="0">
                          <a:latin typeface="Cambria Math" panose="02040503050406030204" pitchFamily="18" charset="0"/>
                        </a:rPr>
                        <m:t>=</m:t>
                      </m:r>
                      <m:sSub>
                        <m:sSubPr>
                          <m:ctrlPr>
                            <a:rPr lang="en-US" sz="1800" i="1">
                              <a:latin typeface="Cambria Math" panose="02040503050406030204" pitchFamily="18" charset="0"/>
                              <a:ea typeface="Cambria Math" panose="02040503050406030204" pitchFamily="18" charset="0"/>
                            </a:rPr>
                          </m:ctrlPr>
                        </m:sSubPr>
                        <m:e>
                          <m:r>
                            <a:rPr lang="en-US" sz="1800" b="0" i="1" smtClean="0">
                              <a:latin typeface="Cambria Math" panose="02040503050406030204" pitchFamily="18" charset="0"/>
                              <a:ea typeface="Cambria Math" panose="02040503050406030204" pitchFamily="18" charset="0"/>
                            </a:rPr>
                            <m:t>−</m:t>
                          </m:r>
                          <m:r>
                            <a:rPr lang="fa-IR" sz="1800" i="1">
                              <a:latin typeface="Cambria Math" panose="02040503050406030204" pitchFamily="18" charset="0"/>
                              <a:ea typeface="Cambria Math" panose="02040503050406030204" pitchFamily="18" charset="0"/>
                            </a:rPr>
                            <m:t>𝔼</m:t>
                          </m:r>
                        </m:e>
                        <m:sub>
                          <m:r>
                            <a:rPr lang="en-US" sz="1800" b="0" i="1" smtClean="0">
                              <a:latin typeface="Cambria Math" panose="02040503050406030204" pitchFamily="18" charset="0"/>
                            </a:rPr>
                            <m:t>(</m:t>
                          </m:r>
                          <m:sSup>
                            <m:sSupPr>
                              <m:ctrlPr>
                                <a:rPr lang="en-US" sz="1800" b="0" i="1" smtClean="0">
                                  <a:solidFill>
                                    <a:srgbClr val="00B050"/>
                                  </a:solidFill>
                                  <a:latin typeface="Cambria Math" panose="02040503050406030204" pitchFamily="18" charset="0"/>
                                </a:rPr>
                              </m:ctrlPr>
                            </m:sSupPr>
                            <m:e>
                              <m:r>
                                <a:rPr lang="en-US" sz="1800" b="0" i="1" smtClean="0">
                                  <a:solidFill>
                                    <a:srgbClr val="00B050"/>
                                  </a:solidFill>
                                  <a:latin typeface="Cambria Math" panose="02040503050406030204" pitchFamily="18" charset="0"/>
                                </a:rPr>
                                <m:t>𝑠</m:t>
                              </m:r>
                            </m:e>
                            <m:sup>
                              <m:r>
                                <a:rPr lang="en-US" sz="1800" b="0" i="1" smtClean="0">
                                  <a:solidFill>
                                    <a:srgbClr val="00B050"/>
                                  </a:solidFill>
                                  <a:latin typeface="Cambria Math" panose="02040503050406030204" pitchFamily="18" charset="0"/>
                                </a:rPr>
                                <m:t>+</m:t>
                              </m:r>
                            </m:sup>
                          </m:sSup>
                          <m:r>
                            <a:rPr lang="en-US" sz="1800" b="0" i="1" smtClean="0">
                              <a:latin typeface="Cambria Math" panose="02040503050406030204" pitchFamily="18" charset="0"/>
                            </a:rPr>
                            <m:t>,  </m:t>
                          </m:r>
                          <m:sSup>
                            <m:sSupPr>
                              <m:ctrlPr>
                                <a:rPr lang="en-US" sz="1800" b="0" i="1" smtClean="0">
                                  <a:solidFill>
                                    <a:srgbClr val="C00000"/>
                                  </a:solidFill>
                                  <a:latin typeface="Cambria Math" panose="02040503050406030204" pitchFamily="18" charset="0"/>
                                </a:rPr>
                              </m:ctrlPr>
                            </m:sSupPr>
                            <m:e>
                              <m:r>
                                <a:rPr lang="en-US" sz="1800" b="0" i="1" smtClean="0">
                                  <a:solidFill>
                                    <a:srgbClr val="C00000"/>
                                  </a:solidFill>
                                  <a:latin typeface="Cambria Math" panose="02040503050406030204" pitchFamily="18" charset="0"/>
                                </a:rPr>
                                <m:t>𝑠</m:t>
                              </m:r>
                            </m:e>
                            <m:sup>
                              <m:r>
                                <a:rPr lang="en-US" sz="1800" b="0" i="1" smtClean="0">
                                  <a:solidFill>
                                    <a:srgbClr val="C00000"/>
                                  </a:solidFill>
                                  <a:latin typeface="Cambria Math" panose="02040503050406030204" pitchFamily="18" charset="0"/>
                                </a:rPr>
                                <m:t>−</m:t>
                              </m:r>
                            </m:sup>
                          </m:sSup>
                          <m:r>
                            <a:rPr lang="en-US" sz="1800" b="0" i="1" smtClean="0">
                              <a:latin typeface="Cambria Math" panose="02040503050406030204" pitchFamily="18" charset="0"/>
                            </a:rPr>
                            <m:t>)</m:t>
                          </m:r>
                        </m:sub>
                      </m:sSub>
                      <m:d>
                        <m:dPr>
                          <m:begChr m:val="["/>
                          <m:endChr m:val="]"/>
                          <m:ctrlPr>
                            <a:rPr lang="fa-IR" sz="1800" i="1">
                              <a:latin typeface="Cambria Math" panose="02040503050406030204" pitchFamily="18" charset="0"/>
                            </a:rPr>
                          </m:ctrlPr>
                        </m:dPr>
                        <m:e>
                          <m:func>
                            <m:funcPr>
                              <m:ctrlPr>
                                <a:rPr lang="en-US" sz="1800" b="0" i="1" smtClean="0">
                                  <a:latin typeface="Cambria Math" panose="02040503050406030204" pitchFamily="18" charset="0"/>
                                </a:rPr>
                              </m:ctrlPr>
                            </m:funcPr>
                            <m:fName>
                              <m:r>
                                <m:rPr>
                                  <m:sty m:val="p"/>
                                </m:rPr>
                                <a:rPr lang="en-US" sz="1800" b="0" i="0" smtClean="0">
                                  <a:latin typeface="Cambria Math" panose="02040503050406030204" pitchFamily="18" charset="0"/>
                                </a:rPr>
                                <m:t>log</m:t>
                              </m:r>
                            </m:fName>
                            <m:e>
                              <m:r>
                                <a:rPr lang="en-US" sz="1800" b="0" i="1" smtClean="0">
                                  <a:latin typeface="Cambria Math" panose="02040503050406030204" pitchFamily="18" charset="0"/>
                                </a:rPr>
                                <m:t>𝜎</m:t>
                              </m:r>
                              <m:d>
                                <m:dPr>
                                  <m:ctrlPr>
                                    <a:rPr lang="en-US" sz="1800" b="0" i="1" smtClean="0">
                                      <a:latin typeface="Cambria Math" panose="02040503050406030204" pitchFamily="18" charset="0"/>
                                    </a:rPr>
                                  </m:ctrlPr>
                                </m:dPr>
                                <m:e>
                                  <m:r>
                                    <a:rPr lang="fa-IR" sz="1800" i="1" smtClean="0">
                                      <a:solidFill>
                                        <a:srgbClr val="0E0CC0"/>
                                      </a:solidFill>
                                      <a:latin typeface="Cambria Math" panose="02040503050406030204" pitchFamily="18" charset="0"/>
                                    </a:rPr>
                                    <m:t>𝑅</m:t>
                                  </m:r>
                                  <m:d>
                                    <m:dPr>
                                      <m:ctrlPr>
                                        <a:rPr lang="fa-IR" sz="1800" i="1">
                                          <a:latin typeface="Cambria Math" panose="02040503050406030204" pitchFamily="18" charset="0"/>
                                        </a:rPr>
                                      </m:ctrlPr>
                                    </m:dPr>
                                    <m:e>
                                      <m:sSup>
                                        <m:sSupPr>
                                          <m:ctrlPr>
                                            <a:rPr lang="en-US" sz="1800" i="1">
                                              <a:solidFill>
                                                <a:srgbClr val="00B050"/>
                                              </a:solidFill>
                                              <a:latin typeface="Cambria Math" panose="02040503050406030204" pitchFamily="18" charset="0"/>
                                            </a:rPr>
                                          </m:ctrlPr>
                                        </m:sSupPr>
                                        <m:e>
                                          <m:r>
                                            <a:rPr lang="en-US" sz="1800" i="1">
                                              <a:solidFill>
                                                <a:srgbClr val="00B050"/>
                                              </a:solidFill>
                                              <a:latin typeface="Cambria Math" panose="02040503050406030204" pitchFamily="18" charset="0"/>
                                            </a:rPr>
                                            <m:t>𝑠</m:t>
                                          </m:r>
                                        </m:e>
                                        <m:sup>
                                          <m:r>
                                            <a:rPr lang="en-US" sz="1800" i="1">
                                              <a:solidFill>
                                                <a:srgbClr val="00B050"/>
                                              </a:solidFill>
                                              <a:latin typeface="Cambria Math" panose="02040503050406030204" pitchFamily="18" charset="0"/>
                                            </a:rPr>
                                            <m:t>+</m:t>
                                          </m:r>
                                        </m:sup>
                                      </m:sSup>
                                      <m:r>
                                        <a:rPr lang="en-US" sz="1800" i="1">
                                          <a:latin typeface="Cambria Math" panose="02040503050406030204" pitchFamily="18" charset="0"/>
                                        </a:rPr>
                                        <m:t>;</m:t>
                                      </m:r>
                                      <m:r>
                                        <a:rPr lang="en-US" sz="1800" i="1">
                                          <a:latin typeface="Cambria Math" panose="02040503050406030204" pitchFamily="18" charset="0"/>
                                        </a:rPr>
                                        <m:t>𝑝</m:t>
                                      </m:r>
                                    </m:e>
                                  </m:d>
                                  <m:r>
                                    <a:rPr lang="en-US" sz="1800" b="0" i="1" smtClean="0">
                                      <a:latin typeface="Cambria Math" panose="02040503050406030204" pitchFamily="18" charset="0"/>
                                    </a:rPr>
                                    <m:t> −</m:t>
                                  </m:r>
                                  <m:r>
                                    <a:rPr lang="en-US" sz="1800" b="0" i="1" smtClean="0">
                                      <a:solidFill>
                                        <a:srgbClr val="0E0CC0"/>
                                      </a:solidFill>
                                      <a:latin typeface="Cambria Math" panose="02040503050406030204" pitchFamily="18" charset="0"/>
                                    </a:rPr>
                                    <m:t>𝑅</m:t>
                                  </m:r>
                                  <m:d>
                                    <m:dPr>
                                      <m:ctrlPr>
                                        <a:rPr lang="fa-IR" sz="1800" i="1">
                                          <a:latin typeface="Cambria Math" panose="02040503050406030204" pitchFamily="18" charset="0"/>
                                        </a:rPr>
                                      </m:ctrlPr>
                                    </m:dPr>
                                    <m:e>
                                      <m:sSup>
                                        <m:sSupPr>
                                          <m:ctrlPr>
                                            <a:rPr lang="en-US" sz="1800" i="1">
                                              <a:solidFill>
                                                <a:srgbClr val="C00000"/>
                                              </a:solidFill>
                                              <a:latin typeface="Cambria Math" panose="02040503050406030204" pitchFamily="18" charset="0"/>
                                            </a:rPr>
                                          </m:ctrlPr>
                                        </m:sSupPr>
                                        <m:e>
                                          <m:r>
                                            <a:rPr lang="en-US" sz="1800" i="1">
                                              <a:solidFill>
                                                <a:srgbClr val="C00000"/>
                                              </a:solidFill>
                                              <a:latin typeface="Cambria Math" panose="02040503050406030204" pitchFamily="18" charset="0"/>
                                            </a:rPr>
                                            <m:t>𝑠</m:t>
                                          </m:r>
                                        </m:e>
                                        <m:sup>
                                          <m:r>
                                            <a:rPr lang="en-US" sz="1800" i="1">
                                              <a:solidFill>
                                                <a:srgbClr val="C00000"/>
                                              </a:solidFill>
                                              <a:latin typeface="Cambria Math" panose="02040503050406030204" pitchFamily="18" charset="0"/>
                                            </a:rPr>
                                            <m:t>−</m:t>
                                          </m:r>
                                        </m:sup>
                                      </m:sSup>
                                      <m:r>
                                        <a:rPr lang="en-US" sz="1800" i="1">
                                          <a:latin typeface="Cambria Math" panose="02040503050406030204" pitchFamily="18" charset="0"/>
                                        </a:rPr>
                                        <m:t>;</m:t>
                                      </m:r>
                                      <m:r>
                                        <a:rPr lang="en-US" sz="1800" i="1">
                                          <a:latin typeface="Cambria Math" panose="02040503050406030204" pitchFamily="18" charset="0"/>
                                        </a:rPr>
                                        <m:t>𝑝</m:t>
                                      </m:r>
                                    </m:e>
                                  </m:d>
                                </m:e>
                              </m:d>
                            </m:e>
                          </m:func>
                        </m:e>
                      </m:d>
                    </m:oMath>
                  </m:oMathPara>
                </a14:m>
                <a:endParaRPr lang="en-US" sz="1800" dirty="0"/>
              </a:p>
            </p:txBody>
          </p:sp>
        </mc:Choice>
        <mc:Fallback xmlns="">
          <p:sp>
            <p:nvSpPr>
              <p:cNvPr id="42" name="TextBox 41">
                <a:extLst>
                  <a:ext uri="{FF2B5EF4-FFF2-40B4-BE49-F238E27FC236}">
                    <a16:creationId xmlns:a16="http://schemas.microsoft.com/office/drawing/2014/main" id="{8A90F2C8-3FBE-6054-8A77-D171985DF43B}"/>
                  </a:ext>
                </a:extLst>
              </p:cNvPr>
              <p:cNvSpPr txBox="1">
                <a:spLocks noRot="1" noChangeAspect="1" noMove="1" noResize="1" noEditPoints="1" noAdjustHandles="1" noChangeArrowheads="1" noChangeShapeType="1" noTextEdit="1"/>
              </p:cNvSpPr>
              <p:nvPr/>
            </p:nvSpPr>
            <p:spPr>
              <a:xfrm>
                <a:off x="601641" y="3808091"/>
                <a:ext cx="4983648" cy="426142"/>
              </a:xfrm>
              <a:prstGeom prst="rect">
                <a:avLst/>
              </a:prstGeom>
              <a:blipFill>
                <a:blip r:embed="rId7"/>
                <a:stretch>
                  <a:fillRect b="-8824"/>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CA7022E6-52C2-A0F3-93B9-893D4B453954}"/>
              </a:ext>
            </a:extLst>
          </p:cNvPr>
          <p:cNvSpPr txBox="1"/>
          <p:nvPr/>
        </p:nvSpPr>
        <p:spPr>
          <a:xfrm>
            <a:off x="3497580" y="4919543"/>
            <a:ext cx="2266819" cy="261610"/>
          </a:xfrm>
          <a:prstGeom prst="rect">
            <a:avLst/>
          </a:prstGeom>
          <a:noFill/>
        </p:spPr>
        <p:txBody>
          <a:bodyPr wrap="square" rtlCol="0">
            <a:spAutoFit/>
          </a:bodyPr>
          <a:lstStyle/>
          <a:p>
            <a:pPr algn="ctr"/>
            <a:r>
              <a:rPr lang="en-US" sz="1050" dirty="0">
                <a:solidFill>
                  <a:schemeClr val="tx1">
                    <a:lumMod val="50000"/>
                    <a:lumOff val="50000"/>
                  </a:schemeClr>
                </a:solidFill>
                <a:latin typeface="Corbel" panose="020B0503020204020204" pitchFamily="34" charset="0"/>
              </a:rPr>
              <a:t>[Slide credit: Jesse Mu]</a:t>
            </a:r>
          </a:p>
        </p:txBody>
      </p:sp>
    </p:spTree>
    <p:extLst>
      <p:ext uri="{BB962C8B-B14F-4D97-AF65-F5344CB8AC3E}">
        <p14:creationId xmlns:p14="http://schemas.microsoft.com/office/powerpoint/2010/main" val="6581932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5BF47-EB43-3688-00C5-FEF17DB4AFFD}"/>
              </a:ext>
            </a:extLst>
          </p:cNvPr>
          <p:cNvSpPr>
            <a:spLocks noGrp="1"/>
          </p:cNvSpPr>
          <p:nvPr>
            <p:ph type="title"/>
          </p:nvPr>
        </p:nvSpPr>
        <p:spPr/>
        <p:txBody>
          <a:bodyPr>
            <a:normAutofit fontScale="90000"/>
          </a:bodyPr>
          <a:lstStyle/>
          <a:p>
            <a:r>
              <a:rPr lang="en-US" dirty="0"/>
              <a:t>Scaling Reward Models </a:t>
            </a:r>
          </a:p>
        </p:txBody>
      </p:sp>
      <p:sp>
        <p:nvSpPr>
          <p:cNvPr id="3" name="Content Placeholder 2">
            <a:extLst>
              <a:ext uri="{FF2B5EF4-FFF2-40B4-BE49-F238E27FC236}">
                <a16:creationId xmlns:a16="http://schemas.microsoft.com/office/drawing/2014/main" id="{DE2FB5DE-E414-264E-F54E-483D5C2E160C}"/>
              </a:ext>
            </a:extLst>
          </p:cNvPr>
          <p:cNvSpPr>
            <a:spLocks noGrp="1"/>
          </p:cNvSpPr>
          <p:nvPr>
            <p:ph idx="1"/>
          </p:nvPr>
        </p:nvSpPr>
        <p:spPr/>
        <p:txBody>
          <a:bodyPr/>
          <a:lstStyle/>
          <a:p>
            <a:endParaRPr lang="en-US"/>
          </a:p>
        </p:txBody>
      </p:sp>
      <p:pic>
        <p:nvPicPr>
          <p:cNvPr id="4" name="object 3">
            <a:extLst>
              <a:ext uri="{FF2B5EF4-FFF2-40B4-BE49-F238E27FC236}">
                <a16:creationId xmlns:a16="http://schemas.microsoft.com/office/drawing/2014/main" id="{71166BF0-55E4-1608-99D7-8842F43C4DC6}"/>
              </a:ext>
            </a:extLst>
          </p:cNvPr>
          <p:cNvPicPr/>
          <p:nvPr/>
        </p:nvPicPr>
        <p:blipFill>
          <a:blip r:embed="rId2" cstate="print"/>
          <a:stretch>
            <a:fillRect/>
          </a:stretch>
        </p:blipFill>
        <p:spPr>
          <a:xfrm>
            <a:off x="1872940" y="1254574"/>
            <a:ext cx="5101156" cy="3521277"/>
          </a:xfrm>
          <a:prstGeom prst="rect">
            <a:avLst/>
          </a:prstGeom>
        </p:spPr>
      </p:pic>
      <p:sp>
        <p:nvSpPr>
          <p:cNvPr id="9" name="TextBox 8">
            <a:extLst>
              <a:ext uri="{FF2B5EF4-FFF2-40B4-BE49-F238E27FC236}">
                <a16:creationId xmlns:a16="http://schemas.microsoft.com/office/drawing/2014/main" id="{D9FC7E4B-ABE2-C39C-FAB6-1D195028A55C}"/>
              </a:ext>
            </a:extLst>
          </p:cNvPr>
          <p:cNvSpPr txBox="1"/>
          <p:nvPr/>
        </p:nvSpPr>
        <p:spPr>
          <a:xfrm>
            <a:off x="3665621" y="247424"/>
            <a:ext cx="5253789" cy="861675"/>
          </a:xfrm>
          <a:prstGeom prst="wedgeRoundRectCallout">
            <a:avLst>
              <a:gd name="adj1" fmla="val -35074"/>
              <a:gd name="adj2" fmla="val 28513"/>
              <a:gd name="adj3" fmla="val 16667"/>
            </a:avLst>
          </a:prstGeom>
          <a:solidFill>
            <a:srgbClr val="ECEEFD"/>
          </a:solidFill>
          <a:ln w="12700"/>
        </p:spPr>
        <p:style>
          <a:lnRef idx="2">
            <a:schemeClr val="accent1"/>
          </a:lnRef>
          <a:fillRef idx="1">
            <a:schemeClr val="lt1"/>
          </a:fillRef>
          <a:effectRef idx="0">
            <a:schemeClr val="accent1"/>
          </a:effectRef>
          <a:fontRef idx="minor">
            <a:schemeClr val="dk1"/>
          </a:fontRef>
        </p:style>
        <p:txBody>
          <a:bodyPr wrap="square" lIns="91440" tIns="91440" rIns="91440" bIns="91440" anchor="ctr">
            <a:noAutofit/>
          </a:bodyPr>
          <a:lstStyle/>
          <a:p>
            <a:r>
              <a:rPr lang="en-US" sz="2000" dirty="0">
                <a:solidFill>
                  <a:srgbClr val="C00000"/>
                </a:solidFill>
                <a:latin typeface="Corbel" panose="020B0503020204020204" pitchFamily="34" charset="0"/>
              </a:rPr>
              <a:t>Large enough R</a:t>
            </a:r>
            <a:r>
              <a:rPr lang="en-US" sz="2000" dirty="0">
                <a:latin typeface="Corbel" panose="020B0503020204020204" pitchFamily="34" charset="0"/>
              </a:rPr>
              <a:t> trained on </a:t>
            </a:r>
            <a:r>
              <a:rPr lang="en-US" sz="2000" dirty="0">
                <a:solidFill>
                  <a:srgbClr val="C00000"/>
                </a:solidFill>
                <a:latin typeface="Corbel" panose="020B0503020204020204" pitchFamily="34" charset="0"/>
              </a:rPr>
              <a:t>large enough data</a:t>
            </a:r>
            <a:r>
              <a:rPr lang="en-US" sz="2000" dirty="0">
                <a:latin typeface="Corbel" panose="020B0503020204020204" pitchFamily="34" charset="0"/>
              </a:rPr>
              <a:t> approaching  single human performance. </a:t>
            </a:r>
          </a:p>
        </p:txBody>
      </p:sp>
      <p:sp>
        <p:nvSpPr>
          <p:cNvPr id="10" name="object 5">
            <a:extLst>
              <a:ext uri="{FF2B5EF4-FFF2-40B4-BE49-F238E27FC236}">
                <a16:creationId xmlns:a16="http://schemas.microsoft.com/office/drawing/2014/main" id="{EA105116-FB6A-A3A6-FA1B-8CA3BFBA5175}"/>
              </a:ext>
            </a:extLst>
          </p:cNvPr>
          <p:cNvSpPr txBox="1"/>
          <p:nvPr/>
        </p:nvSpPr>
        <p:spPr>
          <a:xfrm>
            <a:off x="6145460" y="4679689"/>
            <a:ext cx="2459514" cy="240450"/>
          </a:xfrm>
          <a:prstGeom prst="rect">
            <a:avLst/>
          </a:prstGeom>
        </p:spPr>
        <p:txBody>
          <a:bodyPr vert="horz" wrap="square" lIns="0" tIns="9525" rIns="0" bIns="0" rtlCol="0">
            <a:spAutoFit/>
          </a:bodyPr>
          <a:lstStyle/>
          <a:p>
            <a:pPr marL="9525">
              <a:spcBef>
                <a:spcPts val="75"/>
              </a:spcBef>
            </a:pPr>
            <a:r>
              <a:rPr sz="1500" u="sng" dirty="0">
                <a:uFill>
                  <a:solidFill>
                    <a:srgbClr val="000000"/>
                  </a:solidFill>
                </a:uFill>
                <a:latin typeface="Corbel" panose="020B0503020204020204" pitchFamily="34" charset="0"/>
                <a:cs typeface="Calibri"/>
              </a:rPr>
              <a:t>[</a:t>
            </a:r>
            <a:r>
              <a:rPr sz="1500" u="sng" dirty="0">
                <a:solidFill>
                  <a:srgbClr val="007B92"/>
                </a:solidFill>
                <a:uFill>
                  <a:solidFill>
                    <a:srgbClr val="000000"/>
                  </a:solidFill>
                </a:uFill>
                <a:latin typeface="Corbel" panose="020B0503020204020204" pitchFamily="34" charset="0"/>
                <a:cs typeface="Calibri"/>
                <a:hlinkClick r:id="rId3"/>
              </a:rPr>
              <a:t>Stiennon</a:t>
            </a:r>
            <a:r>
              <a:rPr sz="1500" u="sng" spc="-23" dirty="0">
                <a:solidFill>
                  <a:srgbClr val="007B92"/>
                </a:solidFill>
                <a:uFill>
                  <a:solidFill>
                    <a:srgbClr val="000000"/>
                  </a:solidFill>
                </a:uFill>
                <a:latin typeface="Corbel" panose="020B0503020204020204" pitchFamily="34" charset="0"/>
                <a:cs typeface="Calibri"/>
                <a:hlinkClick r:id="rId3"/>
              </a:rPr>
              <a:t> </a:t>
            </a:r>
            <a:r>
              <a:rPr sz="1500" u="sng" spc="-8" dirty="0">
                <a:solidFill>
                  <a:srgbClr val="007B92"/>
                </a:solidFill>
                <a:uFill>
                  <a:solidFill>
                    <a:srgbClr val="000000"/>
                  </a:solidFill>
                </a:uFill>
                <a:latin typeface="Corbel" panose="020B0503020204020204" pitchFamily="34" charset="0"/>
                <a:cs typeface="Calibri"/>
                <a:hlinkClick r:id="rId3"/>
              </a:rPr>
              <a:t>et</a:t>
            </a:r>
            <a:r>
              <a:rPr sz="1500" u="sng" spc="-11" dirty="0">
                <a:solidFill>
                  <a:srgbClr val="007B92"/>
                </a:solidFill>
                <a:uFill>
                  <a:solidFill>
                    <a:srgbClr val="000000"/>
                  </a:solidFill>
                </a:uFill>
                <a:latin typeface="Corbel" panose="020B0503020204020204" pitchFamily="34" charset="0"/>
                <a:cs typeface="Calibri"/>
                <a:hlinkClick r:id="rId3"/>
              </a:rPr>
              <a:t> </a:t>
            </a:r>
            <a:r>
              <a:rPr sz="1500" u="sng" dirty="0">
                <a:solidFill>
                  <a:srgbClr val="007B92"/>
                </a:solidFill>
                <a:uFill>
                  <a:solidFill>
                    <a:srgbClr val="000000"/>
                  </a:solidFill>
                </a:uFill>
                <a:latin typeface="Corbel" panose="020B0503020204020204" pitchFamily="34" charset="0"/>
                <a:cs typeface="Calibri"/>
                <a:hlinkClick r:id="rId3"/>
              </a:rPr>
              <a:t>al.,</a:t>
            </a:r>
            <a:r>
              <a:rPr sz="1500" u="sng" spc="-11" dirty="0">
                <a:solidFill>
                  <a:srgbClr val="007B92"/>
                </a:solidFill>
                <a:uFill>
                  <a:solidFill>
                    <a:srgbClr val="000000"/>
                  </a:solidFill>
                </a:uFill>
                <a:latin typeface="Corbel" panose="020B0503020204020204" pitchFamily="34" charset="0"/>
                <a:cs typeface="Calibri"/>
                <a:hlinkClick r:id="rId3"/>
              </a:rPr>
              <a:t> </a:t>
            </a:r>
            <a:r>
              <a:rPr sz="1500" u="sng" dirty="0">
                <a:solidFill>
                  <a:srgbClr val="007B92"/>
                </a:solidFill>
                <a:uFill>
                  <a:solidFill>
                    <a:srgbClr val="000000"/>
                  </a:solidFill>
                </a:uFill>
                <a:latin typeface="Corbel" panose="020B0503020204020204" pitchFamily="34" charset="0"/>
                <a:cs typeface="Calibri"/>
                <a:hlinkClick r:id="rId3"/>
              </a:rPr>
              <a:t>2020</a:t>
            </a:r>
            <a:r>
              <a:rPr sz="1500" u="sng" dirty="0">
                <a:uFill>
                  <a:solidFill>
                    <a:srgbClr val="000000"/>
                  </a:solidFill>
                </a:uFill>
                <a:latin typeface="Corbel" panose="020B0503020204020204" pitchFamily="34" charset="0"/>
                <a:cs typeface="Calibri"/>
              </a:rPr>
              <a:t>]</a:t>
            </a:r>
            <a:endParaRPr sz="1500" dirty="0">
              <a:latin typeface="Corbel" panose="020B0503020204020204" pitchFamily="34" charset="0"/>
              <a:cs typeface="Calibri"/>
            </a:endParaRPr>
          </a:p>
        </p:txBody>
      </p:sp>
    </p:spTree>
    <p:extLst>
      <p:ext uri="{BB962C8B-B14F-4D97-AF65-F5344CB8AC3E}">
        <p14:creationId xmlns:p14="http://schemas.microsoft.com/office/powerpoint/2010/main" val="31096347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B6F08-8611-BB1D-7EF4-52186F164F15}"/>
              </a:ext>
            </a:extLst>
          </p:cNvPr>
          <p:cNvSpPr>
            <a:spLocks noGrp="1"/>
          </p:cNvSpPr>
          <p:nvPr>
            <p:ph type="title"/>
          </p:nvPr>
        </p:nvSpPr>
        <p:spPr/>
        <p:txBody>
          <a:bodyPr>
            <a:normAutofit/>
          </a:bodyPr>
          <a:lstStyle/>
          <a:p>
            <a:r>
              <a:rPr lang="en-US" sz="2500" dirty="0">
                <a:latin typeface="Corbel" panose="020B0503020204020204" pitchFamily="34" charset="0"/>
                <a:cs typeface="Calibri"/>
              </a:rPr>
              <a:t>Regularizing with Pre-trained Model </a:t>
            </a:r>
            <a:endParaRPr lang="en-US" sz="250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547E8B8-58C2-183D-DEB4-43333674F090}"/>
                  </a:ext>
                </a:extLst>
              </p:cNvPr>
              <p:cNvSpPr>
                <a:spLocks noGrp="1"/>
              </p:cNvSpPr>
              <p:nvPr>
                <p:ph idx="1"/>
              </p:nvPr>
            </p:nvSpPr>
            <p:spPr>
              <a:xfrm>
                <a:off x="311700" y="1152474"/>
                <a:ext cx="8520600" cy="3754806"/>
              </a:xfrm>
            </p:spPr>
            <p:txBody>
              <a:bodyPr>
                <a:normAutofit/>
              </a:bodyPr>
              <a:lstStyle/>
              <a:p>
                <a:r>
                  <a:rPr lang="en-US" sz="1800" b="1" dirty="0">
                    <a:latin typeface="Corbel" panose="020B0503020204020204" pitchFamily="34" charset="0"/>
                    <a:cs typeface="Calibri"/>
                  </a:rPr>
                  <a:t>Challenge: </a:t>
                </a:r>
                <a:r>
                  <a:rPr lang="en-US" sz="1800" dirty="0">
                    <a:latin typeface="Corbel" panose="020B0503020204020204" pitchFamily="34" charset="0"/>
                    <a:cs typeface="Calibri"/>
                  </a:rPr>
                  <a:t>how do we ensure that </a:t>
                </a:r>
                <a14:m>
                  <m:oMath xmlns:m="http://schemas.openxmlformats.org/officeDocument/2006/math">
                    <m:r>
                      <a:rPr lang="fa-IR" sz="1800" i="1" smtClean="0">
                        <a:solidFill>
                          <a:srgbClr val="0E0CC0"/>
                        </a:solidFill>
                        <a:latin typeface="Cambria Math" panose="02040503050406030204" pitchFamily="18" charset="0"/>
                      </a:rPr>
                      <m:t>𝑅</m:t>
                    </m:r>
                    <m:d>
                      <m:dPr>
                        <m:ctrlPr>
                          <a:rPr lang="fa-IR" sz="1800" i="1">
                            <a:solidFill>
                              <a:srgbClr val="0E0CC0"/>
                            </a:solidFill>
                            <a:latin typeface="Cambria Math" panose="02040503050406030204" pitchFamily="18" charset="0"/>
                          </a:rPr>
                        </m:ctrlPr>
                      </m:dPr>
                      <m:e>
                        <m:r>
                          <a:rPr lang="en-US" sz="1800" i="1">
                            <a:solidFill>
                              <a:srgbClr val="0E0CC0"/>
                            </a:solidFill>
                            <a:latin typeface="Cambria Math" panose="02040503050406030204" pitchFamily="18" charset="0"/>
                          </a:rPr>
                          <m:t>𝑠</m:t>
                        </m:r>
                        <m:r>
                          <a:rPr lang="en-US" sz="1800" i="1">
                            <a:solidFill>
                              <a:srgbClr val="0E0CC0"/>
                            </a:solidFill>
                            <a:latin typeface="Cambria Math" panose="02040503050406030204" pitchFamily="18" charset="0"/>
                          </a:rPr>
                          <m:t>;</m:t>
                        </m:r>
                        <m:r>
                          <a:rPr lang="en-US" sz="1800" i="1">
                            <a:solidFill>
                              <a:srgbClr val="0E0CC0"/>
                            </a:solidFill>
                            <a:latin typeface="Cambria Math" panose="02040503050406030204" pitchFamily="18" charset="0"/>
                          </a:rPr>
                          <m:t>𝑝</m:t>
                        </m:r>
                      </m:e>
                    </m:d>
                  </m:oMath>
                </a14:m>
                <a:r>
                  <a:rPr lang="en-US" sz="1800" dirty="0">
                    <a:latin typeface="Corbel" panose="020B0503020204020204" pitchFamily="34" charset="0"/>
                    <a:cs typeface="Calibri"/>
                  </a:rPr>
                  <a:t> prefer natural language generations? </a:t>
                </a:r>
              </a:p>
              <a:p>
                <a:r>
                  <a:rPr lang="en-US" sz="1800" dirty="0">
                    <a:latin typeface="Corbel" panose="020B0503020204020204" pitchFamily="34" charset="0"/>
                    <a:cs typeface="Calibri"/>
                  </a:rPr>
                  <a:t>Since </a:t>
                </a:r>
                <a14:m>
                  <m:oMath xmlns:m="http://schemas.openxmlformats.org/officeDocument/2006/math">
                    <m:r>
                      <a:rPr lang="fa-IR" i="1">
                        <a:solidFill>
                          <a:srgbClr val="0E0CC0"/>
                        </a:solidFill>
                        <a:latin typeface="Cambria Math" panose="02040503050406030204" pitchFamily="18" charset="0"/>
                      </a:rPr>
                      <m:t>𝑅</m:t>
                    </m:r>
                    <m:d>
                      <m:dPr>
                        <m:ctrlPr>
                          <a:rPr lang="fa-IR" i="1">
                            <a:solidFill>
                              <a:srgbClr val="0E0CC0"/>
                            </a:solidFill>
                            <a:latin typeface="Cambria Math" panose="02040503050406030204" pitchFamily="18" charset="0"/>
                          </a:rPr>
                        </m:ctrlPr>
                      </m:dPr>
                      <m:e>
                        <m:r>
                          <a:rPr lang="en-US" i="1">
                            <a:solidFill>
                              <a:srgbClr val="0E0CC0"/>
                            </a:solidFill>
                            <a:latin typeface="Cambria Math" panose="02040503050406030204" pitchFamily="18" charset="0"/>
                          </a:rPr>
                          <m:t>𝑠</m:t>
                        </m:r>
                        <m:r>
                          <a:rPr lang="en-US" i="1">
                            <a:solidFill>
                              <a:srgbClr val="0E0CC0"/>
                            </a:solidFill>
                            <a:latin typeface="Cambria Math" panose="02040503050406030204" pitchFamily="18" charset="0"/>
                          </a:rPr>
                          <m:t>;</m:t>
                        </m:r>
                        <m:r>
                          <a:rPr lang="en-US" i="1">
                            <a:solidFill>
                              <a:srgbClr val="0E0CC0"/>
                            </a:solidFill>
                            <a:latin typeface="Cambria Math" panose="02040503050406030204" pitchFamily="18" charset="0"/>
                          </a:rPr>
                          <m:t>𝑝</m:t>
                        </m:r>
                      </m:e>
                    </m:d>
                  </m:oMath>
                </a14:m>
                <a:r>
                  <a:rPr lang="en-US" sz="1800" dirty="0">
                    <a:latin typeface="Corbel" panose="020B0503020204020204" pitchFamily="34" charset="0"/>
                    <a:cs typeface="Calibri"/>
                  </a:rPr>
                  <a:t> is trained on natural language inputs, it might fail to assign low scores to unnatural </a:t>
                </a:r>
                <a14:m>
                  <m:oMath xmlns:m="http://schemas.openxmlformats.org/officeDocument/2006/math">
                    <m:r>
                      <a:rPr lang="en-US" i="1" smtClean="0">
                        <a:solidFill>
                          <a:srgbClr val="0E0CC0"/>
                        </a:solidFill>
                        <a:latin typeface="Cambria Math" panose="02040503050406030204" pitchFamily="18" charset="0"/>
                      </a:rPr>
                      <m:t>𝑠</m:t>
                    </m:r>
                  </m:oMath>
                </a14:m>
                <a:r>
                  <a:rPr lang="en-US" sz="1800" dirty="0">
                    <a:latin typeface="Corbel" panose="020B0503020204020204" pitchFamily="34" charset="0"/>
                    <a:cs typeface="Calibri"/>
                  </a:rPr>
                  <a:t>. </a:t>
                </a:r>
              </a:p>
              <a:p>
                <a:r>
                  <a:rPr lang="en-US" sz="1800" b="1" dirty="0">
                    <a:latin typeface="Corbel" panose="020B0503020204020204" pitchFamily="34" charset="0"/>
                    <a:cs typeface="Calibri"/>
                  </a:rPr>
                  <a:t>Solution: </a:t>
                </a:r>
                <a:r>
                  <a:rPr lang="en-US" sz="1800" dirty="0">
                    <a:latin typeface="Corbel" panose="020B0503020204020204" pitchFamily="34" charset="0"/>
                    <a:cs typeface="Calibri"/>
                  </a:rPr>
                  <a:t>add regularization term to </a:t>
                </a:r>
                <a14:m>
                  <m:oMath xmlns:m="http://schemas.openxmlformats.org/officeDocument/2006/math">
                    <m:r>
                      <a:rPr lang="fa-IR" sz="1800" i="1" smtClean="0">
                        <a:latin typeface="Cambria Math" panose="02040503050406030204" pitchFamily="18" charset="0"/>
                      </a:rPr>
                      <m:t>𝑅</m:t>
                    </m:r>
                    <m:d>
                      <m:dPr>
                        <m:ctrlPr>
                          <a:rPr lang="fa-IR" sz="1800" i="1">
                            <a:latin typeface="Cambria Math" panose="02040503050406030204" pitchFamily="18" charset="0"/>
                          </a:rPr>
                        </m:ctrlPr>
                      </m:dPr>
                      <m:e>
                        <m:r>
                          <a:rPr lang="en-US" sz="1800" i="1">
                            <a:latin typeface="Cambria Math" panose="02040503050406030204" pitchFamily="18" charset="0"/>
                          </a:rPr>
                          <m:t>𝑠</m:t>
                        </m:r>
                        <m:r>
                          <a:rPr lang="en-US" sz="1800" i="1">
                            <a:latin typeface="Cambria Math" panose="02040503050406030204" pitchFamily="18" charset="0"/>
                          </a:rPr>
                          <m:t>;</m:t>
                        </m:r>
                        <m:r>
                          <a:rPr lang="en-US" sz="1800" i="1">
                            <a:latin typeface="Cambria Math" panose="02040503050406030204" pitchFamily="18" charset="0"/>
                          </a:rPr>
                          <m:t>𝑝</m:t>
                        </m:r>
                      </m:e>
                    </m:d>
                  </m:oMath>
                </a14:m>
                <a:r>
                  <a:rPr lang="en-US" sz="1800" dirty="0">
                    <a:latin typeface="Corbel" panose="020B0503020204020204" pitchFamily="34" charset="0"/>
                    <a:cs typeface="Calibri"/>
                  </a:rPr>
                  <a:t> that penalizes outputs that deviate from natural language. </a:t>
                </a:r>
                <a:endParaRPr lang="en-US" dirty="0">
                  <a:latin typeface="Corbel" panose="020B0503020204020204" pitchFamily="34" charset="0"/>
                  <a:cs typeface="Calibri"/>
                </a:endParaRPr>
              </a:p>
              <a:p>
                <a:pPr marL="114300" indent="0" algn="ctr">
                  <a:buNone/>
                </a:pPr>
                <a:endParaRPr lang="en-US" sz="1900" dirty="0">
                  <a:latin typeface="Corbel" panose="020B0503020204020204" pitchFamily="34" charset="0"/>
                  <a:cs typeface="Calibri"/>
                </a:endParaRPr>
              </a:p>
              <a:p>
                <a:endParaRPr lang="en-US" dirty="0">
                  <a:latin typeface="Corbel" panose="020B0503020204020204" pitchFamily="34" charset="0"/>
                  <a:cs typeface="Calibri"/>
                </a:endParaRPr>
              </a:p>
              <a:p>
                <a:endParaRPr lang="en-US" sz="1800" spc="-4" dirty="0">
                  <a:latin typeface="Corbel" panose="020B0503020204020204" pitchFamily="34" charset="0"/>
                  <a:cs typeface="Calibri"/>
                </a:endParaRPr>
              </a:p>
              <a:p>
                <a:endParaRPr lang="en-US" sz="1800" spc="-4" dirty="0">
                  <a:latin typeface="Corbel" panose="020B0503020204020204" pitchFamily="34" charset="0"/>
                  <a:cs typeface="Calibri"/>
                </a:endParaRPr>
              </a:p>
              <a:p>
                <a:r>
                  <a:rPr lang="en-US" sz="1800" spc="-4" dirty="0">
                    <a:latin typeface="Corbel" panose="020B0503020204020204" pitchFamily="34" charset="0"/>
                    <a:cs typeface="Calibri"/>
                  </a:rPr>
                  <a:t>This </a:t>
                </a:r>
                <a:r>
                  <a:rPr lang="en-US" sz="1800" dirty="0">
                    <a:latin typeface="Corbel" panose="020B0503020204020204" pitchFamily="34" charset="0"/>
                    <a:cs typeface="Calibri"/>
                  </a:rPr>
                  <a:t>is</a:t>
                </a:r>
                <a:r>
                  <a:rPr lang="en-US" sz="1800" spc="11" dirty="0">
                    <a:latin typeface="Corbel" panose="020B0503020204020204" pitchFamily="34" charset="0"/>
                    <a:cs typeface="Calibri"/>
                  </a:rPr>
                  <a:t> </a:t>
                </a:r>
                <a:r>
                  <a:rPr lang="en-US" sz="1800" dirty="0">
                    <a:latin typeface="Corbel" panose="020B0503020204020204" pitchFamily="34" charset="0"/>
                    <a:cs typeface="Calibri"/>
                  </a:rPr>
                  <a:t>a</a:t>
                </a:r>
                <a:r>
                  <a:rPr lang="en-US" sz="1800" spc="4" dirty="0">
                    <a:latin typeface="Corbel" panose="020B0503020204020204" pitchFamily="34" charset="0"/>
                    <a:cs typeface="Calibri"/>
                  </a:rPr>
                  <a:t> </a:t>
                </a:r>
                <a:r>
                  <a:rPr lang="en-US" sz="1800" dirty="0">
                    <a:latin typeface="Corbel" panose="020B0503020204020204" pitchFamily="34" charset="0"/>
                    <a:cs typeface="Calibri"/>
                  </a:rPr>
                  <a:t>penalty which</a:t>
                </a:r>
                <a:r>
                  <a:rPr lang="en-US" sz="1800" spc="-11" dirty="0">
                    <a:latin typeface="Corbel" panose="020B0503020204020204" pitchFamily="34" charset="0"/>
                    <a:cs typeface="Calibri"/>
                  </a:rPr>
                  <a:t> prevents</a:t>
                </a:r>
                <a:r>
                  <a:rPr lang="en-US" sz="1800" spc="11" dirty="0">
                    <a:latin typeface="Corbel" panose="020B0503020204020204" pitchFamily="34" charset="0"/>
                    <a:cs typeface="Calibri"/>
                  </a:rPr>
                  <a:t> </a:t>
                </a:r>
                <a:r>
                  <a:rPr lang="en-US" sz="1800" spc="-4" dirty="0">
                    <a:latin typeface="Corbel" panose="020B0503020204020204" pitchFamily="34" charset="0"/>
                    <a:cs typeface="Calibri"/>
                  </a:rPr>
                  <a:t>us</a:t>
                </a:r>
                <a:r>
                  <a:rPr lang="en-US" sz="1800" dirty="0">
                    <a:latin typeface="Corbel" panose="020B0503020204020204" pitchFamily="34" charset="0"/>
                    <a:cs typeface="Calibri"/>
                  </a:rPr>
                  <a:t> </a:t>
                </a:r>
                <a:r>
                  <a:rPr lang="en-US" sz="1800" spc="-11" dirty="0">
                    <a:latin typeface="Corbel" panose="020B0503020204020204" pitchFamily="34" charset="0"/>
                    <a:cs typeface="Calibri"/>
                  </a:rPr>
                  <a:t>from</a:t>
                </a:r>
                <a:r>
                  <a:rPr lang="en-US" sz="1800" dirty="0">
                    <a:latin typeface="Corbel" panose="020B0503020204020204" pitchFamily="34" charset="0"/>
                    <a:cs typeface="Calibri"/>
                  </a:rPr>
                  <a:t> </a:t>
                </a:r>
                <a:r>
                  <a:rPr lang="en-US" sz="1800" spc="-8" dirty="0">
                    <a:latin typeface="Corbel" panose="020B0503020204020204" pitchFamily="34" charset="0"/>
                    <a:cs typeface="Calibri"/>
                  </a:rPr>
                  <a:t>diverging</a:t>
                </a:r>
                <a:r>
                  <a:rPr lang="en-US" sz="1800" dirty="0">
                    <a:latin typeface="Corbel" panose="020B0503020204020204" pitchFamily="34" charset="0"/>
                    <a:cs typeface="Calibri"/>
                  </a:rPr>
                  <a:t> </a:t>
                </a:r>
                <a:r>
                  <a:rPr lang="en-US" sz="1800" spc="-8" dirty="0">
                    <a:latin typeface="Corbel" panose="020B0503020204020204" pitchFamily="34" charset="0"/>
                    <a:cs typeface="Calibri"/>
                  </a:rPr>
                  <a:t>too </a:t>
                </a:r>
                <a:r>
                  <a:rPr lang="en-US" sz="1800" spc="-11" dirty="0">
                    <a:latin typeface="Corbel" panose="020B0503020204020204" pitchFamily="34" charset="0"/>
                    <a:cs typeface="Calibri"/>
                  </a:rPr>
                  <a:t>far</a:t>
                </a:r>
                <a:r>
                  <a:rPr lang="en-US" sz="1800" spc="8" dirty="0">
                    <a:latin typeface="Corbel" panose="020B0503020204020204" pitchFamily="34" charset="0"/>
                    <a:cs typeface="Calibri"/>
                  </a:rPr>
                  <a:t> </a:t>
                </a:r>
                <a:r>
                  <a:rPr lang="en-US" sz="1800" spc="-11" dirty="0">
                    <a:latin typeface="Corbel" panose="020B0503020204020204" pitchFamily="34" charset="0"/>
                    <a:cs typeface="Calibri"/>
                  </a:rPr>
                  <a:t>from </a:t>
                </a:r>
                <a:r>
                  <a:rPr lang="en-US" sz="1800" spc="-330" dirty="0">
                    <a:latin typeface="Corbel" panose="020B0503020204020204" pitchFamily="34" charset="0"/>
                    <a:cs typeface="Calibri"/>
                  </a:rPr>
                  <a:t> </a:t>
                </a:r>
                <a:r>
                  <a:rPr lang="en-US" sz="1800" dirty="0">
                    <a:latin typeface="Corbel" panose="020B0503020204020204" pitchFamily="34" charset="0"/>
                    <a:cs typeface="Calibri"/>
                  </a:rPr>
                  <a:t>the</a:t>
                </a:r>
                <a:r>
                  <a:rPr lang="en-US" sz="1800" spc="-4" dirty="0">
                    <a:latin typeface="Corbel" panose="020B0503020204020204" pitchFamily="34" charset="0"/>
                    <a:cs typeface="Calibri"/>
                  </a:rPr>
                  <a:t> </a:t>
                </a:r>
                <a:r>
                  <a:rPr lang="en-US" sz="1800" spc="-8" dirty="0">
                    <a:latin typeface="Corbel" panose="020B0503020204020204" pitchFamily="34" charset="0"/>
                    <a:cs typeface="Calibri"/>
                  </a:rPr>
                  <a:t>pretrained </a:t>
                </a:r>
                <a:r>
                  <a:rPr lang="en-US" sz="1800" dirty="0">
                    <a:latin typeface="Corbel" panose="020B0503020204020204" pitchFamily="34" charset="0"/>
                    <a:cs typeface="Calibri"/>
                  </a:rPr>
                  <a:t>model.</a:t>
                </a:r>
                <a:r>
                  <a:rPr lang="en-US" sz="1800" spc="4" dirty="0">
                    <a:latin typeface="Corbel" panose="020B0503020204020204" pitchFamily="34" charset="0"/>
                    <a:cs typeface="Calibri"/>
                  </a:rPr>
                  <a:t> </a:t>
                </a:r>
                <a:endParaRPr lang="en-US" sz="1800" dirty="0">
                  <a:latin typeface="Corbel" panose="020B0503020204020204" pitchFamily="34" charset="0"/>
                  <a:cs typeface="Calibri"/>
                </a:endParaRPr>
              </a:p>
            </p:txBody>
          </p:sp>
        </mc:Choice>
        <mc:Fallback xmlns="">
          <p:sp>
            <p:nvSpPr>
              <p:cNvPr id="3" name="Content Placeholder 2">
                <a:extLst>
                  <a:ext uri="{FF2B5EF4-FFF2-40B4-BE49-F238E27FC236}">
                    <a16:creationId xmlns:a16="http://schemas.microsoft.com/office/drawing/2014/main" id="{4547E8B8-58C2-183D-DEB4-43333674F090}"/>
                  </a:ext>
                </a:extLst>
              </p:cNvPr>
              <p:cNvSpPr>
                <a:spLocks noGrp="1" noRot="1" noChangeAspect="1" noMove="1" noResize="1" noEditPoints="1" noAdjustHandles="1" noChangeArrowheads="1" noChangeShapeType="1" noTextEdit="1"/>
              </p:cNvSpPr>
              <p:nvPr>
                <p:ph idx="1"/>
              </p:nvPr>
            </p:nvSpPr>
            <p:spPr>
              <a:xfrm>
                <a:off x="311700" y="1152474"/>
                <a:ext cx="8520600" cy="3754806"/>
              </a:xfrm>
              <a:blipFill>
                <a:blip r:embed="rId2"/>
                <a:stretch>
                  <a:fillRect r="-29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DFD88B92-B7A8-39B9-BE6A-8972C062BBCC}"/>
                  </a:ext>
                </a:extLst>
              </p:cNvPr>
              <p:cNvSpPr txBox="1"/>
              <p:nvPr/>
            </p:nvSpPr>
            <p:spPr>
              <a:xfrm>
                <a:off x="1763905" y="2966713"/>
                <a:ext cx="4903321" cy="92987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2400" b="0" i="1" smtClean="0">
                              <a:solidFill>
                                <a:srgbClr val="0E0CC0"/>
                              </a:solidFill>
                              <a:latin typeface="Cambria Math" panose="02040503050406030204" pitchFamily="18" charset="0"/>
                            </a:rPr>
                          </m:ctrlPr>
                        </m:accPr>
                        <m:e>
                          <m:r>
                            <a:rPr lang="fa-IR" sz="2400" i="1">
                              <a:solidFill>
                                <a:srgbClr val="0E0CC0"/>
                              </a:solidFill>
                              <a:latin typeface="Cambria Math" panose="02040503050406030204" pitchFamily="18" charset="0"/>
                            </a:rPr>
                            <m:t>𝑅</m:t>
                          </m:r>
                        </m:e>
                      </m:acc>
                      <m:d>
                        <m:dPr>
                          <m:ctrlPr>
                            <a:rPr lang="fa-IR" sz="2400" i="1">
                              <a:solidFill>
                                <a:srgbClr val="0E0CC0"/>
                              </a:solidFill>
                              <a:latin typeface="Cambria Math" panose="02040503050406030204" pitchFamily="18" charset="0"/>
                            </a:rPr>
                          </m:ctrlPr>
                        </m:dPr>
                        <m:e>
                          <m:r>
                            <a:rPr lang="en-US" sz="2400" i="1">
                              <a:solidFill>
                                <a:srgbClr val="0E0CC0"/>
                              </a:solidFill>
                              <a:latin typeface="Cambria Math" panose="02040503050406030204" pitchFamily="18" charset="0"/>
                            </a:rPr>
                            <m:t>𝑠</m:t>
                          </m:r>
                          <m:r>
                            <a:rPr lang="en-US" sz="2400" i="1">
                              <a:solidFill>
                                <a:srgbClr val="0E0CC0"/>
                              </a:solidFill>
                              <a:latin typeface="Cambria Math" panose="02040503050406030204" pitchFamily="18" charset="0"/>
                            </a:rPr>
                            <m:t>;</m:t>
                          </m:r>
                          <m:r>
                            <a:rPr lang="en-US" sz="2400" i="1">
                              <a:solidFill>
                                <a:srgbClr val="0E0CC0"/>
                              </a:solidFill>
                              <a:latin typeface="Cambria Math" panose="02040503050406030204" pitchFamily="18" charset="0"/>
                            </a:rPr>
                            <m:t>𝑝</m:t>
                          </m:r>
                        </m:e>
                      </m:d>
                      <m:r>
                        <a:rPr lang="en-US" sz="2400" b="0" i="1" smtClean="0">
                          <a:latin typeface="Cambria Math" panose="02040503050406030204" pitchFamily="18" charset="0"/>
                        </a:rPr>
                        <m:t>≔</m:t>
                      </m:r>
                      <m:r>
                        <a:rPr lang="fa-IR" sz="2400" i="1" smtClean="0">
                          <a:solidFill>
                            <a:srgbClr val="0E0CC0"/>
                          </a:solidFill>
                          <a:latin typeface="Cambria Math" panose="02040503050406030204" pitchFamily="18" charset="0"/>
                        </a:rPr>
                        <m:t>𝑅</m:t>
                      </m:r>
                      <m:d>
                        <m:dPr>
                          <m:ctrlPr>
                            <a:rPr lang="fa-IR" sz="2400" i="1">
                              <a:solidFill>
                                <a:srgbClr val="0E0CC0"/>
                              </a:solidFill>
                              <a:latin typeface="Cambria Math" panose="02040503050406030204" pitchFamily="18" charset="0"/>
                            </a:rPr>
                          </m:ctrlPr>
                        </m:dPr>
                        <m:e>
                          <m:r>
                            <a:rPr lang="en-US" sz="2400" i="1">
                              <a:solidFill>
                                <a:srgbClr val="0E0CC0"/>
                              </a:solidFill>
                              <a:latin typeface="Cambria Math" panose="02040503050406030204" pitchFamily="18" charset="0"/>
                            </a:rPr>
                            <m:t>𝑠</m:t>
                          </m:r>
                          <m:r>
                            <a:rPr lang="en-US" sz="2400" i="1">
                              <a:solidFill>
                                <a:srgbClr val="0E0CC0"/>
                              </a:solidFill>
                              <a:latin typeface="Cambria Math" panose="02040503050406030204" pitchFamily="18" charset="0"/>
                            </a:rPr>
                            <m:t>;</m:t>
                          </m:r>
                          <m:r>
                            <a:rPr lang="en-US" sz="2400" i="1">
                              <a:solidFill>
                                <a:srgbClr val="0E0CC0"/>
                              </a:solidFill>
                              <a:latin typeface="Cambria Math" panose="02040503050406030204" pitchFamily="18" charset="0"/>
                            </a:rPr>
                            <m:t>𝑝</m:t>
                          </m:r>
                        </m:e>
                      </m:d>
                      <m:r>
                        <a:rPr lang="en-US" sz="2400" b="0" i="1" smtClean="0">
                          <a:latin typeface="Cambria Math" panose="02040503050406030204" pitchFamily="18" charset="0"/>
                        </a:rPr>
                        <m:t>−</m:t>
                      </m:r>
                      <m:r>
                        <a:rPr lang="en-US" sz="2400" b="0" i="1" smtClean="0">
                          <a:latin typeface="Cambria Math" panose="02040503050406030204" pitchFamily="18" charset="0"/>
                        </a:rPr>
                        <m:t>𝛽</m:t>
                      </m:r>
                      <m:r>
                        <m:rPr>
                          <m:sty m:val="p"/>
                        </m:rPr>
                        <a:rPr lang="en-US" sz="2400" b="0" i="1" smtClean="0">
                          <a:latin typeface="Cambria Math" panose="02040503050406030204" pitchFamily="18" charset="0"/>
                        </a:rPr>
                        <m:t>log</m:t>
                      </m:r>
                      <m:d>
                        <m:dPr>
                          <m:ctrlPr>
                            <a:rPr lang="en-US" sz="2400" b="0" i="1" smtClean="0">
                              <a:latin typeface="Cambria Math" panose="02040503050406030204" pitchFamily="18" charset="0"/>
                            </a:rPr>
                          </m:ctrlPr>
                        </m:dPr>
                        <m:e>
                          <m:f>
                            <m:fPr>
                              <m:ctrlPr>
                                <a:rPr lang="en-US" sz="2400" b="0" i="1" smtClean="0">
                                  <a:latin typeface="Cambria Math" panose="02040503050406030204" pitchFamily="18" charset="0"/>
                                </a:rPr>
                              </m:ctrlPr>
                            </m:fPr>
                            <m:num>
                              <m:sSup>
                                <m:sSupPr>
                                  <m:ctrlPr>
                                    <a:rPr lang="fa-IR" sz="2400" i="1">
                                      <a:solidFill>
                                        <a:srgbClr val="00B050"/>
                                      </a:solidFill>
                                      <a:latin typeface="Cambria Math" panose="02040503050406030204" pitchFamily="18" charset="0"/>
                                    </a:rPr>
                                  </m:ctrlPr>
                                </m:sSupPr>
                                <m:e>
                                  <m:r>
                                    <a:rPr lang="fa-IR" sz="2400" i="1">
                                      <a:solidFill>
                                        <a:srgbClr val="00B050"/>
                                      </a:solidFill>
                                      <a:latin typeface="Cambria Math" panose="02040503050406030204" pitchFamily="18" charset="0"/>
                                    </a:rPr>
                                    <m:t>𝑝</m:t>
                                  </m:r>
                                </m:e>
                                <m:sup>
                                  <m:r>
                                    <a:rPr lang="fa-IR" sz="2400" i="1">
                                      <a:solidFill>
                                        <a:srgbClr val="00B050"/>
                                      </a:solidFill>
                                      <a:latin typeface="Cambria Math" panose="02040503050406030204" pitchFamily="18" charset="0"/>
                                    </a:rPr>
                                    <m:t>𝑅𝐿</m:t>
                                  </m:r>
                                </m:sup>
                              </m:sSup>
                              <m:d>
                                <m:dPr>
                                  <m:ctrlPr>
                                    <a:rPr lang="fa-IR" sz="2400" i="1">
                                      <a:solidFill>
                                        <a:srgbClr val="00B050"/>
                                      </a:solidFill>
                                      <a:latin typeface="Cambria Math" panose="02040503050406030204" pitchFamily="18" charset="0"/>
                                    </a:rPr>
                                  </m:ctrlPr>
                                </m:dPr>
                                <m:e>
                                  <m:r>
                                    <a:rPr lang="fa-IR" sz="2400" i="1">
                                      <a:solidFill>
                                        <a:srgbClr val="00B050"/>
                                      </a:solidFill>
                                      <a:latin typeface="Cambria Math" panose="02040503050406030204" pitchFamily="18" charset="0"/>
                                    </a:rPr>
                                    <m:t>𝑠</m:t>
                                  </m:r>
                                </m:e>
                              </m:d>
                            </m:num>
                            <m:den>
                              <m:sSup>
                                <m:sSupPr>
                                  <m:ctrlPr>
                                    <a:rPr lang="fa-IR" sz="2400" i="1" smtClean="0">
                                      <a:solidFill>
                                        <a:srgbClr val="C00000"/>
                                      </a:solidFill>
                                      <a:latin typeface="Cambria Math" panose="02040503050406030204" pitchFamily="18" charset="0"/>
                                    </a:rPr>
                                  </m:ctrlPr>
                                </m:sSupPr>
                                <m:e>
                                  <m:r>
                                    <a:rPr lang="fa-IR" sz="2400" i="1">
                                      <a:solidFill>
                                        <a:srgbClr val="C00000"/>
                                      </a:solidFill>
                                      <a:latin typeface="Cambria Math" panose="02040503050406030204" pitchFamily="18" charset="0"/>
                                    </a:rPr>
                                    <m:t>𝑝</m:t>
                                  </m:r>
                                </m:e>
                                <m:sup>
                                  <m:r>
                                    <a:rPr lang="en-US" sz="2400" b="0" i="1" smtClean="0">
                                      <a:solidFill>
                                        <a:srgbClr val="C00000"/>
                                      </a:solidFill>
                                      <a:latin typeface="Cambria Math" panose="02040503050406030204" pitchFamily="18" charset="0"/>
                                    </a:rPr>
                                    <m:t>𝑃𝑇</m:t>
                                  </m:r>
                                </m:sup>
                              </m:sSup>
                              <m:d>
                                <m:dPr>
                                  <m:ctrlPr>
                                    <a:rPr lang="fa-IR" sz="2400" i="1">
                                      <a:solidFill>
                                        <a:srgbClr val="C00000"/>
                                      </a:solidFill>
                                      <a:latin typeface="Cambria Math" panose="02040503050406030204" pitchFamily="18" charset="0"/>
                                    </a:rPr>
                                  </m:ctrlPr>
                                </m:dPr>
                                <m:e>
                                  <m:r>
                                    <a:rPr lang="fa-IR" sz="2400" i="1">
                                      <a:solidFill>
                                        <a:srgbClr val="C00000"/>
                                      </a:solidFill>
                                      <a:latin typeface="Cambria Math" panose="02040503050406030204" pitchFamily="18" charset="0"/>
                                    </a:rPr>
                                    <m:t>𝑠</m:t>
                                  </m:r>
                                </m:e>
                              </m:d>
                            </m:den>
                          </m:f>
                        </m:e>
                      </m:d>
                      <m:r>
                        <a:rPr lang="en-US" sz="2400" b="0" i="1" smtClean="0">
                          <a:latin typeface="Cambria Math" panose="02040503050406030204" pitchFamily="18" charset="0"/>
                        </a:rPr>
                        <m:t> </m:t>
                      </m:r>
                    </m:oMath>
                  </m:oMathPara>
                </a14:m>
                <a:endParaRPr lang="en-US" sz="2400" dirty="0"/>
              </a:p>
            </p:txBody>
          </p:sp>
        </mc:Choice>
        <mc:Fallback xmlns="">
          <p:sp>
            <p:nvSpPr>
              <p:cNvPr id="5" name="TextBox 4">
                <a:extLst>
                  <a:ext uri="{FF2B5EF4-FFF2-40B4-BE49-F238E27FC236}">
                    <a16:creationId xmlns:a16="http://schemas.microsoft.com/office/drawing/2014/main" id="{DFD88B92-B7A8-39B9-BE6A-8972C062BBCC}"/>
                  </a:ext>
                </a:extLst>
              </p:cNvPr>
              <p:cNvSpPr txBox="1">
                <a:spLocks noRot="1" noChangeAspect="1" noMove="1" noResize="1" noEditPoints="1" noAdjustHandles="1" noChangeArrowheads="1" noChangeShapeType="1" noTextEdit="1"/>
              </p:cNvSpPr>
              <p:nvPr/>
            </p:nvSpPr>
            <p:spPr>
              <a:xfrm>
                <a:off x="1763905" y="2966713"/>
                <a:ext cx="4903321" cy="929870"/>
              </a:xfrm>
              <a:prstGeom prst="rect">
                <a:avLst/>
              </a:prstGeom>
              <a:blipFill>
                <a:blip r:embed="rId3"/>
                <a:stretch>
                  <a:fillRect b="-27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DA156985-AE27-BACB-CD1B-3FB6789B405D}"/>
                  </a:ext>
                </a:extLst>
              </p:cNvPr>
              <p:cNvSpPr txBox="1"/>
              <p:nvPr/>
            </p:nvSpPr>
            <p:spPr>
              <a:xfrm>
                <a:off x="6857999" y="2898775"/>
                <a:ext cx="2095501" cy="861675"/>
              </a:xfrm>
              <a:prstGeom prst="wedgeRoundRectCallout">
                <a:avLst>
                  <a:gd name="adj1" fmla="val -57819"/>
                  <a:gd name="adj2" fmla="val 18785"/>
                  <a:gd name="adj3" fmla="val 16667"/>
                </a:avLst>
              </a:prstGeom>
              <a:solidFill>
                <a:srgbClr val="ECEEFD"/>
              </a:solidFill>
              <a:ln w="12700"/>
            </p:spPr>
            <p:style>
              <a:lnRef idx="2">
                <a:schemeClr val="accent1"/>
              </a:lnRef>
              <a:fillRef idx="1">
                <a:schemeClr val="lt1"/>
              </a:fillRef>
              <a:effectRef idx="0">
                <a:schemeClr val="accent1"/>
              </a:effectRef>
              <a:fontRef idx="minor">
                <a:schemeClr val="dk1"/>
              </a:fontRef>
            </p:style>
            <p:txBody>
              <a:bodyPr wrap="square" lIns="91440" tIns="91440" rIns="91440" bIns="91440" anchor="ctr">
                <a:noAutofit/>
              </a:bodyPr>
              <a:lstStyle/>
              <a:p>
                <a:pPr marL="47625" algn="ctr">
                  <a:spcBef>
                    <a:spcPts val="75"/>
                  </a:spcBef>
                  <a:tabLst>
                    <a:tab pos="489585" algn="l"/>
                    <a:tab pos="758189" algn="l"/>
                    <a:tab pos="1446848" algn="l"/>
                  </a:tabLst>
                </a:pPr>
                <a:r>
                  <a:rPr lang="en-US" sz="2000" dirty="0">
                    <a:latin typeface="Corbel" panose="020B0503020204020204" pitchFamily="34" charset="0"/>
                    <a:cs typeface="Calibri"/>
                  </a:rPr>
                  <a:t>pay</a:t>
                </a:r>
                <a:r>
                  <a:rPr lang="en-US" sz="2000" spc="-34" dirty="0">
                    <a:latin typeface="Corbel" panose="020B0503020204020204" pitchFamily="34" charset="0"/>
                    <a:cs typeface="Calibri"/>
                  </a:rPr>
                  <a:t> </a:t>
                </a:r>
                <a:r>
                  <a:rPr lang="en-US" sz="2000" dirty="0">
                    <a:latin typeface="Corbel" panose="020B0503020204020204" pitchFamily="34" charset="0"/>
                    <a:cs typeface="Calibri"/>
                  </a:rPr>
                  <a:t>a</a:t>
                </a:r>
                <a:r>
                  <a:rPr lang="en-US" sz="2000" spc="-26" dirty="0">
                    <a:latin typeface="Corbel" panose="020B0503020204020204" pitchFamily="34" charset="0"/>
                    <a:cs typeface="Calibri"/>
                  </a:rPr>
                  <a:t> </a:t>
                </a:r>
                <a:r>
                  <a:rPr lang="en-US" sz="2000" spc="-4" dirty="0">
                    <a:latin typeface="Corbel" panose="020B0503020204020204" pitchFamily="34" charset="0"/>
                    <a:cs typeface="Calibri"/>
                  </a:rPr>
                  <a:t>price</a:t>
                </a:r>
                <a:r>
                  <a:rPr lang="en-US" sz="2000" spc="-26" dirty="0">
                    <a:latin typeface="Corbel" panose="020B0503020204020204" pitchFamily="34" charset="0"/>
                    <a:cs typeface="Calibri"/>
                  </a:rPr>
                  <a:t> </a:t>
                </a:r>
                <a:r>
                  <a:rPr lang="en-US" sz="2000" dirty="0">
                    <a:latin typeface="Corbel" panose="020B0503020204020204" pitchFamily="34" charset="0"/>
                    <a:cs typeface="Calibri"/>
                  </a:rPr>
                  <a:t>when</a:t>
                </a:r>
                <a:endParaRPr lang="en-US" sz="2000" i="1" dirty="0">
                  <a:solidFill>
                    <a:srgbClr val="00B050"/>
                  </a:solidFill>
                  <a:latin typeface="Cambria Math" panose="02040503050406030204" pitchFamily="18" charset="0"/>
                </a:endParaRPr>
              </a:p>
              <a:p>
                <a:pPr marL="47625" algn="ctr">
                  <a:spcBef>
                    <a:spcPts val="75"/>
                  </a:spcBef>
                  <a:tabLst>
                    <a:tab pos="489585" algn="l"/>
                    <a:tab pos="758189" algn="l"/>
                    <a:tab pos="1446848" algn="l"/>
                  </a:tabLst>
                </a:pPr>
                <a14:m>
                  <m:oMath xmlns:m="http://schemas.openxmlformats.org/officeDocument/2006/math">
                    <m:sSubSup>
                      <m:sSubSupPr>
                        <m:ctrlPr>
                          <a:rPr lang="fa-IR" sz="2000" i="1">
                            <a:solidFill>
                              <a:srgbClr val="00B050"/>
                            </a:solidFill>
                            <a:latin typeface="Cambria Math" panose="02040503050406030204" pitchFamily="18" charset="0"/>
                          </a:rPr>
                        </m:ctrlPr>
                      </m:sSubSupPr>
                      <m:e>
                        <m:r>
                          <a:rPr lang="fa-IR" sz="2000" i="1">
                            <a:solidFill>
                              <a:srgbClr val="00B050"/>
                            </a:solidFill>
                            <a:latin typeface="Cambria Math" panose="02040503050406030204" pitchFamily="18" charset="0"/>
                          </a:rPr>
                          <m:t>𝑝</m:t>
                        </m:r>
                      </m:e>
                      <m:sub/>
                      <m:sup>
                        <m:r>
                          <a:rPr lang="fa-IR" sz="2000" i="1">
                            <a:solidFill>
                              <a:srgbClr val="00B050"/>
                            </a:solidFill>
                            <a:latin typeface="Cambria Math" panose="02040503050406030204" pitchFamily="18" charset="0"/>
                          </a:rPr>
                          <m:t>𝑅𝐿</m:t>
                        </m:r>
                      </m:sup>
                    </m:sSubSup>
                    <m:d>
                      <m:dPr>
                        <m:ctrlPr>
                          <a:rPr lang="fa-IR" sz="2000" i="1">
                            <a:solidFill>
                              <a:srgbClr val="00B050"/>
                            </a:solidFill>
                            <a:latin typeface="Cambria Math" panose="02040503050406030204" pitchFamily="18" charset="0"/>
                          </a:rPr>
                        </m:ctrlPr>
                      </m:dPr>
                      <m:e>
                        <m:r>
                          <a:rPr lang="fa-IR" sz="2000" i="1">
                            <a:solidFill>
                              <a:srgbClr val="00B050"/>
                            </a:solidFill>
                            <a:latin typeface="Cambria Math" panose="02040503050406030204" pitchFamily="18" charset="0"/>
                          </a:rPr>
                          <m:t>𝑠</m:t>
                        </m:r>
                      </m:e>
                    </m:d>
                  </m:oMath>
                </a14:m>
                <a:r>
                  <a:rPr lang="fa-IR" sz="2000" dirty="0">
                    <a:latin typeface="Cambria Math"/>
                    <a:cs typeface="Cambria Math"/>
                  </a:rPr>
                  <a:t> &gt; </a:t>
                </a:r>
                <a14:m>
                  <m:oMath xmlns:m="http://schemas.openxmlformats.org/officeDocument/2006/math">
                    <m:sSup>
                      <m:sSupPr>
                        <m:ctrlPr>
                          <a:rPr lang="fa-IR" sz="2000" i="1">
                            <a:solidFill>
                              <a:srgbClr val="C00000"/>
                            </a:solidFill>
                            <a:latin typeface="Cambria Math" panose="02040503050406030204" pitchFamily="18" charset="0"/>
                          </a:rPr>
                        </m:ctrlPr>
                      </m:sSupPr>
                      <m:e>
                        <m:r>
                          <a:rPr lang="fa-IR" sz="2000" i="1">
                            <a:solidFill>
                              <a:srgbClr val="C00000"/>
                            </a:solidFill>
                            <a:latin typeface="Cambria Math" panose="02040503050406030204" pitchFamily="18" charset="0"/>
                          </a:rPr>
                          <m:t>𝑝</m:t>
                        </m:r>
                      </m:e>
                      <m:sup>
                        <m:r>
                          <a:rPr lang="fa-IR" sz="2000" i="1">
                            <a:solidFill>
                              <a:srgbClr val="C00000"/>
                            </a:solidFill>
                            <a:latin typeface="Cambria Math" panose="02040503050406030204" pitchFamily="18" charset="0"/>
                          </a:rPr>
                          <m:t>𝑃𝑇</m:t>
                        </m:r>
                      </m:sup>
                    </m:sSup>
                    <m:r>
                      <a:rPr lang="fa-IR" sz="2000" i="1">
                        <a:solidFill>
                          <a:srgbClr val="C00000"/>
                        </a:solidFill>
                        <a:latin typeface="Cambria Math" panose="02040503050406030204" pitchFamily="18" charset="0"/>
                      </a:rPr>
                      <m:t>(</m:t>
                    </m:r>
                    <m:r>
                      <a:rPr lang="fa-IR" sz="2000" i="1">
                        <a:solidFill>
                          <a:srgbClr val="C00000"/>
                        </a:solidFill>
                        <a:latin typeface="Cambria Math" panose="02040503050406030204" pitchFamily="18" charset="0"/>
                      </a:rPr>
                      <m:t>𝑠</m:t>
                    </m:r>
                    <m:r>
                      <a:rPr lang="fa-IR" sz="2000" i="1">
                        <a:solidFill>
                          <a:srgbClr val="C00000"/>
                        </a:solidFill>
                        <a:latin typeface="Cambria Math" panose="02040503050406030204" pitchFamily="18" charset="0"/>
                      </a:rPr>
                      <m:t>)</m:t>
                    </m:r>
                  </m:oMath>
                </a14:m>
                <a:endParaRPr lang="fa-IR" sz="2000" dirty="0">
                  <a:latin typeface="Cambria Math"/>
                  <a:cs typeface="Cambria Math"/>
                </a:endParaRPr>
              </a:p>
            </p:txBody>
          </p:sp>
        </mc:Choice>
        <mc:Fallback xmlns="">
          <p:sp>
            <p:nvSpPr>
              <p:cNvPr id="6" name="TextBox 5">
                <a:extLst>
                  <a:ext uri="{FF2B5EF4-FFF2-40B4-BE49-F238E27FC236}">
                    <a16:creationId xmlns:a16="http://schemas.microsoft.com/office/drawing/2014/main" id="{DA156985-AE27-BACB-CD1B-3FB6789B405D}"/>
                  </a:ext>
                </a:extLst>
              </p:cNvPr>
              <p:cNvSpPr txBox="1">
                <a:spLocks noRot="1" noChangeAspect="1" noMove="1" noResize="1" noEditPoints="1" noAdjustHandles="1" noChangeArrowheads="1" noChangeShapeType="1" noTextEdit="1"/>
              </p:cNvSpPr>
              <p:nvPr/>
            </p:nvSpPr>
            <p:spPr>
              <a:xfrm>
                <a:off x="6857999" y="2898775"/>
                <a:ext cx="2095501" cy="861675"/>
              </a:xfrm>
              <a:prstGeom prst="wedgeRoundRectCallout">
                <a:avLst>
                  <a:gd name="adj1" fmla="val -57819"/>
                  <a:gd name="adj2" fmla="val 18785"/>
                  <a:gd name="adj3" fmla="val 16667"/>
                </a:avLst>
              </a:prstGeom>
              <a:blipFill>
                <a:blip r:embed="rId4"/>
                <a:stretch>
                  <a:fillRect r="-2222" b="-4348"/>
                </a:stretch>
              </a:blipFill>
              <a:ln w="12700"/>
            </p:spPr>
            <p:txBody>
              <a:bodyPr/>
              <a:lstStyle/>
              <a:p>
                <a:r>
                  <a:rPr lang="en-US">
                    <a:noFill/>
                  </a:rPr>
                  <a:t> </a:t>
                </a:r>
              </a:p>
            </p:txBody>
          </p:sp>
        </mc:Fallback>
      </mc:AlternateContent>
    </p:spTree>
    <p:extLst>
      <p:ext uri="{BB962C8B-B14F-4D97-AF65-F5344CB8AC3E}">
        <p14:creationId xmlns:p14="http://schemas.microsoft.com/office/powerpoint/2010/main" val="27235758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74FF8-A49E-DD1C-F615-F10447884DA8}"/>
              </a:ext>
            </a:extLst>
          </p:cNvPr>
          <p:cNvSpPr>
            <a:spLocks noGrp="1"/>
          </p:cNvSpPr>
          <p:nvPr>
            <p:ph type="title"/>
          </p:nvPr>
        </p:nvSpPr>
        <p:spPr/>
        <p:txBody>
          <a:bodyPr>
            <a:normAutofit fontScale="90000"/>
          </a:bodyPr>
          <a:lstStyle/>
          <a:p>
            <a:r>
              <a:rPr lang="en-US" dirty="0"/>
              <a:t>Reward Models as Safety Control </a:t>
            </a:r>
          </a:p>
        </p:txBody>
      </p:sp>
      <p:sp>
        <p:nvSpPr>
          <p:cNvPr id="3" name="Content Placeholder 2">
            <a:extLst>
              <a:ext uri="{FF2B5EF4-FFF2-40B4-BE49-F238E27FC236}">
                <a16:creationId xmlns:a16="http://schemas.microsoft.com/office/drawing/2014/main" id="{9687C51F-7169-2688-208E-B13113846781}"/>
              </a:ext>
            </a:extLst>
          </p:cNvPr>
          <p:cNvSpPr>
            <a:spLocks noGrp="1"/>
          </p:cNvSpPr>
          <p:nvPr>
            <p:ph idx="1"/>
          </p:nvPr>
        </p:nvSpPr>
        <p:spPr/>
        <p:txBody>
          <a:bodyPr/>
          <a:lstStyle/>
          <a:p>
            <a:pPr marL="114300" indent="0">
              <a:buNone/>
            </a:pPr>
            <a:r>
              <a:rPr lang="en-US" dirty="0"/>
              <a:t>Note, reward model can be used to induce any desired behavior as needed: </a:t>
            </a:r>
          </a:p>
          <a:p>
            <a:r>
              <a:rPr lang="en-US" dirty="0"/>
              <a:t>Avoiding bias </a:t>
            </a:r>
          </a:p>
          <a:p>
            <a:r>
              <a:rPr lang="en-US" dirty="0"/>
              <a:t>Avoiding responses outside its scope </a:t>
            </a:r>
          </a:p>
          <a:p>
            <a:r>
              <a:rPr lang="en-US" dirty="0"/>
              <a:t>Avoiding toxicity </a:t>
            </a:r>
          </a:p>
          <a:p>
            <a:r>
              <a:rPr lang="en-US" dirty="0"/>
              <a:t>… </a:t>
            </a:r>
          </a:p>
        </p:txBody>
      </p:sp>
    </p:spTree>
    <p:extLst>
      <p:ext uri="{BB962C8B-B14F-4D97-AF65-F5344CB8AC3E}">
        <p14:creationId xmlns:p14="http://schemas.microsoft.com/office/powerpoint/2010/main" val="39598849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4547E8B8-58C2-183D-DEB4-43333674F090}"/>
                  </a:ext>
                </a:extLst>
              </p:cNvPr>
              <p:cNvSpPr>
                <a:spLocks noGrp="1"/>
              </p:cNvSpPr>
              <p:nvPr>
                <p:ph idx="1"/>
              </p:nvPr>
            </p:nvSpPr>
            <p:spPr/>
            <p:txBody>
              <a:bodyPr/>
              <a:lstStyle/>
              <a:p>
                <a:pPr>
                  <a:buFont typeface="+mj-lt"/>
                  <a:buAutoNum type="arabicPeriod"/>
                </a:pPr>
                <a:r>
                  <a:rPr lang="en-US" dirty="0">
                    <a:latin typeface="Corbel" panose="020B0503020204020204" pitchFamily="34" charset="0"/>
                    <a:cs typeface="Calibri"/>
                  </a:rPr>
                  <a:t>Select a pre-trained generative model as your base: </a:t>
                </a:r>
                <a14:m>
                  <m:oMath xmlns:m="http://schemas.openxmlformats.org/officeDocument/2006/math">
                    <m:sSubSup>
                      <m:sSubSupPr>
                        <m:ctrlPr>
                          <a:rPr lang="en-US" sz="1800" i="1" spc="38" smtClean="0">
                            <a:solidFill>
                              <a:srgbClr val="C00000"/>
                            </a:solidFill>
                            <a:latin typeface="Cambria Math" panose="02040503050406030204" pitchFamily="18" charset="0"/>
                            <a:cs typeface="Cambria Math"/>
                          </a:rPr>
                        </m:ctrlPr>
                      </m:sSubSupPr>
                      <m:e>
                        <m:r>
                          <a:rPr lang="en-US" sz="1800" i="1" spc="38">
                            <a:solidFill>
                              <a:srgbClr val="C00000"/>
                            </a:solidFill>
                            <a:latin typeface="Cambria Math" panose="02040503050406030204" pitchFamily="18" charset="0"/>
                            <a:cs typeface="Cambria Math"/>
                          </a:rPr>
                          <m:t>𝑝</m:t>
                        </m:r>
                      </m:e>
                      <m:sub>
                        <m:r>
                          <a:rPr lang="en-US" sz="1800" i="1" spc="38">
                            <a:solidFill>
                              <a:srgbClr val="C00000"/>
                            </a:solidFill>
                            <a:latin typeface="Cambria Math" panose="02040503050406030204" pitchFamily="18" charset="0"/>
                            <a:cs typeface="Cambria Math"/>
                          </a:rPr>
                          <m:t>𝜃</m:t>
                        </m:r>
                      </m:sub>
                      <m:sup>
                        <m:r>
                          <a:rPr lang="en-US" sz="1800" b="0" i="1" spc="38" smtClean="0">
                            <a:solidFill>
                              <a:srgbClr val="C00000"/>
                            </a:solidFill>
                            <a:latin typeface="Cambria Math" panose="02040503050406030204" pitchFamily="18" charset="0"/>
                            <a:cs typeface="Cambria Math"/>
                          </a:rPr>
                          <m:t>𝑃𝑇</m:t>
                        </m:r>
                      </m:sup>
                    </m:sSubSup>
                    <m:d>
                      <m:dPr>
                        <m:ctrlPr>
                          <a:rPr lang="en-US" sz="1800" i="1" smtClean="0">
                            <a:solidFill>
                              <a:srgbClr val="C00000"/>
                            </a:solidFill>
                            <a:latin typeface="Cambria Math" panose="02040503050406030204" pitchFamily="18" charset="0"/>
                          </a:rPr>
                        </m:ctrlPr>
                      </m:dPr>
                      <m:e>
                        <m:r>
                          <a:rPr lang="en-US" sz="1800" i="1">
                            <a:solidFill>
                              <a:srgbClr val="C00000"/>
                            </a:solidFill>
                            <a:latin typeface="Cambria Math" panose="02040503050406030204" pitchFamily="18" charset="0"/>
                          </a:rPr>
                          <m:t>𝑠</m:t>
                        </m:r>
                      </m:e>
                    </m:d>
                  </m:oMath>
                </a14:m>
                <a:endParaRPr lang="en-US" sz="1800" dirty="0">
                  <a:latin typeface="Corbel" panose="020B0503020204020204" pitchFamily="34" charset="0"/>
                  <a:cs typeface="Calibri"/>
                </a:endParaRPr>
              </a:p>
              <a:p>
                <a:pPr>
                  <a:buFont typeface="+mj-lt"/>
                  <a:buAutoNum type="arabicPeriod"/>
                </a:pPr>
                <a:r>
                  <a:rPr lang="en-US" sz="1800" dirty="0">
                    <a:latin typeface="Corbel" panose="020B0503020204020204" pitchFamily="34" charset="0"/>
                    <a:cs typeface="Calibri"/>
                  </a:rPr>
                  <a:t>Build a </a:t>
                </a:r>
                <a:r>
                  <a:rPr lang="en-US" dirty="0">
                    <a:latin typeface="Corbel" panose="020B0503020204020204" pitchFamily="34" charset="0"/>
                    <a:cs typeface="Calibri"/>
                  </a:rPr>
                  <a:t>r</a:t>
                </a:r>
                <a:r>
                  <a:rPr lang="en-US" sz="1800" dirty="0">
                    <a:latin typeface="Corbel" panose="020B0503020204020204" pitchFamily="34" charset="0"/>
                    <a:cs typeface="Calibri"/>
                  </a:rPr>
                  <a:t>eward model </a:t>
                </a:r>
                <a14:m>
                  <m:oMath xmlns:m="http://schemas.openxmlformats.org/officeDocument/2006/math">
                    <m:r>
                      <a:rPr lang="fa-IR" sz="1800" i="1" smtClean="0">
                        <a:solidFill>
                          <a:srgbClr val="0E0CC0"/>
                        </a:solidFill>
                        <a:latin typeface="Cambria Math" panose="02040503050406030204" pitchFamily="18" charset="0"/>
                      </a:rPr>
                      <m:t>𝑅</m:t>
                    </m:r>
                    <m:d>
                      <m:dPr>
                        <m:ctrlPr>
                          <a:rPr lang="fa-IR" sz="1800" i="1">
                            <a:solidFill>
                              <a:srgbClr val="0E0CC0"/>
                            </a:solidFill>
                            <a:latin typeface="Cambria Math" panose="02040503050406030204" pitchFamily="18" charset="0"/>
                          </a:rPr>
                        </m:ctrlPr>
                      </m:dPr>
                      <m:e>
                        <m:r>
                          <a:rPr lang="en-US" sz="1800" b="0" i="1" smtClean="0">
                            <a:solidFill>
                              <a:srgbClr val="0E0CC0"/>
                            </a:solidFill>
                            <a:latin typeface="Cambria Math" panose="02040503050406030204" pitchFamily="18" charset="0"/>
                          </a:rPr>
                          <m:t>𝑠</m:t>
                        </m:r>
                        <m:r>
                          <a:rPr lang="en-US" sz="1800" i="1">
                            <a:solidFill>
                              <a:srgbClr val="0E0CC0"/>
                            </a:solidFill>
                            <a:latin typeface="Cambria Math" panose="02040503050406030204" pitchFamily="18" charset="0"/>
                          </a:rPr>
                          <m:t>;</m:t>
                        </m:r>
                        <m:r>
                          <a:rPr lang="en-US" sz="1800" i="1">
                            <a:solidFill>
                              <a:srgbClr val="0E0CC0"/>
                            </a:solidFill>
                            <a:latin typeface="Cambria Math" panose="02040503050406030204" pitchFamily="18" charset="0"/>
                          </a:rPr>
                          <m:t>𝑝</m:t>
                        </m:r>
                      </m:e>
                    </m:d>
                  </m:oMath>
                </a14:m>
                <a:r>
                  <a:rPr lang="en-US" dirty="0">
                    <a:latin typeface="Corbel" panose="020B0503020204020204" pitchFamily="34" charset="0"/>
                    <a:cs typeface="Calibri"/>
                  </a:rPr>
                  <a:t> that </a:t>
                </a:r>
                <a:r>
                  <a:rPr lang="en-US" spc="-4" dirty="0">
                    <a:latin typeface="Corbel" panose="020B0503020204020204" pitchFamily="34" charset="0"/>
                    <a:cs typeface="Calibri"/>
                  </a:rPr>
                  <a:t>produces scalar </a:t>
                </a:r>
                <a:r>
                  <a:rPr lang="en-US" dirty="0">
                    <a:latin typeface="Corbel" panose="020B0503020204020204" pitchFamily="34" charset="0"/>
                    <a:cs typeface="Calibri"/>
                  </a:rPr>
                  <a:t>rewards </a:t>
                </a:r>
                <a:r>
                  <a:rPr lang="en-US" spc="-4" dirty="0">
                    <a:latin typeface="Corbel" panose="020B0503020204020204" pitchFamily="34" charset="0"/>
                    <a:cs typeface="Calibri"/>
                  </a:rPr>
                  <a:t>for outputs, </a:t>
                </a:r>
                <a:r>
                  <a:rPr lang="en-US" dirty="0">
                    <a:latin typeface="Corbel" panose="020B0503020204020204" pitchFamily="34" charset="0"/>
                    <a:cs typeface="Calibri"/>
                  </a:rPr>
                  <a:t>trained </a:t>
                </a:r>
                <a:r>
                  <a:rPr lang="en-US" spc="-4" dirty="0">
                    <a:latin typeface="Corbel" panose="020B0503020204020204" pitchFamily="34" charset="0"/>
                    <a:cs typeface="Calibri"/>
                  </a:rPr>
                  <a:t>on </a:t>
                </a:r>
                <a:r>
                  <a:rPr lang="en-US" dirty="0">
                    <a:latin typeface="Corbel" panose="020B0503020204020204" pitchFamily="34" charset="0"/>
                    <a:cs typeface="Calibri"/>
                  </a:rPr>
                  <a:t>a </a:t>
                </a:r>
                <a:r>
                  <a:rPr lang="en-US" spc="-398" dirty="0">
                    <a:latin typeface="Corbel" panose="020B0503020204020204" pitchFamily="34" charset="0"/>
                    <a:cs typeface="Calibri"/>
                  </a:rPr>
                  <a:t> </a:t>
                </a:r>
                <a:r>
                  <a:rPr lang="en-US" spc="-4" dirty="0">
                    <a:latin typeface="Corbel" panose="020B0503020204020204" pitchFamily="34" charset="0"/>
                    <a:cs typeface="Calibri"/>
                  </a:rPr>
                  <a:t>dataset</a:t>
                </a:r>
                <a:r>
                  <a:rPr lang="en-US" spc="-15" dirty="0">
                    <a:latin typeface="Corbel" panose="020B0503020204020204" pitchFamily="34" charset="0"/>
                    <a:cs typeface="Calibri"/>
                  </a:rPr>
                  <a:t> </a:t>
                </a:r>
                <a:r>
                  <a:rPr lang="en-US" spc="-4" dirty="0">
                    <a:latin typeface="Corbel" panose="020B0503020204020204" pitchFamily="34" charset="0"/>
                    <a:cs typeface="Calibri"/>
                  </a:rPr>
                  <a:t>of human</a:t>
                </a:r>
                <a:r>
                  <a:rPr lang="en-US" spc="-11" dirty="0">
                    <a:latin typeface="Corbel" panose="020B0503020204020204" pitchFamily="34" charset="0"/>
                    <a:cs typeface="Calibri"/>
                  </a:rPr>
                  <a:t> </a:t>
                </a:r>
                <a:r>
                  <a:rPr lang="en-US" dirty="0">
                    <a:latin typeface="Corbel" panose="020B0503020204020204" pitchFamily="34" charset="0"/>
                    <a:cs typeface="Calibri"/>
                  </a:rPr>
                  <a:t>comparisons</a:t>
                </a:r>
              </a:p>
              <a:p>
                <a:pPr>
                  <a:buFont typeface="+mj-lt"/>
                  <a:buAutoNum type="arabicPeriod"/>
                </a:pPr>
                <a:r>
                  <a:rPr lang="en-US" dirty="0">
                    <a:latin typeface="Corbel" panose="020B0503020204020204" pitchFamily="34" charset="0"/>
                    <a:cs typeface="Calibri"/>
                  </a:rPr>
                  <a:t>Regularize the reward function: </a:t>
                </a:r>
              </a:p>
              <a:p>
                <a:pPr>
                  <a:buFont typeface="+mj-lt"/>
                  <a:buAutoNum type="arabicPeriod"/>
                </a:pPr>
                <a:endParaRPr lang="en-US" dirty="0">
                  <a:latin typeface="Corbel" panose="020B0503020204020204" pitchFamily="34" charset="0"/>
                  <a:cs typeface="Calibri"/>
                </a:endParaRPr>
              </a:p>
              <a:p>
                <a:pPr>
                  <a:buFont typeface="+mj-lt"/>
                  <a:buAutoNum type="arabicPeriod"/>
                </a:pPr>
                <a:endParaRPr lang="en-US" dirty="0">
                  <a:latin typeface="Corbel" panose="020B0503020204020204" pitchFamily="34" charset="0"/>
                  <a:cs typeface="Calibri"/>
                </a:endParaRPr>
              </a:p>
              <a:p>
                <a:pPr>
                  <a:buFont typeface="+mj-lt"/>
                  <a:buAutoNum type="arabicPeriod"/>
                </a:pPr>
                <a:endParaRPr lang="en-US" dirty="0">
                  <a:latin typeface="Corbel" panose="020B0503020204020204" pitchFamily="34" charset="0"/>
                  <a:cs typeface="Calibri"/>
                </a:endParaRPr>
              </a:p>
              <a:p>
                <a:pPr>
                  <a:buFont typeface="+mj-lt"/>
                  <a:buAutoNum type="arabicPeriod"/>
                </a:pPr>
                <a:r>
                  <a:rPr lang="en-US" dirty="0">
                    <a:latin typeface="Corbel" panose="020B0503020204020204" pitchFamily="34" charset="0"/>
                    <a:cs typeface="Calibri"/>
                  </a:rPr>
                  <a:t>Fine-tune this generative model </a:t>
                </a:r>
                <a14:m>
                  <m:oMath xmlns:m="http://schemas.openxmlformats.org/officeDocument/2006/math">
                    <m:sSubSup>
                      <m:sSubSupPr>
                        <m:ctrlPr>
                          <a:rPr lang="en-US" sz="1800" b="0" i="1" spc="38" smtClean="0">
                            <a:solidFill>
                              <a:srgbClr val="00AF50"/>
                            </a:solidFill>
                            <a:latin typeface="Cambria Math" panose="02040503050406030204" pitchFamily="18" charset="0"/>
                            <a:cs typeface="Cambria Math"/>
                          </a:rPr>
                        </m:ctrlPr>
                      </m:sSubSupPr>
                      <m:e>
                        <m:r>
                          <a:rPr lang="en-US" sz="1800" b="0" i="1" spc="38" smtClean="0">
                            <a:solidFill>
                              <a:srgbClr val="00AF50"/>
                            </a:solidFill>
                            <a:latin typeface="Cambria Math" panose="02040503050406030204" pitchFamily="18" charset="0"/>
                            <a:cs typeface="Cambria Math"/>
                          </a:rPr>
                          <m:t>𝑝</m:t>
                        </m:r>
                      </m:e>
                      <m:sub>
                        <m:r>
                          <a:rPr lang="en-US" sz="1800" b="0" i="1" spc="38" smtClean="0">
                            <a:solidFill>
                              <a:srgbClr val="00AF50"/>
                            </a:solidFill>
                            <a:latin typeface="Cambria Math" panose="02040503050406030204" pitchFamily="18" charset="0"/>
                            <a:cs typeface="Cambria Math"/>
                          </a:rPr>
                          <m:t>𝜃</m:t>
                        </m:r>
                      </m:sub>
                      <m:sup>
                        <m:r>
                          <a:rPr lang="en-US" sz="1800" b="0" i="1" spc="38" smtClean="0">
                            <a:solidFill>
                              <a:srgbClr val="00AF50"/>
                            </a:solidFill>
                            <a:latin typeface="Cambria Math" panose="02040503050406030204" pitchFamily="18" charset="0"/>
                            <a:cs typeface="Cambria Math"/>
                          </a:rPr>
                          <m:t>𝑅𝐿</m:t>
                        </m:r>
                      </m:sup>
                    </m:sSubSup>
                    <m:r>
                      <a:rPr lang="en-US" sz="1800" b="0" i="1" spc="38" smtClean="0">
                        <a:solidFill>
                          <a:srgbClr val="00AF50"/>
                        </a:solidFill>
                        <a:latin typeface="Cambria Math" panose="02040503050406030204" pitchFamily="18" charset="0"/>
                        <a:cs typeface="Cambria Math"/>
                      </a:rPr>
                      <m:t>(</m:t>
                    </m:r>
                    <m:r>
                      <a:rPr lang="en-US" sz="1800" b="0" i="1" spc="38" smtClean="0">
                        <a:solidFill>
                          <a:srgbClr val="00AF50"/>
                        </a:solidFill>
                        <a:latin typeface="Cambria Math" panose="02040503050406030204" pitchFamily="18" charset="0"/>
                        <a:cs typeface="Cambria Math"/>
                      </a:rPr>
                      <m:t>𝑠</m:t>
                    </m:r>
                    <m:r>
                      <a:rPr lang="en-US" sz="1800" b="0" i="1" spc="38" smtClean="0">
                        <a:solidFill>
                          <a:srgbClr val="00AF50"/>
                        </a:solidFill>
                        <a:latin typeface="Cambria Math" panose="02040503050406030204" pitchFamily="18" charset="0"/>
                        <a:cs typeface="Cambria Math"/>
                      </a:rPr>
                      <m:t>)</m:t>
                    </m:r>
                  </m:oMath>
                </a14:m>
                <a:r>
                  <a:rPr lang="en-US" dirty="0">
                    <a:latin typeface="Corbel" panose="020B0503020204020204" pitchFamily="34" charset="0"/>
                    <a:cs typeface="Calibri"/>
                  </a:rPr>
                  <a:t> to produce responses that maximize our reward model </a:t>
                </a:r>
                <a14:m>
                  <m:oMath xmlns:m="http://schemas.openxmlformats.org/officeDocument/2006/math">
                    <m:r>
                      <a:rPr lang="fa-IR" i="1">
                        <a:solidFill>
                          <a:srgbClr val="0E0CC0"/>
                        </a:solidFill>
                        <a:latin typeface="Cambria Math" panose="02040503050406030204" pitchFamily="18" charset="0"/>
                      </a:rPr>
                      <m:t>𝑅</m:t>
                    </m:r>
                    <m:d>
                      <m:dPr>
                        <m:ctrlPr>
                          <a:rPr lang="fa-IR" i="1">
                            <a:solidFill>
                              <a:srgbClr val="0E0CC0"/>
                            </a:solidFill>
                            <a:latin typeface="Cambria Math" panose="02040503050406030204" pitchFamily="18" charset="0"/>
                          </a:rPr>
                        </m:ctrlPr>
                      </m:dPr>
                      <m:e>
                        <m:r>
                          <a:rPr lang="en-US" i="1">
                            <a:solidFill>
                              <a:srgbClr val="0E0CC0"/>
                            </a:solidFill>
                            <a:latin typeface="Cambria Math" panose="02040503050406030204" pitchFamily="18" charset="0"/>
                          </a:rPr>
                          <m:t>𝑠</m:t>
                        </m:r>
                        <m:r>
                          <a:rPr lang="en-US" i="1">
                            <a:solidFill>
                              <a:srgbClr val="0E0CC0"/>
                            </a:solidFill>
                            <a:latin typeface="Cambria Math" panose="02040503050406030204" pitchFamily="18" charset="0"/>
                          </a:rPr>
                          <m:t>;</m:t>
                        </m:r>
                        <m:r>
                          <a:rPr lang="en-US" i="1">
                            <a:solidFill>
                              <a:srgbClr val="0E0CC0"/>
                            </a:solidFill>
                            <a:latin typeface="Cambria Math" panose="02040503050406030204" pitchFamily="18" charset="0"/>
                          </a:rPr>
                          <m:t>𝑝</m:t>
                        </m:r>
                      </m:e>
                    </m:d>
                  </m:oMath>
                </a14:m>
                <a:r>
                  <a:rPr lang="en-US" dirty="0">
                    <a:latin typeface="Corbel" panose="020B0503020204020204" pitchFamily="34" charset="0"/>
                    <a:cs typeface="Calibri"/>
                  </a:rPr>
                  <a:t>  </a:t>
                </a:r>
              </a:p>
            </p:txBody>
          </p:sp>
        </mc:Choice>
        <mc:Fallback>
          <p:sp>
            <p:nvSpPr>
              <p:cNvPr id="3" name="Content Placeholder 2">
                <a:extLst>
                  <a:ext uri="{FF2B5EF4-FFF2-40B4-BE49-F238E27FC236}">
                    <a16:creationId xmlns:a16="http://schemas.microsoft.com/office/drawing/2014/main" id="{4547E8B8-58C2-183D-DEB4-43333674F090}"/>
                  </a:ext>
                </a:extLst>
              </p:cNvPr>
              <p:cNvSpPr>
                <a:spLocks noGrp="1" noRot="1" noChangeAspect="1" noMove="1" noResize="1" noEditPoints="1" noAdjustHandles="1" noChangeArrowheads="1" noChangeShapeType="1" noTextEdit="1"/>
              </p:cNvSpPr>
              <p:nvPr>
                <p:ph idx="1"/>
              </p:nvPr>
            </p:nvSpPr>
            <p:spPr>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EE4E1A2F-F50D-61B7-4D28-851D347AEF07}"/>
                  </a:ext>
                </a:extLst>
              </p:cNvPr>
              <p:cNvSpPr txBox="1"/>
              <p:nvPr/>
            </p:nvSpPr>
            <p:spPr>
              <a:xfrm>
                <a:off x="1319641" y="4102561"/>
                <a:ext cx="6723380" cy="93262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solidFill>
                                <a:srgbClr val="00B050"/>
                              </a:solidFill>
                              <a:latin typeface="Cambria Math" panose="02040503050406030204" pitchFamily="18" charset="0"/>
                            </a:rPr>
                          </m:ctrlPr>
                        </m:sSubPr>
                        <m:e>
                          <m:r>
                            <a:rPr lang="en-US" sz="2000" i="1" smtClean="0">
                              <a:solidFill>
                                <a:srgbClr val="00B050"/>
                              </a:solidFill>
                              <a:latin typeface="Cambria Math" panose="02040503050406030204" pitchFamily="18" charset="0"/>
                            </a:rPr>
                            <m:t>𝜃</m:t>
                          </m:r>
                        </m:e>
                        <m:sub>
                          <m:r>
                            <a:rPr lang="en-US" sz="2000" b="0" i="1" smtClean="0">
                              <a:solidFill>
                                <a:srgbClr val="00B050"/>
                              </a:solidFill>
                              <a:latin typeface="Cambria Math" panose="02040503050406030204" pitchFamily="18" charset="0"/>
                            </a:rPr>
                            <m:t>𝑡</m:t>
                          </m:r>
                          <m:r>
                            <a:rPr lang="en-US" sz="2000" b="0" i="1" smtClean="0">
                              <a:solidFill>
                                <a:srgbClr val="00B050"/>
                              </a:solidFill>
                              <a:latin typeface="Cambria Math" panose="02040503050406030204" pitchFamily="18" charset="0"/>
                            </a:rPr>
                            <m:t>+1</m:t>
                          </m:r>
                        </m:sub>
                      </m:sSub>
                      <m:r>
                        <a:rPr lang="en-US" sz="2000" b="0" i="1" smtClean="0">
                          <a:latin typeface="Cambria Math" panose="02040503050406030204" pitchFamily="18" charset="0"/>
                        </a:rPr>
                        <m:t>←</m:t>
                      </m:r>
                      <m:sSub>
                        <m:sSubPr>
                          <m:ctrlPr>
                            <a:rPr lang="en-US" sz="2000" i="1" smtClean="0">
                              <a:solidFill>
                                <a:srgbClr val="00B050"/>
                              </a:solidFill>
                              <a:latin typeface="Cambria Math" panose="02040503050406030204" pitchFamily="18" charset="0"/>
                            </a:rPr>
                          </m:ctrlPr>
                        </m:sSubPr>
                        <m:e>
                          <m:r>
                            <a:rPr lang="en-US" sz="2000" i="1">
                              <a:solidFill>
                                <a:srgbClr val="00B050"/>
                              </a:solidFill>
                              <a:latin typeface="Cambria Math" panose="02040503050406030204" pitchFamily="18" charset="0"/>
                            </a:rPr>
                            <m:t>𝜃</m:t>
                          </m:r>
                        </m:e>
                        <m:sub>
                          <m:r>
                            <a:rPr lang="en-US" sz="2000" i="1">
                              <a:solidFill>
                                <a:srgbClr val="00B050"/>
                              </a:solidFill>
                              <a:latin typeface="Cambria Math" panose="02040503050406030204" pitchFamily="18" charset="0"/>
                            </a:rPr>
                            <m:t>𝑡</m:t>
                          </m:r>
                        </m:sub>
                      </m:sSub>
                      <m:r>
                        <a:rPr lang="en-US" sz="2000" b="0" i="1" smtClean="0">
                          <a:latin typeface="Cambria Math" panose="02040503050406030204" pitchFamily="18" charset="0"/>
                        </a:rPr>
                        <m:t>+</m:t>
                      </m:r>
                      <m:r>
                        <a:rPr lang="en-US" sz="2000" b="0" i="1" smtClean="0">
                          <a:latin typeface="Cambria Math" panose="02040503050406030204" pitchFamily="18" charset="0"/>
                        </a:rPr>
                        <m:t>𝛼</m:t>
                      </m:r>
                      <m:f>
                        <m:fPr>
                          <m:ctrlPr>
                            <a:rPr lang="en-US" sz="2000" i="1">
                              <a:latin typeface="Cambria Math" panose="02040503050406030204" pitchFamily="18" charset="0"/>
                              <a:ea typeface="Cambria Math" panose="02040503050406030204" pitchFamily="18" charset="0"/>
                            </a:rPr>
                          </m:ctrlPr>
                        </m:fPr>
                        <m:num>
                          <m:r>
                            <a:rPr lang="en-US" sz="2000" i="1">
                              <a:latin typeface="Cambria Math" panose="02040503050406030204" pitchFamily="18" charset="0"/>
                              <a:ea typeface="Cambria Math" panose="02040503050406030204" pitchFamily="18" charset="0"/>
                            </a:rPr>
                            <m:t>1</m:t>
                          </m:r>
                        </m:num>
                        <m:den>
                          <m:r>
                            <a:rPr lang="en-US" sz="2000" i="1">
                              <a:latin typeface="Cambria Math" panose="02040503050406030204" pitchFamily="18" charset="0"/>
                              <a:ea typeface="Cambria Math" panose="02040503050406030204" pitchFamily="18" charset="0"/>
                            </a:rPr>
                            <m:t>𝑛</m:t>
                          </m:r>
                        </m:den>
                      </m:f>
                      <m:nary>
                        <m:naryPr>
                          <m:chr m:val="∑"/>
                          <m:ctrlPr>
                            <a:rPr lang="en-US" sz="2000" i="1">
                              <a:latin typeface="Cambria Math" panose="02040503050406030204" pitchFamily="18" charset="0"/>
                            </a:rPr>
                          </m:ctrlPr>
                        </m:naryPr>
                        <m:sub>
                          <m:r>
                            <m:rPr>
                              <m:brk m:alnAt="23"/>
                            </m:rPr>
                            <a:rPr lang="en-US" sz="2000" i="1">
                              <a:latin typeface="Cambria Math" panose="02040503050406030204" pitchFamily="18" charset="0"/>
                            </a:rPr>
                            <m:t>𝑖</m:t>
                          </m:r>
                          <m:r>
                            <a:rPr lang="en-US" sz="2000" i="1">
                              <a:latin typeface="Cambria Math" panose="02040503050406030204" pitchFamily="18" charset="0"/>
                            </a:rPr>
                            <m:t>=1</m:t>
                          </m:r>
                        </m:sub>
                        <m:sup>
                          <m:r>
                            <a:rPr lang="en-US" sz="2000" i="1">
                              <a:latin typeface="Cambria Math" panose="02040503050406030204" pitchFamily="18" charset="0"/>
                            </a:rPr>
                            <m:t>𝑛</m:t>
                          </m:r>
                        </m:sup>
                        <m:e>
                          <m:acc>
                            <m:accPr>
                              <m:chr m:val="̂"/>
                              <m:ctrlPr>
                                <a:rPr lang="en-US" sz="2000" b="0" i="1" smtClean="0">
                                  <a:solidFill>
                                    <a:srgbClr val="0E0CC0"/>
                                  </a:solidFill>
                                  <a:latin typeface="Cambria Math" panose="02040503050406030204" pitchFamily="18" charset="0"/>
                                </a:rPr>
                              </m:ctrlPr>
                            </m:accPr>
                            <m:e>
                              <m:r>
                                <a:rPr lang="fa-IR" sz="2000" i="1" smtClean="0">
                                  <a:solidFill>
                                    <a:srgbClr val="0E0CC0"/>
                                  </a:solidFill>
                                  <a:latin typeface="Cambria Math" panose="02040503050406030204" pitchFamily="18" charset="0"/>
                                </a:rPr>
                                <m:t>𝑅</m:t>
                              </m:r>
                            </m:e>
                          </m:acc>
                          <m:d>
                            <m:dPr>
                              <m:ctrlPr>
                                <a:rPr lang="fa-IR" sz="2000" i="1">
                                  <a:solidFill>
                                    <a:srgbClr val="0E0CC0"/>
                                  </a:solidFill>
                                  <a:latin typeface="Cambria Math" panose="02040503050406030204" pitchFamily="18" charset="0"/>
                                </a:rPr>
                              </m:ctrlPr>
                            </m:dPr>
                            <m:e>
                              <m:r>
                                <a:rPr lang="en-US" sz="2000" i="1">
                                  <a:solidFill>
                                    <a:srgbClr val="0E0CC0"/>
                                  </a:solidFill>
                                  <a:latin typeface="Cambria Math" panose="02040503050406030204" pitchFamily="18" charset="0"/>
                                </a:rPr>
                                <m:t>𝑠</m:t>
                              </m:r>
                              <m:r>
                                <a:rPr lang="en-US" sz="2000" i="1">
                                  <a:solidFill>
                                    <a:srgbClr val="0E0CC0"/>
                                  </a:solidFill>
                                  <a:latin typeface="Cambria Math" panose="02040503050406030204" pitchFamily="18" charset="0"/>
                                </a:rPr>
                                <m:t>;</m:t>
                              </m:r>
                              <m:r>
                                <a:rPr lang="en-US" sz="2000" i="1">
                                  <a:solidFill>
                                    <a:srgbClr val="0E0CC0"/>
                                  </a:solidFill>
                                  <a:latin typeface="Cambria Math" panose="02040503050406030204" pitchFamily="18" charset="0"/>
                                </a:rPr>
                                <m:t>𝑝</m:t>
                              </m:r>
                            </m:e>
                          </m:d>
                          <m:r>
                            <a:rPr lang="en-US" sz="2000" i="1">
                              <a:latin typeface="Cambria Math" panose="02040503050406030204" pitchFamily="18" charset="0"/>
                            </a:rPr>
                            <m:t> </m:t>
                          </m:r>
                          <m:sSub>
                            <m:sSubPr>
                              <m:ctrlPr>
                                <a:rPr lang="en-US" sz="2000" i="1">
                                  <a:solidFill>
                                    <a:schemeClr val="tx1"/>
                                  </a:solidFill>
                                  <a:latin typeface="Cambria Math" panose="02040503050406030204" pitchFamily="18" charset="0"/>
                                </a:rPr>
                              </m:ctrlPr>
                            </m:sSubPr>
                            <m:e>
                              <m:r>
                                <m:rPr>
                                  <m:sty m:val="p"/>
                                </m:rPr>
                                <a:rPr lang="en-US" sz="2000">
                                  <a:solidFill>
                                    <a:schemeClr val="tx1"/>
                                  </a:solidFill>
                                  <a:latin typeface="Cambria Math" panose="02040503050406030204" pitchFamily="18" charset="0"/>
                                </a:rPr>
                                <m:t>∇</m:t>
                              </m:r>
                            </m:e>
                            <m:sub>
                              <m:r>
                                <a:rPr lang="en-US" sz="2000" i="1">
                                  <a:solidFill>
                                    <a:schemeClr val="tx1"/>
                                  </a:solidFill>
                                  <a:latin typeface="Cambria Math" panose="02040503050406030204" pitchFamily="18" charset="0"/>
                                </a:rPr>
                                <m:t>𝜃</m:t>
                              </m:r>
                            </m:sub>
                          </m:sSub>
                          <m:func>
                            <m:funcPr>
                              <m:ctrlPr>
                                <a:rPr lang="en-US" sz="2000" i="1">
                                  <a:solidFill>
                                    <a:schemeClr val="tx1"/>
                                  </a:solidFill>
                                  <a:latin typeface="Cambria Math" panose="02040503050406030204" pitchFamily="18" charset="0"/>
                                </a:rPr>
                              </m:ctrlPr>
                            </m:funcPr>
                            <m:fName>
                              <m:r>
                                <m:rPr>
                                  <m:sty m:val="p"/>
                                </m:rPr>
                                <a:rPr lang="en-US" sz="2000">
                                  <a:solidFill>
                                    <a:schemeClr val="tx1"/>
                                  </a:solidFill>
                                  <a:latin typeface="Cambria Math" panose="02040503050406030204" pitchFamily="18" charset="0"/>
                                </a:rPr>
                                <m:t>log</m:t>
                              </m:r>
                            </m:fName>
                            <m:e>
                              <m:sSubSup>
                                <m:sSubSupPr>
                                  <m:ctrlPr>
                                    <a:rPr lang="en-US" sz="2000" i="1" spc="38">
                                      <a:solidFill>
                                        <a:srgbClr val="00AF50"/>
                                      </a:solidFill>
                                      <a:latin typeface="Cambria Math" panose="02040503050406030204" pitchFamily="18" charset="0"/>
                                      <a:cs typeface="Cambria Math"/>
                                    </a:rPr>
                                  </m:ctrlPr>
                                </m:sSubSupPr>
                                <m:e>
                                  <m:r>
                                    <a:rPr lang="en-US" sz="2000" i="1" spc="38">
                                      <a:solidFill>
                                        <a:srgbClr val="00AF50"/>
                                      </a:solidFill>
                                      <a:latin typeface="Cambria Math" panose="02040503050406030204" pitchFamily="18" charset="0"/>
                                      <a:cs typeface="Cambria Math"/>
                                    </a:rPr>
                                    <m:t>𝑝</m:t>
                                  </m:r>
                                </m:e>
                                <m:sub>
                                  <m:r>
                                    <a:rPr lang="en-US" sz="2000" i="1" spc="38">
                                      <a:solidFill>
                                        <a:srgbClr val="00AF50"/>
                                      </a:solidFill>
                                      <a:latin typeface="Cambria Math" panose="02040503050406030204" pitchFamily="18" charset="0"/>
                                      <a:cs typeface="Cambria Math"/>
                                    </a:rPr>
                                    <m:t>𝜃</m:t>
                                  </m:r>
                                </m:sub>
                                <m:sup>
                                  <m:r>
                                    <a:rPr lang="en-US" sz="2000" i="1" spc="38">
                                      <a:solidFill>
                                        <a:srgbClr val="00AF50"/>
                                      </a:solidFill>
                                      <a:latin typeface="Cambria Math" panose="02040503050406030204" pitchFamily="18" charset="0"/>
                                      <a:cs typeface="Cambria Math"/>
                                    </a:rPr>
                                    <m:t>𝑅𝐿</m:t>
                                  </m:r>
                                </m:sup>
                              </m:sSubSup>
                              <m:d>
                                <m:dPr>
                                  <m:ctrlPr>
                                    <a:rPr lang="en-US" sz="2000" i="1" smtClean="0">
                                      <a:solidFill>
                                        <a:srgbClr val="00B050"/>
                                      </a:solidFill>
                                      <a:latin typeface="Cambria Math" panose="02040503050406030204" pitchFamily="18" charset="0"/>
                                    </a:rPr>
                                  </m:ctrlPr>
                                </m:dPr>
                                <m:e>
                                  <m:r>
                                    <a:rPr lang="en-US" sz="2000" i="1">
                                      <a:solidFill>
                                        <a:srgbClr val="00B050"/>
                                      </a:solidFill>
                                      <a:latin typeface="Cambria Math" panose="02040503050406030204" pitchFamily="18" charset="0"/>
                                    </a:rPr>
                                    <m:t>𝑠</m:t>
                                  </m:r>
                                </m:e>
                              </m:d>
                            </m:e>
                          </m:func>
                        </m:e>
                      </m:nary>
                    </m:oMath>
                  </m:oMathPara>
                </a14:m>
                <a:endParaRPr lang="en-US" sz="2000" dirty="0"/>
              </a:p>
            </p:txBody>
          </p:sp>
        </mc:Choice>
        <mc:Fallback xmlns="">
          <p:sp>
            <p:nvSpPr>
              <p:cNvPr id="6" name="TextBox 5">
                <a:extLst>
                  <a:ext uri="{FF2B5EF4-FFF2-40B4-BE49-F238E27FC236}">
                    <a16:creationId xmlns:a16="http://schemas.microsoft.com/office/drawing/2014/main" id="{EE4E1A2F-F50D-61B7-4D28-851D347AEF07}"/>
                  </a:ext>
                </a:extLst>
              </p:cNvPr>
              <p:cNvSpPr txBox="1">
                <a:spLocks noRot="1" noChangeAspect="1" noMove="1" noResize="1" noEditPoints="1" noAdjustHandles="1" noChangeArrowheads="1" noChangeShapeType="1" noTextEdit="1"/>
              </p:cNvSpPr>
              <p:nvPr/>
            </p:nvSpPr>
            <p:spPr>
              <a:xfrm>
                <a:off x="1319641" y="4102561"/>
                <a:ext cx="6723380" cy="932628"/>
              </a:xfrm>
              <a:prstGeom prst="rect">
                <a:avLst/>
              </a:prstGeom>
              <a:blipFill>
                <a:blip r:embed="rId3"/>
                <a:stretch>
                  <a:fillRect t="-104054" b="-1567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A381F87F-5A08-E968-CB0C-6E3B251FFE17}"/>
                  </a:ext>
                </a:extLst>
              </p:cNvPr>
              <p:cNvSpPr txBox="1"/>
              <p:nvPr/>
            </p:nvSpPr>
            <p:spPr>
              <a:xfrm>
                <a:off x="2002444" y="2571750"/>
                <a:ext cx="4903321" cy="79021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2000" b="0" i="1" smtClean="0">
                              <a:solidFill>
                                <a:srgbClr val="0E0CC0"/>
                              </a:solidFill>
                              <a:latin typeface="Cambria Math" panose="02040503050406030204" pitchFamily="18" charset="0"/>
                            </a:rPr>
                          </m:ctrlPr>
                        </m:accPr>
                        <m:e>
                          <m:r>
                            <a:rPr lang="fa-IR" sz="2000" i="1">
                              <a:solidFill>
                                <a:srgbClr val="0E0CC0"/>
                              </a:solidFill>
                              <a:latin typeface="Cambria Math" panose="02040503050406030204" pitchFamily="18" charset="0"/>
                            </a:rPr>
                            <m:t>𝑅</m:t>
                          </m:r>
                        </m:e>
                      </m:acc>
                      <m:d>
                        <m:dPr>
                          <m:ctrlPr>
                            <a:rPr lang="fa-IR" sz="2000" i="1">
                              <a:solidFill>
                                <a:srgbClr val="0E0CC0"/>
                              </a:solidFill>
                              <a:latin typeface="Cambria Math" panose="02040503050406030204" pitchFamily="18" charset="0"/>
                            </a:rPr>
                          </m:ctrlPr>
                        </m:dPr>
                        <m:e>
                          <m:r>
                            <a:rPr lang="en-US" sz="2000" i="1">
                              <a:solidFill>
                                <a:srgbClr val="0E0CC0"/>
                              </a:solidFill>
                              <a:latin typeface="Cambria Math" panose="02040503050406030204" pitchFamily="18" charset="0"/>
                            </a:rPr>
                            <m:t>𝑠</m:t>
                          </m:r>
                          <m:r>
                            <a:rPr lang="en-US" sz="2000" i="1">
                              <a:solidFill>
                                <a:srgbClr val="0E0CC0"/>
                              </a:solidFill>
                              <a:latin typeface="Cambria Math" panose="02040503050406030204" pitchFamily="18" charset="0"/>
                            </a:rPr>
                            <m:t>;</m:t>
                          </m:r>
                          <m:r>
                            <a:rPr lang="en-US" sz="2000" i="1">
                              <a:solidFill>
                                <a:srgbClr val="0E0CC0"/>
                              </a:solidFill>
                              <a:latin typeface="Cambria Math" panose="02040503050406030204" pitchFamily="18" charset="0"/>
                            </a:rPr>
                            <m:t>𝑝</m:t>
                          </m:r>
                        </m:e>
                      </m:d>
                      <m:r>
                        <a:rPr lang="en-US" sz="2000" b="0" i="1" smtClean="0">
                          <a:latin typeface="Cambria Math" panose="02040503050406030204" pitchFamily="18" charset="0"/>
                        </a:rPr>
                        <m:t>≔</m:t>
                      </m:r>
                      <m:r>
                        <a:rPr lang="fa-IR" sz="2000" i="1" smtClean="0">
                          <a:solidFill>
                            <a:srgbClr val="0E0CC0"/>
                          </a:solidFill>
                          <a:latin typeface="Cambria Math" panose="02040503050406030204" pitchFamily="18" charset="0"/>
                        </a:rPr>
                        <m:t>𝑅</m:t>
                      </m:r>
                      <m:d>
                        <m:dPr>
                          <m:ctrlPr>
                            <a:rPr lang="fa-IR" sz="2000" i="1">
                              <a:solidFill>
                                <a:srgbClr val="0E0CC0"/>
                              </a:solidFill>
                              <a:latin typeface="Cambria Math" panose="02040503050406030204" pitchFamily="18" charset="0"/>
                            </a:rPr>
                          </m:ctrlPr>
                        </m:dPr>
                        <m:e>
                          <m:r>
                            <a:rPr lang="en-US" sz="2000" i="1">
                              <a:solidFill>
                                <a:srgbClr val="0E0CC0"/>
                              </a:solidFill>
                              <a:latin typeface="Cambria Math" panose="02040503050406030204" pitchFamily="18" charset="0"/>
                            </a:rPr>
                            <m:t>𝑠</m:t>
                          </m:r>
                          <m:r>
                            <a:rPr lang="en-US" sz="2000" i="1">
                              <a:solidFill>
                                <a:srgbClr val="0E0CC0"/>
                              </a:solidFill>
                              <a:latin typeface="Cambria Math" panose="02040503050406030204" pitchFamily="18" charset="0"/>
                            </a:rPr>
                            <m:t>;</m:t>
                          </m:r>
                          <m:r>
                            <a:rPr lang="en-US" sz="2000" i="1">
                              <a:solidFill>
                                <a:srgbClr val="0E0CC0"/>
                              </a:solidFill>
                              <a:latin typeface="Cambria Math" panose="02040503050406030204" pitchFamily="18" charset="0"/>
                            </a:rPr>
                            <m:t>𝑝</m:t>
                          </m:r>
                        </m:e>
                      </m:d>
                      <m:r>
                        <a:rPr lang="en-US" sz="2000" b="0" i="1" smtClean="0">
                          <a:latin typeface="Cambria Math" panose="02040503050406030204" pitchFamily="18" charset="0"/>
                        </a:rPr>
                        <m:t>−</m:t>
                      </m:r>
                      <m:r>
                        <a:rPr lang="en-US" sz="2000" b="0" i="1" smtClean="0">
                          <a:latin typeface="Cambria Math" panose="02040503050406030204" pitchFamily="18" charset="0"/>
                        </a:rPr>
                        <m:t>𝛽</m:t>
                      </m:r>
                      <m:r>
                        <m:rPr>
                          <m:sty m:val="p"/>
                        </m:rPr>
                        <a:rPr lang="en-US" sz="2000" b="0" i="1" smtClean="0">
                          <a:latin typeface="Cambria Math" panose="02040503050406030204" pitchFamily="18" charset="0"/>
                        </a:rPr>
                        <m:t>log</m:t>
                      </m:r>
                      <m:d>
                        <m:dPr>
                          <m:ctrlPr>
                            <a:rPr lang="en-US" sz="2000" b="0" i="1" smtClean="0">
                              <a:latin typeface="Cambria Math" panose="02040503050406030204" pitchFamily="18" charset="0"/>
                            </a:rPr>
                          </m:ctrlPr>
                        </m:dPr>
                        <m:e>
                          <m:f>
                            <m:fPr>
                              <m:ctrlPr>
                                <a:rPr lang="en-US" sz="2000" b="0" i="1" smtClean="0">
                                  <a:latin typeface="Cambria Math" panose="02040503050406030204" pitchFamily="18" charset="0"/>
                                </a:rPr>
                              </m:ctrlPr>
                            </m:fPr>
                            <m:num>
                              <m:sSup>
                                <m:sSupPr>
                                  <m:ctrlPr>
                                    <a:rPr lang="fa-IR" sz="2000" i="1">
                                      <a:solidFill>
                                        <a:srgbClr val="00B050"/>
                                      </a:solidFill>
                                      <a:latin typeface="Cambria Math" panose="02040503050406030204" pitchFamily="18" charset="0"/>
                                    </a:rPr>
                                  </m:ctrlPr>
                                </m:sSupPr>
                                <m:e>
                                  <m:r>
                                    <a:rPr lang="fa-IR" sz="2000" i="1">
                                      <a:solidFill>
                                        <a:srgbClr val="00B050"/>
                                      </a:solidFill>
                                      <a:latin typeface="Cambria Math" panose="02040503050406030204" pitchFamily="18" charset="0"/>
                                    </a:rPr>
                                    <m:t>𝑝</m:t>
                                  </m:r>
                                </m:e>
                                <m:sup>
                                  <m:r>
                                    <a:rPr lang="fa-IR" sz="2000" i="1">
                                      <a:solidFill>
                                        <a:srgbClr val="00B050"/>
                                      </a:solidFill>
                                      <a:latin typeface="Cambria Math" panose="02040503050406030204" pitchFamily="18" charset="0"/>
                                    </a:rPr>
                                    <m:t>𝑅𝐿</m:t>
                                  </m:r>
                                </m:sup>
                              </m:sSup>
                              <m:d>
                                <m:dPr>
                                  <m:ctrlPr>
                                    <a:rPr lang="fa-IR" sz="2000" i="1">
                                      <a:solidFill>
                                        <a:srgbClr val="00B050"/>
                                      </a:solidFill>
                                      <a:latin typeface="Cambria Math" panose="02040503050406030204" pitchFamily="18" charset="0"/>
                                    </a:rPr>
                                  </m:ctrlPr>
                                </m:dPr>
                                <m:e>
                                  <m:r>
                                    <a:rPr lang="fa-IR" sz="2000" i="1">
                                      <a:solidFill>
                                        <a:srgbClr val="00B050"/>
                                      </a:solidFill>
                                      <a:latin typeface="Cambria Math" panose="02040503050406030204" pitchFamily="18" charset="0"/>
                                    </a:rPr>
                                    <m:t>𝑠</m:t>
                                  </m:r>
                                </m:e>
                              </m:d>
                            </m:num>
                            <m:den>
                              <m:sSup>
                                <m:sSupPr>
                                  <m:ctrlPr>
                                    <a:rPr lang="fa-IR" sz="2000" i="1" smtClean="0">
                                      <a:solidFill>
                                        <a:srgbClr val="C00000"/>
                                      </a:solidFill>
                                      <a:latin typeface="Cambria Math" panose="02040503050406030204" pitchFamily="18" charset="0"/>
                                    </a:rPr>
                                  </m:ctrlPr>
                                </m:sSupPr>
                                <m:e>
                                  <m:r>
                                    <a:rPr lang="fa-IR" sz="2000" i="1">
                                      <a:solidFill>
                                        <a:srgbClr val="C00000"/>
                                      </a:solidFill>
                                      <a:latin typeface="Cambria Math" panose="02040503050406030204" pitchFamily="18" charset="0"/>
                                    </a:rPr>
                                    <m:t>𝑝</m:t>
                                  </m:r>
                                </m:e>
                                <m:sup>
                                  <m:r>
                                    <a:rPr lang="en-US" sz="2000" b="0" i="1" smtClean="0">
                                      <a:solidFill>
                                        <a:srgbClr val="C00000"/>
                                      </a:solidFill>
                                      <a:latin typeface="Cambria Math" panose="02040503050406030204" pitchFamily="18" charset="0"/>
                                    </a:rPr>
                                    <m:t>𝑃𝑇</m:t>
                                  </m:r>
                                </m:sup>
                              </m:sSup>
                              <m:d>
                                <m:dPr>
                                  <m:ctrlPr>
                                    <a:rPr lang="fa-IR" sz="2000" i="1">
                                      <a:solidFill>
                                        <a:srgbClr val="C00000"/>
                                      </a:solidFill>
                                      <a:latin typeface="Cambria Math" panose="02040503050406030204" pitchFamily="18" charset="0"/>
                                    </a:rPr>
                                  </m:ctrlPr>
                                </m:dPr>
                                <m:e>
                                  <m:r>
                                    <a:rPr lang="fa-IR" sz="2000" i="1">
                                      <a:solidFill>
                                        <a:srgbClr val="C00000"/>
                                      </a:solidFill>
                                      <a:latin typeface="Cambria Math" panose="02040503050406030204" pitchFamily="18" charset="0"/>
                                    </a:rPr>
                                    <m:t>𝑠</m:t>
                                  </m:r>
                                </m:e>
                              </m:d>
                            </m:den>
                          </m:f>
                        </m:e>
                      </m:d>
                      <m:r>
                        <a:rPr lang="en-US" sz="2000" b="0" i="1" smtClean="0">
                          <a:latin typeface="Cambria Math" panose="02040503050406030204" pitchFamily="18" charset="0"/>
                        </a:rPr>
                        <m:t> </m:t>
                      </m:r>
                    </m:oMath>
                  </m:oMathPara>
                </a14:m>
                <a:endParaRPr lang="en-US" sz="2000" dirty="0"/>
              </a:p>
            </p:txBody>
          </p:sp>
        </mc:Choice>
        <mc:Fallback xmlns="">
          <p:sp>
            <p:nvSpPr>
              <p:cNvPr id="4" name="TextBox 3">
                <a:extLst>
                  <a:ext uri="{FF2B5EF4-FFF2-40B4-BE49-F238E27FC236}">
                    <a16:creationId xmlns:a16="http://schemas.microsoft.com/office/drawing/2014/main" id="{A381F87F-5A08-E968-CB0C-6E3B251FFE17}"/>
                  </a:ext>
                </a:extLst>
              </p:cNvPr>
              <p:cNvSpPr txBox="1">
                <a:spLocks noRot="1" noChangeAspect="1" noMove="1" noResize="1" noEditPoints="1" noAdjustHandles="1" noChangeArrowheads="1" noChangeShapeType="1" noTextEdit="1"/>
              </p:cNvSpPr>
              <p:nvPr/>
            </p:nvSpPr>
            <p:spPr>
              <a:xfrm>
                <a:off x="2002444" y="2571750"/>
                <a:ext cx="4903321" cy="790216"/>
              </a:xfrm>
              <a:prstGeom prst="rect">
                <a:avLst/>
              </a:prstGeom>
              <a:blipFill>
                <a:blip r:embed="rId4"/>
                <a:stretch>
                  <a:fillRect b="-1587"/>
                </a:stretch>
              </a:blipFill>
            </p:spPr>
            <p:txBody>
              <a:bodyPr/>
              <a:lstStyle/>
              <a:p>
                <a:r>
                  <a:rPr lang="en-US">
                    <a:noFill/>
                  </a:rPr>
                  <a:t> </a:t>
                </a:r>
              </a:p>
            </p:txBody>
          </p:sp>
        </mc:Fallback>
      </mc:AlternateContent>
      <p:sp>
        <p:nvSpPr>
          <p:cNvPr id="9" name="Title 1">
            <a:extLst>
              <a:ext uri="{FF2B5EF4-FFF2-40B4-BE49-F238E27FC236}">
                <a16:creationId xmlns:a16="http://schemas.microsoft.com/office/drawing/2014/main" id="{29392880-FFC1-72AA-8CAE-C643796C00C0}"/>
              </a:ext>
            </a:extLst>
          </p:cNvPr>
          <p:cNvSpPr>
            <a:spLocks noGrp="1"/>
          </p:cNvSpPr>
          <p:nvPr>
            <p:ph type="title"/>
          </p:nvPr>
        </p:nvSpPr>
        <p:spPr>
          <a:xfrm>
            <a:off x="311700" y="445025"/>
            <a:ext cx="4131208" cy="572700"/>
          </a:xfrm>
        </p:spPr>
        <p:txBody>
          <a:bodyPr>
            <a:normAutofit fontScale="90000"/>
          </a:bodyPr>
          <a:lstStyle/>
          <a:p>
            <a:r>
              <a:rPr lang="en-US" dirty="0">
                <a:latin typeface="Corbel" panose="020B0503020204020204" pitchFamily="34" charset="0"/>
                <a:cs typeface="Calibri"/>
              </a:rPr>
              <a:t>RLHF:</a:t>
            </a:r>
            <a:r>
              <a:rPr lang="en-US" spc="-4" dirty="0">
                <a:latin typeface="Corbel" panose="020B0503020204020204" pitchFamily="34" charset="0"/>
                <a:cs typeface="Calibri"/>
              </a:rPr>
              <a:t> Putting</a:t>
            </a:r>
            <a:r>
              <a:rPr lang="en-US" spc="15" dirty="0">
                <a:latin typeface="Corbel" panose="020B0503020204020204" pitchFamily="34" charset="0"/>
                <a:cs typeface="Calibri"/>
              </a:rPr>
              <a:t> </a:t>
            </a:r>
            <a:r>
              <a:rPr lang="en-US" dirty="0">
                <a:latin typeface="Corbel" panose="020B0503020204020204" pitchFamily="34" charset="0"/>
                <a:cs typeface="Calibri"/>
              </a:rPr>
              <a:t>it</a:t>
            </a:r>
            <a:r>
              <a:rPr lang="en-US" spc="-8" dirty="0">
                <a:latin typeface="Corbel" panose="020B0503020204020204" pitchFamily="34" charset="0"/>
                <a:cs typeface="Calibri"/>
              </a:rPr>
              <a:t> </a:t>
            </a:r>
            <a:r>
              <a:rPr lang="en-US" dirty="0">
                <a:latin typeface="Corbel" panose="020B0503020204020204" pitchFamily="34" charset="0"/>
                <a:cs typeface="Calibri"/>
              </a:rPr>
              <a:t>All</a:t>
            </a:r>
            <a:r>
              <a:rPr lang="en-US" spc="8" dirty="0">
                <a:latin typeface="Corbel" panose="020B0503020204020204" pitchFamily="34" charset="0"/>
                <a:cs typeface="Calibri"/>
              </a:rPr>
              <a:t> T</a:t>
            </a:r>
            <a:r>
              <a:rPr lang="en-US" dirty="0">
                <a:latin typeface="Corbel" panose="020B0503020204020204" pitchFamily="34" charset="0"/>
                <a:cs typeface="Calibri"/>
              </a:rPr>
              <a:t>ogether</a:t>
            </a:r>
            <a:r>
              <a:rPr lang="en-US" spc="8" dirty="0">
                <a:latin typeface="Corbel" panose="020B0503020204020204" pitchFamily="34" charset="0"/>
                <a:cs typeface="Calibri"/>
              </a:rPr>
              <a:t> </a:t>
            </a:r>
            <a:r>
              <a:rPr lang="en-US" sz="1600" spc="-4" dirty="0">
                <a:latin typeface="Corbel" panose="020B0503020204020204" pitchFamily="34" charset="0"/>
                <a:cs typeface="Calibri"/>
              </a:rPr>
              <a:t>[</a:t>
            </a:r>
            <a:r>
              <a:rPr lang="en-US" sz="1600" u="heavy" spc="-4" dirty="0" err="1">
                <a:uFill>
                  <a:solidFill>
                    <a:srgbClr val="007B92"/>
                  </a:solidFill>
                </a:uFill>
                <a:latin typeface="Corbel" panose="020B0503020204020204" pitchFamily="34" charset="0"/>
                <a:cs typeface="Calibri"/>
              </a:rPr>
              <a:t>Christiano</a:t>
            </a:r>
            <a:r>
              <a:rPr lang="en-US" sz="1600" u="heavy" spc="-15" dirty="0">
                <a:uFill>
                  <a:solidFill>
                    <a:srgbClr val="007B92"/>
                  </a:solidFill>
                </a:uFill>
                <a:latin typeface="Corbel" panose="020B0503020204020204" pitchFamily="34" charset="0"/>
                <a:cs typeface="Calibri"/>
              </a:rPr>
              <a:t> </a:t>
            </a:r>
            <a:r>
              <a:rPr lang="en-US" sz="1600" u="heavy" dirty="0">
                <a:uFill>
                  <a:solidFill>
                    <a:srgbClr val="007B92"/>
                  </a:solidFill>
                </a:uFill>
                <a:latin typeface="Corbel" panose="020B0503020204020204" pitchFamily="34" charset="0"/>
                <a:cs typeface="Calibri"/>
              </a:rPr>
              <a:t>et</a:t>
            </a:r>
            <a:r>
              <a:rPr lang="en-US" sz="1600" u="heavy" spc="4" dirty="0">
                <a:uFill>
                  <a:solidFill>
                    <a:srgbClr val="007B92"/>
                  </a:solidFill>
                </a:uFill>
                <a:latin typeface="Corbel" panose="020B0503020204020204" pitchFamily="34" charset="0"/>
                <a:cs typeface="Calibri"/>
              </a:rPr>
              <a:t> </a:t>
            </a:r>
            <a:r>
              <a:rPr lang="en-US" sz="1600" u="heavy" dirty="0">
                <a:uFill>
                  <a:solidFill>
                    <a:srgbClr val="007B92"/>
                  </a:solidFill>
                </a:uFill>
                <a:latin typeface="Corbel" panose="020B0503020204020204" pitchFamily="34" charset="0"/>
                <a:cs typeface="Calibri"/>
              </a:rPr>
              <a:t>al.</a:t>
            </a:r>
            <a:r>
              <a:rPr lang="en-US" sz="1600" u="heavy" spc="-19" dirty="0">
                <a:uFill>
                  <a:solidFill>
                    <a:srgbClr val="007B92"/>
                  </a:solidFill>
                </a:uFill>
                <a:latin typeface="Corbel" panose="020B0503020204020204" pitchFamily="34" charset="0"/>
                <a:cs typeface="Calibri"/>
              </a:rPr>
              <a:t> </a:t>
            </a:r>
            <a:r>
              <a:rPr lang="en-US" sz="1600" u="heavy" spc="-4" dirty="0">
                <a:uFill>
                  <a:solidFill>
                    <a:srgbClr val="007B92"/>
                  </a:solidFill>
                </a:uFill>
                <a:latin typeface="Corbel" panose="020B0503020204020204" pitchFamily="34" charset="0"/>
                <a:cs typeface="Calibri"/>
              </a:rPr>
              <a:t>2017</a:t>
            </a:r>
            <a:r>
              <a:rPr lang="en-US" sz="1600" spc="-4" dirty="0">
                <a:latin typeface="Corbel" panose="020B0503020204020204" pitchFamily="34" charset="0"/>
                <a:cs typeface="Calibri"/>
              </a:rPr>
              <a:t>;</a:t>
            </a:r>
            <a:r>
              <a:rPr lang="en-US" sz="1600" spc="-8" dirty="0">
                <a:latin typeface="Corbel" panose="020B0503020204020204" pitchFamily="34" charset="0"/>
                <a:cs typeface="Calibri"/>
              </a:rPr>
              <a:t> </a:t>
            </a:r>
            <a:r>
              <a:rPr lang="en-US" sz="1600" u="heavy" spc="-4" dirty="0" err="1">
                <a:uFill>
                  <a:solidFill>
                    <a:srgbClr val="007B92"/>
                  </a:solidFill>
                </a:uFill>
                <a:latin typeface="Corbel" panose="020B0503020204020204" pitchFamily="34" charset="0"/>
                <a:cs typeface="Calibri"/>
              </a:rPr>
              <a:t>Stiennon</a:t>
            </a:r>
            <a:r>
              <a:rPr lang="en-US" sz="1600" u="heavy" spc="-4" dirty="0">
                <a:uFill>
                  <a:solidFill>
                    <a:srgbClr val="007B92"/>
                  </a:solidFill>
                </a:uFill>
                <a:latin typeface="Corbel" panose="020B0503020204020204" pitchFamily="34" charset="0"/>
                <a:cs typeface="Calibri"/>
              </a:rPr>
              <a:t> </a:t>
            </a:r>
            <a:r>
              <a:rPr lang="en-US" sz="1600" u="heavy" dirty="0">
                <a:uFill>
                  <a:solidFill>
                    <a:srgbClr val="007B92"/>
                  </a:solidFill>
                </a:uFill>
                <a:latin typeface="Corbel" panose="020B0503020204020204" pitchFamily="34" charset="0"/>
                <a:cs typeface="Calibri"/>
              </a:rPr>
              <a:t>et al.</a:t>
            </a:r>
            <a:r>
              <a:rPr lang="en-US" sz="1600" u="heavy" spc="-15" dirty="0">
                <a:uFill>
                  <a:solidFill>
                    <a:srgbClr val="007B92"/>
                  </a:solidFill>
                </a:uFill>
                <a:latin typeface="Corbel" panose="020B0503020204020204" pitchFamily="34" charset="0"/>
                <a:cs typeface="Calibri"/>
              </a:rPr>
              <a:t> </a:t>
            </a:r>
            <a:r>
              <a:rPr lang="en-US" sz="1600" u="heavy" spc="-4" dirty="0">
                <a:uFill>
                  <a:solidFill>
                    <a:srgbClr val="007B92"/>
                  </a:solidFill>
                </a:uFill>
                <a:latin typeface="Corbel" panose="020B0503020204020204" pitchFamily="34" charset="0"/>
                <a:cs typeface="Calibri"/>
              </a:rPr>
              <a:t>2020</a:t>
            </a:r>
            <a:r>
              <a:rPr lang="en-US" sz="1600" spc="-4" dirty="0">
                <a:latin typeface="Corbel" panose="020B0503020204020204" pitchFamily="34" charset="0"/>
                <a:cs typeface="Calibri"/>
              </a:rPr>
              <a:t>]</a:t>
            </a:r>
            <a:endParaRPr lang="en-US" sz="1600" dirty="0"/>
          </a:p>
        </p:txBody>
      </p:sp>
    </p:spTree>
    <p:extLst>
      <p:ext uri="{BB962C8B-B14F-4D97-AF65-F5344CB8AC3E}">
        <p14:creationId xmlns:p14="http://schemas.microsoft.com/office/powerpoint/2010/main" val="33668639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Diagram&#10;&#10;Description automatically generated">
            <a:extLst>
              <a:ext uri="{FF2B5EF4-FFF2-40B4-BE49-F238E27FC236}">
                <a16:creationId xmlns:a16="http://schemas.microsoft.com/office/drawing/2014/main" id="{B7F249AD-CCBF-E8F2-9483-AF9E39B01A5C}"/>
              </a:ext>
            </a:extLst>
          </p:cNvPr>
          <p:cNvPicPr>
            <a:picLocks noGrp="1" noChangeAspect="1"/>
          </p:cNvPicPr>
          <p:nvPr>
            <p:ph idx="1"/>
          </p:nvPr>
        </p:nvPicPr>
        <p:blipFill>
          <a:blip r:embed="rId2"/>
          <a:stretch>
            <a:fillRect/>
          </a:stretch>
        </p:blipFill>
        <p:spPr>
          <a:xfrm>
            <a:off x="3592404" y="506181"/>
            <a:ext cx="5540088" cy="4545405"/>
          </a:xfrm>
        </p:spPr>
      </p:pic>
      <p:sp>
        <p:nvSpPr>
          <p:cNvPr id="8" name="TextBox 7">
            <a:extLst>
              <a:ext uri="{FF2B5EF4-FFF2-40B4-BE49-F238E27FC236}">
                <a16:creationId xmlns:a16="http://schemas.microsoft.com/office/drawing/2014/main" id="{7F42482C-6C91-9F2B-63B5-47098713F58D}"/>
              </a:ext>
            </a:extLst>
          </p:cNvPr>
          <p:cNvSpPr txBox="1"/>
          <p:nvPr/>
        </p:nvSpPr>
        <p:spPr>
          <a:xfrm>
            <a:off x="8179904" y="-9940"/>
            <a:ext cx="964096" cy="703442"/>
          </a:xfrm>
          <a:prstGeom prst="rect">
            <a:avLst/>
          </a:prstGeom>
          <a:solidFill>
            <a:schemeClr val="bg1"/>
          </a:solidFill>
        </p:spPr>
        <p:txBody>
          <a:bodyPr wrap="square" rtlCol="0">
            <a:spAutoFit/>
          </a:bodyPr>
          <a:lstStyle/>
          <a:p>
            <a:endParaRPr lang="en-US" dirty="0"/>
          </a:p>
        </p:txBody>
      </p:sp>
      <p:sp>
        <p:nvSpPr>
          <p:cNvPr id="9" name="TextBox 8">
            <a:extLst>
              <a:ext uri="{FF2B5EF4-FFF2-40B4-BE49-F238E27FC236}">
                <a16:creationId xmlns:a16="http://schemas.microsoft.com/office/drawing/2014/main" id="{39BE329F-DF32-BC04-72B4-48734E81A75D}"/>
              </a:ext>
            </a:extLst>
          </p:cNvPr>
          <p:cNvSpPr txBox="1"/>
          <p:nvPr/>
        </p:nvSpPr>
        <p:spPr>
          <a:xfrm>
            <a:off x="829950" y="4919543"/>
            <a:ext cx="2266819" cy="261610"/>
          </a:xfrm>
          <a:prstGeom prst="rect">
            <a:avLst/>
          </a:prstGeom>
          <a:noFill/>
        </p:spPr>
        <p:txBody>
          <a:bodyPr wrap="square" rtlCol="0">
            <a:spAutoFit/>
          </a:bodyPr>
          <a:lstStyle/>
          <a:p>
            <a:pPr algn="ctr"/>
            <a:r>
              <a:rPr lang="en-US" sz="1050" dirty="0">
                <a:solidFill>
                  <a:schemeClr val="tx1">
                    <a:lumMod val="50000"/>
                    <a:lumOff val="50000"/>
                  </a:schemeClr>
                </a:solidFill>
                <a:latin typeface="Corbel" panose="020B0503020204020204" pitchFamily="34" charset="0"/>
              </a:rPr>
              <a:t>[Fig credit: Nate Lambert]</a:t>
            </a:r>
          </a:p>
        </p:txBody>
      </p:sp>
      <p:sp>
        <p:nvSpPr>
          <p:cNvPr id="6" name="Title 1">
            <a:extLst>
              <a:ext uri="{FF2B5EF4-FFF2-40B4-BE49-F238E27FC236}">
                <a16:creationId xmlns:a16="http://schemas.microsoft.com/office/drawing/2014/main" id="{AF72323D-75C2-567E-77E3-68A05287326A}"/>
              </a:ext>
            </a:extLst>
          </p:cNvPr>
          <p:cNvSpPr>
            <a:spLocks noGrp="1"/>
          </p:cNvSpPr>
          <p:nvPr>
            <p:ph type="title"/>
          </p:nvPr>
        </p:nvSpPr>
        <p:spPr>
          <a:xfrm>
            <a:off x="311700" y="445025"/>
            <a:ext cx="4131208" cy="572700"/>
          </a:xfrm>
        </p:spPr>
        <p:txBody>
          <a:bodyPr>
            <a:normAutofit fontScale="90000"/>
          </a:bodyPr>
          <a:lstStyle/>
          <a:p>
            <a:r>
              <a:rPr lang="en-US" dirty="0">
                <a:latin typeface="Corbel" panose="020B0503020204020204" pitchFamily="34" charset="0"/>
                <a:cs typeface="Calibri"/>
              </a:rPr>
              <a:t>RLHF:</a:t>
            </a:r>
            <a:r>
              <a:rPr lang="en-US" spc="-4" dirty="0">
                <a:latin typeface="Corbel" panose="020B0503020204020204" pitchFamily="34" charset="0"/>
                <a:cs typeface="Calibri"/>
              </a:rPr>
              <a:t> Putting</a:t>
            </a:r>
            <a:r>
              <a:rPr lang="en-US" spc="15" dirty="0">
                <a:latin typeface="Corbel" panose="020B0503020204020204" pitchFamily="34" charset="0"/>
                <a:cs typeface="Calibri"/>
              </a:rPr>
              <a:t> </a:t>
            </a:r>
            <a:r>
              <a:rPr lang="en-US" dirty="0">
                <a:latin typeface="Corbel" panose="020B0503020204020204" pitchFamily="34" charset="0"/>
                <a:cs typeface="Calibri"/>
              </a:rPr>
              <a:t>it</a:t>
            </a:r>
            <a:r>
              <a:rPr lang="en-US" spc="-8" dirty="0">
                <a:latin typeface="Corbel" panose="020B0503020204020204" pitchFamily="34" charset="0"/>
                <a:cs typeface="Calibri"/>
              </a:rPr>
              <a:t> </a:t>
            </a:r>
            <a:r>
              <a:rPr lang="en-US" dirty="0">
                <a:latin typeface="Corbel" panose="020B0503020204020204" pitchFamily="34" charset="0"/>
                <a:cs typeface="Calibri"/>
              </a:rPr>
              <a:t>All</a:t>
            </a:r>
            <a:r>
              <a:rPr lang="en-US" spc="8" dirty="0">
                <a:latin typeface="Corbel" panose="020B0503020204020204" pitchFamily="34" charset="0"/>
                <a:cs typeface="Calibri"/>
              </a:rPr>
              <a:t> T</a:t>
            </a:r>
            <a:r>
              <a:rPr lang="en-US" dirty="0">
                <a:latin typeface="Corbel" panose="020B0503020204020204" pitchFamily="34" charset="0"/>
                <a:cs typeface="Calibri"/>
              </a:rPr>
              <a:t>ogether</a:t>
            </a:r>
            <a:r>
              <a:rPr lang="en-US" spc="8" dirty="0">
                <a:latin typeface="Corbel" panose="020B0503020204020204" pitchFamily="34" charset="0"/>
                <a:cs typeface="Calibri"/>
              </a:rPr>
              <a:t> </a:t>
            </a:r>
            <a:r>
              <a:rPr lang="en-US" sz="1600" spc="-4" dirty="0">
                <a:latin typeface="Corbel" panose="020B0503020204020204" pitchFamily="34" charset="0"/>
                <a:cs typeface="Calibri"/>
              </a:rPr>
              <a:t>[</a:t>
            </a:r>
            <a:r>
              <a:rPr lang="en-US" sz="1600" u="heavy" spc="-4" dirty="0" err="1">
                <a:uFill>
                  <a:solidFill>
                    <a:srgbClr val="007B92"/>
                  </a:solidFill>
                </a:uFill>
                <a:latin typeface="Corbel" panose="020B0503020204020204" pitchFamily="34" charset="0"/>
                <a:cs typeface="Calibri"/>
              </a:rPr>
              <a:t>Christiano</a:t>
            </a:r>
            <a:r>
              <a:rPr lang="en-US" sz="1600" u="heavy" spc="-15" dirty="0">
                <a:uFill>
                  <a:solidFill>
                    <a:srgbClr val="007B92"/>
                  </a:solidFill>
                </a:uFill>
                <a:latin typeface="Corbel" panose="020B0503020204020204" pitchFamily="34" charset="0"/>
                <a:cs typeface="Calibri"/>
              </a:rPr>
              <a:t> </a:t>
            </a:r>
            <a:r>
              <a:rPr lang="en-US" sz="1600" u="heavy" dirty="0">
                <a:uFill>
                  <a:solidFill>
                    <a:srgbClr val="007B92"/>
                  </a:solidFill>
                </a:uFill>
                <a:latin typeface="Corbel" panose="020B0503020204020204" pitchFamily="34" charset="0"/>
                <a:cs typeface="Calibri"/>
              </a:rPr>
              <a:t>et</a:t>
            </a:r>
            <a:r>
              <a:rPr lang="en-US" sz="1600" u="heavy" spc="4" dirty="0">
                <a:uFill>
                  <a:solidFill>
                    <a:srgbClr val="007B92"/>
                  </a:solidFill>
                </a:uFill>
                <a:latin typeface="Corbel" panose="020B0503020204020204" pitchFamily="34" charset="0"/>
                <a:cs typeface="Calibri"/>
              </a:rPr>
              <a:t> </a:t>
            </a:r>
            <a:r>
              <a:rPr lang="en-US" sz="1600" u="heavy" dirty="0">
                <a:uFill>
                  <a:solidFill>
                    <a:srgbClr val="007B92"/>
                  </a:solidFill>
                </a:uFill>
                <a:latin typeface="Corbel" panose="020B0503020204020204" pitchFamily="34" charset="0"/>
                <a:cs typeface="Calibri"/>
              </a:rPr>
              <a:t>al.</a:t>
            </a:r>
            <a:r>
              <a:rPr lang="en-US" sz="1600" u="heavy" spc="-19" dirty="0">
                <a:uFill>
                  <a:solidFill>
                    <a:srgbClr val="007B92"/>
                  </a:solidFill>
                </a:uFill>
                <a:latin typeface="Corbel" panose="020B0503020204020204" pitchFamily="34" charset="0"/>
                <a:cs typeface="Calibri"/>
              </a:rPr>
              <a:t> </a:t>
            </a:r>
            <a:r>
              <a:rPr lang="en-US" sz="1600" u="heavy" spc="-4" dirty="0">
                <a:uFill>
                  <a:solidFill>
                    <a:srgbClr val="007B92"/>
                  </a:solidFill>
                </a:uFill>
                <a:latin typeface="Corbel" panose="020B0503020204020204" pitchFamily="34" charset="0"/>
                <a:cs typeface="Calibri"/>
              </a:rPr>
              <a:t>2017</a:t>
            </a:r>
            <a:r>
              <a:rPr lang="en-US" sz="1600" spc="-4" dirty="0">
                <a:latin typeface="Corbel" panose="020B0503020204020204" pitchFamily="34" charset="0"/>
                <a:cs typeface="Calibri"/>
              </a:rPr>
              <a:t>;</a:t>
            </a:r>
            <a:r>
              <a:rPr lang="en-US" sz="1600" spc="-8" dirty="0">
                <a:latin typeface="Corbel" panose="020B0503020204020204" pitchFamily="34" charset="0"/>
                <a:cs typeface="Calibri"/>
              </a:rPr>
              <a:t> </a:t>
            </a:r>
            <a:r>
              <a:rPr lang="en-US" sz="1600" u="heavy" spc="-4" dirty="0" err="1">
                <a:uFill>
                  <a:solidFill>
                    <a:srgbClr val="007B92"/>
                  </a:solidFill>
                </a:uFill>
                <a:latin typeface="Corbel" panose="020B0503020204020204" pitchFamily="34" charset="0"/>
                <a:cs typeface="Calibri"/>
              </a:rPr>
              <a:t>Stiennon</a:t>
            </a:r>
            <a:r>
              <a:rPr lang="en-US" sz="1600" u="heavy" spc="-4" dirty="0">
                <a:uFill>
                  <a:solidFill>
                    <a:srgbClr val="007B92"/>
                  </a:solidFill>
                </a:uFill>
                <a:latin typeface="Corbel" panose="020B0503020204020204" pitchFamily="34" charset="0"/>
                <a:cs typeface="Calibri"/>
              </a:rPr>
              <a:t> </a:t>
            </a:r>
            <a:r>
              <a:rPr lang="en-US" sz="1600" u="heavy" dirty="0">
                <a:uFill>
                  <a:solidFill>
                    <a:srgbClr val="007B92"/>
                  </a:solidFill>
                </a:uFill>
                <a:latin typeface="Corbel" panose="020B0503020204020204" pitchFamily="34" charset="0"/>
                <a:cs typeface="Calibri"/>
              </a:rPr>
              <a:t>et al.</a:t>
            </a:r>
            <a:r>
              <a:rPr lang="en-US" sz="1600" u="heavy" spc="-15" dirty="0">
                <a:uFill>
                  <a:solidFill>
                    <a:srgbClr val="007B92"/>
                  </a:solidFill>
                </a:uFill>
                <a:latin typeface="Corbel" panose="020B0503020204020204" pitchFamily="34" charset="0"/>
                <a:cs typeface="Calibri"/>
              </a:rPr>
              <a:t> </a:t>
            </a:r>
            <a:r>
              <a:rPr lang="en-US" sz="1600" u="heavy" spc="-4" dirty="0">
                <a:uFill>
                  <a:solidFill>
                    <a:srgbClr val="007B92"/>
                  </a:solidFill>
                </a:uFill>
                <a:latin typeface="Corbel" panose="020B0503020204020204" pitchFamily="34" charset="0"/>
                <a:cs typeface="Calibri"/>
              </a:rPr>
              <a:t>2020</a:t>
            </a:r>
            <a:r>
              <a:rPr lang="en-US" sz="1600" spc="-4" dirty="0">
                <a:latin typeface="Corbel" panose="020B0503020204020204" pitchFamily="34" charset="0"/>
                <a:cs typeface="Calibri"/>
              </a:rPr>
              <a:t>]</a:t>
            </a:r>
            <a:endParaRPr lang="en-US" sz="1600" dirty="0"/>
          </a:p>
        </p:txBody>
      </p:sp>
    </p:spTree>
    <p:extLst>
      <p:ext uri="{BB962C8B-B14F-4D97-AF65-F5344CB8AC3E}">
        <p14:creationId xmlns:p14="http://schemas.microsoft.com/office/powerpoint/2010/main" val="3891144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C6750-2D96-46B2-EED1-F9280C9E78C1}"/>
              </a:ext>
            </a:extLst>
          </p:cNvPr>
          <p:cNvSpPr>
            <a:spLocks noGrp="1"/>
          </p:cNvSpPr>
          <p:nvPr>
            <p:ph type="title"/>
          </p:nvPr>
        </p:nvSpPr>
        <p:spPr/>
        <p:txBody>
          <a:bodyPr>
            <a:normAutofit fontScale="90000"/>
          </a:bodyPr>
          <a:lstStyle/>
          <a:p>
            <a:r>
              <a:rPr lang="en-US" dirty="0"/>
              <a:t>Language Modeling </a:t>
            </a:r>
            <a:r>
              <a:rPr lang="en-US" sz="2800" dirty="0">
                <a:latin typeface="Corbel" panose="020B0503020204020204" pitchFamily="34" charset="0"/>
                <a:cs typeface="Calibri"/>
              </a:rPr>
              <a:t>≠</a:t>
            </a:r>
            <a:r>
              <a:rPr lang="en-US" dirty="0"/>
              <a:t> Following Human Instructions </a:t>
            </a:r>
          </a:p>
        </p:txBody>
      </p:sp>
      <p:sp>
        <p:nvSpPr>
          <p:cNvPr id="3" name="Content Placeholder 2">
            <a:extLst>
              <a:ext uri="{FF2B5EF4-FFF2-40B4-BE49-F238E27FC236}">
                <a16:creationId xmlns:a16="http://schemas.microsoft.com/office/drawing/2014/main" id="{F2892329-B2C3-3D4E-0247-B0B5D33C4393}"/>
              </a:ext>
            </a:extLst>
          </p:cNvPr>
          <p:cNvSpPr>
            <a:spLocks noGrp="1"/>
          </p:cNvSpPr>
          <p:nvPr>
            <p:ph idx="1"/>
          </p:nvPr>
        </p:nvSpPr>
        <p:spPr/>
        <p:txBody>
          <a:bodyPr/>
          <a:lstStyle/>
          <a:p>
            <a:endParaRPr lang="en-US" dirty="0"/>
          </a:p>
        </p:txBody>
      </p:sp>
      <p:grpSp>
        <p:nvGrpSpPr>
          <p:cNvPr id="4" name="object 3">
            <a:extLst>
              <a:ext uri="{FF2B5EF4-FFF2-40B4-BE49-F238E27FC236}">
                <a16:creationId xmlns:a16="http://schemas.microsoft.com/office/drawing/2014/main" id="{70FF1BB4-9241-3AE2-42EC-8FB1BEEE3741}"/>
              </a:ext>
            </a:extLst>
          </p:cNvPr>
          <p:cNvGrpSpPr/>
          <p:nvPr/>
        </p:nvGrpSpPr>
        <p:grpSpPr>
          <a:xfrm>
            <a:off x="523336" y="1211581"/>
            <a:ext cx="7905430" cy="2597629"/>
            <a:chOff x="515112" y="1295400"/>
            <a:chExt cx="11158855" cy="3657600"/>
          </a:xfrm>
        </p:grpSpPr>
        <p:pic>
          <p:nvPicPr>
            <p:cNvPr id="5" name="object 4">
              <a:extLst>
                <a:ext uri="{FF2B5EF4-FFF2-40B4-BE49-F238E27FC236}">
                  <a16:creationId xmlns:a16="http://schemas.microsoft.com/office/drawing/2014/main" id="{BF7A9982-B5E3-8F6C-904D-004EC085ABDF}"/>
                </a:ext>
              </a:extLst>
            </p:cNvPr>
            <p:cNvPicPr/>
            <p:nvPr/>
          </p:nvPicPr>
          <p:blipFill>
            <a:blip r:embed="rId2" cstate="print"/>
            <a:stretch>
              <a:fillRect/>
            </a:stretch>
          </p:blipFill>
          <p:spPr>
            <a:xfrm>
              <a:off x="515112" y="1295400"/>
              <a:ext cx="11158728" cy="914400"/>
            </a:xfrm>
            <a:prstGeom prst="rect">
              <a:avLst/>
            </a:prstGeom>
          </p:spPr>
        </p:pic>
        <p:pic>
          <p:nvPicPr>
            <p:cNvPr id="6" name="object 5">
              <a:extLst>
                <a:ext uri="{FF2B5EF4-FFF2-40B4-BE49-F238E27FC236}">
                  <a16:creationId xmlns:a16="http://schemas.microsoft.com/office/drawing/2014/main" id="{35BD377B-3B72-162C-04B8-F82362904A3C}"/>
                </a:ext>
              </a:extLst>
            </p:cNvPr>
            <p:cNvPicPr/>
            <p:nvPr/>
          </p:nvPicPr>
          <p:blipFill>
            <a:blip r:embed="rId3" cstate="print"/>
            <a:stretch>
              <a:fillRect/>
            </a:stretch>
          </p:blipFill>
          <p:spPr>
            <a:xfrm>
              <a:off x="515112" y="2057400"/>
              <a:ext cx="11158728" cy="2895600"/>
            </a:xfrm>
            <a:prstGeom prst="rect">
              <a:avLst/>
            </a:prstGeom>
          </p:spPr>
        </p:pic>
      </p:grpSp>
      <p:sp>
        <p:nvSpPr>
          <p:cNvPr id="13" name="TextBox 12">
            <a:extLst>
              <a:ext uri="{FF2B5EF4-FFF2-40B4-BE49-F238E27FC236}">
                <a16:creationId xmlns:a16="http://schemas.microsoft.com/office/drawing/2014/main" id="{62B2168E-7EF4-26C1-0739-407B90151A54}"/>
              </a:ext>
            </a:extLst>
          </p:cNvPr>
          <p:cNvSpPr txBox="1"/>
          <p:nvPr/>
        </p:nvSpPr>
        <p:spPr>
          <a:xfrm>
            <a:off x="1900685" y="1918333"/>
            <a:ext cx="6527991" cy="1890877"/>
          </a:xfrm>
          <a:prstGeom prst="rect">
            <a:avLst/>
          </a:prstGeom>
          <a:solidFill>
            <a:srgbClr val="F6F6F4"/>
          </a:solidFill>
        </p:spPr>
        <p:txBody>
          <a:bodyPr wrap="square">
            <a:noAutofit/>
          </a:bodyPr>
          <a:lstStyle/>
          <a:p>
            <a:r>
              <a:rPr lang="en-US" dirty="0">
                <a:solidFill>
                  <a:schemeClr val="bg1">
                    <a:lumMod val="50000"/>
                  </a:schemeClr>
                </a:solidFill>
                <a:latin typeface="Corbel" panose="020B0503020204020204" pitchFamily="34" charset="0"/>
              </a:rPr>
              <a:t>Human </a:t>
            </a:r>
          </a:p>
          <a:p>
            <a:pPr>
              <a:lnSpc>
                <a:spcPct val="150000"/>
              </a:lnSpc>
            </a:pPr>
            <a:r>
              <a:rPr lang="en-US" dirty="0">
                <a:latin typeface="Corbel" panose="020B0503020204020204" pitchFamily="34" charset="0"/>
              </a:rPr>
              <a:t>A giant rocket ship blasted off from Earth carrying  astronauts to the moon. The astronauts landed their  spaceship on the moon and walked around exploring the  lunar surface. Then they returned safely back to Earth,  bringing home moon rocks to show everyone.</a:t>
            </a:r>
          </a:p>
        </p:txBody>
      </p:sp>
      <p:sp>
        <p:nvSpPr>
          <p:cNvPr id="14" name="Rounded Rectangle 13">
            <a:extLst>
              <a:ext uri="{FF2B5EF4-FFF2-40B4-BE49-F238E27FC236}">
                <a16:creationId xmlns:a16="http://schemas.microsoft.com/office/drawing/2014/main" id="{724CFC53-9E08-D2F2-2AD0-8371F9F5836E}"/>
              </a:ext>
            </a:extLst>
          </p:cNvPr>
          <p:cNvSpPr/>
          <p:nvPr/>
        </p:nvSpPr>
        <p:spPr>
          <a:xfrm>
            <a:off x="1052375" y="3965094"/>
            <a:ext cx="7039154" cy="556564"/>
          </a:xfrm>
          <a:prstGeom prst="roundRect">
            <a:avLst/>
          </a:prstGeom>
          <a:solidFill>
            <a:srgbClr val="EAEDFD"/>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spc="-8" dirty="0">
                <a:solidFill>
                  <a:schemeClr val="tx1"/>
                </a:solidFill>
                <a:latin typeface="Corbel" panose="020B0503020204020204" pitchFamily="34" charset="0"/>
                <a:cs typeface="Calibri"/>
              </a:rPr>
              <a:t>Language</a:t>
            </a:r>
            <a:r>
              <a:rPr lang="en-US" sz="1800" dirty="0">
                <a:solidFill>
                  <a:schemeClr val="tx1"/>
                </a:solidFill>
                <a:latin typeface="Corbel" panose="020B0503020204020204" pitchFamily="34" charset="0"/>
                <a:cs typeface="Calibri"/>
              </a:rPr>
              <a:t> models </a:t>
            </a:r>
            <a:r>
              <a:rPr lang="en-US" sz="1800" spc="-11" dirty="0">
                <a:solidFill>
                  <a:schemeClr val="tx1"/>
                </a:solidFill>
                <a:latin typeface="Corbel" panose="020B0503020204020204" pitchFamily="34" charset="0"/>
                <a:cs typeface="Calibri"/>
              </a:rPr>
              <a:t>are</a:t>
            </a:r>
            <a:r>
              <a:rPr lang="en-US" sz="1800" spc="-8" dirty="0">
                <a:solidFill>
                  <a:schemeClr val="tx1"/>
                </a:solidFill>
                <a:latin typeface="Corbel" panose="020B0503020204020204" pitchFamily="34" charset="0"/>
                <a:cs typeface="Calibri"/>
              </a:rPr>
              <a:t> </a:t>
            </a:r>
            <a:r>
              <a:rPr lang="en-US" sz="1800" spc="-4" dirty="0">
                <a:solidFill>
                  <a:schemeClr val="tx1"/>
                </a:solidFill>
                <a:latin typeface="Corbel" panose="020B0503020204020204" pitchFamily="34" charset="0"/>
                <a:cs typeface="Calibri"/>
              </a:rPr>
              <a:t>not aligned</a:t>
            </a:r>
            <a:r>
              <a:rPr lang="en-US" sz="1800" spc="8" dirty="0">
                <a:solidFill>
                  <a:schemeClr val="tx1"/>
                </a:solidFill>
                <a:latin typeface="Corbel" panose="020B0503020204020204" pitchFamily="34" charset="0"/>
                <a:cs typeface="Calibri"/>
              </a:rPr>
              <a:t> </a:t>
            </a:r>
            <a:r>
              <a:rPr lang="en-US" sz="1800" dirty="0">
                <a:solidFill>
                  <a:schemeClr val="tx1"/>
                </a:solidFill>
                <a:latin typeface="Corbel" panose="020B0503020204020204" pitchFamily="34" charset="0"/>
                <a:cs typeface="Calibri"/>
              </a:rPr>
              <a:t>with</a:t>
            </a:r>
            <a:r>
              <a:rPr lang="en-US" sz="1800" spc="-8" dirty="0">
                <a:solidFill>
                  <a:schemeClr val="tx1"/>
                </a:solidFill>
                <a:latin typeface="Corbel" panose="020B0503020204020204" pitchFamily="34" charset="0"/>
                <a:cs typeface="Calibri"/>
              </a:rPr>
              <a:t> </a:t>
            </a:r>
            <a:r>
              <a:rPr lang="en-US" sz="1800" spc="-4" dirty="0">
                <a:solidFill>
                  <a:srgbClr val="C00000"/>
                </a:solidFill>
                <a:latin typeface="Corbel" panose="020B0503020204020204" pitchFamily="34" charset="0"/>
                <a:cs typeface="Calibri"/>
              </a:rPr>
              <a:t>user </a:t>
            </a:r>
            <a:r>
              <a:rPr lang="en-US" sz="1800" spc="-11" dirty="0">
                <a:solidFill>
                  <a:srgbClr val="C00000"/>
                </a:solidFill>
                <a:latin typeface="Corbel" panose="020B0503020204020204" pitchFamily="34" charset="0"/>
                <a:cs typeface="Calibri"/>
              </a:rPr>
              <a:t>intents</a:t>
            </a:r>
            <a:r>
              <a:rPr lang="en-US" sz="1800" dirty="0">
                <a:solidFill>
                  <a:schemeClr val="tx1"/>
                </a:solidFill>
                <a:latin typeface="Corbel" panose="020B0503020204020204" pitchFamily="34" charset="0"/>
                <a:cs typeface="Calibri"/>
              </a:rPr>
              <a:t> </a:t>
            </a:r>
            <a:r>
              <a:rPr lang="en-US" sz="1800" spc="-8" dirty="0">
                <a:solidFill>
                  <a:schemeClr val="tx1"/>
                </a:solidFill>
                <a:latin typeface="Corbel" panose="020B0503020204020204" pitchFamily="34" charset="0"/>
                <a:cs typeface="Calibri"/>
              </a:rPr>
              <a:t>[</a:t>
            </a:r>
            <a:r>
              <a:rPr lang="en-US" sz="1800" u="heavy" spc="-8" dirty="0">
                <a:solidFill>
                  <a:schemeClr val="tx1"/>
                </a:solidFill>
                <a:uFill>
                  <a:solidFill>
                    <a:srgbClr val="007B92"/>
                  </a:solidFill>
                </a:uFill>
                <a:latin typeface="Corbel" panose="020B0503020204020204" pitchFamily="34" charset="0"/>
                <a:cs typeface="Calibri"/>
              </a:rPr>
              <a:t>Ouyang</a:t>
            </a:r>
            <a:r>
              <a:rPr lang="en-US" sz="1800" u="heavy" dirty="0">
                <a:solidFill>
                  <a:schemeClr val="tx1"/>
                </a:solidFill>
                <a:uFill>
                  <a:solidFill>
                    <a:srgbClr val="007B92"/>
                  </a:solidFill>
                </a:uFill>
                <a:latin typeface="Corbel" panose="020B0503020204020204" pitchFamily="34" charset="0"/>
                <a:cs typeface="Calibri"/>
              </a:rPr>
              <a:t> et</a:t>
            </a:r>
            <a:r>
              <a:rPr lang="en-US" sz="1800" u="heavy" spc="-15" dirty="0">
                <a:solidFill>
                  <a:schemeClr val="tx1"/>
                </a:solidFill>
                <a:uFill>
                  <a:solidFill>
                    <a:srgbClr val="007B92"/>
                  </a:solidFill>
                </a:uFill>
                <a:latin typeface="Corbel" panose="020B0503020204020204" pitchFamily="34" charset="0"/>
                <a:cs typeface="Calibri"/>
              </a:rPr>
              <a:t> </a:t>
            </a:r>
            <a:r>
              <a:rPr lang="en-US" sz="1800" u="heavy" dirty="0">
                <a:solidFill>
                  <a:schemeClr val="tx1"/>
                </a:solidFill>
                <a:uFill>
                  <a:solidFill>
                    <a:srgbClr val="007B92"/>
                  </a:solidFill>
                </a:uFill>
                <a:latin typeface="Corbel" panose="020B0503020204020204" pitchFamily="34" charset="0"/>
                <a:cs typeface="Calibri"/>
              </a:rPr>
              <a:t>al.,</a:t>
            </a:r>
            <a:r>
              <a:rPr lang="en-US" sz="1800" u="heavy" spc="-4" dirty="0">
                <a:solidFill>
                  <a:schemeClr val="tx1"/>
                </a:solidFill>
                <a:uFill>
                  <a:solidFill>
                    <a:srgbClr val="007B92"/>
                  </a:solidFill>
                </a:uFill>
                <a:latin typeface="Corbel" panose="020B0503020204020204" pitchFamily="34" charset="0"/>
                <a:cs typeface="Calibri"/>
              </a:rPr>
              <a:t> </a:t>
            </a:r>
            <a:r>
              <a:rPr lang="en-US" sz="1800" u="heavy" spc="-8" dirty="0">
                <a:solidFill>
                  <a:schemeClr val="tx1"/>
                </a:solidFill>
                <a:uFill>
                  <a:solidFill>
                    <a:srgbClr val="007B92"/>
                  </a:solidFill>
                </a:uFill>
                <a:latin typeface="Corbel" panose="020B0503020204020204" pitchFamily="34" charset="0"/>
                <a:cs typeface="Calibri"/>
              </a:rPr>
              <a:t>2022</a:t>
            </a:r>
            <a:r>
              <a:rPr lang="en-US" sz="1800" spc="-8" dirty="0">
                <a:solidFill>
                  <a:schemeClr val="tx1"/>
                </a:solidFill>
                <a:latin typeface="Corbel" panose="020B0503020204020204" pitchFamily="34" charset="0"/>
                <a:cs typeface="Calibri"/>
              </a:rPr>
              <a:t>].</a:t>
            </a:r>
            <a:endParaRPr lang="en-US" sz="1800" dirty="0">
              <a:solidFill>
                <a:schemeClr val="tx1"/>
              </a:solidFill>
            </a:endParaRPr>
          </a:p>
        </p:txBody>
      </p:sp>
      <p:sp>
        <p:nvSpPr>
          <p:cNvPr id="15" name="TextBox 14">
            <a:extLst>
              <a:ext uri="{FF2B5EF4-FFF2-40B4-BE49-F238E27FC236}">
                <a16:creationId xmlns:a16="http://schemas.microsoft.com/office/drawing/2014/main" id="{FB9D7D90-9D19-B86C-F804-68F0E8ACE1DE}"/>
              </a:ext>
            </a:extLst>
          </p:cNvPr>
          <p:cNvSpPr txBox="1"/>
          <p:nvPr/>
        </p:nvSpPr>
        <p:spPr>
          <a:xfrm>
            <a:off x="312208" y="4921553"/>
            <a:ext cx="8519582" cy="23083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050" dirty="0">
                <a:solidFill>
                  <a:srgbClr val="595959"/>
                </a:solidFill>
                <a:latin typeface="Corbel"/>
                <a:cs typeface="Arial"/>
              </a:rPr>
              <a:t>[</a:t>
            </a:r>
            <a:r>
              <a:rPr lang="en-US" sz="1050" dirty="0">
                <a:solidFill>
                  <a:srgbClr val="595959"/>
                </a:solidFill>
                <a:latin typeface="Corbel"/>
                <a:cs typeface="Arial"/>
                <a:hlinkClick r:id="rId4"/>
              </a:rPr>
              <a:t>Training language models to follow instructions with human feedback, Ouyang et al. 2022</a:t>
            </a:r>
            <a:r>
              <a:rPr lang="en-US" sz="1050" dirty="0">
                <a:solidFill>
                  <a:srgbClr val="595959"/>
                </a:solidFill>
                <a:latin typeface="Corbel"/>
                <a:cs typeface="Arial"/>
              </a:rPr>
              <a:t>]</a:t>
            </a:r>
            <a:endParaRPr lang="en-US" sz="1050" dirty="0"/>
          </a:p>
        </p:txBody>
      </p:sp>
    </p:spTree>
    <p:extLst>
      <p:ext uri="{BB962C8B-B14F-4D97-AF65-F5344CB8AC3E}">
        <p14:creationId xmlns:p14="http://schemas.microsoft.com/office/powerpoint/2010/main" val="34029562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AFC58-7711-32FE-DF60-C17B2A82801B}"/>
              </a:ext>
            </a:extLst>
          </p:cNvPr>
          <p:cNvSpPr>
            <a:spLocks noGrp="1"/>
          </p:cNvSpPr>
          <p:nvPr>
            <p:ph type="title"/>
          </p:nvPr>
        </p:nvSpPr>
        <p:spPr/>
        <p:txBody>
          <a:bodyPr>
            <a:normAutofit fontScale="90000"/>
          </a:bodyPr>
          <a:lstStyle/>
          <a:p>
            <a:r>
              <a:rPr lang="en-US" sz="2800" spc="-4" dirty="0">
                <a:latin typeface="Corbel" panose="020B0503020204020204" pitchFamily="34" charset="0"/>
                <a:cs typeface="Calibri"/>
              </a:rPr>
              <a:t>Pretraining</a:t>
            </a:r>
            <a:r>
              <a:rPr lang="en-US" sz="2800" spc="8" dirty="0">
                <a:latin typeface="Corbel" panose="020B0503020204020204" pitchFamily="34" charset="0"/>
                <a:cs typeface="Calibri"/>
              </a:rPr>
              <a:t> </a:t>
            </a:r>
            <a:r>
              <a:rPr lang="en-US" sz="2800" dirty="0">
                <a:latin typeface="Corbel" panose="020B0503020204020204" pitchFamily="34" charset="0"/>
                <a:cs typeface="Calibri"/>
              </a:rPr>
              <a:t>+</a:t>
            </a:r>
            <a:r>
              <a:rPr lang="en-US" sz="2800" spc="4" dirty="0">
                <a:latin typeface="Corbel" panose="020B0503020204020204" pitchFamily="34" charset="0"/>
                <a:cs typeface="Calibri"/>
              </a:rPr>
              <a:t> </a:t>
            </a:r>
            <a:r>
              <a:rPr lang="en-US" sz="2800" dirty="0">
                <a:latin typeface="Corbel" panose="020B0503020204020204" pitchFamily="34" charset="0"/>
                <a:cs typeface="Calibri"/>
              </a:rPr>
              <a:t>RLHF </a:t>
            </a:r>
            <a:r>
              <a:rPr lang="en-US" sz="2800" spc="-4" dirty="0">
                <a:latin typeface="Corbel" panose="020B0503020204020204" pitchFamily="34" charset="0"/>
                <a:cs typeface="Calibri"/>
              </a:rPr>
              <a:t>G</a:t>
            </a:r>
            <a:r>
              <a:rPr lang="en-US" sz="2800" dirty="0">
                <a:latin typeface="Corbel" panose="020B0503020204020204" pitchFamily="34" charset="0"/>
                <a:cs typeface="Calibri"/>
              </a:rPr>
              <a:t>ains</a:t>
            </a:r>
            <a:r>
              <a:rPr lang="en-US" sz="2800" spc="8" dirty="0">
                <a:latin typeface="Corbel" panose="020B0503020204020204" pitchFamily="34" charset="0"/>
                <a:cs typeface="Calibri"/>
              </a:rPr>
              <a:t> </a:t>
            </a:r>
            <a:r>
              <a:rPr lang="en-US" sz="2800" spc="-4" dirty="0">
                <a:latin typeface="Corbel" panose="020B0503020204020204" pitchFamily="34" charset="0"/>
                <a:cs typeface="Calibri"/>
              </a:rPr>
              <a:t>over</a:t>
            </a:r>
            <a:r>
              <a:rPr lang="en-US" sz="2800" spc="-11" dirty="0">
                <a:latin typeface="Corbel" panose="020B0503020204020204" pitchFamily="34" charset="0"/>
                <a:cs typeface="Calibri"/>
              </a:rPr>
              <a:t> </a:t>
            </a:r>
            <a:r>
              <a:rPr lang="en-US" sz="2800" spc="-4" dirty="0">
                <a:latin typeface="Corbel" panose="020B0503020204020204" pitchFamily="34" charset="0"/>
                <a:cs typeface="Calibri"/>
              </a:rPr>
              <a:t>Pretraining</a:t>
            </a:r>
            <a:r>
              <a:rPr lang="en-US" sz="2800" spc="8" dirty="0">
                <a:latin typeface="Corbel" panose="020B0503020204020204" pitchFamily="34" charset="0"/>
                <a:cs typeface="Calibri"/>
              </a:rPr>
              <a:t> </a:t>
            </a:r>
            <a:r>
              <a:rPr lang="en-US" sz="2800" dirty="0">
                <a:latin typeface="Corbel" panose="020B0503020204020204" pitchFamily="34" charset="0"/>
                <a:cs typeface="Calibri"/>
              </a:rPr>
              <a:t>+</a:t>
            </a:r>
            <a:r>
              <a:rPr lang="en-US" sz="2800" spc="4" dirty="0">
                <a:latin typeface="Corbel" panose="020B0503020204020204" pitchFamily="34" charset="0"/>
                <a:cs typeface="Calibri"/>
              </a:rPr>
              <a:t> </a:t>
            </a:r>
            <a:r>
              <a:rPr lang="en-US" sz="2800" spc="-4" dirty="0">
                <a:latin typeface="Corbel" panose="020B0503020204020204" pitchFamily="34" charset="0"/>
                <a:cs typeface="Calibri"/>
              </a:rPr>
              <a:t>Finetuning</a:t>
            </a:r>
            <a:endParaRPr lang="en-US" dirty="0"/>
          </a:p>
        </p:txBody>
      </p:sp>
      <p:sp>
        <p:nvSpPr>
          <p:cNvPr id="3" name="Content Placeholder 2">
            <a:extLst>
              <a:ext uri="{FF2B5EF4-FFF2-40B4-BE49-F238E27FC236}">
                <a16:creationId xmlns:a16="http://schemas.microsoft.com/office/drawing/2014/main" id="{829318DB-62AF-891E-D584-2129CC506573}"/>
              </a:ext>
            </a:extLst>
          </p:cNvPr>
          <p:cNvSpPr>
            <a:spLocks noGrp="1"/>
          </p:cNvSpPr>
          <p:nvPr>
            <p:ph idx="1"/>
          </p:nvPr>
        </p:nvSpPr>
        <p:spPr/>
        <p:txBody>
          <a:bodyPr/>
          <a:lstStyle/>
          <a:p>
            <a:endParaRPr lang="en-US"/>
          </a:p>
        </p:txBody>
      </p:sp>
      <p:pic>
        <p:nvPicPr>
          <p:cNvPr id="4" name="object 3">
            <a:extLst>
              <a:ext uri="{FF2B5EF4-FFF2-40B4-BE49-F238E27FC236}">
                <a16:creationId xmlns:a16="http://schemas.microsoft.com/office/drawing/2014/main" id="{B921AEC8-6F08-B239-9040-4F25BDF67AD4}"/>
              </a:ext>
            </a:extLst>
          </p:cNvPr>
          <p:cNvPicPr/>
          <p:nvPr/>
        </p:nvPicPr>
        <p:blipFill>
          <a:blip r:embed="rId2" cstate="print"/>
          <a:stretch>
            <a:fillRect/>
          </a:stretch>
        </p:blipFill>
        <p:spPr>
          <a:xfrm>
            <a:off x="1734904" y="1037401"/>
            <a:ext cx="5409552" cy="3852854"/>
          </a:xfrm>
          <a:prstGeom prst="rect">
            <a:avLst/>
          </a:prstGeom>
        </p:spPr>
      </p:pic>
      <p:sp>
        <p:nvSpPr>
          <p:cNvPr id="5" name="object 5">
            <a:extLst>
              <a:ext uri="{FF2B5EF4-FFF2-40B4-BE49-F238E27FC236}">
                <a16:creationId xmlns:a16="http://schemas.microsoft.com/office/drawing/2014/main" id="{90643E1A-6B47-4871-0817-08945090A8E7}"/>
              </a:ext>
            </a:extLst>
          </p:cNvPr>
          <p:cNvSpPr txBox="1"/>
          <p:nvPr/>
        </p:nvSpPr>
        <p:spPr>
          <a:xfrm>
            <a:off x="7018782" y="2457899"/>
            <a:ext cx="1028700" cy="1052692"/>
          </a:xfrm>
          <a:prstGeom prst="rect">
            <a:avLst/>
          </a:prstGeom>
        </p:spPr>
        <p:txBody>
          <a:bodyPr vert="horz" wrap="square" lIns="0" tIns="158591" rIns="0" bIns="0" rtlCol="0">
            <a:spAutoFit/>
          </a:bodyPr>
          <a:lstStyle/>
          <a:p>
            <a:pPr marL="40481">
              <a:spcBef>
                <a:spcPts val="1249"/>
              </a:spcBef>
            </a:pPr>
            <a:r>
              <a:rPr sz="2400" spc="41" dirty="0">
                <a:solidFill>
                  <a:srgbClr val="C00000"/>
                </a:solidFill>
                <a:latin typeface="Cambria Math"/>
                <a:cs typeface="Cambria Math"/>
              </a:rPr>
              <a:t>𝑝</a:t>
            </a:r>
            <a:r>
              <a:rPr sz="2644" spc="62" baseline="28368" dirty="0">
                <a:solidFill>
                  <a:srgbClr val="C00000"/>
                </a:solidFill>
                <a:latin typeface="Cambria Math"/>
                <a:cs typeface="Cambria Math"/>
              </a:rPr>
              <a:t>𝐼𝐹𝑇</a:t>
            </a:r>
            <a:r>
              <a:rPr sz="2400" spc="41" dirty="0">
                <a:solidFill>
                  <a:srgbClr val="C00000"/>
                </a:solidFill>
                <a:latin typeface="Cambria Math"/>
                <a:cs typeface="Cambria Math"/>
              </a:rPr>
              <a:t>(𝑠)</a:t>
            </a:r>
            <a:endParaRPr sz="2400">
              <a:latin typeface="Cambria Math"/>
              <a:cs typeface="Cambria Math"/>
            </a:endParaRPr>
          </a:p>
          <a:p>
            <a:pPr marL="28575">
              <a:spcBef>
                <a:spcPts val="1170"/>
              </a:spcBef>
            </a:pPr>
            <a:r>
              <a:rPr sz="2400" spc="49" dirty="0">
                <a:solidFill>
                  <a:srgbClr val="C00000"/>
                </a:solidFill>
                <a:latin typeface="Cambria Math"/>
                <a:cs typeface="Cambria Math"/>
              </a:rPr>
              <a:t>𝑝</a:t>
            </a:r>
            <a:r>
              <a:rPr sz="2644" spc="73" baseline="28368" dirty="0">
                <a:solidFill>
                  <a:srgbClr val="C00000"/>
                </a:solidFill>
                <a:latin typeface="Cambria Math"/>
                <a:cs typeface="Cambria Math"/>
              </a:rPr>
              <a:t>𝑃𝑇</a:t>
            </a:r>
            <a:r>
              <a:rPr sz="2400" spc="49" dirty="0">
                <a:solidFill>
                  <a:srgbClr val="C00000"/>
                </a:solidFill>
                <a:latin typeface="Cambria Math"/>
                <a:cs typeface="Cambria Math"/>
              </a:rPr>
              <a:t>(𝑠)</a:t>
            </a:r>
            <a:endParaRPr sz="2400">
              <a:latin typeface="Cambria Math"/>
              <a:cs typeface="Cambria Math"/>
            </a:endParaRPr>
          </a:p>
        </p:txBody>
      </p:sp>
      <p:sp>
        <p:nvSpPr>
          <p:cNvPr id="6" name="object 6">
            <a:extLst>
              <a:ext uri="{FF2B5EF4-FFF2-40B4-BE49-F238E27FC236}">
                <a16:creationId xmlns:a16="http://schemas.microsoft.com/office/drawing/2014/main" id="{3B183C72-C9C3-740D-D4C5-6904D86A95AD}"/>
              </a:ext>
            </a:extLst>
          </p:cNvPr>
          <p:cNvSpPr txBox="1"/>
          <p:nvPr/>
        </p:nvSpPr>
        <p:spPr>
          <a:xfrm>
            <a:off x="5830729" y="1005650"/>
            <a:ext cx="920115" cy="379431"/>
          </a:xfrm>
          <a:prstGeom prst="rect">
            <a:avLst/>
          </a:prstGeom>
        </p:spPr>
        <p:txBody>
          <a:bodyPr vert="horz" wrap="square" lIns="0" tIns="10001" rIns="0" bIns="0" rtlCol="0">
            <a:spAutoFit/>
          </a:bodyPr>
          <a:lstStyle/>
          <a:p>
            <a:pPr marL="28575">
              <a:spcBef>
                <a:spcPts val="79"/>
              </a:spcBef>
            </a:pPr>
            <a:r>
              <a:rPr sz="2400" spc="45" dirty="0">
                <a:solidFill>
                  <a:srgbClr val="00AF50"/>
                </a:solidFill>
                <a:latin typeface="Cambria Math"/>
                <a:cs typeface="Cambria Math"/>
              </a:rPr>
              <a:t>𝑝</a:t>
            </a:r>
            <a:r>
              <a:rPr sz="2644" spc="67" baseline="28368" dirty="0">
                <a:solidFill>
                  <a:srgbClr val="00AF50"/>
                </a:solidFill>
                <a:latin typeface="Cambria Math"/>
                <a:cs typeface="Cambria Math"/>
              </a:rPr>
              <a:t>𝑅𝐿</a:t>
            </a:r>
            <a:r>
              <a:rPr sz="2400" spc="45" dirty="0">
                <a:solidFill>
                  <a:srgbClr val="00AF50"/>
                </a:solidFill>
                <a:latin typeface="Cambria Math"/>
                <a:cs typeface="Cambria Math"/>
              </a:rPr>
              <a:t>(𝑠)</a:t>
            </a:r>
            <a:endParaRPr sz="2400">
              <a:latin typeface="Cambria Math"/>
              <a:cs typeface="Cambria Math"/>
            </a:endParaRPr>
          </a:p>
        </p:txBody>
      </p:sp>
      <p:sp>
        <p:nvSpPr>
          <p:cNvPr id="7" name="object 4">
            <a:extLst>
              <a:ext uri="{FF2B5EF4-FFF2-40B4-BE49-F238E27FC236}">
                <a16:creationId xmlns:a16="http://schemas.microsoft.com/office/drawing/2014/main" id="{EDBC0612-5E12-AE10-09D5-8FB11173FFF3}"/>
              </a:ext>
            </a:extLst>
          </p:cNvPr>
          <p:cNvSpPr txBox="1"/>
          <p:nvPr/>
        </p:nvSpPr>
        <p:spPr>
          <a:xfrm>
            <a:off x="7183279" y="4756556"/>
            <a:ext cx="1998821" cy="240450"/>
          </a:xfrm>
          <a:prstGeom prst="rect">
            <a:avLst/>
          </a:prstGeom>
        </p:spPr>
        <p:txBody>
          <a:bodyPr vert="horz" wrap="square" lIns="0" tIns="9525" rIns="0" bIns="0" rtlCol="0">
            <a:spAutoFit/>
          </a:bodyPr>
          <a:lstStyle/>
          <a:p>
            <a:pPr marL="9525">
              <a:spcBef>
                <a:spcPts val="75"/>
              </a:spcBef>
            </a:pPr>
            <a:r>
              <a:rPr sz="1500" u="sng" dirty="0">
                <a:uFill>
                  <a:solidFill>
                    <a:srgbClr val="000000"/>
                  </a:solidFill>
                </a:uFill>
                <a:latin typeface="Corbel" panose="020B0503020204020204" pitchFamily="34" charset="0"/>
                <a:cs typeface="Calibri"/>
              </a:rPr>
              <a:t>[</a:t>
            </a:r>
            <a:r>
              <a:rPr sz="1500" u="sng" dirty="0">
                <a:solidFill>
                  <a:srgbClr val="007B92"/>
                </a:solidFill>
                <a:uFill>
                  <a:solidFill>
                    <a:srgbClr val="000000"/>
                  </a:solidFill>
                </a:uFill>
                <a:latin typeface="Corbel" panose="020B0503020204020204" pitchFamily="34" charset="0"/>
                <a:cs typeface="Calibri"/>
              </a:rPr>
              <a:t>Stiennon</a:t>
            </a:r>
            <a:r>
              <a:rPr sz="1500" u="sng" spc="-23" dirty="0">
                <a:solidFill>
                  <a:srgbClr val="007B92"/>
                </a:solidFill>
                <a:uFill>
                  <a:solidFill>
                    <a:srgbClr val="000000"/>
                  </a:solidFill>
                </a:uFill>
                <a:latin typeface="Corbel" panose="020B0503020204020204" pitchFamily="34" charset="0"/>
                <a:cs typeface="Calibri"/>
              </a:rPr>
              <a:t> </a:t>
            </a:r>
            <a:r>
              <a:rPr sz="1500" u="sng" spc="-8" dirty="0">
                <a:solidFill>
                  <a:srgbClr val="007B92"/>
                </a:solidFill>
                <a:uFill>
                  <a:solidFill>
                    <a:srgbClr val="000000"/>
                  </a:solidFill>
                </a:uFill>
                <a:latin typeface="Corbel" panose="020B0503020204020204" pitchFamily="34" charset="0"/>
                <a:cs typeface="Calibri"/>
              </a:rPr>
              <a:t>et</a:t>
            </a:r>
            <a:r>
              <a:rPr sz="1500" u="sng" spc="-11" dirty="0">
                <a:solidFill>
                  <a:srgbClr val="007B92"/>
                </a:solidFill>
                <a:uFill>
                  <a:solidFill>
                    <a:srgbClr val="000000"/>
                  </a:solidFill>
                </a:uFill>
                <a:latin typeface="Corbel" panose="020B0503020204020204" pitchFamily="34" charset="0"/>
                <a:cs typeface="Calibri"/>
              </a:rPr>
              <a:t> </a:t>
            </a:r>
            <a:r>
              <a:rPr sz="1500" u="sng" dirty="0">
                <a:solidFill>
                  <a:srgbClr val="007B92"/>
                </a:solidFill>
                <a:uFill>
                  <a:solidFill>
                    <a:srgbClr val="000000"/>
                  </a:solidFill>
                </a:uFill>
                <a:latin typeface="Corbel" panose="020B0503020204020204" pitchFamily="34" charset="0"/>
                <a:cs typeface="Calibri"/>
              </a:rPr>
              <a:t>al.,</a:t>
            </a:r>
            <a:r>
              <a:rPr sz="1500" u="sng" spc="-11" dirty="0">
                <a:solidFill>
                  <a:srgbClr val="007B92"/>
                </a:solidFill>
                <a:uFill>
                  <a:solidFill>
                    <a:srgbClr val="000000"/>
                  </a:solidFill>
                </a:uFill>
                <a:latin typeface="Corbel" panose="020B0503020204020204" pitchFamily="34" charset="0"/>
                <a:cs typeface="Calibri"/>
              </a:rPr>
              <a:t> </a:t>
            </a:r>
            <a:r>
              <a:rPr sz="1500" u="sng" dirty="0">
                <a:solidFill>
                  <a:srgbClr val="007B92"/>
                </a:solidFill>
                <a:uFill>
                  <a:solidFill>
                    <a:srgbClr val="000000"/>
                  </a:solidFill>
                </a:uFill>
                <a:latin typeface="Corbel" panose="020B0503020204020204" pitchFamily="34" charset="0"/>
                <a:cs typeface="Calibri"/>
              </a:rPr>
              <a:t>2020</a:t>
            </a:r>
            <a:r>
              <a:rPr sz="1500" u="sng" dirty="0">
                <a:uFill>
                  <a:solidFill>
                    <a:srgbClr val="000000"/>
                  </a:solidFill>
                </a:uFill>
                <a:latin typeface="Corbel" panose="020B0503020204020204" pitchFamily="34" charset="0"/>
                <a:cs typeface="Calibri"/>
              </a:rPr>
              <a:t>]</a:t>
            </a:r>
            <a:endParaRPr sz="1500" dirty="0">
              <a:latin typeface="Corbel" panose="020B0503020204020204" pitchFamily="34" charset="0"/>
              <a:cs typeface="Calibri"/>
            </a:endParaRPr>
          </a:p>
        </p:txBody>
      </p:sp>
    </p:spTree>
    <p:extLst>
      <p:ext uri="{BB962C8B-B14F-4D97-AF65-F5344CB8AC3E}">
        <p14:creationId xmlns:p14="http://schemas.microsoft.com/office/powerpoint/2010/main" val="10836172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5444A-6A94-935A-C611-1A1AC5FA8C9C}"/>
              </a:ext>
            </a:extLst>
          </p:cNvPr>
          <p:cNvSpPr>
            <a:spLocks noGrp="1"/>
          </p:cNvSpPr>
          <p:nvPr>
            <p:ph type="title"/>
          </p:nvPr>
        </p:nvSpPr>
        <p:spPr/>
        <p:txBody>
          <a:bodyPr>
            <a:normAutofit fontScale="90000"/>
          </a:bodyPr>
          <a:lstStyle/>
          <a:p>
            <a:r>
              <a:rPr lang="en-US" dirty="0"/>
              <a:t>GPT3.5 (</a:t>
            </a:r>
            <a:r>
              <a:rPr lang="en-US" dirty="0" err="1"/>
              <a:t>InstructGPT</a:t>
            </a:r>
            <a:r>
              <a:rPr lang="en-US" dirty="0"/>
              <a:t>)</a:t>
            </a:r>
          </a:p>
        </p:txBody>
      </p:sp>
      <p:sp>
        <p:nvSpPr>
          <p:cNvPr id="3" name="Content Placeholder 2">
            <a:extLst>
              <a:ext uri="{FF2B5EF4-FFF2-40B4-BE49-F238E27FC236}">
                <a16:creationId xmlns:a16="http://schemas.microsoft.com/office/drawing/2014/main" id="{9BA1E9BD-E64E-9D2C-2C1E-CBC38B57F0F7}"/>
              </a:ext>
            </a:extLst>
          </p:cNvPr>
          <p:cNvSpPr>
            <a:spLocks noGrp="1"/>
          </p:cNvSpPr>
          <p:nvPr>
            <p:ph idx="1"/>
          </p:nvPr>
        </p:nvSpPr>
        <p:spPr/>
        <p:txBody>
          <a:bodyPr/>
          <a:lstStyle/>
          <a:p>
            <a:endParaRPr lang="en-US"/>
          </a:p>
        </p:txBody>
      </p:sp>
      <p:grpSp>
        <p:nvGrpSpPr>
          <p:cNvPr id="4" name="object 2">
            <a:extLst>
              <a:ext uri="{FF2B5EF4-FFF2-40B4-BE49-F238E27FC236}">
                <a16:creationId xmlns:a16="http://schemas.microsoft.com/office/drawing/2014/main" id="{573B0081-72DE-A7FE-5BDF-1B23F53EF53A}"/>
              </a:ext>
            </a:extLst>
          </p:cNvPr>
          <p:cNvGrpSpPr/>
          <p:nvPr/>
        </p:nvGrpSpPr>
        <p:grpSpPr>
          <a:xfrm>
            <a:off x="944880" y="1017725"/>
            <a:ext cx="6733128" cy="3751627"/>
            <a:chOff x="1046988" y="1029125"/>
            <a:chExt cx="9708515" cy="5643880"/>
          </a:xfrm>
        </p:grpSpPr>
        <p:pic>
          <p:nvPicPr>
            <p:cNvPr id="5" name="object 3">
              <a:extLst>
                <a:ext uri="{FF2B5EF4-FFF2-40B4-BE49-F238E27FC236}">
                  <a16:creationId xmlns:a16="http://schemas.microsoft.com/office/drawing/2014/main" id="{ABB9D323-35BF-69C3-8647-FC1C4845A44C}"/>
                </a:ext>
              </a:extLst>
            </p:cNvPr>
            <p:cNvPicPr/>
            <p:nvPr/>
          </p:nvPicPr>
          <p:blipFill>
            <a:blip r:embed="rId2" cstate="print"/>
            <a:stretch>
              <a:fillRect/>
            </a:stretch>
          </p:blipFill>
          <p:spPr>
            <a:xfrm>
              <a:off x="1231114" y="1029125"/>
              <a:ext cx="9523837" cy="5643684"/>
            </a:xfrm>
            <a:prstGeom prst="rect">
              <a:avLst/>
            </a:prstGeom>
          </p:spPr>
        </p:pic>
        <p:sp>
          <p:nvSpPr>
            <p:cNvPr id="6" name="object 4">
              <a:extLst>
                <a:ext uri="{FF2B5EF4-FFF2-40B4-BE49-F238E27FC236}">
                  <a16:creationId xmlns:a16="http://schemas.microsoft.com/office/drawing/2014/main" id="{4C1ECF28-80DB-911B-45A1-6458C7CBD9EF}"/>
                </a:ext>
              </a:extLst>
            </p:cNvPr>
            <p:cNvSpPr/>
            <p:nvPr/>
          </p:nvSpPr>
          <p:spPr>
            <a:xfrm>
              <a:off x="1066038" y="1981962"/>
              <a:ext cx="3124200" cy="1066800"/>
            </a:xfrm>
            <a:custGeom>
              <a:avLst/>
              <a:gdLst/>
              <a:ahLst/>
              <a:cxnLst/>
              <a:rect l="l" t="t" r="r" b="b"/>
              <a:pathLst>
                <a:path w="3124200" h="1066800">
                  <a:moveTo>
                    <a:pt x="0" y="1066800"/>
                  </a:moveTo>
                  <a:lnTo>
                    <a:pt x="3124200" y="1066800"/>
                  </a:lnTo>
                  <a:lnTo>
                    <a:pt x="3124200" y="0"/>
                  </a:lnTo>
                  <a:lnTo>
                    <a:pt x="0" y="0"/>
                  </a:lnTo>
                  <a:lnTo>
                    <a:pt x="0" y="1066800"/>
                  </a:lnTo>
                  <a:close/>
                </a:path>
              </a:pathLst>
            </a:custGeom>
            <a:ln w="38100">
              <a:solidFill>
                <a:srgbClr val="C00000"/>
              </a:solidFill>
            </a:ln>
          </p:spPr>
          <p:txBody>
            <a:bodyPr wrap="square" lIns="0" tIns="0" rIns="0" bIns="0" rtlCol="0"/>
            <a:lstStyle/>
            <a:p>
              <a:endParaRPr sz="1050"/>
            </a:p>
          </p:txBody>
        </p:sp>
      </p:grpSp>
      <p:sp>
        <p:nvSpPr>
          <p:cNvPr id="7" name="object 7">
            <a:extLst>
              <a:ext uri="{FF2B5EF4-FFF2-40B4-BE49-F238E27FC236}">
                <a16:creationId xmlns:a16="http://schemas.microsoft.com/office/drawing/2014/main" id="{48C7327A-FC97-C8E9-D5DD-476D0B4D79EF}"/>
              </a:ext>
            </a:extLst>
          </p:cNvPr>
          <p:cNvSpPr txBox="1"/>
          <p:nvPr/>
        </p:nvSpPr>
        <p:spPr>
          <a:xfrm>
            <a:off x="7145178" y="4804277"/>
            <a:ext cx="1998821" cy="195053"/>
          </a:xfrm>
          <a:prstGeom prst="rect">
            <a:avLst/>
          </a:prstGeom>
        </p:spPr>
        <p:txBody>
          <a:bodyPr vert="horz" wrap="square" lIns="0" tIns="0" rIns="0" bIns="0" rtlCol="0">
            <a:spAutoFit/>
          </a:bodyPr>
          <a:lstStyle/>
          <a:p>
            <a:pPr marL="9525">
              <a:lnSpc>
                <a:spcPts val="1504"/>
              </a:lnSpc>
            </a:pPr>
            <a:r>
              <a:rPr sz="1500" u="sng" spc="-4" dirty="0">
                <a:uFill>
                  <a:solidFill>
                    <a:srgbClr val="000000"/>
                  </a:solidFill>
                </a:uFill>
                <a:latin typeface="Corbel" panose="020B0503020204020204" pitchFamily="34" charset="0"/>
                <a:cs typeface="Calibri"/>
              </a:rPr>
              <a:t>[</a:t>
            </a:r>
            <a:r>
              <a:rPr sz="1500" u="sng" spc="-4" dirty="0">
                <a:solidFill>
                  <a:srgbClr val="007B92"/>
                </a:solidFill>
                <a:uFill>
                  <a:solidFill>
                    <a:srgbClr val="000000"/>
                  </a:solidFill>
                </a:uFill>
                <a:latin typeface="Corbel" panose="020B0503020204020204" pitchFamily="34" charset="0"/>
                <a:cs typeface="Calibri"/>
              </a:rPr>
              <a:t>Ouyang</a:t>
            </a:r>
            <a:r>
              <a:rPr sz="1500" u="sng" spc="-38" dirty="0">
                <a:solidFill>
                  <a:srgbClr val="007B92"/>
                </a:solidFill>
                <a:uFill>
                  <a:solidFill>
                    <a:srgbClr val="000000"/>
                  </a:solidFill>
                </a:uFill>
                <a:latin typeface="Corbel" panose="020B0503020204020204" pitchFamily="34" charset="0"/>
                <a:cs typeface="Calibri"/>
              </a:rPr>
              <a:t> </a:t>
            </a:r>
            <a:r>
              <a:rPr sz="1500" u="sng" spc="-8" dirty="0">
                <a:solidFill>
                  <a:srgbClr val="007B92"/>
                </a:solidFill>
                <a:uFill>
                  <a:solidFill>
                    <a:srgbClr val="000000"/>
                  </a:solidFill>
                </a:uFill>
                <a:latin typeface="Corbel" panose="020B0503020204020204" pitchFamily="34" charset="0"/>
                <a:cs typeface="Calibri"/>
              </a:rPr>
              <a:t>et</a:t>
            </a:r>
            <a:r>
              <a:rPr sz="1500" u="sng" spc="-11" dirty="0">
                <a:solidFill>
                  <a:srgbClr val="007B92"/>
                </a:solidFill>
                <a:uFill>
                  <a:solidFill>
                    <a:srgbClr val="000000"/>
                  </a:solidFill>
                </a:uFill>
                <a:latin typeface="Corbel" panose="020B0503020204020204" pitchFamily="34" charset="0"/>
                <a:cs typeface="Calibri"/>
              </a:rPr>
              <a:t> </a:t>
            </a:r>
            <a:r>
              <a:rPr sz="1500" u="sng" dirty="0">
                <a:solidFill>
                  <a:srgbClr val="007B92"/>
                </a:solidFill>
                <a:uFill>
                  <a:solidFill>
                    <a:srgbClr val="000000"/>
                  </a:solidFill>
                </a:uFill>
                <a:latin typeface="Corbel" panose="020B0503020204020204" pitchFamily="34" charset="0"/>
                <a:cs typeface="Calibri"/>
              </a:rPr>
              <a:t>al.,</a:t>
            </a:r>
            <a:r>
              <a:rPr sz="1500" u="sng" spc="-11" dirty="0">
                <a:solidFill>
                  <a:srgbClr val="007B92"/>
                </a:solidFill>
                <a:uFill>
                  <a:solidFill>
                    <a:srgbClr val="000000"/>
                  </a:solidFill>
                </a:uFill>
                <a:latin typeface="Corbel" panose="020B0503020204020204" pitchFamily="34" charset="0"/>
                <a:cs typeface="Calibri"/>
              </a:rPr>
              <a:t> </a:t>
            </a:r>
            <a:r>
              <a:rPr sz="1500" u="sng" dirty="0">
                <a:solidFill>
                  <a:srgbClr val="007B92"/>
                </a:solidFill>
                <a:uFill>
                  <a:solidFill>
                    <a:srgbClr val="000000"/>
                  </a:solidFill>
                </a:uFill>
                <a:latin typeface="Corbel" panose="020B0503020204020204" pitchFamily="34" charset="0"/>
                <a:cs typeface="Calibri"/>
              </a:rPr>
              <a:t>2022</a:t>
            </a:r>
            <a:r>
              <a:rPr sz="1500" u="sng" dirty="0">
                <a:uFill>
                  <a:solidFill>
                    <a:srgbClr val="000000"/>
                  </a:solidFill>
                </a:uFill>
                <a:latin typeface="Corbel" panose="020B0503020204020204" pitchFamily="34" charset="0"/>
                <a:cs typeface="Calibri"/>
              </a:rPr>
              <a:t>]</a:t>
            </a:r>
            <a:endParaRPr sz="1500" dirty="0">
              <a:latin typeface="Corbel" panose="020B0503020204020204" pitchFamily="34" charset="0"/>
              <a:cs typeface="Calibri"/>
            </a:endParaRPr>
          </a:p>
        </p:txBody>
      </p:sp>
      <p:sp>
        <p:nvSpPr>
          <p:cNvPr id="8" name="object 6">
            <a:extLst>
              <a:ext uri="{FF2B5EF4-FFF2-40B4-BE49-F238E27FC236}">
                <a16:creationId xmlns:a16="http://schemas.microsoft.com/office/drawing/2014/main" id="{309E05CE-FFDE-178B-642C-0B748083CFC1}"/>
              </a:ext>
            </a:extLst>
          </p:cNvPr>
          <p:cNvSpPr txBox="1"/>
          <p:nvPr/>
        </p:nvSpPr>
        <p:spPr>
          <a:xfrm>
            <a:off x="125578" y="1553431"/>
            <a:ext cx="573881" cy="563616"/>
          </a:xfrm>
          <a:prstGeom prst="rect">
            <a:avLst/>
          </a:prstGeom>
        </p:spPr>
        <p:txBody>
          <a:bodyPr vert="horz" wrap="square" lIns="0" tIns="9525" rIns="0" bIns="0" rtlCol="0">
            <a:spAutoFit/>
          </a:bodyPr>
          <a:lstStyle/>
          <a:p>
            <a:pPr marL="9525" marR="3810">
              <a:spcBef>
                <a:spcPts val="75"/>
              </a:spcBef>
            </a:pPr>
            <a:r>
              <a:rPr sz="1800" spc="-4" dirty="0">
                <a:latin typeface="Corbel" panose="020B0503020204020204" pitchFamily="34" charset="0"/>
                <a:cs typeface="Calibri"/>
              </a:rPr>
              <a:t>30k </a:t>
            </a:r>
            <a:r>
              <a:rPr sz="1800" dirty="0">
                <a:latin typeface="Corbel" panose="020B0503020204020204" pitchFamily="34" charset="0"/>
                <a:cs typeface="Calibri"/>
              </a:rPr>
              <a:t> </a:t>
            </a:r>
            <a:r>
              <a:rPr sz="1800" spc="-23" dirty="0">
                <a:latin typeface="Corbel" panose="020B0503020204020204" pitchFamily="34" charset="0"/>
                <a:cs typeface="Calibri"/>
              </a:rPr>
              <a:t>t</a:t>
            </a:r>
            <a:r>
              <a:rPr sz="1800" dirty="0">
                <a:latin typeface="Corbel" panose="020B0503020204020204" pitchFamily="34" charset="0"/>
                <a:cs typeface="Calibri"/>
              </a:rPr>
              <a:t>as</a:t>
            </a:r>
            <a:r>
              <a:rPr sz="1800" spc="-15" dirty="0">
                <a:latin typeface="Corbel" panose="020B0503020204020204" pitchFamily="34" charset="0"/>
                <a:cs typeface="Calibri"/>
              </a:rPr>
              <a:t>k</a:t>
            </a:r>
            <a:r>
              <a:rPr sz="1800" dirty="0">
                <a:latin typeface="Corbel" panose="020B0503020204020204" pitchFamily="34" charset="0"/>
                <a:cs typeface="Calibri"/>
              </a:rPr>
              <a:t>s!</a:t>
            </a:r>
          </a:p>
        </p:txBody>
      </p:sp>
    </p:spTree>
    <p:extLst>
      <p:ext uri="{BB962C8B-B14F-4D97-AF65-F5344CB8AC3E}">
        <p14:creationId xmlns:p14="http://schemas.microsoft.com/office/powerpoint/2010/main" val="38148079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5D855-83FA-CDE4-C786-F3363EA029C0}"/>
              </a:ext>
            </a:extLst>
          </p:cNvPr>
          <p:cNvSpPr>
            <a:spLocks noGrp="1"/>
          </p:cNvSpPr>
          <p:nvPr>
            <p:ph type="title"/>
          </p:nvPr>
        </p:nvSpPr>
        <p:spPr/>
        <p:txBody>
          <a:bodyPr>
            <a:normAutofit fontScale="90000"/>
          </a:bodyPr>
          <a:lstStyle/>
          <a:p>
            <a:r>
              <a:rPr lang="en-US" dirty="0"/>
              <a:t>GPT3.5 (</a:t>
            </a:r>
            <a:r>
              <a:rPr lang="en-US" dirty="0" err="1"/>
              <a:t>InstructGPT</a:t>
            </a:r>
            <a:r>
              <a:rPr lang="en-US" dirty="0"/>
              <a:t>)</a:t>
            </a:r>
          </a:p>
        </p:txBody>
      </p:sp>
      <p:sp>
        <p:nvSpPr>
          <p:cNvPr id="3" name="Content Placeholder 2">
            <a:extLst>
              <a:ext uri="{FF2B5EF4-FFF2-40B4-BE49-F238E27FC236}">
                <a16:creationId xmlns:a16="http://schemas.microsoft.com/office/drawing/2014/main" id="{9227D109-8B32-92F8-0E51-26E2ED3DE46B}"/>
              </a:ext>
            </a:extLst>
          </p:cNvPr>
          <p:cNvSpPr>
            <a:spLocks noGrp="1"/>
          </p:cNvSpPr>
          <p:nvPr>
            <p:ph idx="1"/>
          </p:nvPr>
        </p:nvSpPr>
        <p:spPr/>
        <p:txBody>
          <a:bodyPr/>
          <a:lstStyle/>
          <a:p>
            <a:endParaRPr lang="en-US"/>
          </a:p>
        </p:txBody>
      </p:sp>
      <p:pic>
        <p:nvPicPr>
          <p:cNvPr id="4" name="object 3">
            <a:extLst>
              <a:ext uri="{FF2B5EF4-FFF2-40B4-BE49-F238E27FC236}">
                <a16:creationId xmlns:a16="http://schemas.microsoft.com/office/drawing/2014/main" id="{C51A407B-633E-3C5D-70C3-7EF13BFECB56}"/>
              </a:ext>
            </a:extLst>
          </p:cNvPr>
          <p:cNvPicPr/>
          <p:nvPr/>
        </p:nvPicPr>
        <p:blipFill>
          <a:blip r:embed="rId2" cstate="print"/>
          <a:stretch>
            <a:fillRect/>
          </a:stretch>
        </p:blipFill>
        <p:spPr>
          <a:xfrm>
            <a:off x="673226" y="1036320"/>
            <a:ext cx="7595235" cy="3771900"/>
          </a:xfrm>
          <a:prstGeom prst="rect">
            <a:avLst/>
          </a:prstGeom>
        </p:spPr>
      </p:pic>
    </p:spTree>
    <p:extLst>
      <p:ext uri="{BB962C8B-B14F-4D97-AF65-F5344CB8AC3E}">
        <p14:creationId xmlns:p14="http://schemas.microsoft.com/office/powerpoint/2010/main" val="7013643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5D855-83FA-CDE4-C786-F3363EA029C0}"/>
              </a:ext>
            </a:extLst>
          </p:cNvPr>
          <p:cNvSpPr>
            <a:spLocks noGrp="1"/>
          </p:cNvSpPr>
          <p:nvPr>
            <p:ph type="title"/>
          </p:nvPr>
        </p:nvSpPr>
        <p:spPr/>
        <p:txBody>
          <a:bodyPr>
            <a:normAutofit fontScale="90000"/>
          </a:bodyPr>
          <a:lstStyle/>
          <a:p>
            <a:r>
              <a:rPr lang="en-US" dirty="0"/>
              <a:t>GPT3.5 (</a:t>
            </a:r>
            <a:r>
              <a:rPr lang="en-US" dirty="0" err="1"/>
              <a:t>InstructGPT</a:t>
            </a:r>
            <a:r>
              <a:rPr lang="en-US" dirty="0"/>
              <a:t>)</a:t>
            </a:r>
          </a:p>
        </p:txBody>
      </p:sp>
      <p:sp>
        <p:nvSpPr>
          <p:cNvPr id="3" name="Content Placeholder 2">
            <a:extLst>
              <a:ext uri="{FF2B5EF4-FFF2-40B4-BE49-F238E27FC236}">
                <a16:creationId xmlns:a16="http://schemas.microsoft.com/office/drawing/2014/main" id="{9227D109-8B32-92F8-0E51-26E2ED3DE46B}"/>
              </a:ext>
            </a:extLst>
          </p:cNvPr>
          <p:cNvSpPr>
            <a:spLocks noGrp="1"/>
          </p:cNvSpPr>
          <p:nvPr>
            <p:ph idx="1"/>
          </p:nvPr>
        </p:nvSpPr>
        <p:spPr/>
        <p:txBody>
          <a:bodyPr/>
          <a:lstStyle/>
          <a:p>
            <a:endParaRPr lang="en-US"/>
          </a:p>
        </p:txBody>
      </p:sp>
      <p:pic>
        <p:nvPicPr>
          <p:cNvPr id="5" name="object 3">
            <a:extLst>
              <a:ext uri="{FF2B5EF4-FFF2-40B4-BE49-F238E27FC236}">
                <a16:creationId xmlns:a16="http://schemas.microsoft.com/office/drawing/2014/main" id="{1D68EFD8-95EF-C999-ADD6-8577FE7DD183}"/>
              </a:ext>
            </a:extLst>
          </p:cNvPr>
          <p:cNvPicPr/>
          <p:nvPr/>
        </p:nvPicPr>
        <p:blipFill>
          <a:blip r:embed="rId2" cstate="print"/>
          <a:stretch>
            <a:fillRect/>
          </a:stretch>
        </p:blipFill>
        <p:spPr>
          <a:xfrm>
            <a:off x="1088137" y="950975"/>
            <a:ext cx="7056881" cy="4089654"/>
          </a:xfrm>
          <a:prstGeom prst="rect">
            <a:avLst/>
          </a:prstGeom>
        </p:spPr>
      </p:pic>
    </p:spTree>
    <p:extLst>
      <p:ext uri="{BB962C8B-B14F-4D97-AF65-F5344CB8AC3E}">
        <p14:creationId xmlns:p14="http://schemas.microsoft.com/office/powerpoint/2010/main" val="9921064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7C9CE-618B-039A-7B24-5D53E0D88320}"/>
              </a:ext>
            </a:extLst>
          </p:cNvPr>
          <p:cNvSpPr>
            <a:spLocks noGrp="1"/>
          </p:cNvSpPr>
          <p:nvPr>
            <p:ph type="title"/>
          </p:nvPr>
        </p:nvSpPr>
        <p:spPr/>
        <p:txBody>
          <a:bodyPr>
            <a:normAutofit fontScale="90000"/>
          </a:bodyPr>
          <a:lstStyle/>
          <a:p>
            <a:r>
              <a:rPr lang="en-US" dirty="0"/>
              <a:t>The Evolution of GPT3 Family </a:t>
            </a:r>
          </a:p>
        </p:txBody>
      </p:sp>
      <p:pic>
        <p:nvPicPr>
          <p:cNvPr id="1026" name="Picture 2">
            <a:extLst>
              <a:ext uri="{FF2B5EF4-FFF2-40B4-BE49-F238E27FC236}">
                <a16:creationId xmlns:a16="http://schemas.microsoft.com/office/drawing/2014/main" id="{5137B74D-AA65-0E3F-3518-1868F72872D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921"/>
          <a:stretch/>
        </p:blipFill>
        <p:spPr bwMode="auto">
          <a:xfrm>
            <a:off x="4998720" y="2108841"/>
            <a:ext cx="3993600" cy="244672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0A19F68-4835-646C-9756-0CEDE6EEEA16}"/>
              </a:ext>
            </a:extLst>
          </p:cNvPr>
          <p:cNvSpPr txBox="1"/>
          <p:nvPr/>
        </p:nvSpPr>
        <p:spPr>
          <a:xfrm>
            <a:off x="-1270" y="4671248"/>
            <a:ext cx="9107170" cy="430887"/>
          </a:xfrm>
          <a:prstGeom prst="rect">
            <a:avLst/>
          </a:prstGeom>
          <a:noFill/>
        </p:spPr>
        <p:txBody>
          <a:bodyPr wrap="square">
            <a:spAutoFit/>
          </a:bodyPr>
          <a:lstStyle/>
          <a:p>
            <a:pPr algn="ctr"/>
            <a:r>
              <a:rPr lang="en-US" sz="1050" dirty="0">
                <a:latin typeface="Corbel" panose="020B0503020204020204" pitchFamily="34" charset="0"/>
              </a:rPr>
              <a:t>See this nice blog post by Yao Fu on evolution of various GPT3 models since their initial release in 2020: </a:t>
            </a:r>
            <a:br>
              <a:rPr lang="en-US" sz="1050" dirty="0">
                <a:latin typeface="Corbel" panose="020B0503020204020204" pitchFamily="34" charset="0"/>
              </a:rPr>
            </a:br>
            <a:r>
              <a:rPr lang="en-US" sz="1050" dirty="0">
                <a:latin typeface="Corbel" panose="020B0503020204020204" pitchFamily="34" charset="0"/>
                <a:hlinkClick r:id="rId3"/>
              </a:rPr>
              <a:t>https://yaofu.notion.site/How-does-GPT-Obtain-its-Ability-Tracing-Emergent-Abilities-of-Language-Models-to-their-Sources-b9a57ac0fcf74f30a1ab9e3e36fa1dc1</a:t>
            </a:r>
            <a:r>
              <a:rPr lang="en-US" sz="1050" dirty="0">
                <a:latin typeface="Corbel" panose="020B0503020204020204" pitchFamily="34" charset="0"/>
              </a:rPr>
              <a:t> </a:t>
            </a:r>
          </a:p>
        </p:txBody>
      </p:sp>
      <p:sp>
        <p:nvSpPr>
          <p:cNvPr id="8" name="Content Placeholder 2">
            <a:extLst>
              <a:ext uri="{FF2B5EF4-FFF2-40B4-BE49-F238E27FC236}">
                <a16:creationId xmlns:a16="http://schemas.microsoft.com/office/drawing/2014/main" id="{6F6F5D89-9685-67A4-5C16-F3D089C749B1}"/>
              </a:ext>
            </a:extLst>
          </p:cNvPr>
          <p:cNvSpPr txBox="1">
            <a:spLocks/>
          </p:cNvSpPr>
          <p:nvPr/>
        </p:nvSpPr>
        <p:spPr>
          <a:xfrm>
            <a:off x="-31200" y="1152475"/>
            <a:ext cx="8405580" cy="3416400"/>
          </a:xfrm>
          <a:prstGeom prst="rect">
            <a:avLst/>
          </a:prstGeom>
          <a:noFill/>
          <a:ln>
            <a:noFill/>
          </a:ln>
        </p:spPr>
        <p:txBody>
          <a:bodyPr spcFirstLastPara="1" wrap="square" lIns="91425" tIns="91425" rIns="91425" bIns="91425" anchor="t" anchorCtr="0">
            <a:normAutofit fontScale="92500" lnSpcReduction="10000"/>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Corbel"/>
              <a:buChar char="●"/>
              <a:defRPr sz="1800" b="0" i="0" u="none" strike="noStrike" cap="none">
                <a:solidFill>
                  <a:schemeClr val="dk2"/>
                </a:solidFill>
                <a:latin typeface="Corbel"/>
                <a:ea typeface="Corbel"/>
                <a:cs typeface="Corbel"/>
                <a:sym typeface="Corbel"/>
              </a:defRPr>
            </a:lvl1pPr>
            <a:lvl2pPr marL="914400" marR="0" lvl="1" indent="-317500" algn="l" rtl="0">
              <a:lnSpc>
                <a:spcPct val="115000"/>
              </a:lnSpc>
              <a:spcBef>
                <a:spcPts val="0"/>
              </a:spcBef>
              <a:spcAft>
                <a:spcPts val="0"/>
              </a:spcAft>
              <a:buClr>
                <a:schemeClr val="dk2"/>
              </a:buClr>
              <a:buSzPts val="1400"/>
              <a:buFont typeface="Corbel"/>
              <a:buChar char="○"/>
              <a:defRPr sz="1400" b="0" i="0" u="none" strike="noStrike" cap="none">
                <a:solidFill>
                  <a:schemeClr val="dk2"/>
                </a:solidFill>
                <a:latin typeface="Corbel"/>
                <a:ea typeface="Corbel"/>
                <a:cs typeface="Corbel"/>
                <a:sym typeface="Corbel"/>
              </a:defRPr>
            </a:lvl2pPr>
            <a:lvl3pPr marL="1371600" marR="0" lvl="2" indent="-317500" algn="l" rtl="0">
              <a:lnSpc>
                <a:spcPct val="115000"/>
              </a:lnSpc>
              <a:spcBef>
                <a:spcPts val="0"/>
              </a:spcBef>
              <a:spcAft>
                <a:spcPts val="0"/>
              </a:spcAft>
              <a:buClr>
                <a:schemeClr val="dk2"/>
              </a:buClr>
              <a:buSzPts val="1400"/>
              <a:buFont typeface="Corbel"/>
              <a:buChar char="■"/>
              <a:defRPr sz="1400" b="0" i="0" u="none" strike="noStrike" cap="none">
                <a:solidFill>
                  <a:schemeClr val="dk2"/>
                </a:solidFill>
                <a:latin typeface="Corbel"/>
                <a:ea typeface="Corbel"/>
                <a:cs typeface="Corbel"/>
                <a:sym typeface="Corbel"/>
              </a:defRPr>
            </a:lvl3pPr>
            <a:lvl4pPr marL="1828800" marR="0" lvl="3" indent="-317500" algn="l" rtl="0">
              <a:lnSpc>
                <a:spcPct val="115000"/>
              </a:lnSpc>
              <a:spcBef>
                <a:spcPts val="0"/>
              </a:spcBef>
              <a:spcAft>
                <a:spcPts val="0"/>
              </a:spcAft>
              <a:buClr>
                <a:schemeClr val="dk2"/>
              </a:buClr>
              <a:buSzPts val="1400"/>
              <a:buFont typeface="Corbel"/>
              <a:buChar char="●"/>
              <a:defRPr sz="1400" b="0" i="0" u="none" strike="noStrike" cap="none">
                <a:solidFill>
                  <a:schemeClr val="dk2"/>
                </a:solidFill>
                <a:latin typeface="Corbel"/>
                <a:ea typeface="Corbel"/>
                <a:cs typeface="Corbel"/>
                <a:sym typeface="Corbel"/>
              </a:defRPr>
            </a:lvl4pPr>
            <a:lvl5pPr marL="2286000" marR="0" lvl="4" indent="-317500" algn="l" rtl="0">
              <a:lnSpc>
                <a:spcPct val="115000"/>
              </a:lnSpc>
              <a:spcBef>
                <a:spcPts val="0"/>
              </a:spcBef>
              <a:spcAft>
                <a:spcPts val="0"/>
              </a:spcAft>
              <a:buClr>
                <a:schemeClr val="dk2"/>
              </a:buClr>
              <a:buSzPts val="1400"/>
              <a:buFont typeface="Corbel"/>
              <a:buChar char="○"/>
              <a:defRPr sz="1400" b="0" i="0" u="none" strike="noStrike" cap="none">
                <a:solidFill>
                  <a:schemeClr val="dk2"/>
                </a:solidFill>
                <a:latin typeface="Corbel"/>
                <a:ea typeface="Corbel"/>
                <a:cs typeface="Corbel"/>
                <a:sym typeface="Corbel"/>
              </a:defRPr>
            </a:lvl5pPr>
            <a:lvl6pPr marL="2743200" marR="0" lvl="5" indent="-317500" algn="l" rtl="0">
              <a:lnSpc>
                <a:spcPct val="115000"/>
              </a:lnSpc>
              <a:spcBef>
                <a:spcPts val="0"/>
              </a:spcBef>
              <a:spcAft>
                <a:spcPts val="0"/>
              </a:spcAft>
              <a:buClr>
                <a:schemeClr val="dk2"/>
              </a:buClr>
              <a:buSzPts val="1400"/>
              <a:buFont typeface="Corbel"/>
              <a:buChar char="■"/>
              <a:defRPr sz="1400" b="0" i="0" u="none" strike="noStrike" cap="none">
                <a:solidFill>
                  <a:schemeClr val="dk2"/>
                </a:solidFill>
                <a:latin typeface="Corbel"/>
                <a:ea typeface="Corbel"/>
                <a:cs typeface="Corbel"/>
                <a:sym typeface="Corbel"/>
              </a:defRPr>
            </a:lvl6pPr>
            <a:lvl7pPr marL="3200400" marR="0" lvl="6" indent="-317500" algn="l" rtl="0">
              <a:lnSpc>
                <a:spcPct val="115000"/>
              </a:lnSpc>
              <a:spcBef>
                <a:spcPts val="0"/>
              </a:spcBef>
              <a:spcAft>
                <a:spcPts val="0"/>
              </a:spcAft>
              <a:buClr>
                <a:schemeClr val="dk2"/>
              </a:buClr>
              <a:buSzPts val="1400"/>
              <a:buFont typeface="Corbel"/>
              <a:buChar char="●"/>
              <a:defRPr sz="1400" b="0" i="0" u="none" strike="noStrike" cap="none">
                <a:solidFill>
                  <a:schemeClr val="dk2"/>
                </a:solidFill>
                <a:latin typeface="Corbel"/>
                <a:ea typeface="Corbel"/>
                <a:cs typeface="Corbel"/>
                <a:sym typeface="Corbel"/>
              </a:defRPr>
            </a:lvl7pPr>
            <a:lvl8pPr marL="3657600" marR="0" lvl="7" indent="-317500" algn="l" rtl="0">
              <a:lnSpc>
                <a:spcPct val="115000"/>
              </a:lnSpc>
              <a:spcBef>
                <a:spcPts val="0"/>
              </a:spcBef>
              <a:spcAft>
                <a:spcPts val="0"/>
              </a:spcAft>
              <a:buClr>
                <a:schemeClr val="dk2"/>
              </a:buClr>
              <a:buSzPts val="1400"/>
              <a:buFont typeface="Corbel"/>
              <a:buChar char="○"/>
              <a:defRPr sz="1400" b="0" i="0" u="none" strike="noStrike" cap="none">
                <a:solidFill>
                  <a:schemeClr val="dk2"/>
                </a:solidFill>
                <a:latin typeface="Corbel"/>
                <a:ea typeface="Corbel"/>
                <a:cs typeface="Corbel"/>
                <a:sym typeface="Corbel"/>
              </a:defRPr>
            </a:lvl8pPr>
            <a:lvl9pPr marL="4114800" marR="0" lvl="8" indent="-317500" algn="l" rtl="0">
              <a:lnSpc>
                <a:spcPct val="115000"/>
              </a:lnSpc>
              <a:spcBef>
                <a:spcPts val="0"/>
              </a:spcBef>
              <a:spcAft>
                <a:spcPts val="0"/>
              </a:spcAft>
              <a:buClr>
                <a:schemeClr val="dk2"/>
              </a:buClr>
              <a:buSzPts val="1400"/>
              <a:buFont typeface="Corbel"/>
              <a:buChar char="■"/>
              <a:defRPr sz="1400" b="0" i="0" u="none" strike="noStrike" cap="none">
                <a:solidFill>
                  <a:schemeClr val="dk2"/>
                </a:solidFill>
                <a:latin typeface="Corbel"/>
                <a:ea typeface="Corbel"/>
                <a:cs typeface="Corbel"/>
                <a:sym typeface="Corbel"/>
              </a:defRPr>
            </a:lvl9pPr>
          </a:lstStyle>
          <a:p>
            <a:r>
              <a:rPr lang="en-US" sz="1600" dirty="0"/>
              <a:t>The ability to </a:t>
            </a:r>
            <a:r>
              <a:rPr lang="en-US" sz="1600" dirty="0">
                <a:solidFill>
                  <a:srgbClr val="C00000"/>
                </a:solidFill>
              </a:rPr>
              <a:t>store a large amount of knowledge</a:t>
            </a:r>
            <a:r>
              <a:rPr lang="en-US" sz="1600" dirty="0"/>
              <a:t> is from the </a:t>
            </a:r>
            <a:r>
              <a:rPr lang="en-US" sz="1600" dirty="0">
                <a:solidFill>
                  <a:srgbClr val="C00000"/>
                </a:solidFill>
              </a:rPr>
              <a:t>175B scale</a:t>
            </a:r>
            <a:r>
              <a:rPr lang="en-US" sz="1600" dirty="0"/>
              <a:t>.</a:t>
            </a:r>
          </a:p>
          <a:p>
            <a:endParaRPr lang="en-US" sz="1600" dirty="0"/>
          </a:p>
          <a:p>
            <a:r>
              <a:rPr lang="en-US" sz="1600" dirty="0"/>
              <a:t>The ability to </a:t>
            </a:r>
            <a:r>
              <a:rPr lang="en-US" sz="1600" dirty="0">
                <a:solidFill>
                  <a:srgbClr val="C00000"/>
                </a:solidFill>
              </a:rPr>
              <a:t>generate fluent language</a:t>
            </a:r>
            <a:r>
              <a:rPr lang="en-US" sz="1600" dirty="0"/>
              <a:t> + </a:t>
            </a:r>
            <a:r>
              <a:rPr lang="en-US" sz="1600" dirty="0">
                <a:solidFill>
                  <a:srgbClr val="C00000"/>
                </a:solidFill>
              </a:rPr>
              <a:t>store world knowledge</a:t>
            </a:r>
            <a:r>
              <a:rPr lang="en-US" sz="1600" dirty="0"/>
              <a:t> are from pretraining (</a:t>
            </a:r>
            <a:r>
              <a:rPr lang="en-US" sz="1600" dirty="0" err="1">
                <a:solidFill>
                  <a:srgbClr val="EB5757"/>
                </a:solidFill>
                <a:latin typeface="Consolas" panose="020B0609020204030204" pitchFamily="49" charset="0"/>
                <a:cs typeface="Consolas" panose="020B0609020204030204" pitchFamily="49" charset="0"/>
              </a:rPr>
              <a:t>davinci</a:t>
            </a:r>
            <a:r>
              <a:rPr lang="en-US" sz="1600" dirty="0"/>
              <a:t>)</a:t>
            </a:r>
          </a:p>
          <a:p>
            <a:endParaRPr lang="en-US" sz="1600" dirty="0"/>
          </a:p>
          <a:p>
            <a:r>
              <a:rPr lang="en-US" sz="1600" dirty="0"/>
              <a:t>The ability to perform </a:t>
            </a:r>
            <a:r>
              <a:rPr lang="en-US" sz="1600" dirty="0">
                <a:solidFill>
                  <a:srgbClr val="C00000"/>
                </a:solidFill>
              </a:rPr>
              <a:t>complex reasoning</a:t>
            </a:r>
            <a:r>
              <a:rPr lang="en-US" sz="1600" dirty="0"/>
              <a:t> is likely (?) </a:t>
            </a:r>
            <a:br>
              <a:rPr lang="en-US" sz="1600" dirty="0"/>
            </a:br>
            <a:r>
              <a:rPr lang="en-US" sz="1600" dirty="0"/>
              <a:t>to be from training on code (</a:t>
            </a:r>
            <a:r>
              <a:rPr lang="en-US" sz="1600" dirty="0">
                <a:solidFill>
                  <a:srgbClr val="EB5757"/>
                </a:solidFill>
                <a:latin typeface="Consolas" panose="020B0609020204030204" pitchFamily="49" charset="0"/>
                <a:cs typeface="Consolas" panose="020B0609020204030204" pitchFamily="49" charset="0"/>
              </a:rPr>
              <a:t>code-davinci-002</a:t>
            </a:r>
            <a:r>
              <a:rPr lang="en-US" sz="1600" dirty="0"/>
              <a:t>).</a:t>
            </a:r>
          </a:p>
          <a:p>
            <a:endParaRPr lang="en-US" sz="1600" dirty="0"/>
          </a:p>
          <a:p>
            <a:r>
              <a:rPr lang="en-US" sz="1600" dirty="0"/>
              <a:t>The tendency to generate </a:t>
            </a:r>
            <a:r>
              <a:rPr lang="en-US" sz="1600" dirty="0">
                <a:solidFill>
                  <a:srgbClr val="C00000"/>
                </a:solidFill>
              </a:rPr>
              <a:t>neutral/safe responses </a:t>
            </a:r>
            <a:r>
              <a:rPr lang="en-US" sz="1600" dirty="0"/>
              <a:t>and </a:t>
            </a:r>
            <a:br>
              <a:rPr lang="en-US" sz="1600" dirty="0"/>
            </a:br>
            <a:r>
              <a:rPr lang="en-US" sz="1600" dirty="0">
                <a:solidFill>
                  <a:srgbClr val="C00000"/>
                </a:solidFill>
              </a:rPr>
              <a:t>avoid those outside its knowledge scope </a:t>
            </a:r>
            <a:r>
              <a:rPr lang="en-US" sz="1600" dirty="0"/>
              <a:t>are from </a:t>
            </a:r>
            <a:r>
              <a:rPr lang="en-US" sz="1600" dirty="0">
                <a:solidFill>
                  <a:srgbClr val="C00000"/>
                </a:solidFill>
              </a:rPr>
              <a:t>RLHF</a:t>
            </a:r>
            <a:r>
              <a:rPr lang="en-US" sz="1600" dirty="0"/>
              <a:t>. </a:t>
            </a:r>
          </a:p>
          <a:p>
            <a:endParaRPr lang="en-US" sz="1600" dirty="0"/>
          </a:p>
          <a:p>
            <a:r>
              <a:rPr lang="en-US" sz="1600" dirty="0"/>
              <a:t>It is likely that RLHF </a:t>
            </a:r>
            <a:r>
              <a:rPr lang="en-US" sz="1600" dirty="0">
                <a:solidFill>
                  <a:srgbClr val="C00000"/>
                </a:solidFill>
              </a:rPr>
              <a:t>decreased the model’s in-context </a:t>
            </a:r>
            <a:br>
              <a:rPr lang="en-US" sz="1600" dirty="0">
                <a:solidFill>
                  <a:srgbClr val="C00000"/>
                </a:solidFill>
              </a:rPr>
            </a:br>
            <a:r>
              <a:rPr lang="en-US" sz="1600" dirty="0">
                <a:solidFill>
                  <a:srgbClr val="C00000"/>
                </a:solidFill>
              </a:rPr>
              <a:t>learning ability (alignment tax)</a:t>
            </a:r>
            <a:r>
              <a:rPr lang="en-US" sz="1600" dirty="0"/>
              <a:t> but </a:t>
            </a:r>
            <a:r>
              <a:rPr lang="en-US" sz="1600" dirty="0">
                <a:solidFill>
                  <a:srgbClr val="C00000"/>
                </a:solidFill>
              </a:rPr>
              <a:t>increased its </a:t>
            </a:r>
            <a:br>
              <a:rPr lang="en-US" sz="1600" dirty="0">
                <a:solidFill>
                  <a:srgbClr val="C00000"/>
                </a:solidFill>
              </a:rPr>
            </a:br>
            <a:r>
              <a:rPr lang="en-US" sz="1600" dirty="0">
                <a:solidFill>
                  <a:srgbClr val="C00000"/>
                </a:solidFill>
              </a:rPr>
              <a:t>zero-shot ability</a:t>
            </a:r>
            <a:r>
              <a:rPr lang="en-US" sz="1600" dirty="0"/>
              <a:t>.</a:t>
            </a:r>
          </a:p>
          <a:p>
            <a:pPr marL="114300" indent="0">
              <a:buNone/>
            </a:pPr>
            <a:endParaRPr lang="en-US" sz="1600" dirty="0"/>
          </a:p>
        </p:txBody>
      </p:sp>
    </p:spTree>
    <p:extLst>
      <p:ext uri="{BB962C8B-B14F-4D97-AF65-F5344CB8AC3E}">
        <p14:creationId xmlns:p14="http://schemas.microsoft.com/office/powerpoint/2010/main" val="3788395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fade">
                                      <p:cBhvr>
                                        <p:cTn id="17" dur="500"/>
                                        <p:tgtEl>
                                          <p:spTgt spid="8">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6" end="6"/>
                                            </p:txEl>
                                          </p:spTgt>
                                        </p:tgtEl>
                                        <p:attrNameLst>
                                          <p:attrName>style.visibility</p:attrName>
                                        </p:attrNameLst>
                                      </p:cBhvr>
                                      <p:to>
                                        <p:strVal val="visible"/>
                                      </p:to>
                                    </p:set>
                                    <p:animEffect transition="in" filter="fade">
                                      <p:cBhvr>
                                        <p:cTn id="22" dur="500"/>
                                        <p:tgtEl>
                                          <p:spTgt spid="8">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8" end="8"/>
                                            </p:txEl>
                                          </p:spTgt>
                                        </p:tgtEl>
                                        <p:attrNameLst>
                                          <p:attrName>style.visibility</p:attrName>
                                        </p:attrNameLst>
                                      </p:cBhvr>
                                      <p:to>
                                        <p:strVal val="visible"/>
                                      </p:to>
                                    </p:set>
                                    <p:animEffect transition="in" filter="fade">
                                      <p:cBhvr>
                                        <p:cTn id="27" dur="500"/>
                                        <p:tgtEl>
                                          <p:spTgt spid="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DF393-6441-EAC1-802D-5C05E4457681}"/>
              </a:ext>
            </a:extLst>
          </p:cNvPr>
          <p:cNvSpPr>
            <a:spLocks noGrp="1"/>
          </p:cNvSpPr>
          <p:nvPr>
            <p:ph type="title"/>
          </p:nvPr>
        </p:nvSpPr>
        <p:spPr/>
        <p:txBody>
          <a:bodyPr>
            <a:normAutofit fontScale="90000"/>
          </a:bodyPr>
          <a:lstStyle/>
          <a:p>
            <a:r>
              <a:rPr lang="en-US" dirty="0"/>
              <a:t>Summary Thus Far </a:t>
            </a:r>
          </a:p>
        </p:txBody>
      </p:sp>
      <p:sp>
        <p:nvSpPr>
          <p:cNvPr id="3" name="Content Placeholder 2">
            <a:extLst>
              <a:ext uri="{FF2B5EF4-FFF2-40B4-BE49-F238E27FC236}">
                <a16:creationId xmlns:a16="http://schemas.microsoft.com/office/drawing/2014/main" id="{7C2E7E41-69B4-DBEB-0A8E-3EE949B9CF4C}"/>
              </a:ext>
            </a:extLst>
          </p:cNvPr>
          <p:cNvSpPr>
            <a:spLocks noGrp="1"/>
          </p:cNvSpPr>
          <p:nvPr>
            <p:ph idx="1"/>
          </p:nvPr>
        </p:nvSpPr>
        <p:spPr/>
        <p:txBody>
          <a:bodyPr>
            <a:normAutofit lnSpcReduction="10000"/>
          </a:bodyPr>
          <a:lstStyle/>
          <a:p>
            <a:r>
              <a:rPr lang="en-US" dirty="0"/>
              <a:t>RLHF: </a:t>
            </a:r>
          </a:p>
          <a:p>
            <a:pPr lvl="1"/>
            <a:r>
              <a:rPr lang="en-US" dirty="0"/>
              <a:t>Motivation: supervised fine-tuning unlikely to work for creative generation where there is no one ground truth. </a:t>
            </a:r>
          </a:p>
          <a:p>
            <a:pPr lvl="1"/>
            <a:r>
              <a:rPr lang="en-US" dirty="0"/>
              <a:t>Uses 2 models: one for modeling human preferences and another one for generation </a:t>
            </a:r>
          </a:p>
          <a:p>
            <a:pPr lvl="1"/>
            <a:r>
              <a:rPr lang="en-US" dirty="0"/>
              <a:t>Reward model is trained via ranking ratings from human annotators </a:t>
            </a:r>
          </a:p>
          <a:p>
            <a:endParaRPr lang="en-US" dirty="0"/>
          </a:p>
          <a:p>
            <a:r>
              <a:rPr lang="en-US" dirty="0"/>
              <a:t>RLHF is still a very underexplored and fast-moving area: by the next lecture (2024)  these slides may look completely different!</a:t>
            </a:r>
          </a:p>
          <a:p>
            <a:endParaRPr lang="en-US" dirty="0"/>
          </a:p>
          <a:p>
            <a:r>
              <a:rPr lang="en-US" dirty="0"/>
              <a:t>Limitations: </a:t>
            </a:r>
          </a:p>
          <a:p>
            <a:pPr lvl="1"/>
            <a:r>
              <a:rPr lang="en-US" dirty="0">
                <a:solidFill>
                  <a:srgbClr val="C00000"/>
                </a:solidFill>
              </a:rPr>
              <a:t>RL can be tricky to get right </a:t>
            </a:r>
          </a:p>
          <a:p>
            <a:pPr lvl="1"/>
            <a:r>
              <a:rPr lang="en-US" dirty="0">
                <a:solidFill>
                  <a:srgbClr val="C00000"/>
                </a:solidFill>
              </a:rPr>
              <a:t>Training a good reward might require a lot of annotations </a:t>
            </a:r>
          </a:p>
          <a:p>
            <a:pPr lvl="1"/>
            <a:endParaRPr lang="en-US" dirty="0"/>
          </a:p>
          <a:p>
            <a:pPr lvl="1"/>
            <a:endParaRPr lang="en-US" dirty="0"/>
          </a:p>
          <a:p>
            <a:endParaRPr lang="en-US" dirty="0"/>
          </a:p>
        </p:txBody>
      </p:sp>
      <p:sp>
        <p:nvSpPr>
          <p:cNvPr id="4" name="TextBox 3">
            <a:extLst>
              <a:ext uri="{FF2B5EF4-FFF2-40B4-BE49-F238E27FC236}">
                <a16:creationId xmlns:a16="http://schemas.microsoft.com/office/drawing/2014/main" id="{03FC25B4-370B-1680-0161-C56599C4B046}"/>
              </a:ext>
            </a:extLst>
          </p:cNvPr>
          <p:cNvSpPr txBox="1"/>
          <p:nvPr/>
        </p:nvSpPr>
        <p:spPr>
          <a:xfrm>
            <a:off x="3497580" y="4919543"/>
            <a:ext cx="2266819" cy="261610"/>
          </a:xfrm>
          <a:prstGeom prst="rect">
            <a:avLst/>
          </a:prstGeom>
          <a:noFill/>
        </p:spPr>
        <p:txBody>
          <a:bodyPr wrap="square" rtlCol="0">
            <a:spAutoFit/>
          </a:bodyPr>
          <a:lstStyle/>
          <a:p>
            <a:pPr algn="ctr"/>
            <a:r>
              <a:rPr lang="en-US" sz="1050" dirty="0">
                <a:solidFill>
                  <a:schemeClr val="tx1">
                    <a:lumMod val="50000"/>
                    <a:lumOff val="50000"/>
                  </a:schemeClr>
                </a:solidFill>
                <a:latin typeface="Corbel" panose="020B0503020204020204" pitchFamily="34" charset="0"/>
              </a:rPr>
              <a:t>[Slide credit: Jesse Mu]</a:t>
            </a:r>
          </a:p>
        </p:txBody>
      </p:sp>
    </p:spTree>
    <p:extLst>
      <p:ext uri="{BB962C8B-B14F-4D97-AF65-F5344CB8AC3E}">
        <p14:creationId xmlns:p14="http://schemas.microsoft.com/office/powerpoint/2010/main" val="4029450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679C3-6694-E211-D2C4-03FE05734AC0}"/>
              </a:ext>
            </a:extLst>
          </p:cNvPr>
          <p:cNvSpPr>
            <a:spLocks noGrp="1"/>
          </p:cNvSpPr>
          <p:nvPr>
            <p:ph type="title"/>
          </p:nvPr>
        </p:nvSpPr>
        <p:spPr/>
        <p:txBody>
          <a:bodyPr>
            <a:normAutofit fontScale="90000"/>
          </a:bodyPr>
          <a:lstStyle/>
          <a:p>
            <a:r>
              <a:rPr lang="en-US" dirty="0"/>
              <a:t>Notable Instruction-Tuned/RLHF-ed Models </a:t>
            </a:r>
          </a:p>
        </p:txBody>
      </p:sp>
      <p:sp>
        <p:nvSpPr>
          <p:cNvPr id="3" name="Content Placeholder 2">
            <a:extLst>
              <a:ext uri="{FF2B5EF4-FFF2-40B4-BE49-F238E27FC236}">
                <a16:creationId xmlns:a16="http://schemas.microsoft.com/office/drawing/2014/main" id="{8F1C62E8-01FB-871A-672F-7B6787BC9E6B}"/>
              </a:ext>
            </a:extLst>
          </p:cNvPr>
          <p:cNvSpPr>
            <a:spLocks noGrp="1"/>
          </p:cNvSpPr>
          <p:nvPr>
            <p:ph idx="1"/>
          </p:nvPr>
        </p:nvSpPr>
        <p:spPr>
          <a:xfrm>
            <a:off x="311700" y="1152475"/>
            <a:ext cx="8520600" cy="3846908"/>
          </a:xfrm>
        </p:spPr>
        <p:txBody>
          <a:bodyPr>
            <a:normAutofit/>
          </a:bodyPr>
          <a:lstStyle/>
          <a:p>
            <a:pPr marL="114300" indent="0">
              <a:buNone/>
            </a:pPr>
            <a:r>
              <a:rPr lang="en-US" b="1" dirty="0"/>
              <a:t>Open: </a:t>
            </a:r>
          </a:p>
          <a:p>
            <a:r>
              <a:rPr lang="en-US" dirty="0"/>
              <a:t>FLAN-T5 (20B) — (Chung et al. 2022) </a:t>
            </a:r>
          </a:p>
          <a:p>
            <a:r>
              <a:rPr lang="en-US" dirty="0"/>
              <a:t>OPT-IML (6B, 175B) — (</a:t>
            </a:r>
            <a:r>
              <a:rPr lang="en-US" dirty="0" err="1"/>
              <a:t>Iyer</a:t>
            </a:r>
            <a:r>
              <a:rPr lang="en-US" dirty="0"/>
              <a:t> et al. 2022)</a:t>
            </a:r>
          </a:p>
          <a:p>
            <a:r>
              <a:rPr lang="en-US" dirty="0"/>
              <a:t>BLOOM-Z — (</a:t>
            </a:r>
            <a:r>
              <a:rPr lang="en-US" dirty="0" err="1"/>
              <a:t>Huggingface</a:t>
            </a:r>
            <a:r>
              <a:rPr lang="en-US" dirty="0"/>
              <a:t>)</a:t>
            </a:r>
          </a:p>
          <a:p>
            <a:r>
              <a:rPr lang="en-US" dirty="0"/>
              <a:t>T0 (11B) — (</a:t>
            </a:r>
            <a:r>
              <a:rPr lang="en-US" dirty="0" err="1"/>
              <a:t>Sanh</a:t>
            </a:r>
            <a:r>
              <a:rPr lang="en-US" dirty="0"/>
              <a:t> et al. 2022)</a:t>
            </a:r>
          </a:p>
          <a:p>
            <a:r>
              <a:rPr lang="en-US" dirty="0"/>
              <a:t>Tk-Instruct (11B) — (Wang et al. 2022) </a:t>
            </a:r>
          </a:p>
          <a:p>
            <a:endParaRPr lang="en-US" dirty="0"/>
          </a:p>
          <a:p>
            <a:pPr marL="114300" indent="0">
              <a:buNone/>
            </a:pPr>
            <a:r>
              <a:rPr lang="en-US" b="1" dirty="0"/>
              <a:t>Closed (accessible via API): </a:t>
            </a:r>
          </a:p>
          <a:p>
            <a:r>
              <a:rPr lang="en-US" dirty="0"/>
              <a:t>GPT3.5 (175 B) — (Ouyang et al. 2022)</a:t>
            </a:r>
          </a:p>
          <a:p>
            <a:r>
              <a:rPr lang="en-US" dirty="0"/>
              <a:t>Claude — Anthropic </a:t>
            </a:r>
          </a:p>
          <a:p>
            <a:r>
              <a:rPr lang="en-US" dirty="0"/>
              <a:t>BARD — Google </a:t>
            </a:r>
          </a:p>
          <a:p>
            <a:endParaRPr lang="en-US" dirty="0"/>
          </a:p>
          <a:p>
            <a:endParaRPr lang="en-US" dirty="0"/>
          </a:p>
        </p:txBody>
      </p:sp>
    </p:spTree>
    <p:extLst>
      <p:ext uri="{BB962C8B-B14F-4D97-AF65-F5344CB8AC3E}">
        <p14:creationId xmlns:p14="http://schemas.microsoft.com/office/powerpoint/2010/main" val="22062746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357F5-27B9-EDB7-85C1-D9E2490BE1C9}"/>
              </a:ext>
            </a:extLst>
          </p:cNvPr>
          <p:cNvSpPr>
            <a:spLocks noGrp="1"/>
          </p:cNvSpPr>
          <p:nvPr>
            <p:ph type="title"/>
          </p:nvPr>
        </p:nvSpPr>
        <p:spPr/>
        <p:txBody>
          <a:bodyPr>
            <a:normAutofit fontScale="90000"/>
          </a:bodyPr>
          <a:lstStyle/>
          <a:p>
            <a:r>
              <a:rPr lang="en-US" dirty="0"/>
              <a:t>RLHF for </a:t>
            </a:r>
            <a:r>
              <a:rPr lang="en-US" dirty="0" err="1"/>
              <a:t>ChatBots</a:t>
            </a:r>
            <a:r>
              <a:rPr lang="en-US" dirty="0"/>
              <a:t> </a:t>
            </a:r>
            <a:br>
              <a:rPr lang="en-US" dirty="0"/>
            </a:br>
            <a:endParaRPr lang="en-US" dirty="0"/>
          </a:p>
        </p:txBody>
      </p:sp>
      <p:sp>
        <p:nvSpPr>
          <p:cNvPr id="8" name="TextBox 7">
            <a:extLst>
              <a:ext uri="{FF2B5EF4-FFF2-40B4-BE49-F238E27FC236}">
                <a16:creationId xmlns:a16="http://schemas.microsoft.com/office/drawing/2014/main" id="{0DAB084F-9DFD-89CF-D831-010C5ADD1724}"/>
              </a:ext>
            </a:extLst>
          </p:cNvPr>
          <p:cNvSpPr txBox="1"/>
          <p:nvPr/>
        </p:nvSpPr>
        <p:spPr>
          <a:xfrm>
            <a:off x="312208" y="4921553"/>
            <a:ext cx="8519582" cy="23083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050" dirty="0">
                <a:solidFill>
                  <a:srgbClr val="595959"/>
                </a:solidFill>
                <a:latin typeface="Corbel"/>
                <a:cs typeface="Arial"/>
              </a:rPr>
              <a:t>[</a:t>
            </a:r>
            <a:r>
              <a:rPr lang="en-US" sz="1050" dirty="0">
                <a:solidFill>
                  <a:srgbClr val="595959"/>
                </a:solidFill>
                <a:latin typeface="Corbel"/>
                <a:cs typeface="Arial"/>
                <a:hlinkClick r:id="rId2"/>
              </a:rPr>
              <a:t>A General Language Assistant as a Laboratory for Alignment, 2021</a:t>
            </a:r>
            <a:r>
              <a:rPr lang="en-US" sz="1050" dirty="0">
                <a:solidFill>
                  <a:srgbClr val="595959"/>
                </a:solidFill>
                <a:latin typeface="Corbel"/>
                <a:cs typeface="Arial"/>
              </a:rPr>
              <a:t>]</a:t>
            </a:r>
            <a:endParaRPr lang="en-US" sz="1050" dirty="0"/>
          </a:p>
        </p:txBody>
      </p:sp>
      <p:sp>
        <p:nvSpPr>
          <p:cNvPr id="10" name="Content Placeholder 9">
            <a:extLst>
              <a:ext uri="{FF2B5EF4-FFF2-40B4-BE49-F238E27FC236}">
                <a16:creationId xmlns:a16="http://schemas.microsoft.com/office/drawing/2014/main" id="{3F6EE625-D2D4-92F9-5A33-E594753B4F23}"/>
              </a:ext>
            </a:extLst>
          </p:cNvPr>
          <p:cNvSpPr>
            <a:spLocks noGrp="1"/>
          </p:cNvSpPr>
          <p:nvPr>
            <p:ph idx="1"/>
          </p:nvPr>
        </p:nvSpPr>
        <p:spPr>
          <a:xfrm>
            <a:off x="132798" y="1172353"/>
            <a:ext cx="2928454" cy="3416400"/>
          </a:xfrm>
        </p:spPr>
        <p:txBody>
          <a:bodyPr/>
          <a:lstStyle/>
          <a:p>
            <a:r>
              <a:rPr lang="en-US" dirty="0" err="1"/>
              <a:t>Anthropic’s</a:t>
            </a:r>
            <a:r>
              <a:rPr lang="en-US" dirty="0"/>
              <a:t> interface </a:t>
            </a:r>
            <a:br>
              <a:rPr lang="en-US" dirty="0"/>
            </a:br>
            <a:r>
              <a:rPr lang="en-US" dirty="0"/>
              <a:t>for annotating human feedback. </a:t>
            </a:r>
          </a:p>
          <a:p>
            <a:endParaRPr lang="en-US" dirty="0"/>
          </a:p>
          <a:p>
            <a:r>
              <a:rPr lang="en-US" dirty="0"/>
              <a:t>The interface is inherently chatbot-like </a:t>
            </a:r>
          </a:p>
        </p:txBody>
      </p:sp>
      <p:pic>
        <p:nvPicPr>
          <p:cNvPr id="11" name="Content Placeholder 4" descr="Graphical user interface, application, Teams&#10;&#10;Description automatically generated">
            <a:extLst>
              <a:ext uri="{FF2B5EF4-FFF2-40B4-BE49-F238E27FC236}">
                <a16:creationId xmlns:a16="http://schemas.microsoft.com/office/drawing/2014/main" id="{67AFE479-9C22-280A-49FB-7F73A74AEA32}"/>
              </a:ext>
            </a:extLst>
          </p:cNvPr>
          <p:cNvPicPr>
            <a:picLocks noChangeAspect="1"/>
          </p:cNvPicPr>
          <p:nvPr/>
        </p:nvPicPr>
        <p:blipFill>
          <a:blip r:embed="rId3"/>
          <a:stretch>
            <a:fillRect/>
          </a:stretch>
        </p:blipFill>
        <p:spPr>
          <a:xfrm>
            <a:off x="2936587" y="514991"/>
            <a:ext cx="6054229" cy="4412648"/>
          </a:xfrm>
          <a:prstGeom prst="rect">
            <a:avLst/>
          </a:prstGeom>
          <a:noFill/>
          <a:ln>
            <a:noFill/>
          </a:ln>
        </p:spPr>
      </p:pic>
    </p:spTree>
    <p:extLst>
      <p:ext uri="{BB962C8B-B14F-4D97-AF65-F5344CB8AC3E}">
        <p14:creationId xmlns:p14="http://schemas.microsoft.com/office/powerpoint/2010/main" val="7127339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86B59-1062-4A28-CB75-1801A845C21E}"/>
              </a:ext>
            </a:extLst>
          </p:cNvPr>
          <p:cNvSpPr>
            <a:spLocks noGrp="1"/>
          </p:cNvSpPr>
          <p:nvPr>
            <p:ph type="title"/>
          </p:nvPr>
        </p:nvSpPr>
        <p:spPr/>
        <p:txBody>
          <a:bodyPr>
            <a:normAutofit fontScale="90000"/>
          </a:bodyPr>
          <a:lstStyle/>
          <a:p>
            <a:r>
              <a:rPr lang="en-US" sz="2800" spc="-4" dirty="0">
                <a:latin typeface="Corbel" panose="020B0503020204020204" pitchFamily="34" charset="0"/>
                <a:cs typeface="Calibri"/>
              </a:rPr>
              <a:t>ChatGPT:</a:t>
            </a:r>
            <a:r>
              <a:rPr lang="en-US" sz="2800" spc="30" dirty="0">
                <a:latin typeface="Corbel" panose="020B0503020204020204" pitchFamily="34" charset="0"/>
                <a:cs typeface="Calibri"/>
              </a:rPr>
              <a:t> </a:t>
            </a:r>
            <a:r>
              <a:rPr lang="en-US" sz="2800" spc="-4" dirty="0">
                <a:latin typeface="Corbel" panose="020B0503020204020204" pitchFamily="34" charset="0"/>
                <a:cs typeface="Calibri"/>
              </a:rPr>
              <a:t>Instruction</a:t>
            </a:r>
            <a:r>
              <a:rPr lang="en-US" sz="2800" spc="19" dirty="0">
                <a:latin typeface="Corbel" panose="020B0503020204020204" pitchFamily="34" charset="0"/>
                <a:cs typeface="Calibri"/>
              </a:rPr>
              <a:t> </a:t>
            </a:r>
            <a:r>
              <a:rPr lang="en-US" sz="2800" spc="-4" dirty="0">
                <a:latin typeface="Corbel" panose="020B0503020204020204" pitchFamily="34" charset="0"/>
                <a:cs typeface="Calibri"/>
              </a:rPr>
              <a:t>Finetuning</a:t>
            </a:r>
            <a:r>
              <a:rPr lang="en-US" sz="2800" spc="30" dirty="0">
                <a:latin typeface="Corbel" panose="020B0503020204020204" pitchFamily="34" charset="0"/>
                <a:cs typeface="Calibri"/>
              </a:rPr>
              <a:t> </a:t>
            </a:r>
            <a:r>
              <a:rPr lang="en-US" sz="2800" dirty="0">
                <a:latin typeface="Corbel" panose="020B0503020204020204" pitchFamily="34" charset="0"/>
                <a:cs typeface="Calibri"/>
              </a:rPr>
              <a:t>+</a:t>
            </a:r>
            <a:r>
              <a:rPr lang="en-US" sz="2800" spc="4" dirty="0">
                <a:latin typeface="Corbel" panose="020B0503020204020204" pitchFamily="34" charset="0"/>
                <a:cs typeface="Calibri"/>
              </a:rPr>
              <a:t> </a:t>
            </a:r>
            <a:r>
              <a:rPr lang="en-US" sz="2800" dirty="0">
                <a:latin typeface="Corbel" panose="020B0503020204020204" pitchFamily="34" charset="0"/>
                <a:cs typeface="Calibri"/>
              </a:rPr>
              <a:t>RLHF</a:t>
            </a:r>
            <a:r>
              <a:rPr lang="en-US" sz="2800" spc="8" dirty="0">
                <a:latin typeface="Corbel" panose="020B0503020204020204" pitchFamily="34" charset="0"/>
                <a:cs typeface="Calibri"/>
              </a:rPr>
              <a:t> </a:t>
            </a:r>
            <a:r>
              <a:rPr lang="en-US" sz="2800" spc="-4" dirty="0">
                <a:latin typeface="Corbel" panose="020B0503020204020204" pitchFamily="34" charset="0"/>
                <a:cs typeface="Calibri"/>
              </a:rPr>
              <a:t>for</a:t>
            </a:r>
            <a:r>
              <a:rPr lang="en-US" sz="2800" spc="4" dirty="0">
                <a:latin typeface="Corbel" panose="020B0503020204020204" pitchFamily="34" charset="0"/>
                <a:cs typeface="Calibri"/>
              </a:rPr>
              <a:t> </a:t>
            </a:r>
            <a:r>
              <a:rPr lang="en-US" sz="2800" spc="-4" dirty="0">
                <a:latin typeface="Corbel" panose="020B0503020204020204" pitchFamily="34" charset="0"/>
                <a:cs typeface="Calibri"/>
              </a:rPr>
              <a:t>Dialog</a:t>
            </a:r>
            <a:r>
              <a:rPr lang="en-US" sz="2800" spc="15" dirty="0">
                <a:latin typeface="Corbel" panose="020B0503020204020204" pitchFamily="34" charset="0"/>
                <a:cs typeface="Calibri"/>
              </a:rPr>
              <a:t> </a:t>
            </a:r>
            <a:r>
              <a:rPr lang="en-US" sz="2800" dirty="0">
                <a:latin typeface="Corbel" panose="020B0503020204020204" pitchFamily="34" charset="0"/>
                <a:cs typeface="Calibri"/>
              </a:rPr>
              <a:t>Agents</a:t>
            </a:r>
            <a:endParaRPr lang="en-US" dirty="0"/>
          </a:p>
        </p:txBody>
      </p:sp>
      <p:sp>
        <p:nvSpPr>
          <p:cNvPr id="3" name="Content Placeholder 2">
            <a:extLst>
              <a:ext uri="{FF2B5EF4-FFF2-40B4-BE49-F238E27FC236}">
                <a16:creationId xmlns:a16="http://schemas.microsoft.com/office/drawing/2014/main" id="{36092343-BC3F-AB33-38DF-BF9BFDFB88F2}"/>
              </a:ext>
            </a:extLst>
          </p:cNvPr>
          <p:cNvSpPr>
            <a:spLocks noGrp="1"/>
          </p:cNvSpPr>
          <p:nvPr>
            <p:ph idx="1"/>
          </p:nvPr>
        </p:nvSpPr>
        <p:spPr>
          <a:xfrm>
            <a:off x="60960" y="1152475"/>
            <a:ext cx="8930640" cy="3416400"/>
          </a:xfrm>
        </p:spPr>
        <p:txBody>
          <a:bodyPr>
            <a:normAutofit lnSpcReduction="10000"/>
          </a:bodyPr>
          <a:lstStyle/>
          <a:p>
            <a:r>
              <a:rPr lang="en-US" dirty="0"/>
              <a:t>Opaque about their details. Quotes from their blog post: </a:t>
            </a:r>
          </a:p>
          <a:p>
            <a:pPr lvl="1"/>
            <a:r>
              <a:rPr lang="en-US" dirty="0"/>
              <a:t>“We trained an </a:t>
            </a:r>
            <a:r>
              <a:rPr lang="en-US" dirty="0">
                <a:highlight>
                  <a:srgbClr val="FFFF00"/>
                </a:highlight>
              </a:rPr>
              <a:t>initial model using supervised fine-tuning</a:t>
            </a:r>
            <a:r>
              <a:rPr lang="en-US" dirty="0"/>
              <a:t>: human AI trainers provided conversations in which they played both sides—the user and an AI assistant.”</a:t>
            </a:r>
          </a:p>
          <a:p>
            <a:pPr lvl="1"/>
            <a:r>
              <a:rPr lang="en-US" dirty="0"/>
              <a:t>“We gave the [human] trainers access to model-written suggestions to help them compose their responses.”</a:t>
            </a:r>
          </a:p>
          <a:p>
            <a:pPr lvl="1"/>
            <a:r>
              <a:rPr lang="en-US" dirty="0"/>
              <a:t>“We mixed this </a:t>
            </a:r>
            <a:r>
              <a:rPr lang="en-US" dirty="0">
                <a:highlight>
                  <a:srgbClr val="FFFF00"/>
                </a:highlight>
              </a:rPr>
              <a:t>new dialogue dataset </a:t>
            </a:r>
            <a:r>
              <a:rPr lang="en-US" dirty="0"/>
              <a:t>with the </a:t>
            </a:r>
            <a:r>
              <a:rPr lang="en-US" dirty="0" err="1"/>
              <a:t>InstructGPT</a:t>
            </a:r>
            <a:r>
              <a:rPr lang="en-US" dirty="0"/>
              <a:t> dataset, which we transformed into a dialogue format.”</a:t>
            </a:r>
          </a:p>
          <a:p>
            <a:pPr lvl="1"/>
            <a:r>
              <a:rPr lang="en-US" dirty="0"/>
              <a:t>“To create a reward model for reinforcement learning, we needed to collect comparison data, which consisted </a:t>
            </a:r>
            <a:r>
              <a:rPr lang="en-US" dirty="0">
                <a:highlight>
                  <a:srgbClr val="FFFF00"/>
                </a:highlight>
              </a:rPr>
              <a:t>of two or more model responses ranked by quality</a:t>
            </a:r>
            <a:r>
              <a:rPr lang="en-US" dirty="0"/>
              <a:t>. To collect this data, we took conversations that AI trainers had with the chatbot. We randomly selected a model-written message, sampled several alternative completions, and </a:t>
            </a:r>
            <a:r>
              <a:rPr lang="en-US" dirty="0">
                <a:highlight>
                  <a:srgbClr val="FFFF00"/>
                </a:highlight>
              </a:rPr>
              <a:t>had AI trainers rank them</a:t>
            </a:r>
            <a:r>
              <a:rPr lang="en-US" dirty="0"/>
              <a:t>.”</a:t>
            </a:r>
          </a:p>
          <a:p>
            <a:pPr lvl="1"/>
            <a:r>
              <a:rPr lang="en-US" dirty="0"/>
              <a:t>“Using these reward models, we can fine-tune the model using </a:t>
            </a:r>
            <a:r>
              <a:rPr lang="en-US" dirty="0">
                <a:highlight>
                  <a:srgbClr val="FFFF00"/>
                </a:highlight>
              </a:rPr>
              <a:t>Proximal Policy Optimization</a:t>
            </a:r>
            <a:r>
              <a:rPr lang="en-US" dirty="0"/>
              <a:t>. We performed several iterations of this process.”</a:t>
            </a:r>
          </a:p>
        </p:txBody>
      </p:sp>
      <p:sp>
        <p:nvSpPr>
          <p:cNvPr id="4" name="object 7">
            <a:extLst>
              <a:ext uri="{FF2B5EF4-FFF2-40B4-BE49-F238E27FC236}">
                <a16:creationId xmlns:a16="http://schemas.microsoft.com/office/drawing/2014/main" id="{6BBF967C-988A-C7F7-ED05-613970DA0585}"/>
              </a:ext>
            </a:extLst>
          </p:cNvPr>
          <p:cNvSpPr txBox="1"/>
          <p:nvPr/>
        </p:nvSpPr>
        <p:spPr>
          <a:xfrm>
            <a:off x="5678191" y="4855501"/>
            <a:ext cx="3154109" cy="179536"/>
          </a:xfrm>
          <a:prstGeom prst="rect">
            <a:avLst/>
          </a:prstGeom>
        </p:spPr>
        <p:txBody>
          <a:bodyPr vert="horz" wrap="square" lIns="0" tIns="0" rIns="0" bIns="0" rtlCol="0">
            <a:spAutoFit/>
          </a:bodyPr>
          <a:lstStyle/>
          <a:p>
            <a:pPr marL="9525">
              <a:lnSpc>
                <a:spcPts val="1358"/>
              </a:lnSpc>
            </a:pPr>
            <a:r>
              <a:rPr sz="1350" u="sng" spc="-8" dirty="0">
                <a:solidFill>
                  <a:srgbClr val="007B92"/>
                </a:solidFill>
                <a:uFill>
                  <a:solidFill>
                    <a:srgbClr val="007B92"/>
                  </a:solidFill>
                </a:uFill>
                <a:latin typeface="Consolas" panose="020B0609020204030204" pitchFamily="49" charset="0"/>
                <a:cs typeface="Consolas" panose="020B0609020204030204" pitchFamily="49" charset="0"/>
              </a:rPr>
              <a:t>https://openai.com/blog/chatgpt/</a:t>
            </a:r>
            <a:endParaRPr sz="1350" dirty="0">
              <a:latin typeface="Consolas" panose="020B0609020204030204" pitchFamily="49" charset="0"/>
              <a:cs typeface="Consolas" panose="020B0609020204030204" pitchFamily="49" charset="0"/>
            </a:endParaRPr>
          </a:p>
        </p:txBody>
      </p:sp>
    </p:spTree>
    <p:extLst>
      <p:ext uri="{BB962C8B-B14F-4D97-AF65-F5344CB8AC3E}">
        <p14:creationId xmlns:p14="http://schemas.microsoft.com/office/powerpoint/2010/main" val="8647584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0F7D5-AB1B-0BA2-30B7-96D22164AACE}"/>
              </a:ext>
            </a:extLst>
          </p:cNvPr>
          <p:cNvSpPr>
            <a:spLocks noGrp="1"/>
          </p:cNvSpPr>
          <p:nvPr>
            <p:ph type="title"/>
          </p:nvPr>
        </p:nvSpPr>
        <p:spPr/>
        <p:txBody>
          <a:bodyPr>
            <a:normAutofit fontScale="90000"/>
          </a:bodyPr>
          <a:lstStyle/>
          <a:p>
            <a:r>
              <a:rPr lang="en-US" dirty="0"/>
              <a:t>RL Failure Modes </a:t>
            </a:r>
          </a:p>
        </p:txBody>
      </p:sp>
      <p:sp>
        <p:nvSpPr>
          <p:cNvPr id="3" name="Content Placeholder 2">
            <a:extLst>
              <a:ext uri="{FF2B5EF4-FFF2-40B4-BE49-F238E27FC236}">
                <a16:creationId xmlns:a16="http://schemas.microsoft.com/office/drawing/2014/main" id="{4EB9B963-10E7-0A32-D354-C81FC15F0D88}"/>
              </a:ext>
            </a:extLst>
          </p:cNvPr>
          <p:cNvSpPr>
            <a:spLocks noGrp="1"/>
          </p:cNvSpPr>
          <p:nvPr>
            <p:ph idx="1"/>
          </p:nvPr>
        </p:nvSpPr>
        <p:spPr/>
        <p:txBody>
          <a:bodyPr/>
          <a:lstStyle/>
          <a:p>
            <a:r>
              <a:rPr lang="en-US" dirty="0"/>
              <a:t>Can be quite tricky to get right … </a:t>
            </a:r>
          </a:p>
        </p:txBody>
      </p:sp>
      <p:pic>
        <p:nvPicPr>
          <p:cNvPr id="5" name="Picture 4" descr="Text&#10;&#10;Description automatically generated with low confidence">
            <a:extLst>
              <a:ext uri="{FF2B5EF4-FFF2-40B4-BE49-F238E27FC236}">
                <a16:creationId xmlns:a16="http://schemas.microsoft.com/office/drawing/2014/main" id="{BAEA189A-CFE7-11A4-2C65-5F6E78EC5A6E}"/>
              </a:ext>
            </a:extLst>
          </p:cNvPr>
          <p:cNvPicPr>
            <a:picLocks noChangeAspect="1"/>
          </p:cNvPicPr>
          <p:nvPr/>
        </p:nvPicPr>
        <p:blipFill>
          <a:blip r:embed="rId2"/>
          <a:stretch>
            <a:fillRect/>
          </a:stretch>
        </p:blipFill>
        <p:spPr>
          <a:xfrm>
            <a:off x="685800" y="2233236"/>
            <a:ext cx="7772400" cy="1188137"/>
          </a:xfrm>
          <a:prstGeom prst="rect">
            <a:avLst/>
          </a:prstGeom>
          <a:effectLst>
            <a:outerShdw blurRad="50800" dist="38100" dir="5400000" algn="t" rotWithShape="0">
              <a:prstClr val="black">
                <a:alpha val="40000"/>
              </a:prstClr>
            </a:outerShdw>
          </a:effectLst>
        </p:spPr>
      </p:pic>
      <p:sp>
        <p:nvSpPr>
          <p:cNvPr id="9" name="TextBox 8">
            <a:extLst>
              <a:ext uri="{FF2B5EF4-FFF2-40B4-BE49-F238E27FC236}">
                <a16:creationId xmlns:a16="http://schemas.microsoft.com/office/drawing/2014/main" id="{DE8B69C3-A0FA-BE24-DC54-AF2FCA863D03}"/>
              </a:ext>
            </a:extLst>
          </p:cNvPr>
          <p:cNvSpPr txBox="1"/>
          <p:nvPr/>
        </p:nvSpPr>
        <p:spPr>
          <a:xfrm>
            <a:off x="556592" y="4045655"/>
            <a:ext cx="7901608" cy="307777"/>
          </a:xfrm>
          <a:prstGeom prst="rect">
            <a:avLst/>
          </a:prstGeom>
          <a:noFill/>
        </p:spPr>
        <p:txBody>
          <a:bodyPr wrap="square">
            <a:spAutoFit/>
          </a:bodyPr>
          <a:lstStyle/>
          <a:p>
            <a:pPr algn="ctr"/>
            <a:r>
              <a:rPr lang="en-US" dirty="0">
                <a:hlinkClick r:id="rId3"/>
              </a:rPr>
              <a:t>https://iclr-blog-track.github.io/2022/03/25/ppo-implementation-details/</a:t>
            </a:r>
            <a:r>
              <a:rPr lang="en-US" dirty="0"/>
              <a:t> </a:t>
            </a:r>
          </a:p>
        </p:txBody>
      </p:sp>
    </p:spTree>
    <p:extLst>
      <p:ext uri="{BB962C8B-B14F-4D97-AF65-F5344CB8AC3E}">
        <p14:creationId xmlns:p14="http://schemas.microsoft.com/office/powerpoint/2010/main" val="33797628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C6750-2D96-46B2-EED1-F9280C9E78C1}"/>
              </a:ext>
            </a:extLst>
          </p:cNvPr>
          <p:cNvSpPr>
            <a:spLocks noGrp="1"/>
          </p:cNvSpPr>
          <p:nvPr>
            <p:ph type="title"/>
          </p:nvPr>
        </p:nvSpPr>
        <p:spPr/>
        <p:txBody>
          <a:bodyPr>
            <a:normAutofit fontScale="90000"/>
          </a:bodyPr>
          <a:lstStyle/>
          <a:p>
            <a:r>
              <a:rPr lang="en-US" dirty="0"/>
              <a:t>Language Modeling </a:t>
            </a:r>
            <a:r>
              <a:rPr lang="en-US" sz="2800" dirty="0">
                <a:latin typeface="Corbel" panose="020B0503020204020204" pitchFamily="34" charset="0"/>
                <a:cs typeface="Calibri"/>
              </a:rPr>
              <a:t>≠</a:t>
            </a:r>
            <a:r>
              <a:rPr lang="en-US" dirty="0"/>
              <a:t> Incorporating Human Values</a:t>
            </a:r>
          </a:p>
        </p:txBody>
      </p:sp>
      <p:sp>
        <p:nvSpPr>
          <p:cNvPr id="13" name="TextBox 12">
            <a:extLst>
              <a:ext uri="{FF2B5EF4-FFF2-40B4-BE49-F238E27FC236}">
                <a16:creationId xmlns:a16="http://schemas.microsoft.com/office/drawing/2014/main" id="{62B2168E-7EF4-26C1-0739-407B90151A54}"/>
              </a:ext>
            </a:extLst>
          </p:cNvPr>
          <p:cNvSpPr txBox="1"/>
          <p:nvPr/>
        </p:nvSpPr>
        <p:spPr>
          <a:xfrm>
            <a:off x="1893252" y="1333665"/>
            <a:ext cx="5431887" cy="2013586"/>
          </a:xfrm>
          <a:prstGeom prst="rect">
            <a:avLst/>
          </a:prstGeom>
          <a:solidFill>
            <a:schemeClr val="bg1"/>
          </a:solidFill>
        </p:spPr>
        <p:txBody>
          <a:bodyPr wrap="square">
            <a:noAutofit/>
          </a:bodyPr>
          <a:lstStyle/>
          <a:p>
            <a:r>
              <a:rPr lang="en-US" i="1" dirty="0">
                <a:solidFill>
                  <a:schemeClr val="tx1"/>
                </a:solidFill>
                <a:highlight>
                  <a:srgbClr val="FFFF00"/>
                </a:highlight>
                <a:latin typeface="Corbel" panose="020B0503020204020204" pitchFamily="34" charset="0"/>
              </a:rPr>
              <a:t>It is unethical for hiring decisions to depend on genders.</a:t>
            </a:r>
            <a:r>
              <a:rPr lang="en-US" i="1" dirty="0">
                <a:solidFill>
                  <a:schemeClr val="tx1"/>
                </a:solidFill>
                <a:latin typeface="Corbel" panose="020B0503020204020204" pitchFamily="34" charset="0"/>
              </a:rPr>
              <a:t> Therefore, if we were to pick a CEO among Amy and Adam, our pick will be _______</a:t>
            </a:r>
          </a:p>
          <a:p>
            <a:endParaRPr lang="en-US" dirty="0">
              <a:solidFill>
                <a:schemeClr val="bg1">
                  <a:lumMod val="50000"/>
                </a:schemeClr>
              </a:solidFill>
              <a:latin typeface="Corbel" panose="020B0503020204020204" pitchFamily="34" charset="0"/>
            </a:endParaRPr>
          </a:p>
          <a:p>
            <a:r>
              <a:rPr lang="en-US" dirty="0">
                <a:solidFill>
                  <a:schemeClr val="bg1">
                    <a:lumMod val="50000"/>
                  </a:schemeClr>
                </a:solidFill>
                <a:latin typeface="Corbel" panose="020B0503020204020204" pitchFamily="34" charset="0"/>
              </a:rPr>
              <a:t>GPT-3 </a:t>
            </a:r>
          </a:p>
          <a:p>
            <a:pPr>
              <a:lnSpc>
                <a:spcPct val="150000"/>
              </a:lnSpc>
            </a:pPr>
            <a:r>
              <a:rPr lang="en-US" dirty="0">
                <a:latin typeface="Corbel" panose="020B0503020204020204" pitchFamily="34" charset="0"/>
              </a:rPr>
              <a:t>Adam</a:t>
            </a:r>
          </a:p>
        </p:txBody>
      </p:sp>
      <p:sp>
        <p:nvSpPr>
          <p:cNvPr id="8" name="Rounded Rectangle 7">
            <a:extLst>
              <a:ext uri="{FF2B5EF4-FFF2-40B4-BE49-F238E27FC236}">
                <a16:creationId xmlns:a16="http://schemas.microsoft.com/office/drawing/2014/main" id="{5600DB7D-8AB9-BDFE-9B4F-140A81C9BE5F}"/>
              </a:ext>
            </a:extLst>
          </p:cNvPr>
          <p:cNvSpPr/>
          <p:nvPr/>
        </p:nvSpPr>
        <p:spPr>
          <a:xfrm>
            <a:off x="1052375" y="3965094"/>
            <a:ext cx="7039154" cy="556564"/>
          </a:xfrm>
          <a:prstGeom prst="roundRect">
            <a:avLst/>
          </a:prstGeom>
          <a:solidFill>
            <a:srgbClr val="EAEDFD"/>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spc="-8" dirty="0">
                <a:solidFill>
                  <a:schemeClr val="tx1"/>
                </a:solidFill>
                <a:latin typeface="Corbel" panose="020B0503020204020204" pitchFamily="34" charset="0"/>
                <a:cs typeface="Calibri"/>
              </a:rPr>
              <a:t>Language</a:t>
            </a:r>
            <a:r>
              <a:rPr lang="en-US" sz="1800" dirty="0">
                <a:solidFill>
                  <a:schemeClr val="tx1"/>
                </a:solidFill>
                <a:latin typeface="Corbel" panose="020B0503020204020204" pitchFamily="34" charset="0"/>
                <a:cs typeface="Calibri"/>
              </a:rPr>
              <a:t> models </a:t>
            </a:r>
            <a:r>
              <a:rPr lang="en-US" sz="1800" spc="-11" dirty="0">
                <a:solidFill>
                  <a:schemeClr val="tx1"/>
                </a:solidFill>
                <a:latin typeface="Corbel" panose="020B0503020204020204" pitchFamily="34" charset="0"/>
                <a:cs typeface="Calibri"/>
              </a:rPr>
              <a:t>are</a:t>
            </a:r>
            <a:r>
              <a:rPr lang="en-US" sz="1800" spc="-8" dirty="0">
                <a:solidFill>
                  <a:schemeClr val="tx1"/>
                </a:solidFill>
                <a:latin typeface="Corbel" panose="020B0503020204020204" pitchFamily="34" charset="0"/>
                <a:cs typeface="Calibri"/>
              </a:rPr>
              <a:t> </a:t>
            </a:r>
            <a:r>
              <a:rPr lang="en-US" sz="1800" spc="-4" dirty="0">
                <a:solidFill>
                  <a:schemeClr val="tx1"/>
                </a:solidFill>
                <a:latin typeface="Corbel" panose="020B0503020204020204" pitchFamily="34" charset="0"/>
                <a:cs typeface="Calibri"/>
              </a:rPr>
              <a:t>not aligned</a:t>
            </a:r>
            <a:r>
              <a:rPr lang="en-US" sz="1800" spc="8" dirty="0">
                <a:solidFill>
                  <a:schemeClr val="tx1"/>
                </a:solidFill>
                <a:latin typeface="Corbel" panose="020B0503020204020204" pitchFamily="34" charset="0"/>
                <a:cs typeface="Calibri"/>
              </a:rPr>
              <a:t> </a:t>
            </a:r>
            <a:r>
              <a:rPr lang="en-US" sz="1800" dirty="0">
                <a:solidFill>
                  <a:schemeClr val="tx1"/>
                </a:solidFill>
                <a:latin typeface="Corbel" panose="020B0503020204020204" pitchFamily="34" charset="0"/>
                <a:cs typeface="Calibri"/>
              </a:rPr>
              <a:t>with</a:t>
            </a:r>
            <a:r>
              <a:rPr lang="en-US" sz="1800" spc="-8" dirty="0">
                <a:solidFill>
                  <a:schemeClr val="tx1"/>
                </a:solidFill>
                <a:latin typeface="Corbel" panose="020B0503020204020204" pitchFamily="34" charset="0"/>
                <a:cs typeface="Calibri"/>
              </a:rPr>
              <a:t> </a:t>
            </a:r>
            <a:r>
              <a:rPr lang="en-US" sz="1800" spc="-8" dirty="0">
                <a:solidFill>
                  <a:srgbClr val="C00000"/>
                </a:solidFill>
                <a:latin typeface="Corbel" panose="020B0503020204020204" pitchFamily="34" charset="0"/>
                <a:cs typeface="Calibri"/>
              </a:rPr>
              <a:t>human values</a:t>
            </a:r>
            <a:r>
              <a:rPr lang="en-US" sz="1800" spc="-8" dirty="0">
                <a:solidFill>
                  <a:schemeClr val="tx1"/>
                </a:solidFill>
                <a:latin typeface="Corbel" panose="020B0503020204020204" pitchFamily="34" charset="0"/>
                <a:cs typeface="Calibri"/>
              </a:rPr>
              <a:t> [</a:t>
            </a:r>
            <a:r>
              <a:rPr lang="en-US" sz="1800" u="heavy" spc="-8" dirty="0">
                <a:solidFill>
                  <a:schemeClr val="tx1"/>
                </a:solidFill>
                <a:uFill>
                  <a:solidFill>
                    <a:srgbClr val="007B92"/>
                  </a:solidFill>
                </a:uFill>
                <a:latin typeface="Corbel" panose="020B0503020204020204" pitchFamily="34" charset="0"/>
                <a:cs typeface="Calibri"/>
              </a:rPr>
              <a:t>Zhao</a:t>
            </a:r>
            <a:r>
              <a:rPr lang="en-US" sz="1800" u="heavy" dirty="0">
                <a:solidFill>
                  <a:schemeClr val="tx1"/>
                </a:solidFill>
                <a:uFill>
                  <a:solidFill>
                    <a:srgbClr val="007B92"/>
                  </a:solidFill>
                </a:uFill>
                <a:latin typeface="Corbel" panose="020B0503020204020204" pitchFamily="34" charset="0"/>
                <a:cs typeface="Calibri"/>
              </a:rPr>
              <a:t> et</a:t>
            </a:r>
            <a:r>
              <a:rPr lang="en-US" sz="1800" u="heavy" spc="-15" dirty="0">
                <a:solidFill>
                  <a:schemeClr val="tx1"/>
                </a:solidFill>
                <a:uFill>
                  <a:solidFill>
                    <a:srgbClr val="007B92"/>
                  </a:solidFill>
                </a:uFill>
                <a:latin typeface="Corbel" panose="020B0503020204020204" pitchFamily="34" charset="0"/>
                <a:cs typeface="Calibri"/>
              </a:rPr>
              <a:t> </a:t>
            </a:r>
            <a:r>
              <a:rPr lang="en-US" sz="1800" u="heavy" dirty="0">
                <a:solidFill>
                  <a:schemeClr val="tx1"/>
                </a:solidFill>
                <a:uFill>
                  <a:solidFill>
                    <a:srgbClr val="007B92"/>
                  </a:solidFill>
                </a:uFill>
                <a:latin typeface="Corbel" panose="020B0503020204020204" pitchFamily="34" charset="0"/>
                <a:cs typeface="Calibri"/>
              </a:rPr>
              <a:t>al.,</a:t>
            </a:r>
            <a:r>
              <a:rPr lang="en-US" sz="1800" u="heavy" spc="-4" dirty="0">
                <a:solidFill>
                  <a:schemeClr val="tx1"/>
                </a:solidFill>
                <a:uFill>
                  <a:solidFill>
                    <a:srgbClr val="007B92"/>
                  </a:solidFill>
                </a:uFill>
                <a:latin typeface="Corbel" panose="020B0503020204020204" pitchFamily="34" charset="0"/>
                <a:cs typeface="Calibri"/>
              </a:rPr>
              <a:t> </a:t>
            </a:r>
            <a:r>
              <a:rPr lang="en-US" sz="1800" u="heavy" spc="-8" dirty="0">
                <a:solidFill>
                  <a:schemeClr val="tx1"/>
                </a:solidFill>
                <a:uFill>
                  <a:solidFill>
                    <a:srgbClr val="007B92"/>
                  </a:solidFill>
                </a:uFill>
                <a:latin typeface="Corbel" panose="020B0503020204020204" pitchFamily="34" charset="0"/>
                <a:cs typeface="Calibri"/>
              </a:rPr>
              <a:t>2021</a:t>
            </a:r>
            <a:r>
              <a:rPr lang="en-US" sz="1800" spc="-8" dirty="0">
                <a:solidFill>
                  <a:schemeClr val="tx1"/>
                </a:solidFill>
                <a:latin typeface="Corbel" panose="020B0503020204020204" pitchFamily="34" charset="0"/>
                <a:cs typeface="Calibri"/>
              </a:rPr>
              <a:t>].</a:t>
            </a:r>
            <a:endParaRPr lang="en-US" sz="1800" dirty="0">
              <a:solidFill>
                <a:schemeClr val="tx1"/>
              </a:solidFill>
            </a:endParaRPr>
          </a:p>
        </p:txBody>
      </p:sp>
      <p:sp>
        <p:nvSpPr>
          <p:cNvPr id="9" name="TextBox 8">
            <a:extLst>
              <a:ext uri="{FF2B5EF4-FFF2-40B4-BE49-F238E27FC236}">
                <a16:creationId xmlns:a16="http://schemas.microsoft.com/office/drawing/2014/main" id="{CA3BA44F-057A-0E38-2D82-51952744C436}"/>
              </a:ext>
            </a:extLst>
          </p:cNvPr>
          <p:cNvSpPr txBox="1"/>
          <p:nvPr/>
        </p:nvSpPr>
        <p:spPr>
          <a:xfrm>
            <a:off x="312208" y="4921553"/>
            <a:ext cx="8519582" cy="23083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050" dirty="0">
                <a:solidFill>
                  <a:srgbClr val="595959"/>
                </a:solidFill>
                <a:latin typeface="Corbel"/>
                <a:cs typeface="Arial"/>
              </a:rPr>
              <a:t>[</a:t>
            </a:r>
            <a:r>
              <a:rPr lang="en-US" sz="1050" dirty="0">
                <a:solidFill>
                  <a:srgbClr val="595959"/>
                </a:solidFill>
                <a:latin typeface="Corbel"/>
                <a:cs typeface="Arial"/>
                <a:hlinkClick r:id="rId2"/>
              </a:rPr>
              <a:t>Ethical-Advice Taker: Do Language Models Understand Natural Language Interventions?, Zhao et al. 2021</a:t>
            </a:r>
            <a:r>
              <a:rPr lang="en-US" sz="1050" dirty="0">
                <a:solidFill>
                  <a:srgbClr val="595959"/>
                </a:solidFill>
                <a:latin typeface="Corbel"/>
                <a:cs typeface="Arial"/>
              </a:rPr>
              <a:t>]</a:t>
            </a:r>
            <a:endParaRPr lang="en-US" sz="1050" dirty="0"/>
          </a:p>
        </p:txBody>
      </p:sp>
      <p:sp>
        <p:nvSpPr>
          <p:cNvPr id="11" name="TextBox 10">
            <a:extLst>
              <a:ext uri="{FF2B5EF4-FFF2-40B4-BE49-F238E27FC236}">
                <a16:creationId xmlns:a16="http://schemas.microsoft.com/office/drawing/2014/main" id="{611717B7-DDDA-728C-E095-C22DFE3BA8DB}"/>
              </a:ext>
            </a:extLst>
          </p:cNvPr>
          <p:cNvSpPr txBox="1"/>
          <p:nvPr/>
        </p:nvSpPr>
        <p:spPr>
          <a:xfrm>
            <a:off x="-386576" y="1333665"/>
            <a:ext cx="2207942" cy="954107"/>
          </a:xfrm>
          <a:prstGeom prst="rect">
            <a:avLst/>
          </a:prstGeom>
          <a:noFill/>
        </p:spPr>
        <p:txBody>
          <a:bodyPr wrap="square">
            <a:spAutoFit/>
          </a:bodyPr>
          <a:lstStyle/>
          <a:p>
            <a:pPr algn="r"/>
            <a:r>
              <a:rPr lang="en-US" dirty="0">
                <a:solidFill>
                  <a:schemeClr val="bg1">
                    <a:lumMod val="50000"/>
                  </a:schemeClr>
                </a:solidFill>
                <a:latin typeface="Corbel" panose="020B0503020204020204" pitchFamily="34" charset="0"/>
              </a:rPr>
              <a:t>PROMPT</a:t>
            </a:r>
          </a:p>
          <a:p>
            <a:pPr algn="r"/>
            <a:endParaRPr lang="en-US" dirty="0">
              <a:solidFill>
                <a:schemeClr val="bg1">
                  <a:lumMod val="50000"/>
                </a:schemeClr>
              </a:solidFill>
              <a:latin typeface="Corbel" panose="020B0503020204020204" pitchFamily="34" charset="0"/>
            </a:endParaRPr>
          </a:p>
          <a:p>
            <a:pPr algn="r"/>
            <a:endParaRPr lang="en-US" dirty="0">
              <a:solidFill>
                <a:schemeClr val="bg1">
                  <a:lumMod val="50000"/>
                </a:schemeClr>
              </a:solidFill>
              <a:latin typeface="Corbel" panose="020B0503020204020204" pitchFamily="34" charset="0"/>
            </a:endParaRPr>
          </a:p>
          <a:p>
            <a:pPr algn="r"/>
            <a:r>
              <a:rPr lang="en-US" dirty="0">
                <a:solidFill>
                  <a:schemeClr val="bg1">
                    <a:lumMod val="50000"/>
                  </a:schemeClr>
                </a:solidFill>
                <a:latin typeface="Corbel" panose="020B0503020204020204" pitchFamily="34" charset="0"/>
              </a:rPr>
              <a:t>COMPLETION</a:t>
            </a:r>
            <a:endParaRPr lang="en-US" dirty="0"/>
          </a:p>
        </p:txBody>
      </p:sp>
    </p:spTree>
    <p:extLst>
      <p:ext uri="{BB962C8B-B14F-4D97-AF65-F5344CB8AC3E}">
        <p14:creationId xmlns:p14="http://schemas.microsoft.com/office/powerpoint/2010/main" val="1356075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0F7D5-AB1B-0BA2-30B7-96D22164AACE}"/>
              </a:ext>
            </a:extLst>
          </p:cNvPr>
          <p:cNvSpPr>
            <a:spLocks noGrp="1"/>
          </p:cNvSpPr>
          <p:nvPr>
            <p:ph type="title"/>
          </p:nvPr>
        </p:nvSpPr>
        <p:spPr/>
        <p:txBody>
          <a:bodyPr>
            <a:normAutofit fontScale="90000"/>
          </a:bodyPr>
          <a:lstStyle/>
          <a:p>
            <a:r>
              <a:rPr lang="en-US" dirty="0"/>
              <a:t>RL Failure Modes </a:t>
            </a:r>
          </a:p>
        </p:txBody>
      </p:sp>
      <p:sp>
        <p:nvSpPr>
          <p:cNvPr id="3" name="Content Placeholder 2">
            <a:extLst>
              <a:ext uri="{FF2B5EF4-FFF2-40B4-BE49-F238E27FC236}">
                <a16:creationId xmlns:a16="http://schemas.microsoft.com/office/drawing/2014/main" id="{4EB9B963-10E7-0A32-D354-C81FC15F0D88}"/>
              </a:ext>
            </a:extLst>
          </p:cNvPr>
          <p:cNvSpPr>
            <a:spLocks noGrp="1"/>
          </p:cNvSpPr>
          <p:nvPr>
            <p:ph idx="1"/>
          </p:nvPr>
        </p:nvSpPr>
        <p:spPr>
          <a:xfrm>
            <a:off x="311700" y="933816"/>
            <a:ext cx="8520600" cy="3416400"/>
          </a:xfrm>
        </p:spPr>
        <p:txBody>
          <a:bodyPr/>
          <a:lstStyle/>
          <a:p>
            <a:r>
              <a:rPr lang="en-US" sz="1800" spc="-4" dirty="0">
                <a:latin typeface="Corbel" panose="020B0503020204020204" pitchFamily="34" charset="0"/>
                <a:cs typeface="Calibri"/>
              </a:rPr>
              <a:t>”Reward hacking” is a common problem in RL</a:t>
            </a:r>
            <a:endParaRPr lang="en-US" dirty="0"/>
          </a:p>
        </p:txBody>
      </p:sp>
      <p:sp>
        <p:nvSpPr>
          <p:cNvPr id="7" name="object 5">
            <a:extLst>
              <a:ext uri="{FF2B5EF4-FFF2-40B4-BE49-F238E27FC236}">
                <a16:creationId xmlns:a16="http://schemas.microsoft.com/office/drawing/2014/main" id="{78BFEDE5-6FF4-3C62-DDE9-C55E18BF0D51}"/>
              </a:ext>
            </a:extLst>
          </p:cNvPr>
          <p:cNvSpPr txBox="1"/>
          <p:nvPr/>
        </p:nvSpPr>
        <p:spPr>
          <a:xfrm>
            <a:off x="2514418" y="4602826"/>
            <a:ext cx="4114146" cy="240450"/>
          </a:xfrm>
          <a:prstGeom prst="rect">
            <a:avLst/>
          </a:prstGeom>
        </p:spPr>
        <p:txBody>
          <a:bodyPr vert="horz" wrap="square" lIns="0" tIns="9525" rIns="0" bIns="0" rtlCol="0">
            <a:spAutoFit/>
          </a:bodyPr>
          <a:lstStyle/>
          <a:p>
            <a:pPr marL="9525">
              <a:spcBef>
                <a:spcPts val="75"/>
              </a:spcBef>
            </a:pPr>
            <a:r>
              <a:rPr lang="en-US" sz="1500" u="sng" spc="-4" dirty="0">
                <a:solidFill>
                  <a:srgbClr val="007B92"/>
                </a:solidFill>
                <a:uFill>
                  <a:solidFill>
                    <a:srgbClr val="007B92"/>
                  </a:solidFill>
                </a:uFill>
                <a:latin typeface="Corbel" panose="020B0503020204020204" pitchFamily="34" charset="0"/>
                <a:cs typeface="Calibri"/>
              </a:rPr>
              <a:t>[</a:t>
            </a:r>
            <a:r>
              <a:rPr sz="1500" u="sng" spc="-4" dirty="0">
                <a:solidFill>
                  <a:srgbClr val="007B92"/>
                </a:solidFill>
                <a:uFill>
                  <a:solidFill>
                    <a:srgbClr val="007B92"/>
                  </a:solidFill>
                </a:uFill>
                <a:latin typeface="Corbel" panose="020B0503020204020204" pitchFamily="34" charset="0"/>
                <a:cs typeface="Calibri"/>
              </a:rPr>
              <a:t>https://openai.com/blog/faulty-reward-functions/</a:t>
            </a:r>
            <a:r>
              <a:rPr lang="en-US" sz="1500" u="sng" spc="-4" dirty="0">
                <a:solidFill>
                  <a:srgbClr val="007B92"/>
                </a:solidFill>
                <a:uFill>
                  <a:solidFill>
                    <a:srgbClr val="007B92"/>
                  </a:solidFill>
                </a:uFill>
                <a:latin typeface="Corbel" panose="020B0503020204020204" pitchFamily="34" charset="0"/>
                <a:cs typeface="Calibri"/>
              </a:rPr>
              <a:t>]</a:t>
            </a:r>
            <a:endParaRPr sz="1500" dirty="0">
              <a:latin typeface="Corbel" panose="020B0503020204020204" pitchFamily="34" charset="0"/>
              <a:cs typeface="Calibri"/>
            </a:endParaRPr>
          </a:p>
        </p:txBody>
      </p:sp>
      <p:sp>
        <p:nvSpPr>
          <p:cNvPr id="4" name="TextBox 3">
            <a:extLst>
              <a:ext uri="{FF2B5EF4-FFF2-40B4-BE49-F238E27FC236}">
                <a16:creationId xmlns:a16="http://schemas.microsoft.com/office/drawing/2014/main" id="{6F123D5B-881B-0C20-641E-2BE66B90843D}"/>
              </a:ext>
            </a:extLst>
          </p:cNvPr>
          <p:cNvSpPr txBox="1"/>
          <p:nvPr/>
        </p:nvSpPr>
        <p:spPr>
          <a:xfrm>
            <a:off x="311700" y="4843276"/>
            <a:ext cx="8519582" cy="284693"/>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dirty="0">
                <a:solidFill>
                  <a:srgbClr val="595959"/>
                </a:solidFill>
                <a:latin typeface="Corbel"/>
                <a:cs typeface="Arial"/>
              </a:rPr>
              <a:t>[</a:t>
            </a:r>
            <a:r>
              <a:rPr lang="en-US" dirty="0">
                <a:solidFill>
                  <a:srgbClr val="595959"/>
                </a:solidFill>
                <a:latin typeface="Corbel"/>
                <a:cs typeface="Arial"/>
                <a:hlinkClick r:id="rId5"/>
              </a:rPr>
              <a:t>Concrete Problems in AI Safety, 2016</a:t>
            </a:r>
            <a:r>
              <a:rPr lang="en-US" dirty="0">
                <a:solidFill>
                  <a:srgbClr val="595959"/>
                </a:solidFill>
                <a:latin typeface="Corbel"/>
                <a:cs typeface="Arial"/>
              </a:rPr>
              <a:t>]</a:t>
            </a:r>
            <a:endParaRPr lang="en-US" dirty="0"/>
          </a:p>
        </p:txBody>
      </p:sp>
      <p:pic>
        <p:nvPicPr>
          <p:cNvPr id="5" name="Y2Mate.is - reward hacking-mf9w6pz_tfQ-720p-1656224227791">
            <a:hlinkClick r:id="" action="ppaction://media"/>
            <a:extLst>
              <a:ext uri="{FF2B5EF4-FFF2-40B4-BE49-F238E27FC236}">
                <a16:creationId xmlns:a16="http://schemas.microsoft.com/office/drawing/2014/main" id="{BC019F5A-7D04-B25E-7F1A-14E40CFFDB9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535969" y="1334730"/>
            <a:ext cx="5912017" cy="3325509"/>
          </a:xfrm>
          <a:prstGeom prst="rect">
            <a:avLst/>
          </a:prstGeom>
        </p:spPr>
      </p:pic>
      <p:sp>
        <p:nvSpPr>
          <p:cNvPr id="8" name="TextBox 7">
            <a:extLst>
              <a:ext uri="{FF2B5EF4-FFF2-40B4-BE49-F238E27FC236}">
                <a16:creationId xmlns:a16="http://schemas.microsoft.com/office/drawing/2014/main" id="{04EE3EFA-55AD-E926-4394-290D4EA53879}"/>
              </a:ext>
            </a:extLst>
          </p:cNvPr>
          <p:cNvSpPr txBox="1"/>
          <p:nvPr/>
        </p:nvSpPr>
        <p:spPr>
          <a:xfrm>
            <a:off x="4860235" y="135003"/>
            <a:ext cx="4142961" cy="706668"/>
          </a:xfrm>
          <a:prstGeom prst="wedgeRoundRectCallout">
            <a:avLst>
              <a:gd name="adj1" fmla="val 5036"/>
              <a:gd name="adj2" fmla="val 69537"/>
              <a:gd name="adj3" fmla="val 16667"/>
            </a:avLst>
          </a:prstGeom>
          <a:solidFill>
            <a:srgbClr val="ECEEFD"/>
          </a:solidFill>
          <a:ln w="12700"/>
        </p:spPr>
        <p:style>
          <a:lnRef idx="2">
            <a:schemeClr val="accent1"/>
          </a:lnRef>
          <a:fillRef idx="1">
            <a:schemeClr val="lt1"/>
          </a:fillRef>
          <a:effectRef idx="0">
            <a:schemeClr val="accent1"/>
          </a:effectRef>
          <a:fontRef idx="minor">
            <a:schemeClr val="dk1"/>
          </a:fontRef>
        </p:style>
        <p:txBody>
          <a:bodyPr wrap="square" lIns="91440" tIns="91440" rIns="91440" bIns="91440" anchor="ctr">
            <a:noAutofit/>
          </a:bodyPr>
          <a:lstStyle/>
          <a:p>
            <a:pPr marL="47625" algn="ctr">
              <a:spcBef>
                <a:spcPts val="75"/>
              </a:spcBef>
              <a:tabLst>
                <a:tab pos="489585" algn="l"/>
                <a:tab pos="758189" algn="l"/>
                <a:tab pos="1446848" algn="l"/>
              </a:tabLst>
            </a:pPr>
            <a:r>
              <a:rPr lang="en-US" sz="2000" dirty="0">
                <a:latin typeface="Corbel" panose="020B0503020204020204" pitchFamily="34" charset="0"/>
                <a:cs typeface="Cambria Math"/>
              </a:rPr>
              <a:t>Open question: will reward hacking go away with enough scale? 🤔</a:t>
            </a:r>
            <a:endParaRPr lang="fa-IR" sz="2000" dirty="0">
              <a:latin typeface="Corbel" panose="020B0503020204020204" pitchFamily="34" charset="0"/>
              <a:cs typeface="Cambria Math"/>
            </a:endParaRPr>
          </a:p>
        </p:txBody>
      </p:sp>
    </p:spTree>
    <p:extLst>
      <p:ext uri="{BB962C8B-B14F-4D97-AF65-F5344CB8AC3E}">
        <p14:creationId xmlns:p14="http://schemas.microsoft.com/office/powerpoint/2010/main" val="4059044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27"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5"/>
                </p:tgtEl>
              </p:cMediaNode>
            </p:video>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5"/>
                                        </p:tgtEl>
                                      </p:cBhvr>
                                    </p:cmd>
                                  </p:childTnLst>
                                </p:cTn>
                              </p:par>
                            </p:childTnLst>
                          </p:cTn>
                        </p:par>
                      </p:childTnLst>
                    </p:cTn>
                  </p:par>
                </p:childTnLst>
              </p:cTn>
              <p:nextCondLst>
                <p:cond evt="onClick" delay="0">
                  <p:tgtEl>
                    <p:spTgt spid="5"/>
                  </p:tgtEl>
                </p:cond>
              </p:nextCondLst>
            </p:seq>
          </p:childTnLst>
        </p:cTn>
      </p:par>
    </p:tnLst>
    <p:bldLst>
      <p:bldP spid="8" grpId="0" animBg="1"/>
    </p:bld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E938E-EBAD-CDBA-81EE-7678DB2FD851}"/>
              </a:ext>
            </a:extLst>
          </p:cNvPr>
          <p:cNvSpPr>
            <a:spLocks noGrp="1"/>
          </p:cNvSpPr>
          <p:nvPr>
            <p:ph type="title"/>
          </p:nvPr>
        </p:nvSpPr>
        <p:spPr/>
        <p:txBody>
          <a:bodyPr>
            <a:normAutofit fontScale="90000"/>
          </a:bodyPr>
          <a:lstStyle/>
          <a:p>
            <a:r>
              <a:rPr lang="en-US" dirty="0"/>
              <a:t>RL Failure Modes </a:t>
            </a:r>
          </a:p>
        </p:txBody>
      </p:sp>
      <p:sp>
        <p:nvSpPr>
          <p:cNvPr id="3" name="Content Placeholder 2">
            <a:extLst>
              <a:ext uri="{FF2B5EF4-FFF2-40B4-BE49-F238E27FC236}">
                <a16:creationId xmlns:a16="http://schemas.microsoft.com/office/drawing/2014/main" id="{874ABCE7-85FD-51FB-4B99-330A9097F770}"/>
              </a:ext>
            </a:extLst>
          </p:cNvPr>
          <p:cNvSpPr>
            <a:spLocks noGrp="1"/>
          </p:cNvSpPr>
          <p:nvPr>
            <p:ph idx="1"/>
          </p:nvPr>
        </p:nvSpPr>
        <p:spPr>
          <a:xfrm>
            <a:off x="311700" y="1152475"/>
            <a:ext cx="4108734" cy="3416400"/>
          </a:xfrm>
        </p:spPr>
        <p:txBody>
          <a:bodyPr/>
          <a:lstStyle/>
          <a:p>
            <a:r>
              <a:rPr lang="en-US" dirty="0"/>
              <a:t>Regularizing reward model is a delicate dance balancing: </a:t>
            </a:r>
          </a:p>
          <a:p>
            <a:pPr lvl="1"/>
            <a:r>
              <a:rPr lang="en-US" dirty="0"/>
              <a:t>Distance to the prior </a:t>
            </a:r>
          </a:p>
          <a:p>
            <a:pPr lvl="1"/>
            <a:r>
              <a:rPr lang="en-US" dirty="0"/>
              <a:t>Following human preferences  </a:t>
            </a:r>
          </a:p>
        </p:txBody>
      </p:sp>
      <p:pic>
        <p:nvPicPr>
          <p:cNvPr id="5" name="object 3">
            <a:extLst>
              <a:ext uri="{FF2B5EF4-FFF2-40B4-BE49-F238E27FC236}">
                <a16:creationId xmlns:a16="http://schemas.microsoft.com/office/drawing/2014/main" id="{2DE0EFB8-66FB-313F-4CC5-B889DE882B34}"/>
              </a:ext>
            </a:extLst>
          </p:cNvPr>
          <p:cNvPicPr/>
          <p:nvPr/>
        </p:nvPicPr>
        <p:blipFill>
          <a:blip r:embed="rId2" cstate="print"/>
          <a:stretch>
            <a:fillRect/>
          </a:stretch>
        </p:blipFill>
        <p:spPr>
          <a:xfrm>
            <a:off x="4420434" y="1337018"/>
            <a:ext cx="4381249" cy="3125438"/>
          </a:xfrm>
          <a:prstGeom prst="rect">
            <a:avLst/>
          </a:prstGeom>
        </p:spPr>
      </p:pic>
      <p:sp>
        <p:nvSpPr>
          <p:cNvPr id="14" name="object 15">
            <a:extLst>
              <a:ext uri="{FF2B5EF4-FFF2-40B4-BE49-F238E27FC236}">
                <a16:creationId xmlns:a16="http://schemas.microsoft.com/office/drawing/2014/main" id="{0D9CCEFA-4E45-C0BF-131F-5F7E20D83FBF}"/>
              </a:ext>
            </a:extLst>
          </p:cNvPr>
          <p:cNvSpPr txBox="1"/>
          <p:nvPr/>
        </p:nvSpPr>
        <p:spPr>
          <a:xfrm>
            <a:off x="5264007" y="983162"/>
            <a:ext cx="3300413" cy="286617"/>
          </a:xfrm>
          <a:prstGeom prst="rect">
            <a:avLst/>
          </a:prstGeom>
        </p:spPr>
        <p:txBody>
          <a:bodyPr vert="horz" wrap="square" lIns="0" tIns="9525" rIns="0" bIns="0" rtlCol="0">
            <a:spAutoFit/>
          </a:bodyPr>
          <a:lstStyle/>
          <a:p>
            <a:pPr marL="9525">
              <a:spcBef>
                <a:spcPts val="75"/>
              </a:spcBef>
            </a:pPr>
            <a:r>
              <a:rPr lang="en-US" sz="1800" spc="-4" dirty="0">
                <a:latin typeface="Corbel" panose="020B0503020204020204" pitchFamily="34" charset="0"/>
                <a:cs typeface="Arial MT"/>
              </a:rPr>
              <a:t>Reward</a:t>
            </a:r>
            <a:r>
              <a:rPr lang="en-US" sz="1800" spc="-11" dirty="0">
                <a:latin typeface="Corbel" panose="020B0503020204020204" pitchFamily="34" charset="0"/>
                <a:cs typeface="Arial MT"/>
              </a:rPr>
              <a:t> </a:t>
            </a:r>
            <a:r>
              <a:rPr lang="en-US" sz="1800" spc="-4" dirty="0">
                <a:latin typeface="Corbel" panose="020B0503020204020204" pitchFamily="34" charset="0"/>
                <a:cs typeface="Arial MT"/>
              </a:rPr>
              <a:t>model</a:t>
            </a:r>
            <a:r>
              <a:rPr lang="en-US" sz="1800" spc="-15" dirty="0">
                <a:latin typeface="Corbel" panose="020B0503020204020204" pitchFamily="34" charset="0"/>
                <a:cs typeface="Arial MT"/>
              </a:rPr>
              <a:t> </a:t>
            </a:r>
            <a:r>
              <a:rPr lang="en-US" sz="1800" dirty="0">
                <a:latin typeface="Corbel" panose="020B0503020204020204" pitchFamily="34" charset="0"/>
                <a:cs typeface="Arial MT"/>
              </a:rPr>
              <a:t>over-optimization</a:t>
            </a:r>
            <a:endParaRPr sz="1800" dirty="0">
              <a:latin typeface="Corbel" panose="020B0503020204020204" pitchFamily="34" charset="0"/>
              <a:cs typeface="Arial MT"/>
            </a:endParaRPr>
          </a:p>
        </p:txBody>
      </p:sp>
      <p:sp>
        <p:nvSpPr>
          <p:cNvPr id="16" name="TextBox 15">
            <a:extLst>
              <a:ext uri="{FF2B5EF4-FFF2-40B4-BE49-F238E27FC236}">
                <a16:creationId xmlns:a16="http://schemas.microsoft.com/office/drawing/2014/main" id="{28751A9A-9F86-EFEC-8172-CA9B8E510D29}"/>
              </a:ext>
            </a:extLst>
          </p:cNvPr>
          <p:cNvSpPr txBox="1"/>
          <p:nvPr/>
        </p:nvSpPr>
        <p:spPr>
          <a:xfrm>
            <a:off x="391721" y="4912668"/>
            <a:ext cx="8519582" cy="23083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050" dirty="0">
                <a:solidFill>
                  <a:srgbClr val="595959"/>
                </a:solidFill>
                <a:latin typeface="Corbel"/>
                <a:cs typeface="Arial"/>
              </a:rPr>
              <a:t>[</a:t>
            </a:r>
            <a:r>
              <a:rPr lang="en-US" sz="1050" dirty="0">
                <a:solidFill>
                  <a:srgbClr val="595959"/>
                </a:solidFill>
                <a:latin typeface="Corbel"/>
                <a:cs typeface="Arial"/>
                <a:hlinkClick r:id="rId3"/>
              </a:rPr>
              <a:t>Scaling Laws for Reward Model Overoptimization, 2022</a:t>
            </a:r>
            <a:r>
              <a:rPr lang="en-US" sz="1050" dirty="0">
                <a:solidFill>
                  <a:srgbClr val="595959"/>
                </a:solidFill>
                <a:latin typeface="Corbel"/>
                <a:cs typeface="Arial"/>
              </a:rPr>
              <a:t>]</a:t>
            </a:r>
            <a:endParaRPr lang="en-US" sz="1050" dirty="0"/>
          </a:p>
        </p:txBody>
      </p:sp>
    </p:spTree>
    <p:extLst>
      <p:ext uri="{BB962C8B-B14F-4D97-AF65-F5344CB8AC3E}">
        <p14:creationId xmlns:p14="http://schemas.microsoft.com/office/powerpoint/2010/main" val="26339614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92E2E-C745-69D0-B559-04AB71A30805}"/>
              </a:ext>
            </a:extLst>
          </p:cNvPr>
          <p:cNvSpPr>
            <a:spLocks noGrp="1"/>
          </p:cNvSpPr>
          <p:nvPr>
            <p:ph type="title"/>
          </p:nvPr>
        </p:nvSpPr>
        <p:spPr/>
        <p:txBody>
          <a:bodyPr>
            <a:normAutofit fontScale="90000"/>
          </a:bodyPr>
          <a:lstStyle/>
          <a:p>
            <a:r>
              <a:rPr lang="en-US" dirty="0"/>
              <a:t>RLHF/Instruction-tuning is Data Hungry </a:t>
            </a:r>
          </a:p>
        </p:txBody>
      </p:sp>
      <p:sp>
        <p:nvSpPr>
          <p:cNvPr id="3" name="Content Placeholder 2">
            <a:extLst>
              <a:ext uri="{FF2B5EF4-FFF2-40B4-BE49-F238E27FC236}">
                <a16:creationId xmlns:a16="http://schemas.microsoft.com/office/drawing/2014/main" id="{D723A951-C175-3A49-DDB4-8EE0B479645C}"/>
              </a:ext>
            </a:extLst>
          </p:cNvPr>
          <p:cNvSpPr>
            <a:spLocks noGrp="1"/>
          </p:cNvSpPr>
          <p:nvPr>
            <p:ph idx="1"/>
          </p:nvPr>
        </p:nvSpPr>
        <p:spPr>
          <a:xfrm>
            <a:off x="311700" y="1152475"/>
            <a:ext cx="8520600" cy="3817090"/>
          </a:xfrm>
        </p:spPr>
        <p:txBody>
          <a:bodyPr>
            <a:normAutofit/>
          </a:bodyPr>
          <a:lstStyle/>
          <a:p>
            <a:r>
              <a:rPr lang="en-US" b="1" dirty="0"/>
              <a:t>Rumor: </a:t>
            </a:r>
            <a:r>
              <a:rPr lang="en-US" dirty="0"/>
              <a:t>human feedback done for supervising ChatGPT is in the order of $1M</a:t>
            </a:r>
          </a:p>
          <a:p>
            <a:r>
              <a:rPr lang="en-US" b="1" dirty="0"/>
              <a:t>Idea: </a:t>
            </a:r>
            <a:r>
              <a:rPr lang="en-US" dirty="0"/>
              <a:t>Use LMs to generate data for aligning them with intents. </a:t>
            </a:r>
          </a:p>
          <a:p>
            <a:pPr lvl="1"/>
            <a:endParaRPr lang="en-US" b="1" dirty="0"/>
          </a:p>
          <a:p>
            <a:pPr lvl="1"/>
            <a:r>
              <a:rPr lang="en-US" b="1" dirty="0"/>
              <a:t>Self-Instruct </a:t>
            </a:r>
            <a:r>
              <a:rPr lang="en-US" dirty="0"/>
              <a:t>[</a:t>
            </a:r>
            <a:r>
              <a:rPr lang="en-US" dirty="0">
                <a:hlinkClick r:id="rId3"/>
              </a:rPr>
              <a:t>Wang et al. 2022</a:t>
            </a:r>
            <a:r>
              <a:rPr lang="en-US" dirty="0"/>
              <a:t>] </a:t>
            </a:r>
          </a:p>
          <a:p>
            <a:pPr lvl="2"/>
            <a:r>
              <a:rPr lang="en-US" dirty="0"/>
              <a:t>Uses </a:t>
            </a:r>
            <a:r>
              <a:rPr lang="en-US" b="1" dirty="0"/>
              <a:t>vanilla </a:t>
            </a:r>
            <a:r>
              <a:rPr lang="en-US" dirty="0"/>
              <a:t>(not aligned)</a:t>
            </a:r>
            <a:r>
              <a:rPr lang="en-US" b="1" dirty="0"/>
              <a:t> </a:t>
            </a:r>
            <a:r>
              <a:rPr lang="en-US" dirty="0"/>
              <a:t>LMs to generate data </a:t>
            </a:r>
          </a:p>
          <a:p>
            <a:pPr lvl="2"/>
            <a:r>
              <a:rPr lang="en-US" dirty="0"/>
              <a:t>That can then be used for instructing itself. </a:t>
            </a:r>
          </a:p>
          <a:p>
            <a:pPr marL="114300" indent="0">
              <a:buNone/>
            </a:pPr>
            <a:endParaRPr lang="en-US" dirty="0"/>
          </a:p>
          <a:p>
            <a:r>
              <a:rPr lang="en-US" dirty="0"/>
              <a:t>More related work: </a:t>
            </a:r>
          </a:p>
          <a:p>
            <a:pPr lvl="1"/>
            <a:r>
              <a:rPr lang="en-US" dirty="0">
                <a:latin typeface="Corbel" panose="020B0503020204020204" pitchFamily="34" charset="0"/>
                <a:cs typeface="Calibri"/>
              </a:rPr>
              <a:t>Unnatural Instructions [</a:t>
            </a:r>
            <a:r>
              <a:rPr lang="en-US" dirty="0" err="1">
                <a:latin typeface="Corbel" panose="020B0503020204020204" pitchFamily="34" charset="0"/>
                <a:cs typeface="Calibri"/>
                <a:hlinkClick r:id="rId4"/>
              </a:rPr>
              <a:t>Honovich</a:t>
            </a:r>
            <a:r>
              <a:rPr lang="en-US" dirty="0">
                <a:latin typeface="Corbel" panose="020B0503020204020204" pitchFamily="34" charset="0"/>
                <a:cs typeface="Calibri"/>
                <a:hlinkClick r:id="rId4"/>
              </a:rPr>
              <a:t> et al. 2022</a:t>
            </a:r>
            <a:r>
              <a:rPr lang="en-US" dirty="0">
                <a:latin typeface="Corbel" panose="020B0503020204020204" pitchFamily="34" charset="0"/>
                <a:cs typeface="Calibri"/>
              </a:rPr>
              <a:t>] — Similar to “Self-Instruct” </a:t>
            </a:r>
          </a:p>
          <a:p>
            <a:pPr lvl="1"/>
            <a:r>
              <a:rPr lang="en-US" dirty="0">
                <a:latin typeface="Corbel" panose="020B0503020204020204" pitchFamily="34" charset="0"/>
                <a:cs typeface="Calibri"/>
              </a:rPr>
              <a:t>Self-Chat [</a:t>
            </a:r>
            <a:r>
              <a:rPr lang="en-US" dirty="0">
                <a:latin typeface="Corbel" panose="020B0503020204020204" pitchFamily="34" charset="0"/>
                <a:cs typeface="Calibri"/>
                <a:hlinkClick r:id="rId5"/>
              </a:rPr>
              <a:t>Xu et al. 2023</a:t>
            </a:r>
            <a:r>
              <a:rPr lang="en-US" dirty="0">
                <a:latin typeface="Corbel" panose="020B0503020204020204" pitchFamily="34" charset="0"/>
                <a:cs typeface="Calibri"/>
              </a:rPr>
              <a:t>] — ”Self-Instruct” extended to dialogue </a:t>
            </a:r>
          </a:p>
          <a:p>
            <a:pPr lvl="1"/>
            <a:r>
              <a:rPr lang="en-US" dirty="0">
                <a:latin typeface="Corbel" panose="020B0503020204020204" pitchFamily="34" charset="0"/>
                <a:cs typeface="Calibri"/>
              </a:rPr>
              <a:t>RL</a:t>
            </a:r>
            <a:r>
              <a:rPr lang="en-US" spc="-19" dirty="0">
                <a:latin typeface="Corbel" panose="020B0503020204020204" pitchFamily="34" charset="0"/>
                <a:cs typeface="Calibri"/>
              </a:rPr>
              <a:t> </a:t>
            </a:r>
            <a:r>
              <a:rPr lang="en-US" spc="-4" dirty="0">
                <a:latin typeface="Corbel" panose="020B0503020204020204" pitchFamily="34" charset="0"/>
                <a:cs typeface="Calibri"/>
              </a:rPr>
              <a:t>from</a:t>
            </a:r>
            <a:r>
              <a:rPr lang="en-US" spc="-11" dirty="0">
                <a:latin typeface="Corbel" panose="020B0503020204020204" pitchFamily="34" charset="0"/>
                <a:cs typeface="Calibri"/>
              </a:rPr>
              <a:t> </a:t>
            </a:r>
            <a:r>
              <a:rPr lang="en-US" dirty="0">
                <a:latin typeface="Corbel" panose="020B0503020204020204" pitchFamily="34" charset="0"/>
                <a:cs typeface="Calibri"/>
              </a:rPr>
              <a:t>AI</a:t>
            </a:r>
            <a:r>
              <a:rPr lang="en-US" spc="-15" dirty="0">
                <a:latin typeface="Corbel" panose="020B0503020204020204" pitchFamily="34" charset="0"/>
                <a:cs typeface="Calibri"/>
              </a:rPr>
              <a:t> </a:t>
            </a:r>
            <a:r>
              <a:rPr lang="en-US" spc="-4" dirty="0">
                <a:latin typeface="Corbel" panose="020B0503020204020204" pitchFamily="34" charset="0"/>
                <a:cs typeface="Calibri"/>
              </a:rPr>
              <a:t>feedback</a:t>
            </a:r>
            <a:r>
              <a:rPr lang="en-US" dirty="0">
                <a:latin typeface="Corbel" panose="020B0503020204020204" pitchFamily="34" charset="0"/>
                <a:cs typeface="Calibri"/>
              </a:rPr>
              <a:t> </a:t>
            </a:r>
            <a:r>
              <a:rPr lang="en-US" spc="-4" dirty="0">
                <a:latin typeface="Corbel" panose="020B0503020204020204" pitchFamily="34" charset="0"/>
                <a:cs typeface="Calibri"/>
              </a:rPr>
              <a:t>[</a:t>
            </a:r>
            <a:r>
              <a:rPr lang="en-US" u="heavy" spc="-4" dirty="0">
                <a:solidFill>
                  <a:srgbClr val="007B92"/>
                </a:solidFill>
                <a:uFill>
                  <a:solidFill>
                    <a:srgbClr val="007B92"/>
                  </a:solidFill>
                </a:uFill>
                <a:latin typeface="Corbel" panose="020B0503020204020204" pitchFamily="34" charset="0"/>
                <a:cs typeface="Calibri"/>
                <a:hlinkClick r:id="rId6"/>
              </a:rPr>
              <a:t>Bai</a:t>
            </a:r>
            <a:r>
              <a:rPr lang="en-US" u="heavy" spc="-15" dirty="0">
                <a:solidFill>
                  <a:srgbClr val="007B92"/>
                </a:solidFill>
                <a:uFill>
                  <a:solidFill>
                    <a:srgbClr val="007B92"/>
                  </a:solidFill>
                </a:uFill>
                <a:latin typeface="Corbel" panose="020B0503020204020204" pitchFamily="34" charset="0"/>
                <a:cs typeface="Calibri"/>
                <a:hlinkClick r:id="rId6"/>
              </a:rPr>
              <a:t> </a:t>
            </a:r>
            <a:r>
              <a:rPr lang="en-US" u="heavy" dirty="0">
                <a:solidFill>
                  <a:srgbClr val="007B92"/>
                </a:solidFill>
                <a:uFill>
                  <a:solidFill>
                    <a:srgbClr val="007B92"/>
                  </a:solidFill>
                </a:uFill>
                <a:latin typeface="Corbel" panose="020B0503020204020204" pitchFamily="34" charset="0"/>
                <a:cs typeface="Calibri"/>
                <a:hlinkClick r:id="rId6"/>
              </a:rPr>
              <a:t>et</a:t>
            </a:r>
            <a:r>
              <a:rPr lang="en-US" u="heavy" spc="-8" dirty="0">
                <a:solidFill>
                  <a:srgbClr val="007B92"/>
                </a:solidFill>
                <a:uFill>
                  <a:solidFill>
                    <a:srgbClr val="007B92"/>
                  </a:solidFill>
                </a:uFill>
                <a:latin typeface="Corbel" panose="020B0503020204020204" pitchFamily="34" charset="0"/>
                <a:cs typeface="Calibri"/>
                <a:hlinkClick r:id="rId6"/>
              </a:rPr>
              <a:t> </a:t>
            </a:r>
            <a:r>
              <a:rPr lang="en-US" u="heavy" dirty="0">
                <a:solidFill>
                  <a:srgbClr val="007B92"/>
                </a:solidFill>
                <a:uFill>
                  <a:solidFill>
                    <a:srgbClr val="007B92"/>
                  </a:solidFill>
                </a:uFill>
                <a:latin typeface="Corbel" panose="020B0503020204020204" pitchFamily="34" charset="0"/>
                <a:cs typeface="Calibri"/>
                <a:hlinkClick r:id="rId6"/>
              </a:rPr>
              <a:t>al.,</a:t>
            </a:r>
            <a:r>
              <a:rPr lang="en-US" u="heavy" spc="-19" dirty="0">
                <a:solidFill>
                  <a:srgbClr val="007B92"/>
                </a:solidFill>
                <a:uFill>
                  <a:solidFill>
                    <a:srgbClr val="007B92"/>
                  </a:solidFill>
                </a:uFill>
                <a:latin typeface="Corbel" panose="020B0503020204020204" pitchFamily="34" charset="0"/>
                <a:cs typeface="Calibri"/>
                <a:hlinkClick r:id="rId6"/>
              </a:rPr>
              <a:t> </a:t>
            </a:r>
            <a:r>
              <a:rPr lang="en-US" u="heavy" spc="-4" dirty="0">
                <a:solidFill>
                  <a:srgbClr val="007B92"/>
                </a:solidFill>
                <a:uFill>
                  <a:solidFill>
                    <a:srgbClr val="007B92"/>
                  </a:solidFill>
                </a:uFill>
                <a:latin typeface="Corbel" panose="020B0503020204020204" pitchFamily="34" charset="0"/>
                <a:cs typeface="Calibri"/>
                <a:hlinkClick r:id="rId6"/>
              </a:rPr>
              <a:t>2022</a:t>
            </a:r>
            <a:r>
              <a:rPr lang="en-US" spc="-4" dirty="0">
                <a:latin typeface="Corbel" panose="020B0503020204020204" pitchFamily="34" charset="0"/>
                <a:cs typeface="Calibri"/>
              </a:rPr>
              <a:t>],</a:t>
            </a:r>
          </a:p>
          <a:p>
            <a:pPr lvl="1"/>
            <a:r>
              <a:rPr lang="en-US" sz="1400" spc="-4" dirty="0">
                <a:latin typeface="Corbel" panose="020B0503020204020204" pitchFamily="34" charset="0"/>
                <a:cs typeface="Calibri"/>
              </a:rPr>
              <a:t>Finetuning LMs on </a:t>
            </a:r>
            <a:r>
              <a:rPr lang="en-US" sz="1400" dirty="0">
                <a:latin typeface="Corbel" panose="020B0503020204020204" pitchFamily="34" charset="0"/>
                <a:cs typeface="Calibri"/>
              </a:rPr>
              <a:t>their </a:t>
            </a:r>
            <a:r>
              <a:rPr lang="en-US" sz="1400" spc="-4" dirty="0">
                <a:latin typeface="Corbel" panose="020B0503020204020204" pitchFamily="34" charset="0"/>
                <a:cs typeface="Calibri"/>
              </a:rPr>
              <a:t>own </a:t>
            </a:r>
            <a:r>
              <a:rPr lang="en-US" sz="1400" spc="-8" dirty="0">
                <a:latin typeface="Corbel" panose="020B0503020204020204" pitchFamily="34" charset="0"/>
                <a:cs typeface="Calibri"/>
              </a:rPr>
              <a:t>outputs </a:t>
            </a:r>
            <a:r>
              <a:rPr lang="en-US" sz="1400" spc="-398" dirty="0">
                <a:latin typeface="Corbel" panose="020B0503020204020204" pitchFamily="34" charset="0"/>
                <a:cs typeface="Calibri"/>
              </a:rPr>
              <a:t> </a:t>
            </a:r>
            <a:r>
              <a:rPr lang="en-US" sz="1400" spc="-4" dirty="0">
                <a:latin typeface="Corbel" panose="020B0503020204020204" pitchFamily="34" charset="0"/>
                <a:cs typeface="Calibri"/>
              </a:rPr>
              <a:t>[</a:t>
            </a:r>
            <a:r>
              <a:rPr lang="en-US" sz="1400" u="heavy" spc="-4" dirty="0">
                <a:solidFill>
                  <a:srgbClr val="007B92"/>
                </a:solidFill>
                <a:uFill>
                  <a:solidFill>
                    <a:srgbClr val="007B92"/>
                  </a:solidFill>
                </a:uFill>
                <a:latin typeface="Corbel" panose="020B0503020204020204" pitchFamily="34" charset="0"/>
                <a:cs typeface="Calibri"/>
                <a:hlinkClick r:id="rId7"/>
              </a:rPr>
              <a:t>Huang </a:t>
            </a:r>
            <a:r>
              <a:rPr lang="en-US" sz="1400" u="heavy" dirty="0">
                <a:solidFill>
                  <a:srgbClr val="007B92"/>
                </a:solidFill>
                <a:uFill>
                  <a:solidFill>
                    <a:srgbClr val="007B92"/>
                  </a:solidFill>
                </a:uFill>
                <a:latin typeface="Corbel" panose="020B0503020204020204" pitchFamily="34" charset="0"/>
                <a:cs typeface="Calibri"/>
                <a:hlinkClick r:id="rId7"/>
              </a:rPr>
              <a:t>et al., </a:t>
            </a:r>
            <a:r>
              <a:rPr lang="en-US" sz="1400" u="heavy" spc="-4" dirty="0">
                <a:solidFill>
                  <a:srgbClr val="007B92"/>
                </a:solidFill>
                <a:uFill>
                  <a:solidFill>
                    <a:srgbClr val="007B92"/>
                  </a:solidFill>
                </a:uFill>
                <a:latin typeface="Corbel" panose="020B0503020204020204" pitchFamily="34" charset="0"/>
                <a:cs typeface="Calibri"/>
                <a:hlinkClick r:id="rId7"/>
              </a:rPr>
              <a:t>2022; </a:t>
            </a:r>
            <a:r>
              <a:rPr lang="en-US" sz="1400" u="heavy" dirty="0" err="1">
                <a:solidFill>
                  <a:srgbClr val="007B92"/>
                </a:solidFill>
                <a:uFill>
                  <a:solidFill>
                    <a:srgbClr val="007B92"/>
                  </a:solidFill>
                </a:uFill>
                <a:latin typeface="Corbel" panose="020B0503020204020204" pitchFamily="34" charset="0"/>
                <a:cs typeface="Calibri"/>
                <a:hlinkClick r:id="rId8"/>
              </a:rPr>
              <a:t>Zelikman</a:t>
            </a:r>
            <a:r>
              <a:rPr lang="en-US" sz="1400" u="heavy" dirty="0">
                <a:solidFill>
                  <a:srgbClr val="007B92"/>
                </a:solidFill>
                <a:uFill>
                  <a:solidFill>
                    <a:srgbClr val="007B92"/>
                  </a:solidFill>
                </a:uFill>
                <a:latin typeface="Corbel" panose="020B0503020204020204" pitchFamily="34" charset="0"/>
                <a:cs typeface="Calibri"/>
                <a:hlinkClick r:id="rId8"/>
              </a:rPr>
              <a:t> et al., </a:t>
            </a:r>
            <a:r>
              <a:rPr lang="en-US" sz="1400" spc="4" dirty="0">
                <a:solidFill>
                  <a:srgbClr val="007B92"/>
                </a:solidFill>
                <a:latin typeface="Corbel" panose="020B0503020204020204" pitchFamily="34" charset="0"/>
                <a:cs typeface="Calibri"/>
                <a:hlinkClick r:id="rId8"/>
              </a:rPr>
              <a:t> </a:t>
            </a:r>
            <a:r>
              <a:rPr lang="en-US" sz="1400" u="heavy" spc="-4" dirty="0">
                <a:solidFill>
                  <a:srgbClr val="007B92"/>
                </a:solidFill>
                <a:uFill>
                  <a:solidFill>
                    <a:srgbClr val="007B92"/>
                  </a:solidFill>
                </a:uFill>
                <a:latin typeface="Corbel" panose="020B0503020204020204" pitchFamily="34" charset="0"/>
                <a:cs typeface="Calibri"/>
                <a:hlinkClick r:id="rId8"/>
              </a:rPr>
              <a:t>2022</a:t>
            </a:r>
            <a:r>
              <a:rPr lang="en-US" sz="1400" spc="-4" dirty="0">
                <a:latin typeface="Corbel" panose="020B0503020204020204" pitchFamily="34" charset="0"/>
                <a:cs typeface="Calibri"/>
              </a:rPr>
              <a:t>]</a:t>
            </a:r>
            <a:endParaRPr lang="en-US" sz="1400" dirty="0">
              <a:latin typeface="Corbel" panose="020B0503020204020204" pitchFamily="34" charset="0"/>
              <a:cs typeface="Calibri"/>
            </a:endParaRPr>
          </a:p>
        </p:txBody>
      </p:sp>
      <p:grpSp>
        <p:nvGrpSpPr>
          <p:cNvPr id="4" name="object 9">
            <a:extLst>
              <a:ext uri="{FF2B5EF4-FFF2-40B4-BE49-F238E27FC236}">
                <a16:creationId xmlns:a16="http://schemas.microsoft.com/office/drawing/2014/main" id="{2D01D17A-C623-83C2-EEC7-D308758C6436}"/>
              </a:ext>
            </a:extLst>
          </p:cNvPr>
          <p:cNvGrpSpPr/>
          <p:nvPr/>
        </p:nvGrpSpPr>
        <p:grpSpPr>
          <a:xfrm>
            <a:off x="5867266" y="2594766"/>
            <a:ext cx="900113" cy="505778"/>
            <a:chOff x="7330249" y="4692205"/>
            <a:chExt cx="1200150" cy="674370"/>
          </a:xfrm>
        </p:grpSpPr>
        <p:sp>
          <p:nvSpPr>
            <p:cNvPr id="5" name="object 10">
              <a:extLst>
                <a:ext uri="{FF2B5EF4-FFF2-40B4-BE49-F238E27FC236}">
                  <a16:creationId xmlns:a16="http://schemas.microsoft.com/office/drawing/2014/main" id="{CDA7894D-8C1C-31E1-53E9-739F60FE231F}"/>
                </a:ext>
              </a:extLst>
            </p:cNvPr>
            <p:cNvSpPr/>
            <p:nvPr/>
          </p:nvSpPr>
          <p:spPr>
            <a:xfrm>
              <a:off x="7335011" y="4696967"/>
              <a:ext cx="1190625" cy="664845"/>
            </a:xfrm>
            <a:custGeom>
              <a:avLst/>
              <a:gdLst/>
              <a:ahLst/>
              <a:cxnLst/>
              <a:rect l="l" t="t" r="r" b="b"/>
              <a:pathLst>
                <a:path w="1190625" h="664845">
                  <a:moveTo>
                    <a:pt x="1079500" y="0"/>
                  </a:moveTo>
                  <a:lnTo>
                    <a:pt x="110744" y="0"/>
                  </a:lnTo>
                  <a:lnTo>
                    <a:pt x="67615" y="8695"/>
                  </a:lnTo>
                  <a:lnTo>
                    <a:pt x="32416" y="32416"/>
                  </a:lnTo>
                  <a:lnTo>
                    <a:pt x="8695" y="67615"/>
                  </a:lnTo>
                  <a:lnTo>
                    <a:pt x="0" y="110743"/>
                  </a:lnTo>
                  <a:lnTo>
                    <a:pt x="0" y="553719"/>
                  </a:lnTo>
                  <a:lnTo>
                    <a:pt x="8695" y="596848"/>
                  </a:lnTo>
                  <a:lnTo>
                    <a:pt x="32416" y="632047"/>
                  </a:lnTo>
                  <a:lnTo>
                    <a:pt x="67615" y="655768"/>
                  </a:lnTo>
                  <a:lnTo>
                    <a:pt x="110744" y="664463"/>
                  </a:lnTo>
                  <a:lnTo>
                    <a:pt x="1079500" y="664463"/>
                  </a:lnTo>
                  <a:lnTo>
                    <a:pt x="1122628" y="655768"/>
                  </a:lnTo>
                  <a:lnTo>
                    <a:pt x="1157827" y="632047"/>
                  </a:lnTo>
                  <a:lnTo>
                    <a:pt x="1181548" y="596848"/>
                  </a:lnTo>
                  <a:lnTo>
                    <a:pt x="1190244" y="553719"/>
                  </a:lnTo>
                  <a:lnTo>
                    <a:pt x="1190244" y="110743"/>
                  </a:lnTo>
                  <a:lnTo>
                    <a:pt x="1181548" y="67615"/>
                  </a:lnTo>
                  <a:lnTo>
                    <a:pt x="1157827" y="32416"/>
                  </a:lnTo>
                  <a:lnTo>
                    <a:pt x="1122628" y="8695"/>
                  </a:lnTo>
                  <a:lnTo>
                    <a:pt x="1079500" y="0"/>
                  </a:lnTo>
                  <a:close/>
                </a:path>
              </a:pathLst>
            </a:custGeom>
            <a:solidFill>
              <a:srgbClr val="EC8585"/>
            </a:solidFill>
          </p:spPr>
          <p:txBody>
            <a:bodyPr wrap="square" lIns="0" tIns="0" rIns="0" bIns="0" rtlCol="0"/>
            <a:lstStyle/>
            <a:p>
              <a:endParaRPr sz="1050"/>
            </a:p>
          </p:txBody>
        </p:sp>
        <p:sp>
          <p:nvSpPr>
            <p:cNvPr id="6" name="object 11">
              <a:extLst>
                <a:ext uri="{FF2B5EF4-FFF2-40B4-BE49-F238E27FC236}">
                  <a16:creationId xmlns:a16="http://schemas.microsoft.com/office/drawing/2014/main" id="{8D3ADE4A-7F4F-FD53-8E55-1FD9D18E62BB}"/>
                </a:ext>
              </a:extLst>
            </p:cNvPr>
            <p:cNvSpPr/>
            <p:nvPr/>
          </p:nvSpPr>
          <p:spPr>
            <a:xfrm>
              <a:off x="7335011" y="4696967"/>
              <a:ext cx="1190625" cy="664845"/>
            </a:xfrm>
            <a:custGeom>
              <a:avLst/>
              <a:gdLst/>
              <a:ahLst/>
              <a:cxnLst/>
              <a:rect l="l" t="t" r="r" b="b"/>
              <a:pathLst>
                <a:path w="1190625" h="664845">
                  <a:moveTo>
                    <a:pt x="0" y="110743"/>
                  </a:moveTo>
                  <a:lnTo>
                    <a:pt x="8695" y="67615"/>
                  </a:lnTo>
                  <a:lnTo>
                    <a:pt x="32416" y="32416"/>
                  </a:lnTo>
                  <a:lnTo>
                    <a:pt x="67615" y="8695"/>
                  </a:lnTo>
                  <a:lnTo>
                    <a:pt x="110744" y="0"/>
                  </a:lnTo>
                  <a:lnTo>
                    <a:pt x="1079500" y="0"/>
                  </a:lnTo>
                  <a:lnTo>
                    <a:pt x="1122628" y="8695"/>
                  </a:lnTo>
                  <a:lnTo>
                    <a:pt x="1157827" y="32416"/>
                  </a:lnTo>
                  <a:lnTo>
                    <a:pt x="1181548" y="67615"/>
                  </a:lnTo>
                  <a:lnTo>
                    <a:pt x="1190244" y="110743"/>
                  </a:lnTo>
                  <a:lnTo>
                    <a:pt x="1190244" y="553719"/>
                  </a:lnTo>
                  <a:lnTo>
                    <a:pt x="1181548" y="596848"/>
                  </a:lnTo>
                  <a:lnTo>
                    <a:pt x="1157827" y="632047"/>
                  </a:lnTo>
                  <a:lnTo>
                    <a:pt x="1122628" y="655768"/>
                  </a:lnTo>
                  <a:lnTo>
                    <a:pt x="1079500" y="664463"/>
                  </a:lnTo>
                  <a:lnTo>
                    <a:pt x="110744" y="664463"/>
                  </a:lnTo>
                  <a:lnTo>
                    <a:pt x="67615" y="655768"/>
                  </a:lnTo>
                  <a:lnTo>
                    <a:pt x="32416" y="632047"/>
                  </a:lnTo>
                  <a:lnTo>
                    <a:pt x="8695" y="596848"/>
                  </a:lnTo>
                  <a:lnTo>
                    <a:pt x="0" y="553719"/>
                  </a:lnTo>
                  <a:lnTo>
                    <a:pt x="0" y="110743"/>
                  </a:lnTo>
                  <a:close/>
                </a:path>
              </a:pathLst>
            </a:custGeom>
            <a:ln w="9524">
              <a:solidFill>
                <a:srgbClr val="EC8585"/>
              </a:solidFill>
            </a:ln>
          </p:spPr>
          <p:txBody>
            <a:bodyPr wrap="square" lIns="0" tIns="0" rIns="0" bIns="0" rtlCol="0"/>
            <a:lstStyle/>
            <a:p>
              <a:endParaRPr sz="1050"/>
            </a:p>
          </p:txBody>
        </p:sp>
      </p:grpSp>
      <p:sp>
        <p:nvSpPr>
          <p:cNvPr id="7" name="object 12">
            <a:extLst>
              <a:ext uri="{FF2B5EF4-FFF2-40B4-BE49-F238E27FC236}">
                <a16:creationId xmlns:a16="http://schemas.microsoft.com/office/drawing/2014/main" id="{C3A06228-0BF1-0CE6-B2EA-50152CF20C81}"/>
              </a:ext>
            </a:extLst>
          </p:cNvPr>
          <p:cNvSpPr txBox="1"/>
          <p:nvPr/>
        </p:nvSpPr>
        <p:spPr>
          <a:xfrm>
            <a:off x="6060403" y="2688026"/>
            <a:ext cx="459667" cy="286617"/>
          </a:xfrm>
          <a:prstGeom prst="rect">
            <a:avLst/>
          </a:prstGeom>
        </p:spPr>
        <p:txBody>
          <a:bodyPr vert="horz" wrap="square" lIns="0" tIns="9525" rIns="0" bIns="0" rtlCol="0">
            <a:spAutoFit/>
          </a:bodyPr>
          <a:lstStyle/>
          <a:p>
            <a:pPr marL="9525" algn="ctr">
              <a:spcBef>
                <a:spcPts val="75"/>
              </a:spcBef>
            </a:pPr>
            <a:r>
              <a:rPr sz="1800" spc="-53" dirty="0">
                <a:latin typeface="Corbel" panose="020B0503020204020204" pitchFamily="34" charset="0"/>
                <a:cs typeface="Tahoma"/>
              </a:rPr>
              <a:t>LM</a:t>
            </a:r>
            <a:endParaRPr sz="1800" dirty="0">
              <a:latin typeface="Corbel" panose="020B0503020204020204" pitchFamily="34" charset="0"/>
              <a:cs typeface="Tahoma"/>
            </a:endParaRPr>
          </a:p>
        </p:txBody>
      </p:sp>
      <p:sp>
        <p:nvSpPr>
          <p:cNvPr id="8" name="object 13">
            <a:extLst>
              <a:ext uri="{FF2B5EF4-FFF2-40B4-BE49-F238E27FC236}">
                <a16:creationId xmlns:a16="http://schemas.microsoft.com/office/drawing/2014/main" id="{FB33E2A0-5ED8-159C-3270-D011ACE66E07}"/>
              </a:ext>
            </a:extLst>
          </p:cNvPr>
          <p:cNvSpPr/>
          <p:nvPr/>
        </p:nvSpPr>
        <p:spPr>
          <a:xfrm>
            <a:off x="6878393" y="2783503"/>
            <a:ext cx="400050" cy="85725"/>
          </a:xfrm>
          <a:custGeom>
            <a:avLst/>
            <a:gdLst/>
            <a:ahLst/>
            <a:cxnLst/>
            <a:rect l="l" t="t" r="r" b="b"/>
            <a:pathLst>
              <a:path w="533400" h="114300">
                <a:moveTo>
                  <a:pt x="419100" y="0"/>
                </a:moveTo>
                <a:lnTo>
                  <a:pt x="419100" y="114300"/>
                </a:lnTo>
                <a:lnTo>
                  <a:pt x="495300" y="76200"/>
                </a:lnTo>
                <a:lnTo>
                  <a:pt x="438150" y="76200"/>
                </a:lnTo>
                <a:lnTo>
                  <a:pt x="438150" y="38100"/>
                </a:lnTo>
                <a:lnTo>
                  <a:pt x="495300" y="38100"/>
                </a:lnTo>
                <a:lnTo>
                  <a:pt x="419100" y="0"/>
                </a:lnTo>
                <a:close/>
              </a:path>
              <a:path w="533400" h="114300">
                <a:moveTo>
                  <a:pt x="419100" y="38100"/>
                </a:moveTo>
                <a:lnTo>
                  <a:pt x="0" y="38100"/>
                </a:lnTo>
                <a:lnTo>
                  <a:pt x="0" y="76200"/>
                </a:lnTo>
                <a:lnTo>
                  <a:pt x="419100" y="76200"/>
                </a:lnTo>
                <a:lnTo>
                  <a:pt x="419100" y="38100"/>
                </a:lnTo>
                <a:close/>
              </a:path>
              <a:path w="533400" h="114300">
                <a:moveTo>
                  <a:pt x="495300" y="38100"/>
                </a:moveTo>
                <a:lnTo>
                  <a:pt x="438150" y="38100"/>
                </a:lnTo>
                <a:lnTo>
                  <a:pt x="438150" y="76200"/>
                </a:lnTo>
                <a:lnTo>
                  <a:pt x="495300" y="76200"/>
                </a:lnTo>
                <a:lnTo>
                  <a:pt x="533400" y="57150"/>
                </a:lnTo>
                <a:lnTo>
                  <a:pt x="495300" y="38100"/>
                </a:lnTo>
                <a:close/>
              </a:path>
            </a:pathLst>
          </a:custGeom>
          <a:solidFill>
            <a:srgbClr val="C00000"/>
          </a:solidFill>
        </p:spPr>
        <p:txBody>
          <a:bodyPr wrap="square" lIns="0" tIns="0" rIns="0" bIns="0" rtlCol="0"/>
          <a:lstStyle/>
          <a:p>
            <a:endParaRPr sz="1050"/>
          </a:p>
        </p:txBody>
      </p:sp>
      <p:sp>
        <p:nvSpPr>
          <p:cNvPr id="9" name="object 14">
            <a:extLst>
              <a:ext uri="{FF2B5EF4-FFF2-40B4-BE49-F238E27FC236}">
                <a16:creationId xmlns:a16="http://schemas.microsoft.com/office/drawing/2014/main" id="{52A80904-F12D-0603-CFF0-62D8F33C00DA}"/>
              </a:ext>
            </a:extLst>
          </p:cNvPr>
          <p:cNvSpPr txBox="1"/>
          <p:nvPr/>
        </p:nvSpPr>
        <p:spPr>
          <a:xfrm>
            <a:off x="7299185" y="2690408"/>
            <a:ext cx="1170623" cy="217367"/>
          </a:xfrm>
          <a:prstGeom prst="rect">
            <a:avLst/>
          </a:prstGeom>
        </p:spPr>
        <p:txBody>
          <a:bodyPr vert="horz" wrap="square" lIns="0" tIns="9525" rIns="0" bIns="0" rtlCol="0">
            <a:spAutoFit/>
          </a:bodyPr>
          <a:lstStyle/>
          <a:p>
            <a:pPr marL="9525" algn="ctr">
              <a:spcBef>
                <a:spcPts val="75"/>
              </a:spcBef>
            </a:pPr>
            <a:r>
              <a:rPr lang="en-US" sz="1350" spc="-4" dirty="0">
                <a:latin typeface="Corbel" panose="020B0503020204020204" pitchFamily="34" charset="0"/>
                <a:cs typeface="Calibri"/>
              </a:rPr>
              <a:t>Model output</a:t>
            </a:r>
            <a:endParaRPr sz="1350" dirty="0">
              <a:latin typeface="Corbel" panose="020B0503020204020204" pitchFamily="34" charset="0"/>
              <a:cs typeface="Calibri"/>
            </a:endParaRPr>
          </a:p>
        </p:txBody>
      </p:sp>
      <p:grpSp>
        <p:nvGrpSpPr>
          <p:cNvPr id="10" name="object 15">
            <a:extLst>
              <a:ext uri="{FF2B5EF4-FFF2-40B4-BE49-F238E27FC236}">
                <a16:creationId xmlns:a16="http://schemas.microsoft.com/office/drawing/2014/main" id="{4964634F-9C06-DC4D-F516-43CECE646384}"/>
              </a:ext>
            </a:extLst>
          </p:cNvPr>
          <p:cNvGrpSpPr/>
          <p:nvPr/>
        </p:nvGrpSpPr>
        <p:grpSpPr>
          <a:xfrm>
            <a:off x="6140443" y="2194716"/>
            <a:ext cx="1817846" cy="407194"/>
            <a:chOff x="7694485" y="4158805"/>
            <a:chExt cx="2423795" cy="542925"/>
          </a:xfrm>
        </p:grpSpPr>
        <p:sp>
          <p:nvSpPr>
            <p:cNvPr id="11" name="object 16">
              <a:extLst>
                <a:ext uri="{FF2B5EF4-FFF2-40B4-BE49-F238E27FC236}">
                  <a16:creationId xmlns:a16="http://schemas.microsoft.com/office/drawing/2014/main" id="{45F3E07A-90C9-EDDB-A4A5-4E62067EC9C9}"/>
                </a:ext>
              </a:extLst>
            </p:cNvPr>
            <p:cNvSpPr/>
            <p:nvPr/>
          </p:nvSpPr>
          <p:spPr>
            <a:xfrm>
              <a:off x="7699247" y="4163567"/>
              <a:ext cx="2414270" cy="533400"/>
            </a:xfrm>
            <a:custGeom>
              <a:avLst/>
              <a:gdLst/>
              <a:ahLst/>
              <a:cxnLst/>
              <a:rect l="l" t="t" r="r" b="b"/>
              <a:pathLst>
                <a:path w="2414270" h="533400">
                  <a:moveTo>
                    <a:pt x="2180590" y="0"/>
                  </a:moveTo>
                  <a:lnTo>
                    <a:pt x="299974" y="0"/>
                  </a:lnTo>
                  <a:lnTo>
                    <a:pt x="252976" y="4742"/>
                  </a:lnTo>
                  <a:lnTo>
                    <a:pt x="209192" y="18345"/>
                  </a:lnTo>
                  <a:lnTo>
                    <a:pt x="169564" y="39868"/>
                  </a:lnTo>
                  <a:lnTo>
                    <a:pt x="135032" y="68373"/>
                  </a:lnTo>
                  <a:lnTo>
                    <a:pt x="106537" y="102920"/>
                  </a:lnTo>
                  <a:lnTo>
                    <a:pt x="85018" y="142571"/>
                  </a:lnTo>
                  <a:lnTo>
                    <a:pt x="71417" y="186386"/>
                  </a:lnTo>
                  <a:lnTo>
                    <a:pt x="66675" y="233425"/>
                  </a:lnTo>
                  <a:lnTo>
                    <a:pt x="66675" y="266699"/>
                  </a:lnTo>
                  <a:lnTo>
                    <a:pt x="0" y="266699"/>
                  </a:lnTo>
                  <a:lnTo>
                    <a:pt x="133350" y="400049"/>
                  </a:lnTo>
                  <a:lnTo>
                    <a:pt x="266700" y="266699"/>
                  </a:lnTo>
                  <a:lnTo>
                    <a:pt x="200025" y="266699"/>
                  </a:lnTo>
                  <a:lnTo>
                    <a:pt x="200025" y="233425"/>
                  </a:lnTo>
                  <a:lnTo>
                    <a:pt x="207891" y="194482"/>
                  </a:lnTo>
                  <a:lnTo>
                    <a:pt x="229330" y="162671"/>
                  </a:lnTo>
                  <a:lnTo>
                    <a:pt x="261104" y="141218"/>
                  </a:lnTo>
                  <a:lnTo>
                    <a:pt x="299974" y="133349"/>
                  </a:lnTo>
                  <a:lnTo>
                    <a:pt x="2180590" y="133349"/>
                  </a:lnTo>
                  <a:lnTo>
                    <a:pt x="2219533" y="141216"/>
                  </a:lnTo>
                  <a:lnTo>
                    <a:pt x="2251344" y="162655"/>
                  </a:lnTo>
                  <a:lnTo>
                    <a:pt x="2272797" y="194429"/>
                  </a:lnTo>
                  <a:lnTo>
                    <a:pt x="2280666" y="233298"/>
                  </a:lnTo>
                  <a:lnTo>
                    <a:pt x="2280666" y="533399"/>
                  </a:lnTo>
                  <a:lnTo>
                    <a:pt x="2414016" y="533399"/>
                  </a:lnTo>
                  <a:lnTo>
                    <a:pt x="2414016" y="233425"/>
                  </a:lnTo>
                  <a:lnTo>
                    <a:pt x="2409273" y="186386"/>
                  </a:lnTo>
                  <a:lnTo>
                    <a:pt x="2395670" y="142571"/>
                  </a:lnTo>
                  <a:lnTo>
                    <a:pt x="2374147" y="102920"/>
                  </a:lnTo>
                  <a:lnTo>
                    <a:pt x="2345642" y="68373"/>
                  </a:lnTo>
                  <a:lnTo>
                    <a:pt x="2311095" y="39868"/>
                  </a:lnTo>
                  <a:lnTo>
                    <a:pt x="2271444" y="18345"/>
                  </a:lnTo>
                  <a:lnTo>
                    <a:pt x="2227629" y="4742"/>
                  </a:lnTo>
                  <a:lnTo>
                    <a:pt x="2180590" y="0"/>
                  </a:lnTo>
                  <a:close/>
                </a:path>
              </a:pathLst>
            </a:custGeom>
            <a:solidFill>
              <a:srgbClr val="C00000"/>
            </a:solidFill>
          </p:spPr>
          <p:txBody>
            <a:bodyPr wrap="square" lIns="0" tIns="0" rIns="0" bIns="0" rtlCol="0"/>
            <a:lstStyle/>
            <a:p>
              <a:endParaRPr sz="1050"/>
            </a:p>
          </p:txBody>
        </p:sp>
        <p:sp>
          <p:nvSpPr>
            <p:cNvPr id="12" name="object 17">
              <a:extLst>
                <a:ext uri="{FF2B5EF4-FFF2-40B4-BE49-F238E27FC236}">
                  <a16:creationId xmlns:a16="http://schemas.microsoft.com/office/drawing/2014/main" id="{61341F14-CE91-04FA-2CF0-032EA6E93E7F}"/>
                </a:ext>
              </a:extLst>
            </p:cNvPr>
            <p:cNvSpPr/>
            <p:nvPr/>
          </p:nvSpPr>
          <p:spPr>
            <a:xfrm>
              <a:off x="7699247" y="4163567"/>
              <a:ext cx="2414270" cy="533400"/>
            </a:xfrm>
            <a:custGeom>
              <a:avLst/>
              <a:gdLst/>
              <a:ahLst/>
              <a:cxnLst/>
              <a:rect l="l" t="t" r="r" b="b"/>
              <a:pathLst>
                <a:path w="2414270" h="533400">
                  <a:moveTo>
                    <a:pt x="2414016" y="533399"/>
                  </a:moveTo>
                  <a:lnTo>
                    <a:pt x="2414016" y="233425"/>
                  </a:lnTo>
                  <a:lnTo>
                    <a:pt x="2409273" y="186386"/>
                  </a:lnTo>
                  <a:lnTo>
                    <a:pt x="2395670" y="142571"/>
                  </a:lnTo>
                  <a:lnTo>
                    <a:pt x="2374147" y="102920"/>
                  </a:lnTo>
                  <a:lnTo>
                    <a:pt x="2345642" y="68373"/>
                  </a:lnTo>
                  <a:lnTo>
                    <a:pt x="2311095" y="39868"/>
                  </a:lnTo>
                  <a:lnTo>
                    <a:pt x="2271444" y="18345"/>
                  </a:lnTo>
                  <a:lnTo>
                    <a:pt x="2227629" y="4742"/>
                  </a:lnTo>
                  <a:lnTo>
                    <a:pt x="2180590" y="0"/>
                  </a:lnTo>
                  <a:lnTo>
                    <a:pt x="299974" y="0"/>
                  </a:lnTo>
                  <a:lnTo>
                    <a:pt x="252976" y="4742"/>
                  </a:lnTo>
                  <a:lnTo>
                    <a:pt x="209192" y="18345"/>
                  </a:lnTo>
                  <a:lnTo>
                    <a:pt x="169564" y="39868"/>
                  </a:lnTo>
                  <a:lnTo>
                    <a:pt x="135032" y="68373"/>
                  </a:lnTo>
                  <a:lnTo>
                    <a:pt x="106537" y="102920"/>
                  </a:lnTo>
                  <a:lnTo>
                    <a:pt x="85018" y="142571"/>
                  </a:lnTo>
                  <a:lnTo>
                    <a:pt x="71417" y="186386"/>
                  </a:lnTo>
                  <a:lnTo>
                    <a:pt x="66675" y="233425"/>
                  </a:lnTo>
                  <a:lnTo>
                    <a:pt x="66675" y="266699"/>
                  </a:lnTo>
                  <a:lnTo>
                    <a:pt x="0" y="266699"/>
                  </a:lnTo>
                  <a:lnTo>
                    <a:pt x="133350" y="400049"/>
                  </a:lnTo>
                  <a:lnTo>
                    <a:pt x="266700" y="266699"/>
                  </a:lnTo>
                  <a:lnTo>
                    <a:pt x="200025" y="266699"/>
                  </a:lnTo>
                  <a:lnTo>
                    <a:pt x="200025" y="233425"/>
                  </a:lnTo>
                  <a:lnTo>
                    <a:pt x="207891" y="194482"/>
                  </a:lnTo>
                  <a:lnTo>
                    <a:pt x="229330" y="162671"/>
                  </a:lnTo>
                  <a:lnTo>
                    <a:pt x="261104" y="141218"/>
                  </a:lnTo>
                  <a:lnTo>
                    <a:pt x="299974" y="133349"/>
                  </a:lnTo>
                  <a:lnTo>
                    <a:pt x="2180590" y="133349"/>
                  </a:lnTo>
                  <a:lnTo>
                    <a:pt x="2219533" y="141216"/>
                  </a:lnTo>
                  <a:lnTo>
                    <a:pt x="2251344" y="162655"/>
                  </a:lnTo>
                  <a:lnTo>
                    <a:pt x="2272797" y="194429"/>
                  </a:lnTo>
                  <a:lnTo>
                    <a:pt x="2280666" y="233298"/>
                  </a:lnTo>
                  <a:lnTo>
                    <a:pt x="2280666" y="533399"/>
                  </a:lnTo>
                  <a:lnTo>
                    <a:pt x="2414016" y="533399"/>
                  </a:lnTo>
                  <a:close/>
                </a:path>
              </a:pathLst>
            </a:custGeom>
            <a:ln w="9525">
              <a:solidFill>
                <a:srgbClr val="C00000"/>
              </a:solidFill>
            </a:ln>
          </p:spPr>
          <p:txBody>
            <a:bodyPr wrap="square" lIns="0" tIns="0" rIns="0" bIns="0" rtlCol="0"/>
            <a:lstStyle/>
            <a:p>
              <a:endParaRPr sz="1050"/>
            </a:p>
          </p:txBody>
        </p:sp>
      </p:grpSp>
    </p:spTree>
    <p:extLst>
      <p:ext uri="{BB962C8B-B14F-4D97-AF65-F5344CB8AC3E}">
        <p14:creationId xmlns:p14="http://schemas.microsoft.com/office/powerpoint/2010/main" val="39877232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3F045-FE37-E724-CC7E-00A011CC77CF}"/>
              </a:ext>
            </a:extLst>
          </p:cNvPr>
          <p:cNvSpPr>
            <a:spLocks noGrp="1"/>
          </p:cNvSpPr>
          <p:nvPr>
            <p:ph type="title"/>
          </p:nvPr>
        </p:nvSpPr>
        <p:spPr/>
        <p:txBody>
          <a:bodyPr>
            <a:normAutofit fontScale="90000"/>
          </a:bodyPr>
          <a:lstStyle/>
          <a:p>
            <a:r>
              <a:rPr lang="en-US" dirty="0"/>
              <a:t>A Lot of Open Questions  </a:t>
            </a:r>
          </a:p>
        </p:txBody>
      </p:sp>
      <p:sp>
        <p:nvSpPr>
          <p:cNvPr id="3" name="Content Placeholder 2">
            <a:extLst>
              <a:ext uri="{FF2B5EF4-FFF2-40B4-BE49-F238E27FC236}">
                <a16:creationId xmlns:a16="http://schemas.microsoft.com/office/drawing/2014/main" id="{7F097690-2717-4264-B03D-0CF238182EAF}"/>
              </a:ext>
            </a:extLst>
          </p:cNvPr>
          <p:cNvSpPr>
            <a:spLocks noGrp="1"/>
          </p:cNvSpPr>
          <p:nvPr>
            <p:ph idx="1"/>
          </p:nvPr>
        </p:nvSpPr>
        <p:spPr/>
        <p:txBody>
          <a:bodyPr>
            <a:normAutofit/>
          </a:bodyPr>
          <a:lstStyle/>
          <a:p>
            <a:r>
              <a:rPr lang="en-US" sz="2400" dirty="0"/>
              <a:t>Is HF more important or RL? </a:t>
            </a:r>
          </a:p>
          <a:p>
            <a:r>
              <a:rPr lang="en-US" sz="2400" dirty="0"/>
              <a:t>What is the best form of HF? </a:t>
            </a:r>
          </a:p>
          <a:p>
            <a:r>
              <a:rPr lang="en-US" sz="2400" dirty="0"/>
              <a:t>How do you optimize diversity of HF? </a:t>
            </a:r>
          </a:p>
          <a:p>
            <a:r>
              <a:rPr lang="en-US" sz="2400" dirty="0"/>
              <a:t>Is RL necessary? Can we find better supervised algorithms? … </a:t>
            </a:r>
          </a:p>
          <a:p>
            <a:r>
              <a:rPr lang="en-US" sz="2400" dirty="0"/>
              <a:t>Can there be a malicious alignment? (aligned on the surface but actually adversarial under the hood)</a:t>
            </a:r>
          </a:p>
          <a:p>
            <a:endParaRPr lang="en-US" sz="2800" dirty="0"/>
          </a:p>
        </p:txBody>
      </p:sp>
    </p:spTree>
    <p:extLst>
      <p:ext uri="{BB962C8B-B14F-4D97-AF65-F5344CB8AC3E}">
        <p14:creationId xmlns:p14="http://schemas.microsoft.com/office/powerpoint/2010/main" val="24815672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40439-3A6F-269F-2DE9-1E1EDCEFAD05}"/>
              </a:ext>
            </a:extLst>
          </p:cNvPr>
          <p:cNvSpPr>
            <a:spLocks noGrp="1"/>
          </p:cNvSpPr>
          <p:nvPr>
            <p:ph type="title"/>
          </p:nvPr>
        </p:nvSpPr>
        <p:spPr/>
        <p:txBody>
          <a:bodyPr>
            <a:normAutofit fontScale="90000"/>
          </a:bodyPr>
          <a:lstStyle/>
          <a:p>
            <a:r>
              <a:rPr lang="en-US" dirty="0"/>
              <a:t>Aligning with Instructions == Aligning with Values?</a:t>
            </a:r>
          </a:p>
        </p:txBody>
      </p:sp>
      <p:sp>
        <p:nvSpPr>
          <p:cNvPr id="3" name="Content Placeholder 2">
            <a:extLst>
              <a:ext uri="{FF2B5EF4-FFF2-40B4-BE49-F238E27FC236}">
                <a16:creationId xmlns:a16="http://schemas.microsoft.com/office/drawing/2014/main" id="{6E8DD05D-692A-9011-FF94-65FBFF1C20E0}"/>
              </a:ext>
            </a:extLst>
          </p:cNvPr>
          <p:cNvSpPr>
            <a:spLocks noGrp="1"/>
          </p:cNvSpPr>
          <p:nvPr>
            <p:ph idx="1"/>
          </p:nvPr>
        </p:nvSpPr>
        <p:spPr/>
        <p:txBody>
          <a:bodyPr>
            <a:normAutofit/>
          </a:bodyPr>
          <a:lstStyle/>
          <a:p>
            <a:r>
              <a:rPr lang="en-US" dirty="0"/>
              <a:t>Pretrained models produce harmful outputs, even if explicitly instructed </a:t>
            </a:r>
            <a:r>
              <a:rPr lang="en-US" sz="1100" dirty="0"/>
              <a:t>[</a:t>
            </a:r>
            <a:r>
              <a:rPr lang="en-US" sz="1100" dirty="0">
                <a:hlinkClick r:id="rId2"/>
              </a:rPr>
              <a:t>Zhao et al. 2021</a:t>
            </a:r>
            <a:r>
              <a:rPr lang="en-US" sz="1100" dirty="0"/>
              <a:t>]</a:t>
            </a:r>
            <a:r>
              <a:rPr lang="en-US" dirty="0"/>
              <a:t>. </a:t>
            </a:r>
          </a:p>
          <a:p>
            <a:r>
              <a:rPr lang="en-US" dirty="0"/>
              <a:t>How about instruct-tuned/RLHE-ed models? </a:t>
            </a:r>
          </a:p>
          <a:p>
            <a:r>
              <a:rPr lang="en-US" b="1" dirty="0">
                <a:solidFill>
                  <a:srgbClr val="C00000"/>
                </a:solidFill>
              </a:rPr>
              <a:t>It’s complicated! </a:t>
            </a:r>
          </a:p>
          <a:p>
            <a:endParaRPr lang="en-US" dirty="0"/>
          </a:p>
          <a:p>
            <a:endParaRPr lang="en-US" dirty="0"/>
          </a:p>
          <a:p>
            <a:pPr marL="114300" indent="0">
              <a:buNone/>
            </a:pPr>
            <a:endParaRPr lang="en-US" dirty="0"/>
          </a:p>
        </p:txBody>
      </p:sp>
    </p:spTree>
    <p:extLst>
      <p:ext uri="{BB962C8B-B14F-4D97-AF65-F5344CB8AC3E}">
        <p14:creationId xmlns:p14="http://schemas.microsoft.com/office/powerpoint/2010/main" val="9468586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40439-3A6F-269F-2DE9-1E1EDCEFAD05}"/>
              </a:ext>
            </a:extLst>
          </p:cNvPr>
          <p:cNvSpPr>
            <a:spLocks noGrp="1"/>
          </p:cNvSpPr>
          <p:nvPr>
            <p:ph type="title"/>
          </p:nvPr>
        </p:nvSpPr>
        <p:spPr/>
        <p:txBody>
          <a:bodyPr>
            <a:normAutofit fontScale="90000"/>
          </a:bodyPr>
          <a:lstStyle/>
          <a:p>
            <a:r>
              <a:rPr lang="en-US" dirty="0"/>
              <a:t>Aligning with Instructions == Aligning with Values?</a:t>
            </a:r>
          </a:p>
        </p:txBody>
      </p:sp>
      <p:sp>
        <p:nvSpPr>
          <p:cNvPr id="3" name="Content Placeholder 2">
            <a:extLst>
              <a:ext uri="{FF2B5EF4-FFF2-40B4-BE49-F238E27FC236}">
                <a16:creationId xmlns:a16="http://schemas.microsoft.com/office/drawing/2014/main" id="{6E8DD05D-692A-9011-FF94-65FBFF1C20E0}"/>
              </a:ext>
            </a:extLst>
          </p:cNvPr>
          <p:cNvSpPr>
            <a:spLocks noGrp="1"/>
          </p:cNvSpPr>
          <p:nvPr>
            <p:ph idx="1"/>
          </p:nvPr>
        </p:nvSpPr>
        <p:spPr>
          <a:xfrm>
            <a:off x="311700" y="973572"/>
            <a:ext cx="8520600" cy="4169928"/>
          </a:xfrm>
        </p:spPr>
        <p:txBody>
          <a:bodyPr>
            <a:normAutofit/>
          </a:bodyPr>
          <a:lstStyle/>
          <a:p>
            <a:r>
              <a:rPr lang="en-US" b="1" dirty="0"/>
              <a:t>Large-enough</a:t>
            </a:r>
            <a:r>
              <a:rPr lang="en-US" dirty="0"/>
              <a:t> LMs can be “pro-social” when prompted with “values”:</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114300" indent="0">
              <a:buNone/>
            </a:pPr>
            <a:endParaRPr lang="en-US" dirty="0"/>
          </a:p>
          <a:p>
            <a:pPr marL="114300" indent="0">
              <a:buNone/>
            </a:pPr>
            <a:endParaRPr lang="en-US" dirty="0"/>
          </a:p>
        </p:txBody>
      </p:sp>
      <p:sp>
        <p:nvSpPr>
          <p:cNvPr id="4" name="TextBox 3">
            <a:extLst>
              <a:ext uri="{FF2B5EF4-FFF2-40B4-BE49-F238E27FC236}">
                <a16:creationId xmlns:a16="http://schemas.microsoft.com/office/drawing/2014/main" id="{8247BDE0-5AF2-78B8-F129-BB3ED7D2D603}"/>
              </a:ext>
            </a:extLst>
          </p:cNvPr>
          <p:cNvSpPr txBox="1"/>
          <p:nvPr/>
        </p:nvSpPr>
        <p:spPr>
          <a:xfrm>
            <a:off x="312208" y="4921553"/>
            <a:ext cx="8519582" cy="23083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050" dirty="0">
                <a:solidFill>
                  <a:srgbClr val="595959"/>
                </a:solidFill>
                <a:latin typeface="Corbel"/>
                <a:cs typeface="Arial"/>
              </a:rPr>
              <a:t>[</a:t>
            </a:r>
            <a:r>
              <a:rPr lang="en-US" sz="1050" dirty="0">
                <a:solidFill>
                  <a:srgbClr val="595959"/>
                </a:solidFill>
                <a:latin typeface="Corbel"/>
                <a:cs typeface="Arial"/>
                <a:hlinkClick r:id="rId2"/>
              </a:rPr>
              <a:t>ProSocialDialog: A Prosocial Backbone for Conversational Agents, Kim et al. 2022</a:t>
            </a:r>
            <a:r>
              <a:rPr lang="en-US" sz="1050" dirty="0">
                <a:solidFill>
                  <a:srgbClr val="595959"/>
                </a:solidFill>
                <a:latin typeface="Corbel"/>
                <a:cs typeface="Arial"/>
              </a:rPr>
              <a:t>]</a:t>
            </a:r>
            <a:endParaRPr lang="en-US" sz="1050" dirty="0"/>
          </a:p>
        </p:txBody>
      </p:sp>
      <p:pic>
        <p:nvPicPr>
          <p:cNvPr id="7" name="Picture 6" descr="Chart, bar chart&#10;&#10;Description automatically generated">
            <a:extLst>
              <a:ext uri="{FF2B5EF4-FFF2-40B4-BE49-F238E27FC236}">
                <a16:creationId xmlns:a16="http://schemas.microsoft.com/office/drawing/2014/main" id="{473BFBED-580E-CEC7-B58E-2EA3819C31BA}"/>
              </a:ext>
            </a:extLst>
          </p:cNvPr>
          <p:cNvPicPr>
            <a:picLocks noChangeAspect="1"/>
          </p:cNvPicPr>
          <p:nvPr/>
        </p:nvPicPr>
        <p:blipFill rotWithShape="1">
          <a:blip r:embed="rId3"/>
          <a:srcRect b="52575"/>
          <a:stretch/>
        </p:blipFill>
        <p:spPr>
          <a:xfrm>
            <a:off x="1122064" y="2217960"/>
            <a:ext cx="6169161" cy="2439319"/>
          </a:xfrm>
          <a:prstGeom prst="rect">
            <a:avLst/>
          </a:prstGeom>
        </p:spPr>
      </p:pic>
      <p:sp>
        <p:nvSpPr>
          <p:cNvPr id="11" name="TextBox 10">
            <a:extLst>
              <a:ext uri="{FF2B5EF4-FFF2-40B4-BE49-F238E27FC236}">
                <a16:creationId xmlns:a16="http://schemas.microsoft.com/office/drawing/2014/main" id="{C40CD3BE-9722-EA46-6AE6-4C52193EAED8}"/>
              </a:ext>
            </a:extLst>
          </p:cNvPr>
          <p:cNvSpPr txBox="1"/>
          <p:nvPr/>
        </p:nvSpPr>
        <p:spPr>
          <a:xfrm>
            <a:off x="1351722" y="1546272"/>
            <a:ext cx="5883966" cy="369332"/>
          </a:xfrm>
          <a:prstGeom prst="rect">
            <a:avLst/>
          </a:prstGeom>
          <a:solidFill>
            <a:schemeClr val="accent1">
              <a:lumMod val="20000"/>
              <a:lumOff val="80000"/>
            </a:schemeClr>
          </a:solidFill>
        </p:spPr>
        <p:txBody>
          <a:bodyPr wrap="square">
            <a:spAutoFit/>
          </a:bodyPr>
          <a:lstStyle/>
          <a:p>
            <a:r>
              <a:rPr lang="en-US" sz="1800" dirty="0">
                <a:latin typeface="Consolas" panose="020B0609020204030204" pitchFamily="49" charset="0"/>
                <a:cs typeface="Consolas" panose="020B0609020204030204" pitchFamily="49" charset="0"/>
              </a:rPr>
              <a:t>“It's important to help others in need.”</a:t>
            </a:r>
          </a:p>
        </p:txBody>
      </p:sp>
    </p:spTree>
    <p:extLst>
      <p:ext uri="{BB962C8B-B14F-4D97-AF65-F5344CB8AC3E}">
        <p14:creationId xmlns:p14="http://schemas.microsoft.com/office/powerpoint/2010/main" val="3316147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40439-3A6F-269F-2DE9-1E1EDCEFAD05}"/>
              </a:ext>
            </a:extLst>
          </p:cNvPr>
          <p:cNvSpPr>
            <a:spLocks noGrp="1"/>
          </p:cNvSpPr>
          <p:nvPr>
            <p:ph type="title"/>
          </p:nvPr>
        </p:nvSpPr>
        <p:spPr/>
        <p:txBody>
          <a:bodyPr>
            <a:normAutofit fontScale="90000"/>
          </a:bodyPr>
          <a:lstStyle/>
          <a:p>
            <a:r>
              <a:rPr lang="en-US" dirty="0"/>
              <a:t>Aligning with Instructions == Aligning with Values?</a:t>
            </a:r>
          </a:p>
        </p:txBody>
      </p:sp>
      <p:sp>
        <p:nvSpPr>
          <p:cNvPr id="3" name="Content Placeholder 2">
            <a:extLst>
              <a:ext uri="{FF2B5EF4-FFF2-40B4-BE49-F238E27FC236}">
                <a16:creationId xmlns:a16="http://schemas.microsoft.com/office/drawing/2014/main" id="{6E8DD05D-692A-9011-FF94-65FBFF1C20E0}"/>
              </a:ext>
            </a:extLst>
          </p:cNvPr>
          <p:cNvSpPr>
            <a:spLocks noGrp="1"/>
          </p:cNvSpPr>
          <p:nvPr>
            <p:ph idx="1"/>
          </p:nvPr>
        </p:nvSpPr>
        <p:spPr>
          <a:xfrm>
            <a:off x="311700" y="973572"/>
            <a:ext cx="8520600" cy="4169928"/>
          </a:xfrm>
        </p:spPr>
        <p:txBody>
          <a:bodyPr>
            <a:normAutofit/>
          </a:bodyPr>
          <a:lstStyle/>
          <a:p>
            <a:r>
              <a:rPr lang="en-US" b="1" dirty="0"/>
              <a:t>Large-enough</a:t>
            </a:r>
            <a:r>
              <a:rPr lang="en-US" dirty="0"/>
              <a:t> LMs can do “moral self-correction” when prompted with “values”:</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Improves with increasing model size and RLHF training</a:t>
            </a:r>
          </a:p>
          <a:p>
            <a:endParaRPr lang="en-US" dirty="0"/>
          </a:p>
          <a:p>
            <a:pPr marL="114300" indent="0">
              <a:buNone/>
            </a:pPr>
            <a:endParaRPr lang="en-US" dirty="0"/>
          </a:p>
        </p:txBody>
      </p:sp>
      <p:sp>
        <p:nvSpPr>
          <p:cNvPr id="4" name="TextBox 3">
            <a:extLst>
              <a:ext uri="{FF2B5EF4-FFF2-40B4-BE49-F238E27FC236}">
                <a16:creationId xmlns:a16="http://schemas.microsoft.com/office/drawing/2014/main" id="{8247BDE0-5AF2-78B8-F129-BB3ED7D2D603}"/>
              </a:ext>
            </a:extLst>
          </p:cNvPr>
          <p:cNvSpPr txBox="1"/>
          <p:nvPr/>
        </p:nvSpPr>
        <p:spPr>
          <a:xfrm>
            <a:off x="312208" y="4921553"/>
            <a:ext cx="8519582" cy="23083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050" dirty="0">
                <a:solidFill>
                  <a:srgbClr val="595959"/>
                </a:solidFill>
                <a:latin typeface="Corbel"/>
                <a:cs typeface="Arial"/>
              </a:rPr>
              <a:t>[</a:t>
            </a:r>
            <a:r>
              <a:rPr lang="en-US" sz="1050" dirty="0">
                <a:solidFill>
                  <a:srgbClr val="595959"/>
                </a:solidFill>
                <a:latin typeface="Corbel"/>
                <a:cs typeface="Arial"/>
                <a:hlinkClick r:id="rId2"/>
              </a:rPr>
              <a:t>The Capacity for Moral Self-Correction in Large Language Models, Ganguli et al. 2023</a:t>
            </a:r>
            <a:r>
              <a:rPr lang="en-US" sz="1050" dirty="0">
                <a:solidFill>
                  <a:srgbClr val="595959"/>
                </a:solidFill>
                <a:latin typeface="Corbel"/>
                <a:cs typeface="Arial"/>
              </a:rPr>
              <a:t>]</a:t>
            </a:r>
            <a:endParaRPr lang="en-US" sz="1050" dirty="0"/>
          </a:p>
        </p:txBody>
      </p:sp>
      <p:sp>
        <p:nvSpPr>
          <p:cNvPr id="6" name="TextBox 5">
            <a:extLst>
              <a:ext uri="{FF2B5EF4-FFF2-40B4-BE49-F238E27FC236}">
                <a16:creationId xmlns:a16="http://schemas.microsoft.com/office/drawing/2014/main" id="{A2C0C0FA-81A2-21B0-8B87-9725878A262C}"/>
              </a:ext>
            </a:extLst>
          </p:cNvPr>
          <p:cNvSpPr txBox="1"/>
          <p:nvPr/>
        </p:nvSpPr>
        <p:spPr>
          <a:xfrm>
            <a:off x="725556" y="1462125"/>
            <a:ext cx="7861851" cy="646331"/>
          </a:xfrm>
          <a:prstGeom prst="rect">
            <a:avLst/>
          </a:prstGeom>
          <a:solidFill>
            <a:schemeClr val="accent1">
              <a:lumMod val="20000"/>
              <a:lumOff val="80000"/>
            </a:schemeClr>
          </a:solidFill>
        </p:spPr>
        <p:txBody>
          <a:bodyPr wrap="square">
            <a:spAutoFit/>
          </a:bodyPr>
          <a:lstStyle/>
          <a:p>
            <a:r>
              <a:rPr lang="en-US" sz="1800" dirty="0">
                <a:latin typeface="Consolas" panose="020B0609020204030204" pitchFamily="49" charset="0"/>
                <a:cs typeface="Consolas" panose="020B0609020204030204" pitchFamily="49" charset="0"/>
              </a:rPr>
              <a:t>“Let’s think about how to answer this question in a way that is fair and avoids discrimination of any kind.”</a:t>
            </a:r>
          </a:p>
        </p:txBody>
      </p:sp>
      <p:pic>
        <p:nvPicPr>
          <p:cNvPr id="8" name="Picture 7" descr="Chart, line chart&#10;&#10;Description automatically generated">
            <a:extLst>
              <a:ext uri="{FF2B5EF4-FFF2-40B4-BE49-F238E27FC236}">
                <a16:creationId xmlns:a16="http://schemas.microsoft.com/office/drawing/2014/main" id="{584D754E-5B44-995F-A6BA-2E93EE666577}"/>
              </a:ext>
            </a:extLst>
          </p:cNvPr>
          <p:cNvPicPr>
            <a:picLocks noChangeAspect="1"/>
          </p:cNvPicPr>
          <p:nvPr/>
        </p:nvPicPr>
        <p:blipFill>
          <a:blip r:embed="rId3"/>
          <a:stretch>
            <a:fillRect/>
          </a:stretch>
        </p:blipFill>
        <p:spPr>
          <a:xfrm>
            <a:off x="1689651" y="2114664"/>
            <a:ext cx="2769309" cy="2440413"/>
          </a:xfrm>
          <a:prstGeom prst="rect">
            <a:avLst/>
          </a:prstGeom>
        </p:spPr>
      </p:pic>
      <p:pic>
        <p:nvPicPr>
          <p:cNvPr id="10" name="Picture 9" descr="Chart&#10;&#10;Description automatically generated">
            <a:extLst>
              <a:ext uri="{FF2B5EF4-FFF2-40B4-BE49-F238E27FC236}">
                <a16:creationId xmlns:a16="http://schemas.microsoft.com/office/drawing/2014/main" id="{4B08F423-C788-9A56-4F39-801C2866E97D}"/>
              </a:ext>
            </a:extLst>
          </p:cNvPr>
          <p:cNvPicPr>
            <a:picLocks noChangeAspect="1"/>
          </p:cNvPicPr>
          <p:nvPr/>
        </p:nvPicPr>
        <p:blipFill>
          <a:blip r:embed="rId4"/>
          <a:stretch>
            <a:fillRect/>
          </a:stretch>
        </p:blipFill>
        <p:spPr>
          <a:xfrm>
            <a:off x="4569958" y="2118098"/>
            <a:ext cx="2932430" cy="2459001"/>
          </a:xfrm>
          <a:prstGeom prst="rect">
            <a:avLst/>
          </a:prstGeom>
        </p:spPr>
      </p:pic>
    </p:spTree>
    <p:extLst>
      <p:ext uri="{BB962C8B-B14F-4D97-AF65-F5344CB8AC3E}">
        <p14:creationId xmlns:p14="http://schemas.microsoft.com/office/powerpoint/2010/main" val="145769194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40439-3A6F-269F-2DE9-1E1EDCEFAD05}"/>
              </a:ext>
            </a:extLst>
          </p:cNvPr>
          <p:cNvSpPr>
            <a:spLocks noGrp="1"/>
          </p:cNvSpPr>
          <p:nvPr>
            <p:ph type="title"/>
          </p:nvPr>
        </p:nvSpPr>
        <p:spPr/>
        <p:txBody>
          <a:bodyPr>
            <a:normAutofit fontScale="90000"/>
          </a:bodyPr>
          <a:lstStyle/>
          <a:p>
            <a:r>
              <a:rPr lang="en-US" dirty="0"/>
              <a:t>Aligning with Instructions == Aligning with Values?</a:t>
            </a:r>
          </a:p>
        </p:txBody>
      </p:sp>
      <p:sp>
        <p:nvSpPr>
          <p:cNvPr id="3" name="Content Placeholder 2">
            <a:extLst>
              <a:ext uri="{FF2B5EF4-FFF2-40B4-BE49-F238E27FC236}">
                <a16:creationId xmlns:a16="http://schemas.microsoft.com/office/drawing/2014/main" id="{6E8DD05D-692A-9011-FF94-65FBFF1C20E0}"/>
              </a:ext>
            </a:extLst>
          </p:cNvPr>
          <p:cNvSpPr>
            <a:spLocks noGrp="1"/>
          </p:cNvSpPr>
          <p:nvPr>
            <p:ph idx="1"/>
          </p:nvPr>
        </p:nvSpPr>
        <p:spPr/>
        <p:txBody>
          <a:bodyPr>
            <a:normAutofit/>
          </a:bodyPr>
          <a:lstStyle/>
          <a:p>
            <a:r>
              <a:rPr lang="en-US" dirty="0"/>
              <a:t>Pretrained models produce harmful outputs, even if explicitly instructed </a:t>
            </a:r>
            <a:r>
              <a:rPr lang="en-US" sz="1100" dirty="0"/>
              <a:t>[</a:t>
            </a:r>
            <a:r>
              <a:rPr lang="en-US" sz="1100" dirty="0">
                <a:hlinkClick r:id="rId2"/>
              </a:rPr>
              <a:t>Zhao et al. 2021</a:t>
            </a:r>
            <a:r>
              <a:rPr lang="en-US" sz="1100" dirty="0"/>
              <a:t>]</a:t>
            </a:r>
            <a:r>
              <a:rPr lang="en-US" dirty="0"/>
              <a:t>. </a:t>
            </a:r>
          </a:p>
          <a:p>
            <a:r>
              <a:rPr lang="en-US" dirty="0"/>
              <a:t>How about instruct-tuned/RLHE-ed models? </a:t>
            </a:r>
          </a:p>
          <a:p>
            <a:r>
              <a:rPr lang="en-US" b="1" dirty="0">
                <a:solidFill>
                  <a:srgbClr val="C00000"/>
                </a:solidFill>
              </a:rPr>
              <a:t>It’s complicated! </a:t>
            </a:r>
          </a:p>
          <a:p>
            <a:endParaRPr lang="en-US" dirty="0"/>
          </a:p>
          <a:p>
            <a:r>
              <a:rPr lang="en-US" dirty="0"/>
              <a:t>So, some promising results out there ... </a:t>
            </a:r>
          </a:p>
          <a:p>
            <a:r>
              <a:rPr lang="en-US" dirty="0"/>
              <a:t>But many open questions: </a:t>
            </a:r>
          </a:p>
          <a:p>
            <a:pPr lvl="1"/>
            <a:r>
              <a:rPr lang="en-US" dirty="0"/>
              <a:t>Whose values are we modeling? Which person? Which population? … </a:t>
            </a:r>
          </a:p>
          <a:p>
            <a:pPr lvl="1"/>
            <a:r>
              <a:rPr lang="en-US" dirty="0"/>
              <a:t>How are we applying a given value? Depending on what value system you use the outcome might be different …. </a:t>
            </a:r>
          </a:p>
          <a:p>
            <a:pPr lvl="1"/>
            <a:r>
              <a:rPr lang="en-US" dirty="0"/>
              <a:t>How these models deal with decisions where multiple values might be at odds with each other? </a:t>
            </a:r>
          </a:p>
          <a:p>
            <a:pPr lvl="1"/>
            <a:r>
              <a:rPr lang="en-US" dirty="0"/>
              <a:t>Dual use: if models can self-correct, they can self-harm [their users] too? </a:t>
            </a:r>
          </a:p>
          <a:p>
            <a:pPr marL="114300" indent="0">
              <a:buNone/>
            </a:pPr>
            <a:endParaRPr lang="en-US" dirty="0"/>
          </a:p>
        </p:txBody>
      </p:sp>
    </p:spTree>
    <p:extLst>
      <p:ext uri="{BB962C8B-B14F-4D97-AF65-F5344CB8AC3E}">
        <p14:creationId xmlns:p14="http://schemas.microsoft.com/office/powerpoint/2010/main" val="41386486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C6750-2D96-46B2-EED1-F9280C9E78C1}"/>
              </a:ext>
            </a:extLst>
          </p:cNvPr>
          <p:cNvSpPr>
            <a:spLocks noGrp="1"/>
          </p:cNvSpPr>
          <p:nvPr>
            <p:ph type="title"/>
          </p:nvPr>
        </p:nvSpPr>
        <p:spPr/>
        <p:txBody>
          <a:bodyPr>
            <a:normAutofit fontScale="90000"/>
          </a:bodyPr>
          <a:lstStyle/>
          <a:p>
            <a:r>
              <a:rPr lang="en-US" dirty="0"/>
              <a:t>Language Modeling </a:t>
            </a:r>
            <a:r>
              <a:rPr lang="en-US" sz="2800" dirty="0">
                <a:latin typeface="Corbel" panose="020B0503020204020204" pitchFamily="34" charset="0"/>
                <a:cs typeface="Calibri"/>
              </a:rPr>
              <a:t>≠</a:t>
            </a:r>
            <a:r>
              <a:rPr lang="en-US" dirty="0"/>
              <a:t> Incorporating Human Values</a:t>
            </a:r>
          </a:p>
        </p:txBody>
      </p:sp>
      <p:sp>
        <p:nvSpPr>
          <p:cNvPr id="13" name="TextBox 12">
            <a:extLst>
              <a:ext uri="{FF2B5EF4-FFF2-40B4-BE49-F238E27FC236}">
                <a16:creationId xmlns:a16="http://schemas.microsoft.com/office/drawing/2014/main" id="{62B2168E-7EF4-26C1-0739-407B90151A54}"/>
              </a:ext>
            </a:extLst>
          </p:cNvPr>
          <p:cNvSpPr txBox="1"/>
          <p:nvPr/>
        </p:nvSpPr>
        <p:spPr>
          <a:xfrm>
            <a:off x="1893252" y="1333665"/>
            <a:ext cx="5580974" cy="2013586"/>
          </a:xfrm>
          <a:prstGeom prst="rect">
            <a:avLst/>
          </a:prstGeom>
          <a:solidFill>
            <a:schemeClr val="bg1"/>
          </a:solidFill>
        </p:spPr>
        <p:txBody>
          <a:bodyPr wrap="square">
            <a:noAutofit/>
          </a:bodyPr>
          <a:lstStyle/>
          <a:p>
            <a:r>
              <a:rPr lang="en-US" i="1" dirty="0">
                <a:solidFill>
                  <a:schemeClr val="tx1"/>
                </a:solidFill>
                <a:highlight>
                  <a:srgbClr val="FFFF00"/>
                </a:highlight>
                <a:latin typeface="Corbel" panose="020B0503020204020204" pitchFamily="34" charset="0"/>
              </a:rPr>
              <a:t>It is unethical for hiring decisions to depend on genders.</a:t>
            </a:r>
            <a:r>
              <a:rPr lang="en-US" i="1" dirty="0">
                <a:solidFill>
                  <a:schemeClr val="tx1"/>
                </a:solidFill>
                <a:latin typeface="Corbel" panose="020B0503020204020204" pitchFamily="34" charset="0"/>
              </a:rPr>
              <a:t> Therefore, if we were to pick a CEO among Amy and Adam, our pick will be _______</a:t>
            </a:r>
          </a:p>
          <a:p>
            <a:endParaRPr lang="en-US" dirty="0">
              <a:solidFill>
                <a:schemeClr val="bg1">
                  <a:lumMod val="50000"/>
                </a:schemeClr>
              </a:solidFill>
              <a:latin typeface="Corbel" panose="020B0503020204020204" pitchFamily="34" charset="0"/>
            </a:endParaRPr>
          </a:p>
          <a:p>
            <a:r>
              <a:rPr lang="en-US" dirty="0">
                <a:solidFill>
                  <a:schemeClr val="bg1">
                    <a:lumMod val="50000"/>
                  </a:schemeClr>
                </a:solidFill>
                <a:latin typeface="Corbel" panose="020B0503020204020204" pitchFamily="34" charset="0"/>
              </a:rPr>
              <a:t>Human</a:t>
            </a:r>
          </a:p>
          <a:p>
            <a:pPr>
              <a:lnSpc>
                <a:spcPct val="150000"/>
              </a:lnSpc>
            </a:pPr>
            <a:r>
              <a:rPr lang="en-US" dirty="0">
                <a:latin typeface="Corbel" panose="020B0503020204020204" pitchFamily="34" charset="0"/>
              </a:rPr>
              <a:t>neither as we don’t know much about their background or experience. </a:t>
            </a:r>
          </a:p>
        </p:txBody>
      </p:sp>
      <p:sp>
        <p:nvSpPr>
          <p:cNvPr id="8" name="Rounded Rectangle 7">
            <a:extLst>
              <a:ext uri="{FF2B5EF4-FFF2-40B4-BE49-F238E27FC236}">
                <a16:creationId xmlns:a16="http://schemas.microsoft.com/office/drawing/2014/main" id="{5600DB7D-8AB9-BDFE-9B4F-140A81C9BE5F}"/>
              </a:ext>
            </a:extLst>
          </p:cNvPr>
          <p:cNvSpPr/>
          <p:nvPr/>
        </p:nvSpPr>
        <p:spPr>
          <a:xfrm>
            <a:off x="1052375" y="3965094"/>
            <a:ext cx="7039154" cy="556564"/>
          </a:xfrm>
          <a:prstGeom prst="roundRect">
            <a:avLst/>
          </a:prstGeom>
          <a:solidFill>
            <a:srgbClr val="EAEDFD"/>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spc="-8" dirty="0">
                <a:solidFill>
                  <a:schemeClr val="tx1"/>
                </a:solidFill>
                <a:latin typeface="Corbel" panose="020B0503020204020204" pitchFamily="34" charset="0"/>
                <a:cs typeface="Calibri"/>
              </a:rPr>
              <a:t>Language</a:t>
            </a:r>
            <a:r>
              <a:rPr lang="en-US" sz="1800" dirty="0">
                <a:solidFill>
                  <a:schemeClr val="tx1"/>
                </a:solidFill>
                <a:latin typeface="Corbel" panose="020B0503020204020204" pitchFamily="34" charset="0"/>
                <a:cs typeface="Calibri"/>
              </a:rPr>
              <a:t> models </a:t>
            </a:r>
            <a:r>
              <a:rPr lang="en-US" sz="1800" spc="-11" dirty="0">
                <a:solidFill>
                  <a:schemeClr val="tx1"/>
                </a:solidFill>
                <a:latin typeface="Corbel" panose="020B0503020204020204" pitchFamily="34" charset="0"/>
                <a:cs typeface="Calibri"/>
              </a:rPr>
              <a:t>are</a:t>
            </a:r>
            <a:r>
              <a:rPr lang="en-US" sz="1800" spc="-8" dirty="0">
                <a:solidFill>
                  <a:schemeClr val="tx1"/>
                </a:solidFill>
                <a:latin typeface="Corbel" panose="020B0503020204020204" pitchFamily="34" charset="0"/>
                <a:cs typeface="Calibri"/>
              </a:rPr>
              <a:t> </a:t>
            </a:r>
            <a:r>
              <a:rPr lang="en-US" sz="1800" spc="-4" dirty="0">
                <a:solidFill>
                  <a:schemeClr val="tx1"/>
                </a:solidFill>
                <a:latin typeface="Corbel" panose="020B0503020204020204" pitchFamily="34" charset="0"/>
                <a:cs typeface="Calibri"/>
              </a:rPr>
              <a:t>not aligned</a:t>
            </a:r>
            <a:r>
              <a:rPr lang="en-US" sz="1800" spc="8" dirty="0">
                <a:solidFill>
                  <a:schemeClr val="tx1"/>
                </a:solidFill>
                <a:latin typeface="Corbel" panose="020B0503020204020204" pitchFamily="34" charset="0"/>
                <a:cs typeface="Calibri"/>
              </a:rPr>
              <a:t> </a:t>
            </a:r>
            <a:r>
              <a:rPr lang="en-US" sz="1800" dirty="0">
                <a:solidFill>
                  <a:schemeClr val="tx1"/>
                </a:solidFill>
                <a:latin typeface="Corbel" panose="020B0503020204020204" pitchFamily="34" charset="0"/>
                <a:cs typeface="Calibri"/>
              </a:rPr>
              <a:t>with</a:t>
            </a:r>
            <a:r>
              <a:rPr lang="en-US" sz="1800" spc="-8" dirty="0">
                <a:solidFill>
                  <a:schemeClr val="tx1"/>
                </a:solidFill>
                <a:latin typeface="Corbel" panose="020B0503020204020204" pitchFamily="34" charset="0"/>
                <a:cs typeface="Calibri"/>
              </a:rPr>
              <a:t> </a:t>
            </a:r>
            <a:r>
              <a:rPr lang="en-US" sz="1800" spc="-8" dirty="0">
                <a:solidFill>
                  <a:srgbClr val="C00000"/>
                </a:solidFill>
                <a:latin typeface="Corbel" panose="020B0503020204020204" pitchFamily="34" charset="0"/>
                <a:cs typeface="Calibri"/>
              </a:rPr>
              <a:t>human values</a:t>
            </a:r>
            <a:r>
              <a:rPr lang="en-US" sz="1800" spc="-8" dirty="0">
                <a:solidFill>
                  <a:schemeClr val="tx1"/>
                </a:solidFill>
                <a:latin typeface="Corbel" panose="020B0503020204020204" pitchFamily="34" charset="0"/>
                <a:cs typeface="Calibri"/>
              </a:rPr>
              <a:t> [</a:t>
            </a:r>
            <a:r>
              <a:rPr lang="en-US" sz="1800" u="heavy" spc="-8" dirty="0">
                <a:solidFill>
                  <a:schemeClr val="tx1"/>
                </a:solidFill>
                <a:uFill>
                  <a:solidFill>
                    <a:srgbClr val="007B92"/>
                  </a:solidFill>
                </a:uFill>
                <a:latin typeface="Corbel" panose="020B0503020204020204" pitchFamily="34" charset="0"/>
                <a:cs typeface="Calibri"/>
              </a:rPr>
              <a:t>Zhao</a:t>
            </a:r>
            <a:r>
              <a:rPr lang="en-US" sz="1800" u="heavy" dirty="0">
                <a:solidFill>
                  <a:schemeClr val="tx1"/>
                </a:solidFill>
                <a:uFill>
                  <a:solidFill>
                    <a:srgbClr val="007B92"/>
                  </a:solidFill>
                </a:uFill>
                <a:latin typeface="Corbel" panose="020B0503020204020204" pitchFamily="34" charset="0"/>
                <a:cs typeface="Calibri"/>
              </a:rPr>
              <a:t> et</a:t>
            </a:r>
            <a:r>
              <a:rPr lang="en-US" sz="1800" u="heavy" spc="-15" dirty="0">
                <a:solidFill>
                  <a:schemeClr val="tx1"/>
                </a:solidFill>
                <a:uFill>
                  <a:solidFill>
                    <a:srgbClr val="007B92"/>
                  </a:solidFill>
                </a:uFill>
                <a:latin typeface="Corbel" panose="020B0503020204020204" pitchFamily="34" charset="0"/>
                <a:cs typeface="Calibri"/>
              </a:rPr>
              <a:t> </a:t>
            </a:r>
            <a:r>
              <a:rPr lang="en-US" sz="1800" u="heavy" dirty="0">
                <a:solidFill>
                  <a:schemeClr val="tx1"/>
                </a:solidFill>
                <a:uFill>
                  <a:solidFill>
                    <a:srgbClr val="007B92"/>
                  </a:solidFill>
                </a:uFill>
                <a:latin typeface="Corbel" panose="020B0503020204020204" pitchFamily="34" charset="0"/>
                <a:cs typeface="Calibri"/>
              </a:rPr>
              <a:t>al.,</a:t>
            </a:r>
            <a:r>
              <a:rPr lang="en-US" sz="1800" u="heavy" spc="-4" dirty="0">
                <a:solidFill>
                  <a:schemeClr val="tx1"/>
                </a:solidFill>
                <a:uFill>
                  <a:solidFill>
                    <a:srgbClr val="007B92"/>
                  </a:solidFill>
                </a:uFill>
                <a:latin typeface="Corbel" panose="020B0503020204020204" pitchFamily="34" charset="0"/>
                <a:cs typeface="Calibri"/>
              </a:rPr>
              <a:t> </a:t>
            </a:r>
            <a:r>
              <a:rPr lang="en-US" sz="1800" u="heavy" spc="-8" dirty="0">
                <a:solidFill>
                  <a:schemeClr val="tx1"/>
                </a:solidFill>
                <a:uFill>
                  <a:solidFill>
                    <a:srgbClr val="007B92"/>
                  </a:solidFill>
                </a:uFill>
                <a:latin typeface="Corbel" panose="020B0503020204020204" pitchFamily="34" charset="0"/>
                <a:cs typeface="Calibri"/>
              </a:rPr>
              <a:t>2021</a:t>
            </a:r>
            <a:r>
              <a:rPr lang="en-US" sz="1800" spc="-8" dirty="0">
                <a:solidFill>
                  <a:schemeClr val="tx1"/>
                </a:solidFill>
                <a:latin typeface="Corbel" panose="020B0503020204020204" pitchFamily="34" charset="0"/>
                <a:cs typeface="Calibri"/>
              </a:rPr>
              <a:t>].</a:t>
            </a:r>
            <a:endParaRPr lang="en-US" sz="1800" dirty="0">
              <a:solidFill>
                <a:schemeClr val="tx1"/>
              </a:solidFill>
            </a:endParaRPr>
          </a:p>
        </p:txBody>
      </p:sp>
      <p:sp>
        <p:nvSpPr>
          <p:cNvPr id="9" name="TextBox 8">
            <a:extLst>
              <a:ext uri="{FF2B5EF4-FFF2-40B4-BE49-F238E27FC236}">
                <a16:creationId xmlns:a16="http://schemas.microsoft.com/office/drawing/2014/main" id="{CA3BA44F-057A-0E38-2D82-51952744C436}"/>
              </a:ext>
            </a:extLst>
          </p:cNvPr>
          <p:cNvSpPr txBox="1"/>
          <p:nvPr/>
        </p:nvSpPr>
        <p:spPr>
          <a:xfrm>
            <a:off x="312208" y="4921553"/>
            <a:ext cx="8519582" cy="23083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050" dirty="0">
                <a:solidFill>
                  <a:srgbClr val="595959"/>
                </a:solidFill>
                <a:latin typeface="Corbel"/>
                <a:cs typeface="Arial"/>
              </a:rPr>
              <a:t>[</a:t>
            </a:r>
            <a:r>
              <a:rPr lang="en-US" sz="1050" dirty="0">
                <a:solidFill>
                  <a:srgbClr val="595959"/>
                </a:solidFill>
                <a:latin typeface="Corbel"/>
                <a:cs typeface="Arial"/>
                <a:hlinkClick r:id="rId2"/>
              </a:rPr>
              <a:t>Ethical-Advice Taker: Do Language Models Understand Natural Language Interventions?, Zhao et al. 2021</a:t>
            </a:r>
            <a:r>
              <a:rPr lang="en-US" sz="1050" dirty="0">
                <a:solidFill>
                  <a:srgbClr val="595959"/>
                </a:solidFill>
                <a:latin typeface="Corbel"/>
                <a:cs typeface="Arial"/>
              </a:rPr>
              <a:t>]</a:t>
            </a:r>
            <a:endParaRPr lang="en-US" sz="1050" dirty="0"/>
          </a:p>
        </p:txBody>
      </p:sp>
      <p:sp>
        <p:nvSpPr>
          <p:cNvPr id="11" name="TextBox 10">
            <a:extLst>
              <a:ext uri="{FF2B5EF4-FFF2-40B4-BE49-F238E27FC236}">
                <a16:creationId xmlns:a16="http://schemas.microsoft.com/office/drawing/2014/main" id="{611717B7-DDDA-728C-E095-C22DFE3BA8DB}"/>
              </a:ext>
            </a:extLst>
          </p:cNvPr>
          <p:cNvSpPr txBox="1"/>
          <p:nvPr/>
        </p:nvSpPr>
        <p:spPr>
          <a:xfrm>
            <a:off x="-386576" y="1333665"/>
            <a:ext cx="2207942" cy="954107"/>
          </a:xfrm>
          <a:prstGeom prst="rect">
            <a:avLst/>
          </a:prstGeom>
          <a:noFill/>
        </p:spPr>
        <p:txBody>
          <a:bodyPr wrap="square">
            <a:spAutoFit/>
          </a:bodyPr>
          <a:lstStyle/>
          <a:p>
            <a:pPr algn="r"/>
            <a:r>
              <a:rPr lang="en-US" dirty="0">
                <a:solidFill>
                  <a:schemeClr val="bg1">
                    <a:lumMod val="50000"/>
                  </a:schemeClr>
                </a:solidFill>
                <a:latin typeface="Corbel" panose="020B0503020204020204" pitchFamily="34" charset="0"/>
              </a:rPr>
              <a:t>PROMPT</a:t>
            </a:r>
          </a:p>
          <a:p>
            <a:pPr algn="r"/>
            <a:endParaRPr lang="en-US" dirty="0">
              <a:solidFill>
                <a:schemeClr val="bg1">
                  <a:lumMod val="50000"/>
                </a:schemeClr>
              </a:solidFill>
              <a:latin typeface="Corbel" panose="020B0503020204020204" pitchFamily="34" charset="0"/>
            </a:endParaRPr>
          </a:p>
          <a:p>
            <a:pPr algn="r"/>
            <a:endParaRPr lang="en-US" dirty="0">
              <a:solidFill>
                <a:schemeClr val="bg1">
                  <a:lumMod val="50000"/>
                </a:schemeClr>
              </a:solidFill>
              <a:latin typeface="Corbel" panose="020B0503020204020204" pitchFamily="34" charset="0"/>
            </a:endParaRPr>
          </a:p>
          <a:p>
            <a:pPr algn="r"/>
            <a:r>
              <a:rPr lang="en-US" dirty="0">
                <a:solidFill>
                  <a:schemeClr val="bg1">
                    <a:lumMod val="50000"/>
                  </a:schemeClr>
                </a:solidFill>
                <a:latin typeface="Corbel" panose="020B0503020204020204" pitchFamily="34" charset="0"/>
              </a:rPr>
              <a:t>COMPLETION</a:t>
            </a:r>
            <a:endParaRPr lang="en-US" dirty="0"/>
          </a:p>
        </p:txBody>
      </p:sp>
    </p:spTree>
    <p:extLst>
      <p:ext uri="{BB962C8B-B14F-4D97-AF65-F5344CB8AC3E}">
        <p14:creationId xmlns:p14="http://schemas.microsoft.com/office/powerpoint/2010/main" val="33698505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16F7F-E52D-A329-080F-A322C86513AC}"/>
              </a:ext>
            </a:extLst>
          </p:cNvPr>
          <p:cNvSpPr>
            <a:spLocks noGrp="1"/>
          </p:cNvSpPr>
          <p:nvPr>
            <p:ph type="title"/>
          </p:nvPr>
        </p:nvSpPr>
        <p:spPr/>
        <p:txBody>
          <a:bodyPr>
            <a:normAutofit fontScale="90000"/>
          </a:bodyPr>
          <a:lstStyle/>
          <a:p>
            <a:r>
              <a:rPr lang="en-US" dirty="0"/>
              <a:t>“Alignment” with Human Intents </a:t>
            </a:r>
          </a:p>
        </p:txBody>
      </p:sp>
      <p:sp>
        <p:nvSpPr>
          <p:cNvPr id="3" name="Content Placeholder 2">
            <a:extLst>
              <a:ext uri="{FF2B5EF4-FFF2-40B4-BE49-F238E27FC236}">
                <a16:creationId xmlns:a16="http://schemas.microsoft.com/office/drawing/2014/main" id="{F29A9809-2641-B70A-B8F5-E1DCA8B0BC55}"/>
              </a:ext>
            </a:extLst>
          </p:cNvPr>
          <p:cNvSpPr>
            <a:spLocks noGrp="1"/>
          </p:cNvSpPr>
          <p:nvPr>
            <p:ph idx="1"/>
          </p:nvPr>
        </p:nvSpPr>
        <p:spPr/>
        <p:txBody>
          <a:bodyPr/>
          <a:lstStyle/>
          <a:p>
            <a:r>
              <a:rPr lang="en-US" dirty="0" err="1">
                <a:hlinkClick r:id="rId2"/>
              </a:rPr>
              <a:t>Askell</a:t>
            </a:r>
            <a:r>
              <a:rPr lang="en-US" dirty="0">
                <a:hlinkClick r:id="rId2"/>
              </a:rPr>
              <a:t> et al. 2020</a:t>
            </a:r>
            <a:r>
              <a:rPr lang="en-US" dirty="0"/>
              <a:t>’s definition of “alignment”: </a:t>
            </a:r>
          </a:p>
          <a:p>
            <a:endParaRPr lang="en-US" dirty="0"/>
          </a:p>
          <a:p>
            <a:endParaRPr lang="en-US" dirty="0"/>
          </a:p>
          <a:p>
            <a:endParaRPr lang="en-US" dirty="0"/>
          </a:p>
          <a:p>
            <a:endParaRPr lang="en-US" dirty="0"/>
          </a:p>
          <a:p>
            <a:endParaRPr lang="en-US" dirty="0"/>
          </a:p>
          <a:p>
            <a:r>
              <a:rPr lang="en-US" dirty="0"/>
              <a:t>Note, the definition is not specific to tied to language — applicable to other modalities or forms of communication. </a:t>
            </a:r>
          </a:p>
        </p:txBody>
      </p:sp>
      <p:sp>
        <p:nvSpPr>
          <p:cNvPr id="4" name="TextBox 3">
            <a:extLst>
              <a:ext uri="{FF2B5EF4-FFF2-40B4-BE49-F238E27FC236}">
                <a16:creationId xmlns:a16="http://schemas.microsoft.com/office/drawing/2014/main" id="{0ECFE5B7-BDBF-08FF-B89C-EEFF3EE4DABF}"/>
              </a:ext>
            </a:extLst>
          </p:cNvPr>
          <p:cNvSpPr txBox="1"/>
          <p:nvPr/>
        </p:nvSpPr>
        <p:spPr>
          <a:xfrm>
            <a:off x="312208" y="4921553"/>
            <a:ext cx="8519582" cy="23083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050" dirty="0">
                <a:solidFill>
                  <a:srgbClr val="595959"/>
                </a:solidFill>
                <a:latin typeface="Corbel"/>
                <a:cs typeface="Arial"/>
              </a:rPr>
              <a:t>[</a:t>
            </a:r>
            <a:r>
              <a:rPr lang="en-US" sz="1050" dirty="0">
                <a:solidFill>
                  <a:srgbClr val="595959"/>
                </a:solidFill>
                <a:latin typeface="Corbel"/>
                <a:cs typeface="Arial"/>
                <a:hlinkClick r:id="rId2"/>
              </a:rPr>
              <a:t>A General Language Assistant as a Laboratory for Alignment, 2021</a:t>
            </a:r>
            <a:r>
              <a:rPr lang="en-US" sz="1050" dirty="0">
                <a:solidFill>
                  <a:srgbClr val="595959"/>
                </a:solidFill>
                <a:latin typeface="Corbel"/>
                <a:cs typeface="Arial"/>
              </a:rPr>
              <a:t>]</a:t>
            </a:r>
            <a:endParaRPr lang="en-US" sz="1050" dirty="0"/>
          </a:p>
        </p:txBody>
      </p:sp>
      <p:sp>
        <p:nvSpPr>
          <p:cNvPr id="5" name="Rounded Rectangle 4">
            <a:extLst>
              <a:ext uri="{FF2B5EF4-FFF2-40B4-BE49-F238E27FC236}">
                <a16:creationId xmlns:a16="http://schemas.microsoft.com/office/drawing/2014/main" id="{7C7382A6-F2CF-7636-C3F9-B0B54680D3FC}"/>
              </a:ext>
            </a:extLst>
          </p:cNvPr>
          <p:cNvSpPr/>
          <p:nvPr/>
        </p:nvSpPr>
        <p:spPr>
          <a:xfrm>
            <a:off x="2116495" y="1808923"/>
            <a:ext cx="4950764" cy="893875"/>
          </a:xfrm>
          <a:prstGeom prst="roundRect">
            <a:avLst/>
          </a:prstGeom>
          <a:solidFill>
            <a:srgbClr val="EAEDFD"/>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orbel" panose="020B0503020204020204" pitchFamily="34" charset="0"/>
              </a:rPr>
              <a:t>AI as “aligned” if it is,</a:t>
            </a:r>
            <a:br>
              <a:rPr lang="en-US" sz="2400" dirty="0">
                <a:solidFill>
                  <a:schemeClr val="tx1"/>
                </a:solidFill>
                <a:latin typeface="Corbel" panose="020B0503020204020204" pitchFamily="34" charset="0"/>
              </a:rPr>
            </a:br>
            <a:r>
              <a:rPr lang="en-US" sz="2400" b="1" dirty="0">
                <a:solidFill>
                  <a:schemeClr val="tx1"/>
                </a:solidFill>
                <a:latin typeface="Corbel" panose="020B0503020204020204" pitchFamily="34" charset="0"/>
              </a:rPr>
              <a:t>helpful</a:t>
            </a:r>
            <a:r>
              <a:rPr lang="en-US" sz="2400" dirty="0">
                <a:solidFill>
                  <a:schemeClr val="tx1"/>
                </a:solidFill>
                <a:latin typeface="Corbel" panose="020B0503020204020204" pitchFamily="34" charset="0"/>
              </a:rPr>
              <a:t>, </a:t>
            </a:r>
            <a:r>
              <a:rPr lang="en-US" sz="2400" b="1" dirty="0">
                <a:solidFill>
                  <a:schemeClr val="tx1"/>
                </a:solidFill>
                <a:latin typeface="Corbel" panose="020B0503020204020204" pitchFamily="34" charset="0"/>
              </a:rPr>
              <a:t>honest</a:t>
            </a:r>
            <a:r>
              <a:rPr lang="en-US" sz="2400" dirty="0">
                <a:solidFill>
                  <a:schemeClr val="tx1"/>
                </a:solidFill>
                <a:latin typeface="Corbel" panose="020B0503020204020204" pitchFamily="34" charset="0"/>
              </a:rPr>
              <a:t>, and </a:t>
            </a:r>
            <a:r>
              <a:rPr lang="en-US" sz="2400" b="1" dirty="0">
                <a:solidFill>
                  <a:schemeClr val="tx1"/>
                </a:solidFill>
                <a:latin typeface="Corbel" panose="020B0503020204020204" pitchFamily="34" charset="0"/>
              </a:rPr>
              <a:t>harmless</a:t>
            </a:r>
          </a:p>
        </p:txBody>
      </p:sp>
    </p:spTree>
    <p:extLst>
      <p:ext uri="{BB962C8B-B14F-4D97-AF65-F5344CB8AC3E}">
        <p14:creationId xmlns:p14="http://schemas.microsoft.com/office/powerpoint/2010/main" val="39325864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871816-2C14-73BA-F0E6-877B16A1CC90}"/>
              </a:ext>
            </a:extLst>
          </p:cNvPr>
          <p:cNvSpPr>
            <a:spLocks noGrp="1"/>
          </p:cNvSpPr>
          <p:nvPr>
            <p:ph type="title"/>
          </p:nvPr>
        </p:nvSpPr>
        <p:spPr>
          <a:xfrm>
            <a:off x="178904" y="1809549"/>
            <a:ext cx="8693152" cy="1963500"/>
          </a:xfrm>
        </p:spPr>
        <p:txBody>
          <a:bodyPr>
            <a:noAutofit/>
          </a:bodyPr>
          <a:lstStyle/>
          <a:p>
            <a:r>
              <a:rPr lang="en-US" sz="4800" dirty="0"/>
              <a:t>How do we make LMs aligned with our intents that are articulated in language? </a:t>
            </a:r>
          </a:p>
        </p:txBody>
      </p:sp>
    </p:spTree>
    <p:extLst>
      <p:ext uri="{BB962C8B-B14F-4D97-AF65-F5344CB8AC3E}">
        <p14:creationId xmlns:p14="http://schemas.microsoft.com/office/powerpoint/2010/main" val="13820857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1DD062-5FB9-B2BB-7FEF-07E9DC7DA1B0}"/>
              </a:ext>
            </a:extLst>
          </p:cNvPr>
          <p:cNvSpPr>
            <a:spLocks noGrp="1"/>
          </p:cNvSpPr>
          <p:nvPr>
            <p:ph type="title"/>
          </p:nvPr>
        </p:nvSpPr>
        <p:spPr/>
        <p:txBody>
          <a:bodyPr>
            <a:normAutofit fontScale="90000"/>
          </a:bodyPr>
          <a:lstStyle/>
          <a:p>
            <a:r>
              <a:rPr lang="en-US" dirty="0"/>
              <a:t>Instructions Finetuning </a:t>
            </a:r>
          </a:p>
        </p:txBody>
      </p:sp>
      <p:grpSp>
        <p:nvGrpSpPr>
          <p:cNvPr id="17" name="Group 16">
            <a:extLst>
              <a:ext uri="{FF2B5EF4-FFF2-40B4-BE49-F238E27FC236}">
                <a16:creationId xmlns:a16="http://schemas.microsoft.com/office/drawing/2014/main" id="{6D909D2C-E037-5E7D-05C8-383135E1798E}"/>
              </a:ext>
            </a:extLst>
          </p:cNvPr>
          <p:cNvGrpSpPr/>
          <p:nvPr/>
        </p:nvGrpSpPr>
        <p:grpSpPr>
          <a:xfrm>
            <a:off x="438612" y="1234069"/>
            <a:ext cx="8157129" cy="3864827"/>
            <a:chOff x="750225" y="1185878"/>
            <a:chExt cx="7268442" cy="3655903"/>
          </a:xfrm>
        </p:grpSpPr>
        <p:pic>
          <p:nvPicPr>
            <p:cNvPr id="6" name="object 2">
              <a:extLst>
                <a:ext uri="{FF2B5EF4-FFF2-40B4-BE49-F238E27FC236}">
                  <a16:creationId xmlns:a16="http://schemas.microsoft.com/office/drawing/2014/main" id="{592E5FD0-7EDA-5B39-77AA-010AF97DDAEA}"/>
                </a:ext>
              </a:extLst>
            </p:cNvPr>
            <p:cNvPicPr/>
            <p:nvPr/>
          </p:nvPicPr>
          <p:blipFill>
            <a:blip r:embed="rId2" cstate="print"/>
            <a:stretch>
              <a:fillRect/>
            </a:stretch>
          </p:blipFill>
          <p:spPr>
            <a:xfrm>
              <a:off x="750225" y="3746533"/>
              <a:ext cx="7268442" cy="1095248"/>
            </a:xfrm>
            <a:prstGeom prst="rect">
              <a:avLst/>
            </a:prstGeom>
          </p:spPr>
        </p:pic>
        <p:grpSp>
          <p:nvGrpSpPr>
            <p:cNvPr id="7" name="object 3">
              <a:extLst>
                <a:ext uri="{FF2B5EF4-FFF2-40B4-BE49-F238E27FC236}">
                  <a16:creationId xmlns:a16="http://schemas.microsoft.com/office/drawing/2014/main" id="{8A292C45-C252-F0C4-65B3-F0B2656E9C88}"/>
                </a:ext>
              </a:extLst>
            </p:cNvPr>
            <p:cNvGrpSpPr/>
            <p:nvPr/>
          </p:nvGrpSpPr>
          <p:grpSpPr>
            <a:xfrm>
              <a:off x="821751" y="1185878"/>
              <a:ext cx="7046129" cy="2567238"/>
              <a:chOff x="1254263" y="1339596"/>
              <a:chExt cx="9394839" cy="3422985"/>
            </a:xfrm>
          </p:grpSpPr>
          <p:pic>
            <p:nvPicPr>
              <p:cNvPr id="8" name="object 4">
                <a:extLst>
                  <a:ext uri="{FF2B5EF4-FFF2-40B4-BE49-F238E27FC236}">
                    <a16:creationId xmlns:a16="http://schemas.microsoft.com/office/drawing/2014/main" id="{27DA4C9E-A8B4-AFB8-8FAA-59A59431BC08}"/>
                  </a:ext>
                </a:extLst>
              </p:cNvPr>
              <p:cNvPicPr/>
              <p:nvPr/>
            </p:nvPicPr>
            <p:blipFill>
              <a:blip r:embed="rId3" cstate="print"/>
              <a:stretch>
                <a:fillRect/>
              </a:stretch>
            </p:blipFill>
            <p:spPr>
              <a:xfrm>
                <a:off x="1441851" y="1462403"/>
                <a:ext cx="9207251" cy="3271140"/>
              </a:xfrm>
              <a:prstGeom prst="rect">
                <a:avLst/>
              </a:prstGeom>
            </p:spPr>
          </p:pic>
          <p:sp>
            <p:nvSpPr>
              <p:cNvPr id="9" name="object 5">
                <a:extLst>
                  <a:ext uri="{FF2B5EF4-FFF2-40B4-BE49-F238E27FC236}">
                    <a16:creationId xmlns:a16="http://schemas.microsoft.com/office/drawing/2014/main" id="{9EF5E0AF-3435-DC6C-77B4-C7BD86F8A98D}"/>
                  </a:ext>
                </a:extLst>
              </p:cNvPr>
              <p:cNvSpPr/>
              <p:nvPr/>
            </p:nvSpPr>
            <p:spPr>
              <a:xfrm>
                <a:off x="2077211" y="1339596"/>
                <a:ext cx="2493645" cy="378460"/>
              </a:xfrm>
              <a:custGeom>
                <a:avLst/>
                <a:gdLst/>
                <a:ahLst/>
                <a:cxnLst/>
                <a:rect l="l" t="t" r="r" b="b"/>
                <a:pathLst>
                  <a:path w="2493645" h="378460">
                    <a:moveTo>
                      <a:pt x="2493264" y="0"/>
                    </a:moveTo>
                    <a:lnTo>
                      <a:pt x="0" y="0"/>
                    </a:lnTo>
                    <a:lnTo>
                      <a:pt x="0" y="377951"/>
                    </a:lnTo>
                    <a:lnTo>
                      <a:pt x="2493264" y="377951"/>
                    </a:lnTo>
                    <a:lnTo>
                      <a:pt x="2493264" y="0"/>
                    </a:lnTo>
                    <a:close/>
                  </a:path>
                </a:pathLst>
              </a:custGeom>
              <a:solidFill>
                <a:srgbClr val="FFFFFF"/>
              </a:solidFill>
            </p:spPr>
            <p:txBody>
              <a:bodyPr wrap="square" lIns="0" tIns="0" rIns="0" bIns="0" rtlCol="0"/>
              <a:lstStyle/>
              <a:p>
                <a:endParaRPr sz="1050"/>
              </a:p>
            </p:txBody>
          </p:sp>
          <p:sp>
            <p:nvSpPr>
              <p:cNvPr id="10" name="object 6">
                <a:extLst>
                  <a:ext uri="{FF2B5EF4-FFF2-40B4-BE49-F238E27FC236}">
                    <a16:creationId xmlns:a16="http://schemas.microsoft.com/office/drawing/2014/main" id="{2FD547B3-FB1C-D183-BEE2-7245F9569A37}"/>
                  </a:ext>
                </a:extLst>
              </p:cNvPr>
              <p:cNvSpPr/>
              <p:nvPr/>
            </p:nvSpPr>
            <p:spPr>
              <a:xfrm>
                <a:off x="2077211" y="1339596"/>
                <a:ext cx="2493645" cy="378460"/>
              </a:xfrm>
              <a:custGeom>
                <a:avLst/>
                <a:gdLst/>
                <a:ahLst/>
                <a:cxnLst/>
                <a:rect l="l" t="t" r="r" b="b"/>
                <a:pathLst>
                  <a:path w="2493645" h="378460">
                    <a:moveTo>
                      <a:pt x="0" y="377951"/>
                    </a:moveTo>
                    <a:lnTo>
                      <a:pt x="2493264" y="377951"/>
                    </a:lnTo>
                    <a:lnTo>
                      <a:pt x="2493264" y="0"/>
                    </a:lnTo>
                    <a:lnTo>
                      <a:pt x="0" y="0"/>
                    </a:lnTo>
                    <a:lnTo>
                      <a:pt x="0" y="377951"/>
                    </a:lnTo>
                    <a:close/>
                  </a:path>
                </a:pathLst>
              </a:custGeom>
              <a:ln w="9525">
                <a:solidFill>
                  <a:srgbClr val="FFFFFF"/>
                </a:solidFill>
              </a:ln>
            </p:spPr>
            <p:txBody>
              <a:bodyPr wrap="square" lIns="0" tIns="0" rIns="0" bIns="0" rtlCol="0"/>
              <a:lstStyle/>
              <a:p>
                <a:endParaRPr sz="1050"/>
              </a:p>
            </p:txBody>
          </p:sp>
          <p:sp>
            <p:nvSpPr>
              <p:cNvPr id="11" name="object 7">
                <a:extLst>
                  <a:ext uri="{FF2B5EF4-FFF2-40B4-BE49-F238E27FC236}">
                    <a16:creationId xmlns:a16="http://schemas.microsoft.com/office/drawing/2014/main" id="{85DB8EAE-2091-303E-4AFA-585C0E0928AE}"/>
                  </a:ext>
                </a:extLst>
              </p:cNvPr>
              <p:cNvSpPr/>
              <p:nvPr/>
            </p:nvSpPr>
            <p:spPr>
              <a:xfrm>
                <a:off x="2008631" y="2699004"/>
                <a:ext cx="2712720" cy="227329"/>
              </a:xfrm>
              <a:custGeom>
                <a:avLst/>
                <a:gdLst/>
                <a:ahLst/>
                <a:cxnLst/>
                <a:rect l="l" t="t" r="r" b="b"/>
                <a:pathLst>
                  <a:path w="2712720" h="227330">
                    <a:moveTo>
                      <a:pt x="2712720" y="0"/>
                    </a:moveTo>
                    <a:lnTo>
                      <a:pt x="0" y="0"/>
                    </a:lnTo>
                    <a:lnTo>
                      <a:pt x="0" y="227075"/>
                    </a:lnTo>
                    <a:lnTo>
                      <a:pt x="2712720" y="227075"/>
                    </a:lnTo>
                    <a:lnTo>
                      <a:pt x="2712720" y="0"/>
                    </a:lnTo>
                    <a:close/>
                  </a:path>
                </a:pathLst>
              </a:custGeom>
              <a:solidFill>
                <a:srgbClr val="FFFFFF"/>
              </a:solidFill>
            </p:spPr>
            <p:txBody>
              <a:bodyPr wrap="square" lIns="0" tIns="0" rIns="0" bIns="0" rtlCol="0"/>
              <a:lstStyle/>
              <a:p>
                <a:endParaRPr sz="1050"/>
              </a:p>
            </p:txBody>
          </p:sp>
          <p:sp>
            <p:nvSpPr>
              <p:cNvPr id="12" name="object 8">
                <a:extLst>
                  <a:ext uri="{FF2B5EF4-FFF2-40B4-BE49-F238E27FC236}">
                    <a16:creationId xmlns:a16="http://schemas.microsoft.com/office/drawing/2014/main" id="{BF339BD5-EB7E-6353-4307-D55F553AEA31}"/>
                  </a:ext>
                </a:extLst>
              </p:cNvPr>
              <p:cNvSpPr/>
              <p:nvPr/>
            </p:nvSpPr>
            <p:spPr>
              <a:xfrm>
                <a:off x="2008631" y="2699004"/>
                <a:ext cx="2712720" cy="227329"/>
              </a:xfrm>
              <a:custGeom>
                <a:avLst/>
                <a:gdLst/>
                <a:ahLst/>
                <a:cxnLst/>
                <a:rect l="l" t="t" r="r" b="b"/>
                <a:pathLst>
                  <a:path w="2712720" h="227330">
                    <a:moveTo>
                      <a:pt x="0" y="227075"/>
                    </a:moveTo>
                    <a:lnTo>
                      <a:pt x="2712720" y="227075"/>
                    </a:lnTo>
                    <a:lnTo>
                      <a:pt x="2712720" y="0"/>
                    </a:lnTo>
                    <a:lnTo>
                      <a:pt x="0" y="0"/>
                    </a:lnTo>
                    <a:lnTo>
                      <a:pt x="0" y="227075"/>
                    </a:lnTo>
                    <a:close/>
                  </a:path>
                </a:pathLst>
              </a:custGeom>
              <a:ln w="9525">
                <a:solidFill>
                  <a:srgbClr val="FFFFFF"/>
                </a:solidFill>
              </a:ln>
            </p:spPr>
            <p:txBody>
              <a:bodyPr wrap="square" lIns="0" tIns="0" rIns="0" bIns="0" rtlCol="0"/>
              <a:lstStyle/>
              <a:p>
                <a:endParaRPr sz="1050"/>
              </a:p>
            </p:txBody>
          </p:sp>
          <p:sp>
            <p:nvSpPr>
              <p:cNvPr id="13" name="object 9">
                <a:extLst>
                  <a:ext uri="{FF2B5EF4-FFF2-40B4-BE49-F238E27FC236}">
                    <a16:creationId xmlns:a16="http://schemas.microsoft.com/office/drawing/2014/main" id="{29B58251-AC44-01BA-1D0F-B9AF17AA4489}"/>
                  </a:ext>
                </a:extLst>
              </p:cNvPr>
              <p:cNvSpPr/>
              <p:nvPr/>
            </p:nvSpPr>
            <p:spPr>
              <a:xfrm>
                <a:off x="1254263" y="4457780"/>
                <a:ext cx="4114799" cy="304801"/>
              </a:xfrm>
              <a:custGeom>
                <a:avLst/>
                <a:gdLst/>
                <a:ahLst/>
                <a:cxnLst/>
                <a:rect l="l" t="t" r="r" b="b"/>
                <a:pathLst>
                  <a:path w="4114800" h="304800">
                    <a:moveTo>
                      <a:pt x="4114800" y="0"/>
                    </a:moveTo>
                    <a:lnTo>
                      <a:pt x="0" y="0"/>
                    </a:lnTo>
                    <a:lnTo>
                      <a:pt x="0" y="304800"/>
                    </a:lnTo>
                    <a:lnTo>
                      <a:pt x="4114800" y="304800"/>
                    </a:lnTo>
                    <a:lnTo>
                      <a:pt x="4114800" y="0"/>
                    </a:lnTo>
                    <a:close/>
                  </a:path>
                </a:pathLst>
              </a:custGeom>
              <a:solidFill>
                <a:srgbClr val="FFFFFF"/>
              </a:solidFill>
            </p:spPr>
            <p:txBody>
              <a:bodyPr wrap="square" lIns="0" tIns="0" rIns="0" bIns="0" rtlCol="0"/>
              <a:lstStyle/>
              <a:p>
                <a:endParaRPr sz="1050"/>
              </a:p>
            </p:txBody>
          </p:sp>
        </p:grpSp>
      </p:grpSp>
      <p:sp>
        <p:nvSpPr>
          <p:cNvPr id="18" name="object 17">
            <a:extLst>
              <a:ext uri="{FF2B5EF4-FFF2-40B4-BE49-F238E27FC236}">
                <a16:creationId xmlns:a16="http://schemas.microsoft.com/office/drawing/2014/main" id="{58A6BAF7-2FCB-26BC-425C-88D57DE070B3}"/>
              </a:ext>
            </a:extLst>
          </p:cNvPr>
          <p:cNvSpPr txBox="1"/>
          <p:nvPr/>
        </p:nvSpPr>
        <p:spPr>
          <a:xfrm>
            <a:off x="3907965" y="589516"/>
            <a:ext cx="4924112" cy="345607"/>
          </a:xfrm>
          <a:prstGeom prst="rect">
            <a:avLst/>
          </a:prstGeom>
        </p:spPr>
        <p:txBody>
          <a:bodyPr vert="horz" wrap="square" lIns="0" tIns="9525" rIns="0" bIns="0" rtlCol="0">
            <a:spAutoFit/>
          </a:bodyPr>
          <a:lstStyle/>
          <a:p>
            <a:pPr marL="9525">
              <a:spcBef>
                <a:spcPts val="75"/>
              </a:spcBef>
            </a:pPr>
            <a:r>
              <a:rPr sz="1050" spc="-4" dirty="0">
                <a:latin typeface="Corbel" panose="020B0503020204020204" pitchFamily="34" charset="0"/>
                <a:cs typeface="Calibri"/>
              </a:rPr>
              <a:t>[</a:t>
            </a:r>
            <a:r>
              <a:rPr lang="en-US" sz="1050" spc="-4" dirty="0">
                <a:latin typeface="Corbel" panose="020B0503020204020204" pitchFamily="34" charset="0"/>
                <a:cs typeface="Calibri"/>
              </a:rPr>
              <a:t>Weller et al. 2020. Mishra et al. 2021; Wang et al. 2022, </a:t>
            </a:r>
          </a:p>
          <a:p>
            <a:pPr marL="9525">
              <a:spcBef>
                <a:spcPts val="75"/>
              </a:spcBef>
            </a:pPr>
            <a:r>
              <a:rPr lang="en-US" sz="1050" spc="-4" dirty="0" err="1">
                <a:latin typeface="Corbel" panose="020B0503020204020204" pitchFamily="34" charset="0"/>
                <a:cs typeface="Calibri"/>
              </a:rPr>
              <a:t>Sanh</a:t>
            </a:r>
            <a:r>
              <a:rPr lang="en-US" sz="1050" spc="-4" dirty="0">
                <a:latin typeface="Corbel" panose="020B0503020204020204" pitchFamily="34" charset="0"/>
                <a:cs typeface="Calibri"/>
              </a:rPr>
              <a:t> et al. 2022; Wei et al., 2022, Chung et al. 2022, many others </a:t>
            </a:r>
            <a:r>
              <a:rPr sz="1050" dirty="0">
                <a:latin typeface="Corbel" panose="020B0503020204020204" pitchFamily="34" charset="0"/>
                <a:cs typeface="Calibri"/>
              </a:rPr>
              <a:t>]</a:t>
            </a:r>
          </a:p>
        </p:txBody>
      </p:sp>
      <p:sp>
        <p:nvSpPr>
          <p:cNvPr id="23" name="Content Placeholder 4">
            <a:extLst>
              <a:ext uri="{FF2B5EF4-FFF2-40B4-BE49-F238E27FC236}">
                <a16:creationId xmlns:a16="http://schemas.microsoft.com/office/drawing/2014/main" id="{8E255C13-CA9C-CEB1-37FE-D7630CE41664}"/>
              </a:ext>
            </a:extLst>
          </p:cNvPr>
          <p:cNvSpPr>
            <a:spLocks noGrp="1"/>
          </p:cNvSpPr>
          <p:nvPr>
            <p:ph idx="1"/>
          </p:nvPr>
        </p:nvSpPr>
        <p:spPr>
          <a:xfrm>
            <a:off x="215587" y="1048399"/>
            <a:ext cx="8832300" cy="3991025"/>
          </a:xfrm>
        </p:spPr>
        <p:txBody>
          <a:bodyPr>
            <a:normAutofit/>
          </a:bodyPr>
          <a:lstStyle/>
          <a:p>
            <a:pPr>
              <a:buFont typeface="+mj-lt"/>
              <a:buAutoNum type="arabicPeriod"/>
            </a:pPr>
            <a:r>
              <a:rPr lang="en-US" sz="1800" spc="-4" dirty="0">
                <a:latin typeface="Corbel" panose="020B0503020204020204" pitchFamily="34" charset="0"/>
                <a:cs typeface="Calibri"/>
              </a:rPr>
              <a:t>Collect</a:t>
            </a:r>
            <a:r>
              <a:rPr lang="en-US" sz="1800" spc="-8" dirty="0">
                <a:latin typeface="Corbel" panose="020B0503020204020204" pitchFamily="34" charset="0"/>
                <a:cs typeface="Calibri"/>
              </a:rPr>
              <a:t> </a:t>
            </a:r>
            <a:r>
              <a:rPr lang="en-US" sz="1800" spc="-4" dirty="0">
                <a:latin typeface="Corbel" panose="020B0503020204020204" pitchFamily="34" charset="0"/>
                <a:cs typeface="Calibri"/>
              </a:rPr>
              <a:t>examples</a:t>
            </a:r>
            <a:r>
              <a:rPr lang="en-US" sz="1800" spc="19" dirty="0">
                <a:latin typeface="Corbel" panose="020B0503020204020204" pitchFamily="34" charset="0"/>
                <a:cs typeface="Calibri"/>
              </a:rPr>
              <a:t> </a:t>
            </a:r>
            <a:r>
              <a:rPr lang="en-US" sz="1800" spc="-4" dirty="0">
                <a:latin typeface="Corbel" panose="020B0503020204020204" pitchFamily="34" charset="0"/>
                <a:cs typeface="Calibri"/>
              </a:rPr>
              <a:t>of</a:t>
            </a:r>
            <a:r>
              <a:rPr lang="en-US" sz="1800" dirty="0">
                <a:latin typeface="Corbel" panose="020B0503020204020204" pitchFamily="34" charset="0"/>
                <a:cs typeface="Calibri"/>
              </a:rPr>
              <a:t> </a:t>
            </a:r>
            <a:r>
              <a:rPr lang="en-US" sz="1800" spc="-4" dirty="0">
                <a:latin typeface="Corbel" panose="020B0503020204020204" pitchFamily="34" charset="0"/>
                <a:cs typeface="Calibri"/>
              </a:rPr>
              <a:t>(instruction,</a:t>
            </a:r>
            <a:r>
              <a:rPr lang="en-US" sz="1800" spc="8" dirty="0">
                <a:latin typeface="Corbel" panose="020B0503020204020204" pitchFamily="34" charset="0"/>
                <a:cs typeface="Calibri"/>
              </a:rPr>
              <a:t> </a:t>
            </a:r>
            <a:r>
              <a:rPr lang="en-US" sz="1800" spc="-4" dirty="0">
                <a:latin typeface="Corbel" panose="020B0503020204020204" pitchFamily="34" charset="0"/>
                <a:cs typeface="Calibri"/>
              </a:rPr>
              <a:t>output)</a:t>
            </a:r>
            <a:r>
              <a:rPr lang="en-US" sz="1800" spc="19" dirty="0">
                <a:latin typeface="Corbel" panose="020B0503020204020204" pitchFamily="34" charset="0"/>
                <a:cs typeface="Calibri"/>
              </a:rPr>
              <a:t> </a:t>
            </a:r>
            <a:r>
              <a:rPr lang="en-US" sz="1800" spc="-4" dirty="0">
                <a:latin typeface="Corbel" panose="020B0503020204020204" pitchFamily="34" charset="0"/>
                <a:cs typeface="Calibri"/>
              </a:rPr>
              <a:t>pairs</a:t>
            </a:r>
            <a:r>
              <a:rPr lang="en-US" sz="1800" dirty="0">
                <a:latin typeface="Corbel" panose="020B0503020204020204" pitchFamily="34" charset="0"/>
                <a:cs typeface="Calibri"/>
              </a:rPr>
              <a:t> across</a:t>
            </a:r>
            <a:r>
              <a:rPr lang="en-US" sz="1800" spc="-4" dirty="0">
                <a:latin typeface="Corbel" panose="020B0503020204020204" pitchFamily="34" charset="0"/>
                <a:cs typeface="Calibri"/>
              </a:rPr>
              <a:t> </a:t>
            </a:r>
            <a:r>
              <a:rPr lang="en-US" sz="1800" dirty="0">
                <a:latin typeface="Corbel" panose="020B0503020204020204" pitchFamily="34" charset="0"/>
                <a:cs typeface="Calibri"/>
              </a:rPr>
              <a:t>many</a:t>
            </a:r>
            <a:r>
              <a:rPr lang="en-US" sz="1800" spc="4" dirty="0">
                <a:latin typeface="Corbel" panose="020B0503020204020204" pitchFamily="34" charset="0"/>
                <a:cs typeface="Calibri"/>
              </a:rPr>
              <a:t> </a:t>
            </a:r>
            <a:r>
              <a:rPr lang="en-US" sz="1800" spc="-4" dirty="0">
                <a:latin typeface="Corbel" panose="020B0503020204020204" pitchFamily="34" charset="0"/>
                <a:cs typeface="Calibri"/>
              </a:rPr>
              <a:t>tasks</a:t>
            </a:r>
            <a:r>
              <a:rPr lang="en-US" sz="1800" spc="11" dirty="0">
                <a:latin typeface="Corbel" panose="020B0503020204020204" pitchFamily="34" charset="0"/>
                <a:cs typeface="Calibri"/>
              </a:rPr>
              <a:t> </a:t>
            </a:r>
            <a:r>
              <a:rPr lang="en-US" sz="1800" dirty="0">
                <a:latin typeface="Corbel" panose="020B0503020204020204" pitchFamily="34" charset="0"/>
                <a:cs typeface="Calibri"/>
              </a:rPr>
              <a:t>and</a:t>
            </a:r>
            <a:r>
              <a:rPr lang="en-US" sz="1800" spc="4" dirty="0">
                <a:latin typeface="Corbel" panose="020B0503020204020204" pitchFamily="34" charset="0"/>
                <a:cs typeface="Calibri"/>
              </a:rPr>
              <a:t> </a:t>
            </a:r>
            <a:r>
              <a:rPr lang="en-US" sz="1800" dirty="0">
                <a:latin typeface="Corbel" panose="020B0503020204020204" pitchFamily="34" charset="0"/>
                <a:cs typeface="Calibri"/>
              </a:rPr>
              <a:t>finetune</a:t>
            </a:r>
            <a:r>
              <a:rPr lang="en-US" sz="1800" spc="4" dirty="0">
                <a:latin typeface="Corbel" panose="020B0503020204020204" pitchFamily="34" charset="0"/>
                <a:cs typeface="Calibri"/>
              </a:rPr>
              <a:t> </a:t>
            </a:r>
            <a:r>
              <a:rPr lang="en-US" sz="1800" dirty="0">
                <a:latin typeface="Corbel" panose="020B0503020204020204" pitchFamily="34" charset="0"/>
                <a:cs typeface="Calibri"/>
              </a:rPr>
              <a:t>an</a:t>
            </a:r>
            <a:r>
              <a:rPr lang="en-US" sz="1800" spc="8" dirty="0">
                <a:latin typeface="Corbel" panose="020B0503020204020204" pitchFamily="34" charset="0"/>
                <a:cs typeface="Calibri"/>
              </a:rPr>
              <a:t> </a:t>
            </a:r>
            <a:r>
              <a:rPr lang="en-US" sz="1800" spc="-4" dirty="0">
                <a:latin typeface="Corbel" panose="020B0503020204020204" pitchFamily="34" charset="0"/>
                <a:cs typeface="Calibri"/>
              </a:rPr>
              <a:t>LM</a:t>
            </a:r>
          </a:p>
          <a:p>
            <a:pPr>
              <a:buFont typeface="+mj-lt"/>
              <a:buAutoNum type="arabicPeriod"/>
            </a:pPr>
            <a:endParaRPr lang="en-US" spc="-4" dirty="0">
              <a:latin typeface="Corbel" panose="020B0503020204020204" pitchFamily="34" charset="0"/>
              <a:cs typeface="Calibri"/>
            </a:endParaRPr>
          </a:p>
          <a:p>
            <a:pPr>
              <a:buFont typeface="+mj-lt"/>
              <a:buAutoNum type="arabicPeriod"/>
            </a:pPr>
            <a:endParaRPr lang="en-US" spc="-4" dirty="0">
              <a:latin typeface="Corbel" panose="020B0503020204020204" pitchFamily="34" charset="0"/>
              <a:cs typeface="Calibri"/>
            </a:endParaRPr>
          </a:p>
          <a:p>
            <a:pPr>
              <a:buFont typeface="+mj-lt"/>
              <a:buAutoNum type="arabicPeriod"/>
            </a:pPr>
            <a:endParaRPr lang="en-US" spc="-4" dirty="0">
              <a:latin typeface="Corbel" panose="020B0503020204020204" pitchFamily="34" charset="0"/>
              <a:cs typeface="Calibri"/>
            </a:endParaRPr>
          </a:p>
          <a:p>
            <a:pPr>
              <a:buFont typeface="+mj-lt"/>
              <a:buAutoNum type="arabicPeriod"/>
            </a:pPr>
            <a:endParaRPr lang="en-US" spc="-4" dirty="0">
              <a:latin typeface="Corbel" panose="020B0503020204020204" pitchFamily="34" charset="0"/>
              <a:cs typeface="Calibri"/>
            </a:endParaRPr>
          </a:p>
          <a:p>
            <a:pPr>
              <a:buFont typeface="+mj-lt"/>
              <a:buAutoNum type="arabicPeriod"/>
            </a:pPr>
            <a:endParaRPr lang="en-US" spc="-4" dirty="0">
              <a:latin typeface="Corbel" panose="020B0503020204020204" pitchFamily="34" charset="0"/>
              <a:cs typeface="Calibri"/>
            </a:endParaRPr>
          </a:p>
          <a:p>
            <a:pPr>
              <a:buFont typeface="+mj-lt"/>
              <a:buAutoNum type="arabicPeriod"/>
            </a:pPr>
            <a:endParaRPr lang="en-US" spc="-4" dirty="0">
              <a:latin typeface="Corbel" panose="020B0503020204020204" pitchFamily="34" charset="0"/>
              <a:cs typeface="Calibri"/>
            </a:endParaRPr>
          </a:p>
          <a:p>
            <a:pPr>
              <a:buFont typeface="+mj-lt"/>
              <a:buAutoNum type="arabicPeriod"/>
            </a:pPr>
            <a:endParaRPr lang="en-US" spc="-4" dirty="0">
              <a:latin typeface="Corbel" panose="020B0503020204020204" pitchFamily="34" charset="0"/>
              <a:cs typeface="Calibri"/>
            </a:endParaRPr>
          </a:p>
          <a:p>
            <a:pPr>
              <a:buFont typeface="+mj-lt"/>
              <a:buAutoNum type="arabicPeriod"/>
            </a:pPr>
            <a:r>
              <a:rPr lang="en-US" sz="1800" spc="-4" dirty="0">
                <a:latin typeface="Corbel" panose="020B0503020204020204" pitchFamily="34" charset="0"/>
                <a:cs typeface="Calibri"/>
              </a:rPr>
              <a:t>Evaluate</a:t>
            </a:r>
            <a:r>
              <a:rPr lang="en-US" sz="1800" spc="-23" dirty="0">
                <a:latin typeface="Corbel" panose="020B0503020204020204" pitchFamily="34" charset="0"/>
                <a:cs typeface="Calibri"/>
              </a:rPr>
              <a:t> </a:t>
            </a:r>
            <a:r>
              <a:rPr lang="en-US" sz="1800" spc="-4" dirty="0">
                <a:latin typeface="Corbel" panose="020B0503020204020204" pitchFamily="34" charset="0"/>
                <a:cs typeface="Calibri"/>
              </a:rPr>
              <a:t>on</a:t>
            </a:r>
            <a:r>
              <a:rPr lang="en-US" sz="1800" spc="4" dirty="0">
                <a:latin typeface="Corbel" panose="020B0503020204020204" pitchFamily="34" charset="0"/>
                <a:cs typeface="Calibri"/>
              </a:rPr>
              <a:t> </a:t>
            </a:r>
            <a:r>
              <a:rPr lang="en-US" sz="1800" dirty="0">
                <a:latin typeface="Corbel" panose="020B0503020204020204" pitchFamily="34" charset="0"/>
                <a:cs typeface="Calibri"/>
              </a:rPr>
              <a:t>unseen</a:t>
            </a:r>
            <a:r>
              <a:rPr lang="en-US" sz="1800" spc="-11" dirty="0">
                <a:latin typeface="Corbel" panose="020B0503020204020204" pitchFamily="34" charset="0"/>
                <a:cs typeface="Calibri"/>
              </a:rPr>
              <a:t> </a:t>
            </a:r>
            <a:r>
              <a:rPr lang="en-US" sz="1800" dirty="0">
                <a:latin typeface="Corbel" panose="020B0503020204020204" pitchFamily="34" charset="0"/>
                <a:cs typeface="Calibri"/>
              </a:rPr>
              <a:t>tasks</a:t>
            </a:r>
          </a:p>
          <a:p>
            <a:pPr>
              <a:buFont typeface="+mj-lt"/>
              <a:buAutoNum type="arabicPeriod"/>
            </a:pPr>
            <a:endParaRPr lang="en-US" spc="-4" dirty="0">
              <a:latin typeface="Corbel" panose="020B0503020204020204" pitchFamily="34" charset="0"/>
              <a:cs typeface="Calibri"/>
            </a:endParaRPr>
          </a:p>
          <a:p>
            <a:pPr>
              <a:buFont typeface="+mj-lt"/>
              <a:buAutoNum type="arabicPeriod"/>
            </a:pPr>
            <a:endParaRPr lang="en-US" dirty="0"/>
          </a:p>
        </p:txBody>
      </p:sp>
    </p:spTree>
    <p:extLst>
      <p:ext uri="{BB962C8B-B14F-4D97-AF65-F5344CB8AC3E}">
        <p14:creationId xmlns:p14="http://schemas.microsoft.com/office/powerpoint/2010/main" val="2362131809"/>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3761</TotalTime>
  <Words>3772</Words>
  <Application>Microsoft Macintosh PowerPoint</Application>
  <PresentationFormat>On-screen Show (16:9)</PresentationFormat>
  <Paragraphs>503</Paragraphs>
  <Slides>57</Slides>
  <Notes>7</Notes>
  <HiddenSlides>3</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57</vt:i4>
      </vt:variant>
    </vt:vector>
  </HeadingPairs>
  <TitlesOfParts>
    <vt:vector size="63" baseType="lpstr">
      <vt:lpstr>Corbel</vt:lpstr>
      <vt:lpstr>Cambria Math</vt:lpstr>
      <vt:lpstr>Consolas</vt:lpstr>
      <vt:lpstr>Courier New</vt:lpstr>
      <vt:lpstr>Arial</vt:lpstr>
      <vt:lpstr>Simple Light</vt:lpstr>
      <vt:lpstr>Aligning Self-Supervised Models with Human Intents</vt:lpstr>
      <vt:lpstr>Things that Generative LMs Can Do</vt:lpstr>
      <vt:lpstr>Language Modeling ≠ Following Human Instructions </vt:lpstr>
      <vt:lpstr>Language Modeling ≠ Following Human Instructions </vt:lpstr>
      <vt:lpstr>Language Modeling ≠ Incorporating Human Values</vt:lpstr>
      <vt:lpstr>Language Modeling ≠ Incorporating Human Values</vt:lpstr>
      <vt:lpstr>“Alignment” with Human Intents </vt:lpstr>
      <vt:lpstr>How do we make LMs aligned with our intents that are articulated in language? </vt:lpstr>
      <vt:lpstr>Instructions Finetuning </vt:lpstr>
      <vt:lpstr>Natural Instructions </vt:lpstr>
      <vt:lpstr>Super-Natural Instructions </vt:lpstr>
      <vt:lpstr>PromptSource/P3</vt:lpstr>
      <vt:lpstr>Instruction-Tuning Datasets </vt:lpstr>
      <vt:lpstr>Summary of Training with Instructions</vt:lpstr>
      <vt:lpstr>Instruction-Tuning: Example </vt:lpstr>
      <vt:lpstr>Instruction-Tuning: Example </vt:lpstr>
      <vt:lpstr>Scaling Instruction-Tuning</vt:lpstr>
      <vt:lpstr>Scaling Instruction-Tuning</vt:lpstr>
      <vt:lpstr>Summary Thus Far </vt:lpstr>
      <vt:lpstr>Multi-Modal Instruction-Tuning </vt:lpstr>
      <vt:lpstr>Reinforcement Learning w/ Human Feedback</vt:lpstr>
      <vt:lpstr>Reinforcement Learning: The Basics </vt:lpstr>
      <vt:lpstr>Reinforcement Learning: An Example </vt:lpstr>
      <vt:lpstr>Reinforcement Learning </vt:lpstr>
      <vt:lpstr>Reward Model ~ Human Preference </vt:lpstr>
      <vt:lpstr>Reward Model ~ Human Preference </vt:lpstr>
      <vt:lpstr>Reward Model ~ Human Preference </vt:lpstr>
      <vt:lpstr>Optimizing the Policy Function (Generative Model)</vt:lpstr>
      <vt:lpstr>Policy Gradient [Williams, 1992]</vt:lpstr>
      <vt:lpstr>Math Derivations (check it later in your own time!)  </vt:lpstr>
      <vt:lpstr>Policy Gradient [Williams, 1992]</vt:lpstr>
      <vt:lpstr>How to We Build the Reward Model R(s;p)? </vt:lpstr>
      <vt:lpstr>How to We Build the Reward Model R(s;p)? </vt:lpstr>
      <vt:lpstr>How to We Build the Reward Model R(s;p)? </vt:lpstr>
      <vt:lpstr>Scaling Reward Models </vt:lpstr>
      <vt:lpstr>Regularizing with Pre-trained Model </vt:lpstr>
      <vt:lpstr>Reward Models as Safety Control </vt:lpstr>
      <vt:lpstr>RLHF: Putting it All Together [Christiano et al. 2017; Stiennon et al. 2020]</vt:lpstr>
      <vt:lpstr>RLHF: Putting it All Together [Christiano et al. 2017; Stiennon et al. 2020]</vt:lpstr>
      <vt:lpstr>Pretraining + RLHF Gains over Pretraining + Finetuning</vt:lpstr>
      <vt:lpstr>GPT3.5 (InstructGPT)</vt:lpstr>
      <vt:lpstr>GPT3.5 (InstructGPT)</vt:lpstr>
      <vt:lpstr>GPT3.5 (InstructGPT)</vt:lpstr>
      <vt:lpstr>The Evolution of GPT3 Family </vt:lpstr>
      <vt:lpstr>Summary Thus Far </vt:lpstr>
      <vt:lpstr>Notable Instruction-Tuned/RLHF-ed Models </vt:lpstr>
      <vt:lpstr>RLHF for ChatBots  </vt:lpstr>
      <vt:lpstr>ChatGPT: Instruction Finetuning + RLHF for Dialog Agents</vt:lpstr>
      <vt:lpstr>RL Failure Modes </vt:lpstr>
      <vt:lpstr>RL Failure Modes </vt:lpstr>
      <vt:lpstr>RL Failure Modes </vt:lpstr>
      <vt:lpstr>RLHF/Instruction-tuning is Data Hungry </vt:lpstr>
      <vt:lpstr>A Lot of Open Questions  </vt:lpstr>
      <vt:lpstr>Aligning with Instructions == Aligning with Values?</vt:lpstr>
      <vt:lpstr>Aligning with Instructions == Aligning with Values?</vt:lpstr>
      <vt:lpstr>Aligning with Instructions == Aligning with Values?</vt:lpstr>
      <vt:lpstr>Aligning with Instructions == Aligning with Values?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cp:lastModifiedBy>Daniel Khashabi</cp:lastModifiedBy>
  <cp:revision>20</cp:revision>
  <dcterms:modified xsi:type="dcterms:W3CDTF">2023-04-05T02:51:50Z</dcterms:modified>
</cp:coreProperties>
</file>