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4"/>
  </p:notesMasterIdLst>
  <p:sldIdLst>
    <p:sldId id="301" r:id="rId2"/>
    <p:sldId id="358" r:id="rId3"/>
    <p:sldId id="336" r:id="rId4"/>
    <p:sldId id="344" r:id="rId5"/>
    <p:sldId id="323" r:id="rId6"/>
    <p:sldId id="329" r:id="rId7"/>
    <p:sldId id="328" r:id="rId8"/>
    <p:sldId id="345" r:id="rId9"/>
    <p:sldId id="343" r:id="rId10"/>
    <p:sldId id="326" r:id="rId11"/>
    <p:sldId id="324" r:id="rId12"/>
    <p:sldId id="346" r:id="rId13"/>
    <p:sldId id="321" r:id="rId14"/>
    <p:sldId id="340" r:id="rId15"/>
    <p:sldId id="347" r:id="rId16"/>
    <p:sldId id="348" r:id="rId17"/>
    <p:sldId id="354" r:id="rId18"/>
    <p:sldId id="353" r:id="rId19"/>
    <p:sldId id="355" r:id="rId20"/>
    <p:sldId id="356" r:id="rId21"/>
    <p:sldId id="357" r:id="rId22"/>
    <p:sldId id="318" r:id="rId23"/>
    <p:sldId id="317" r:id="rId24"/>
    <p:sldId id="316" r:id="rId25"/>
    <p:sldId id="310" r:id="rId26"/>
    <p:sldId id="307" r:id="rId27"/>
    <p:sldId id="309" r:id="rId28"/>
    <p:sldId id="359" r:id="rId29"/>
    <p:sldId id="1663" r:id="rId30"/>
    <p:sldId id="1651" r:id="rId31"/>
    <p:sldId id="363" r:id="rId32"/>
    <p:sldId id="303" r:id="rId33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35"/>
      <p:bold r:id="rId36"/>
      <p:italic r:id="rId37"/>
      <p:bold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2A720-857E-BD28-1925-17EFEC17A9FF}" v="485" dt="2023-04-06T15:05:56.938"/>
    <p1510:client id="{6B7DD6F7-C9B2-7411-2ADA-E09F2F43B37F}" v="254" dt="2023-04-06T14:18:44.052"/>
    <p1510:client id="{87686EA7-6147-B145-8585-62AF5B256CE0}" v="873" dt="2023-04-06T14:48:47.299"/>
    <p1510:client id="{9191B45F-3669-B37C-191F-DDD42E0B167E}" v="199" dt="2023-04-06T02:15:30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F993-25E2-634E-BAAE-979470ED3484}" type="datetimeFigureOut">
              <a:rPr lang="en-CN" smtClean="0"/>
              <a:t>4/6/23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AF8F-34DA-FD49-A130-D082037323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1" r:id="rId3"/>
    <p:sldLayoutId id="2147483652" r:id="rId4"/>
    <p:sldLayoutId id="2147483653" r:id="rId5"/>
    <p:sldLayoutId id="2147483676" r:id="rId6"/>
    <p:sldLayoutId id="2147483677" r:id="rId7"/>
    <p:sldLayoutId id="2147483678" r:id="rId8"/>
    <p:sldLayoutId id="2147483679" r:id="rId9"/>
    <p:sldLayoutId id="2147483655" r:id="rId10"/>
    <p:sldLayoutId id="2147483656" r:id="rId11"/>
    <p:sldLayoutId id="2147483657" r:id="rId12"/>
    <p:sldLayoutId id="2147483680" r:id="rId13"/>
    <p:sldLayoutId id="2147483681" r:id="rId14"/>
    <p:sldLayoutId id="2147483682" r:id="rId15"/>
    <p:sldLayoutId id="2147483683" r:id="rId16"/>
    <p:sldLayoutId id="21474836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0.1192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arxiv.org/abs/2103.0002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002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102.12092.pdf" TargetMode="Externa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102.12092.pdf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102.12092.pdf" TargetMode="Externa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2.12092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6.1388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6.1388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ai.com/research/gpt-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arxiv.org/abs/2211.1160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lp-tutorial-acl2022.github.io/" TargetMode="External"/><Relationship Id="rId2" Type="http://schemas.openxmlformats.org/officeDocument/2006/relationships/hyperlink" Target="https://nips.cc/media/neurips-2021/Slides/2189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lp-tutorial.github.io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05.031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5.0046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2.0689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53230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Self-Supervised Models of Vision + Language 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74432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CSCI 601 471/671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NLP: Self-Supervised Models</a:t>
            </a:r>
            <a:endParaRPr sz="2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02E3B-62E7-EEAE-E8F3-5972D2C26242}"/>
              </a:ext>
            </a:extLst>
          </p:cNvPr>
          <p:cNvSpPr txBox="1"/>
          <p:nvPr/>
        </p:nvSpPr>
        <p:spPr>
          <a:xfrm>
            <a:off x="1134208" y="3472836"/>
            <a:ext cx="68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/sp2023/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Let's Consider Images - Vision Transformer</a:t>
            </a:r>
          </a:p>
          <a:p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BD705885-D8A4-AE1B-FC60-E098D9A1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85" r="69" b="-100"/>
          <a:stretch/>
        </p:blipFill>
        <p:spPr>
          <a:xfrm>
            <a:off x="1843087" y="3215448"/>
            <a:ext cx="5453946" cy="19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9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Let's Consider Images - Vision Transformer</a:t>
            </a:r>
          </a:p>
          <a:p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BD705885-D8A4-AE1B-FC60-E098D9A1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019685"/>
            <a:ext cx="5457825" cy="4123053"/>
          </a:xfrm>
          <a:prstGeom prst="rect">
            <a:avLst/>
          </a:prstGeom>
        </p:spPr>
      </p:pic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7DCEF268-FBCC-5DB6-9D7E-042C73D6D0D8}"/>
              </a:ext>
            </a:extLst>
          </p:cNvPr>
          <p:cNvSpPr txBox="1"/>
          <p:nvPr/>
        </p:nvSpPr>
        <p:spPr>
          <a:xfrm>
            <a:off x="-87464" y="4920663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An Image is Worth 16x16 Words: Transformers for Image Recognition at Scale, 2020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13372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about paired image-text – </a:t>
            </a:r>
            <a:r>
              <a:rPr lang="en-US">
                <a:solidFill>
                  <a:srgbClr val="FF0000"/>
                </a:solidFill>
              </a:rPr>
              <a:t>How to Encode?</a:t>
            </a:r>
          </a:p>
        </p:txBody>
      </p:sp>
      <p:pic>
        <p:nvPicPr>
          <p:cNvPr id="4" name="Picture 5" descr="A picture containing outdoor, building, tall, stone&#10;&#10;Description automatically generated">
            <a:extLst>
              <a:ext uri="{FF2B5EF4-FFF2-40B4-BE49-F238E27FC236}">
                <a16:creationId xmlns:a16="http://schemas.microsoft.com/office/drawing/2014/main" id="{47446136-B6DE-664A-68BC-16192113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16" y="1543050"/>
            <a:ext cx="274320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D7F90-3DF2-289C-5B5E-3DA4D7F12B30}"/>
              </a:ext>
            </a:extLst>
          </p:cNvPr>
          <p:cNvSpPr txBox="1"/>
          <p:nvPr/>
        </p:nvSpPr>
        <p:spPr>
          <a:xfrm>
            <a:off x="1036673" y="3767913"/>
            <a:ext cx="273655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Basilica of St. John Lateran</a:t>
            </a:r>
          </a:p>
        </p:txBody>
      </p:sp>
      <p:pic>
        <p:nvPicPr>
          <p:cNvPr id="8" name="Picture 7" descr="A picture containing sky, outdoor, building, stone&#10;&#10;Description automatically generated">
            <a:extLst>
              <a:ext uri="{FF2B5EF4-FFF2-40B4-BE49-F238E27FC236}">
                <a16:creationId xmlns:a16="http://schemas.microsoft.com/office/drawing/2014/main" id="{446DB84C-649E-82CC-DB3D-64BCED51F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29" y="1545272"/>
            <a:ext cx="3095403" cy="2066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E4D49F-373A-60FD-3F2F-16C1E828BCB8}"/>
              </a:ext>
            </a:extLst>
          </p:cNvPr>
          <p:cNvSpPr txBox="1"/>
          <p:nvPr/>
        </p:nvSpPr>
        <p:spPr>
          <a:xfrm>
            <a:off x="5376085" y="3767912"/>
            <a:ext cx="30887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House with Chimeras – Kiev</a:t>
            </a:r>
          </a:p>
        </p:txBody>
      </p:sp>
    </p:spTree>
    <p:extLst>
      <p:ext uri="{BB962C8B-B14F-4D97-AF65-F5344CB8AC3E}">
        <p14:creationId xmlns:p14="http://schemas.microsoft.com/office/powerpoint/2010/main" val="366044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4999"/>
              </a:lnSpc>
            </a:pPr>
            <a:r>
              <a:rPr lang="en-US" i="1"/>
              <a:t>Contrastive Language–Image Pre-training </a:t>
            </a:r>
            <a:r>
              <a:rPr lang="en-US"/>
              <a:t>(CLIP)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/>
              <a:t>Given a batch of N (image, text) pairs, predict which of the N × N possible (image, text) pairings across a batch occurred</a:t>
            </a:r>
            <a:endParaRPr lang="en-US" i="1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8887CBE-3A0D-1283-CE39-611D1ACC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7" b="-133"/>
          <a:stretch/>
        </p:blipFill>
        <p:spPr>
          <a:xfrm>
            <a:off x="564733" y="2073289"/>
            <a:ext cx="4008779" cy="2827980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B2AE06E7-9805-B059-B85C-1AF72214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85" y="2149546"/>
            <a:ext cx="2743200" cy="2543867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49950B94-E75D-79D5-340A-BE3A632A6BB2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4"/>
              </a:rPr>
              <a:t>Learning Transferable Visual Models From Natural Language Supervision,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7827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4999"/>
              </a:lnSpc>
            </a:pPr>
            <a:r>
              <a:rPr lang="en-US" i="1"/>
              <a:t>Contrastive Language–Image Pre-training </a:t>
            </a:r>
            <a:r>
              <a:rPr lang="en-US"/>
              <a:t>(CLIP)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/>
              <a:t>Consider classifying photos of dogs vs cats - for each image, check if CLIP predicts text description “a photo of a </a:t>
            </a:r>
            <a:r>
              <a:rPr lang="en-US" i="1"/>
              <a:t>dog</a:t>
            </a:r>
            <a:r>
              <a:rPr lang="en-US"/>
              <a:t>” or “a photo of a </a:t>
            </a:r>
            <a:r>
              <a:rPr lang="en-US" i="1"/>
              <a:t>cat</a:t>
            </a:r>
            <a:r>
              <a:rPr lang="en-US"/>
              <a:t>” is more likely to be paired with it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8887CBE-3A0D-1283-CE39-611D1ACC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35" b="-266"/>
          <a:stretch/>
        </p:blipFill>
        <p:spPr>
          <a:xfrm>
            <a:off x="564733" y="2073289"/>
            <a:ext cx="8018285" cy="2831747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9E2E4607-CE14-1C60-BC9A-229AC943A1AD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Learning Transferable Visual Models From Natural Language Supervision,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756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4999"/>
              </a:lnSpc>
            </a:pPr>
            <a:r>
              <a:rPr lang="en-US"/>
              <a:t>What can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rgbClr val="595959"/>
                </a:solidFill>
              </a:rPr>
              <a:t>CLIP evaluates associations between image-text pairs:</a:t>
            </a:r>
            <a:endParaRPr lang="en-US"/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Classification</a:t>
            </a:r>
            <a:endParaRPr lang="en-US"/>
          </a:p>
          <a:p>
            <a:pPr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Searching</a:t>
            </a:r>
          </a:p>
          <a:p>
            <a:pPr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Controllable Caption Generation</a:t>
            </a: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F4E2113-AC9E-5160-0933-5506986FA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7" b="-133"/>
          <a:stretch/>
        </p:blipFill>
        <p:spPr>
          <a:xfrm>
            <a:off x="4399980" y="1935578"/>
            <a:ext cx="4008779" cy="28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7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4999"/>
              </a:lnSpc>
            </a:pPr>
            <a:r>
              <a:rPr lang="en-US"/>
              <a:t>What can't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indent="-285750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No generation capabilities</a:t>
            </a:r>
            <a:endParaRPr lang="en-US"/>
          </a:p>
          <a:p>
            <a:pPr marL="400050" indent="-285750">
              <a:lnSpc>
                <a:spcPct val="114999"/>
              </a:lnSpc>
            </a:pPr>
            <a:endParaRPr lang="en-US"/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400050" indent="-285750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Prompting / In-Context Learning</a:t>
            </a:r>
            <a:endParaRPr lang="en-US"/>
          </a:p>
          <a:p>
            <a:pPr marL="857250" lvl="1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Few-shot captioning</a:t>
            </a: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0CDEA60-C4BC-7DE2-8E19-CD43EE8C4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7" b="-133"/>
          <a:stretch/>
        </p:blipFill>
        <p:spPr>
          <a:xfrm>
            <a:off x="4399980" y="1935578"/>
            <a:ext cx="4008779" cy="28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87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Text-to-Image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E31DFB0-AA13-8431-CF19-9CD4CC40B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41" y="1882113"/>
            <a:ext cx="4431118" cy="13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5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First, a text prompt is input into a </a:t>
            </a:r>
            <a:r>
              <a:rPr lang="en-US" b="1">
                <a:solidFill>
                  <a:schemeClr val="tx1"/>
                </a:solidFill>
              </a:rPr>
              <a:t>text encoder</a:t>
            </a:r>
            <a:r>
              <a:rPr lang="en-US">
                <a:solidFill>
                  <a:schemeClr val="tx1"/>
                </a:solidFill>
              </a:rPr>
              <a:t> that is trained to map the prompt to a representation space.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BD85B85A-7C3E-1D23-0858-DF856B54BB8E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Corbel"/>
                <a:ea typeface="Corbel"/>
                <a:sym typeface="Corbel"/>
              </a:rPr>
              <a:t>[</a:t>
            </a:r>
            <a:r>
              <a:rPr lang="en-US" sz="900">
                <a:ea typeface="Corbel"/>
                <a:sym typeface="Corbel"/>
                <a:hlinkClick r:id="rId2"/>
              </a:rPr>
              <a:t>Zero-Shot Text-to-Image Generation, 2021</a:t>
            </a:r>
            <a:r>
              <a:rPr lang="en-US" sz="900">
                <a:latin typeface="Corbel"/>
                <a:ea typeface="Corbel"/>
                <a:sym typeface="Corbel"/>
              </a:rPr>
              <a:t>]</a:t>
            </a:r>
            <a:endParaRPr lang="en-US" sz="90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9355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First, a text prompt is input into a </a:t>
            </a:r>
            <a:r>
              <a:rPr lang="en-US" b="1">
                <a:solidFill>
                  <a:schemeClr val="tx1"/>
                </a:solidFill>
              </a:rPr>
              <a:t>text encoder</a:t>
            </a:r>
            <a:r>
              <a:rPr lang="en-US">
                <a:solidFill>
                  <a:schemeClr val="tx1"/>
                </a:solidFill>
              </a:rPr>
              <a:t> that is trained to map the prompt to a representation space.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Next, a </a:t>
            </a:r>
            <a:r>
              <a:rPr lang="en-US" b="1">
                <a:solidFill>
                  <a:schemeClr val="tx1"/>
                </a:solidFill>
              </a:rPr>
              <a:t>prior</a:t>
            </a:r>
            <a:r>
              <a:rPr lang="en-US">
                <a:solidFill>
                  <a:schemeClr val="tx1"/>
                </a:solidFill>
              </a:rPr>
              <a:t> maps the text encoding to a corresponding </a:t>
            </a:r>
            <a:r>
              <a:rPr lang="en-US" b="1">
                <a:solidFill>
                  <a:schemeClr val="tx1"/>
                </a:solidFill>
              </a:rPr>
              <a:t>image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b="1">
                <a:solidFill>
                  <a:schemeClr val="tx1"/>
                </a:solidFill>
              </a:rPr>
              <a:t>encoding</a:t>
            </a:r>
            <a:r>
              <a:rPr lang="en-US">
                <a:solidFill>
                  <a:schemeClr val="tx1"/>
                </a:solidFill>
              </a:rPr>
              <a:t> that captures the semantic information of the prompt contained in the text encoding.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2F660230-823F-3441-CDCA-DC0A7CEF0B92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Corbel"/>
                <a:ea typeface="Corbel"/>
                <a:sym typeface="Corbel"/>
              </a:rPr>
              <a:t>[</a:t>
            </a:r>
            <a:r>
              <a:rPr lang="en-US" sz="900">
                <a:ea typeface="Corbel"/>
                <a:sym typeface="Corbel"/>
                <a:hlinkClick r:id="rId2"/>
              </a:rPr>
              <a:t>Zero-Shot Text-to-Image Generation, 2021</a:t>
            </a:r>
            <a:r>
              <a:rPr lang="en-US" sz="900">
                <a:latin typeface="Corbel"/>
                <a:ea typeface="Corbel"/>
                <a:sym typeface="Corbel"/>
              </a:rPr>
              <a:t>]</a:t>
            </a:r>
            <a:endParaRPr lang="en-US" sz="90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7795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37A2-533C-6403-2826-1DFAA65D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Logistics update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FB205-584E-E0DB-8456-D2C3B3CCC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recommended few projects for revision. Due on Monday noon.</a:t>
            </a:r>
          </a:p>
          <a:p>
            <a:pPr lvl="1">
              <a:lnSpc>
                <a:spcPct val="114999"/>
              </a:lnSpc>
            </a:pPr>
            <a:r>
              <a:rPr lang="en-US"/>
              <a:t>Please talk to us if you need more brainstorming to scope your proposal better. </a:t>
            </a:r>
          </a:p>
          <a:p>
            <a:pPr>
              <a:lnSpc>
                <a:spcPct val="114999"/>
              </a:lnSpc>
              <a:buSzPts val="1400"/>
            </a:pPr>
            <a:endParaRPr lang="en-US"/>
          </a:p>
          <a:p>
            <a:pPr>
              <a:lnSpc>
                <a:spcPct val="114999"/>
              </a:lnSpc>
              <a:buSzPts val="1400"/>
            </a:pPr>
            <a:r>
              <a:rPr lang="en-US"/>
              <a:t>Each team is assigned to a mentor (we will email you about the assignment). </a:t>
            </a:r>
          </a:p>
          <a:p>
            <a:pPr>
              <a:lnSpc>
                <a:spcPct val="114999"/>
              </a:lnSpc>
              <a:buSzPts val="1400"/>
            </a:pPr>
            <a:r>
              <a:rPr lang="en-US"/>
              <a:t>Each team is responsible to schedule meeting time with their mentor. </a:t>
            </a:r>
          </a:p>
          <a:p>
            <a:pPr>
              <a:lnSpc>
                <a:spcPct val="114999"/>
              </a:lnSpc>
              <a:buSzPts val="1400"/>
            </a:pPr>
            <a:r>
              <a:rPr lang="en-US"/>
              <a:t>Our suggestion: meet with them at least once every 10 days. </a:t>
            </a:r>
          </a:p>
          <a:p>
            <a:pPr>
              <a:lnSpc>
                <a:spcPct val="114999"/>
              </a:lnSpc>
              <a:buSzPts val="1400"/>
            </a:pPr>
            <a:endParaRPr lang="en-US"/>
          </a:p>
          <a:p>
            <a:pPr>
              <a:lnSpc>
                <a:spcPct val="114999"/>
              </a:lnSpc>
              <a:buSzPts val="1400"/>
            </a:pPr>
            <a:r>
              <a:rPr lang="en-US"/>
              <a:t>Starting next week: no TA/CA office hours. 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r>
              <a:rPr lang="en-US"/>
              <a:t>We will have external speakers next week! </a:t>
            </a:r>
          </a:p>
          <a:p>
            <a:pPr>
              <a:lnSpc>
                <a:spcPct val="114999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51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First, a text prompt is input into a </a:t>
            </a:r>
            <a:r>
              <a:rPr lang="en-US" b="1">
                <a:solidFill>
                  <a:schemeClr val="tx1"/>
                </a:solidFill>
              </a:rPr>
              <a:t>text encoder</a:t>
            </a:r>
            <a:r>
              <a:rPr lang="en-US">
                <a:solidFill>
                  <a:schemeClr val="tx1"/>
                </a:solidFill>
              </a:rPr>
              <a:t> that is trained to map the prompt to a representation space.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Next, a </a:t>
            </a:r>
            <a:r>
              <a:rPr lang="en-US" b="1">
                <a:solidFill>
                  <a:schemeClr val="tx1"/>
                </a:solidFill>
              </a:rPr>
              <a:t>prior</a:t>
            </a:r>
            <a:r>
              <a:rPr lang="en-US">
                <a:solidFill>
                  <a:schemeClr val="tx1"/>
                </a:solidFill>
              </a:rPr>
              <a:t> maps the text encoding to a corresponding </a:t>
            </a:r>
            <a:r>
              <a:rPr lang="en-US" b="1">
                <a:solidFill>
                  <a:schemeClr val="tx1"/>
                </a:solidFill>
              </a:rPr>
              <a:t>image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b="1">
                <a:solidFill>
                  <a:schemeClr val="tx1"/>
                </a:solidFill>
              </a:rPr>
              <a:t>encoding</a:t>
            </a:r>
            <a:r>
              <a:rPr lang="en-US">
                <a:solidFill>
                  <a:schemeClr val="tx1"/>
                </a:solidFill>
              </a:rPr>
              <a:t> that captures the semantic information of the prompt contained in the text encoding.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Finally, an </a:t>
            </a:r>
            <a:r>
              <a:rPr lang="en-US" b="1">
                <a:solidFill>
                  <a:schemeClr val="tx1"/>
                </a:solidFill>
              </a:rPr>
              <a:t>image decoder </a:t>
            </a:r>
            <a:r>
              <a:rPr lang="en-US">
                <a:solidFill>
                  <a:schemeClr val="tx1"/>
                </a:solidFill>
              </a:rPr>
              <a:t>stochastically generates an image which is a visual manifestation of this semantic information.</a:t>
            </a: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6A405290-4873-CEBA-68D3-046F5CE87650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Corbel"/>
                <a:ea typeface="Corbel"/>
                <a:sym typeface="Corbel"/>
              </a:rPr>
              <a:t>[</a:t>
            </a:r>
            <a:r>
              <a:rPr lang="en-US" sz="900">
                <a:ea typeface="Corbel"/>
                <a:sym typeface="Corbel"/>
                <a:hlinkClick r:id="rId2"/>
              </a:rPr>
              <a:t>Zero-Shot Text-to-Image Generation, 2021</a:t>
            </a:r>
            <a:r>
              <a:rPr lang="en-US" sz="900">
                <a:latin typeface="Corbel"/>
                <a:ea typeface="Corbel"/>
                <a:sym typeface="Corbel"/>
              </a:rPr>
              <a:t>]</a:t>
            </a:r>
            <a:endParaRPr lang="en-US" sz="90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37163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DALL-E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11" y="1382860"/>
            <a:ext cx="6344979" cy="2769856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1CC895E1-5925-DEF8-E705-13FB3EADF308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Corbel"/>
                <a:ea typeface="Corbel"/>
                <a:sym typeface="Corbel"/>
              </a:rPr>
              <a:t>[</a:t>
            </a:r>
            <a:r>
              <a:rPr lang="en-US" sz="900">
                <a:ea typeface="Corbel"/>
                <a:sym typeface="Corbel"/>
                <a:hlinkClick r:id="rId3"/>
              </a:rPr>
              <a:t>Zero-Shot Text-to-Image Generation, 2021</a:t>
            </a:r>
            <a:r>
              <a:rPr lang="en-US" sz="900">
                <a:latin typeface="Corbel"/>
                <a:ea typeface="Corbel"/>
                <a:sym typeface="Corbel"/>
              </a:rPr>
              <a:t>]</a:t>
            </a:r>
            <a:endParaRPr lang="en-US" sz="90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48005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Multimodal Prompting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CLIP addresses ImageNet, but what if we introduce novel images / text / classes? 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/>
              <a:t>DALL-E addresses controllable image generation, but still no ICL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LLMs are transferrable to new tasks via prompting with examples</a:t>
            </a:r>
            <a:endParaRPr lang="en-US"/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FF0000"/>
                </a:solidFill>
              </a:rPr>
              <a:t>Can we do the same thing in a multimodal setting, e.g. vision + language?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0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749B-E3F5-732F-F0AA-3CE4C63D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Multimodal Few-Shot Learning with Frozen Language Models</a:t>
            </a: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4C727800-D595-D8F3-A2D5-F9BDE3EAB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211" r="-48" b="-101"/>
          <a:stretch/>
        </p:blipFill>
        <p:spPr>
          <a:xfrm>
            <a:off x="4589838" y="1065398"/>
            <a:ext cx="3595441" cy="3419847"/>
          </a:xfrm>
        </p:spPr>
      </p:pic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14405BFD-7DBB-2A83-FC95-365F3ED696EA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Multimodal Few-Shot Learning with Frozen Language Models,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4B34DE-070C-6C50-87D5-EE19CE0ED780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41681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First, consider a pretrained LLM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GPT-2-esque (7B)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Pretrained on C4</a:t>
            </a:r>
          </a:p>
          <a:p>
            <a:pPr lvl="1"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 indent="-285750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Next, consider a vision encoder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Input images (e.g. </a:t>
            </a:r>
            <a:r>
              <a:rPr lang="en-US" dirty="0" err="1">
                <a:solidFill>
                  <a:schemeClr val="tx1"/>
                </a:solidFill>
              </a:rPr>
              <a:t>WxHxC</a:t>
            </a:r>
            <a:r>
              <a:rPr lang="en-US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Output N tokens</a:t>
            </a:r>
          </a:p>
        </p:txBody>
      </p:sp>
    </p:spTree>
    <p:extLst>
      <p:ext uri="{BB962C8B-B14F-4D97-AF65-F5344CB8AC3E}">
        <p14:creationId xmlns:p14="http://schemas.microsoft.com/office/powerpoint/2010/main" val="2992403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749B-E3F5-732F-F0AA-3CE4C63D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Multimodal Few-Shot Learning with Frozen Language Models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9A9E7699-4A99-973F-DCE5-9B13D1359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31" y="1152475"/>
            <a:ext cx="8184937" cy="3416400"/>
          </a:xfrm>
        </p:spPr>
      </p:pic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F80BCEF4-CE04-42AA-BE5F-309C778AA3A1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Multimodal Few-Shot Learning with Frozen Language Models,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58281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7EB7-CF43-2A91-F9B5-B7393CE1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>
                <a:hlinkClick r:id="rId2"/>
              </a:rPr>
              <a:t>GPT-4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742692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9AA33E-2027-AC6E-F3C9-B161BA4CE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494" y="475"/>
            <a:ext cx="6061012" cy="5144400"/>
          </a:xfrm>
        </p:spPr>
      </p:pic>
    </p:spTree>
    <p:extLst>
      <p:ext uri="{BB962C8B-B14F-4D97-AF65-F5344CB8AC3E}">
        <p14:creationId xmlns:p14="http://schemas.microsoft.com/office/powerpoint/2010/main" val="3123893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road, outdoor, car&#10;&#10;Description automatically generated">
            <a:extLst>
              <a:ext uri="{FF2B5EF4-FFF2-40B4-BE49-F238E27FC236}">
                <a16:creationId xmlns:a16="http://schemas.microsoft.com/office/drawing/2014/main" id="{A2BAC14C-C6B2-30CE-C700-29233901C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494" y="475"/>
            <a:ext cx="6061012" cy="5144400"/>
          </a:xfrm>
        </p:spPr>
      </p:pic>
    </p:spTree>
    <p:extLst>
      <p:ext uri="{BB962C8B-B14F-4D97-AF65-F5344CB8AC3E}">
        <p14:creationId xmlns:p14="http://schemas.microsoft.com/office/powerpoint/2010/main" val="4037320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794BD-FA35-1CA8-1F66-97D98E3B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Multimodal - RLHF</a:t>
            </a:r>
          </a:p>
        </p:txBody>
      </p:sp>
      <p:pic>
        <p:nvPicPr>
          <p:cNvPr id="1026" name="Picture 2" descr="R] A simple explanation of Reinforcement Learning from Human Feedback (RLHF)  : r/MachineLearning">
            <a:extLst>
              <a:ext uri="{FF2B5EF4-FFF2-40B4-BE49-F238E27FC236}">
                <a16:creationId xmlns:a16="http://schemas.microsoft.com/office/drawing/2014/main" id="{A361046F-9D13-E457-4912-CA9D1DF4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80" y="1222881"/>
            <a:ext cx="6738785" cy="33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A353D473-3F69-6D35-075E-EC671D9F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65" y="1987826"/>
            <a:ext cx="1329573" cy="1428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8;g1501cc781cf_0_0">
            <a:extLst>
              <a:ext uri="{FF2B5EF4-FFF2-40B4-BE49-F238E27FC236}">
                <a16:creationId xmlns:a16="http://schemas.microsoft.com/office/drawing/2014/main" id="{A1BC9F6A-2F0A-0DC4-6A9E-F8F39E2B06CF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4"/>
              </a:rPr>
              <a:t>Improving Multimodal Interactive Agents with Reinforcement Learning from Human Feedback, 2022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DD60FF1F-09F3-7B9C-0B9B-46AF0756A5AB}"/>
              </a:ext>
            </a:extLst>
          </p:cNvPr>
          <p:cNvSpPr/>
          <p:nvPr/>
        </p:nvSpPr>
        <p:spPr>
          <a:xfrm>
            <a:off x="230255" y="3797084"/>
            <a:ext cx="2051769" cy="1058774"/>
          </a:xfrm>
          <a:prstGeom prst="wedgeRoundRectCallout">
            <a:avLst>
              <a:gd name="adj1" fmla="val -9817"/>
              <a:gd name="adj2" fmla="val -70567"/>
              <a:gd name="adj3" fmla="val 16667"/>
            </a:avLst>
          </a:prstGeom>
          <a:solidFill>
            <a:srgbClr val="EAEDF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</a:rPr>
              <a:t>The input could be any modality! </a:t>
            </a:r>
          </a:p>
        </p:txBody>
      </p:sp>
    </p:spTree>
    <p:extLst>
      <p:ext uri="{BB962C8B-B14F-4D97-AF65-F5344CB8AC3E}">
        <p14:creationId xmlns:p14="http://schemas.microsoft.com/office/powerpoint/2010/main" val="1420798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FE65-EFD4-1DE0-E052-0F2CE29A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 we still face  </a:t>
            </a:r>
            <a:br>
              <a:rPr lang="en-US"/>
            </a:br>
            <a:r>
              <a:rPr lang="en-US" i="1"/>
              <a:t>Models’ quality depend on frequency of patterns </a:t>
            </a:r>
            <a:endParaRPr lang="en-US"/>
          </a:p>
        </p:txBody>
      </p:sp>
      <p:pic>
        <p:nvPicPr>
          <p:cNvPr id="6148" name="Picture 4" descr="AI Image Generators Keep Messing Up Hands. Here's Why.">
            <a:extLst>
              <a:ext uri="{FF2B5EF4-FFF2-40B4-BE49-F238E27FC236}">
                <a16:creationId xmlns:a16="http://schemas.microsoft.com/office/drawing/2014/main" id="{5B275C5B-9036-DBBD-495B-6814D214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r="20989"/>
          <a:stretch/>
        </p:blipFill>
        <p:spPr bwMode="auto">
          <a:xfrm>
            <a:off x="311700" y="1692824"/>
            <a:ext cx="2340429" cy="26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hy AI-generated hands are the stuff of nightmares, explained by a  scientist | BBC Science Focus Magazine">
            <a:extLst>
              <a:ext uri="{FF2B5EF4-FFF2-40B4-BE49-F238E27FC236}">
                <a16:creationId xmlns:a16="http://schemas.microsoft.com/office/drawing/2014/main" id="{75C510EA-77FA-869B-C57E-668ACDF97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6"/>
          <a:stretch/>
        </p:blipFill>
        <p:spPr bwMode="auto">
          <a:xfrm>
            <a:off x="2902500" y="1864226"/>
            <a:ext cx="1831394" cy="24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I Drawing Hands | Know Your Meme">
            <a:extLst>
              <a:ext uri="{FF2B5EF4-FFF2-40B4-BE49-F238E27FC236}">
                <a16:creationId xmlns:a16="http://schemas.microsoft.com/office/drawing/2014/main" id="{7099A356-7088-FEBD-0F46-C6834A01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23" y="1875112"/>
            <a:ext cx="4159734" cy="23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7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Attention Is All You Need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1FC194-0F55-58C0-6D87-C6CEEFE17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Transformers are eating the world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SOTA performance across a range of NLP tasks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...QA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...summarization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… paraphrasing</a:t>
            </a:r>
          </a:p>
          <a:p>
            <a:pPr lvl="1"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FF0000"/>
                </a:solidFill>
              </a:rPr>
              <a:t>Is Attention all you need?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en-US">
                <a:solidFill>
                  <a:srgbClr val="FF0000"/>
                </a:solidFill>
              </a:rPr>
              <a:t>Everything thus far has been text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en-US">
                <a:solidFill>
                  <a:srgbClr val="FF0000"/>
                </a:solidFill>
              </a:rPr>
              <a:t>What about other modalities, e.g., images?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en-US">
                <a:solidFill>
                  <a:srgbClr val="FF0000"/>
                </a:solidFill>
              </a:rPr>
              <a:t>What about multi-modal settings, e.g., captioned images?</a:t>
            </a:r>
          </a:p>
          <a:p>
            <a:pPr lvl="1">
              <a:lnSpc>
                <a:spcPct val="114999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81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FE65-EFD4-1DE0-E052-0F2CE29A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 we still face - The long tail </a:t>
            </a:r>
            <a:br>
              <a:rPr lang="en-US"/>
            </a:br>
            <a:r>
              <a:rPr lang="en-US" i="1">
                <a:solidFill>
                  <a:srgbClr val="C00000"/>
                </a:solidFill>
              </a:rPr>
              <a:t>Most</a:t>
            </a:r>
            <a:r>
              <a:rPr lang="en-US" i="1"/>
              <a:t> things are </a:t>
            </a:r>
            <a:r>
              <a:rPr lang="en-US" i="1">
                <a:solidFill>
                  <a:srgbClr val="C00000"/>
                </a:solidFill>
              </a:rPr>
              <a:t>infrequent</a:t>
            </a:r>
            <a:endParaRPr lang="en-US"/>
          </a:p>
        </p:txBody>
      </p:sp>
      <p:pic>
        <p:nvPicPr>
          <p:cNvPr id="4098" name="Picture 2" descr="Recognize Strategic Opportunities with Long-Tail Data">
            <a:extLst>
              <a:ext uri="{FF2B5EF4-FFF2-40B4-BE49-F238E27FC236}">
                <a16:creationId xmlns:a16="http://schemas.microsoft.com/office/drawing/2014/main" id="{7C8C6ADF-2AA8-BADB-8969-13BFD7538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6" b="26311"/>
          <a:stretch/>
        </p:blipFill>
        <p:spPr bwMode="auto">
          <a:xfrm>
            <a:off x="1197429" y="1694878"/>
            <a:ext cx="6520543" cy="32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D5FBB-72D2-6380-5F74-A9C6723CCCBF}"/>
              </a:ext>
            </a:extLst>
          </p:cNvPr>
          <p:cNvSpPr txBox="1"/>
          <p:nvPr/>
        </p:nvSpPr>
        <p:spPr>
          <a:xfrm>
            <a:off x="6008914" y="4676703"/>
            <a:ext cx="1012372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20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7A69-4603-BC58-6D8B-FD1F81FA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Envisioning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8724-77CE-97A8-997F-50B476CF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modalities — combinations of video (2D, 3D), text, code, etc. </a:t>
            </a:r>
          </a:p>
          <a:p>
            <a:r>
              <a:rPr lang="en-US" dirty="0"/>
              <a:t>Large models and more efficient scaling </a:t>
            </a:r>
          </a:p>
          <a:p>
            <a:r>
              <a:rPr lang="en-US" dirty="0"/>
              <a:t>More breath — more data and more types of data </a:t>
            </a:r>
          </a:p>
          <a:p>
            <a:r>
              <a:rPr lang="en-US" dirty="0"/>
              <a:t>Interaction with physical world — models with hands and actuators </a:t>
            </a:r>
          </a:p>
          <a:p>
            <a:r>
              <a:rPr lang="en-US" dirty="0"/>
              <a:t>Better personalization — these agents should serve your 🫵 needs </a:t>
            </a:r>
          </a:p>
          <a:p>
            <a:r>
              <a:rPr lang="en-US" dirty="0"/>
              <a:t>Better human-machine teaming </a:t>
            </a:r>
          </a:p>
          <a:p>
            <a:pPr lvl="1"/>
            <a:r>
              <a:rPr lang="en-US" dirty="0" err="1"/>
              <a:t>CoPilot</a:t>
            </a:r>
            <a:r>
              <a:rPr lang="en-US" dirty="0"/>
              <a:t> for coding</a:t>
            </a:r>
          </a:p>
          <a:p>
            <a:pPr lvl="1"/>
            <a:r>
              <a:rPr lang="en-US" dirty="0" err="1"/>
              <a:t>CoPilot</a:t>
            </a:r>
            <a:r>
              <a:rPr lang="en-US" dirty="0"/>
              <a:t> for writing</a:t>
            </a:r>
          </a:p>
          <a:p>
            <a:pPr lvl="1"/>
            <a:r>
              <a:rPr lang="en-US" dirty="0"/>
              <a:t>….</a:t>
            </a:r>
          </a:p>
          <a:p>
            <a:pPr lvl="1"/>
            <a:r>
              <a:rPr lang="en-US" dirty="0" err="1"/>
              <a:t>CoPilot</a:t>
            </a:r>
            <a:r>
              <a:rPr lang="en-US" dirty="0"/>
              <a:t> for life!!!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21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2ECF-073E-E04B-C660-2FC94FB7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2"/>
              </a:rPr>
              <a:t>https://nips.cc/media/neurips-2021/Slides/21895.pdf</a:t>
            </a:r>
            <a:r>
              <a:rPr lang="en-US"/>
              <a:t> </a:t>
            </a:r>
            <a:br>
              <a:rPr lang="en-US"/>
            </a:br>
            <a:r>
              <a:rPr lang="en-US">
                <a:hlinkClick r:id="rId3"/>
              </a:rPr>
              <a:t>https://vlp-tutorial-acl2022.github.io/</a:t>
            </a:r>
            <a:r>
              <a:rPr lang="en-US"/>
              <a:t>   </a:t>
            </a:r>
            <a:br>
              <a:rPr lang="en-US"/>
            </a:br>
            <a:r>
              <a:rPr lang="en-US">
                <a:hlinkClick r:id="rId4"/>
              </a:rPr>
              <a:t>https://vlp-tutorial.github.io/</a:t>
            </a:r>
            <a:r>
              <a:rPr lang="en-US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373955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E68-E68A-99AE-9162-7A077D21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Today's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F286E-8C8B-7F5E-442C-A08307BDA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/>
              <a:t>Resources, datasets, &amp; problems of interest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r>
              <a:rPr lang="en-US"/>
              <a:t>Models &amp; architectures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r>
              <a:rPr lang="en-US"/>
              <a:t>Challenges &amp; envisioned future</a:t>
            </a:r>
          </a:p>
        </p:txBody>
      </p:sp>
    </p:spTree>
    <p:extLst>
      <p:ext uri="{BB962C8B-B14F-4D97-AF65-F5344CB8AC3E}">
        <p14:creationId xmlns:p14="http://schemas.microsoft.com/office/powerpoint/2010/main" val="47587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COCO, VQA, CLEVR, oh 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>
                <a:solidFill>
                  <a:schemeClr val="tx1"/>
                </a:solidFill>
              </a:rPr>
              <a:t>Common Objects In Context (2014)</a:t>
            </a:r>
            <a:endParaRPr lang="en-US"/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Object detection, segmentation, key-point detection, and captioning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~330K Images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426D3F-0AA8-96B5-DB1B-D36CBF308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56" y="1619546"/>
            <a:ext cx="4833687" cy="1475785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8E69960A-4AFD-D483-A0CA-3557319AE301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Microsoft COCO: Common Objects in Context, 2014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378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COCO, VQA, CLEVR, oh 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chemeClr val="tx1"/>
                </a:solidFill>
              </a:rPr>
              <a:t>Visual Question Answering (2017)</a:t>
            </a:r>
            <a:endParaRPr lang="en-US"/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Open-ended questions about images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~265K Images, at least 3 questions per image, "gold" answers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335EFD6-3505-D914-088E-87F4250B2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949" y="1647286"/>
            <a:ext cx="4420101" cy="1296225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0874FFB5-86DA-C746-633E-FAE0DA68A3AA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VQA: Visual Question Answering, 2015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775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COCO, VQA, CLEVR, oh 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3869643" cy="3416400"/>
          </a:xfrm>
        </p:spPr>
        <p:txBody>
          <a:bodyPr/>
          <a:lstStyle/>
          <a:p>
            <a:pPr marL="114300" indent="0">
              <a:buNone/>
            </a:pPr>
            <a:r>
              <a:rPr lang="en-US">
                <a:solidFill>
                  <a:schemeClr val="tx1"/>
                </a:solidFill>
              </a:rPr>
              <a:t>CLEVER (2017)</a:t>
            </a:r>
            <a:endParaRPr lang="en-US"/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FF0000"/>
                </a:solidFill>
              </a:rPr>
              <a:t>"strong biases that models can exploit to correctly answer questions without reasoning"</a:t>
            </a:r>
          </a:p>
          <a:p>
            <a:pPr>
              <a:lnSpc>
                <a:spcPct val="114999"/>
              </a:lnSpc>
            </a:pPr>
            <a:endParaRPr lang="en-US">
              <a:solidFill>
                <a:srgbClr val="FF0000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~100K Images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~865K Questions</a:t>
            </a:r>
          </a:p>
          <a:p>
            <a:pPr lvl="1"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Answers to all train/</a:t>
            </a:r>
            <a:r>
              <a:rPr lang="en-US" err="1">
                <a:solidFill>
                  <a:schemeClr val="tx1"/>
                </a:solidFill>
              </a:rPr>
              <a:t>val</a:t>
            </a:r>
            <a:r>
              <a:rPr lang="en-US">
                <a:solidFill>
                  <a:schemeClr val="tx1"/>
                </a:solidFill>
              </a:rPr>
              <a:t> questions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5" descr="A picture containing text, indoor, different&#10;&#10;Description automatically generated">
            <a:extLst>
              <a:ext uri="{FF2B5EF4-FFF2-40B4-BE49-F238E27FC236}">
                <a16:creationId xmlns:a16="http://schemas.microsoft.com/office/drawing/2014/main" id="{34C9E68E-84C0-5179-54F1-1A896322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46" y="1154151"/>
            <a:ext cx="4329864" cy="3466854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2633AF23-9809-37FE-2CD8-31CB5DBAA6B7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CLEVR: A Diagnostic Dataset for Compositional Language and Elementary Visual Reasoning, 2016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1191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Let's Consider Images – </a:t>
            </a:r>
            <a:r>
              <a:rPr lang="en-US">
                <a:solidFill>
                  <a:srgbClr val="FF0000"/>
                </a:solidFill>
              </a:rPr>
              <a:t>How to Encode?</a:t>
            </a:r>
          </a:p>
        </p:txBody>
      </p:sp>
      <p:pic>
        <p:nvPicPr>
          <p:cNvPr id="5" name="Picture 5" descr="A picture containing outdoor, building, tall, stone&#10;&#10;Description automatically generated">
            <a:extLst>
              <a:ext uri="{FF2B5EF4-FFF2-40B4-BE49-F238E27FC236}">
                <a16:creationId xmlns:a16="http://schemas.microsoft.com/office/drawing/2014/main" id="{33F569D7-2CA9-2204-05C8-5CCF60E1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16" y="1543050"/>
            <a:ext cx="2743200" cy="2057400"/>
          </a:xfrm>
          <a:prstGeom prst="rect">
            <a:avLst/>
          </a:prstGeom>
        </p:spPr>
      </p:pic>
      <p:pic>
        <p:nvPicPr>
          <p:cNvPr id="7" name="Picture 7" descr="A picture containing sky, outdoor, building, stone&#10;&#10;Description automatically generated">
            <a:extLst>
              <a:ext uri="{FF2B5EF4-FFF2-40B4-BE49-F238E27FC236}">
                <a16:creationId xmlns:a16="http://schemas.microsoft.com/office/drawing/2014/main" id="{8B09BFEE-2234-969E-CDA2-1CA9C69B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29" y="1545272"/>
            <a:ext cx="3095403" cy="20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2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Let's Consider Images - Vision Transformer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BD705885-D8A4-AE1B-FC60-E098D9A1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82" r="77670" b="-128"/>
          <a:stretch/>
        </p:blipFill>
        <p:spPr>
          <a:xfrm>
            <a:off x="1843087" y="3388402"/>
            <a:ext cx="1218679" cy="17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27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Macintosh PowerPoint</Application>
  <PresentationFormat>On-screen Show (16:9)</PresentationFormat>
  <Paragraphs>172</Paragraphs>
  <Slides>32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Corbel</vt:lpstr>
      <vt:lpstr>Consolas</vt:lpstr>
      <vt:lpstr>Arial</vt:lpstr>
      <vt:lpstr>Simple Light</vt:lpstr>
      <vt:lpstr>Self-Supervised Models of Vision + Language </vt:lpstr>
      <vt:lpstr>Logistics update </vt:lpstr>
      <vt:lpstr>Attention Is All You Need</vt:lpstr>
      <vt:lpstr>Today's Talk</vt:lpstr>
      <vt:lpstr>COCO, VQA, CLEVR, oh my</vt:lpstr>
      <vt:lpstr>COCO, VQA, CLEVR, oh my</vt:lpstr>
      <vt:lpstr>COCO, VQA, CLEVR, oh my</vt:lpstr>
      <vt:lpstr>Let's Consider Images – How to Encode?</vt:lpstr>
      <vt:lpstr>Let's Consider Images - Vision Transformer</vt:lpstr>
      <vt:lpstr>Let's Consider Images - Vision Transformer </vt:lpstr>
      <vt:lpstr>Let's Consider Images - Vision Transformer </vt:lpstr>
      <vt:lpstr>What about paired image-text – How to Encode?</vt:lpstr>
      <vt:lpstr>Contrastive Language–Image Pre-training (CLIP)</vt:lpstr>
      <vt:lpstr>Contrastive Language–Image Pre-training (CLIP)</vt:lpstr>
      <vt:lpstr>What can CLIP do?</vt:lpstr>
      <vt:lpstr>What can't CLIP do?</vt:lpstr>
      <vt:lpstr>Text-to-Image</vt:lpstr>
      <vt:lpstr>DALL-E</vt:lpstr>
      <vt:lpstr>DALL-E</vt:lpstr>
      <vt:lpstr>DALL-E</vt:lpstr>
      <vt:lpstr>DALL-E</vt:lpstr>
      <vt:lpstr>Multimodal Prompting</vt:lpstr>
      <vt:lpstr>Multimodal Few-Shot Learning with Frozen Language Models</vt:lpstr>
      <vt:lpstr>Multimodal Few-Shot Learning with Frozen Language Models</vt:lpstr>
      <vt:lpstr>GPT-4</vt:lpstr>
      <vt:lpstr>PowerPoint Presentation</vt:lpstr>
      <vt:lpstr>PowerPoint Presentation</vt:lpstr>
      <vt:lpstr>Multimodal - RLHF</vt:lpstr>
      <vt:lpstr>Challenges we still face   Models’ quality depend on frequency of patterns </vt:lpstr>
      <vt:lpstr>Challenges we still face - The long tail  Most things are infrequent</vt:lpstr>
      <vt:lpstr>Envisioning the future</vt:lpstr>
      <vt:lpstr>https://nips.cc/media/neurips-2021/Slides/21895.pdf  https://vlp-tutorial-acl2022.github.io/    https://vlp-tutorial.github.io/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1</cp:revision>
  <dcterms:modified xsi:type="dcterms:W3CDTF">2023-04-06T17:00:06Z</dcterms:modified>
</cp:coreProperties>
</file>