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9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modernComment_65E_C25A6693.xml" ContentType="application/vnd.ms-powerpoint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54.jpg" ContentType="image/jpg"/>
  <Override PartName="/ppt/media/image55.jpg" ContentType="image/jp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modernComment_698_34BFBB46.xml" ContentType="application/vnd.ms-powerpoint.comments+xml"/>
  <Override PartName="/ppt/notesSlides/notesSlide25.xml" ContentType="application/vnd.openxmlformats-officedocument.presentationml.notesSlide+xml"/>
  <Override PartName="/ppt/comments/modernComment_6C7_3DC620D9.xml" ContentType="application/vnd.ms-powerpoint.comments+xml"/>
  <Override PartName="/ppt/notesSlides/notesSlide26.xml" ContentType="application/vnd.openxmlformats-officedocument.presentationml.notesSlide+xml"/>
  <Override PartName="/ppt/comments/modernComment_6C8_669F0494.xml" ContentType="application/vnd.ms-powerpoint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6" r:id="rId2"/>
    <p:sldMasterId id="2147483701" r:id="rId3"/>
    <p:sldMasterId id="2147483712" r:id="rId4"/>
    <p:sldMasterId id="2147483742" r:id="rId5"/>
  </p:sldMasterIdLst>
  <p:notesMasterIdLst>
    <p:notesMasterId r:id="rId99"/>
  </p:notesMasterIdLst>
  <p:sldIdLst>
    <p:sldId id="1649" r:id="rId6"/>
    <p:sldId id="1705" r:id="rId7"/>
    <p:sldId id="1710" r:id="rId8"/>
    <p:sldId id="1712" r:id="rId9"/>
    <p:sldId id="1632" r:id="rId10"/>
    <p:sldId id="1723" r:id="rId11"/>
    <p:sldId id="1648" r:id="rId12"/>
    <p:sldId id="1719" r:id="rId13"/>
    <p:sldId id="584" r:id="rId14"/>
    <p:sldId id="585" r:id="rId15"/>
    <p:sldId id="586" r:id="rId16"/>
    <p:sldId id="587" r:id="rId17"/>
    <p:sldId id="1629" r:id="rId18"/>
    <p:sldId id="588" r:id="rId19"/>
    <p:sldId id="591" r:id="rId20"/>
    <p:sldId id="592" r:id="rId21"/>
    <p:sldId id="1634" r:id="rId22"/>
    <p:sldId id="1704" r:id="rId23"/>
    <p:sldId id="1635" r:id="rId24"/>
    <p:sldId id="1722" r:id="rId25"/>
    <p:sldId id="1637" r:id="rId26"/>
    <p:sldId id="1636" r:id="rId27"/>
    <p:sldId id="1664" r:id="rId28"/>
    <p:sldId id="1573" r:id="rId29"/>
    <p:sldId id="1574" r:id="rId30"/>
    <p:sldId id="1665" r:id="rId31"/>
    <p:sldId id="1638" r:id="rId32"/>
    <p:sldId id="1721" r:id="rId33"/>
    <p:sldId id="1720" r:id="rId34"/>
    <p:sldId id="1639" r:id="rId35"/>
    <p:sldId id="1737" r:id="rId36"/>
    <p:sldId id="1724" r:id="rId37"/>
    <p:sldId id="1666" r:id="rId38"/>
    <p:sldId id="1668" r:id="rId39"/>
    <p:sldId id="594" r:id="rId40"/>
    <p:sldId id="1579" r:id="rId41"/>
    <p:sldId id="1670" r:id="rId42"/>
    <p:sldId id="1671" r:id="rId43"/>
    <p:sldId id="1669" r:id="rId44"/>
    <p:sldId id="1690" r:id="rId45"/>
    <p:sldId id="1566" r:id="rId46"/>
    <p:sldId id="1739" r:id="rId47"/>
    <p:sldId id="1582" r:id="rId48"/>
    <p:sldId id="1585" r:id="rId49"/>
    <p:sldId id="1586" r:id="rId50"/>
    <p:sldId id="1587" r:id="rId51"/>
    <p:sldId id="1588" r:id="rId52"/>
    <p:sldId id="1726" r:id="rId53"/>
    <p:sldId id="1640" r:id="rId54"/>
    <p:sldId id="1641" r:id="rId55"/>
    <p:sldId id="1643" r:id="rId56"/>
    <p:sldId id="1673" r:id="rId57"/>
    <p:sldId id="1660" r:id="rId58"/>
    <p:sldId id="1725" r:id="rId59"/>
    <p:sldId id="1674" r:id="rId60"/>
    <p:sldId id="1630" r:id="rId61"/>
    <p:sldId id="1717" r:id="rId62"/>
    <p:sldId id="1741" r:id="rId63"/>
    <p:sldId id="1676" r:id="rId64"/>
    <p:sldId id="392" r:id="rId65"/>
    <p:sldId id="1727" r:id="rId66"/>
    <p:sldId id="1728" r:id="rId67"/>
    <p:sldId id="1729" r:id="rId68"/>
    <p:sldId id="1677" r:id="rId69"/>
    <p:sldId id="1567" r:id="rId70"/>
    <p:sldId id="1679" r:id="rId71"/>
    <p:sldId id="1681" r:id="rId72"/>
    <p:sldId id="1680" r:id="rId73"/>
    <p:sldId id="1400" r:id="rId74"/>
    <p:sldId id="1682" r:id="rId75"/>
    <p:sldId id="1685" r:id="rId76"/>
    <p:sldId id="1684" r:id="rId77"/>
    <p:sldId id="1686" r:id="rId78"/>
    <p:sldId id="1740" r:id="rId79"/>
    <p:sldId id="1687" r:id="rId80"/>
    <p:sldId id="1733" r:id="rId81"/>
    <p:sldId id="1734" r:id="rId82"/>
    <p:sldId id="1570" r:id="rId83"/>
    <p:sldId id="1688" r:id="rId84"/>
    <p:sldId id="1735" r:id="rId85"/>
    <p:sldId id="1736" r:id="rId86"/>
    <p:sldId id="1689" r:id="rId87"/>
    <p:sldId id="1691" r:id="rId88"/>
    <p:sldId id="1692" r:id="rId89"/>
    <p:sldId id="1693" r:id="rId90"/>
    <p:sldId id="1718" r:id="rId91"/>
    <p:sldId id="1738" r:id="rId92"/>
    <p:sldId id="1696" r:id="rId93"/>
    <p:sldId id="1319" r:id="rId94"/>
    <p:sldId id="1336" r:id="rId95"/>
    <p:sldId id="1337" r:id="rId96"/>
    <p:sldId id="1716" r:id="rId97"/>
    <p:sldId id="1595" r:id="rId98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00"/>
    </p:embeddedFont>
    <p:embeddedFont>
      <p:font typeface="Consolas" panose="020B0609020204030204" pitchFamily="49" charset="0"/>
      <p:regular r:id="rId101"/>
      <p:bold r:id="rId102"/>
      <p:italic r:id="rId103"/>
      <p:boldItalic r:id="rId104"/>
    </p:embeddedFont>
    <p:embeddedFont>
      <p:font typeface="Corbel" panose="020B0503020204020204" pitchFamily="34" charset="0"/>
      <p:regular r:id="rId105"/>
      <p:bold r:id="rId106"/>
      <p:italic r:id="rId107"/>
      <p:boldItalic r:id="rId108"/>
    </p:embeddedFont>
    <p:embeddedFont>
      <p:font typeface="Merriweather Sans" pitchFamily="2" charset="77"/>
      <p:regular r:id="rId109"/>
      <p:bold r:id="rId110"/>
      <p:italic r:id="rId111"/>
      <p:boldItalic r:id="rId112"/>
    </p:embeddedFont>
    <p:embeddedFont>
      <p:font typeface="Roboto" panose="02000000000000000000" pitchFamily="2" charset="0"/>
      <p:regular r:id="rId113"/>
      <p:bold r:id="rId114"/>
      <p:italic r:id="rId115"/>
      <p:boldItalic r:id="rId116"/>
    </p:embeddedFont>
    <p:embeddedFont>
      <p:font typeface="Source Sans Pro" panose="020B0503030403020204" pitchFamily="34" charset="0"/>
      <p:regular r:id="rId117"/>
      <p:bold r:id="rId118"/>
      <p:italic r:id="rId119"/>
      <p:boldItalic r:id="rId120"/>
    </p:embeddedFont>
    <p:embeddedFont>
      <p:font typeface="Source Serif Pro" panose="02040603050405020204" pitchFamily="18" charset="0"/>
      <p:regular r:id="rId121"/>
      <p:bold r:id="rId122"/>
      <p:italic r:id="rId123"/>
      <p:boldItalic r:id="rId124"/>
    </p:embeddedFont>
    <p:embeddedFont>
      <p:font typeface="Tahoma" panose="020B0604030504040204" pitchFamily="34" charset="0"/>
      <p:regular r:id="rId125"/>
      <p:bold r:id="rId126"/>
    </p:embeddedFont>
    <p:embeddedFont>
      <p:font typeface="Trebuchet MS" panose="020B0703020202090204" pitchFamily="34" charset="0"/>
      <p:regular r:id="rId127"/>
      <p:bold r:id="rId128"/>
      <p:italic r:id="rId129"/>
    </p:embeddedFont>
    <p:embeddedFont>
      <p:font typeface="Verdana" panose="020B0604030504040204" pitchFamily="34" charset="0"/>
      <p:regular r:id="rId130"/>
      <p:bold r:id="rId131"/>
      <p:italic r:id="rId132"/>
      <p:boldItalic r:id="rId1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4B6"/>
    <a:srgbClr val="289A00"/>
    <a:srgbClr val="DCECFF"/>
    <a:srgbClr val="FFE5DF"/>
    <a:srgbClr val="FACD9A"/>
    <a:srgbClr val="CDEC8B"/>
    <a:srgbClr val="B0FF63"/>
    <a:srgbClr val="FFF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20AF52-9E45-D343-8567-2B4EAA15B8C2}" v="792" dt="2024-02-01T21:55:12.114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3"/>
    <p:restoredTop sz="81742"/>
  </p:normalViewPr>
  <p:slideViewPr>
    <p:cSldViewPr snapToGrid="0">
      <p:cViewPr varScale="1">
        <p:scale>
          <a:sx n="159" d="100"/>
          <a:sy n="159" d="100"/>
        </p:scale>
        <p:origin x="121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8.fntdata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microsoft.com/office/2015/10/relationships/revisionInfo" Target="revisionInfo.xml"/><Relationship Id="rId16" Type="http://schemas.openxmlformats.org/officeDocument/2006/relationships/slide" Target="slides/slide11.xml"/><Relationship Id="rId107" Type="http://schemas.openxmlformats.org/officeDocument/2006/relationships/font" Target="fonts/font8.fntdata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font" Target="fonts/font3.fntdata"/><Relationship Id="rId123" Type="http://schemas.openxmlformats.org/officeDocument/2006/relationships/font" Target="fonts/font24.fntdata"/><Relationship Id="rId128" Type="http://schemas.openxmlformats.org/officeDocument/2006/relationships/font" Target="fonts/font29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font" Target="fonts/font14.fntdata"/><Relationship Id="rId118" Type="http://schemas.openxmlformats.org/officeDocument/2006/relationships/font" Target="fonts/font19.fntdata"/><Relationship Id="rId134" Type="http://schemas.openxmlformats.org/officeDocument/2006/relationships/presProps" Target="presProps.xml"/><Relationship Id="rId139" Type="http://schemas.microsoft.com/office/2018/10/relationships/authors" Target="author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font" Target="fonts/font4.fntdata"/><Relationship Id="rId108" Type="http://schemas.openxmlformats.org/officeDocument/2006/relationships/font" Target="fonts/font9.fntdata"/><Relationship Id="rId124" Type="http://schemas.openxmlformats.org/officeDocument/2006/relationships/font" Target="fonts/font25.fntdata"/><Relationship Id="rId129" Type="http://schemas.openxmlformats.org/officeDocument/2006/relationships/font" Target="fonts/font30.fntdata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font" Target="fonts/font15.fntdata"/><Relationship Id="rId119" Type="http://schemas.openxmlformats.org/officeDocument/2006/relationships/font" Target="fonts/font20.fntdata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font" Target="fonts/font31.fntdata"/><Relationship Id="rId135" Type="http://schemas.openxmlformats.org/officeDocument/2006/relationships/viewProps" Target="viewProp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font" Target="fonts/font10.fntdata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font" Target="fonts/font5.fntdata"/><Relationship Id="rId120" Type="http://schemas.openxmlformats.org/officeDocument/2006/relationships/font" Target="fonts/font21.fntdata"/><Relationship Id="rId125" Type="http://schemas.openxmlformats.org/officeDocument/2006/relationships/font" Target="fonts/font26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font" Target="fonts/font11.fntdata"/><Relationship Id="rId115" Type="http://schemas.openxmlformats.org/officeDocument/2006/relationships/font" Target="fonts/font16.fntdata"/><Relationship Id="rId131" Type="http://schemas.openxmlformats.org/officeDocument/2006/relationships/font" Target="fonts/font32.fntdata"/><Relationship Id="rId136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font" Target="fonts/font1.fntdata"/><Relationship Id="rId105" Type="http://schemas.openxmlformats.org/officeDocument/2006/relationships/font" Target="fonts/font6.fntdata"/><Relationship Id="rId126" Type="http://schemas.openxmlformats.org/officeDocument/2006/relationships/font" Target="fonts/font27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font" Target="fonts/font17.fntdata"/><Relationship Id="rId13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font" Target="fonts/font12.fntdata"/><Relationship Id="rId132" Type="http://schemas.openxmlformats.org/officeDocument/2006/relationships/font" Target="fonts/font33.fntdata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font" Target="fonts/font7.fntdata"/><Relationship Id="rId127" Type="http://schemas.openxmlformats.org/officeDocument/2006/relationships/font" Target="fonts/font28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notesMaster" Target="notesMasters/notesMaster1.xml"/><Relationship Id="rId101" Type="http://schemas.openxmlformats.org/officeDocument/2006/relationships/font" Target="fonts/font2.fntdata"/><Relationship Id="rId122" Type="http://schemas.openxmlformats.org/officeDocument/2006/relationships/font" Target="fonts/font2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font" Target="fonts/font13.fntdata"/><Relationship Id="rId133" Type="http://schemas.openxmlformats.org/officeDocument/2006/relationships/font" Target="fonts/font34.fntdata"/></Relationships>
</file>

<file path=ppt/comments/modernComment_65E_C25A66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CFA9241-07BB-9B44-8DAC-23DEE4090B64}" authorId="{AC97BE05-7214-46BD-569F-A0959E827800}" status="resolved" created="2023-11-13T01:53:07.681">
    <pc:sldMkLst xmlns:pc="http://schemas.microsoft.com/office/powerpoint/2013/main/command">
      <pc:docMk/>
      <pc:sldMk cId="2768321608" sldId="1630"/>
    </pc:sldMkLst>
    <p188:txBody>
      <a:bodyPr/>
      <a:lstStyle/>
      <a:p>
        <a:r>
          <a:rPr lang="en-US"/>
          <a:t>quote from Jelineck that everytime I fire a linguist … </a:t>
        </a:r>
      </a:p>
    </p188:txBody>
  </p188:cm>
</p188:cmLst>
</file>

<file path=ppt/comments/modernComment_698_34BFBB4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259E32C-1C88-5D4D-857E-1ADD59E851F0}" authorId="{AC97BE05-7214-46BD-569F-A0959E827800}" status="resolved" created="2023-11-13T01:54:26.278" complete="100000">
    <pc:sldMkLst xmlns:pc="http://schemas.microsoft.com/office/powerpoint/2013/main/command">
      <pc:docMk/>
      <pc:sldMk cId="884980550" sldId="1688"/>
    </pc:sldMkLst>
    <p188:txBody>
      <a:bodyPr/>
      <a:lstStyle/>
      <a:p>
        <a:r>
          <a:rPr lang="en-US"/>
          <a:t>Here we need to emphasize that these numbers are computd on OOD data. </a:t>
        </a:r>
      </a:p>
    </p188:txBody>
  </p188:cm>
</p188:cmLst>
</file>

<file path=ppt/comments/modernComment_6C7_3DC620D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CC2239-D36E-8A4D-A925-6AC0DBA6A77A}" authorId="{AC97BE05-7214-46BD-569F-A0959E827800}" status="resolved" created="2023-11-13T01:54:26.278">
    <pc:sldMkLst xmlns:pc="http://schemas.microsoft.com/office/powerpoint/2013/main/command">
      <pc:docMk/>
      <pc:sldMk cId="884980550" sldId="1688"/>
    </pc:sldMkLst>
    <p188:txBody>
      <a:bodyPr/>
      <a:lstStyle/>
      <a:p>
        <a:r>
          <a:rPr lang="en-US"/>
          <a:t>Here we need to emphasize that these numbers are computd on OOD data. </a:t>
        </a:r>
      </a:p>
    </p188:txBody>
  </p188:cm>
</p188:cmLst>
</file>

<file path=ppt/comments/modernComment_6C8_669F049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5FC3A04-7182-374C-BBCD-519E10E902F4}" authorId="{AC97BE05-7214-46BD-569F-A0959E827800}" status="resolved" created="2023-11-13T01:54:26.278">
    <pc:sldMkLst xmlns:pc="http://schemas.microsoft.com/office/powerpoint/2013/main/command">
      <pc:docMk/>
      <pc:sldMk cId="884980550" sldId="1688"/>
    </pc:sldMkLst>
    <p188:txBody>
      <a:bodyPr/>
      <a:lstStyle/>
      <a:p>
        <a:r>
          <a:rPr lang="en-US"/>
          <a:t>Here we need to emphasize that these numbers are computd on OOD data.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71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1527A-8054-6E82-7281-DAF7C6ADF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6D5CE1-8D0F-39BB-0369-7437DBC9E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0C13C-8D42-50DE-0CEF-089352041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075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7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62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64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94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203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07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172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stuck between a rock and a hard place. </a:t>
            </a:r>
          </a:p>
        </p:txBody>
      </p:sp>
    </p:spTree>
    <p:extLst>
      <p:ext uri="{BB962C8B-B14F-4D97-AF65-F5344CB8AC3E}">
        <p14:creationId xmlns:p14="http://schemas.microsoft.com/office/powerpoint/2010/main" val="2113301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Map-reduce is a framework for parallel processing: </a:t>
            </a:r>
          </a:p>
          <a:p>
            <a:pPr lvl="1"/>
            <a:r>
              <a:rPr lang="en-US" dirty="0"/>
              <a:t>It is composed of two steps: </a:t>
            </a:r>
          </a:p>
          <a:p>
            <a:pPr lvl="2"/>
            <a:r>
              <a:rPr lang="en-US" dirty="0"/>
              <a:t>a map procedure, which performs atomic process on individual shards of data. </a:t>
            </a:r>
          </a:p>
          <a:p>
            <a:pPr lvl="2"/>
            <a:r>
              <a:rPr lang="en-US" dirty="0"/>
              <a:t>a reduce method, which performs a summary operation that aggregates the individual results of the map procedure </a:t>
            </a:r>
          </a:p>
          <a:p>
            <a:pPr lvl="2"/>
            <a:endParaRPr lang="en-US" dirty="0"/>
          </a:p>
          <a:p>
            <a:pPr lvl="0"/>
            <a:r>
              <a:rPr lang="en-US" dirty="0"/>
              <a:t>We will not really get into these. However, it’s good to know about these frameworks and know where to use them in your future career. </a:t>
            </a:r>
          </a:p>
        </p:txBody>
      </p:sp>
    </p:spTree>
    <p:extLst>
      <p:ext uri="{BB962C8B-B14F-4D97-AF65-F5344CB8AC3E}">
        <p14:creationId xmlns:p14="http://schemas.microsoft.com/office/powerpoint/2010/main" val="13563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15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>
          <a:extLst>
            <a:ext uri="{FF2B5EF4-FFF2-40B4-BE49-F238E27FC236}">
              <a16:creationId xmlns:a16="http://schemas.microsoft.com/office/drawing/2014/main" id="{DC60DEE0-657A-C675-22A4-AB86AABF9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bf7412a2f_0_743:notes">
            <a:extLst>
              <a:ext uri="{FF2B5EF4-FFF2-40B4-BE49-F238E27FC236}">
                <a16:creationId xmlns:a16="http://schemas.microsoft.com/office/drawing/2014/main" id="{D5C1A15B-81CE-FA5B-6FF3-5B1CCE5F73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3bf7412a2f_0_743:notes">
            <a:extLst>
              <a:ext uri="{FF2B5EF4-FFF2-40B4-BE49-F238E27FC236}">
                <a16:creationId xmlns:a16="http://schemas.microsoft.com/office/drawing/2014/main" id="{C901FA29-57BD-FCE7-3940-0AC04EBF55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E8EAED"/>
                </a:solidFill>
                <a:effectLst/>
                <a:latin typeface="Google Sans"/>
              </a:rPr>
              <a:t>Frederick Jelinek, a renowned Czech-American researcher in natural language processing and speech recognition, famously said in 1985, "Every time I fire a linguist, </a:t>
            </a:r>
            <a:r>
              <a:rPr lang="en-US" b="0" i="0" dirty="0">
                <a:solidFill>
                  <a:srgbClr val="E2EEFF"/>
                </a:solidFill>
                <a:effectLst/>
                <a:latin typeface="Google Sans"/>
              </a:rPr>
              <a:t>the performance of the speech recognizer goes up</a:t>
            </a:r>
            <a:r>
              <a:rPr lang="en-US" b="0" i="0" dirty="0">
                <a:solidFill>
                  <a:srgbClr val="E8EAED"/>
                </a:solidFill>
                <a:effectLst/>
                <a:latin typeface="Google Sans"/>
              </a:rPr>
              <a:t>”</a:t>
            </a:r>
            <a:r>
              <a:rPr lang="en-US" b="0" i="0" baseline="30000" dirty="0">
                <a:solidFill>
                  <a:srgbClr val="E8EAED"/>
                </a:solidFill>
                <a:effectLst/>
                <a:latin typeface="Google Sans"/>
              </a:rPr>
              <a:t>1</a:t>
            </a:r>
            <a:r>
              <a:rPr lang="en-US" b="0" i="0" dirty="0">
                <a:solidFill>
                  <a:srgbClr val="E8EAED"/>
                </a:solidFill>
                <a:effectLst/>
                <a:latin typeface="Google Sans"/>
              </a:rPr>
              <a:t>, suggesting that there may be no efficient way to include linguistic knowledge in such systems.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3123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74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960BE-B8F8-E6C4-E684-4D8466D66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FA4C4D-834A-147F-CA4E-B971147A4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481BCB-F3F4-94C9-33E7-02154DB6F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90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18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28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00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C9D8B-A284-40CD-0FB2-0CB4341E4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C4B63F-0BE8-DA40-7F86-E1D4F2D14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ACB6A2-1948-6080-BF89-B6950BF1A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034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all n-grams in the test set will be observed in training data </a:t>
            </a:r>
          </a:p>
          <a:p>
            <a:r>
              <a:rPr lang="en-US" dirty="0"/>
              <a:t>• Test corpus might have some that have zero probability under our model</a:t>
            </a:r>
          </a:p>
        </p:txBody>
      </p:sp>
    </p:spTree>
    <p:extLst>
      <p:ext uri="{BB962C8B-B14F-4D97-AF65-F5344CB8AC3E}">
        <p14:creationId xmlns:p14="http://schemas.microsoft.com/office/powerpoint/2010/main" val="14361902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Handle sparsity by making sure all probabilities are non-zero in our model</a:t>
            </a:r>
          </a:p>
        </p:txBody>
      </p:sp>
    </p:spTree>
    <p:extLst>
      <p:ext uri="{BB962C8B-B14F-4D97-AF65-F5344CB8AC3E}">
        <p14:creationId xmlns:p14="http://schemas.microsoft.com/office/powerpoint/2010/main" val="3787179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cat</a:t>
            </a:r>
          </a:p>
        </p:txBody>
      </p:sp>
    </p:spTree>
    <p:extLst>
      <p:ext uri="{BB962C8B-B14F-4D97-AF65-F5344CB8AC3E}">
        <p14:creationId xmlns:p14="http://schemas.microsoft.com/office/powerpoint/2010/main" val="2873225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sat</a:t>
            </a:r>
          </a:p>
        </p:txBody>
      </p:sp>
    </p:spTree>
    <p:extLst>
      <p:ext uri="{BB962C8B-B14F-4D97-AF65-F5344CB8AC3E}">
        <p14:creationId xmlns:p14="http://schemas.microsoft.com/office/powerpoint/2010/main" val="79200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3470092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889662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…</a:t>
            </a:r>
          </a:p>
        </p:txBody>
      </p:sp>
    </p:spTree>
    <p:extLst>
      <p:ext uri="{BB962C8B-B14F-4D97-AF65-F5344CB8AC3E}">
        <p14:creationId xmlns:p14="http://schemas.microsoft.com/office/powerpoint/2010/main" val="396758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you all were doing, roughly, was predicting a probability distribution over the next word in the sentence given the previous words. </a:t>
            </a:r>
          </a:p>
        </p:txBody>
      </p:sp>
    </p:spTree>
    <p:extLst>
      <p:ext uri="{BB962C8B-B14F-4D97-AF65-F5344CB8AC3E}">
        <p14:creationId xmlns:p14="http://schemas.microsoft.com/office/powerpoint/2010/main" val="193485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51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fld id="{0104F993-25E2-634E-BAAE-979470ED3484}" type="datetimeFigureOut">
              <a:rPr lang="en-CN" smtClean="0"/>
              <a:pPr/>
              <a:t>2/10/24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5179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4987" y="4176500"/>
            <a:ext cx="2914028" cy="7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26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9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2019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2729002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7161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23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1724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6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72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32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27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2572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0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08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6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92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 dirty="0">
                <a:solidFill>
                  <a:schemeClr val="bg1"/>
                </a:solidFill>
                <a:latin typeface="Arial"/>
                <a:cs typeface="Arial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5765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fld id="{0104F993-25E2-634E-BAAE-979470ED3484}" type="datetimeFigureOut">
              <a:rPr lang="en-CN" smtClean="0"/>
              <a:pPr/>
              <a:t>2/10/24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36330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96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9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kern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1984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2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48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62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5009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6750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20699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268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1386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0448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7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4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480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08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5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4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4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01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60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933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036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8825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7471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4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98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575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1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5638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62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282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14258987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06217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477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87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206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029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67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dirty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174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76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Corbel" panose="020B0503020204020204" pitchFamily="34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76" r:id="rId4"/>
    <p:sldLayoutId id="2147483677" r:id="rId5"/>
    <p:sldLayoutId id="2147483678" r:id="rId6"/>
    <p:sldLayoutId id="2147483679" r:id="rId7"/>
    <p:sldLayoutId id="2147483655" r:id="rId8"/>
    <p:sldLayoutId id="2147483656" r:id="rId9"/>
    <p:sldLayoutId id="2147483657" r:id="rId10"/>
    <p:sldLayoutId id="2147483680" r:id="rId11"/>
    <p:sldLayoutId id="2147483681" r:id="rId12"/>
    <p:sldLayoutId id="2147483683" r:id="rId13"/>
    <p:sldLayoutId id="2147483672" r:id="rId14"/>
    <p:sldLayoutId id="2147483685" r:id="rId15"/>
    <p:sldLayoutId id="2147483754" r:id="rId16"/>
    <p:sldLayoutId id="214748375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94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52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70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68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1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princeton.edu/~wbialek/rome/refs/shannon_51.pdf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nceton.edu/~wbialek/rome/refs/shannon_51.pdf" TargetMode="External"/><Relationship Id="rId3" Type="http://schemas.openxmlformats.org/officeDocument/2006/relationships/image" Target="../media/image2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nceton.edu/~wbialek/rome/refs/shannon_51.pdf" TargetMode="External"/><Relationship Id="rId3" Type="http://schemas.openxmlformats.org/officeDocument/2006/relationships/image" Target="../media/image2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nceton.edu/~wbialek/rome/refs/shannon_51.pdf" TargetMode="External"/><Relationship Id="rId3" Type="http://schemas.openxmlformats.org/officeDocument/2006/relationships/image" Target="../media/image22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hyperlink" Target="https://www.princeton.edu/~wbialek/rome/refs/shannon_51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princeton.edu/~wbialek/rome/refs/shannon_51.pdf" TargetMode="Externa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om/ngrams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hyperlink" Target="http://storage.googleapis.com/books/ngrams/books/datasetsv2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om/ngrams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hyperlink" Target="http://storage.googleapis.com/books/ngrams/books/datasetsv2.html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storage.googleapis.com/books/ngrams/books/datasetsv2.html" TargetMode="External"/><Relationship Id="rId2" Type="http://schemas.openxmlformats.org/officeDocument/2006/relationships/hyperlink" Target="https://books.google.com/ngrams/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om/ngrams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hyperlink" Target="http://storage.googleapis.com/books/ngrams/books/datasetsv2.html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aclanthology.org/D07-1090.pdf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5E_C25A669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grainger.illinois.edu/cs447/fa2019/Slides/Lecture03.pdf" TargetMode="Externa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698_34BFBB4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C7_3DC620D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1.png"/><Relationship Id="rId4" Type="http://schemas.openxmlformats.org/officeDocument/2006/relationships/hyperlink" Target="https://paperswithcode.com/sota/language-modelling-on-penn-treebank-word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C8_669F049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3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0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0.png"/><Relationship Id="rId4" Type="http://schemas.microsoft.com/office/2007/relationships/hdphoto" Target="../media/hdphoto4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37AE-F7F2-3B87-C4FD-96B8A6FA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Language Modeling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E351-5E44-DC22-B536-9A5F6C0E6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CSCI 601-471/671 (NLP: Self-Supervised Models)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C54B1-9653-D2D7-AA19-348325A337EE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https://self-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supervised.cs.jhu.edu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/sp2024/</a:t>
            </a:r>
          </a:p>
        </p:txBody>
      </p:sp>
    </p:spTree>
    <p:extLst>
      <p:ext uri="{BB962C8B-B14F-4D97-AF65-F5344CB8AC3E}">
        <p14:creationId xmlns:p14="http://schemas.microsoft.com/office/powerpoint/2010/main" val="381900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228850"/>
            <a:ext cx="8578850" cy="2403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The cat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BE07AD-AD61-315D-E088-5308DAE1ED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16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228850"/>
            <a:ext cx="8578850" cy="2403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The cat sat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61A390-C483-4EE6-E2CB-A49C3AF410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94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228850"/>
            <a:ext cx="8578850" cy="2403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The cat sat 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D3673-6252-BCD1-5B8C-04B689CB903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73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228850"/>
            <a:ext cx="8578850" cy="2403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The cat sat on  __?__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0300EF-FEE6-BC0D-8982-25756956CC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66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228850"/>
            <a:ext cx="8578850" cy="2403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The cat sat on the mat.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7C7AB-C835-782F-E605-797541D6EE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72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228850"/>
            <a:ext cx="9144000" cy="2403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</a:t>
            </a:r>
            <a:r>
              <a:rPr lang="en-US" sz="5400" b="1" dirty="0"/>
              <a:t>P</a:t>
            </a:r>
            <a:r>
              <a:rPr lang="en-US" sz="5400" dirty="0"/>
              <a:t>(mat |The cat sat on the)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388BC1-5C2D-9CC9-38E0-8B92579257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63027015-9774-4B63-6394-57D427B5D7AB}"/>
              </a:ext>
            </a:extLst>
          </p:cNvPr>
          <p:cNvSpPr/>
          <p:nvPr/>
        </p:nvSpPr>
        <p:spPr>
          <a:xfrm rot="16200000">
            <a:off x="5339065" y="924077"/>
            <a:ext cx="186332" cy="472388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E1DCD084-2986-AA35-302B-2A2D424844BA}"/>
              </a:ext>
            </a:extLst>
          </p:cNvPr>
          <p:cNvSpPr/>
          <p:nvPr/>
        </p:nvSpPr>
        <p:spPr>
          <a:xfrm rot="16200000">
            <a:off x="1846752" y="2553245"/>
            <a:ext cx="221796" cy="1478139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216CF1-D244-0EF8-9502-B52B4CA17F8C}"/>
              </a:ext>
            </a:extLst>
          </p:cNvPr>
          <p:cNvSpPr/>
          <p:nvPr/>
        </p:nvSpPr>
        <p:spPr>
          <a:xfrm>
            <a:off x="4684491" y="3385354"/>
            <a:ext cx="1439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context  or prefix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A0107A-AA0B-6070-3599-CB846E4C90C4}"/>
              </a:ext>
            </a:extLst>
          </p:cNvPr>
          <p:cNvSpPr/>
          <p:nvPr/>
        </p:nvSpPr>
        <p:spPr>
          <a:xfrm>
            <a:off x="1507188" y="3375771"/>
            <a:ext cx="930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next word</a:t>
            </a:r>
          </a:p>
        </p:txBody>
      </p:sp>
    </p:spTree>
    <p:extLst>
      <p:ext uri="{BB962C8B-B14F-4D97-AF65-F5344CB8AC3E}">
        <p14:creationId xmlns:p14="http://schemas.microsoft.com/office/powerpoint/2010/main" val="240638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B7C632-4C9B-B9AB-0699-D87DE549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Probability of Upcoming Word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</a:p>
              <a:p>
                <a:pPr marL="0" indent="0" algn="ctr">
                  <a:buNone/>
                </a:pP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>
            <a:extLst>
              <a:ext uri="{FF2B5EF4-FFF2-40B4-BE49-F238E27FC236}">
                <a16:creationId xmlns:a16="http://schemas.microsoft.com/office/drawing/2014/main" id="{057C3D97-4E4A-B83E-E064-CC23A61D5E85}"/>
              </a:ext>
            </a:extLst>
          </p:cNvPr>
          <p:cNvSpPr/>
          <p:nvPr/>
        </p:nvSpPr>
        <p:spPr>
          <a:xfrm rot="16200000">
            <a:off x="5336046" y="1747769"/>
            <a:ext cx="181836" cy="2990088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7D33B80-1702-6EBA-F3E8-25B603B60B99}"/>
              </a:ext>
            </a:extLst>
          </p:cNvPr>
          <p:cNvSpPr/>
          <p:nvPr/>
        </p:nvSpPr>
        <p:spPr>
          <a:xfrm rot="16200000">
            <a:off x="2769471" y="2775161"/>
            <a:ext cx="181835" cy="912428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7F613D-E610-DD81-9FAF-37B87BFE68BE}"/>
              </a:ext>
            </a:extLst>
          </p:cNvPr>
          <p:cNvSpPr/>
          <p:nvPr/>
        </p:nvSpPr>
        <p:spPr>
          <a:xfrm>
            <a:off x="4655353" y="3322293"/>
            <a:ext cx="1439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context  or prefix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BC810B-E39D-E1F9-FF00-BE88B3E5799C}"/>
              </a:ext>
            </a:extLst>
          </p:cNvPr>
          <p:cNvSpPr/>
          <p:nvPr/>
        </p:nvSpPr>
        <p:spPr>
          <a:xfrm>
            <a:off x="2404174" y="3301273"/>
            <a:ext cx="930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next word</a:t>
            </a:r>
          </a:p>
        </p:txBody>
      </p:sp>
    </p:spTree>
    <p:extLst>
      <p:ext uri="{BB962C8B-B14F-4D97-AF65-F5344CB8AC3E}">
        <p14:creationId xmlns:p14="http://schemas.microsoft.com/office/powerpoint/2010/main" val="120023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A92A-CCA8-F38E-29C5-EA8A4742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LMs as a Marginal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A4BDC-4675-601A-AF6F-255447C8D7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Directly we train models on “marginals”: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1DE9007A-17D9-3CF0-0E35-0F6593BA904A}"/>
              </a:ext>
            </a:extLst>
          </p:cNvPr>
          <p:cNvSpPr/>
          <p:nvPr/>
        </p:nvSpPr>
        <p:spPr>
          <a:xfrm rot="16200000" flipH="1">
            <a:off x="7245296" y="967271"/>
            <a:ext cx="154158" cy="1688950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C325365A-E8C7-57E7-0F4E-8F602FC8E205}"/>
              </a:ext>
            </a:extLst>
          </p:cNvPr>
          <p:cNvSpPr/>
          <p:nvPr/>
        </p:nvSpPr>
        <p:spPr>
          <a:xfrm rot="16200000" flipH="1">
            <a:off x="6068834" y="1562738"/>
            <a:ext cx="154159" cy="47513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D7E74E-ABA6-7E06-D9EC-D9D051DC3927}"/>
              </a:ext>
            </a:extLst>
          </p:cNvPr>
          <p:cNvSpPr/>
          <p:nvPr/>
        </p:nvSpPr>
        <p:spPr>
          <a:xfrm>
            <a:off x="6926638" y="1422726"/>
            <a:ext cx="75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context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257AED-D116-4D0C-26CD-A60B35EBA1FB}"/>
              </a:ext>
            </a:extLst>
          </p:cNvPr>
          <p:cNvSpPr/>
          <p:nvPr/>
        </p:nvSpPr>
        <p:spPr>
          <a:xfrm>
            <a:off x="5865503" y="1258268"/>
            <a:ext cx="56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next </a:t>
            </a:r>
            <a:b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</a:br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word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11602C3-2E8A-6E37-34CE-AFF6372368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78823" y="1748345"/>
                <a:ext cx="3074083" cy="869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Font typeface="Corbel"/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11602C3-2E8A-6E37-34CE-AFF63723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23" y="1748345"/>
                <a:ext cx="3074083" cy="869387"/>
              </a:xfrm>
              <a:prstGeom prst="rect">
                <a:avLst/>
              </a:prstGeom>
              <a:blipFill>
                <a:blip r:embed="rId2"/>
                <a:stretch>
                  <a:fillRect r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FD371DFD-A534-EC8F-D806-88F8BCB4432B}"/>
              </a:ext>
            </a:extLst>
          </p:cNvPr>
          <p:cNvSpPr/>
          <p:nvPr/>
        </p:nvSpPr>
        <p:spPr>
          <a:xfrm>
            <a:off x="3813509" y="2764876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C446213F-7792-73C4-C50B-8447F13E1A9F}"/>
              </a:ext>
            </a:extLst>
          </p:cNvPr>
          <p:cNvSpPr/>
          <p:nvPr/>
        </p:nvSpPr>
        <p:spPr>
          <a:xfrm>
            <a:off x="5863357" y="2730171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C65F08-35B7-B424-81A1-42D2C2AA60B0}"/>
              </a:ext>
            </a:extLst>
          </p:cNvPr>
          <p:cNvSpPr txBox="1"/>
          <p:nvPr/>
        </p:nvSpPr>
        <p:spPr>
          <a:xfrm>
            <a:off x="718937" y="2874143"/>
            <a:ext cx="28777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“The cat sat on the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[MASK]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E966C4-2BA7-A490-D4D4-AF1793EA14D8}"/>
              </a:ext>
            </a:extLst>
          </p:cNvPr>
          <p:cNvGrpSpPr/>
          <p:nvPr/>
        </p:nvGrpSpPr>
        <p:grpSpPr>
          <a:xfrm>
            <a:off x="6582378" y="2433339"/>
            <a:ext cx="1384431" cy="1016534"/>
            <a:chOff x="6053458" y="1801327"/>
            <a:chExt cx="1384431" cy="1016534"/>
          </a:xfrm>
        </p:grpSpPr>
        <p:pic>
          <p:nvPicPr>
            <p:cNvPr id="24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EDC8C3EA-E860-05F6-9336-3084FEB968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8EBE3E-1F62-8BBD-398C-3FE66DD0C8B5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AFCDB4-2808-BDFD-00C6-2F02B1CBAAB4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ED935AB-63E0-0C2A-ADF1-1B03E8343778}"/>
              </a:ext>
            </a:extLst>
          </p:cNvPr>
          <p:cNvSpPr/>
          <p:nvPr/>
        </p:nvSpPr>
        <p:spPr>
          <a:xfrm>
            <a:off x="4510753" y="2686758"/>
            <a:ext cx="1180334" cy="6346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i="1" dirty="0">
                <a:latin typeface="Merriweather Sans" panose="02000503060000020004" pitchFamily="2" charset="77"/>
              </a:rPr>
              <a:t>Language Model</a:t>
            </a:r>
          </a:p>
        </p:txBody>
      </p:sp>
    </p:spTree>
    <p:extLst>
      <p:ext uri="{BB962C8B-B14F-4D97-AF65-F5344CB8AC3E}">
        <p14:creationId xmlns:p14="http://schemas.microsoft.com/office/powerpoint/2010/main" val="1595889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A92A-CCA8-F38E-29C5-EA8A4742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761156" cy="857542"/>
          </a:xfrm>
        </p:spPr>
        <p:txBody>
          <a:bodyPr>
            <a:normAutofit fontScale="90000"/>
          </a:bodyPr>
          <a:lstStyle/>
          <a:p>
            <a:r>
              <a:rPr lang="en-US" dirty="0"/>
              <a:t>LMs as Implicit Joint Distribution over Language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9A4BDC-4675-601A-AF6F-255447C8D772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While language modeling involves learning the marginals, we are implicitly learning the full/joint distribution of language. </a:t>
                </a:r>
                <a:br>
                  <a:rPr lang="en-US" sz="2000" dirty="0"/>
                </a:br>
                <a:endParaRPr lang="en-US" sz="2000" dirty="0"/>
              </a:p>
              <a:p>
                <a:pPr lvl="1"/>
                <a:r>
                  <a:rPr lang="en-US" sz="2000" dirty="0"/>
                  <a:t>Remember the chain rule: </a:t>
                </a:r>
                <a:endParaRPr lang="en-US" sz="2000" b="1" dirty="0">
                  <a:latin typeface="Corbel" panose="020B0503020204020204" pitchFamily="34" charset="0"/>
                </a:endParaRPr>
              </a:p>
              <a:p>
                <a:pPr marL="342900" lvl="1" indent="0">
                  <a:buNone/>
                </a:pPr>
                <a:r>
                  <a:rPr lang="en-US" sz="2000" b="1" dirty="0">
                    <a:latin typeface="Corbel" panose="020B0503020204020204" pitchFamily="34" charset="0"/>
                  </a:rPr>
                  <a:t>		P</a:t>
                </a:r>
                <a:r>
                  <a:rPr lang="en-US" sz="2000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>
                    <a:latin typeface="Corbel" panose="020B0503020204020204" pitchFamily="34" charset="0"/>
                  </a:rPr>
                  <a:t>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  <m:nary>
                      <m:naryPr>
                        <m:chr m:val="∏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000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Language Modeling </a:t>
                </a:r>
                <a:r>
                  <a:rPr lang="en-US" sz="2000" dirty="0">
                    <a:latin typeface="Corbel" panose="020B0503020204020204" pitchFamily="34" charset="0"/>
                  </a:rPr>
                  <a:t>≜ learning prob distribution over language sequence.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9A4BDC-4675-601A-AF6F-255447C8D7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785"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330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E87EA-8689-A75D-A724-84C2F679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Doing Things with Language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C289D-9387-A0FB-7873-DD0DAD7E5D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What is the probability of ….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15E8C-B0B2-C17E-6E29-2DEFE405B9FD}"/>
              </a:ext>
            </a:extLst>
          </p:cNvPr>
          <p:cNvSpPr txBox="1"/>
          <p:nvPr/>
        </p:nvSpPr>
        <p:spPr>
          <a:xfrm>
            <a:off x="3990590" y="1225840"/>
            <a:ext cx="4317207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Corbel" panose="020B0503020204020204" pitchFamily="34" charset="0"/>
              </a:rPr>
              <a:t>“I like Johns Hopkins University”</a:t>
            </a:r>
            <a:endParaRPr lang="en-US" sz="24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rbel" panose="020B0503020204020204" pitchFamily="34" charset="0"/>
              </a:rPr>
              <a:t>“like Hopkins I University Johns” </a:t>
            </a:r>
          </a:p>
        </p:txBody>
      </p:sp>
    </p:spTree>
    <p:extLst>
      <p:ext uri="{BB962C8B-B14F-4D97-AF65-F5344CB8AC3E}">
        <p14:creationId xmlns:p14="http://schemas.microsoft.com/office/powerpoint/2010/main" val="2812095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1EB2-ED8F-7E23-B5A2-6CE8E649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HW1 is released!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6C14C-0244-9256-EF87-2F96669511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Due Tuesday. </a:t>
            </a:r>
          </a:p>
          <a:p>
            <a:pPr lvl="1"/>
            <a:r>
              <a:rPr lang="en-US" dirty="0"/>
              <a:t>Has both theory (background on algebra, etc.) and programming (building a classifier). </a:t>
            </a:r>
          </a:p>
          <a:p>
            <a:pPr>
              <a:lnSpc>
                <a:spcPct val="114999"/>
              </a:lnSpc>
            </a:pPr>
            <a:r>
              <a:rPr lang="en-US" dirty="0"/>
              <a:t>A </a:t>
            </a:r>
            <a:r>
              <a:rPr lang="en-US" b="1" dirty="0"/>
              <a:t>baseline </a:t>
            </a:r>
            <a:r>
              <a:rPr lang="en-US" dirty="0"/>
              <a:t>for self-assessment. </a:t>
            </a:r>
          </a:p>
          <a:p>
            <a:pPr lvl="1">
              <a:lnSpc>
                <a:spcPct val="114999"/>
              </a:lnSpc>
            </a:pPr>
            <a:r>
              <a:rPr lang="en-US" dirty="0"/>
              <a:t>Future homework will be more advanced.</a:t>
            </a:r>
          </a:p>
        </p:txBody>
      </p:sp>
    </p:spTree>
    <p:extLst>
      <p:ext uri="{BB962C8B-B14F-4D97-AF65-F5344CB8AC3E}">
        <p14:creationId xmlns:p14="http://schemas.microsoft.com/office/powerpoint/2010/main" val="426922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E87EA-8689-A75D-A724-84C2F679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Doing Things with Language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C289D-9387-A0FB-7873-DD0DAD7E5D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What is the probability of ….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LMs assign a probability to every sentence (or any string of words).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15E8C-B0B2-C17E-6E29-2DEFE405B9FD}"/>
              </a:ext>
            </a:extLst>
          </p:cNvPr>
          <p:cNvSpPr txBox="1"/>
          <p:nvPr/>
        </p:nvSpPr>
        <p:spPr>
          <a:xfrm>
            <a:off x="3990590" y="1225840"/>
            <a:ext cx="4317207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Corbel" panose="020B0503020204020204" pitchFamily="34" charset="0"/>
              </a:rPr>
              <a:t>“I like Johns Hopkins University”</a:t>
            </a:r>
            <a:endParaRPr lang="en-US" sz="24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rbel" panose="020B0503020204020204" pitchFamily="34" charset="0"/>
              </a:rPr>
              <a:t>“like Hopkins I University Johns” 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87C12C56-938E-166B-B3D6-2DB5EB5C6681}"/>
              </a:ext>
            </a:extLst>
          </p:cNvPr>
          <p:cNvSpPr txBox="1"/>
          <p:nvPr/>
        </p:nvSpPr>
        <p:spPr>
          <a:xfrm>
            <a:off x="1742368" y="3219053"/>
            <a:ext cx="5659264" cy="1039293"/>
          </a:xfrm>
          <a:prstGeom prst="rect">
            <a:avLst/>
          </a:prstGeom>
        </p:spPr>
        <p:txBody>
          <a:bodyPr vert="horz" wrap="square" lIns="0" tIns="147227" rIns="0" bIns="0" rtlCol="0">
            <a:spAutoFit/>
          </a:bodyPr>
          <a:lstStyle/>
          <a:p>
            <a:pPr marL="75499" algn="ctr">
              <a:lnSpc>
                <a:spcPct val="150000"/>
              </a:lnSpc>
              <a:spcBef>
                <a:spcPts val="788"/>
              </a:spcBef>
            </a:pPr>
            <a:r>
              <a:rPr sz="1600" b="1" spc="-82" dirty="0">
                <a:latin typeface="Verdana"/>
                <a:cs typeface="Verdana"/>
              </a:rPr>
              <a:t>P</a:t>
            </a:r>
            <a:r>
              <a:rPr sz="1600" spc="-82" dirty="0">
                <a:latin typeface="Verdana"/>
                <a:cs typeface="Verdana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“I like Johns Hopkins University EOS”</a:t>
            </a:r>
            <a:r>
              <a:rPr lang="en-US" sz="1600" spc="-149" dirty="0">
                <a:latin typeface="Verdana"/>
                <a:cs typeface="Verdana"/>
              </a:rPr>
              <a:t>)</a:t>
            </a:r>
            <a:r>
              <a:rPr sz="1600" spc="-193" dirty="0">
                <a:latin typeface="Verdana"/>
                <a:cs typeface="Verdana"/>
              </a:rPr>
              <a:t> </a:t>
            </a:r>
            <a:r>
              <a:rPr sz="1600" spc="-453" dirty="0">
                <a:latin typeface="Verdana"/>
                <a:cs typeface="Verdana"/>
              </a:rPr>
              <a:t>=</a:t>
            </a:r>
            <a:r>
              <a:rPr sz="1600" spc="-193" dirty="0">
                <a:latin typeface="Verdana"/>
                <a:cs typeface="Verdana"/>
              </a:rPr>
              <a:t> </a:t>
            </a:r>
            <a:r>
              <a:rPr sz="1600" spc="-7" dirty="0">
                <a:latin typeface="Cambria Math"/>
                <a:cs typeface="Cambria Math"/>
              </a:rPr>
              <a:t>1</a:t>
            </a:r>
            <a:r>
              <a:rPr lang="en-US" sz="1600" spc="-7" dirty="0">
                <a:latin typeface="Cambria Math"/>
                <a:cs typeface="Cambria Math"/>
              </a:rPr>
              <a:t>0</a:t>
            </a:r>
            <a:r>
              <a:rPr lang="en-US" sz="1800" spc="45" baseline="29629" dirty="0">
                <a:latin typeface="Cambria Math"/>
                <a:cs typeface="Cambria Math"/>
              </a:rPr>
              <a:t>-5</a:t>
            </a:r>
            <a:endParaRPr sz="2000" dirty="0">
              <a:latin typeface="Cambria Math"/>
              <a:cs typeface="Cambria Math"/>
            </a:endParaRPr>
          </a:p>
          <a:p>
            <a:pPr marL="75499" algn="ctr">
              <a:lnSpc>
                <a:spcPct val="150000"/>
              </a:lnSpc>
              <a:spcBef>
                <a:spcPts val="788"/>
              </a:spcBef>
            </a:pPr>
            <a:r>
              <a:rPr lang="en-US" sz="1600" b="1" spc="-82" dirty="0">
                <a:latin typeface="Verdana"/>
                <a:cs typeface="Verdana"/>
              </a:rPr>
              <a:t>P</a:t>
            </a:r>
            <a:r>
              <a:rPr lang="en-US" sz="1600" spc="-82" dirty="0">
                <a:latin typeface="Verdana"/>
                <a:cs typeface="Verdana"/>
              </a:rPr>
              <a:t>(</a:t>
            </a:r>
            <a:r>
              <a:rPr lang="en-US" sz="1800" dirty="0">
                <a:solidFill>
                  <a:srgbClr val="0070C0"/>
                </a:solidFill>
                <a:latin typeface="Corbel" panose="020B0503020204020204" pitchFamily="34" charset="0"/>
              </a:rPr>
              <a:t>“like Hopkins I University Johns EOS” </a:t>
            </a:r>
            <a:r>
              <a:rPr lang="en-US" sz="1600" spc="-149" dirty="0">
                <a:latin typeface="Verdana"/>
                <a:cs typeface="Verdana"/>
              </a:rPr>
              <a:t>)</a:t>
            </a:r>
            <a:r>
              <a:rPr lang="en-US" sz="1600" spc="-193" dirty="0">
                <a:latin typeface="Verdana"/>
                <a:cs typeface="Verdana"/>
              </a:rPr>
              <a:t> </a:t>
            </a:r>
            <a:r>
              <a:rPr lang="en-US" sz="1600" spc="-453" dirty="0">
                <a:latin typeface="Verdana"/>
                <a:cs typeface="Verdana"/>
              </a:rPr>
              <a:t>=</a:t>
            </a:r>
            <a:r>
              <a:rPr lang="en-US" sz="1600" spc="-193" dirty="0">
                <a:latin typeface="Verdana"/>
                <a:cs typeface="Verdana"/>
              </a:rPr>
              <a:t> </a:t>
            </a:r>
            <a:r>
              <a:rPr lang="en-US" sz="1600" spc="-7" dirty="0">
                <a:latin typeface="Cambria Math"/>
                <a:cs typeface="Cambria Math"/>
              </a:rPr>
              <a:t>10</a:t>
            </a:r>
            <a:r>
              <a:rPr lang="en-US" sz="1800" spc="45" baseline="29629" dirty="0">
                <a:latin typeface="Cambria Math"/>
                <a:cs typeface="Cambria Math"/>
              </a:rPr>
              <a:t>-15</a:t>
            </a:r>
            <a:endParaRPr lang="en-US" sz="1800" baseline="29629" dirty="0"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055252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8657-F01D-85F1-1A9C-75BF8128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Doing Things with Language Model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F0F73-2AFF-7100-F4EA-EAFB55F574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We can rank sentences.</a:t>
            </a:r>
          </a:p>
          <a:p>
            <a:endParaRPr lang="en-US" dirty="0"/>
          </a:p>
          <a:p>
            <a:r>
              <a:rPr lang="en-US" dirty="0"/>
              <a:t>While LMs show “typicality”, this may be a proxy indicator to other properties: </a:t>
            </a:r>
          </a:p>
          <a:p>
            <a:pPr lvl="1"/>
            <a:r>
              <a:rPr lang="en-US" dirty="0"/>
              <a:t>Grammaticality, fluency, factuality, etc.  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sz="1800" b="1" spc="-82" dirty="0">
                <a:latin typeface="Corbel" panose="020B0503020204020204" pitchFamily="34" charset="0"/>
                <a:cs typeface="Verdana"/>
              </a:rPr>
              <a:t>P</a:t>
            </a:r>
            <a:r>
              <a:rPr lang="en-US" sz="1800" spc="-82" dirty="0">
                <a:latin typeface="Corbel" panose="020B0503020204020204" pitchFamily="34" charset="0"/>
                <a:cs typeface="Verdana"/>
              </a:rPr>
              <a:t>(</a:t>
            </a:r>
            <a:r>
              <a:rPr lang="en-US" sz="1800" i="1" dirty="0">
                <a:solidFill>
                  <a:srgbClr val="00B050"/>
                </a:solidFill>
                <a:latin typeface="Corbel" panose="020B0503020204020204" pitchFamily="34" charset="0"/>
              </a:rPr>
              <a:t>“I like Johns Hopkins University. EOS”</a:t>
            </a:r>
            <a:r>
              <a:rPr lang="en-US" sz="1800" spc="-149" dirty="0">
                <a:latin typeface="Corbel" panose="020B0503020204020204" pitchFamily="34" charset="0"/>
                <a:cs typeface="Verdana"/>
              </a:rPr>
              <a:t>)    &gt;   </a:t>
            </a:r>
            <a:r>
              <a:rPr lang="en-US" sz="1800" b="1" spc="-82" dirty="0">
                <a:latin typeface="Corbel" panose="020B0503020204020204" pitchFamily="34" charset="0"/>
                <a:cs typeface="Verdana"/>
              </a:rPr>
              <a:t>P</a:t>
            </a:r>
            <a:r>
              <a:rPr lang="en-US" sz="1800" spc="-82" dirty="0">
                <a:latin typeface="Corbel" panose="020B0503020204020204" pitchFamily="34" charset="0"/>
                <a:cs typeface="Verdana"/>
              </a:rPr>
              <a:t>(</a:t>
            </a:r>
            <a:r>
              <a:rPr lang="en-US" sz="1800" i="1" dirty="0">
                <a:solidFill>
                  <a:srgbClr val="00B050"/>
                </a:solidFill>
                <a:latin typeface="Corbel" panose="020B0503020204020204" pitchFamily="34" charset="0"/>
              </a:rPr>
              <a:t>“I like John Hopkins University EOS”</a:t>
            </a:r>
            <a:r>
              <a:rPr lang="en-US" sz="1800" spc="-149" dirty="0">
                <a:latin typeface="Corbel" panose="020B0503020204020204" pitchFamily="34" charset="0"/>
                <a:cs typeface="Verdana"/>
              </a:rPr>
              <a:t>)  </a:t>
            </a:r>
            <a:endParaRPr lang="en-US" dirty="0">
              <a:latin typeface="Corbel" panose="020B0503020204020204" pitchFamily="34" charset="0"/>
            </a:endParaRPr>
          </a:p>
          <a:p>
            <a:pPr marL="114300" indent="0">
              <a:buNone/>
            </a:pPr>
            <a:r>
              <a:rPr lang="en-US" sz="1800" b="1" spc="-82" dirty="0">
                <a:latin typeface="Corbel" panose="020B0503020204020204" pitchFamily="34" charset="0"/>
                <a:cs typeface="Verdana"/>
              </a:rPr>
              <a:t>P</a:t>
            </a:r>
            <a:r>
              <a:rPr lang="en-US" sz="1800" spc="-82" dirty="0">
                <a:latin typeface="Corbel" panose="020B0503020204020204" pitchFamily="34" charset="0"/>
                <a:cs typeface="Verdana"/>
              </a:rPr>
              <a:t>(</a:t>
            </a:r>
            <a:r>
              <a:rPr lang="en-US" sz="1800" i="1" dirty="0">
                <a:solidFill>
                  <a:srgbClr val="00B050"/>
                </a:solidFill>
                <a:latin typeface="Corbel" panose="020B0503020204020204" pitchFamily="34" charset="0"/>
              </a:rPr>
              <a:t>“I like Johns Hopkins University. EOS”</a:t>
            </a:r>
            <a:r>
              <a:rPr lang="en-US" sz="1800" spc="-149" dirty="0">
                <a:latin typeface="Corbel" panose="020B0503020204020204" pitchFamily="34" charset="0"/>
                <a:cs typeface="Verdana"/>
              </a:rPr>
              <a:t>)    &gt;   </a:t>
            </a:r>
            <a:r>
              <a:rPr lang="en-US" sz="1800" b="1" spc="-82" dirty="0">
                <a:latin typeface="Corbel" panose="020B0503020204020204" pitchFamily="34" charset="0"/>
                <a:cs typeface="Verdana"/>
              </a:rPr>
              <a:t>P</a:t>
            </a:r>
            <a:r>
              <a:rPr lang="en-US" sz="1800" spc="-82" dirty="0">
                <a:latin typeface="Corbel" panose="020B0503020204020204" pitchFamily="34" charset="0"/>
                <a:cs typeface="Verdana"/>
              </a:rPr>
              <a:t>(</a:t>
            </a:r>
            <a:r>
              <a:rPr lang="en-US" sz="1800" i="1" dirty="0">
                <a:solidFill>
                  <a:srgbClr val="00B050"/>
                </a:solidFill>
                <a:latin typeface="Corbel" panose="020B0503020204020204" pitchFamily="34" charset="0"/>
              </a:rPr>
              <a:t>“University. I Johns EOS Hopkins like”</a:t>
            </a:r>
            <a:r>
              <a:rPr lang="en-US" sz="1800" spc="-149" dirty="0">
                <a:latin typeface="Corbel" panose="020B0503020204020204" pitchFamily="34" charset="0"/>
                <a:cs typeface="Verdana"/>
              </a:rPr>
              <a:t>) </a:t>
            </a:r>
          </a:p>
          <a:p>
            <a:pPr marL="114300" indent="0">
              <a:buNone/>
            </a:pPr>
            <a:r>
              <a:rPr lang="en-US" sz="1800" b="1" spc="-82" dirty="0">
                <a:latin typeface="Corbel" panose="020B0503020204020204" pitchFamily="34" charset="0"/>
                <a:cs typeface="Verdana"/>
              </a:rPr>
              <a:t>P</a:t>
            </a:r>
            <a:r>
              <a:rPr lang="en-US" sz="1800" spc="-82" dirty="0">
                <a:latin typeface="Corbel" panose="020B0503020204020204" pitchFamily="34" charset="0"/>
                <a:cs typeface="Verdana"/>
              </a:rPr>
              <a:t>(</a:t>
            </a:r>
            <a:r>
              <a:rPr lang="en-US" sz="1800" i="1" dirty="0">
                <a:solidFill>
                  <a:srgbClr val="00B050"/>
                </a:solidFill>
                <a:latin typeface="Corbel" panose="020B0503020204020204" pitchFamily="34" charset="0"/>
              </a:rPr>
              <a:t>“JHU is located in Baltimore. EOS”</a:t>
            </a:r>
            <a:r>
              <a:rPr lang="en-US" sz="1800" spc="-149" dirty="0">
                <a:latin typeface="Corbel" panose="020B0503020204020204" pitchFamily="34" charset="0"/>
                <a:cs typeface="Verdana"/>
              </a:rPr>
              <a:t>)   &gt;   </a:t>
            </a:r>
            <a:r>
              <a:rPr lang="en-US" sz="1800" b="1" spc="-82" dirty="0">
                <a:latin typeface="Corbel" panose="020B0503020204020204" pitchFamily="34" charset="0"/>
                <a:cs typeface="Verdana"/>
              </a:rPr>
              <a:t>P</a:t>
            </a:r>
            <a:r>
              <a:rPr lang="en-US" sz="1800" spc="-82" dirty="0">
                <a:latin typeface="Corbel" panose="020B0503020204020204" pitchFamily="34" charset="0"/>
                <a:cs typeface="Verdana"/>
              </a:rPr>
              <a:t>(</a:t>
            </a:r>
            <a:r>
              <a:rPr lang="en-US" sz="1800" i="1" dirty="0">
                <a:solidFill>
                  <a:srgbClr val="00B050"/>
                </a:solidFill>
                <a:latin typeface="Corbel" panose="020B0503020204020204" pitchFamily="34" charset="0"/>
              </a:rPr>
              <a:t>“JHU is located in Virginia. EOS”</a:t>
            </a:r>
            <a:r>
              <a:rPr lang="en-US" sz="1800" spc="-149" dirty="0">
                <a:latin typeface="Corbel" panose="020B0503020204020204" pitchFamily="34" charset="0"/>
                <a:cs typeface="Verdana"/>
              </a:rPr>
              <a:t>) </a:t>
            </a:r>
            <a:endParaRPr lang="en-US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5D965A02-2D2B-4123-FBD2-7F535DA69289}"/>
              </a:ext>
            </a:extLst>
          </p:cNvPr>
          <p:cNvSpPr/>
          <p:nvPr/>
        </p:nvSpPr>
        <p:spPr>
          <a:xfrm rot="16200000" flipH="1">
            <a:off x="7245296" y="621714"/>
            <a:ext cx="154158" cy="1688950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6168DFC3-BE24-665D-7F89-EC88A73456E8}"/>
              </a:ext>
            </a:extLst>
          </p:cNvPr>
          <p:cNvSpPr/>
          <p:nvPr/>
        </p:nvSpPr>
        <p:spPr>
          <a:xfrm rot="16200000" flipH="1">
            <a:off x="6068834" y="1217181"/>
            <a:ext cx="154159" cy="47513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28B09-B14B-F358-5FDA-422D50C51071}"/>
              </a:ext>
            </a:extLst>
          </p:cNvPr>
          <p:cNvSpPr/>
          <p:nvPr/>
        </p:nvSpPr>
        <p:spPr>
          <a:xfrm>
            <a:off x="6926638" y="1077169"/>
            <a:ext cx="75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context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C83BD2-8089-CC78-19AB-A44B674EAE6E}"/>
              </a:ext>
            </a:extLst>
          </p:cNvPr>
          <p:cNvSpPr/>
          <p:nvPr/>
        </p:nvSpPr>
        <p:spPr>
          <a:xfrm>
            <a:off x="5737913" y="1082832"/>
            <a:ext cx="12370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next word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31108B7-7D67-2C9A-335C-1DB39B9436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78823" y="1402788"/>
                <a:ext cx="3074083" cy="869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Font typeface="Corbel"/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31108B7-7D67-2C9A-335C-1DB39B943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23" y="1402788"/>
                <a:ext cx="3074083" cy="869387"/>
              </a:xfrm>
              <a:prstGeom prst="rect">
                <a:avLst/>
              </a:prstGeom>
              <a:blipFill>
                <a:blip r:embed="rId2"/>
                <a:stretch>
                  <a:fillRect r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118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8657-F01D-85F1-1A9C-75BF8128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Doing Things with Language Model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F0F73-2AFF-7100-F4EA-EAFB55F574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Can also generate strings! </a:t>
            </a:r>
          </a:p>
          <a:p>
            <a:endParaRPr lang="en-US" dirty="0"/>
          </a:p>
          <a:p>
            <a:r>
              <a:rPr lang="en-US" dirty="0"/>
              <a:t>Let’s say we start </a:t>
            </a:r>
            <a:r>
              <a:rPr lang="en-US" sz="1800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”</a:t>
            </a:r>
            <a:r>
              <a:rPr lang="en-US" dirty="0"/>
              <a:t> </a:t>
            </a:r>
          </a:p>
          <a:p>
            <a:r>
              <a:rPr lang="en-US" dirty="0"/>
              <a:t>Using this prompt as an initial condition, recursively sample from an LM: </a:t>
            </a:r>
            <a:br>
              <a:rPr lang="en-US" dirty="0"/>
            </a:br>
            <a:endParaRPr lang="en-US" dirty="0"/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</a:t>
            </a:r>
            <a:r>
              <a:rPr lang="en-US" dirty="0"/>
              <a:t>“located”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located”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 </a:t>
            </a:r>
            <a:r>
              <a:rPr lang="en-US" dirty="0"/>
              <a:t>“at”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located at”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 </a:t>
            </a:r>
            <a:r>
              <a:rPr lang="en-US" dirty="0"/>
              <a:t>“the”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located at the”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 </a:t>
            </a:r>
            <a:r>
              <a:rPr lang="en-US" dirty="0"/>
              <a:t>“state”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located at the state”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 </a:t>
            </a:r>
            <a:r>
              <a:rPr lang="en-US" dirty="0"/>
              <a:t>“of”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located at the state of”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 </a:t>
            </a:r>
            <a:r>
              <a:rPr lang="en-US" dirty="0"/>
              <a:t>“Maryland”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located at the state of Maryland”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 </a:t>
            </a:r>
            <a:r>
              <a:rPr lang="en-US" dirty="0"/>
              <a:t>“EOS”</a:t>
            </a:r>
          </a:p>
          <a:p>
            <a:pPr marL="939800" lvl="1" indent="-342900">
              <a:buFont typeface="+mj-lt"/>
              <a:buAutoNum type="arabicPeriod"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939800" lvl="1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70116BD9-9846-68F2-31D5-E4D587801EF8}"/>
              </a:ext>
            </a:extLst>
          </p:cNvPr>
          <p:cNvSpPr/>
          <p:nvPr/>
        </p:nvSpPr>
        <p:spPr>
          <a:xfrm rot="16200000" flipH="1">
            <a:off x="7245296" y="621714"/>
            <a:ext cx="154158" cy="1688950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95E0AB3D-5684-E16E-1E59-57A082FFB21F}"/>
              </a:ext>
            </a:extLst>
          </p:cNvPr>
          <p:cNvSpPr/>
          <p:nvPr/>
        </p:nvSpPr>
        <p:spPr>
          <a:xfrm rot="16200000" flipH="1">
            <a:off x="6068834" y="1217181"/>
            <a:ext cx="154159" cy="47513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E1B391-5188-A3DA-5B0C-B5BA16EC36FF}"/>
              </a:ext>
            </a:extLst>
          </p:cNvPr>
          <p:cNvSpPr/>
          <p:nvPr/>
        </p:nvSpPr>
        <p:spPr>
          <a:xfrm>
            <a:off x="6926638" y="1077169"/>
            <a:ext cx="75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context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04A785-82A3-277C-4024-4A8D58A40679}"/>
              </a:ext>
            </a:extLst>
          </p:cNvPr>
          <p:cNvSpPr/>
          <p:nvPr/>
        </p:nvSpPr>
        <p:spPr>
          <a:xfrm>
            <a:off x="5737913" y="1082832"/>
            <a:ext cx="12370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next word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E06F19E3-F14C-C555-D219-CC3EFD2768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78823" y="1402788"/>
                <a:ext cx="3074083" cy="869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Font typeface="Corbel"/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E06F19E3-F14C-C555-D219-CC3EFD276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23" y="1402788"/>
                <a:ext cx="3074083" cy="869387"/>
              </a:xfrm>
              <a:prstGeom prst="rect">
                <a:avLst/>
              </a:prstGeom>
              <a:blipFill>
                <a:blip r:embed="rId2"/>
                <a:stretch>
                  <a:fillRect r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439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08DE-3F9E-73A0-29AF-8E025AE5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Care About Language Modeling?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84495-7F96-CCD5-6659-F18DC5A1DC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Language Modeling is a </a:t>
            </a:r>
            <a:r>
              <a:rPr lang="en-US" strike="sngStrike" dirty="0">
                <a:solidFill>
                  <a:srgbClr val="C00000"/>
                </a:solidFill>
              </a:rPr>
              <a:t>subcomponent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superset</a:t>
            </a:r>
            <a:r>
              <a:rPr lang="en-US" dirty="0"/>
              <a:t> of many tasks: </a:t>
            </a:r>
          </a:p>
          <a:p>
            <a:pPr lvl="1"/>
            <a:r>
              <a:rPr lang="en-US" dirty="0"/>
              <a:t>Summarization </a:t>
            </a:r>
          </a:p>
          <a:p>
            <a:pPr lvl="1"/>
            <a:r>
              <a:rPr lang="en-US" dirty="0"/>
              <a:t>Machine translation </a:t>
            </a:r>
          </a:p>
          <a:p>
            <a:pPr lvl="1"/>
            <a:r>
              <a:rPr lang="en-US" dirty="0"/>
              <a:t>Spelling correction </a:t>
            </a:r>
          </a:p>
          <a:p>
            <a:pPr lvl="1"/>
            <a:r>
              <a:rPr lang="en-US" dirty="0"/>
              <a:t>Dialogue etc. </a:t>
            </a:r>
          </a:p>
          <a:p>
            <a:pPr lvl="1"/>
            <a:endParaRPr lang="en-US" dirty="0"/>
          </a:p>
          <a:p>
            <a:r>
              <a:rPr lang="en-US" dirty="0"/>
              <a:t>Language Modeling is an effective proxy for </a:t>
            </a:r>
            <a:r>
              <a:rPr lang="en-US" dirty="0">
                <a:solidFill>
                  <a:srgbClr val="C00000"/>
                </a:solidFill>
              </a:rPr>
              <a:t>language understanding</a:t>
            </a:r>
            <a:r>
              <a:rPr lang="en-US" dirty="0"/>
              <a:t>.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Effective ability to predict forthcoming words </a:t>
            </a:r>
            <a:r>
              <a:rPr lang="en-US" dirty="0"/>
              <a:t>requires on </a:t>
            </a:r>
            <a:r>
              <a:rPr lang="en-US" dirty="0">
                <a:solidFill>
                  <a:srgbClr val="C00000"/>
                </a:solidFill>
              </a:rPr>
              <a:t>understanding of context/prefix.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16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E6F92-D7C6-098E-F95B-67522B89F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use Language Models every day!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B4056-627A-8CF8-A710-BD40005F36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C6FD2FD-3D2A-957B-BC7B-5D2FF1F31B5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67836" y="1558925"/>
            <a:ext cx="3937000" cy="292100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061537-8846-96D2-7B66-DDBD9BF07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23215"/>
            <a:ext cx="3682872" cy="359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42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65F6A-079F-52A1-D34D-B8F6E186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use Language Models every day!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F3BDC-B0B6-D193-B914-A313AAAB31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C91D58-1B0C-D8B3-8E5B-83C9966ECE6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11558" b="4390"/>
          <a:stretch/>
        </p:blipFill>
        <p:spPr>
          <a:xfrm>
            <a:off x="1850067" y="1254125"/>
            <a:ext cx="5283200" cy="38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60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65F6A-079F-52A1-D34D-B8F6E186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use Language Models every day!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052A1C-367A-FA4E-C783-7E4CCF8B6F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hatGPT taught me something powerful about human collaboration - The Boston  Globe">
            <a:extLst>
              <a:ext uri="{FF2B5EF4-FFF2-40B4-BE49-F238E27FC236}">
                <a16:creationId xmlns:a16="http://schemas.microsoft.com/office/drawing/2014/main" id="{72C22C91-E8A0-8E59-D125-967322E29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8" y="1067826"/>
            <a:ext cx="5784983" cy="385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710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98FC2-82B5-824E-ED47-2A829010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 Can be Misused Too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3871E-3086-1427-5138-856EB8E9EF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A lot more about </a:t>
            </a:r>
            <a:br>
              <a:rPr lang="en-US" dirty="0"/>
            </a:br>
            <a:r>
              <a:rPr lang="en-US" dirty="0"/>
              <a:t>harms later in the class. 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2DC43BB-E487-99F7-FF45-5217D37FCE5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3973" y="995097"/>
            <a:ext cx="4372244" cy="3770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A2D867-7287-76CD-6B74-EBB11DA4EDB0}"/>
              </a:ext>
            </a:extLst>
          </p:cNvPr>
          <p:cNvSpPr txBox="1"/>
          <p:nvPr/>
        </p:nvSpPr>
        <p:spPr>
          <a:xfrm>
            <a:off x="4814045" y="4767222"/>
            <a:ext cx="39803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75">
              <a:spcBef>
                <a:spcPts val="74"/>
              </a:spcBef>
            </a:pPr>
            <a:r>
              <a:rPr lang="en-US" sz="1200" spc="-67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Verdana"/>
                <a:cs typeface="Verdana"/>
              </a:rPr>
              <a:t>https://</a:t>
            </a:r>
            <a:r>
              <a:rPr lang="en-US" sz="1200" spc="-67" dirty="0" err="1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Verdana"/>
                <a:cs typeface="Verdana"/>
              </a:rPr>
              <a:t>pdos.csail.mit.edu</a:t>
            </a:r>
            <a:r>
              <a:rPr lang="en-US" sz="1200" spc="-67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Verdana"/>
                <a:cs typeface="Verdana"/>
              </a:rPr>
              <a:t>/archive/</a:t>
            </a:r>
            <a:r>
              <a:rPr lang="en-US" sz="1200" spc="-67" dirty="0" err="1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Verdana"/>
                <a:cs typeface="Verdana"/>
              </a:rPr>
              <a:t>scigen</a:t>
            </a:r>
            <a:r>
              <a:rPr lang="en-US" sz="1200" spc="-67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Verdana"/>
                <a:cs typeface="Verdana"/>
              </a:rPr>
              <a:t>/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67C6F-7773-CE3F-5503-7A391CBD6741}"/>
              </a:ext>
            </a:extLst>
          </p:cNvPr>
          <p:cNvSpPr txBox="1"/>
          <p:nvPr/>
        </p:nvSpPr>
        <p:spPr>
          <a:xfrm>
            <a:off x="484093" y="2059768"/>
            <a:ext cx="2949388" cy="1055608"/>
          </a:xfrm>
          <a:prstGeom prst="wedgeRoundRectCallout">
            <a:avLst>
              <a:gd name="adj1" fmla="val 63959"/>
              <a:gd name="adj2" fmla="val -24729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7550" indent="17463" algn="ctr">
              <a:spcBef>
                <a:spcPts val="238"/>
              </a:spcBef>
            </a:pPr>
            <a:r>
              <a:rPr lang="en-US" sz="2800" dirty="0">
                <a:latin typeface="Corbel" panose="020B0503020204020204" pitchFamily="34" charset="0"/>
              </a:rPr>
              <a:t>Is this a real science article?</a:t>
            </a:r>
          </a:p>
        </p:txBody>
      </p:sp>
    </p:spTree>
    <p:extLst>
      <p:ext uri="{BB962C8B-B14F-4D97-AF65-F5344CB8AC3E}">
        <p14:creationId xmlns:p14="http://schemas.microsoft.com/office/powerpoint/2010/main" val="3390736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107EF-1DC6-429A-E18C-3C0CDFD9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C120A-F227-93C8-8BB5-31AF28F386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b="1" dirty="0"/>
              <a:t>Language modeling:</a:t>
            </a:r>
            <a:r>
              <a:rPr lang="en-US" sz="1800" dirty="0"/>
              <a:t> building probabilistic distribution over language. 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An accurate distribution of language enables us to solve many important tasks that involve language communication. </a:t>
            </a:r>
            <a:br>
              <a:rPr lang="en-US" sz="1800" dirty="0"/>
            </a:br>
            <a:endParaRPr lang="en-US" sz="1800" dirty="0"/>
          </a:p>
          <a:p>
            <a:endParaRPr lang="en-US" sz="1800" dirty="0"/>
          </a:p>
          <a:p>
            <a:r>
              <a:rPr lang="en-US" sz="1800" b="1" dirty="0"/>
              <a:t>The remaining question</a:t>
            </a:r>
            <a:r>
              <a:rPr lang="en-US" sz="1800" dirty="0"/>
              <a:t>: how do you actually estimate this distribution? </a:t>
            </a:r>
          </a:p>
        </p:txBody>
      </p:sp>
    </p:spTree>
    <p:extLst>
      <p:ext uri="{BB962C8B-B14F-4D97-AF65-F5344CB8AC3E}">
        <p14:creationId xmlns:p14="http://schemas.microsoft.com/office/powerpoint/2010/main" val="3626594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669BE6-2E2D-4008-F497-05C495D769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5400" dirty="0"/>
              <a:t>Language Modeling </a:t>
            </a:r>
            <a:br>
              <a:rPr lang="en-US" sz="5400" dirty="0"/>
            </a:br>
            <a:r>
              <a:rPr lang="en-US" sz="5400" dirty="0"/>
              <a:t>with Counting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90100-8DA0-5A6A-F61E-A9CAFB136E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8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1EB2-ED8F-7E23-B5A2-6CE8E649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“Is Typesetting Mandatory?”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1636A-3C4A-73AC-81F5-F7D8C472A3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511" y="1390650"/>
            <a:ext cx="3739254" cy="3077573"/>
          </a:xfrm>
        </p:spPr>
        <p:txBody>
          <a:bodyPr/>
          <a:lstStyle/>
          <a:p>
            <a:r>
              <a:rPr lang="en-US" dirty="0"/>
              <a:t>No, but …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But </a:t>
            </a:r>
            <a:r>
              <a:rPr lang="en-US" b="1" dirty="0"/>
              <a:t>10x strongly</a:t>
            </a:r>
            <a:r>
              <a:rPr lang="en-US" dirty="0"/>
              <a:t> recommended. </a:t>
            </a:r>
          </a:p>
          <a:p>
            <a:r>
              <a:rPr lang="en-US" dirty="0"/>
              <a:t>It is a must-have skill if you’re considering going to any research field.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95116B-145A-295F-3F34-EEEDFE39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750" y="1218004"/>
            <a:ext cx="5051381" cy="275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34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AD284-B2F8-D0BF-E0F0-3F666AB4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General  Language Modeling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4C37FA-9087-1DDA-E91F-83B893700DB1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Assign a probability to every sequence: </a:t>
                </a:r>
              </a:p>
              <a:p>
                <a:pPr lvl="1"/>
                <a:r>
                  <a:rPr lang="en-US" b="1" dirty="0"/>
                  <a:t>Finite </a:t>
                </a:r>
                <a:r>
                  <a:rPr lang="en-US" dirty="0"/>
                  <a:t>vocabulary </a:t>
                </a:r>
                <a:r>
                  <a:rPr lang="en-US" dirty="0">
                    <a:solidFill>
                      <a:srgbClr val="202122"/>
                    </a:solidFill>
                    <a:effectLst/>
                    <a:latin typeface="Corbel" panose="020B0503020204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 …,</m:t>
                    </m:r>
                    <m:r>
                      <a:rPr lang="en-US" b="0" i="1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Infinite</a:t>
                </a:r>
                <a:r>
                  <a:rPr lang="en-US" dirty="0"/>
                  <a:t> set of sequences in this language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202122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202122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202122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rgbClr val="202122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20212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20212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202122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20212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…}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Note, this statement does not specify the vocabulary (the atomic unit). </a:t>
                </a:r>
              </a:p>
              <a:p>
                <a:pPr lvl="1"/>
                <a:r>
                  <a:rPr lang="en-US" dirty="0"/>
                  <a:t>Example units: words, characters, bytes, etc. 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How do we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𝐿𝑀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b="0" i="1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 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4C37FA-9087-1DDA-E91F-83B893700D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314"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5EC1F1E-13DE-78BA-4F6D-5D54BC905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76" b="11038"/>
          <a:stretch/>
        </p:blipFill>
        <p:spPr>
          <a:xfrm>
            <a:off x="3274827" y="2330836"/>
            <a:ext cx="2084597" cy="8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3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99C2C-8B79-51A5-0BD3-2AEDBF97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0AF0B-20A4-990B-7A72-36BBBEBF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LMs as a Marginal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B1F1F-B4D1-378E-D262-051BD5D22F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Now the question is, how to estimate this distribution.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5EB5242A-C57E-73B7-503E-F2E02FAA7234}"/>
              </a:ext>
            </a:extLst>
          </p:cNvPr>
          <p:cNvSpPr/>
          <p:nvPr/>
        </p:nvSpPr>
        <p:spPr>
          <a:xfrm rot="16200000" flipH="1">
            <a:off x="4929187" y="718043"/>
            <a:ext cx="172977" cy="249234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54ECFD8E-4A57-EE82-B152-5337CE66AB35}"/>
              </a:ext>
            </a:extLst>
          </p:cNvPr>
          <p:cNvSpPr/>
          <p:nvPr/>
        </p:nvSpPr>
        <p:spPr>
          <a:xfrm rot="16200000" flipH="1">
            <a:off x="2597351" y="1726649"/>
            <a:ext cx="154159" cy="47513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52F151-6DAD-9365-B476-18C5BAAF4C77}"/>
              </a:ext>
            </a:extLst>
          </p:cNvPr>
          <p:cNvSpPr/>
          <p:nvPr/>
        </p:nvSpPr>
        <p:spPr>
          <a:xfrm>
            <a:off x="4640413" y="1556379"/>
            <a:ext cx="75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context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3E6F35-DEE9-F720-7001-27C8658FC483}"/>
              </a:ext>
            </a:extLst>
          </p:cNvPr>
          <p:cNvSpPr/>
          <p:nvPr/>
        </p:nvSpPr>
        <p:spPr>
          <a:xfrm>
            <a:off x="2394020" y="1422179"/>
            <a:ext cx="56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next </a:t>
            </a:r>
            <a:b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</a:br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word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430B014-C673-06BF-8602-52658A0214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80920" y="2109778"/>
                <a:ext cx="8388944" cy="84001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Tx/>
                  <a:buFont typeface="Arial" panose="020B0604020202020204" pitchFamily="34" charset="0"/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430B014-C673-06BF-8602-52658A021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920" y="2109778"/>
                <a:ext cx="8388944" cy="840010"/>
              </a:xfrm>
              <a:prstGeom prst="rect">
                <a:avLst/>
              </a:prstGeom>
              <a:blipFill>
                <a:blip r:embed="rId2"/>
                <a:stretch>
                  <a:fillRect t="-31343" b="-40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3672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507EB-BE8E-6E79-723D-726A761EE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C9DD54-67E3-DC8D-FF5E-BF8FBFB51F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C9DD54-67E3-DC8D-FF5E-BF8FBFB51F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  <a:blipFill>
                <a:blip r:embed="rId3"/>
                <a:stretch>
                  <a:fillRect t="-10448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005B9BDE-5CD5-2372-4EF4-515F04027DAE}"/>
              </a:ext>
            </a:extLst>
          </p:cNvPr>
          <p:cNvSpPr txBox="1"/>
          <p:nvPr/>
        </p:nvSpPr>
        <p:spPr>
          <a:xfrm>
            <a:off x="431168" y="1522761"/>
            <a:ext cx="8036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</a:rPr>
              <a:t>How do we estimate these probabilities?  </a:t>
            </a:r>
          </a:p>
          <a:p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Let’s just count! </a:t>
            </a:r>
          </a:p>
          <a:p>
            <a:endParaRPr lang="en-US" sz="1800" dirty="0">
              <a:latin typeface="Corbel" panose="020B0503020204020204" pitchFamily="34" charset="0"/>
            </a:endParaRPr>
          </a:p>
          <a:p>
            <a:endParaRPr lang="en-US" sz="18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699810-7EA6-6D12-8DAE-4C1E224FFB1C}"/>
                  </a:ext>
                </a:extLst>
              </p:cNvPr>
              <p:cNvSpPr txBox="1"/>
              <p:nvPr/>
            </p:nvSpPr>
            <p:spPr>
              <a:xfrm>
                <a:off x="263739" y="2191708"/>
                <a:ext cx="8616521" cy="779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ClrTx/>
                  <a:buNone/>
                </a:pPr>
                <a:r>
                  <a:rPr lang="en-US" sz="2800" dirty="0">
                    <a:latin typeface="Corbel" panose="020B0503020204020204" pitchFamily="34" charset="0"/>
                  </a:rPr>
                  <a:t>P(mat | the cat sat on the)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mat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”)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”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699810-7EA6-6D12-8DAE-4C1E224FF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39" y="2191708"/>
                <a:ext cx="8616521" cy="779957"/>
              </a:xfrm>
              <a:prstGeom prst="rect">
                <a:avLst/>
              </a:prstGeom>
              <a:blipFill>
                <a:blip r:embed="rId4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0EE40C-FAC1-5230-9CE4-43C75382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95A9F-5E52-B235-3EDC-A35F9DC7B481}"/>
              </a:ext>
            </a:extLst>
          </p:cNvPr>
          <p:cNvSpPr txBox="1"/>
          <p:nvPr/>
        </p:nvSpPr>
        <p:spPr>
          <a:xfrm>
            <a:off x="501706" y="3231989"/>
            <a:ext cx="3843715" cy="1021556"/>
          </a:xfrm>
          <a:prstGeom prst="wedgeRoundRectCallout">
            <a:avLst>
              <a:gd name="adj1" fmla="val 52976"/>
              <a:gd name="adj2" fmla="val -94845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Count how often </a:t>
            </a:r>
            <a:br>
              <a:rPr lang="en-US" sz="1800" dirty="0">
                <a:latin typeface="Corbel" panose="020B0503020204020204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”the cat sat on the mat” </a:t>
            </a:r>
            <a:b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</a:br>
            <a:r>
              <a:rPr lang="en-US" sz="1800" dirty="0">
                <a:latin typeface="Corbel" panose="020B0503020204020204" pitchFamily="34" charset="0"/>
              </a:rPr>
              <a:t>has appeared in the world (internet)!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F13309-99F2-87D8-D2FB-4B87E897B70B}"/>
              </a:ext>
            </a:extLst>
          </p:cNvPr>
          <p:cNvSpPr txBox="1"/>
          <p:nvPr/>
        </p:nvSpPr>
        <p:spPr>
          <a:xfrm>
            <a:off x="4798580" y="3203499"/>
            <a:ext cx="4081679" cy="1021556"/>
          </a:xfrm>
          <a:prstGeom prst="wedgeRoundRectCallout">
            <a:avLst>
              <a:gd name="adj1" fmla="val 19843"/>
              <a:gd name="adj2" fmla="val -68705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Divide that by, the count of </a:t>
            </a:r>
            <a:br>
              <a:rPr lang="en-US" sz="1800" dirty="0">
                <a:latin typeface="Corbel" panose="020B0503020204020204" pitchFamily="34" charset="0"/>
              </a:rPr>
            </a:br>
            <a:r>
              <a:rPr lang="en-US" sz="1800" dirty="0">
                <a:solidFill>
                  <a:srgbClr val="0070C0"/>
                </a:solidFill>
                <a:latin typeface="Corbel" panose="020B0503020204020204" pitchFamily="34" charset="0"/>
              </a:rPr>
              <a:t>”the cat sat on the” </a:t>
            </a:r>
            <a:br>
              <a:rPr lang="en-US" sz="1800" dirty="0">
                <a:latin typeface="Corbel" panose="020B0503020204020204" pitchFamily="34" charset="0"/>
              </a:rPr>
            </a:br>
            <a:r>
              <a:rPr lang="en-US" sz="1800" dirty="0">
                <a:latin typeface="Corbel" panose="020B0503020204020204" pitchFamily="34" charset="0"/>
              </a:rPr>
              <a:t>in the world (internet)! </a:t>
            </a:r>
          </a:p>
        </p:txBody>
      </p:sp>
    </p:spTree>
    <p:extLst>
      <p:ext uri="{BB962C8B-B14F-4D97-AF65-F5344CB8AC3E}">
        <p14:creationId xmlns:p14="http://schemas.microsoft.com/office/powerpoint/2010/main" val="258135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  <a:blipFill>
                <a:blip r:embed="rId3"/>
                <a:stretch>
                  <a:fillRect t="-10448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E7E38FB-6636-DFC8-C6CE-BB78DF9F5935}"/>
              </a:ext>
            </a:extLst>
          </p:cNvPr>
          <p:cNvSpPr txBox="1"/>
          <p:nvPr/>
        </p:nvSpPr>
        <p:spPr>
          <a:xfrm>
            <a:off x="431168" y="1522761"/>
            <a:ext cx="8036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</a:rPr>
              <a:t>How do we estimate these probabilities?  </a:t>
            </a:r>
          </a:p>
          <a:p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Let’s just count! </a:t>
            </a:r>
          </a:p>
          <a:p>
            <a:endParaRPr lang="en-US" sz="1800" dirty="0">
              <a:latin typeface="Corbel" panose="020B0503020204020204" pitchFamily="34" charset="0"/>
            </a:endParaRPr>
          </a:p>
          <a:p>
            <a:endParaRPr lang="en-US" sz="1800" dirty="0">
              <a:latin typeface="Corbel" panose="020B05030202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ACD82-24CB-674F-BEB0-C406B257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D35BCA3-DD5C-6384-33EF-9E279E0A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632"/>
          <a:stretch/>
        </p:blipFill>
        <p:spPr>
          <a:xfrm>
            <a:off x="1058356" y="3162347"/>
            <a:ext cx="6781800" cy="1776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A3505E-9AAD-C7E7-32A5-140CFE31EA8D}"/>
                  </a:ext>
                </a:extLst>
              </p:cNvPr>
              <p:cNvSpPr txBox="1"/>
              <p:nvPr/>
            </p:nvSpPr>
            <p:spPr>
              <a:xfrm>
                <a:off x="263739" y="2191708"/>
                <a:ext cx="8616521" cy="779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ClrTx/>
                  <a:buNone/>
                </a:pPr>
                <a:r>
                  <a:rPr lang="en-US" sz="2800" dirty="0">
                    <a:latin typeface="Corbel" panose="020B0503020204020204" pitchFamily="34" charset="0"/>
                  </a:rPr>
                  <a:t>P(mat | the cat sat on the)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mat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”)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”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A3505E-9AAD-C7E7-32A5-140CFE31E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39" y="2191708"/>
                <a:ext cx="8616521" cy="779957"/>
              </a:xfrm>
              <a:prstGeom prst="rect">
                <a:avLst/>
              </a:prstGeom>
              <a:blipFill>
                <a:blip r:embed="rId5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014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  <a:blipFill>
                <a:blip r:embed="rId3"/>
                <a:stretch>
                  <a:fillRect t="-10448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E7E38FB-6636-DFC8-C6CE-BB78DF9F5935}"/>
              </a:ext>
            </a:extLst>
          </p:cNvPr>
          <p:cNvSpPr txBox="1"/>
          <p:nvPr/>
        </p:nvSpPr>
        <p:spPr>
          <a:xfrm>
            <a:off x="431168" y="1522761"/>
            <a:ext cx="8036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</a:rPr>
              <a:t>How do we estimate these probabilities?  </a:t>
            </a:r>
          </a:p>
          <a:p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Let’s just count! </a:t>
            </a:r>
          </a:p>
          <a:p>
            <a:endParaRPr lang="en-US" sz="1800" dirty="0">
              <a:latin typeface="Corbel" panose="020B0503020204020204" pitchFamily="34" charset="0"/>
            </a:endParaRPr>
          </a:p>
          <a:p>
            <a:endParaRPr lang="en-US" sz="1800" dirty="0">
              <a:latin typeface="Corbel" panose="020B05030202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ACD82-24CB-674F-BEB0-C406B257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6">
                <a:extLst>
                  <a:ext uri="{FF2B5EF4-FFF2-40B4-BE49-F238E27FC236}">
                    <a16:creationId xmlns:a16="http://schemas.microsoft.com/office/drawing/2014/main" id="{C38D16B3-2231-3A39-0235-F4A0E68652D4}"/>
                  </a:ext>
                </a:extLst>
              </p:cNvPr>
              <p:cNvSpPr txBox="1"/>
              <p:nvPr/>
            </p:nvSpPr>
            <p:spPr>
              <a:xfrm>
                <a:off x="1454557" y="3413589"/>
                <a:ext cx="6253172" cy="151195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  <p:txBody>
              <a:bodyPr vert="horz" wrap="square" lIns="0" tIns="34290" rIns="0" bIns="0" rtlCol="0">
                <a:spAutoFit/>
              </a:bodyPr>
              <a:lstStyle/>
              <a:p>
                <a:pPr algn="ctr">
                  <a:spcBef>
                    <a:spcPts val="270"/>
                  </a:spcBef>
                </a:pPr>
                <a:r>
                  <a:rPr lang="en-US" sz="2000" u="sng" spc="-10" dirty="0">
                    <a:uFill>
                      <a:solidFill>
                        <a:srgbClr val="000000"/>
                      </a:solidFill>
                    </a:uFill>
                    <a:latin typeface="Corbel" panose="020B0503020204020204" pitchFamily="34" charset="0"/>
                    <a:cs typeface="Calibri"/>
                  </a:rPr>
                  <a:t>Challenge</a:t>
                </a:r>
                <a:r>
                  <a:rPr sz="2000" u="sng" spc="-10" dirty="0">
                    <a:uFill>
                      <a:solidFill>
                        <a:srgbClr val="000000"/>
                      </a:solidFill>
                    </a:uFill>
                    <a:latin typeface="Corbel" panose="020B0503020204020204" pitchFamily="34" charset="0"/>
                    <a:cs typeface="Calibri"/>
                  </a:rPr>
                  <a:t>:</a:t>
                </a:r>
                <a:r>
                  <a:rPr sz="2000" spc="-10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cs typeface="Calibri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sz="2000" spc="-15" dirty="0">
                    <a:latin typeface="Corbel" panose="020B0503020204020204" pitchFamily="34" charset="0"/>
                    <a:cs typeface="Calibri"/>
                  </a:rPr>
                  <a:t> makes</a:t>
                </a:r>
                <a:r>
                  <a:rPr sz="2000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sz="2000" spc="-5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sparsity</a:t>
                </a:r>
                <a:r>
                  <a:rPr sz="2000" spc="-1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problems</a:t>
                </a:r>
                <a:r>
                  <a:rPr sz="200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cs typeface="Calibri"/>
                  </a:rPr>
                  <a:t>worse.</a:t>
                </a:r>
                <a:endParaRPr sz="2000" dirty="0">
                  <a:latin typeface="Corbel" panose="020B0503020204020204" pitchFamily="34" charset="0"/>
                  <a:cs typeface="Calibri"/>
                </a:endParaRPr>
              </a:p>
              <a:p>
                <a:pPr algn="ctr"/>
                <a:r>
                  <a:rPr sz="2000" spc="-30" dirty="0">
                    <a:latin typeface="Corbel" panose="020B0503020204020204" pitchFamily="34" charset="0"/>
                    <a:cs typeface="Calibri"/>
                  </a:rPr>
                  <a:t>Typically,</a:t>
                </a:r>
                <a:r>
                  <a:rPr sz="2000" spc="-15" dirty="0">
                    <a:latin typeface="Corbel" panose="020B0503020204020204" pitchFamily="34" charset="0"/>
                    <a:cs typeface="Calibri"/>
                  </a:rPr>
                  <a:t> we</a:t>
                </a:r>
                <a:r>
                  <a:rPr sz="2000" spc="-5" dirty="0">
                    <a:latin typeface="Corbel" panose="020B0503020204020204" pitchFamily="34" charset="0"/>
                    <a:cs typeface="Calibri"/>
                  </a:rPr>
                  <a:t> can’t </a:t>
                </a:r>
                <a:r>
                  <a:rPr sz="2000" spc="-15" dirty="0">
                    <a:latin typeface="Corbel" panose="020B0503020204020204" pitchFamily="34" charset="0"/>
                    <a:cs typeface="Calibri"/>
                  </a:rPr>
                  <a:t>have</a:t>
                </a:r>
                <a:r>
                  <a:rPr sz="2000" spc="-5" dirty="0">
                    <a:latin typeface="Corbel" panose="020B0503020204020204" pitchFamily="34" charset="0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sz="2000" spc="-15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cs typeface="Calibri"/>
                  </a:rPr>
                  <a:t>bigger </a:t>
                </a:r>
                <a:r>
                  <a:rPr sz="2000" dirty="0">
                    <a:latin typeface="Corbel" panose="020B0503020204020204" pitchFamily="34" charset="0"/>
                    <a:cs typeface="Calibri"/>
                  </a:rPr>
                  <a:t>than</a:t>
                </a:r>
                <a:r>
                  <a:rPr sz="2000" spc="-15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cs typeface="Calibri"/>
                  </a:rPr>
                  <a:t>5.</a:t>
                </a:r>
                <a:endParaRPr lang="en-US" sz="2000" spc="-5" dirty="0">
                  <a:latin typeface="Corbel" panose="020B0503020204020204" pitchFamily="34" charset="0"/>
                  <a:cs typeface="Calibri"/>
                </a:endParaRPr>
              </a:p>
              <a:p>
                <a:pPr algn="ctr"/>
                <a:endParaRPr lang="en-US" sz="2000" spc="-5" dirty="0">
                  <a:latin typeface="Corbel" panose="020B0503020204020204" pitchFamily="34" charset="0"/>
                  <a:cs typeface="Calibri"/>
                </a:endParaRPr>
              </a:p>
              <a:p>
                <a:pPr algn="ctr"/>
                <a:r>
                  <a:rPr lang="en-US" sz="1800" spc="-5" dirty="0">
                    <a:latin typeface="Corbel" panose="020B0503020204020204" pitchFamily="34" charset="0"/>
                    <a:cs typeface="Calibri"/>
                  </a:rPr>
                  <a:t>Some partial solutions (e.g., smoothing and backoffs) </a:t>
                </a:r>
                <a:br>
                  <a:rPr lang="en-US" sz="1800" spc="-5" dirty="0">
                    <a:latin typeface="Corbel" panose="020B0503020204020204" pitchFamily="34" charset="0"/>
                    <a:cs typeface="Calibri"/>
                  </a:rPr>
                </a:br>
                <a:r>
                  <a:rPr lang="en-US" sz="1800" spc="-5" dirty="0">
                    <a:latin typeface="Corbel" panose="020B0503020204020204" pitchFamily="34" charset="0"/>
                    <a:cs typeface="Calibri"/>
                  </a:rPr>
                  <a:t>though still an open problem. </a:t>
                </a:r>
                <a:endParaRPr sz="1800" dirty="0">
                  <a:latin typeface="Corbel" panose="020B050302020402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4" name="object 6">
                <a:extLst>
                  <a:ext uri="{FF2B5EF4-FFF2-40B4-BE49-F238E27FC236}">
                    <a16:creationId xmlns:a16="http://schemas.microsoft.com/office/drawing/2014/main" id="{C38D16B3-2231-3A39-0235-F4A0E6865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557" y="3413589"/>
                <a:ext cx="6253172" cy="1511952"/>
              </a:xfrm>
              <a:prstGeom prst="rect">
                <a:avLst/>
              </a:prstGeom>
              <a:blipFill>
                <a:blip r:embed="rId4"/>
                <a:stretch>
                  <a:fillRect t="-1626" b="-6504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F0B944-FD77-E917-FF17-3FDAA1C9F8A4}"/>
                  </a:ext>
                </a:extLst>
              </p:cNvPr>
              <p:cNvSpPr txBox="1"/>
              <p:nvPr/>
            </p:nvSpPr>
            <p:spPr>
              <a:xfrm>
                <a:off x="263739" y="2191708"/>
                <a:ext cx="8616521" cy="779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ClrTx/>
                  <a:buNone/>
                </a:pPr>
                <a:r>
                  <a:rPr lang="en-US" sz="2800" dirty="0">
                    <a:latin typeface="Corbel" panose="020B0503020204020204" pitchFamily="34" charset="0"/>
                  </a:rPr>
                  <a:t>P(mat | the cat sat on the)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mat</m:t>
                        </m:r>
                        <m:r>
                          <a:rPr lang="en-US" sz="28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”)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”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F0B944-FD77-E917-FF17-3FDAA1C9F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39" y="2191708"/>
                <a:ext cx="8616521" cy="779957"/>
              </a:xfrm>
              <a:prstGeom prst="rect">
                <a:avLst/>
              </a:prstGeom>
              <a:blipFill>
                <a:blip r:embed="rId5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577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00;p49">
            <a:extLst>
              <a:ext uri="{FF2B5EF4-FFF2-40B4-BE49-F238E27FC236}">
                <a16:creationId xmlns:a16="http://schemas.microsoft.com/office/drawing/2014/main" id="{6ACC79DB-8473-B4AF-495A-AD26890BCE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4442" b="69110"/>
          <a:stretch/>
        </p:blipFill>
        <p:spPr>
          <a:xfrm>
            <a:off x="3751376" y="1941858"/>
            <a:ext cx="4334655" cy="1758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57DD97-C415-FE6B-1263-93A092CE8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dirty="0"/>
              <a:t>Language Models: A 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ED41F-9151-D68B-5794-1D62459C4B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Shannon (1950): The redundancy and predictability (entropy) of English. </a:t>
            </a:r>
          </a:p>
        </p:txBody>
      </p:sp>
      <p:pic>
        <p:nvPicPr>
          <p:cNvPr id="5" name="Google Shape;294;p48">
            <a:extLst>
              <a:ext uri="{FF2B5EF4-FFF2-40B4-BE49-F238E27FC236}">
                <a16:creationId xmlns:a16="http://schemas.microsoft.com/office/drawing/2014/main" id="{7B16C6D9-D7BB-4012-FC48-81BCD14EFEF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045" y="2061175"/>
            <a:ext cx="2289631" cy="23967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52D3DF-A613-C0F2-D2FC-ED0B32999721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4"/>
              </a:rPr>
              <a:t>Prediction and Entropy of Printed English, </a:t>
            </a:r>
            <a:r>
              <a:rPr lang="en-US" sz="1000" dirty="0" err="1">
                <a:latin typeface="Corbel" panose="020B0503020204020204" pitchFamily="34" charset="0"/>
                <a:hlinkClick r:id="rId4"/>
              </a:rPr>
              <a:t>Shanon</a:t>
            </a:r>
            <a:r>
              <a:rPr lang="en-US" sz="1000" dirty="0">
                <a:latin typeface="Corbel" panose="020B0503020204020204" pitchFamily="34" charset="0"/>
                <a:hlinkClick r:id="rId4"/>
              </a:rPr>
              <a:t> 1950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21114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  <a:blipFill>
                <a:blip r:embed="rId3"/>
                <a:stretch>
                  <a:fillRect t="-10448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oogle Shape;294;p48">
            <a:extLst>
              <a:ext uri="{FF2B5EF4-FFF2-40B4-BE49-F238E27FC236}">
                <a16:creationId xmlns:a16="http://schemas.microsoft.com/office/drawing/2014/main" id="{A828CDDB-4583-1F88-D50B-00F096D63A2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596" t="4985" r="4627" b="6120"/>
          <a:stretch/>
        </p:blipFill>
        <p:spPr>
          <a:xfrm>
            <a:off x="-64008" y="0"/>
            <a:ext cx="1201229" cy="12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E7E38FB-6636-DFC8-C6CE-BB78DF9F5935}"/>
              </a:ext>
            </a:extLst>
          </p:cNvPr>
          <p:cNvSpPr txBox="1"/>
          <p:nvPr/>
        </p:nvSpPr>
        <p:spPr>
          <a:xfrm>
            <a:off x="431168" y="1522761"/>
            <a:ext cx="80361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Shannon (1950) built an approximate language model with word co-occurrences. </a:t>
            </a:r>
          </a:p>
          <a:p>
            <a:endParaRPr lang="en-US" sz="2000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Markov assumptions: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 every node in a Bayesian network is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conditionally independent 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of its non-descendants,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given its parents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endParaRPr lang="en-US" sz="2000" dirty="0">
              <a:latin typeface="Corbel" panose="020B0503020204020204" pitchFamily="34" charset="0"/>
            </a:endParaRPr>
          </a:p>
          <a:p>
            <a:br>
              <a:rPr lang="en-US" sz="2000" dirty="0">
                <a:latin typeface="Corbel" panose="020B0503020204020204" pitchFamily="34" charset="0"/>
              </a:rPr>
            </a:b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1</a:t>
            </a:r>
            <a:r>
              <a:rPr lang="en-US" sz="2000" baseline="30000" dirty="0">
                <a:solidFill>
                  <a:srgbClr val="C00000"/>
                </a:solidFill>
                <a:latin typeface="Corbel" panose="020B0503020204020204" pitchFamily="34" charset="0"/>
              </a:rPr>
              <a:t>st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order approximation: </a:t>
            </a: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9C278097-B444-E69D-EA09-F0A07461BC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14568" y="4044639"/>
                <a:ext cx="6400800" cy="401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Tx/>
                  <a:buNone/>
                </a:pPr>
                <a:r>
                  <a:rPr lang="en-US" dirty="0">
                    <a:latin typeface="Corbel" panose="020B0503020204020204" pitchFamily="34" charset="0"/>
                  </a:rPr>
                  <a:t>   </a:t>
                </a:r>
                <a:r>
                  <a:rPr lang="en-US" b="1" dirty="0">
                    <a:latin typeface="Corbel" panose="020B0503020204020204" pitchFamily="34" charset="0"/>
                  </a:rPr>
                  <a:t>P</a:t>
                </a:r>
                <a:r>
                  <a:rPr lang="en-US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mat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| the cat sat on the)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 </a:t>
                </a:r>
                <a:r>
                  <a:rPr lang="en-US" b="1" dirty="0">
                    <a:latin typeface="Corbel" panose="020B0503020204020204" pitchFamily="34" charset="0"/>
                  </a:rPr>
                  <a:t>P</a:t>
                </a:r>
                <a:r>
                  <a:rPr lang="en-US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mat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| the)   </a:t>
                </a: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9C278097-B444-E69D-EA09-F0A07461B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68" y="4044639"/>
                <a:ext cx="6400800" cy="401717"/>
              </a:xfrm>
              <a:prstGeom prst="rect">
                <a:avLst/>
              </a:prstGeom>
              <a:blipFill>
                <a:blip r:embed="rId5"/>
                <a:stretch>
                  <a:fillRect t="-281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64715D46-CF8C-66AA-05BF-09F296911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368" y="0"/>
            <a:ext cx="1397000" cy="1612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ACD82-24CB-674F-BEB0-C406B257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3B67962B-F20B-CE90-03FE-4A3F19DA4A57}"/>
              </a:ext>
            </a:extLst>
          </p:cNvPr>
          <p:cNvSpPr/>
          <p:nvPr/>
        </p:nvSpPr>
        <p:spPr>
          <a:xfrm>
            <a:off x="6671953" y="3854546"/>
            <a:ext cx="593437" cy="137113"/>
          </a:xfrm>
          <a:custGeom>
            <a:avLst/>
            <a:gdLst/>
            <a:ahLst/>
            <a:cxnLst/>
            <a:rect l="l" t="t" r="r" b="b"/>
            <a:pathLst>
              <a:path w="1981200" h="241300">
                <a:moveTo>
                  <a:pt x="0" y="240945"/>
                </a:moveTo>
                <a:lnTo>
                  <a:pt x="8331" y="194051"/>
                </a:lnTo>
                <a:lnTo>
                  <a:pt x="31053" y="155757"/>
                </a:lnTo>
                <a:lnTo>
                  <a:pt x="64754" y="129938"/>
                </a:lnTo>
                <a:lnTo>
                  <a:pt x="106024" y="120471"/>
                </a:lnTo>
                <a:lnTo>
                  <a:pt x="884576" y="120473"/>
                </a:lnTo>
                <a:lnTo>
                  <a:pt x="925845" y="111006"/>
                </a:lnTo>
                <a:lnTo>
                  <a:pt x="959546" y="85187"/>
                </a:lnTo>
                <a:lnTo>
                  <a:pt x="982268" y="46893"/>
                </a:lnTo>
                <a:lnTo>
                  <a:pt x="990600" y="0"/>
                </a:lnTo>
                <a:lnTo>
                  <a:pt x="998931" y="46893"/>
                </a:lnTo>
                <a:lnTo>
                  <a:pt x="1021653" y="85187"/>
                </a:lnTo>
                <a:lnTo>
                  <a:pt x="1055354" y="111006"/>
                </a:lnTo>
                <a:lnTo>
                  <a:pt x="1096623" y="120473"/>
                </a:lnTo>
                <a:lnTo>
                  <a:pt x="1875176" y="120473"/>
                </a:lnTo>
                <a:lnTo>
                  <a:pt x="1916445" y="129941"/>
                </a:lnTo>
                <a:lnTo>
                  <a:pt x="1950146" y="155759"/>
                </a:lnTo>
                <a:lnTo>
                  <a:pt x="1972868" y="194053"/>
                </a:lnTo>
                <a:lnTo>
                  <a:pt x="1981200" y="240947"/>
                </a:lnTo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1A49E-A522-94AB-8338-4A3801A2F164}"/>
                  </a:ext>
                </a:extLst>
              </p:cNvPr>
              <p:cNvSpPr txBox="1"/>
              <p:nvPr/>
            </p:nvSpPr>
            <p:spPr>
              <a:xfrm>
                <a:off x="5944710" y="3566914"/>
                <a:ext cx="1981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element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1A49E-A522-94AB-8338-4A3801A2F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710" y="3566914"/>
                <a:ext cx="1981200" cy="307777"/>
              </a:xfrm>
              <a:prstGeom prst="rect">
                <a:avLst/>
              </a:prstGeom>
              <a:blipFill>
                <a:blip r:embed="rId7"/>
                <a:stretch>
                  <a:fillRect t="-38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07E9ABA-7606-93E6-509A-5187D0D0F515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Prediction and Entropy of Printed English, </a:t>
            </a:r>
            <a:r>
              <a:rPr lang="en-US" sz="1000" dirty="0" err="1">
                <a:latin typeface="Corbel" panose="020B0503020204020204" pitchFamily="34" charset="0"/>
                <a:hlinkClick r:id="rId8"/>
              </a:rPr>
              <a:t>Shanon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 1950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631293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  <a:blipFill>
                <a:blip r:embed="rId3"/>
                <a:stretch>
                  <a:fillRect t="-10448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oogle Shape;294;p48">
            <a:extLst>
              <a:ext uri="{FF2B5EF4-FFF2-40B4-BE49-F238E27FC236}">
                <a16:creationId xmlns:a16="http://schemas.microsoft.com/office/drawing/2014/main" id="{A828CDDB-4583-1F88-D50B-00F096D63A2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596" t="4985" r="4627" b="6120"/>
          <a:stretch/>
        </p:blipFill>
        <p:spPr>
          <a:xfrm>
            <a:off x="-64008" y="0"/>
            <a:ext cx="1201229" cy="12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E7E38FB-6636-DFC8-C6CE-BB78DF9F5935}"/>
              </a:ext>
            </a:extLst>
          </p:cNvPr>
          <p:cNvSpPr txBox="1"/>
          <p:nvPr/>
        </p:nvSpPr>
        <p:spPr>
          <a:xfrm>
            <a:off x="431168" y="1522761"/>
            <a:ext cx="80361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Shannon (1950) built an approximate language model with word co-occurrences. </a:t>
            </a:r>
          </a:p>
          <a:p>
            <a:endParaRPr lang="en-US" sz="2000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Markov assumptions: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 every node in a Bayesian network is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conditionally independent 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of its non-descendants,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given its parents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endParaRPr lang="en-US" sz="2000" dirty="0">
              <a:latin typeface="Corbel" panose="020B0503020204020204" pitchFamily="34" charset="0"/>
            </a:endParaRPr>
          </a:p>
          <a:p>
            <a:br>
              <a:rPr lang="en-US" sz="2000" dirty="0">
                <a:latin typeface="Corbel" panose="020B0503020204020204" pitchFamily="34" charset="0"/>
              </a:rPr>
            </a:b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2</a:t>
            </a:r>
            <a:r>
              <a:rPr lang="en-US" sz="2000" baseline="30000" dirty="0">
                <a:solidFill>
                  <a:srgbClr val="C00000"/>
                </a:solidFill>
                <a:latin typeface="Corbel" panose="020B0503020204020204" pitchFamily="34" charset="0"/>
              </a:rPr>
              <a:t>nd</a:t>
            </a:r>
            <a:r>
              <a:rPr lang="en-US" sz="2000" dirty="0">
                <a:latin typeface="Corbel" panose="020B0503020204020204" pitchFamily="34" charset="0"/>
              </a:rPr>
              <a:t> order approximation: </a:t>
            </a: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9C278097-B444-E69D-EA09-F0A07461BC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14568" y="4044639"/>
                <a:ext cx="6400800" cy="401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Tx/>
                  <a:buNone/>
                </a:pPr>
                <a:r>
                  <a:rPr lang="en-US" dirty="0">
                    <a:latin typeface="Corbel" panose="020B0503020204020204" pitchFamily="34" charset="0"/>
                  </a:rPr>
                  <a:t> </a:t>
                </a:r>
                <a:r>
                  <a:rPr lang="en-US" b="1" dirty="0">
                    <a:latin typeface="Corbel" panose="020B0503020204020204" pitchFamily="34" charset="0"/>
                  </a:rPr>
                  <a:t>P</a:t>
                </a:r>
                <a:r>
                  <a:rPr lang="en-US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mat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| the cat sat on the)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 </a:t>
                </a:r>
                <a:r>
                  <a:rPr lang="en-US" b="1" dirty="0">
                    <a:latin typeface="Corbel" panose="020B0503020204020204" pitchFamily="34" charset="0"/>
                  </a:rPr>
                  <a:t>P</a:t>
                </a:r>
                <a:r>
                  <a:rPr lang="en-US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mat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| on the)  </a:t>
                </a: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9C278097-B444-E69D-EA09-F0A07461B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68" y="4044639"/>
                <a:ext cx="6400800" cy="401717"/>
              </a:xfrm>
              <a:prstGeom prst="rect">
                <a:avLst/>
              </a:prstGeom>
              <a:blipFill>
                <a:blip r:embed="rId5"/>
                <a:stretch>
                  <a:fillRect t="-281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64715D46-CF8C-66AA-05BF-09F296911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368" y="0"/>
            <a:ext cx="1397000" cy="1612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ACD82-24CB-674F-BEB0-C406B257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A7A3AA-E83F-61F7-8BD4-F6E650BAAD55}"/>
              </a:ext>
            </a:extLst>
          </p:cNvPr>
          <p:cNvGrpSpPr/>
          <p:nvPr/>
        </p:nvGrpSpPr>
        <p:grpSpPr>
          <a:xfrm>
            <a:off x="5944710" y="3566914"/>
            <a:ext cx="1981200" cy="424745"/>
            <a:chOff x="5944710" y="3566914"/>
            <a:chExt cx="1981200" cy="424745"/>
          </a:xfrm>
        </p:grpSpPr>
        <p:sp>
          <p:nvSpPr>
            <p:cNvPr id="4" name="object 14">
              <a:extLst>
                <a:ext uri="{FF2B5EF4-FFF2-40B4-BE49-F238E27FC236}">
                  <a16:creationId xmlns:a16="http://schemas.microsoft.com/office/drawing/2014/main" id="{41B679CE-4838-3A1B-375E-0EFDB8680AB9}"/>
                </a:ext>
              </a:extLst>
            </p:cNvPr>
            <p:cNvSpPr/>
            <p:nvPr/>
          </p:nvSpPr>
          <p:spPr>
            <a:xfrm>
              <a:off x="6671953" y="3854546"/>
              <a:ext cx="593437" cy="137113"/>
            </a:xfrm>
            <a:custGeom>
              <a:avLst/>
              <a:gdLst/>
              <a:ahLst/>
              <a:cxnLst/>
              <a:rect l="l" t="t" r="r" b="b"/>
              <a:pathLst>
                <a:path w="1981200" h="241300">
                  <a:moveTo>
                    <a:pt x="0" y="240945"/>
                  </a:moveTo>
                  <a:lnTo>
                    <a:pt x="8331" y="194051"/>
                  </a:lnTo>
                  <a:lnTo>
                    <a:pt x="31053" y="155757"/>
                  </a:lnTo>
                  <a:lnTo>
                    <a:pt x="64754" y="129938"/>
                  </a:lnTo>
                  <a:lnTo>
                    <a:pt x="106024" y="120471"/>
                  </a:lnTo>
                  <a:lnTo>
                    <a:pt x="884576" y="120473"/>
                  </a:lnTo>
                  <a:lnTo>
                    <a:pt x="925845" y="111006"/>
                  </a:lnTo>
                  <a:lnTo>
                    <a:pt x="959546" y="85187"/>
                  </a:lnTo>
                  <a:lnTo>
                    <a:pt x="982268" y="46893"/>
                  </a:lnTo>
                  <a:lnTo>
                    <a:pt x="990600" y="0"/>
                  </a:lnTo>
                  <a:lnTo>
                    <a:pt x="998931" y="46893"/>
                  </a:lnTo>
                  <a:lnTo>
                    <a:pt x="1021653" y="85187"/>
                  </a:lnTo>
                  <a:lnTo>
                    <a:pt x="1055354" y="111006"/>
                  </a:lnTo>
                  <a:lnTo>
                    <a:pt x="1096623" y="120473"/>
                  </a:lnTo>
                  <a:lnTo>
                    <a:pt x="1875176" y="120473"/>
                  </a:lnTo>
                  <a:lnTo>
                    <a:pt x="1916445" y="129941"/>
                  </a:lnTo>
                  <a:lnTo>
                    <a:pt x="1950146" y="155759"/>
                  </a:lnTo>
                  <a:lnTo>
                    <a:pt x="1972868" y="194053"/>
                  </a:lnTo>
                  <a:lnTo>
                    <a:pt x="1981200" y="240947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chemeClr val="accent1"/>
                </a:solidFill>
                <a:latin typeface="Corbel" panose="020B0503020204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59A7863-DBD4-9412-1A69-A87C3F618D41}"/>
                    </a:ext>
                  </a:extLst>
                </p:cNvPr>
                <p:cNvSpPr txBox="1"/>
                <p:nvPr/>
              </p:nvSpPr>
              <p:spPr>
                <a:xfrm>
                  <a:off x="5944710" y="3566914"/>
                  <a:ext cx="198120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40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en-US" dirty="0">
                      <a:latin typeface="Corbel" panose="020B0503020204020204" pitchFamily="34" charset="0"/>
                    </a:rPr>
                    <a:t> elements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59A7863-DBD4-9412-1A69-A87C3F618D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4710" y="3566914"/>
                  <a:ext cx="1981200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3846" b="-1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B54DDF-FCE3-F15D-DDDC-04A414A2BC90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Prediction and Entropy of Printed English, </a:t>
            </a:r>
            <a:r>
              <a:rPr lang="en-US" sz="1000" dirty="0" err="1">
                <a:latin typeface="Corbel" panose="020B0503020204020204" pitchFamily="34" charset="0"/>
                <a:hlinkClick r:id="rId8"/>
              </a:rPr>
              <a:t>Shanon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 1950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00769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  <a:blipFill>
                <a:blip r:embed="rId3"/>
                <a:stretch>
                  <a:fillRect t="-10448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oogle Shape;294;p48">
            <a:extLst>
              <a:ext uri="{FF2B5EF4-FFF2-40B4-BE49-F238E27FC236}">
                <a16:creationId xmlns:a16="http://schemas.microsoft.com/office/drawing/2014/main" id="{A828CDDB-4583-1F88-D50B-00F096D63A2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596" t="4985" r="4627" b="6120"/>
          <a:stretch/>
        </p:blipFill>
        <p:spPr>
          <a:xfrm>
            <a:off x="-64008" y="0"/>
            <a:ext cx="1201229" cy="12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E7E38FB-6636-DFC8-C6CE-BB78DF9F5935}"/>
              </a:ext>
            </a:extLst>
          </p:cNvPr>
          <p:cNvSpPr txBox="1"/>
          <p:nvPr/>
        </p:nvSpPr>
        <p:spPr>
          <a:xfrm>
            <a:off x="431168" y="1522761"/>
            <a:ext cx="80361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Shannon (1950) built an approximate language model with word co-occurrences. </a:t>
            </a:r>
          </a:p>
          <a:p>
            <a:endParaRPr lang="en-US" sz="2000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Markov assumptions: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 every node in a Bayesian network is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conditionally independent 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of its non-descendants,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given its parents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endParaRPr lang="en-US" sz="2000" dirty="0">
              <a:latin typeface="Corbel" panose="020B0503020204020204" pitchFamily="34" charset="0"/>
            </a:endParaRPr>
          </a:p>
          <a:p>
            <a:br>
              <a:rPr lang="en-US" sz="2000" dirty="0">
                <a:latin typeface="Corbel" panose="020B0503020204020204" pitchFamily="34" charset="0"/>
              </a:rPr>
            </a:b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3</a:t>
            </a:r>
            <a:r>
              <a:rPr lang="en-US" sz="2000" baseline="30000" dirty="0">
                <a:solidFill>
                  <a:srgbClr val="C00000"/>
                </a:solidFill>
                <a:latin typeface="Corbel" panose="020B0503020204020204" pitchFamily="34" charset="0"/>
              </a:rPr>
              <a:t>rd</a:t>
            </a:r>
            <a:r>
              <a:rPr lang="en-US" sz="2000" dirty="0">
                <a:latin typeface="Corbel" panose="020B0503020204020204" pitchFamily="34" charset="0"/>
              </a:rPr>
              <a:t> order approximation: </a:t>
            </a: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9C278097-B444-E69D-EA09-F0A07461BC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14568" y="4044639"/>
                <a:ext cx="6400800" cy="401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Tx/>
                  <a:buNone/>
                </a:pPr>
                <a:r>
                  <a:rPr lang="en-US" dirty="0">
                    <a:latin typeface="Corbel" panose="020B0503020204020204" pitchFamily="34" charset="0"/>
                  </a:rPr>
                  <a:t> </a:t>
                </a:r>
                <a:r>
                  <a:rPr lang="en-US" b="1" dirty="0">
                    <a:latin typeface="Corbel" panose="020B0503020204020204" pitchFamily="34" charset="0"/>
                  </a:rPr>
                  <a:t>P</a:t>
                </a:r>
                <a:r>
                  <a:rPr lang="en-US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mat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| the cat sat on the)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 </a:t>
                </a:r>
                <a:r>
                  <a:rPr lang="en-US" b="1" dirty="0">
                    <a:latin typeface="Corbel" panose="020B0503020204020204" pitchFamily="34" charset="0"/>
                  </a:rPr>
                  <a:t>P</a:t>
                </a:r>
                <a:r>
                  <a:rPr lang="en-US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mat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| sat on the)  </a:t>
                </a: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9C278097-B444-E69D-EA09-F0A07461B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68" y="4044639"/>
                <a:ext cx="6400800" cy="401717"/>
              </a:xfrm>
              <a:prstGeom prst="rect">
                <a:avLst/>
              </a:prstGeom>
              <a:blipFill>
                <a:blip r:embed="rId5"/>
                <a:stretch>
                  <a:fillRect t="-28125" r="-1584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64715D46-CF8C-66AA-05BF-09F296911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368" y="0"/>
            <a:ext cx="1397000" cy="1612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ACD82-24CB-674F-BEB0-C406B257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173656-32DE-6820-9C40-5C97206B4F4B}"/>
              </a:ext>
            </a:extLst>
          </p:cNvPr>
          <p:cNvGrpSpPr/>
          <p:nvPr/>
        </p:nvGrpSpPr>
        <p:grpSpPr>
          <a:xfrm>
            <a:off x="5840679" y="3566914"/>
            <a:ext cx="1981200" cy="424745"/>
            <a:chOff x="5840679" y="3566914"/>
            <a:chExt cx="1981200" cy="424745"/>
          </a:xfrm>
        </p:grpSpPr>
        <p:sp>
          <p:nvSpPr>
            <p:cNvPr id="4" name="object 14">
              <a:extLst>
                <a:ext uri="{FF2B5EF4-FFF2-40B4-BE49-F238E27FC236}">
                  <a16:creationId xmlns:a16="http://schemas.microsoft.com/office/drawing/2014/main" id="{41B679CE-4838-3A1B-375E-0EFDB8680AB9}"/>
                </a:ext>
              </a:extLst>
            </p:cNvPr>
            <p:cNvSpPr/>
            <p:nvPr/>
          </p:nvSpPr>
          <p:spPr>
            <a:xfrm>
              <a:off x="6252961" y="3854546"/>
              <a:ext cx="1132887" cy="137113"/>
            </a:xfrm>
            <a:custGeom>
              <a:avLst/>
              <a:gdLst/>
              <a:ahLst/>
              <a:cxnLst/>
              <a:rect l="l" t="t" r="r" b="b"/>
              <a:pathLst>
                <a:path w="1981200" h="241300">
                  <a:moveTo>
                    <a:pt x="0" y="240945"/>
                  </a:moveTo>
                  <a:lnTo>
                    <a:pt x="8331" y="194051"/>
                  </a:lnTo>
                  <a:lnTo>
                    <a:pt x="31053" y="155757"/>
                  </a:lnTo>
                  <a:lnTo>
                    <a:pt x="64754" y="129938"/>
                  </a:lnTo>
                  <a:lnTo>
                    <a:pt x="106024" y="120471"/>
                  </a:lnTo>
                  <a:lnTo>
                    <a:pt x="884576" y="120473"/>
                  </a:lnTo>
                  <a:lnTo>
                    <a:pt x="925845" y="111006"/>
                  </a:lnTo>
                  <a:lnTo>
                    <a:pt x="959546" y="85187"/>
                  </a:lnTo>
                  <a:lnTo>
                    <a:pt x="982268" y="46893"/>
                  </a:lnTo>
                  <a:lnTo>
                    <a:pt x="990600" y="0"/>
                  </a:lnTo>
                  <a:lnTo>
                    <a:pt x="998931" y="46893"/>
                  </a:lnTo>
                  <a:lnTo>
                    <a:pt x="1021653" y="85187"/>
                  </a:lnTo>
                  <a:lnTo>
                    <a:pt x="1055354" y="111006"/>
                  </a:lnTo>
                  <a:lnTo>
                    <a:pt x="1096623" y="120473"/>
                  </a:lnTo>
                  <a:lnTo>
                    <a:pt x="1875176" y="120473"/>
                  </a:lnTo>
                  <a:lnTo>
                    <a:pt x="1916445" y="129941"/>
                  </a:lnTo>
                  <a:lnTo>
                    <a:pt x="1950146" y="155759"/>
                  </a:lnTo>
                  <a:lnTo>
                    <a:pt x="1972868" y="194053"/>
                  </a:lnTo>
                  <a:lnTo>
                    <a:pt x="1981200" y="240947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chemeClr val="accent1"/>
                </a:solidFill>
                <a:latin typeface="Corbel" panose="020B0503020204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59A7863-DBD4-9412-1A69-A87C3F618D41}"/>
                    </a:ext>
                  </a:extLst>
                </p:cNvPr>
                <p:cNvSpPr txBox="1"/>
                <p:nvPr/>
              </p:nvSpPr>
              <p:spPr>
                <a:xfrm>
                  <a:off x="5840679" y="3566914"/>
                  <a:ext cx="198120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40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r>
                    <a:rPr lang="en-US" dirty="0">
                      <a:latin typeface="Corbel" panose="020B0503020204020204" pitchFamily="34" charset="0"/>
                    </a:rPr>
                    <a:t> elements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59A7863-DBD4-9412-1A69-A87C3F618D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0679" y="3566914"/>
                  <a:ext cx="1981200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3846" b="-1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BE4FE39-057B-207B-6E95-51652C964603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Prediction and Entropy of Printed English, </a:t>
            </a:r>
            <a:r>
              <a:rPr lang="en-US" sz="1000" dirty="0" err="1">
                <a:latin typeface="Corbel" panose="020B0503020204020204" pitchFamily="34" charset="0"/>
                <a:hlinkClick r:id="rId8"/>
              </a:rPr>
              <a:t>Shanon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 1950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03380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  <a:blipFill>
                <a:blip r:embed="rId3"/>
                <a:stretch>
                  <a:fillRect t="-10448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oogle Shape;294;p48">
            <a:extLst>
              <a:ext uri="{FF2B5EF4-FFF2-40B4-BE49-F238E27FC236}">
                <a16:creationId xmlns:a16="http://schemas.microsoft.com/office/drawing/2014/main" id="{A828CDDB-4583-1F88-D50B-00F096D63A2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596" t="4985" r="4627" b="6120"/>
          <a:stretch/>
        </p:blipFill>
        <p:spPr>
          <a:xfrm>
            <a:off x="-64008" y="0"/>
            <a:ext cx="1201229" cy="12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E7E38FB-6636-DFC8-C6CE-BB78DF9F5935}"/>
              </a:ext>
            </a:extLst>
          </p:cNvPr>
          <p:cNvSpPr txBox="1"/>
          <p:nvPr/>
        </p:nvSpPr>
        <p:spPr>
          <a:xfrm>
            <a:off x="431168" y="1522761"/>
            <a:ext cx="80361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Shannon (1950) built an approximate language model with word co-occurrences. 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Then, we can use counts of approximate conditional probability. </a:t>
            </a:r>
          </a:p>
          <a:p>
            <a:r>
              <a:rPr lang="en-US" sz="2000" dirty="0">
                <a:latin typeface="Corbel" panose="020B0503020204020204" pitchFamily="34" charset="0"/>
              </a:rPr>
              <a:t>Using the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3</a:t>
            </a:r>
            <a:r>
              <a:rPr lang="en-US" sz="2000" baseline="30000" dirty="0">
                <a:solidFill>
                  <a:srgbClr val="C00000"/>
                </a:solidFill>
                <a:latin typeface="Corbel" panose="020B0503020204020204" pitchFamily="34" charset="0"/>
              </a:rPr>
              <a:t>rd</a:t>
            </a:r>
            <a:r>
              <a:rPr lang="en-US" sz="2000" dirty="0">
                <a:latin typeface="Corbel" panose="020B0503020204020204" pitchFamily="34" charset="0"/>
              </a:rPr>
              <a:t> order approximation, we can: 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B97886E7-016B-3E5A-D3FB-793A54771A51}"/>
              </a:ext>
            </a:extLst>
          </p:cNvPr>
          <p:cNvSpPr txBox="1">
            <a:spLocks/>
          </p:cNvSpPr>
          <p:nvPr/>
        </p:nvSpPr>
        <p:spPr>
          <a:xfrm>
            <a:off x="2673413" y="3212852"/>
            <a:ext cx="6400800" cy="4017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51" name="Picture 50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64715D46-CF8C-66AA-05BF-09F296911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368" y="0"/>
            <a:ext cx="1397000" cy="1612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A248A-9AE0-0E5E-F388-3A6793ED1E91}"/>
                  </a:ext>
                </a:extLst>
              </p:cNvPr>
              <p:cNvSpPr txBox="1"/>
              <p:nvPr/>
            </p:nvSpPr>
            <p:spPr>
              <a:xfrm>
                <a:off x="21901" y="3628046"/>
                <a:ext cx="9013504" cy="6817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ClrTx/>
                  <a:buNone/>
                </a:pPr>
                <a:r>
                  <a:rPr lang="en-US" sz="2400" dirty="0">
                    <a:latin typeface="Corbel" panose="020B0503020204020204" pitchFamily="34" charset="0"/>
                  </a:rPr>
                  <a:t> </a:t>
                </a:r>
                <a:r>
                  <a:rPr lang="en-US" sz="2400" b="1" dirty="0">
                    <a:latin typeface="Corbel" panose="020B0503020204020204" pitchFamily="34" charset="0"/>
                  </a:rPr>
                  <a:t>P</a:t>
                </a:r>
                <a:r>
                  <a:rPr lang="en-US" sz="2400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mat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| the cat sat on the)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2400" b="1" dirty="0">
                    <a:latin typeface="Corbel" panose="020B0503020204020204" pitchFamily="34" charset="0"/>
                  </a:rPr>
                  <a:t>P</a:t>
                </a:r>
                <a:r>
                  <a:rPr lang="en-US" sz="2400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mat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| sat on the) </a:t>
                </a:r>
                <a14:m>
                  <m:oMath xmlns:m="http://schemas.openxmlformats.org/officeDocument/2006/math"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dirty="0" smtClean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400" dirty="0" smtClean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400" dirty="0" smtClean="0"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4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dirty="0" smtClean="0"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4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4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dirty="0" smtClean="0">
                            <a:latin typeface="Cambria Math" panose="02040503050406030204" pitchFamily="18" charset="0"/>
                          </a:rPr>
                          <m:t>mat</m:t>
                        </m:r>
                        <m:r>
                          <a:rPr lang="en-US" sz="2400" dirty="0" smtClean="0">
                            <a:latin typeface="Cambria Math" panose="02040503050406030204" pitchFamily="18" charset="0"/>
                          </a:rPr>
                          <m:t>”)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4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dirty="0" smtClean="0">
                            <a:latin typeface="Cambria Math" panose="02040503050406030204" pitchFamily="18" charset="0"/>
                          </a:rPr>
                          <m:t>mat</m:t>
                        </m:r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”)</m:t>
                        </m:r>
                      </m:den>
                    </m:f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A248A-9AE0-0E5E-F388-3A6793ED1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1" y="3628046"/>
                <a:ext cx="9013504" cy="681790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ACD82-24CB-674F-BEB0-C406B257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40FED-B3C0-9027-00AD-EF05FFD73A93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7"/>
              </a:rPr>
              <a:t>Prediction and Entropy of Printed English, </a:t>
            </a:r>
            <a:r>
              <a:rPr lang="en-US" sz="1000" dirty="0" err="1">
                <a:latin typeface="Corbel" panose="020B0503020204020204" pitchFamily="34" charset="0"/>
                <a:hlinkClick r:id="rId7"/>
              </a:rPr>
              <a:t>Shanon</a:t>
            </a:r>
            <a:r>
              <a:rPr lang="en-US" sz="1000" dirty="0">
                <a:latin typeface="Corbel" panose="020B0503020204020204" pitchFamily="34" charset="0"/>
                <a:hlinkClick r:id="rId7"/>
              </a:rPr>
              <a:t> 1950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19892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1EB2-ED8F-7E23-B5A2-6CE8E649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I edit the overleaf file?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D5FB2-C1EB-110F-2216-C0BF5652BF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Open the link; click on “Menu”; click on ”Copy Project” to clone it. </a:t>
            </a:r>
          </a:p>
          <a:p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996D978-2AAB-B2D7-7BEA-EA1F6DD11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008" y="1846261"/>
            <a:ext cx="5228857" cy="29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40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757E0-0234-7F93-856C-0198A8B99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57203-7E78-158A-C58B-2C5D96871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" y="107119"/>
            <a:ext cx="8892209" cy="857542"/>
          </a:xfrm>
        </p:spPr>
        <p:txBody>
          <a:bodyPr>
            <a:noAutofit/>
          </a:bodyPr>
          <a:lstStyle/>
          <a:p>
            <a:r>
              <a:rPr lang="en-US" sz="2800" dirty="0"/>
              <a:t>Understanding Sparsity: A Thought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65C07-4573-BFE7-4F5E-565E9451B9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How common are zero-probabilities? 🤔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Example:</a:t>
            </a:r>
            <a:r>
              <a:rPr lang="en-US" sz="1800" dirty="0">
                <a:solidFill>
                  <a:schemeClr val="tx1"/>
                </a:solidFill>
              </a:rPr>
              <a:t> Shakespeare as a text corpus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The size vocab used by Shakespeare: |V|=29,066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Shakespeare produced: ~300,000 bigrams 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Out of |V|^2= 844 million possible bigrams </a:t>
            </a:r>
          </a:p>
          <a:p>
            <a:pPr lvl="3"/>
            <a:r>
              <a:rPr lang="en-US" sz="1550" dirty="0">
                <a:solidFill>
                  <a:schemeClr val="tx1"/>
                </a:solidFill>
              </a:rPr>
              <a:t>(some of them don’t make sense, but ok!)</a:t>
            </a:r>
            <a:br>
              <a:rPr lang="en-US" sz="1550" dirty="0">
                <a:solidFill>
                  <a:schemeClr val="tx1"/>
                </a:solidFill>
              </a:rPr>
            </a:br>
            <a:endParaRPr lang="en-US" sz="155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So, </a:t>
            </a:r>
            <a:r>
              <a:rPr lang="en-US" sz="1800" dirty="0">
                <a:solidFill>
                  <a:srgbClr val="C00000"/>
                </a:solidFill>
              </a:rPr>
              <a:t>99.96%</a:t>
            </a:r>
            <a:r>
              <a:rPr lang="en-US" sz="1800" dirty="0">
                <a:solidFill>
                  <a:schemeClr val="tx1"/>
                </a:solidFill>
              </a:rPr>
              <a:t> of the possible bigrams are </a:t>
            </a:r>
            <a:r>
              <a:rPr lang="en-US" sz="1800" dirty="0">
                <a:solidFill>
                  <a:srgbClr val="C00000"/>
                </a:solidFill>
              </a:rPr>
              <a:t>never seen </a:t>
            </a:r>
            <a:r>
              <a:rPr lang="en-US" sz="1800" dirty="0">
                <a:solidFill>
                  <a:schemeClr val="tx1"/>
                </a:solidFill>
              </a:rPr>
              <a:t>(hence, have zero entries for bigram counts).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6B505-9A2D-1C15-0214-65D765A3F19B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[Slide credit: Mohit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Iyyer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872512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53">
            <a:extLst>
              <a:ext uri="{FF2B5EF4-FFF2-40B4-BE49-F238E27FC236}">
                <a16:creationId xmlns:a16="http://schemas.microsoft.com/office/drawing/2014/main" id="{CD914191-9880-A6C9-390C-D926BB82C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N-gram Language Models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latin typeface="Corbel" panose="020B0503020204020204" pitchFamily="34" charset="0"/>
              </a:rPr>
              <a:t>Terminology: </a:t>
            </a:r>
            <a:r>
              <a:rPr lang="en-US" sz="2000" i="1" dirty="0">
                <a:solidFill>
                  <a:srgbClr val="0070C0"/>
                </a:solidFill>
                <a:latin typeface="Corbel" panose="020B0503020204020204" pitchFamily="34" charset="0"/>
              </a:rPr>
              <a:t>n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-gram</a:t>
            </a:r>
            <a:r>
              <a:rPr lang="en-US" sz="2000" dirty="0">
                <a:latin typeface="Corbel" panose="020B0503020204020204" pitchFamily="34" charset="0"/>
              </a:rPr>
              <a:t> is a chunk of </a:t>
            </a:r>
            <a:r>
              <a:rPr lang="en-US" sz="2000" i="1" dirty="0">
                <a:solidFill>
                  <a:srgbClr val="0070C0"/>
                </a:solidFill>
                <a:latin typeface="Corbel" panose="020B0503020204020204" pitchFamily="34" charset="0"/>
              </a:rPr>
              <a:t>n</a:t>
            </a:r>
            <a:r>
              <a:rPr lang="en-US" sz="2000" dirty="0">
                <a:latin typeface="Corbel" panose="020B0503020204020204" pitchFamily="34" charset="0"/>
              </a:rPr>
              <a:t> consecutive words: </a:t>
            </a:r>
          </a:p>
          <a:p>
            <a:pPr marL="742950" lvl="1" indent="-285750"/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</a:rPr>
              <a:t>uni</a:t>
            </a:r>
            <a:r>
              <a:rPr lang="en-US" sz="1600" dirty="0">
                <a:latin typeface="Corbel" panose="020B0503020204020204" pitchFamily="34" charset="0"/>
              </a:rPr>
              <a:t>grams: “cat”, “mat”, “sat”, …</a:t>
            </a:r>
          </a:p>
          <a:p>
            <a:pPr marL="742950" lvl="1" indent="-285750"/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</a:rPr>
              <a:t>bi</a:t>
            </a:r>
            <a:r>
              <a:rPr lang="en-US" sz="1600" dirty="0">
                <a:latin typeface="Corbel" panose="020B0503020204020204" pitchFamily="34" charset="0"/>
              </a:rPr>
              <a:t>grams: “the cat”, “cat sat”, “sat on”, …</a:t>
            </a:r>
          </a:p>
          <a:p>
            <a:pPr marL="742950" lvl="1" indent="-285750"/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</a:rPr>
              <a:t>tri</a:t>
            </a:r>
            <a:r>
              <a:rPr lang="en-US" sz="1600" dirty="0">
                <a:latin typeface="Corbel" panose="020B0503020204020204" pitchFamily="34" charset="0"/>
              </a:rPr>
              <a:t>grams: “the cat sat”, “cat sat on”, “sat on the”, …</a:t>
            </a:r>
          </a:p>
          <a:p>
            <a:pPr marL="742950" lvl="1" indent="-285750"/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</a:rPr>
              <a:t>four</a:t>
            </a:r>
            <a:r>
              <a:rPr lang="en-US" sz="1600" dirty="0">
                <a:latin typeface="Corbel" panose="020B0503020204020204" pitchFamily="34" charset="0"/>
              </a:rPr>
              <a:t>-grams: “the cat sat on”, “cat sat on the”, “sat on the mat”, …</a:t>
            </a:r>
            <a:r>
              <a:rPr lang="en-US" sz="1600" dirty="0"/>
              <a:t>   </a:t>
            </a:r>
            <a:br>
              <a:rPr lang="en-US" sz="1600" dirty="0"/>
            </a:br>
            <a:endParaRPr lang="en-US" sz="2400" dirty="0"/>
          </a:p>
          <a:p>
            <a:r>
              <a:rPr lang="en-US" sz="2400" i="1" dirty="0">
                <a:solidFill>
                  <a:srgbClr val="0070C0"/>
                </a:solidFill>
                <a:latin typeface="Corbel" panose="020B0503020204020204" pitchFamily="34" charset="0"/>
              </a:rPr>
              <a:t>n</a:t>
            </a:r>
            <a:r>
              <a:rPr lang="en-US" sz="2400" dirty="0"/>
              <a:t>-gram language model: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B312CCC-5482-11FA-F3F7-5CCB805E42F8}"/>
                  </a:ext>
                </a:extLst>
              </p:cNvPr>
              <p:cNvSpPr txBox="1"/>
              <p:nvPr/>
            </p:nvSpPr>
            <p:spPr>
              <a:xfrm>
                <a:off x="1323963" y="3974600"/>
                <a:ext cx="616305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2400" dirty="0">
                    <a:latin typeface="Corbel" panose="020B0503020204020204" pitchFamily="34" charset="0"/>
                  </a:rPr>
                  <a:t>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B312CCC-5482-11FA-F3F7-5CCB805E4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63" y="3974600"/>
                <a:ext cx="6163056" cy="461665"/>
              </a:xfrm>
              <a:prstGeom prst="rect">
                <a:avLst/>
              </a:prstGeom>
              <a:blipFill>
                <a:blip r:embed="rId3"/>
                <a:stretch>
                  <a:fillRect t="-526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1" name="object 14">
            <a:extLst>
              <a:ext uri="{FF2B5EF4-FFF2-40B4-BE49-F238E27FC236}">
                <a16:creationId xmlns:a16="http://schemas.microsoft.com/office/drawing/2014/main" id="{CF10F8ED-3CA9-B792-DB29-97FD2936DDE0}"/>
              </a:ext>
            </a:extLst>
          </p:cNvPr>
          <p:cNvSpPr/>
          <p:nvPr/>
        </p:nvSpPr>
        <p:spPr>
          <a:xfrm>
            <a:off x="4991136" y="3758606"/>
            <a:ext cx="1981200" cy="241300"/>
          </a:xfrm>
          <a:custGeom>
            <a:avLst/>
            <a:gdLst/>
            <a:ahLst/>
            <a:cxnLst/>
            <a:rect l="l" t="t" r="r" b="b"/>
            <a:pathLst>
              <a:path w="1981200" h="241300">
                <a:moveTo>
                  <a:pt x="0" y="240945"/>
                </a:moveTo>
                <a:lnTo>
                  <a:pt x="8331" y="194051"/>
                </a:lnTo>
                <a:lnTo>
                  <a:pt x="31053" y="155757"/>
                </a:lnTo>
                <a:lnTo>
                  <a:pt x="64754" y="129938"/>
                </a:lnTo>
                <a:lnTo>
                  <a:pt x="106024" y="120471"/>
                </a:lnTo>
                <a:lnTo>
                  <a:pt x="884576" y="120473"/>
                </a:lnTo>
                <a:lnTo>
                  <a:pt x="925845" y="111006"/>
                </a:lnTo>
                <a:lnTo>
                  <a:pt x="959546" y="85187"/>
                </a:lnTo>
                <a:lnTo>
                  <a:pt x="982268" y="46893"/>
                </a:lnTo>
                <a:lnTo>
                  <a:pt x="990600" y="0"/>
                </a:lnTo>
                <a:lnTo>
                  <a:pt x="998931" y="46893"/>
                </a:lnTo>
                <a:lnTo>
                  <a:pt x="1021653" y="85187"/>
                </a:lnTo>
                <a:lnTo>
                  <a:pt x="1055354" y="111006"/>
                </a:lnTo>
                <a:lnTo>
                  <a:pt x="1096623" y="120473"/>
                </a:lnTo>
                <a:lnTo>
                  <a:pt x="1875176" y="120473"/>
                </a:lnTo>
                <a:lnTo>
                  <a:pt x="1916445" y="129941"/>
                </a:lnTo>
                <a:lnTo>
                  <a:pt x="1950146" y="155759"/>
                </a:lnTo>
                <a:lnTo>
                  <a:pt x="1972868" y="194053"/>
                </a:lnTo>
                <a:lnTo>
                  <a:pt x="1981200" y="240947"/>
                </a:lnTo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5" name="TextBox 5124">
                <a:extLst>
                  <a:ext uri="{FF2B5EF4-FFF2-40B4-BE49-F238E27FC236}">
                    <a16:creationId xmlns:a16="http://schemas.microsoft.com/office/drawing/2014/main" id="{ACD07922-139F-2EA2-41AD-DCE296700B22}"/>
                  </a:ext>
                </a:extLst>
              </p:cNvPr>
              <p:cNvSpPr txBox="1"/>
              <p:nvPr/>
            </p:nvSpPr>
            <p:spPr>
              <a:xfrm>
                <a:off x="5031275" y="3406524"/>
                <a:ext cx="19812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8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1800" dirty="0">
                    <a:latin typeface="Corbel" panose="020B0503020204020204" pitchFamily="34" charset="0"/>
                  </a:rPr>
                  <a:t> elements</a:t>
                </a:r>
              </a:p>
            </p:txBody>
          </p:sp>
        </mc:Choice>
        <mc:Fallback xmlns="">
          <p:sp>
            <p:nvSpPr>
              <p:cNvPr id="5125" name="TextBox 5124">
                <a:extLst>
                  <a:ext uri="{FF2B5EF4-FFF2-40B4-BE49-F238E27FC236}">
                    <a16:creationId xmlns:a16="http://schemas.microsoft.com/office/drawing/2014/main" id="{ACD07922-139F-2EA2-41AD-DCE296700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275" y="3406524"/>
                <a:ext cx="1981200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4615A89-2BAC-5A9D-DC52-A9BEA7A8A5E9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5"/>
              </a:rPr>
              <a:t>Prediction and Entropy of Printed English, </a:t>
            </a:r>
            <a:r>
              <a:rPr lang="en-US" sz="1000" dirty="0" err="1">
                <a:latin typeface="Corbel" panose="020B0503020204020204" pitchFamily="34" charset="0"/>
                <a:hlinkClick r:id="rId5"/>
              </a:rPr>
              <a:t>Shanon</a:t>
            </a:r>
            <a:r>
              <a:rPr lang="en-US" sz="1000" dirty="0">
                <a:latin typeface="Corbel" panose="020B0503020204020204" pitchFamily="34" charset="0"/>
                <a:hlinkClick r:id="rId5"/>
              </a:rPr>
              <a:t> 1950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53113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1E199-4F58-88F0-6FA1-DB1A1778E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EEC68-3C5B-A620-9612-DE42E8411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Generation from N-Gram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A1E20-5421-0402-098E-3E5578E733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98450" indent="-285750">
              <a:lnSpc>
                <a:spcPts val="2725"/>
              </a:lnSpc>
              <a:spcBef>
                <a:spcPts val="100"/>
              </a:spcBef>
              <a:buClr>
                <a:srgbClr val="8C1515"/>
              </a:buClr>
              <a:tabLst>
                <a:tab pos="354965" algn="l"/>
                <a:tab pos="355600" algn="l"/>
              </a:tabLst>
            </a:pPr>
            <a:r>
              <a:rPr lang="en-US" spc="-5" dirty="0">
                <a:latin typeface="Corbel" panose="020B0503020204020204" pitchFamily="34" charset="0"/>
                <a:cs typeface="Calibri"/>
              </a:rPr>
              <a:t>You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can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build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simple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b="1" spc="-5" dirty="0">
                <a:solidFill>
                  <a:schemeClr val="accent1"/>
                </a:solidFill>
                <a:latin typeface="Corbel" panose="020B0503020204020204" pitchFamily="34" charset="0"/>
                <a:cs typeface="Calibri"/>
              </a:rPr>
              <a:t>tri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gram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Language</a:t>
            </a:r>
            <a:r>
              <a:rPr lang="en-US" spc="1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Model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over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a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1.7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million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corpus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few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seconds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on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your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laptop*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CB422EAB-2B21-A9FB-8313-831D0BFB266B}"/>
              </a:ext>
            </a:extLst>
          </p:cNvPr>
          <p:cNvSpPr txBox="1"/>
          <p:nvPr/>
        </p:nvSpPr>
        <p:spPr>
          <a:xfrm>
            <a:off x="282633" y="4767263"/>
            <a:ext cx="54710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*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Try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yourself:</a:t>
            </a:r>
            <a:r>
              <a:rPr sz="1400" spc="25" dirty="0">
                <a:solidFill>
                  <a:srgbClr val="4198B5"/>
                </a:solidFill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https://nlpforhackers.io/language-models/</a:t>
            </a:r>
            <a:endParaRPr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34CE8-C8E6-28DD-C634-44CED1961C31}"/>
              </a:ext>
            </a:extLst>
          </p:cNvPr>
          <p:cNvSpPr txBox="1"/>
          <p:nvPr/>
        </p:nvSpPr>
        <p:spPr>
          <a:xfrm>
            <a:off x="6163056" y="4748975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[adopted from Chris Manning]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438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B3B2-1AB7-2CE7-1824-0295B567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Generation from N-Gram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81BD2-AF1C-670C-A449-7C856D47D9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98450" indent="-285750">
              <a:lnSpc>
                <a:spcPts val="2725"/>
              </a:lnSpc>
              <a:spcBef>
                <a:spcPts val="100"/>
              </a:spcBef>
              <a:buClr>
                <a:srgbClr val="8C1515"/>
              </a:buClr>
              <a:tabLst>
                <a:tab pos="354965" algn="l"/>
                <a:tab pos="355600" algn="l"/>
              </a:tabLst>
            </a:pPr>
            <a:r>
              <a:rPr lang="en-US" spc="-5" dirty="0">
                <a:latin typeface="Corbel" panose="020B0503020204020204" pitchFamily="34" charset="0"/>
                <a:cs typeface="Calibri"/>
              </a:rPr>
              <a:t>You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can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build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simple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b="1" spc="-5" dirty="0">
                <a:solidFill>
                  <a:schemeClr val="accent1"/>
                </a:solidFill>
                <a:latin typeface="Corbel" panose="020B0503020204020204" pitchFamily="34" charset="0"/>
                <a:cs typeface="Calibri"/>
              </a:rPr>
              <a:t>tri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gram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Language</a:t>
            </a:r>
            <a:r>
              <a:rPr lang="en-US" spc="1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Model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over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a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1.7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million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corpus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few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seconds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on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your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laptop*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2FD1BD82-F376-D9B4-CEF8-0C32CD88EF37}"/>
              </a:ext>
            </a:extLst>
          </p:cNvPr>
          <p:cNvSpPr txBox="1"/>
          <p:nvPr/>
        </p:nvSpPr>
        <p:spPr>
          <a:xfrm>
            <a:off x="282633" y="4767263"/>
            <a:ext cx="54710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*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Try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yourself:</a:t>
            </a:r>
            <a:r>
              <a:rPr sz="1400" spc="25" dirty="0">
                <a:solidFill>
                  <a:srgbClr val="4198B5"/>
                </a:solidFill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https://nlpforhackers.io/language-models/</a:t>
            </a:r>
            <a:endParaRPr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FC110-1201-11F3-2FAA-C2860694A9D3}"/>
              </a:ext>
            </a:extLst>
          </p:cNvPr>
          <p:cNvSpPr txBox="1"/>
          <p:nvPr/>
        </p:nvSpPr>
        <p:spPr>
          <a:xfrm>
            <a:off x="6163056" y="4748975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[adopted from Chris Manning]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93D689F-8388-942E-968C-5E3BC830A03E}"/>
              </a:ext>
            </a:extLst>
          </p:cNvPr>
          <p:cNvSpPr txBox="1"/>
          <p:nvPr/>
        </p:nvSpPr>
        <p:spPr>
          <a:xfrm>
            <a:off x="800501" y="2346808"/>
            <a:ext cx="2343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29815" algn="l"/>
              </a:tabLst>
            </a:pPr>
            <a:r>
              <a:rPr sz="2400" dirty="0">
                <a:latin typeface="Consolas" panose="020B0609020204030204" pitchFamily="49" charset="0"/>
                <a:cs typeface="Consolas" panose="020B0609020204030204" pitchFamily="49" charset="0"/>
              </a:rPr>
              <a:t>today</a:t>
            </a:r>
            <a:r>
              <a:rPr sz="2400" spc="-45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sz="2400" spc="-5" dirty="0">
                <a:latin typeface="Consolas" panose="020B0609020204030204" pitchFamily="49" charset="0"/>
                <a:cs typeface="Consolas" panose="020B0609020204030204" pitchFamily="49" charset="0"/>
              </a:rPr>
              <a:t>the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 	</a:t>
            </a:r>
            <a:endParaRPr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BE7C6DD5-FFAD-2121-1704-E101ED4427D3}"/>
              </a:ext>
            </a:extLst>
          </p:cNvPr>
          <p:cNvSpPr txBox="1"/>
          <p:nvPr/>
        </p:nvSpPr>
        <p:spPr>
          <a:xfrm>
            <a:off x="5551850" y="3848370"/>
            <a:ext cx="2840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Otherwise,</a:t>
            </a: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seems</a:t>
            </a:r>
            <a:r>
              <a:rPr sz="1800" spc="-1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reasonable!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F1E17E85-EDD5-0D65-D715-CA4D75D89A05}"/>
              </a:ext>
            </a:extLst>
          </p:cNvPr>
          <p:cNvSpPr txBox="1"/>
          <p:nvPr/>
        </p:nvSpPr>
        <p:spPr>
          <a:xfrm>
            <a:off x="1279986" y="3163556"/>
            <a:ext cx="1547653" cy="56746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49225" marR="5080" indent="-137160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get probability </a:t>
            </a:r>
            <a:r>
              <a:rPr sz="1800" spc="-39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distribution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2C5ED475-A253-32DD-777C-AC877FC68221}"/>
              </a:ext>
            </a:extLst>
          </p:cNvPr>
          <p:cNvSpPr txBox="1"/>
          <p:nvPr/>
        </p:nvSpPr>
        <p:spPr>
          <a:xfrm>
            <a:off x="5775108" y="2694051"/>
            <a:ext cx="2262468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00400"/>
              </a:lnSpc>
              <a:spcBef>
                <a:spcPts val="90"/>
              </a:spcBef>
            </a:pPr>
            <a:r>
              <a:rPr sz="1800"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 panose="020B0503020204020204" pitchFamily="34" charset="0"/>
                <a:cs typeface="Calibri"/>
              </a:rPr>
              <a:t>Sparsity problem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: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not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much 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granularity </a:t>
            </a:r>
            <a:r>
              <a:rPr sz="1800" spc="-39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in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the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probability distribution</a:t>
            </a:r>
            <a:endParaRPr sz="18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88C3F75C-C9F4-CE80-C94A-31B608C162FB}"/>
              </a:ext>
            </a:extLst>
          </p:cNvPr>
          <p:cNvCxnSpPr/>
          <p:nvPr/>
        </p:nvCxnSpPr>
        <p:spPr>
          <a:xfrm rot="16200000" flipH="1">
            <a:off x="2776347" y="2920365"/>
            <a:ext cx="875538" cy="649224"/>
          </a:xfrm>
          <a:prstGeom prst="bentConnector3">
            <a:avLst>
              <a:gd name="adj1" fmla="val 10117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56524F-39F0-02C5-5E7E-81902D36E766}"/>
              </a:ext>
            </a:extLst>
          </p:cNvPr>
          <p:cNvSpPr txBox="1"/>
          <p:nvPr/>
        </p:nvSpPr>
        <p:spPr>
          <a:xfrm>
            <a:off x="3543014" y="3054330"/>
            <a:ext cx="21320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company 	0.153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bank 	0.153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price 	0.077 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italian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	0.039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emirate 	0.039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86436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B3B2-1AB7-2CE7-1824-0295B567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Generation from N-Gram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81BD2-AF1C-670C-A449-7C856D47D9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98450" indent="-285750">
              <a:lnSpc>
                <a:spcPts val="2725"/>
              </a:lnSpc>
              <a:spcBef>
                <a:spcPts val="100"/>
              </a:spcBef>
              <a:buClr>
                <a:srgbClr val="8C1515"/>
              </a:buClr>
              <a:tabLst>
                <a:tab pos="354965" algn="l"/>
                <a:tab pos="355600" algn="l"/>
              </a:tabLst>
            </a:pPr>
            <a:r>
              <a:rPr lang="en-US" spc="-5" dirty="0">
                <a:latin typeface="Corbel" panose="020B0503020204020204" pitchFamily="34" charset="0"/>
                <a:cs typeface="Calibri"/>
              </a:rPr>
              <a:t>Now we can sample from this mode: 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2FD1BD82-F376-D9B4-CEF8-0C32CD88EF37}"/>
              </a:ext>
            </a:extLst>
          </p:cNvPr>
          <p:cNvSpPr txBox="1"/>
          <p:nvPr/>
        </p:nvSpPr>
        <p:spPr>
          <a:xfrm>
            <a:off x="282633" y="4767263"/>
            <a:ext cx="54710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*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Try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yourself:</a:t>
            </a:r>
            <a:r>
              <a:rPr sz="1400" spc="25" dirty="0">
                <a:solidFill>
                  <a:srgbClr val="4198B5"/>
                </a:solidFill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https://nlpforhackers.io/language-models/</a:t>
            </a:r>
            <a:endParaRPr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FC110-1201-11F3-2FAA-C2860694A9D3}"/>
              </a:ext>
            </a:extLst>
          </p:cNvPr>
          <p:cNvSpPr txBox="1"/>
          <p:nvPr/>
        </p:nvSpPr>
        <p:spPr>
          <a:xfrm>
            <a:off x="6163056" y="4748975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[adopted from Chris Manning]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93D689F-8388-942E-968C-5E3BC830A03E}"/>
              </a:ext>
            </a:extLst>
          </p:cNvPr>
          <p:cNvSpPr txBox="1"/>
          <p:nvPr/>
        </p:nvSpPr>
        <p:spPr>
          <a:xfrm>
            <a:off x="800501" y="2346808"/>
            <a:ext cx="2343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29815" algn="l"/>
              </a:tabLst>
            </a:pPr>
            <a:r>
              <a:rPr sz="2400" dirty="0">
                <a:latin typeface="Consolas" panose="020B0609020204030204" pitchFamily="49" charset="0"/>
                <a:cs typeface="Consolas" panose="020B0609020204030204" pitchFamily="49" charset="0"/>
              </a:rPr>
              <a:t>today</a:t>
            </a:r>
            <a:r>
              <a:rPr sz="2400" spc="-45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sz="2400" spc="-5" dirty="0">
                <a:latin typeface="Consolas" panose="020B0609020204030204" pitchFamily="49" charset="0"/>
                <a:cs typeface="Consolas" panose="020B0609020204030204" pitchFamily="49" charset="0"/>
              </a:rPr>
              <a:t>the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 	</a:t>
            </a:r>
            <a:endParaRPr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F1E17E85-EDD5-0D65-D715-CA4D75D89A05}"/>
              </a:ext>
            </a:extLst>
          </p:cNvPr>
          <p:cNvSpPr txBox="1"/>
          <p:nvPr/>
        </p:nvSpPr>
        <p:spPr>
          <a:xfrm>
            <a:off x="1279986" y="3163556"/>
            <a:ext cx="1547653" cy="56746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49225" marR="5080" indent="-137160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get probability </a:t>
            </a:r>
            <a:r>
              <a:rPr sz="1800" spc="-39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distribution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2C5ED475-A253-32DD-777C-AC877FC68221}"/>
              </a:ext>
            </a:extLst>
          </p:cNvPr>
          <p:cNvSpPr txBox="1"/>
          <p:nvPr/>
        </p:nvSpPr>
        <p:spPr>
          <a:xfrm>
            <a:off x="5775108" y="2694051"/>
            <a:ext cx="2262468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00400"/>
              </a:lnSpc>
              <a:spcBef>
                <a:spcPts val="90"/>
              </a:spcBef>
            </a:pPr>
            <a:r>
              <a:rPr sz="1800"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 panose="020B0503020204020204" pitchFamily="34" charset="0"/>
                <a:cs typeface="Calibri"/>
              </a:rPr>
              <a:t>Sparsity problem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: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not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much 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granularity </a:t>
            </a:r>
            <a:r>
              <a:rPr sz="1800" spc="-39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in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the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probability distribution</a:t>
            </a:r>
            <a:endParaRPr sz="18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88C3F75C-C9F4-CE80-C94A-31B608C162FB}"/>
              </a:ext>
            </a:extLst>
          </p:cNvPr>
          <p:cNvCxnSpPr/>
          <p:nvPr/>
        </p:nvCxnSpPr>
        <p:spPr>
          <a:xfrm rot="16200000" flipH="1">
            <a:off x="2776347" y="2920365"/>
            <a:ext cx="875538" cy="649224"/>
          </a:xfrm>
          <a:prstGeom prst="bentConnector3">
            <a:avLst>
              <a:gd name="adj1" fmla="val 10117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56524F-39F0-02C5-5E7E-81902D36E766}"/>
              </a:ext>
            </a:extLst>
          </p:cNvPr>
          <p:cNvSpPr txBox="1"/>
          <p:nvPr/>
        </p:nvSpPr>
        <p:spPr>
          <a:xfrm>
            <a:off x="3543014" y="3054330"/>
            <a:ext cx="21320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company 	0.153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bank 	0.153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price 	0.077 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italian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	0.039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emirate 	0.039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DC0BDE-64EC-69BA-8352-995AD94510C8}"/>
              </a:ext>
            </a:extLst>
          </p:cNvPr>
          <p:cNvSpPr/>
          <p:nvPr/>
        </p:nvSpPr>
        <p:spPr>
          <a:xfrm>
            <a:off x="3557016" y="3529377"/>
            <a:ext cx="1636776" cy="228807"/>
          </a:xfrm>
          <a:prstGeom prst="rect">
            <a:avLst/>
          </a:prstGeom>
          <a:solidFill>
            <a:srgbClr val="C0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980A25DA-5D27-7874-82B3-01E84161E110}"/>
              </a:ext>
            </a:extLst>
          </p:cNvPr>
          <p:cNvSpPr txBox="1"/>
          <p:nvPr/>
        </p:nvSpPr>
        <p:spPr>
          <a:xfrm>
            <a:off x="5551850" y="3848370"/>
            <a:ext cx="2840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Otherwise,</a:t>
            </a: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seems</a:t>
            </a:r>
            <a:r>
              <a:rPr sz="1800" spc="-1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reasonable!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35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B3B2-1AB7-2CE7-1824-0295B567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Generation from N-Gram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81BD2-AF1C-670C-A449-7C856D47D9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55600" indent="-342900">
              <a:lnSpc>
                <a:spcPts val="2725"/>
              </a:lnSpc>
              <a:spcBef>
                <a:spcPts val="100"/>
              </a:spcBef>
              <a:buClr>
                <a:srgbClr val="8C1515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Corbel" panose="020B0503020204020204" pitchFamily="34" charset="0"/>
                <a:cs typeface="Calibri"/>
              </a:rPr>
              <a:t>Now we can sample from this mode: 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2FD1BD82-F376-D9B4-CEF8-0C32CD88EF37}"/>
              </a:ext>
            </a:extLst>
          </p:cNvPr>
          <p:cNvSpPr txBox="1"/>
          <p:nvPr/>
        </p:nvSpPr>
        <p:spPr>
          <a:xfrm>
            <a:off x="282633" y="4767263"/>
            <a:ext cx="54710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*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Try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yourself:</a:t>
            </a:r>
            <a:r>
              <a:rPr sz="1400" spc="25" dirty="0">
                <a:solidFill>
                  <a:srgbClr val="4198B5"/>
                </a:solidFill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https://nlpforhackers.io/language-models/</a:t>
            </a:r>
            <a:endParaRPr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FC110-1201-11F3-2FAA-C2860694A9D3}"/>
              </a:ext>
            </a:extLst>
          </p:cNvPr>
          <p:cNvSpPr txBox="1"/>
          <p:nvPr/>
        </p:nvSpPr>
        <p:spPr>
          <a:xfrm>
            <a:off x="6163056" y="4748975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[adopted from Chris Manning]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93D689F-8388-942E-968C-5E3BC830A03E}"/>
              </a:ext>
            </a:extLst>
          </p:cNvPr>
          <p:cNvSpPr txBox="1"/>
          <p:nvPr/>
        </p:nvSpPr>
        <p:spPr>
          <a:xfrm>
            <a:off x="800500" y="2346808"/>
            <a:ext cx="476479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29815" algn="l"/>
              </a:tabLst>
            </a:pPr>
            <a:r>
              <a:rPr sz="2400" dirty="0">
                <a:latin typeface="Consolas" panose="020B0609020204030204" pitchFamily="49" charset="0"/>
                <a:cs typeface="Consolas" panose="020B0609020204030204" pitchFamily="49" charset="0"/>
              </a:rPr>
              <a:t>today</a:t>
            </a:r>
            <a:r>
              <a:rPr sz="2400" spc="-45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sz="2400" spc="-5" dirty="0">
                <a:latin typeface="Consolas" panose="020B0609020204030204" pitchFamily="49" charset="0"/>
                <a:cs typeface="Consolas" panose="020B0609020204030204" pitchFamily="49" charset="0"/>
              </a:rPr>
              <a:t>the </a:t>
            </a:r>
            <a:r>
              <a:rPr lang="en-US" sz="2400" spc="-5" dirty="0">
                <a:latin typeface="Consolas" panose="020B0609020204030204" pitchFamily="49" charset="0"/>
                <a:cs typeface="Consolas" panose="020B0609020204030204" pitchFamily="49" charset="0"/>
              </a:rPr>
              <a:t>price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 	</a:t>
            </a:r>
            <a:endParaRPr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F1E17E85-EDD5-0D65-D715-CA4D75D89A05}"/>
              </a:ext>
            </a:extLst>
          </p:cNvPr>
          <p:cNvSpPr txBox="1"/>
          <p:nvPr/>
        </p:nvSpPr>
        <p:spPr>
          <a:xfrm>
            <a:off x="1279986" y="3163556"/>
            <a:ext cx="1547653" cy="56746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49225" marR="5080" indent="-137160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get probability </a:t>
            </a:r>
            <a:r>
              <a:rPr sz="1800" spc="-39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distribution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2C5ED475-A253-32DD-777C-AC877FC68221}"/>
              </a:ext>
            </a:extLst>
          </p:cNvPr>
          <p:cNvSpPr txBox="1"/>
          <p:nvPr/>
        </p:nvSpPr>
        <p:spPr>
          <a:xfrm>
            <a:off x="5775108" y="2694051"/>
            <a:ext cx="2262468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00400"/>
              </a:lnSpc>
              <a:spcBef>
                <a:spcPts val="90"/>
              </a:spcBef>
            </a:pPr>
            <a:r>
              <a:rPr sz="1800"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 panose="020B0503020204020204" pitchFamily="34" charset="0"/>
                <a:cs typeface="Calibri"/>
              </a:rPr>
              <a:t>Sparsity problem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: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not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much 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granularity </a:t>
            </a:r>
            <a:r>
              <a:rPr sz="1800" spc="-39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in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the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probability distribution</a:t>
            </a:r>
            <a:endParaRPr sz="18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88C3F75C-C9F4-CE80-C94A-31B608C162F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76347" y="2920365"/>
            <a:ext cx="875538" cy="649224"/>
          </a:xfrm>
          <a:prstGeom prst="bentConnector3">
            <a:avLst>
              <a:gd name="adj1" fmla="val 10117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56524F-39F0-02C5-5E7E-81902D36E766}"/>
              </a:ext>
            </a:extLst>
          </p:cNvPr>
          <p:cNvSpPr txBox="1"/>
          <p:nvPr/>
        </p:nvSpPr>
        <p:spPr>
          <a:xfrm>
            <a:off x="3543014" y="3054330"/>
            <a:ext cx="21320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of 	0.308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for 	0.050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it 	0.046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to 	0.046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is 	0.031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DC0BDE-64EC-69BA-8352-995AD94510C8}"/>
              </a:ext>
            </a:extLst>
          </p:cNvPr>
          <p:cNvSpPr/>
          <p:nvPr/>
        </p:nvSpPr>
        <p:spPr>
          <a:xfrm>
            <a:off x="3557016" y="3081321"/>
            <a:ext cx="1636776" cy="228807"/>
          </a:xfrm>
          <a:prstGeom prst="rect">
            <a:avLst/>
          </a:prstGeom>
          <a:solidFill>
            <a:srgbClr val="C0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829B102E-F6EC-F6EA-1A29-EBB8559E60D3}"/>
              </a:ext>
            </a:extLst>
          </p:cNvPr>
          <p:cNvSpPr/>
          <p:nvPr/>
        </p:nvSpPr>
        <p:spPr>
          <a:xfrm>
            <a:off x="1911052" y="2262678"/>
            <a:ext cx="1207838" cy="113157"/>
          </a:xfrm>
          <a:custGeom>
            <a:avLst/>
            <a:gdLst/>
            <a:ahLst/>
            <a:cxnLst/>
            <a:rect l="l" t="t" r="r" b="b"/>
            <a:pathLst>
              <a:path w="1981200" h="241300">
                <a:moveTo>
                  <a:pt x="0" y="240945"/>
                </a:moveTo>
                <a:lnTo>
                  <a:pt x="8331" y="194051"/>
                </a:lnTo>
                <a:lnTo>
                  <a:pt x="31053" y="155757"/>
                </a:lnTo>
                <a:lnTo>
                  <a:pt x="64754" y="129938"/>
                </a:lnTo>
                <a:lnTo>
                  <a:pt x="106024" y="120471"/>
                </a:lnTo>
                <a:lnTo>
                  <a:pt x="884576" y="120473"/>
                </a:lnTo>
                <a:lnTo>
                  <a:pt x="925845" y="111006"/>
                </a:lnTo>
                <a:lnTo>
                  <a:pt x="959546" y="85187"/>
                </a:lnTo>
                <a:lnTo>
                  <a:pt x="982268" y="46893"/>
                </a:lnTo>
                <a:lnTo>
                  <a:pt x="990600" y="0"/>
                </a:lnTo>
                <a:lnTo>
                  <a:pt x="998931" y="46893"/>
                </a:lnTo>
                <a:lnTo>
                  <a:pt x="1021653" y="85187"/>
                </a:lnTo>
                <a:lnTo>
                  <a:pt x="1055354" y="111006"/>
                </a:lnTo>
                <a:lnTo>
                  <a:pt x="1096623" y="120473"/>
                </a:lnTo>
                <a:lnTo>
                  <a:pt x="1875176" y="120473"/>
                </a:lnTo>
                <a:lnTo>
                  <a:pt x="1916445" y="129941"/>
                </a:lnTo>
                <a:lnTo>
                  <a:pt x="1950146" y="155759"/>
                </a:lnTo>
                <a:lnTo>
                  <a:pt x="1972868" y="194053"/>
                </a:lnTo>
                <a:lnTo>
                  <a:pt x="1981200" y="240947"/>
                </a:lnTo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8235FB-02EE-8307-9666-211BB9CE4C15}"/>
              </a:ext>
            </a:extLst>
          </p:cNvPr>
          <p:cNvSpPr txBox="1"/>
          <p:nvPr/>
        </p:nvSpPr>
        <p:spPr>
          <a:xfrm>
            <a:off x="1796796" y="1925133"/>
            <a:ext cx="1449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4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ondition on this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865B1036-094F-0BB7-A05F-1E320D61BDB8}"/>
              </a:ext>
            </a:extLst>
          </p:cNvPr>
          <p:cNvSpPr txBox="1"/>
          <p:nvPr/>
        </p:nvSpPr>
        <p:spPr>
          <a:xfrm>
            <a:off x="5551850" y="3848370"/>
            <a:ext cx="2840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Otherwise,</a:t>
            </a: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seems</a:t>
            </a:r>
            <a:r>
              <a:rPr sz="1800" spc="-1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reasonable!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8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 animBg="1"/>
      <p:bldP spid="5" grpId="0" animBg="1"/>
      <p:bldP spid="11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B3B2-1AB7-2CE7-1824-0295B567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Generation from N-Gram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81BD2-AF1C-670C-A449-7C856D47D9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98450" indent="-285750">
              <a:lnSpc>
                <a:spcPts val="2725"/>
              </a:lnSpc>
              <a:spcBef>
                <a:spcPts val="100"/>
              </a:spcBef>
              <a:buClr>
                <a:srgbClr val="8C1515"/>
              </a:buClr>
              <a:tabLst>
                <a:tab pos="354965" algn="l"/>
                <a:tab pos="355600" algn="l"/>
              </a:tabLst>
            </a:pPr>
            <a:r>
              <a:rPr lang="en-US" spc="-5" dirty="0">
                <a:latin typeface="Corbel" panose="020B0503020204020204" pitchFamily="34" charset="0"/>
                <a:cs typeface="Calibri"/>
              </a:rPr>
              <a:t>Now we can sample from this mode: 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2FD1BD82-F376-D9B4-CEF8-0C32CD88EF37}"/>
              </a:ext>
            </a:extLst>
          </p:cNvPr>
          <p:cNvSpPr txBox="1"/>
          <p:nvPr/>
        </p:nvSpPr>
        <p:spPr>
          <a:xfrm>
            <a:off x="282633" y="4767263"/>
            <a:ext cx="54710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*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Try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yourself:</a:t>
            </a:r>
            <a:r>
              <a:rPr sz="1400" spc="25" dirty="0">
                <a:solidFill>
                  <a:srgbClr val="4198B5"/>
                </a:solidFill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https://nlpforhackers.io/language-models/</a:t>
            </a:r>
            <a:endParaRPr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FC110-1201-11F3-2FAA-C2860694A9D3}"/>
              </a:ext>
            </a:extLst>
          </p:cNvPr>
          <p:cNvSpPr txBox="1"/>
          <p:nvPr/>
        </p:nvSpPr>
        <p:spPr>
          <a:xfrm>
            <a:off x="6163056" y="4748975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[adopted from Chris Manning]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93D689F-8388-942E-968C-5E3BC830A03E}"/>
              </a:ext>
            </a:extLst>
          </p:cNvPr>
          <p:cNvSpPr txBox="1"/>
          <p:nvPr/>
        </p:nvSpPr>
        <p:spPr>
          <a:xfrm>
            <a:off x="800500" y="2346808"/>
            <a:ext cx="476479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29815" algn="l"/>
              </a:tabLst>
            </a:pPr>
            <a:r>
              <a:rPr sz="2400" dirty="0">
                <a:latin typeface="Consolas" panose="020B0609020204030204" pitchFamily="49" charset="0"/>
                <a:cs typeface="Consolas" panose="020B0609020204030204" pitchFamily="49" charset="0"/>
              </a:rPr>
              <a:t>today</a:t>
            </a:r>
            <a:r>
              <a:rPr sz="2400" spc="-45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sz="2400" spc="-5" dirty="0">
                <a:latin typeface="Consolas" panose="020B0609020204030204" pitchFamily="49" charset="0"/>
                <a:cs typeface="Consolas" panose="020B0609020204030204" pitchFamily="49" charset="0"/>
              </a:rPr>
              <a:t>the </a:t>
            </a:r>
            <a:r>
              <a:rPr lang="en-US" sz="2400" spc="-5" dirty="0">
                <a:latin typeface="Consolas" panose="020B0609020204030204" pitchFamily="49" charset="0"/>
                <a:cs typeface="Consolas" panose="020B0609020204030204" pitchFamily="49" charset="0"/>
              </a:rPr>
              <a:t>price of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 	</a:t>
            </a:r>
            <a:endParaRPr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F1E17E85-EDD5-0D65-D715-CA4D75D89A05}"/>
              </a:ext>
            </a:extLst>
          </p:cNvPr>
          <p:cNvSpPr txBox="1"/>
          <p:nvPr/>
        </p:nvSpPr>
        <p:spPr>
          <a:xfrm>
            <a:off x="1279986" y="3163556"/>
            <a:ext cx="1547653" cy="56746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49225" marR="5080" indent="-137160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get probability </a:t>
            </a:r>
            <a:r>
              <a:rPr sz="1800" spc="-39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distribution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2C5ED475-A253-32DD-777C-AC877FC68221}"/>
              </a:ext>
            </a:extLst>
          </p:cNvPr>
          <p:cNvSpPr txBox="1"/>
          <p:nvPr/>
        </p:nvSpPr>
        <p:spPr>
          <a:xfrm>
            <a:off x="5775108" y="2694051"/>
            <a:ext cx="2262468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00400"/>
              </a:lnSpc>
              <a:spcBef>
                <a:spcPts val="90"/>
              </a:spcBef>
            </a:pPr>
            <a:r>
              <a:rPr sz="1800"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 panose="020B0503020204020204" pitchFamily="34" charset="0"/>
                <a:cs typeface="Calibri"/>
              </a:rPr>
              <a:t>Sparsity problem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: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not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much 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granularity </a:t>
            </a:r>
            <a:r>
              <a:rPr sz="1800" spc="-39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in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the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probability distribution</a:t>
            </a:r>
            <a:endParaRPr sz="18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88C3F75C-C9F4-CE80-C94A-31B608C162FB}"/>
              </a:ext>
            </a:extLst>
          </p:cNvPr>
          <p:cNvCxnSpPr/>
          <p:nvPr/>
        </p:nvCxnSpPr>
        <p:spPr>
          <a:xfrm rot="16200000" flipH="1">
            <a:off x="2776347" y="2920365"/>
            <a:ext cx="875538" cy="649224"/>
          </a:xfrm>
          <a:prstGeom prst="bentConnector3">
            <a:avLst>
              <a:gd name="adj1" fmla="val 10117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56524F-39F0-02C5-5E7E-81902D36E766}"/>
              </a:ext>
            </a:extLst>
          </p:cNvPr>
          <p:cNvSpPr txBox="1"/>
          <p:nvPr/>
        </p:nvSpPr>
        <p:spPr>
          <a:xfrm>
            <a:off x="3543014" y="3054330"/>
            <a:ext cx="21320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the 	0.072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18 	0.043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oil 	0.043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its 	0.036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gold 	0.018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DC0BDE-64EC-69BA-8352-995AD94510C8}"/>
              </a:ext>
            </a:extLst>
          </p:cNvPr>
          <p:cNvSpPr/>
          <p:nvPr/>
        </p:nvSpPr>
        <p:spPr>
          <a:xfrm>
            <a:off x="3557016" y="3968289"/>
            <a:ext cx="1636776" cy="228807"/>
          </a:xfrm>
          <a:prstGeom prst="rect">
            <a:avLst/>
          </a:prstGeom>
          <a:solidFill>
            <a:srgbClr val="C0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BF575608-852C-39B6-BA9A-FD090F735A46}"/>
              </a:ext>
            </a:extLst>
          </p:cNvPr>
          <p:cNvSpPr/>
          <p:nvPr/>
        </p:nvSpPr>
        <p:spPr>
          <a:xfrm>
            <a:off x="2496268" y="2236102"/>
            <a:ext cx="1207838" cy="113157"/>
          </a:xfrm>
          <a:custGeom>
            <a:avLst/>
            <a:gdLst/>
            <a:ahLst/>
            <a:cxnLst/>
            <a:rect l="l" t="t" r="r" b="b"/>
            <a:pathLst>
              <a:path w="1981200" h="241300">
                <a:moveTo>
                  <a:pt x="0" y="240945"/>
                </a:moveTo>
                <a:lnTo>
                  <a:pt x="8331" y="194051"/>
                </a:lnTo>
                <a:lnTo>
                  <a:pt x="31053" y="155757"/>
                </a:lnTo>
                <a:lnTo>
                  <a:pt x="64754" y="129938"/>
                </a:lnTo>
                <a:lnTo>
                  <a:pt x="106024" y="120471"/>
                </a:lnTo>
                <a:lnTo>
                  <a:pt x="884576" y="120473"/>
                </a:lnTo>
                <a:lnTo>
                  <a:pt x="925845" y="111006"/>
                </a:lnTo>
                <a:lnTo>
                  <a:pt x="959546" y="85187"/>
                </a:lnTo>
                <a:lnTo>
                  <a:pt x="982268" y="46893"/>
                </a:lnTo>
                <a:lnTo>
                  <a:pt x="990600" y="0"/>
                </a:lnTo>
                <a:lnTo>
                  <a:pt x="998931" y="46893"/>
                </a:lnTo>
                <a:lnTo>
                  <a:pt x="1021653" y="85187"/>
                </a:lnTo>
                <a:lnTo>
                  <a:pt x="1055354" y="111006"/>
                </a:lnTo>
                <a:lnTo>
                  <a:pt x="1096623" y="120473"/>
                </a:lnTo>
                <a:lnTo>
                  <a:pt x="1875176" y="120473"/>
                </a:lnTo>
                <a:lnTo>
                  <a:pt x="1916445" y="129941"/>
                </a:lnTo>
                <a:lnTo>
                  <a:pt x="1950146" y="155759"/>
                </a:lnTo>
                <a:lnTo>
                  <a:pt x="1972868" y="194053"/>
                </a:lnTo>
                <a:lnTo>
                  <a:pt x="1981200" y="240947"/>
                </a:lnTo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2FBD2-EC3B-17CE-6FE6-5FEF772FFE02}"/>
              </a:ext>
            </a:extLst>
          </p:cNvPr>
          <p:cNvSpPr txBox="1"/>
          <p:nvPr/>
        </p:nvSpPr>
        <p:spPr>
          <a:xfrm>
            <a:off x="2473452" y="1925133"/>
            <a:ext cx="1449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4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ondition on this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6F8A6B76-522B-0A44-4D60-CD41A1EF0078}"/>
              </a:ext>
            </a:extLst>
          </p:cNvPr>
          <p:cNvSpPr txBox="1"/>
          <p:nvPr/>
        </p:nvSpPr>
        <p:spPr>
          <a:xfrm>
            <a:off x="5551850" y="3848370"/>
            <a:ext cx="2840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Otherwise,</a:t>
            </a: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seems</a:t>
            </a:r>
            <a:r>
              <a:rPr sz="1800" spc="-1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reasonable!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76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 animBg="1"/>
      <p:bldP spid="5" grpId="0" animBg="1"/>
      <p:bldP spid="9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B3B2-1AB7-2CE7-1824-0295B567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N-Gram Models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81BD2-AF1C-670C-A449-7C856D47D9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98450" indent="-285750">
              <a:lnSpc>
                <a:spcPts val="2725"/>
              </a:lnSpc>
              <a:spcBef>
                <a:spcPts val="100"/>
              </a:spcBef>
              <a:buClr>
                <a:srgbClr val="8C1515"/>
              </a:buClr>
              <a:tabLst>
                <a:tab pos="354965" algn="l"/>
                <a:tab pos="355600" algn="l"/>
              </a:tabLst>
            </a:pPr>
            <a:r>
              <a:rPr lang="en-US" spc="-5" dirty="0">
                <a:latin typeface="Corbel" panose="020B0503020204020204" pitchFamily="34" charset="0"/>
                <a:cs typeface="Calibri"/>
              </a:rPr>
              <a:t>Now we can sample from this mode: 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2FD1BD82-F376-D9B4-CEF8-0C32CD88EF37}"/>
              </a:ext>
            </a:extLst>
          </p:cNvPr>
          <p:cNvSpPr txBox="1"/>
          <p:nvPr/>
        </p:nvSpPr>
        <p:spPr>
          <a:xfrm>
            <a:off x="282633" y="4767263"/>
            <a:ext cx="54710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*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Try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yourself:</a:t>
            </a:r>
            <a:r>
              <a:rPr sz="1400" spc="25" dirty="0">
                <a:solidFill>
                  <a:srgbClr val="4198B5"/>
                </a:solidFill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https://nlpforhackers.io/language-models/</a:t>
            </a:r>
            <a:endParaRPr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02D45A-2008-CA6C-0239-272FD8AD7D8B}"/>
              </a:ext>
            </a:extLst>
          </p:cNvPr>
          <p:cNvSpPr txBox="1"/>
          <p:nvPr/>
        </p:nvSpPr>
        <p:spPr>
          <a:xfrm>
            <a:off x="722376" y="1733229"/>
            <a:ext cx="8083296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today the price of gold per ton , while production of shoe lasts and shoe industry , the bank intervened just after it considered and rejected an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imf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demand to rebuild depleted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european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stocks , sept 30 end primary 76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cts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a share 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2FFA13-BA31-461D-455A-C20301B3DC94}"/>
              </a:ext>
            </a:extLst>
          </p:cNvPr>
          <p:cNvSpPr txBox="1"/>
          <p:nvPr/>
        </p:nvSpPr>
        <p:spPr>
          <a:xfrm>
            <a:off x="923544" y="2994649"/>
            <a:ext cx="75163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rbel" panose="020B0503020204020204" pitchFamily="34" charset="0"/>
              </a:rPr>
              <a:t>Surprisingly grammatical! </a:t>
            </a:r>
            <a:br>
              <a:rPr lang="en-US" sz="1800" dirty="0">
                <a:solidFill>
                  <a:srgbClr val="00B050"/>
                </a:solidFill>
                <a:latin typeface="Corbel" panose="020B0503020204020204" pitchFamily="34" charset="0"/>
              </a:rPr>
            </a:br>
            <a:endParaRPr lang="en-US" sz="1800" dirty="0">
              <a:solidFill>
                <a:srgbClr val="00B050"/>
              </a:solidFill>
              <a:latin typeface="Corbel" panose="020B0503020204020204" pitchFamily="34" charset="0"/>
            </a:endParaRPr>
          </a:p>
          <a:p>
            <a:r>
              <a:rPr lang="en-US" sz="1800" dirty="0">
                <a:latin typeface="Corbel" panose="020B0503020204020204" pitchFamily="34" charset="0"/>
              </a:rPr>
              <a:t>But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quite incoherent!</a:t>
            </a:r>
            <a:r>
              <a:rPr lang="en-US" sz="1800" dirty="0">
                <a:latin typeface="Corbel" panose="020B0503020204020204" pitchFamily="34" charset="0"/>
              </a:rPr>
              <a:t> To improve coherence, one may consider increasing larger than 3-grams, but that would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worsen the sparsity problem</a:t>
            </a:r>
            <a:r>
              <a:rPr lang="en-US" sz="1800" dirty="0">
                <a:latin typeface="Corbel" panose="020B0503020204020204" pitchFamily="34" charset="0"/>
              </a:rPr>
              <a:t>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CB95E-D69B-1229-0C5C-9DECE929902A}"/>
              </a:ext>
            </a:extLst>
          </p:cNvPr>
          <p:cNvSpPr txBox="1"/>
          <p:nvPr/>
        </p:nvSpPr>
        <p:spPr>
          <a:xfrm>
            <a:off x="6163056" y="4748975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[adopted from Chris Manning]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1586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87378-BBD9-AA8B-79AE-13D6DABA1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CB72E-D53A-3F03-98B5-32F668E51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N-Grams LMs and Long-range Dependencies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E2948-9EDE-9290-933F-86CD0AC97D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In general, count-based LMs are insufficient models of language because language has </a:t>
            </a:r>
            <a:r>
              <a:rPr lang="en-US" sz="2000" dirty="0">
                <a:solidFill>
                  <a:srgbClr val="289A00"/>
                </a:solidFill>
              </a:rPr>
              <a:t>long-distance dependencies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D1687-A3E4-4DCD-8819-27036733AC5F}"/>
              </a:ext>
            </a:extLst>
          </p:cNvPr>
          <p:cNvSpPr txBox="1"/>
          <p:nvPr/>
        </p:nvSpPr>
        <p:spPr>
          <a:xfrm>
            <a:off x="1271673" y="2827035"/>
            <a:ext cx="66006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rbel" panose="020B0503020204020204" pitchFamily="34" charset="0"/>
              </a:rPr>
              <a:t>“</a:t>
            </a:r>
            <a:r>
              <a:rPr lang="en-US" sz="2800" dirty="0">
                <a:solidFill>
                  <a:srgbClr val="C00000"/>
                </a:solidFill>
                <a:latin typeface="Corbel" panose="020B0503020204020204" pitchFamily="34" charset="0"/>
              </a:rPr>
              <a:t>The computer </a:t>
            </a:r>
            <a:r>
              <a:rPr lang="en-US" sz="2800" dirty="0">
                <a:latin typeface="Corbel" panose="020B0503020204020204" pitchFamily="34" charset="0"/>
              </a:rPr>
              <a:t>which I had just put into the machine room on the fifth floor </a:t>
            </a:r>
            <a:r>
              <a:rPr lang="en-US" sz="2800" dirty="0">
                <a:solidFill>
                  <a:srgbClr val="C00000"/>
                </a:solidFill>
                <a:latin typeface="Corbel" panose="020B0503020204020204" pitchFamily="34" charset="0"/>
              </a:rPr>
              <a:t>crashed</a:t>
            </a:r>
            <a:r>
              <a:rPr lang="en-US" sz="2800" dirty="0">
                <a:latin typeface="Corbel" panose="020B0503020204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0109814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41646-C64D-CB65-A373-F69B140FB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2C51D-72EA-EA32-5268-19A2A4B3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Pre-Computed N-Grams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A293C-73D0-3853-F475-6BCEE08DC8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Chart, line chart&#10;&#10;Description automatically generated">
            <a:extLst>
              <a:ext uri="{FF2B5EF4-FFF2-40B4-BE49-F238E27FC236}">
                <a16:creationId xmlns:a16="http://schemas.microsoft.com/office/drawing/2014/main" id="{F8032370-1291-F7B0-C147-08FBCADA85B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317625"/>
            <a:ext cx="8521700" cy="308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7BD9EB-2D3E-221A-F04D-CF404AF78B8A}"/>
              </a:ext>
            </a:extLst>
          </p:cNvPr>
          <p:cNvSpPr txBox="1"/>
          <p:nvPr/>
        </p:nvSpPr>
        <p:spPr>
          <a:xfrm>
            <a:off x="537879" y="4640595"/>
            <a:ext cx="8005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Google n-gram viewer </a:t>
            </a:r>
            <a:r>
              <a:rPr lang="en-US" dirty="0">
                <a:latin typeface="Corbel" panose="020B0503020204020204" pitchFamily="34" charset="0"/>
                <a:hlinkClick r:id="rId3"/>
              </a:rPr>
              <a:t>https://books.google.com/ngrams/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Data:  </a:t>
            </a:r>
            <a:r>
              <a:rPr lang="en-US" dirty="0">
                <a:latin typeface="Corbel" panose="020B0503020204020204" pitchFamily="34" charset="0"/>
                <a:hlinkClick r:id="rId4"/>
              </a:rPr>
              <a:t>http://storage.googleapis.com/books/ngrams/books/datasetsv2.html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5B2140FA-5D5A-001B-44F2-4C3E776AC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718" y="432131"/>
            <a:ext cx="3254336" cy="54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77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C8042C-E183-BE11-2A85-EA6CDF9D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Recap: </a:t>
            </a:r>
            <a:r>
              <a:rPr lang="en-US" b="1" dirty="0">
                <a:solidFill>
                  <a:srgbClr val="002060"/>
                </a:solidFill>
              </a:rPr>
              <a:t>Self-Supervised </a:t>
            </a:r>
            <a:r>
              <a:rPr lang="en-US" dirty="0">
                <a:solidFill>
                  <a:srgbClr val="002060"/>
                </a:solidFill>
              </a:rPr>
              <a:t>Models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26508-163C-DB75-22EA-5D750FE116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Earlier we define </a:t>
            </a:r>
            <a:r>
              <a:rPr lang="en-US" sz="2400" b="1" dirty="0">
                <a:solidFill>
                  <a:srgbClr val="0070C0"/>
                </a:solidFill>
              </a:rPr>
              <a:t>Self-Supervised</a:t>
            </a:r>
            <a:r>
              <a:rPr lang="en-US" sz="2400" b="1" dirty="0"/>
              <a:t> </a:t>
            </a:r>
            <a:r>
              <a:rPr lang="en-US" sz="2400" dirty="0"/>
              <a:t>models as </a:t>
            </a:r>
            <a:r>
              <a:rPr lang="en-US" sz="2400" dirty="0">
                <a:latin typeface="Corbel" panose="020B0503020204020204" pitchFamily="34" charset="0"/>
              </a:rPr>
              <a:t>as </a:t>
            </a:r>
            <a:br>
              <a:rPr lang="en-US" sz="2400" dirty="0">
                <a:latin typeface="Corbel" panose="020B0503020204020204" pitchFamily="34" charset="0"/>
              </a:rPr>
            </a:br>
            <a:r>
              <a:rPr lang="en-US" sz="2400" dirty="0">
                <a:solidFill>
                  <a:srgbClr val="C00000"/>
                </a:solidFill>
                <a:latin typeface="Corbel" panose="020B0503020204020204" pitchFamily="34" charset="0"/>
              </a:rPr>
              <a:t>predictive models </a:t>
            </a:r>
            <a:r>
              <a:rPr lang="en-US" sz="2400" dirty="0">
                <a:latin typeface="Corbel" panose="020B0503020204020204" pitchFamily="34" charset="0"/>
              </a:rPr>
              <a:t>of the world! 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F45AE354-541E-3786-BDB5-35286CC5002D}"/>
              </a:ext>
            </a:extLst>
          </p:cNvPr>
          <p:cNvSpPr/>
          <p:nvPr/>
        </p:nvSpPr>
        <p:spPr>
          <a:xfrm>
            <a:off x="3218284" y="3019891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434921A-C33E-9187-FBB1-7AAEF2FCC6C6}"/>
              </a:ext>
            </a:extLst>
          </p:cNvPr>
          <p:cNvSpPr/>
          <p:nvPr/>
        </p:nvSpPr>
        <p:spPr>
          <a:xfrm>
            <a:off x="5632272" y="2985186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6DE69E-57ED-0F9B-9144-70CC08C64970}"/>
              </a:ext>
            </a:extLst>
          </p:cNvPr>
          <p:cNvGrpSpPr/>
          <p:nvPr/>
        </p:nvGrpSpPr>
        <p:grpSpPr>
          <a:xfrm>
            <a:off x="4158288" y="2592148"/>
            <a:ext cx="1180334" cy="1382354"/>
            <a:chOff x="4508811" y="2560824"/>
            <a:chExt cx="1883280" cy="207150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1EBDA17-7478-5D84-ECEA-096A6600A2B9}"/>
                </a:ext>
              </a:extLst>
            </p:cNvPr>
            <p:cNvSpPr/>
            <p:nvPr/>
          </p:nvSpPr>
          <p:spPr>
            <a:xfrm>
              <a:off x="4508811" y="2560824"/>
              <a:ext cx="1883280" cy="207150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i="1" dirty="0">
                <a:latin typeface="Merriweather Sans" panose="02000503060000020004" pitchFamily="2" charset="77"/>
              </a:endParaRPr>
            </a:p>
            <a:p>
              <a:pPr algn="ctr"/>
              <a:endParaRPr lang="en-US" i="1" dirty="0">
                <a:latin typeface="Merriweather Sans" panose="02000503060000020004" pitchFamily="2" charset="77"/>
              </a:endParaRPr>
            </a:p>
            <a:p>
              <a:pPr algn="ctr"/>
              <a:endParaRPr lang="en-US" i="1" dirty="0">
                <a:latin typeface="Merriweather Sans" panose="02000503060000020004" pitchFamily="2" charset="77"/>
              </a:endParaRPr>
            </a:p>
            <a:p>
              <a:pPr algn="ctr"/>
              <a:endParaRPr lang="en-US" i="1" dirty="0">
                <a:latin typeface="Merriweather Sans" panose="02000503060000020004" pitchFamily="2" charset="77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1DD1DEB-BF6D-66E9-57BE-C27A7D374AC7}"/>
                </a:ext>
              </a:extLst>
            </p:cNvPr>
            <p:cNvGrpSpPr/>
            <p:nvPr/>
          </p:nvGrpSpPr>
          <p:grpSpPr>
            <a:xfrm>
              <a:off x="4757311" y="2903522"/>
              <a:ext cx="1326830" cy="1393914"/>
              <a:chOff x="5626949" y="3485616"/>
              <a:chExt cx="1326830" cy="1393914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DA7042D-0DB1-2826-5CBC-AD0B4270398B}"/>
                  </a:ext>
                </a:extLst>
              </p:cNvPr>
              <p:cNvCxnSpPr>
                <a:cxnSpLocks/>
                <a:stCxn id="26" idx="0"/>
                <a:endCxn id="35" idx="7"/>
              </p:cNvCxnSpPr>
              <p:nvPr/>
            </p:nvCxnSpPr>
            <p:spPr>
              <a:xfrm flipV="1">
                <a:off x="6281965" y="3570820"/>
                <a:ext cx="274712" cy="54821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14016CF-05A2-FFBC-C178-95EB097C775F}"/>
                  </a:ext>
                </a:extLst>
              </p:cNvPr>
              <p:cNvCxnSpPr>
                <a:cxnSpLocks/>
                <a:stCxn id="26" idx="0"/>
                <a:endCxn id="34" idx="1"/>
              </p:cNvCxnSpPr>
              <p:nvPr/>
            </p:nvCxnSpPr>
            <p:spPr>
              <a:xfrm flipH="1" flipV="1">
                <a:off x="5977160" y="3570202"/>
                <a:ext cx="304805" cy="548828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7AA03459-B7AC-2168-8474-69782FC6CF7F}"/>
                  </a:ext>
                </a:extLst>
              </p:cNvPr>
              <p:cNvCxnSpPr>
                <a:cxnSpLocks/>
                <a:stCxn id="26" idx="7"/>
                <a:endCxn id="22" idx="7"/>
              </p:cNvCxnSpPr>
              <p:nvPr/>
            </p:nvCxnSpPr>
            <p:spPr>
              <a:xfrm flipH="1">
                <a:off x="5904678" y="4141795"/>
                <a:ext cx="432246" cy="55128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AB05349-F342-888E-C490-EBA8A6738991}"/>
                  </a:ext>
                </a:extLst>
              </p:cNvPr>
              <p:cNvCxnSpPr>
                <a:cxnSpLocks/>
                <a:stCxn id="27" idx="4"/>
                <a:endCxn id="24" idx="0"/>
              </p:cNvCxnSpPr>
              <p:nvPr/>
            </p:nvCxnSpPr>
            <p:spPr>
              <a:xfrm>
                <a:off x="6725110" y="4270289"/>
                <a:ext cx="7857" cy="39645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87E84AB-5ED1-52D5-102C-F0311C47C3D2}"/>
                  </a:ext>
                </a:extLst>
              </p:cNvPr>
              <p:cNvCxnSpPr>
                <a:cxnSpLocks/>
                <a:stCxn id="25" idx="1"/>
                <a:endCxn id="23" idx="5"/>
              </p:cNvCxnSpPr>
              <p:nvPr/>
            </p:nvCxnSpPr>
            <p:spPr>
              <a:xfrm>
                <a:off x="5786903" y="4141177"/>
                <a:ext cx="550021" cy="66044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4624F70-C104-6C73-887D-52D6C84814A3}"/>
                  </a:ext>
                </a:extLst>
              </p:cNvPr>
              <p:cNvCxnSpPr>
                <a:cxnSpLocks/>
                <a:endCxn id="23" idx="7"/>
              </p:cNvCxnSpPr>
              <p:nvPr/>
            </p:nvCxnSpPr>
            <p:spPr>
              <a:xfrm flipH="1">
                <a:off x="6336924" y="4118412"/>
                <a:ext cx="400394" cy="573287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EC428F8-41EE-96D1-D29D-79A08C8CEB92}"/>
                  </a:ext>
                </a:extLst>
              </p:cNvPr>
              <p:cNvCxnSpPr>
                <a:cxnSpLocks/>
                <a:stCxn id="26" idx="1"/>
                <a:endCxn id="24" idx="1"/>
              </p:cNvCxnSpPr>
              <p:nvPr/>
            </p:nvCxnSpPr>
            <p:spPr>
              <a:xfrm>
                <a:off x="6227006" y="4141795"/>
                <a:ext cx="451002" cy="547709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F8EA0E8-6C8C-C4F9-8B01-279F0FFE17B3}"/>
                  </a:ext>
                </a:extLst>
              </p:cNvPr>
              <p:cNvGrpSpPr/>
              <p:nvPr/>
            </p:nvGrpSpPr>
            <p:grpSpPr>
              <a:xfrm>
                <a:off x="5811307" y="3485616"/>
                <a:ext cx="953115" cy="271041"/>
                <a:chOff x="5628907" y="4877003"/>
                <a:chExt cx="953115" cy="271041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3C19AAA-882E-FD04-A3F0-E10E99411143}"/>
                    </a:ext>
                  </a:extLst>
                </p:cNvPr>
                <p:cNvSpPr/>
                <p:nvPr/>
              </p:nvSpPr>
              <p:spPr>
                <a:xfrm>
                  <a:off x="5628907" y="4877003"/>
                  <a:ext cx="953115" cy="271041"/>
                </a:xfrm>
                <a:prstGeom prst="rect">
                  <a:avLst/>
                </a:prstGeom>
                <a:solidFill>
                  <a:srgbClr val="A6AAA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464A8AFC-90CB-8FA6-CC6E-66B2AE5B1FB3}"/>
                    </a:ext>
                  </a:extLst>
                </p:cNvPr>
                <p:cNvSpPr/>
                <p:nvPr/>
              </p:nvSpPr>
              <p:spPr>
                <a:xfrm>
                  <a:off x="5771995" y="4938824"/>
                  <a:ext cx="155448" cy="155448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D757515E-9D7D-693B-E160-888C5C411499}"/>
                    </a:ext>
                  </a:extLst>
                </p:cNvPr>
                <p:cNvSpPr/>
                <p:nvPr/>
              </p:nvSpPr>
              <p:spPr>
                <a:xfrm>
                  <a:off x="6241594" y="4939442"/>
                  <a:ext cx="155448" cy="155448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EAC6709-EC55-A80D-D830-19597EF01701}"/>
                  </a:ext>
                </a:extLst>
              </p:cNvPr>
              <p:cNvCxnSpPr>
                <a:stCxn id="25" idx="4"/>
                <a:endCxn id="22" idx="0"/>
              </p:cNvCxnSpPr>
              <p:nvPr/>
            </p:nvCxnSpPr>
            <p:spPr>
              <a:xfrm>
                <a:off x="5841862" y="4273860"/>
                <a:ext cx="7857" cy="39645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CFDDAE-B5A3-6730-F351-0F2AC25EE203}"/>
                  </a:ext>
                </a:extLst>
              </p:cNvPr>
              <p:cNvSpPr/>
              <p:nvPr/>
            </p:nvSpPr>
            <p:spPr>
              <a:xfrm>
                <a:off x="5628907" y="4608489"/>
                <a:ext cx="1324872" cy="271041"/>
              </a:xfrm>
              <a:prstGeom prst="rect">
                <a:avLst/>
              </a:prstGeom>
              <a:solidFill>
                <a:srgbClr val="A6AAA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500CEB9-B5BD-EBBD-8D21-255E6204373A}"/>
                  </a:ext>
                </a:extLst>
              </p:cNvPr>
              <p:cNvSpPr/>
              <p:nvPr/>
            </p:nvSpPr>
            <p:spPr>
              <a:xfrm>
                <a:off x="5626949" y="4056591"/>
                <a:ext cx="1324872" cy="271041"/>
              </a:xfrm>
              <a:prstGeom prst="rect">
                <a:avLst/>
              </a:prstGeom>
              <a:solidFill>
                <a:srgbClr val="A6AAA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B4FE12C-676F-04E7-3BE6-6EEA0FF098EB}"/>
                  </a:ext>
                </a:extLst>
              </p:cNvPr>
              <p:cNvCxnSpPr>
                <a:cxnSpLocks/>
                <a:stCxn id="27" idx="7"/>
                <a:endCxn id="22" idx="3"/>
              </p:cNvCxnSpPr>
              <p:nvPr/>
            </p:nvCxnSpPr>
            <p:spPr>
              <a:xfrm flipH="1">
                <a:off x="5794760" y="4137606"/>
                <a:ext cx="985309" cy="6653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1BB4E8B-98C2-5CA0-D8F4-14BA882FB003}"/>
                  </a:ext>
                </a:extLst>
              </p:cNvPr>
              <p:cNvCxnSpPr>
                <a:cxnSpLocks/>
                <a:stCxn id="25" idx="1"/>
              </p:cNvCxnSpPr>
              <p:nvPr/>
            </p:nvCxnSpPr>
            <p:spPr>
              <a:xfrm>
                <a:off x="5786903" y="4141177"/>
                <a:ext cx="1010695" cy="66181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844DA1C-7DF1-B388-7F12-8340177A2CEC}"/>
                  </a:ext>
                </a:extLst>
              </p:cNvPr>
              <p:cNvSpPr/>
              <p:nvPr/>
            </p:nvSpPr>
            <p:spPr>
              <a:xfrm>
                <a:off x="5771995" y="4670310"/>
                <a:ext cx="155448" cy="15544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2787CDB-BAE9-95E4-138B-493900215094}"/>
                  </a:ext>
                </a:extLst>
              </p:cNvPr>
              <p:cNvSpPr/>
              <p:nvPr/>
            </p:nvSpPr>
            <p:spPr>
              <a:xfrm>
                <a:off x="6204241" y="4668934"/>
                <a:ext cx="155448" cy="15544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30AE33D-20C8-C659-1605-267F0FD10F72}"/>
                  </a:ext>
                </a:extLst>
              </p:cNvPr>
              <p:cNvSpPr/>
              <p:nvPr/>
            </p:nvSpPr>
            <p:spPr>
              <a:xfrm>
                <a:off x="6655243" y="4666739"/>
                <a:ext cx="155448" cy="15544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931F298-DC3E-F1D0-39DE-EF1DB2C10AD6}"/>
                  </a:ext>
                </a:extLst>
              </p:cNvPr>
              <p:cNvSpPr/>
              <p:nvPr/>
            </p:nvSpPr>
            <p:spPr>
              <a:xfrm>
                <a:off x="5764138" y="4118412"/>
                <a:ext cx="155448" cy="15544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503088-B763-CF07-30BC-6DDCD68B58F0}"/>
                  </a:ext>
                </a:extLst>
              </p:cNvPr>
              <p:cNvSpPr/>
              <p:nvPr/>
            </p:nvSpPr>
            <p:spPr>
              <a:xfrm>
                <a:off x="6204241" y="4119030"/>
                <a:ext cx="155448" cy="15544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17A0F39-A958-E250-447E-E8F2BFE98E76}"/>
                  </a:ext>
                </a:extLst>
              </p:cNvPr>
              <p:cNvSpPr/>
              <p:nvPr/>
            </p:nvSpPr>
            <p:spPr>
              <a:xfrm>
                <a:off x="6647386" y="4114841"/>
                <a:ext cx="155448" cy="15544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900BD35-91D8-B1A0-B153-7E9FACC59EE6}"/>
                  </a:ext>
                </a:extLst>
              </p:cNvPr>
              <p:cNvCxnSpPr>
                <a:cxnSpLocks/>
                <a:stCxn id="26" idx="4"/>
                <a:endCxn id="23" idx="0"/>
              </p:cNvCxnSpPr>
              <p:nvPr/>
            </p:nvCxnSpPr>
            <p:spPr>
              <a:xfrm>
                <a:off x="6281965" y="4274478"/>
                <a:ext cx="0" cy="39445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C1997F2-A3FE-DF11-A5F9-9F00C20A6579}"/>
                  </a:ext>
                </a:extLst>
              </p:cNvPr>
              <p:cNvCxnSpPr>
                <a:cxnSpLocks/>
                <a:stCxn id="27" idx="5"/>
                <a:endCxn id="35" idx="1"/>
              </p:cNvCxnSpPr>
              <p:nvPr/>
            </p:nvCxnSpPr>
            <p:spPr>
              <a:xfrm flipH="1" flipV="1">
                <a:off x="6446759" y="3570820"/>
                <a:ext cx="333310" cy="67670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2EDC4B8-809D-C4A6-E27E-AB2EE280ABED}"/>
                  </a:ext>
                </a:extLst>
              </p:cNvPr>
              <p:cNvCxnSpPr>
                <a:cxnSpLocks/>
                <a:stCxn id="27" idx="1"/>
                <a:endCxn id="34" idx="5"/>
              </p:cNvCxnSpPr>
              <p:nvPr/>
            </p:nvCxnSpPr>
            <p:spPr>
              <a:xfrm flipH="1" flipV="1">
                <a:off x="6087078" y="3680120"/>
                <a:ext cx="583073" cy="4574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C833B70-DF76-D81A-E521-D454BCDB7891}"/>
                  </a:ext>
                </a:extLst>
              </p:cNvPr>
              <p:cNvCxnSpPr>
                <a:cxnSpLocks/>
                <a:stCxn id="25" idx="7"/>
                <a:endCxn id="35" idx="3"/>
              </p:cNvCxnSpPr>
              <p:nvPr/>
            </p:nvCxnSpPr>
            <p:spPr>
              <a:xfrm flipV="1">
                <a:off x="5896821" y="3680738"/>
                <a:ext cx="549938" cy="4604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E8E840E-16AF-B77F-15AE-C823601B8AF8}"/>
                  </a:ext>
                </a:extLst>
              </p:cNvPr>
              <p:cNvCxnSpPr>
                <a:cxnSpLocks/>
                <a:stCxn id="25" idx="0"/>
                <a:endCxn id="34" idx="7"/>
              </p:cNvCxnSpPr>
              <p:nvPr/>
            </p:nvCxnSpPr>
            <p:spPr>
              <a:xfrm flipV="1">
                <a:off x="5841862" y="3570202"/>
                <a:ext cx="245216" cy="5482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C3B9F42-FD90-A291-8D1D-966BC4048975}"/>
              </a:ext>
            </a:extLst>
          </p:cNvPr>
          <p:cNvSpPr txBox="1"/>
          <p:nvPr/>
        </p:nvSpPr>
        <p:spPr>
          <a:xfrm>
            <a:off x="160078" y="3129158"/>
            <a:ext cx="307971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“Wings over Kansas is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[MASK]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51E7DF-EBEA-8F37-CD11-D2289B49DE12}"/>
              </a:ext>
            </a:extLst>
          </p:cNvPr>
          <p:cNvSpPr txBox="1"/>
          <p:nvPr/>
        </p:nvSpPr>
        <p:spPr>
          <a:xfrm>
            <a:off x="6461195" y="2705655"/>
            <a:ext cx="2462172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“Wings over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Kansas is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an aviation website founded in 1998 by Carl Chance owned by Chance Communications, Inc.”</a:t>
            </a:r>
            <a:endParaRPr lang="en-US" sz="1400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9908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843B2-746A-BA21-5C68-6C6D79697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6014D-CB9D-97AC-1174-4CDB8129B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Pre-Computed N-Grams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406F0-69D6-2BAC-9688-154A93BAD2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DE5C3D12-5AA0-AA20-7E32-69B11AE5663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349375"/>
            <a:ext cx="8940800" cy="3105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0AEC62-A04B-F4A7-3FAF-2C6292E89F50}"/>
              </a:ext>
            </a:extLst>
          </p:cNvPr>
          <p:cNvSpPr txBox="1"/>
          <p:nvPr/>
        </p:nvSpPr>
        <p:spPr>
          <a:xfrm>
            <a:off x="537879" y="4640595"/>
            <a:ext cx="8005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Google n-gram viewer </a:t>
            </a:r>
            <a:r>
              <a:rPr lang="en-US" dirty="0">
                <a:latin typeface="Corbel" panose="020B0503020204020204" pitchFamily="34" charset="0"/>
                <a:hlinkClick r:id="rId3"/>
              </a:rPr>
              <a:t>https://books.google.com/ngrams/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Data:  </a:t>
            </a:r>
            <a:r>
              <a:rPr lang="en-US" dirty="0">
                <a:latin typeface="Corbel" panose="020B0503020204020204" pitchFamily="34" charset="0"/>
                <a:hlinkClick r:id="rId4"/>
              </a:rPr>
              <a:t>http://storage.googleapis.com/books/ngrams/books/datasetsv2.html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010CCBD3-22FF-C770-1381-40B742C3F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718" y="432131"/>
            <a:ext cx="3254336" cy="54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54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0C01B-100B-C462-DE3C-CE54E18AB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34A7-45C9-5947-C26B-93D0EDC0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Pre-Computed N-Grams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56849-8734-9020-B0AD-622D15221C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347676-C061-A6DF-83A0-006F37946166}"/>
              </a:ext>
            </a:extLst>
          </p:cNvPr>
          <p:cNvSpPr txBox="1"/>
          <p:nvPr/>
        </p:nvSpPr>
        <p:spPr>
          <a:xfrm>
            <a:off x="537879" y="4640595"/>
            <a:ext cx="8005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Google n-gram viewer </a:t>
            </a:r>
            <a:r>
              <a:rPr lang="en-US" dirty="0">
                <a:latin typeface="Corbel" panose="020B0503020204020204" pitchFamily="34" charset="0"/>
                <a:hlinkClick r:id="rId2"/>
              </a:rPr>
              <a:t>https://books.google.com/ngrams/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Data:  </a:t>
            </a:r>
            <a:r>
              <a:rPr lang="en-US" dirty="0">
                <a:latin typeface="Corbel" panose="020B0503020204020204" pitchFamily="34" charset="0"/>
                <a:hlinkClick r:id="rId3"/>
              </a:rPr>
              <a:t>http://storage.googleapis.com/books/ngrams/books/datasetsv2.html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6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3A7FBF1F-CB5C-B602-81DA-8B4798D9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37"/>
          <a:stretch/>
        </p:blipFill>
        <p:spPr>
          <a:xfrm>
            <a:off x="117486" y="1302551"/>
            <a:ext cx="9116296" cy="30991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5FCB3A-9D86-C6ED-A4FC-E54AB1D98E25}"/>
              </a:ext>
            </a:extLst>
          </p:cNvPr>
          <p:cNvSpPr txBox="1"/>
          <p:nvPr/>
        </p:nvSpPr>
        <p:spPr>
          <a:xfrm>
            <a:off x="927561" y="1257448"/>
            <a:ext cx="2341855" cy="578882"/>
          </a:xfrm>
          <a:prstGeom prst="wedgeRoundRectCallout">
            <a:avLst>
              <a:gd name="adj1" fmla="val 32660"/>
              <a:gd name="adj2" fmla="val 92691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Language models can tell us something about us … 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C0BEA76-C66E-AE9E-D5E5-0FB4B7FDC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718" y="432131"/>
            <a:ext cx="3254336" cy="54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5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ED716-FCB0-86C0-66F1-26419F3F0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D04C7-2D28-7DB8-19AA-E8417A3A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Pre-Computed N-Grams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0FA3D-02E9-19D2-9EC8-8F555B5600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C3E0FBFC-E19E-0936-FF56-B997C4EAC1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227138"/>
            <a:ext cx="8521700" cy="3267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D31B1-7550-B131-02D0-FBE4FB4DF384}"/>
              </a:ext>
            </a:extLst>
          </p:cNvPr>
          <p:cNvSpPr txBox="1"/>
          <p:nvPr/>
        </p:nvSpPr>
        <p:spPr>
          <a:xfrm>
            <a:off x="537879" y="4640595"/>
            <a:ext cx="8005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Google n-gram viewer </a:t>
            </a:r>
            <a:r>
              <a:rPr lang="en-US" dirty="0">
                <a:latin typeface="Corbel" panose="020B0503020204020204" pitchFamily="34" charset="0"/>
                <a:hlinkClick r:id="rId3"/>
              </a:rPr>
              <a:t>https://books.google.com/ngrams/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Data:  </a:t>
            </a:r>
            <a:r>
              <a:rPr lang="en-US" dirty="0">
                <a:latin typeface="Corbel" panose="020B0503020204020204" pitchFamily="34" charset="0"/>
                <a:hlinkClick r:id="rId4"/>
              </a:rPr>
              <a:t>http://storage.googleapis.com/books/ngrams/books/datasetsv2.html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EF2434-18A9-D084-E34D-2D89351FD8B2}"/>
              </a:ext>
            </a:extLst>
          </p:cNvPr>
          <p:cNvSpPr txBox="1"/>
          <p:nvPr/>
        </p:nvSpPr>
        <p:spPr>
          <a:xfrm>
            <a:off x="3501022" y="1203681"/>
            <a:ext cx="2341855" cy="578882"/>
          </a:xfrm>
          <a:prstGeom prst="wedgeRoundRectCallout">
            <a:avLst>
              <a:gd name="adj1" fmla="val -61097"/>
              <a:gd name="adj2" fmla="val 42560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Language models can tell us something about us … 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B94DAD3C-B8B5-9705-50B7-ED81CBCC8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718" y="432131"/>
            <a:ext cx="3254336" cy="54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5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259195D-CB76-5783-C947-49593F70B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N-Grams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6A9EE-7252-8335-E729-58BB570194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Counting n-grams on the web is a computationally non-trivial task. </a:t>
            </a:r>
          </a:p>
          <a:p>
            <a:pPr lvl="1"/>
            <a:r>
              <a:rPr lang="en-US" dirty="0"/>
              <a:t>What is the cost a naïve implementation? 🤔 </a:t>
            </a:r>
          </a:p>
          <a:p>
            <a:pPr lvl="2"/>
            <a:r>
              <a:rPr lang="en-US" dirty="0"/>
              <a:t>Size of the internet: k words</a:t>
            </a:r>
          </a:p>
          <a:p>
            <a:pPr lvl="2"/>
            <a:r>
              <a:rPr lang="en-US" dirty="0"/>
              <a:t>Size of your string: n words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219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0E675AC-15AB-2966-6B8E-7E6D95DFA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MapReduce in Hadoop? Big Data Architecture">
            <a:extLst>
              <a:ext uri="{FF2B5EF4-FFF2-40B4-BE49-F238E27FC236}">
                <a16:creationId xmlns:a16="http://schemas.microsoft.com/office/drawing/2014/main" id="{EBE517B8-BFAE-3A62-9379-6B11ECC2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788487"/>
            <a:ext cx="4192547" cy="30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E87DA8C-33A5-AEC5-EF28-6DAB078CA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N-Grams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50290-6DCF-5953-889A-B5BC3054D6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 more effective approach is distributed processing. </a:t>
            </a:r>
          </a:p>
          <a:p>
            <a:pPr lvl="1"/>
            <a:r>
              <a:rPr lang="en-US" dirty="0"/>
              <a:t>Imagine you have </a:t>
            </a:r>
            <a:r>
              <a:rPr lang="en-US" dirty="0">
                <a:solidFill>
                  <a:srgbClr val="289A00"/>
                </a:solidFill>
              </a:rPr>
              <a:t>m</a:t>
            </a:r>
            <a:r>
              <a:rPr lang="en-US" dirty="0"/>
              <a:t> CPUs (say, </a:t>
            </a:r>
            <a:r>
              <a:rPr lang="en-US" dirty="0">
                <a:solidFill>
                  <a:srgbClr val="289A00"/>
                </a:solidFill>
              </a:rPr>
              <a:t>m </a:t>
            </a:r>
            <a:r>
              <a:rPr lang="en-US" dirty="0"/>
              <a:t>=10,000)</a:t>
            </a:r>
          </a:p>
          <a:p>
            <a:pPr lvl="1"/>
            <a:r>
              <a:rPr lang="en-US" dirty="0"/>
              <a:t>Split the internet data into </a:t>
            </a:r>
            <a:r>
              <a:rPr lang="en-US" dirty="0">
                <a:solidFill>
                  <a:srgbClr val="289A00"/>
                </a:solidFill>
              </a:rPr>
              <a:t>m</a:t>
            </a:r>
            <a:r>
              <a:rPr lang="en-US" dirty="0"/>
              <a:t> shards </a:t>
            </a:r>
          </a:p>
          <a:p>
            <a:pPr lvl="1"/>
            <a:r>
              <a:rPr lang="en-US" dirty="0"/>
              <a:t>Run your n-gram search on all shards in parallel. </a:t>
            </a:r>
          </a:p>
          <a:p>
            <a:pPr lvl="1"/>
            <a:r>
              <a:rPr lang="en-US" dirty="0"/>
              <a:t>Then merge their individual results. </a:t>
            </a:r>
          </a:p>
          <a:p>
            <a:endParaRPr lang="en-US" dirty="0"/>
          </a:p>
          <a:p>
            <a:r>
              <a:rPr lang="en-US" dirty="0"/>
              <a:t>A fancier version of this is </a:t>
            </a:r>
            <a:br>
              <a:rPr lang="en-US" dirty="0"/>
            </a:br>
            <a:r>
              <a:rPr lang="en-US" dirty="0"/>
              <a:t>using Map-Reduce framework.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9CF41-650E-A524-3D28-AD0793B51485}"/>
              </a:ext>
            </a:extLst>
          </p:cNvPr>
          <p:cNvSpPr txBox="1"/>
          <p:nvPr/>
        </p:nvSpPr>
        <p:spPr>
          <a:xfrm>
            <a:off x="31139" y="4743882"/>
            <a:ext cx="9112861" cy="3167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algn="ctr"/>
            <a:r>
              <a:rPr lang="en-US" sz="1100" dirty="0">
                <a:latin typeface="Corbel" panose="020B0503020204020204" pitchFamily="34" charset="0"/>
                <a:hlinkClick r:id="rId4"/>
              </a:rPr>
              <a:t>Large Language Models in Machine Translation, 2007</a:t>
            </a:r>
            <a:br>
              <a:rPr lang="en-US" sz="1100" dirty="0">
                <a:latin typeface="Corbel" panose="020B0503020204020204" pitchFamily="34" charset="0"/>
                <a:hlinkClick r:id="rId4"/>
              </a:rPr>
            </a:br>
            <a:r>
              <a:rPr lang="en-US" sz="1100" dirty="0">
                <a:latin typeface="Corbel" panose="020B0503020204020204" pitchFamily="34" charset="0"/>
              </a:rPr>
              <a:t>https://github.com/stepthom/CountNGrams/blob/master/src/CountNGrams.java   </a:t>
            </a:r>
          </a:p>
        </p:txBody>
      </p:sp>
    </p:spTree>
    <p:extLst>
      <p:ext uri="{BB962C8B-B14F-4D97-AF65-F5344CB8AC3E}">
        <p14:creationId xmlns:p14="http://schemas.microsoft.com/office/powerpoint/2010/main" val="10852795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12460-2B4C-4D66-863D-86DF591A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Scaling N-Grams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14289-F055-289E-2E6C-E1FAF7D0C4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We can extend to trigrams, 4-grams, 5-grams, but soon we will hit is the </a:t>
            </a:r>
            <a:r>
              <a:rPr lang="en-US" sz="2000" dirty="0">
                <a:solidFill>
                  <a:srgbClr val="C00000"/>
                </a:solidFill>
              </a:rPr>
              <a:t>sparsity limitations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  <a:p>
            <a:pPr lvl="1"/>
            <a:r>
              <a:rPr lang="en-US" sz="2000" dirty="0"/>
              <a:t>Many of these long n-grams will be zeros. 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36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>
          <a:extLst>
            <a:ext uri="{FF2B5EF4-FFF2-40B4-BE49-F238E27FC236}">
              <a16:creationId xmlns:a16="http://schemas.microsoft.com/office/drawing/2014/main" id="{4481E6B0-74F0-1C24-0CA4-28E79EC5F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>
            <a:extLst>
              <a:ext uri="{FF2B5EF4-FFF2-40B4-BE49-F238E27FC236}">
                <a16:creationId xmlns:a16="http://schemas.microsoft.com/office/drawing/2014/main" id="{6435189D-AFE4-EA46-C945-071E54479E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N-Gram Language Models, A Historical Highlight 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01D5FC-4E05-E953-E41F-A5F8DB55B8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dirty="0"/>
              <a:t>Probabilistic n-gram models of text generation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[Jelinek+ 1980’s, …]</a:t>
            </a:r>
            <a:endParaRPr lang="en-US" dirty="0"/>
          </a:p>
          <a:p>
            <a:pPr marL="914400" lvl="1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Applications: Speech Recognition, Machine Translation</a:t>
            </a:r>
          </a:p>
          <a:p>
            <a:pPr marL="914400" lvl="1" indent="-342900">
              <a:spcBef>
                <a:spcPts val="0"/>
              </a:spcBef>
              <a:buSzPts val="1800"/>
              <a:buChar char="●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5415D80-8BE6-B197-E316-1BDE70396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30" y="1987241"/>
            <a:ext cx="7188926" cy="2783456"/>
          </a:xfrm>
          <a:prstGeom prst="rect">
            <a:avLst/>
          </a:prstGeom>
        </p:spPr>
      </p:pic>
      <p:pic>
        <p:nvPicPr>
          <p:cNvPr id="1026" name="Picture 2" descr="Frederick Jelinek, 77, pioneer in speech and text ...">
            <a:extLst>
              <a:ext uri="{FF2B5EF4-FFF2-40B4-BE49-F238E27FC236}">
                <a16:creationId xmlns:a16="http://schemas.microsoft.com/office/drawing/2014/main" id="{A71E5264-1F4F-8DD4-42D4-047D27D30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9" r="11627" b="25300"/>
          <a:stretch/>
        </p:blipFill>
        <p:spPr bwMode="auto">
          <a:xfrm>
            <a:off x="7738740" y="267844"/>
            <a:ext cx="1103603" cy="13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B5E45A-FC16-E584-DFE2-5C3FF6918163}"/>
              </a:ext>
            </a:extLst>
          </p:cNvPr>
          <p:cNvSpPr txBox="1"/>
          <p:nvPr/>
        </p:nvSpPr>
        <p:spPr>
          <a:xfrm>
            <a:off x="7730743" y="1592114"/>
            <a:ext cx="11036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Fred Jelinek 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(1932-2010)</a:t>
            </a:r>
            <a:endParaRPr 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33B47D-1BAC-6F18-3DE4-29514B4F843C}"/>
              </a:ext>
            </a:extLst>
          </p:cNvPr>
          <p:cNvSpPr txBox="1"/>
          <p:nvPr/>
        </p:nvSpPr>
        <p:spPr>
          <a:xfrm>
            <a:off x="3641270" y="685432"/>
            <a:ext cx="3801807" cy="578882"/>
          </a:xfrm>
          <a:prstGeom prst="wedgeRoundRectCallout">
            <a:avLst>
              <a:gd name="adj1" fmla="val 55497"/>
              <a:gd name="adj2" fmla="val 35508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“Every time I fire a linguist, the performance of the speech recognizer goes up”!!</a:t>
            </a:r>
          </a:p>
        </p:txBody>
      </p:sp>
    </p:spTree>
    <p:extLst>
      <p:ext uri="{BB962C8B-B14F-4D97-AF65-F5344CB8AC3E}">
        <p14:creationId xmlns:p14="http://schemas.microsoft.com/office/powerpoint/2010/main" val="32607044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107EF-1DC6-429A-E18C-3C0CDFD9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C120A-F227-93C8-8BB5-31AF28F386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Learning a language model ~ learning </a:t>
            </a:r>
            <a:r>
              <a:rPr lang="en-US" dirty="0">
                <a:solidFill>
                  <a:srgbClr val="289A00"/>
                </a:solidFill>
              </a:rPr>
              <a:t>conditional probabilities</a:t>
            </a:r>
            <a:r>
              <a:rPr lang="en-US" dirty="0"/>
              <a:t> over language. </a:t>
            </a:r>
          </a:p>
          <a:p>
            <a:r>
              <a:rPr lang="en-US" dirty="0"/>
              <a:t>One approach to estimating these probabilities: </a:t>
            </a:r>
            <a:r>
              <a:rPr lang="en-US" dirty="0">
                <a:solidFill>
                  <a:srgbClr val="289A00"/>
                </a:solidFill>
              </a:rPr>
              <a:t>counting word co-occurrences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Challenges: </a:t>
            </a:r>
          </a:p>
          <a:p>
            <a:pPr lvl="1"/>
            <a:r>
              <a:rPr lang="en-US" dirty="0"/>
              <a:t>Word co-occurrences become </a:t>
            </a:r>
            <a:r>
              <a:rPr lang="en-US" dirty="0">
                <a:solidFill>
                  <a:srgbClr val="C00000"/>
                </a:solidFill>
              </a:rPr>
              <a:t>rare</a:t>
            </a:r>
            <a:r>
              <a:rPr lang="en-US" dirty="0"/>
              <a:t> for long sequences. (the sparsity issue)  </a:t>
            </a:r>
          </a:p>
          <a:p>
            <a:pPr lvl="1"/>
            <a:r>
              <a:rPr lang="en-US" dirty="0"/>
              <a:t>But language understanding requires </a:t>
            </a:r>
            <a:r>
              <a:rPr lang="en-US" dirty="0">
                <a:solidFill>
                  <a:srgbClr val="289A00"/>
                </a:solidFill>
              </a:rPr>
              <a:t>long-range</a:t>
            </a:r>
            <a:r>
              <a:rPr lang="en-US" dirty="0"/>
              <a:t> dependencies. </a:t>
            </a:r>
          </a:p>
          <a:p>
            <a:endParaRPr lang="en-US" dirty="0"/>
          </a:p>
          <a:p>
            <a:r>
              <a:rPr lang="en-US" dirty="0"/>
              <a:t>We need a better alternative! 😤  </a:t>
            </a:r>
          </a:p>
          <a:p>
            <a:endParaRPr lang="en-US" b="1" dirty="0"/>
          </a:p>
          <a:p>
            <a:r>
              <a:rPr lang="en-US" b="1" dirty="0"/>
              <a:t>Next: </a:t>
            </a:r>
            <a:r>
              <a:rPr lang="en-US" dirty="0"/>
              <a:t>Measuring quality of language models. 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077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2A0C1-87C8-9AFD-FFE8-0CB2DDD4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2AD1D-C891-BC7D-CB21-2675A32FB5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TODO: </a:t>
            </a:r>
          </a:p>
          <a:p>
            <a:pPr lvl="1"/>
            <a:r>
              <a:rPr lang="en-US" dirty="0"/>
              <a:t>A discussion: </a:t>
            </a:r>
            <a:r>
              <a:rPr lang="en-US" dirty="0">
                <a:hlinkClick r:id="rId2"/>
              </a:rPr>
              <a:t>https://courses.grainger.illinois.edu/cs447/fa2019/Slides/Lecture03.pdf</a:t>
            </a:r>
            <a:endParaRPr lang="en-US" dirty="0"/>
          </a:p>
          <a:p>
            <a:pPr lvl="2"/>
            <a:r>
              <a:rPr lang="en-US" dirty="0"/>
              <a:t>On making </a:t>
            </a:r>
            <a:r>
              <a:rPr lang="en-US" dirty="0" err="1"/>
              <a:t>coun</a:t>
            </a:r>
            <a:r>
              <a:rPr lang="en-US" dirty="0"/>
              <a:t>-based LM proper </a:t>
            </a:r>
          </a:p>
          <a:p>
            <a:pPr lvl="2"/>
            <a:r>
              <a:rPr lang="en-US"/>
              <a:t>EOS and BOS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250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5CB2D-1B00-C237-32F7-C5FB3F2465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600" dirty="0"/>
              <a:t>How Good are Language Models?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0FCDF-4A3D-1F25-2299-B7B373F1CA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C8042C-E183-BE11-2A85-EA6CDF9D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Language Modeling: 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26508-163C-DB75-22EA-5D750FE116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Earlier we define </a:t>
            </a:r>
            <a:r>
              <a:rPr lang="en-US" sz="2400" b="1" dirty="0">
                <a:solidFill>
                  <a:srgbClr val="0070C0"/>
                </a:solidFill>
              </a:rPr>
              <a:t>Self-Supervised</a:t>
            </a:r>
            <a:r>
              <a:rPr lang="en-US" sz="2400" b="1" dirty="0"/>
              <a:t> </a:t>
            </a:r>
            <a:r>
              <a:rPr lang="en-US" sz="2400" dirty="0"/>
              <a:t>models as </a:t>
            </a:r>
            <a:r>
              <a:rPr lang="en-US" sz="2400" dirty="0">
                <a:latin typeface="Corbel" panose="020B0503020204020204" pitchFamily="34" charset="0"/>
              </a:rPr>
              <a:t>as </a:t>
            </a:r>
            <a:br>
              <a:rPr lang="en-US" sz="2400" dirty="0">
                <a:latin typeface="Corbel" panose="020B0503020204020204" pitchFamily="34" charset="0"/>
              </a:rPr>
            </a:br>
            <a:r>
              <a:rPr lang="en-US" sz="2400" dirty="0">
                <a:solidFill>
                  <a:srgbClr val="C00000"/>
                </a:solidFill>
                <a:latin typeface="Corbel" panose="020B0503020204020204" pitchFamily="34" charset="0"/>
              </a:rPr>
              <a:t>predictive models </a:t>
            </a:r>
            <a:r>
              <a:rPr lang="en-US" sz="2400" dirty="0">
                <a:latin typeface="Corbel" panose="020B0503020204020204" pitchFamily="34" charset="0"/>
              </a:rPr>
              <a:t>of the world! </a:t>
            </a:r>
            <a:br>
              <a:rPr lang="en-US" sz="2400" dirty="0">
                <a:latin typeface="Corbel" panose="020B0503020204020204" pitchFamily="34" charset="0"/>
              </a:rPr>
            </a:br>
            <a:endParaRPr lang="en-US" sz="2400" dirty="0">
              <a:latin typeface="Corbel" panose="020B0503020204020204" pitchFamily="34" charset="0"/>
            </a:endParaRPr>
          </a:p>
          <a:p>
            <a:r>
              <a:rPr lang="en-US" sz="2400" b="1" dirty="0"/>
              <a:t>Language models </a:t>
            </a:r>
            <a:r>
              <a:rPr lang="en-US" sz="2400" dirty="0"/>
              <a:t>are self-supervised, or predictive models of language. </a:t>
            </a:r>
          </a:p>
          <a:p>
            <a:endParaRPr lang="en-US" sz="2400" dirty="0"/>
          </a:p>
          <a:p>
            <a:r>
              <a:rPr lang="en-US" sz="2400" dirty="0"/>
              <a:t>How do you formulate? How do you build them?</a:t>
            </a:r>
          </a:p>
          <a:p>
            <a:pPr marL="11430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26893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8B472-34AE-DD52-836F-B3FBB46E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Language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62B07-08FE-7412-18D9-A16131060A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 dirty="0"/>
              <a:t>A language model can predict the next word </a:t>
            </a:r>
            <a:br>
              <a:rPr lang="en-US" sz="1600" dirty="0"/>
            </a:br>
            <a:r>
              <a:rPr lang="en-US" sz="1600" dirty="0"/>
              <a:t>based on the given context.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0DDA1A-FD61-160A-492C-1B65095876C1}"/>
              </a:ext>
            </a:extLst>
          </p:cNvPr>
          <p:cNvSpPr/>
          <p:nvPr/>
        </p:nvSpPr>
        <p:spPr>
          <a:xfrm>
            <a:off x="4047260" y="2882670"/>
            <a:ext cx="1252104" cy="8416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LM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70761-00C1-E8FF-5A66-378AD4A577CA}"/>
              </a:ext>
            </a:extLst>
          </p:cNvPr>
          <p:cNvSpPr txBox="1"/>
          <p:nvPr/>
        </p:nvSpPr>
        <p:spPr>
          <a:xfrm>
            <a:off x="1018309" y="3103937"/>
            <a:ext cx="253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cat is on the _??_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B97BB-5AC2-4C3A-D644-65FA60EB3B3B}"/>
              </a:ext>
            </a:extLst>
          </p:cNvPr>
          <p:cNvSpPr txBox="1"/>
          <p:nvPr/>
        </p:nvSpPr>
        <p:spPr>
          <a:xfrm>
            <a:off x="6156613" y="2407207"/>
            <a:ext cx="106506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roof</a:t>
            </a:r>
          </a:p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tree</a:t>
            </a:r>
            <a:b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moon</a:t>
            </a:r>
            <a:b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</a:p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</a:p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protein</a:t>
            </a:r>
          </a:p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CC0FDA-CC51-CBC7-64AD-0B7FBF607C46}"/>
              </a:ext>
            </a:extLst>
          </p:cNvPr>
          <p:cNvCxnSpPr>
            <a:cxnSpLocks/>
          </p:cNvCxnSpPr>
          <p:nvPr/>
        </p:nvCxnSpPr>
        <p:spPr>
          <a:xfrm>
            <a:off x="5400974" y="3311548"/>
            <a:ext cx="42602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7676FA-666B-A894-EC00-2B34BC23F732}"/>
              </a:ext>
            </a:extLst>
          </p:cNvPr>
          <p:cNvCxnSpPr>
            <a:cxnSpLocks/>
          </p:cNvCxnSpPr>
          <p:nvPr/>
        </p:nvCxnSpPr>
        <p:spPr>
          <a:xfrm>
            <a:off x="3549184" y="3311548"/>
            <a:ext cx="43209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eft Brace 17">
            <a:extLst>
              <a:ext uri="{FF2B5EF4-FFF2-40B4-BE49-F238E27FC236}">
                <a16:creationId xmlns:a16="http://schemas.microsoft.com/office/drawing/2014/main" id="{01505766-7F85-7C8F-67D0-A5BF3DE02C63}"/>
              </a:ext>
            </a:extLst>
          </p:cNvPr>
          <p:cNvSpPr/>
          <p:nvPr/>
        </p:nvSpPr>
        <p:spPr>
          <a:xfrm>
            <a:off x="5891645" y="2463851"/>
            <a:ext cx="264968" cy="1685077"/>
          </a:xfrm>
          <a:prstGeom prst="leftBrace">
            <a:avLst>
              <a:gd name="adj1" fmla="val 11813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E8C6DD-0642-9C66-F01B-D471FBA32B3E}"/>
              </a:ext>
            </a:extLst>
          </p:cNvPr>
          <p:cNvSpPr txBox="1"/>
          <p:nvPr/>
        </p:nvSpPr>
        <p:spPr>
          <a:xfrm>
            <a:off x="7039840" y="2411898"/>
            <a:ext cx="171969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roof|X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)=0.00</a:t>
            </a:r>
          </a:p>
          <a:p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tree|X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)=0.01</a:t>
            </a:r>
            <a:b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moon|X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)=0.01</a:t>
            </a:r>
            <a:b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physics|X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)=0.1</a:t>
            </a:r>
          </a:p>
          <a:p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the|X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)=0.1</a:t>
            </a:r>
          </a:p>
          <a:p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protein|X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)=0.3</a:t>
            </a:r>
          </a:p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C0332-704C-8EEA-99C7-39249FEB697B}"/>
              </a:ext>
            </a:extLst>
          </p:cNvPr>
          <p:cNvSpPr txBox="1"/>
          <p:nvPr/>
        </p:nvSpPr>
        <p:spPr>
          <a:xfrm>
            <a:off x="6853483" y="0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[slide credit: Arman Cohan]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7D31AD-46FE-98CB-F033-3092564C79B1}"/>
              </a:ext>
            </a:extLst>
          </p:cNvPr>
          <p:cNvSpPr txBox="1"/>
          <p:nvPr/>
        </p:nvSpPr>
        <p:spPr>
          <a:xfrm>
            <a:off x="6356906" y="2097058"/>
            <a:ext cx="2402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X := The cat is on the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315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EDC53-1720-082A-3365-37CF5FEBD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F4E4-4D38-DE18-FA00-88F144A95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Language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FED74-5865-38B4-4301-479A75352C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 dirty="0"/>
              <a:t>A language model can predict the next word </a:t>
            </a:r>
            <a:br>
              <a:rPr lang="en-US" sz="1600" dirty="0"/>
            </a:br>
            <a:r>
              <a:rPr lang="en-US" sz="1600" dirty="0"/>
              <a:t>based on the given context.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348F9B-CF8F-17D1-CD88-B31B74F8ACE2}"/>
              </a:ext>
            </a:extLst>
          </p:cNvPr>
          <p:cNvSpPr/>
          <p:nvPr/>
        </p:nvSpPr>
        <p:spPr>
          <a:xfrm>
            <a:off x="4047260" y="2105838"/>
            <a:ext cx="1252104" cy="8416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LM1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3AB2A-5A86-283B-A198-DC8D7FD5D3A2}"/>
              </a:ext>
            </a:extLst>
          </p:cNvPr>
          <p:cNvSpPr txBox="1"/>
          <p:nvPr/>
        </p:nvSpPr>
        <p:spPr>
          <a:xfrm>
            <a:off x="1018309" y="3103937"/>
            <a:ext cx="253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cat is on the _??_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CB970-070B-BCA8-C8AC-67B4A0F93EE4}"/>
              </a:ext>
            </a:extLst>
          </p:cNvPr>
          <p:cNvSpPr txBox="1"/>
          <p:nvPr/>
        </p:nvSpPr>
        <p:spPr>
          <a:xfrm>
            <a:off x="6156613" y="1500903"/>
            <a:ext cx="106506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roof</a:t>
            </a:r>
          </a:p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tree</a:t>
            </a:r>
            <a:b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moon</a:t>
            </a:r>
            <a:b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</a:p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</a:p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protein</a:t>
            </a:r>
          </a:p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FD24C2-016E-B2B8-1F41-DBE1EFC5BA28}"/>
              </a:ext>
            </a:extLst>
          </p:cNvPr>
          <p:cNvCxnSpPr>
            <a:cxnSpLocks/>
          </p:cNvCxnSpPr>
          <p:nvPr/>
        </p:nvCxnSpPr>
        <p:spPr>
          <a:xfrm>
            <a:off x="5392882" y="2405288"/>
            <a:ext cx="42602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A2BDD7-E01E-058E-AAF5-BCD9AC7DCB83}"/>
              </a:ext>
            </a:extLst>
          </p:cNvPr>
          <p:cNvCxnSpPr>
            <a:cxnSpLocks/>
          </p:cNvCxnSpPr>
          <p:nvPr/>
        </p:nvCxnSpPr>
        <p:spPr>
          <a:xfrm flipV="1">
            <a:off x="3397865" y="2452255"/>
            <a:ext cx="555876" cy="63724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eft Brace 17">
            <a:extLst>
              <a:ext uri="{FF2B5EF4-FFF2-40B4-BE49-F238E27FC236}">
                <a16:creationId xmlns:a16="http://schemas.microsoft.com/office/drawing/2014/main" id="{0242AE6A-6D4A-A113-C5E0-5C96547C9ABA}"/>
              </a:ext>
            </a:extLst>
          </p:cNvPr>
          <p:cNvSpPr/>
          <p:nvPr/>
        </p:nvSpPr>
        <p:spPr>
          <a:xfrm>
            <a:off x="5891645" y="1557547"/>
            <a:ext cx="264968" cy="1685077"/>
          </a:xfrm>
          <a:prstGeom prst="leftBrace">
            <a:avLst>
              <a:gd name="adj1" fmla="val 11813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4AEA43-29E0-2C8D-3597-9BEC097BF8B1}"/>
              </a:ext>
            </a:extLst>
          </p:cNvPr>
          <p:cNvSpPr txBox="1"/>
          <p:nvPr/>
        </p:nvSpPr>
        <p:spPr>
          <a:xfrm>
            <a:off x="7039840" y="1505594"/>
            <a:ext cx="171969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roof|X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)=0.00</a:t>
            </a:r>
          </a:p>
          <a:p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tree|X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)=0.01</a:t>
            </a:r>
            <a:b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moon|X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)=0.01</a:t>
            </a:r>
            <a:b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physics|X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)=0.1</a:t>
            </a:r>
          </a:p>
          <a:p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the|X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)=0.1</a:t>
            </a:r>
          </a:p>
          <a:p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protein|X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)=0.3</a:t>
            </a:r>
          </a:p>
          <a:p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957E1F1-504D-5717-7B37-63216AE3A402}"/>
              </a:ext>
            </a:extLst>
          </p:cNvPr>
          <p:cNvCxnSpPr>
            <a:cxnSpLocks/>
          </p:cNvCxnSpPr>
          <p:nvPr/>
        </p:nvCxnSpPr>
        <p:spPr>
          <a:xfrm>
            <a:off x="3397865" y="3487707"/>
            <a:ext cx="555876" cy="74253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44A65B4-A1E2-20E2-CB56-B34CA35F4A89}"/>
              </a:ext>
            </a:extLst>
          </p:cNvPr>
          <p:cNvSpPr/>
          <p:nvPr/>
        </p:nvSpPr>
        <p:spPr>
          <a:xfrm>
            <a:off x="4047260" y="3875485"/>
            <a:ext cx="1252104" cy="8416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LM2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D9F08D-BB5D-81FF-F8D9-73FBD27EF7AC}"/>
              </a:ext>
            </a:extLst>
          </p:cNvPr>
          <p:cNvSpPr txBox="1"/>
          <p:nvPr/>
        </p:nvSpPr>
        <p:spPr>
          <a:xfrm>
            <a:off x="6156613" y="3382499"/>
            <a:ext cx="106506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roof</a:t>
            </a:r>
          </a:p>
          <a:p>
            <a:r>
              <a:rPr lang="en-US" sz="1500" dirty="0"/>
              <a:t>tree</a:t>
            </a:r>
            <a:br>
              <a:rPr lang="en-US" sz="1500" dirty="0"/>
            </a:br>
            <a:r>
              <a:rPr lang="en-US" sz="1500" dirty="0"/>
              <a:t>moon</a:t>
            </a:r>
            <a:br>
              <a:rPr lang="en-US" sz="1500" dirty="0"/>
            </a:br>
            <a:r>
              <a:rPr lang="en-US" sz="1500" dirty="0"/>
              <a:t>physics</a:t>
            </a:r>
          </a:p>
          <a:p>
            <a:r>
              <a:rPr lang="en-US" sz="1500" dirty="0"/>
              <a:t>the</a:t>
            </a:r>
          </a:p>
          <a:p>
            <a:r>
              <a:rPr lang="en-US" sz="1500" dirty="0"/>
              <a:t>protein</a:t>
            </a:r>
          </a:p>
          <a:p>
            <a:r>
              <a:rPr lang="en-US" sz="1500" dirty="0"/>
              <a:t>…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D9C132C-7F9D-DE96-86F7-4FD3F49978B9}"/>
              </a:ext>
            </a:extLst>
          </p:cNvPr>
          <p:cNvCxnSpPr>
            <a:cxnSpLocks/>
          </p:cNvCxnSpPr>
          <p:nvPr/>
        </p:nvCxnSpPr>
        <p:spPr>
          <a:xfrm>
            <a:off x="5392882" y="4303068"/>
            <a:ext cx="42602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>
            <a:extLst>
              <a:ext uri="{FF2B5EF4-FFF2-40B4-BE49-F238E27FC236}">
                <a16:creationId xmlns:a16="http://schemas.microsoft.com/office/drawing/2014/main" id="{9630251D-6E3B-4E41-53D5-B313D9406C85}"/>
              </a:ext>
            </a:extLst>
          </p:cNvPr>
          <p:cNvSpPr/>
          <p:nvPr/>
        </p:nvSpPr>
        <p:spPr>
          <a:xfrm>
            <a:off x="5891645" y="3455328"/>
            <a:ext cx="264968" cy="1685077"/>
          </a:xfrm>
          <a:prstGeom prst="leftBrace">
            <a:avLst>
              <a:gd name="adj1" fmla="val 11813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A36154-68C3-C737-FFF7-950DB122A64A}"/>
              </a:ext>
            </a:extLst>
          </p:cNvPr>
          <p:cNvSpPr txBox="1"/>
          <p:nvPr/>
        </p:nvSpPr>
        <p:spPr>
          <a:xfrm>
            <a:off x="7039840" y="3362914"/>
            <a:ext cx="171969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/>
              <a:t>P</a:t>
            </a:r>
            <a:r>
              <a:rPr lang="en-US" sz="1500" dirty="0"/>
              <a:t>(</a:t>
            </a:r>
            <a:r>
              <a:rPr lang="en-US" sz="1500" dirty="0" err="1"/>
              <a:t>roof|X</a:t>
            </a:r>
            <a:r>
              <a:rPr lang="en-US" sz="1500" dirty="0"/>
              <a:t>)=0.14</a:t>
            </a:r>
          </a:p>
          <a:p>
            <a:r>
              <a:rPr lang="en-US" sz="1500" b="1" dirty="0"/>
              <a:t>P</a:t>
            </a:r>
            <a:r>
              <a:rPr lang="en-US" sz="1500" dirty="0"/>
              <a:t>(</a:t>
            </a:r>
            <a:r>
              <a:rPr lang="en-US" sz="1500" dirty="0" err="1"/>
              <a:t>tree|X</a:t>
            </a:r>
            <a:r>
              <a:rPr lang="en-US" sz="1500" dirty="0"/>
              <a:t>)=0.13</a:t>
            </a:r>
            <a:br>
              <a:rPr lang="en-US" sz="1500" dirty="0"/>
            </a:br>
            <a:r>
              <a:rPr lang="en-US" sz="1500" b="1" dirty="0"/>
              <a:t>P</a:t>
            </a:r>
            <a:r>
              <a:rPr lang="en-US" sz="1500" dirty="0"/>
              <a:t>(</a:t>
            </a:r>
            <a:r>
              <a:rPr lang="en-US" sz="1500" dirty="0" err="1"/>
              <a:t>moon|X</a:t>
            </a:r>
            <a:r>
              <a:rPr lang="en-US" sz="1500" dirty="0"/>
              <a:t>)=0.001</a:t>
            </a:r>
            <a:br>
              <a:rPr lang="en-US" sz="1500" dirty="0"/>
            </a:br>
            <a:r>
              <a:rPr lang="en-US" sz="1500" b="1" dirty="0"/>
              <a:t>P</a:t>
            </a:r>
            <a:r>
              <a:rPr lang="en-US" sz="1500" dirty="0"/>
              <a:t>(</a:t>
            </a:r>
            <a:r>
              <a:rPr lang="en-US" sz="1500" dirty="0" err="1"/>
              <a:t>physics|X</a:t>
            </a:r>
            <a:r>
              <a:rPr lang="en-US" sz="1500" dirty="0"/>
              <a:t>)=0.0</a:t>
            </a:r>
          </a:p>
          <a:p>
            <a:r>
              <a:rPr lang="en-US" sz="1500" b="1" dirty="0"/>
              <a:t>P</a:t>
            </a:r>
            <a:r>
              <a:rPr lang="en-US" sz="1500" dirty="0"/>
              <a:t>(</a:t>
            </a:r>
            <a:r>
              <a:rPr lang="en-US" sz="1500" dirty="0" err="1"/>
              <a:t>the|X</a:t>
            </a:r>
            <a:r>
              <a:rPr lang="en-US" sz="1500" dirty="0"/>
              <a:t>)=0.000</a:t>
            </a:r>
          </a:p>
          <a:p>
            <a:r>
              <a:rPr lang="en-US" sz="1500" b="1" dirty="0"/>
              <a:t>P</a:t>
            </a:r>
            <a:r>
              <a:rPr lang="en-US" sz="1500" dirty="0"/>
              <a:t>(</a:t>
            </a:r>
            <a:r>
              <a:rPr lang="en-US" sz="1500" dirty="0" err="1"/>
              <a:t>protein|X</a:t>
            </a:r>
            <a:r>
              <a:rPr lang="en-US" sz="1500" dirty="0"/>
              <a:t>)=0.00</a:t>
            </a:r>
          </a:p>
          <a:p>
            <a:r>
              <a:rPr lang="en-US" sz="1500" dirty="0"/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5B99D-BF4E-B384-AA5E-C0B40C45F41A}"/>
              </a:ext>
            </a:extLst>
          </p:cNvPr>
          <p:cNvSpPr txBox="1"/>
          <p:nvPr/>
        </p:nvSpPr>
        <p:spPr>
          <a:xfrm>
            <a:off x="6853483" y="0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[slide credit: Arman Cohan]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1C991B-51AF-1762-8883-437F34D87B36}"/>
              </a:ext>
            </a:extLst>
          </p:cNvPr>
          <p:cNvSpPr txBox="1"/>
          <p:nvPr/>
        </p:nvSpPr>
        <p:spPr>
          <a:xfrm>
            <a:off x="732597" y="3875485"/>
            <a:ext cx="2613314" cy="459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100" dirty="0"/>
              <a:t>Which LM is better?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796ED5-665A-DAF6-7F31-CF59A2ED79C2}"/>
              </a:ext>
            </a:extLst>
          </p:cNvPr>
          <p:cNvSpPr txBox="1"/>
          <p:nvPr/>
        </p:nvSpPr>
        <p:spPr>
          <a:xfrm>
            <a:off x="6356906" y="1190754"/>
            <a:ext cx="2402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X := The cat is on the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933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47DA-AC42-B1FD-FAFC-1AE90959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 the LMs!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4505F-B8C3-17C8-10F0-D2F7C45E1E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485" y="1457556"/>
            <a:ext cx="8085415" cy="307757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b="1" dirty="0">
                <a:solidFill>
                  <a:srgbClr val="0364B6"/>
                </a:solidFill>
              </a:rPr>
              <a:t>A &gt; B &gt; 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9D403E-70FB-D6D4-8276-55DFA163E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52" y="1271602"/>
            <a:ext cx="7772400" cy="820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B0D38D-EE6E-6DDA-AC98-371561CFB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99" y="2413088"/>
            <a:ext cx="7772400" cy="690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FAEF1E-0410-3980-D6A6-C3B029F88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899" y="3540094"/>
            <a:ext cx="7772400" cy="663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9619E1-EC97-AF3E-3603-042DC705DE7D}"/>
              </a:ext>
            </a:extLst>
          </p:cNvPr>
          <p:cNvSpPr txBox="1"/>
          <p:nvPr/>
        </p:nvSpPr>
        <p:spPr>
          <a:xfrm>
            <a:off x="6846049" y="0"/>
            <a:ext cx="2478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[slide inspiration: Arman Cohan]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812539B-92BF-2BF3-BCC3-08F899DBA53F}"/>
              </a:ext>
            </a:extLst>
          </p:cNvPr>
          <p:cNvSpPr/>
          <p:nvPr/>
        </p:nvSpPr>
        <p:spPr>
          <a:xfrm>
            <a:off x="172453" y="1410288"/>
            <a:ext cx="550127" cy="5426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01BEA9-CC8F-4F2C-81B4-07233DE3CA15}"/>
              </a:ext>
            </a:extLst>
          </p:cNvPr>
          <p:cNvSpPr/>
          <p:nvPr/>
        </p:nvSpPr>
        <p:spPr>
          <a:xfrm>
            <a:off x="172453" y="2487182"/>
            <a:ext cx="550127" cy="5426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9EB730-A179-716E-BCDE-915FFDA00E85}"/>
              </a:ext>
            </a:extLst>
          </p:cNvPr>
          <p:cNvSpPr/>
          <p:nvPr/>
        </p:nvSpPr>
        <p:spPr>
          <a:xfrm>
            <a:off x="172453" y="3600552"/>
            <a:ext cx="550127" cy="5426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C1DABF-EBE1-6CDB-288E-5029A43CDEE0}"/>
              </a:ext>
            </a:extLst>
          </p:cNvPr>
          <p:cNvSpPr txBox="1"/>
          <p:nvPr/>
        </p:nvSpPr>
        <p:spPr>
          <a:xfrm>
            <a:off x="869800" y="4201093"/>
            <a:ext cx="2111498" cy="306467"/>
          </a:xfrm>
          <a:prstGeom prst="wedgeRoundRectCallout">
            <a:avLst>
              <a:gd name="adj1" fmla="val -57453"/>
              <a:gd name="adj2" fmla="val -49393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babbage-002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773B3F-F5F7-4D99-9BA7-E0869374C9E1}"/>
              </a:ext>
            </a:extLst>
          </p:cNvPr>
          <p:cNvSpPr txBox="1"/>
          <p:nvPr/>
        </p:nvSpPr>
        <p:spPr>
          <a:xfrm>
            <a:off x="869799" y="3082968"/>
            <a:ext cx="2111499" cy="306467"/>
          </a:xfrm>
          <a:prstGeom prst="wedgeRoundRectCallout">
            <a:avLst>
              <a:gd name="adj1" fmla="val -57453"/>
              <a:gd name="adj2" fmla="val -46968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davinci-002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DE1662-B171-1090-CC01-1EE63E9B668A}"/>
              </a:ext>
            </a:extLst>
          </p:cNvPr>
          <p:cNvSpPr txBox="1"/>
          <p:nvPr/>
        </p:nvSpPr>
        <p:spPr>
          <a:xfrm>
            <a:off x="914605" y="2062757"/>
            <a:ext cx="2066693" cy="306467"/>
          </a:xfrm>
          <a:prstGeom prst="wedgeRoundRectCallout">
            <a:avLst>
              <a:gd name="adj1" fmla="val -56733"/>
              <a:gd name="adj2" fmla="val -49393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gpt-3.5-turbo-instruct</a:t>
            </a:r>
          </a:p>
        </p:txBody>
      </p:sp>
    </p:spTree>
    <p:extLst>
      <p:ext uri="{BB962C8B-B14F-4D97-AF65-F5344CB8AC3E}">
        <p14:creationId xmlns:p14="http://schemas.microsoft.com/office/powerpoint/2010/main" val="88447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B72FB-4FFD-A329-D054-B57EB8F5F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EBA7-C206-F3D3-1A1F-200C52D3E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 the LMs!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C2E2BF-AF19-77A1-BBEE-63E967921907}"/>
              </a:ext>
            </a:extLst>
          </p:cNvPr>
          <p:cNvSpPr txBox="1"/>
          <p:nvPr/>
        </p:nvSpPr>
        <p:spPr>
          <a:xfrm>
            <a:off x="6846049" y="0"/>
            <a:ext cx="2478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[slide inspiration: Arman Cohan]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5" name="Picture 4" descr="A screenshot of a math test&#10;&#10;Description automatically generated">
            <a:extLst>
              <a:ext uri="{FF2B5EF4-FFF2-40B4-BE49-F238E27FC236}">
                <a16:creationId xmlns:a16="http://schemas.microsoft.com/office/drawing/2014/main" id="{69E8379C-E01F-2690-7FF7-5F18A18D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302" y="2817823"/>
            <a:ext cx="4243887" cy="1707905"/>
          </a:xfrm>
          <a:prstGeom prst="rect">
            <a:avLst/>
          </a:prstGeom>
        </p:spPr>
      </p:pic>
      <p:pic>
        <p:nvPicPr>
          <p:cNvPr id="10" name="Picture 9" descr="A screenshot of a math test&#10;&#10;Description automatically generated">
            <a:extLst>
              <a:ext uri="{FF2B5EF4-FFF2-40B4-BE49-F238E27FC236}">
                <a16:creationId xmlns:a16="http://schemas.microsoft.com/office/drawing/2014/main" id="{8B0AB2B3-5B33-40AA-D7FE-ADE3FAE0C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302" y="486004"/>
            <a:ext cx="4280210" cy="1744509"/>
          </a:xfrm>
          <a:prstGeom prst="rect">
            <a:avLst/>
          </a:prstGeom>
        </p:spPr>
      </p:pic>
      <p:pic>
        <p:nvPicPr>
          <p:cNvPr id="12" name="Picture 11" descr="A screenshot of a math test&#10;&#10;Description automatically generated">
            <a:extLst>
              <a:ext uri="{FF2B5EF4-FFF2-40B4-BE49-F238E27FC236}">
                <a16:creationId xmlns:a16="http://schemas.microsoft.com/office/drawing/2014/main" id="{3E1408FD-FC11-A7F5-C5FF-A0355FAF1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22" y="1759703"/>
            <a:ext cx="4132378" cy="165295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0198041-585C-DD53-1516-AE7778A26E8A}"/>
              </a:ext>
            </a:extLst>
          </p:cNvPr>
          <p:cNvSpPr/>
          <p:nvPr/>
        </p:nvSpPr>
        <p:spPr>
          <a:xfrm>
            <a:off x="1153760" y="2630529"/>
            <a:ext cx="550127" cy="5426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36F3AF2-8B55-1DE9-724B-5125B70B80BB}"/>
              </a:ext>
            </a:extLst>
          </p:cNvPr>
          <p:cNvSpPr/>
          <p:nvPr/>
        </p:nvSpPr>
        <p:spPr>
          <a:xfrm>
            <a:off x="5874443" y="3329805"/>
            <a:ext cx="550127" cy="5426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836F6D5-CB3C-B0AA-A76E-C948ED00E5DC}"/>
              </a:ext>
            </a:extLst>
          </p:cNvPr>
          <p:cNvSpPr/>
          <p:nvPr/>
        </p:nvSpPr>
        <p:spPr>
          <a:xfrm>
            <a:off x="5800101" y="1137188"/>
            <a:ext cx="550127" cy="5426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B0C1857-76D0-F1CD-F6D0-D0EE518BF1FB}"/>
              </a:ext>
            </a:extLst>
          </p:cNvPr>
          <p:cNvSpPr txBox="1">
            <a:spLocks/>
          </p:cNvSpPr>
          <p:nvPr/>
        </p:nvSpPr>
        <p:spPr>
          <a:xfrm>
            <a:off x="-446272" y="3043558"/>
            <a:ext cx="6908013" cy="148050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2400" b="1" dirty="0">
                <a:solidFill>
                  <a:srgbClr val="0364B6"/>
                </a:solidFill>
              </a:rPr>
              <a:t>B &gt; A &gt; C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11F811-457A-10E3-CDDA-A3C50D6FC144}"/>
              </a:ext>
            </a:extLst>
          </p:cNvPr>
          <p:cNvSpPr txBox="1"/>
          <p:nvPr/>
        </p:nvSpPr>
        <p:spPr>
          <a:xfrm>
            <a:off x="4651429" y="1877333"/>
            <a:ext cx="2111498" cy="306467"/>
          </a:xfrm>
          <a:prstGeom prst="wedgeRoundRectCallout">
            <a:avLst>
              <a:gd name="adj1" fmla="val 25989"/>
              <a:gd name="adj2" fmla="val -80928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babbage-002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553785-E8B2-DB95-CFCA-9C1C644F883F}"/>
              </a:ext>
            </a:extLst>
          </p:cNvPr>
          <p:cNvSpPr txBox="1"/>
          <p:nvPr/>
        </p:nvSpPr>
        <p:spPr>
          <a:xfrm>
            <a:off x="404375" y="3475452"/>
            <a:ext cx="2111499" cy="306467"/>
          </a:xfrm>
          <a:prstGeom prst="wedgeRoundRectCallout">
            <a:avLst>
              <a:gd name="adj1" fmla="val -11683"/>
              <a:gd name="adj2" fmla="val -90631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davinci-002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71F9CF-3983-29F0-0B81-8215BD22D970}"/>
              </a:ext>
            </a:extLst>
          </p:cNvPr>
          <p:cNvSpPr txBox="1"/>
          <p:nvPr/>
        </p:nvSpPr>
        <p:spPr>
          <a:xfrm>
            <a:off x="4658863" y="4085584"/>
            <a:ext cx="2066693" cy="306467"/>
          </a:xfrm>
          <a:prstGeom prst="wedgeRoundRectCallout">
            <a:avLst>
              <a:gd name="adj1" fmla="val 24922"/>
              <a:gd name="adj2" fmla="val -76076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gpt-3.5-turbo-instruct</a:t>
            </a:r>
          </a:p>
        </p:txBody>
      </p:sp>
    </p:spTree>
    <p:extLst>
      <p:ext uri="{BB962C8B-B14F-4D97-AF65-F5344CB8AC3E}">
        <p14:creationId xmlns:p14="http://schemas.microsoft.com/office/powerpoint/2010/main" val="169375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3" grpId="0"/>
      <p:bldP spid="24" grpId="0" animBg="1"/>
      <p:bldP spid="25" grpId="0" animBg="1"/>
      <p:bldP spid="2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ED54-7025-1435-058C-90519009F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Evaluating Language Models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788F3-1D0A-31CB-3E4E-9BAC07B4D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Does our language model prefer good sentences to bad ones?</a:t>
            </a:r>
          </a:p>
          <a:p>
            <a:pPr lvl="1"/>
            <a:r>
              <a:rPr lang="en-US" dirty="0"/>
              <a:t>Assign higher probability to “real” or “frequently observed” sentences</a:t>
            </a:r>
          </a:p>
          <a:p>
            <a:pPr lvl="1"/>
            <a:r>
              <a:rPr lang="en-US" dirty="0"/>
              <a:t>Than “ungrammatical” or “rarely observed” sentences?</a:t>
            </a:r>
          </a:p>
          <a:p>
            <a:r>
              <a:rPr lang="en-US" dirty="0"/>
              <a:t>We test the model’s performance on data we haven’t seen.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943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8F81-CFE1-A3B6-3A65-CD3A8D22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Evaluating Language Models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E51F-4685-7B9E-1C3F-0EABE3033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79140"/>
            <a:ext cx="8085415" cy="3077573"/>
          </a:xfrm>
        </p:spPr>
        <p:txBody>
          <a:bodyPr>
            <a:noAutofit/>
          </a:bodyPr>
          <a:lstStyle/>
          <a:p>
            <a:pPr marL="115888" lvl="1" indent="-1588">
              <a:buNone/>
            </a:pPr>
            <a:r>
              <a:rPr lang="en-US" sz="1800" dirty="0">
                <a:solidFill>
                  <a:schemeClr val="tx1"/>
                </a:solidFill>
              </a:rPr>
              <a:t>Setup: </a:t>
            </a:r>
            <a:endParaRPr lang="en-US" sz="1800" dirty="0">
              <a:solidFill>
                <a:srgbClr val="C00000"/>
              </a:solidFill>
            </a:endParaRPr>
          </a:p>
          <a:p>
            <a:pPr marL="457200" lvl="1" indent="-342900"/>
            <a:r>
              <a:rPr lang="en-US" sz="1800" dirty="0">
                <a:solidFill>
                  <a:srgbClr val="C00000"/>
                </a:solidFill>
              </a:rPr>
              <a:t>Train</a:t>
            </a:r>
            <a:r>
              <a:rPr lang="en-US" sz="1800" dirty="0"/>
              <a:t> it on a suitable training documents. </a:t>
            </a:r>
            <a:endParaRPr lang="en-US" sz="1800" dirty="0">
              <a:solidFill>
                <a:srgbClr val="C00000"/>
              </a:solidFill>
            </a:endParaRPr>
          </a:p>
          <a:p>
            <a:pPr marL="457200" lvl="1" indent="-342900"/>
            <a:r>
              <a:rPr lang="en-US" sz="1800" dirty="0">
                <a:solidFill>
                  <a:srgbClr val="C00000"/>
                </a:solidFill>
              </a:rPr>
              <a:t>Evaluate </a:t>
            </a:r>
            <a:r>
              <a:rPr lang="en-US" sz="1800" dirty="0"/>
              <a:t>their </a:t>
            </a:r>
            <a:r>
              <a:rPr lang="en-US" sz="1800" dirty="0">
                <a:solidFill>
                  <a:srgbClr val="C00000"/>
                </a:solidFill>
              </a:rPr>
              <a:t>predictions </a:t>
            </a:r>
            <a:r>
              <a:rPr lang="en-US" sz="1800" dirty="0"/>
              <a:t>on different, unseen documents. </a:t>
            </a:r>
          </a:p>
          <a:p>
            <a:pPr marL="457200" lvl="1" indent="-342900"/>
            <a:r>
              <a:rPr lang="en-US" sz="1800" dirty="0"/>
              <a:t>An </a:t>
            </a:r>
            <a:r>
              <a:rPr lang="en-US" sz="1800" dirty="0">
                <a:solidFill>
                  <a:srgbClr val="C00000"/>
                </a:solidFill>
              </a:rPr>
              <a:t>evaluation metric </a:t>
            </a:r>
            <a:r>
              <a:rPr lang="en-US" sz="1800" dirty="0"/>
              <a:t>tells us how well our model does on the test set.</a:t>
            </a:r>
          </a:p>
          <a:p>
            <a:pPr marL="115888" indent="-1588">
              <a:buNone/>
            </a:pPr>
            <a:endParaRPr lang="en-US" sz="1800" dirty="0"/>
          </a:p>
          <a:p>
            <a:pPr marL="115888" lvl="1" indent="-1588">
              <a:buNone/>
            </a:pPr>
            <a:endParaRPr lang="en-US" sz="1800" dirty="0">
              <a:solidFill>
                <a:srgbClr val="C00000"/>
              </a:solidFill>
            </a:endParaRPr>
          </a:p>
          <a:p>
            <a:pPr marL="115888" indent="-1588">
              <a:buNone/>
            </a:pPr>
            <a:endParaRPr lang="en-US" sz="1800" dirty="0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DD8CEC-F224-5BF5-9F33-B394DC0F1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79"/>
          <a:stretch/>
        </p:blipFill>
        <p:spPr>
          <a:xfrm>
            <a:off x="1210531" y="2747194"/>
            <a:ext cx="6174440" cy="939848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FB23EB69-AA96-A78A-9EAC-80C3C132F0A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5839" y="3821792"/>
            <a:ext cx="1794458" cy="1194631"/>
          </a:xfrm>
          <a:prstGeom prst="rect">
            <a:avLst/>
          </a:prstGeom>
        </p:spPr>
      </p:pic>
      <p:grpSp>
        <p:nvGrpSpPr>
          <p:cNvPr id="8" name="object 5">
            <a:extLst>
              <a:ext uri="{FF2B5EF4-FFF2-40B4-BE49-F238E27FC236}">
                <a16:creationId xmlns:a16="http://schemas.microsoft.com/office/drawing/2014/main" id="{29DB9506-D30B-7B84-5253-F27A8FA9883C}"/>
              </a:ext>
            </a:extLst>
          </p:cNvPr>
          <p:cNvGrpSpPr/>
          <p:nvPr/>
        </p:nvGrpSpPr>
        <p:grpSpPr>
          <a:xfrm>
            <a:off x="3413494" y="4302749"/>
            <a:ext cx="1280160" cy="213360"/>
            <a:chOff x="5187539" y="3271520"/>
            <a:chExt cx="1280160" cy="213360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B49517F-A9A3-81C6-3420-B2ABFBAF956C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A60C6C3B-B868-5B23-FE9B-0A1F5C4F5B41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2" name="object 8">
            <a:extLst>
              <a:ext uri="{FF2B5EF4-FFF2-40B4-BE49-F238E27FC236}">
                <a16:creationId xmlns:a16="http://schemas.microsoft.com/office/drawing/2014/main" id="{EA1E8147-6A08-7AE1-A792-2B49C233CAD2}"/>
              </a:ext>
            </a:extLst>
          </p:cNvPr>
          <p:cNvSpPr txBox="1"/>
          <p:nvPr/>
        </p:nvSpPr>
        <p:spPr>
          <a:xfrm>
            <a:off x="3746666" y="3950007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45" dirty="0">
                <a:latin typeface="Corbel" panose="020B0503020204020204" pitchFamily="34" charset="0"/>
              </a:rPr>
              <a:t>train</a:t>
            </a:r>
            <a:endParaRPr sz="25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/>
              <p:nvPr/>
            </p:nvSpPr>
            <p:spPr>
              <a:xfrm>
                <a:off x="4663018" y="4153207"/>
                <a:ext cx="325964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count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(“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mat</m:t>
                      </m:r>
                      <m:r>
                        <a:rPr lang="en-US" sz="2000" dirty="0">
                          <a:latin typeface="Cambria Math" panose="02040503050406030204" pitchFamily="18" charset="0"/>
                        </a:rPr>
                        <m:t>”)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018" y="4153207"/>
                <a:ext cx="3259645" cy="400110"/>
              </a:xfrm>
              <a:prstGeom prst="rect">
                <a:avLst/>
              </a:prstGeom>
              <a:blipFill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89865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8F81-CFE1-A3B6-3A65-CD3A8D22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Evaluating Language Models: Example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55373-65A2-88E6-2155-EC25CD73EA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FB23EB69-AA96-A78A-9EAC-80C3C132F0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725" y="3800523"/>
            <a:ext cx="1794458" cy="1194631"/>
          </a:xfrm>
          <a:prstGeom prst="rect">
            <a:avLst/>
          </a:prstGeom>
        </p:spPr>
      </p:pic>
      <p:grpSp>
        <p:nvGrpSpPr>
          <p:cNvPr id="8" name="object 5">
            <a:extLst>
              <a:ext uri="{FF2B5EF4-FFF2-40B4-BE49-F238E27FC236}">
                <a16:creationId xmlns:a16="http://schemas.microsoft.com/office/drawing/2014/main" id="{29DB9506-D30B-7B84-5253-F27A8FA9883C}"/>
              </a:ext>
            </a:extLst>
          </p:cNvPr>
          <p:cNvGrpSpPr/>
          <p:nvPr/>
        </p:nvGrpSpPr>
        <p:grpSpPr>
          <a:xfrm>
            <a:off x="2176042" y="4255442"/>
            <a:ext cx="888145" cy="213360"/>
            <a:chOff x="5187539" y="3271520"/>
            <a:chExt cx="1280160" cy="213360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B49517F-A9A3-81C6-3420-B2ABFBAF956C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A60C6C3B-B868-5B23-FE9B-0A1F5C4F5B41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2" name="object 8">
            <a:extLst>
              <a:ext uri="{FF2B5EF4-FFF2-40B4-BE49-F238E27FC236}">
                <a16:creationId xmlns:a16="http://schemas.microsoft.com/office/drawing/2014/main" id="{EA1E8147-6A08-7AE1-A792-2B49C233CAD2}"/>
              </a:ext>
            </a:extLst>
          </p:cNvPr>
          <p:cNvSpPr txBox="1"/>
          <p:nvPr/>
        </p:nvSpPr>
        <p:spPr>
          <a:xfrm>
            <a:off x="2312101" y="3902700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45" dirty="0">
                <a:latin typeface="Corbel" panose="020B0503020204020204" pitchFamily="34" charset="0"/>
              </a:rPr>
              <a:t>train</a:t>
            </a:r>
            <a:endParaRPr sz="25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/>
              <p:nvPr/>
            </p:nvSpPr>
            <p:spPr>
              <a:xfrm>
                <a:off x="2884875" y="4135556"/>
                <a:ext cx="325964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count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(“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mat</m:t>
                      </m:r>
                      <m:r>
                        <a:rPr lang="en-US" sz="2000" dirty="0">
                          <a:latin typeface="Cambria Math" panose="02040503050406030204" pitchFamily="18" charset="0"/>
                        </a:rPr>
                        <m:t>”)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875" y="4135556"/>
                <a:ext cx="3259645" cy="400110"/>
              </a:xfrm>
              <a:prstGeom prst="rect">
                <a:avLst/>
              </a:prstGeom>
              <a:blipFill>
                <a:blip r:embed="rId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object 5">
            <a:extLst>
              <a:ext uri="{FF2B5EF4-FFF2-40B4-BE49-F238E27FC236}">
                <a16:creationId xmlns:a16="http://schemas.microsoft.com/office/drawing/2014/main" id="{B44F854D-3FA3-F1C9-8C76-1082E1C4C070}"/>
              </a:ext>
            </a:extLst>
          </p:cNvPr>
          <p:cNvGrpSpPr/>
          <p:nvPr/>
        </p:nvGrpSpPr>
        <p:grpSpPr>
          <a:xfrm>
            <a:off x="5891059" y="4255442"/>
            <a:ext cx="888145" cy="213360"/>
            <a:chOff x="5187539" y="3271520"/>
            <a:chExt cx="1280160" cy="213360"/>
          </a:xfrm>
        </p:grpSpPr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E630FE10-B286-8693-9384-228A6B8EC423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D8B28132-0F41-9728-9FDB-F76020E569EB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9" name="object 8">
            <a:extLst>
              <a:ext uri="{FF2B5EF4-FFF2-40B4-BE49-F238E27FC236}">
                <a16:creationId xmlns:a16="http://schemas.microsoft.com/office/drawing/2014/main" id="{54EC9257-CBB4-1B09-5E60-1F5D58B0B238}"/>
              </a:ext>
            </a:extLst>
          </p:cNvPr>
          <p:cNvSpPr txBox="1"/>
          <p:nvPr/>
        </p:nvSpPr>
        <p:spPr>
          <a:xfrm>
            <a:off x="6027118" y="3902700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spc="-45" dirty="0">
                <a:latin typeface="Corbel" panose="020B0503020204020204" pitchFamily="34" charset="0"/>
              </a:rPr>
              <a:t>eval</a:t>
            </a:r>
            <a:endParaRPr sz="2500" dirty="0">
              <a:latin typeface="Corbel" panose="020B0503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CBD792-7A71-E22C-43A1-63ACFC113DF4}"/>
              </a:ext>
            </a:extLst>
          </p:cNvPr>
          <p:cNvSpPr txBox="1"/>
          <p:nvPr/>
        </p:nvSpPr>
        <p:spPr>
          <a:xfrm>
            <a:off x="119740" y="2813843"/>
            <a:ext cx="23387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75" dirty="0">
                <a:latin typeface="Corbel" panose="020B0503020204020204" pitchFamily="34" charset="0"/>
              </a:rPr>
              <a:t>Example: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I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spc="-20" dirty="0">
                <a:latin typeface="Corbel" panose="020B0503020204020204" pitchFamily="34" charset="0"/>
              </a:rPr>
              <a:t>use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a</a:t>
            </a:r>
            <a:r>
              <a:rPr lang="en-US" sz="1400" spc="-110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bunch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spc="-25" dirty="0">
                <a:latin typeface="Corbel" panose="020B0503020204020204" pitchFamily="34" charset="0"/>
              </a:rPr>
              <a:t>of </a:t>
            </a:r>
            <a:r>
              <a:rPr lang="en-US" sz="1400" dirty="0">
                <a:latin typeface="Corbel" panose="020B0503020204020204" pitchFamily="34" charset="0"/>
              </a:rPr>
              <a:t>New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105" dirty="0">
                <a:latin typeface="Corbel" panose="020B0503020204020204" pitchFamily="34" charset="0"/>
              </a:rPr>
              <a:t>York</a:t>
            </a:r>
            <a:r>
              <a:rPr lang="en-US" sz="1400" spc="-90" dirty="0">
                <a:latin typeface="Corbel" panose="020B0503020204020204" pitchFamily="34" charset="0"/>
              </a:rPr>
              <a:t> </a:t>
            </a:r>
            <a:r>
              <a:rPr lang="en-US" sz="1400" spc="-55" dirty="0">
                <a:latin typeface="Corbel" panose="020B0503020204020204" pitchFamily="34" charset="0"/>
              </a:rPr>
              <a:t>Times</a:t>
            </a:r>
            <a:r>
              <a:rPr lang="en-US" sz="1400" spc="-105" dirty="0">
                <a:latin typeface="Corbel" panose="020B0503020204020204" pitchFamily="34" charset="0"/>
              </a:rPr>
              <a:t> </a:t>
            </a:r>
            <a:r>
              <a:rPr lang="en-US" sz="1400" spc="-40" dirty="0">
                <a:latin typeface="Corbel" panose="020B0503020204020204" pitchFamily="34" charset="0"/>
              </a:rPr>
              <a:t>articles</a:t>
            </a:r>
            <a:r>
              <a:rPr lang="en-US" sz="1400" spc="-110" dirty="0">
                <a:latin typeface="Corbel" panose="020B0503020204020204" pitchFamily="34" charset="0"/>
              </a:rPr>
              <a:t> </a:t>
            </a:r>
            <a:r>
              <a:rPr lang="en-US" sz="1400" spc="-25" dirty="0">
                <a:latin typeface="Corbel" panose="020B0503020204020204" pitchFamily="34" charset="0"/>
              </a:rPr>
              <a:t>to </a:t>
            </a:r>
            <a:r>
              <a:rPr lang="en-US" sz="1400" dirty="0">
                <a:latin typeface="Corbel" panose="020B0503020204020204" pitchFamily="34" charset="0"/>
              </a:rPr>
              <a:t>build</a:t>
            </a:r>
            <a:r>
              <a:rPr lang="en-US" sz="1400" spc="-135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a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20" dirty="0">
                <a:latin typeface="Corbel" panose="020B0503020204020204" pitchFamily="34" charset="0"/>
              </a:rPr>
              <a:t>bigram</a:t>
            </a:r>
            <a:r>
              <a:rPr lang="en-US" sz="1400" spc="-135" dirty="0">
                <a:latin typeface="Corbel" panose="020B0503020204020204" pitchFamily="34" charset="0"/>
              </a:rPr>
              <a:t> </a:t>
            </a:r>
            <a:r>
              <a:rPr lang="en-US" sz="1400" spc="-35" dirty="0">
                <a:latin typeface="Corbel" panose="020B0503020204020204" pitchFamily="34" charset="0"/>
              </a:rPr>
              <a:t>probability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30" dirty="0">
                <a:latin typeface="Corbel" panose="020B0503020204020204" pitchFamily="34" charset="0"/>
              </a:rPr>
              <a:t>table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26" name="object 9">
            <a:extLst>
              <a:ext uri="{FF2B5EF4-FFF2-40B4-BE49-F238E27FC236}">
                <a16:creationId xmlns:a16="http://schemas.microsoft.com/office/drawing/2014/main" id="{01A0DFD1-BD6D-C20A-D632-BDEDCFA230F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0108" y="3659662"/>
            <a:ext cx="2142140" cy="1404919"/>
          </a:xfrm>
          <a:prstGeom prst="rect">
            <a:avLst/>
          </a:prstGeom>
        </p:spPr>
      </p:pic>
      <p:sp>
        <p:nvSpPr>
          <p:cNvPr id="27" name="object 14">
            <a:extLst>
              <a:ext uri="{FF2B5EF4-FFF2-40B4-BE49-F238E27FC236}">
                <a16:creationId xmlns:a16="http://schemas.microsoft.com/office/drawing/2014/main" id="{88AF928A-0759-6B97-9C8D-36BB3BAB4E01}"/>
              </a:ext>
            </a:extLst>
          </p:cNvPr>
          <p:cNvSpPr txBox="1"/>
          <p:nvPr/>
        </p:nvSpPr>
        <p:spPr>
          <a:xfrm>
            <a:off x="6619946" y="2913690"/>
            <a:ext cx="2338736" cy="65723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spcBef>
                <a:spcPts val="85"/>
              </a:spcBef>
            </a:pPr>
            <a:r>
              <a:rPr dirty="0">
                <a:latin typeface="Corbel" panose="020B0503020204020204" pitchFamily="34" charset="0"/>
              </a:rPr>
              <a:t>Now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I’m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going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to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65" dirty="0">
                <a:latin typeface="Corbel" panose="020B0503020204020204" pitchFamily="34" charset="0"/>
              </a:rPr>
              <a:t>evaluate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35" dirty="0">
                <a:latin typeface="Corbel" panose="020B0503020204020204" pitchFamily="34" charset="0"/>
              </a:rPr>
              <a:t>the probability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of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some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heldout</a:t>
            </a:r>
            <a:endParaRPr dirty="0">
              <a:latin typeface="Corbel" panose="020B0503020204020204" pitchFamily="34" charset="0"/>
            </a:endParaRPr>
          </a:p>
          <a:p>
            <a:pPr algn="ctr"/>
            <a:r>
              <a:rPr dirty="0">
                <a:latin typeface="Corbel" panose="020B0503020204020204" pitchFamily="34" charset="0"/>
              </a:rPr>
              <a:t>data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spc="-20" dirty="0">
                <a:latin typeface="Corbel" panose="020B0503020204020204" pitchFamily="34" charset="0"/>
              </a:rPr>
              <a:t>using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our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spc="-20" dirty="0">
                <a:latin typeface="Corbel" panose="020B0503020204020204" pitchFamily="34" charset="0"/>
              </a:rPr>
              <a:t>bigram</a:t>
            </a:r>
            <a:r>
              <a:rPr spc="-130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table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FBCED0-72EB-5145-E877-CC2C9E63979F}"/>
              </a:ext>
            </a:extLst>
          </p:cNvPr>
          <p:cNvSpPr txBox="1"/>
          <p:nvPr/>
        </p:nvSpPr>
        <p:spPr>
          <a:xfrm>
            <a:off x="3025333" y="2846562"/>
            <a:ext cx="3093333" cy="1029148"/>
          </a:xfrm>
          <a:prstGeom prst="wedgeRoundRectCallout">
            <a:avLst>
              <a:gd name="adj1" fmla="val 60414"/>
              <a:gd name="adj2" fmla="val 15636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dirty="0">
                <a:latin typeface="Corbel" panose="020B0503020204020204" pitchFamily="34" charset="0"/>
                <a:cs typeface="Arial"/>
              </a:rPr>
              <a:t>A</a:t>
            </a:r>
            <a:r>
              <a:rPr lang="en-US" sz="1800" spc="-85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good</a:t>
            </a:r>
            <a:r>
              <a:rPr lang="en-US" sz="1800" spc="-80" dirty="0">
                <a:latin typeface="Corbel" panose="020B0503020204020204" pitchFamily="34" charset="0"/>
                <a:cs typeface="Arial"/>
              </a:rPr>
              <a:t> language </a:t>
            </a:r>
            <a:r>
              <a:rPr lang="en-US" sz="1800" spc="-10" dirty="0">
                <a:latin typeface="Corbel" panose="020B0503020204020204" pitchFamily="34" charset="0"/>
                <a:cs typeface="Arial"/>
              </a:rPr>
              <a:t>model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should</a:t>
            </a:r>
            <a:r>
              <a:rPr lang="en-US" sz="1800" spc="-180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55" dirty="0">
                <a:latin typeface="Corbel" panose="020B0503020204020204" pitchFamily="34" charset="0"/>
                <a:cs typeface="Arial"/>
              </a:rPr>
              <a:t>assign</a:t>
            </a:r>
            <a:r>
              <a:rPr lang="en-US" sz="1800" spc="-175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a</a:t>
            </a:r>
            <a:r>
              <a:rPr lang="en-US" sz="1800" spc="-175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high </a:t>
            </a:r>
            <a:r>
              <a:rPr lang="en-US" sz="1800" spc="-40" dirty="0">
                <a:latin typeface="Corbel" panose="020B0503020204020204" pitchFamily="34" charset="0"/>
                <a:cs typeface="Arial"/>
              </a:rPr>
              <a:t>probability</a:t>
            </a:r>
            <a:r>
              <a:rPr lang="en-US" sz="1800" spc="-114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to</a:t>
            </a:r>
            <a:r>
              <a:rPr lang="en-US" sz="1800" spc="-114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held-out</a:t>
            </a:r>
            <a:r>
              <a:rPr lang="en-US" sz="1800" spc="-110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text!</a:t>
            </a:r>
            <a:endParaRPr lang="en-US" sz="1800" dirty="0">
              <a:latin typeface="Corbel" panose="020B0503020204020204" pitchFamily="34" charset="0"/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BAACA5-E852-31DB-270A-C8A18A2ED5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79140"/>
            <a:ext cx="8085415" cy="3077573"/>
          </a:xfrm>
        </p:spPr>
        <p:txBody>
          <a:bodyPr>
            <a:noAutofit/>
          </a:bodyPr>
          <a:lstStyle/>
          <a:p>
            <a:pPr marL="115888" lvl="1" indent="-1588">
              <a:buNone/>
            </a:pPr>
            <a:r>
              <a:rPr lang="en-US" sz="1800" dirty="0">
                <a:solidFill>
                  <a:schemeClr val="tx1"/>
                </a:solidFill>
              </a:rPr>
              <a:t>Setup: </a:t>
            </a:r>
            <a:endParaRPr lang="en-US" sz="1800" dirty="0">
              <a:solidFill>
                <a:srgbClr val="C00000"/>
              </a:solidFill>
            </a:endParaRPr>
          </a:p>
          <a:p>
            <a:pPr marL="457200" lvl="1" indent="-342900"/>
            <a:r>
              <a:rPr lang="en-US" sz="1800" dirty="0">
                <a:solidFill>
                  <a:srgbClr val="C00000"/>
                </a:solidFill>
              </a:rPr>
              <a:t>Train</a:t>
            </a:r>
            <a:r>
              <a:rPr lang="en-US" sz="1800" dirty="0"/>
              <a:t> it on a suitable training documents. </a:t>
            </a:r>
            <a:endParaRPr lang="en-US" sz="1800" dirty="0">
              <a:solidFill>
                <a:srgbClr val="C00000"/>
              </a:solidFill>
            </a:endParaRPr>
          </a:p>
          <a:p>
            <a:pPr marL="457200" lvl="1" indent="-342900"/>
            <a:r>
              <a:rPr lang="en-US" sz="1800" dirty="0">
                <a:solidFill>
                  <a:srgbClr val="C00000"/>
                </a:solidFill>
              </a:rPr>
              <a:t>Evaluate </a:t>
            </a:r>
            <a:r>
              <a:rPr lang="en-US" sz="1800" dirty="0"/>
              <a:t>their </a:t>
            </a:r>
            <a:r>
              <a:rPr lang="en-US" sz="1800" dirty="0">
                <a:solidFill>
                  <a:srgbClr val="C00000"/>
                </a:solidFill>
              </a:rPr>
              <a:t>predictions </a:t>
            </a:r>
            <a:r>
              <a:rPr lang="en-US" sz="1800" dirty="0"/>
              <a:t>on different, unseen documents. </a:t>
            </a:r>
          </a:p>
          <a:p>
            <a:pPr marL="457200" lvl="1" indent="-342900"/>
            <a:r>
              <a:rPr lang="en-US" sz="1800" dirty="0"/>
              <a:t>An </a:t>
            </a:r>
            <a:r>
              <a:rPr lang="en-US" sz="1800" dirty="0">
                <a:solidFill>
                  <a:srgbClr val="C00000"/>
                </a:solidFill>
              </a:rPr>
              <a:t>evaluation metric </a:t>
            </a:r>
            <a:r>
              <a:rPr lang="en-US" sz="1800" dirty="0"/>
              <a:t>tells us how well our model does on the test set.</a:t>
            </a:r>
          </a:p>
          <a:p>
            <a:pPr marL="115888" indent="-1588">
              <a:buNone/>
            </a:pPr>
            <a:endParaRPr lang="en-US" sz="1800" dirty="0"/>
          </a:p>
          <a:p>
            <a:pPr marL="115888" lvl="1" indent="-1588">
              <a:buNone/>
            </a:pPr>
            <a:endParaRPr lang="en-US" sz="1800" dirty="0">
              <a:solidFill>
                <a:srgbClr val="C00000"/>
              </a:solidFill>
            </a:endParaRPr>
          </a:p>
          <a:p>
            <a:pPr marL="115888" indent="-1588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183827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8F81-CFE1-A3B6-3A65-CD3A8D22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 Careful About Data Leakage!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E51F-4685-7B9E-1C3F-0EABE3033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705774" cy="3077573"/>
          </a:xfrm>
        </p:spPr>
        <p:txBody>
          <a:bodyPr>
            <a:noAutofit/>
          </a:bodyPr>
          <a:lstStyle/>
          <a:p>
            <a:pPr marL="115888" indent="-1588">
              <a:buNone/>
            </a:pPr>
            <a:r>
              <a:rPr lang="en-US" sz="2000" b="1" dirty="0"/>
              <a:t>Advice from a grandpa👴: </a:t>
            </a:r>
          </a:p>
          <a:p>
            <a:pPr marL="115888" indent="-1588">
              <a:buNone/>
            </a:pPr>
            <a:r>
              <a:rPr lang="en-US" sz="2000" b="1" dirty="0"/>
              <a:t>	 - </a:t>
            </a:r>
            <a:r>
              <a:rPr lang="en-US" sz="2000" dirty="0"/>
              <a:t>Don’t allow test sentences to leak into into training set. </a:t>
            </a:r>
          </a:p>
          <a:p>
            <a:pPr marL="115888" indent="-1588">
              <a:buNone/>
            </a:pPr>
            <a:r>
              <a:rPr lang="en-US" sz="2000" dirty="0"/>
              <a:t> - Otherwise, you will assign it an artificially high probability (==cheating). </a:t>
            </a:r>
          </a:p>
          <a:p>
            <a:pPr marL="115888" indent="-1588">
              <a:buNone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55373-65A2-88E6-2155-EC25CD73EA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FB23EB69-AA96-A78A-9EAC-80C3C132F0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725" y="3800523"/>
            <a:ext cx="1794458" cy="1194631"/>
          </a:xfrm>
          <a:prstGeom prst="rect">
            <a:avLst/>
          </a:prstGeom>
        </p:spPr>
      </p:pic>
      <p:grpSp>
        <p:nvGrpSpPr>
          <p:cNvPr id="8" name="object 5">
            <a:extLst>
              <a:ext uri="{FF2B5EF4-FFF2-40B4-BE49-F238E27FC236}">
                <a16:creationId xmlns:a16="http://schemas.microsoft.com/office/drawing/2014/main" id="{29DB9506-D30B-7B84-5253-F27A8FA9883C}"/>
              </a:ext>
            </a:extLst>
          </p:cNvPr>
          <p:cNvGrpSpPr/>
          <p:nvPr/>
        </p:nvGrpSpPr>
        <p:grpSpPr>
          <a:xfrm>
            <a:off x="2176042" y="4255442"/>
            <a:ext cx="888145" cy="213360"/>
            <a:chOff x="5187539" y="3271520"/>
            <a:chExt cx="1280160" cy="213360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B49517F-A9A3-81C6-3420-B2ABFBAF956C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A60C6C3B-B868-5B23-FE9B-0A1F5C4F5B41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2" name="object 8">
            <a:extLst>
              <a:ext uri="{FF2B5EF4-FFF2-40B4-BE49-F238E27FC236}">
                <a16:creationId xmlns:a16="http://schemas.microsoft.com/office/drawing/2014/main" id="{EA1E8147-6A08-7AE1-A792-2B49C233CAD2}"/>
              </a:ext>
            </a:extLst>
          </p:cNvPr>
          <p:cNvSpPr txBox="1"/>
          <p:nvPr/>
        </p:nvSpPr>
        <p:spPr>
          <a:xfrm>
            <a:off x="2312101" y="3902700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45" dirty="0">
                <a:latin typeface="Corbel" panose="020B0503020204020204" pitchFamily="34" charset="0"/>
              </a:rPr>
              <a:t>train</a:t>
            </a:r>
            <a:endParaRPr sz="25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/>
              <p:nvPr/>
            </p:nvSpPr>
            <p:spPr>
              <a:xfrm>
                <a:off x="2884875" y="4135556"/>
                <a:ext cx="325964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count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(“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mat</m:t>
                      </m:r>
                      <m:r>
                        <a:rPr lang="en-US" sz="2000" dirty="0">
                          <a:latin typeface="Cambria Math" panose="02040503050406030204" pitchFamily="18" charset="0"/>
                        </a:rPr>
                        <m:t>”)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875" y="4135556"/>
                <a:ext cx="3259645" cy="400110"/>
              </a:xfrm>
              <a:prstGeom prst="rect">
                <a:avLst/>
              </a:prstGeom>
              <a:blipFill>
                <a:blip r:embed="rId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object 5">
            <a:extLst>
              <a:ext uri="{FF2B5EF4-FFF2-40B4-BE49-F238E27FC236}">
                <a16:creationId xmlns:a16="http://schemas.microsoft.com/office/drawing/2014/main" id="{B44F854D-3FA3-F1C9-8C76-1082E1C4C070}"/>
              </a:ext>
            </a:extLst>
          </p:cNvPr>
          <p:cNvGrpSpPr/>
          <p:nvPr/>
        </p:nvGrpSpPr>
        <p:grpSpPr>
          <a:xfrm>
            <a:off x="5891059" y="4255442"/>
            <a:ext cx="888145" cy="213360"/>
            <a:chOff x="5187539" y="3271520"/>
            <a:chExt cx="1280160" cy="213360"/>
          </a:xfrm>
        </p:grpSpPr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E630FE10-B286-8693-9384-228A6B8EC423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D8B28132-0F41-9728-9FDB-F76020E569EB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9" name="object 8">
            <a:extLst>
              <a:ext uri="{FF2B5EF4-FFF2-40B4-BE49-F238E27FC236}">
                <a16:creationId xmlns:a16="http://schemas.microsoft.com/office/drawing/2014/main" id="{54EC9257-CBB4-1B09-5E60-1F5D58B0B238}"/>
              </a:ext>
            </a:extLst>
          </p:cNvPr>
          <p:cNvSpPr txBox="1"/>
          <p:nvPr/>
        </p:nvSpPr>
        <p:spPr>
          <a:xfrm>
            <a:off x="6027118" y="3902700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spc="-45" dirty="0">
                <a:latin typeface="Corbel" panose="020B0503020204020204" pitchFamily="34" charset="0"/>
              </a:rPr>
              <a:t>eval</a:t>
            </a:r>
            <a:endParaRPr sz="2500" dirty="0">
              <a:latin typeface="Corbel" panose="020B0503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CBD792-7A71-E22C-43A1-63ACFC113DF4}"/>
              </a:ext>
            </a:extLst>
          </p:cNvPr>
          <p:cNvSpPr txBox="1"/>
          <p:nvPr/>
        </p:nvSpPr>
        <p:spPr>
          <a:xfrm>
            <a:off x="119740" y="2813843"/>
            <a:ext cx="23387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75" dirty="0">
                <a:latin typeface="Corbel" panose="020B0503020204020204" pitchFamily="34" charset="0"/>
              </a:rPr>
              <a:t>Example: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I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spc="-20" dirty="0">
                <a:latin typeface="Corbel" panose="020B0503020204020204" pitchFamily="34" charset="0"/>
              </a:rPr>
              <a:t>use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a</a:t>
            </a:r>
            <a:r>
              <a:rPr lang="en-US" sz="1400" spc="-110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bunch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spc="-25" dirty="0">
                <a:latin typeface="Corbel" panose="020B0503020204020204" pitchFamily="34" charset="0"/>
              </a:rPr>
              <a:t>of </a:t>
            </a:r>
            <a:r>
              <a:rPr lang="en-US" sz="1400" dirty="0">
                <a:latin typeface="Corbel" panose="020B0503020204020204" pitchFamily="34" charset="0"/>
              </a:rPr>
              <a:t>New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105" dirty="0">
                <a:latin typeface="Corbel" panose="020B0503020204020204" pitchFamily="34" charset="0"/>
              </a:rPr>
              <a:t>York</a:t>
            </a:r>
            <a:r>
              <a:rPr lang="en-US" sz="1400" spc="-90" dirty="0">
                <a:latin typeface="Corbel" panose="020B0503020204020204" pitchFamily="34" charset="0"/>
              </a:rPr>
              <a:t> </a:t>
            </a:r>
            <a:r>
              <a:rPr lang="en-US" sz="1400" spc="-55" dirty="0">
                <a:latin typeface="Corbel" panose="020B0503020204020204" pitchFamily="34" charset="0"/>
              </a:rPr>
              <a:t>Times</a:t>
            </a:r>
            <a:r>
              <a:rPr lang="en-US" sz="1400" spc="-105" dirty="0">
                <a:latin typeface="Corbel" panose="020B0503020204020204" pitchFamily="34" charset="0"/>
              </a:rPr>
              <a:t> </a:t>
            </a:r>
            <a:r>
              <a:rPr lang="en-US" sz="1400" spc="-40" dirty="0">
                <a:latin typeface="Corbel" panose="020B0503020204020204" pitchFamily="34" charset="0"/>
              </a:rPr>
              <a:t>articles</a:t>
            </a:r>
            <a:r>
              <a:rPr lang="en-US" sz="1400" spc="-110" dirty="0">
                <a:latin typeface="Corbel" panose="020B0503020204020204" pitchFamily="34" charset="0"/>
              </a:rPr>
              <a:t> </a:t>
            </a:r>
            <a:r>
              <a:rPr lang="en-US" sz="1400" spc="-25" dirty="0">
                <a:latin typeface="Corbel" panose="020B0503020204020204" pitchFamily="34" charset="0"/>
              </a:rPr>
              <a:t>to </a:t>
            </a:r>
            <a:r>
              <a:rPr lang="en-US" sz="1400" dirty="0">
                <a:latin typeface="Corbel" panose="020B0503020204020204" pitchFamily="34" charset="0"/>
              </a:rPr>
              <a:t>build</a:t>
            </a:r>
            <a:r>
              <a:rPr lang="en-US" sz="1400" spc="-135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a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20" dirty="0">
                <a:latin typeface="Corbel" panose="020B0503020204020204" pitchFamily="34" charset="0"/>
              </a:rPr>
              <a:t>bigram</a:t>
            </a:r>
            <a:r>
              <a:rPr lang="en-US" sz="1400" spc="-135" dirty="0">
                <a:latin typeface="Corbel" panose="020B0503020204020204" pitchFamily="34" charset="0"/>
              </a:rPr>
              <a:t> </a:t>
            </a:r>
            <a:r>
              <a:rPr lang="en-US" sz="1400" spc="-35" dirty="0">
                <a:latin typeface="Corbel" panose="020B0503020204020204" pitchFamily="34" charset="0"/>
              </a:rPr>
              <a:t>probability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30" dirty="0">
                <a:latin typeface="Corbel" panose="020B0503020204020204" pitchFamily="34" charset="0"/>
              </a:rPr>
              <a:t>table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26" name="object 9">
            <a:extLst>
              <a:ext uri="{FF2B5EF4-FFF2-40B4-BE49-F238E27FC236}">
                <a16:creationId xmlns:a16="http://schemas.microsoft.com/office/drawing/2014/main" id="{01A0DFD1-BD6D-C20A-D632-BDEDCFA230F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0108" y="3659662"/>
            <a:ext cx="2142140" cy="1404919"/>
          </a:xfrm>
          <a:prstGeom prst="rect">
            <a:avLst/>
          </a:prstGeom>
        </p:spPr>
      </p:pic>
      <p:sp>
        <p:nvSpPr>
          <p:cNvPr id="27" name="object 14">
            <a:extLst>
              <a:ext uri="{FF2B5EF4-FFF2-40B4-BE49-F238E27FC236}">
                <a16:creationId xmlns:a16="http://schemas.microsoft.com/office/drawing/2014/main" id="{88AF928A-0759-6B97-9C8D-36BB3BAB4E01}"/>
              </a:ext>
            </a:extLst>
          </p:cNvPr>
          <p:cNvSpPr txBox="1"/>
          <p:nvPr/>
        </p:nvSpPr>
        <p:spPr>
          <a:xfrm>
            <a:off x="6619946" y="2913690"/>
            <a:ext cx="2338736" cy="65723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spcBef>
                <a:spcPts val="85"/>
              </a:spcBef>
            </a:pPr>
            <a:r>
              <a:rPr dirty="0">
                <a:latin typeface="Corbel" panose="020B0503020204020204" pitchFamily="34" charset="0"/>
              </a:rPr>
              <a:t>Now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I’m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going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to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65" dirty="0">
                <a:latin typeface="Corbel" panose="020B0503020204020204" pitchFamily="34" charset="0"/>
              </a:rPr>
              <a:t>evaluate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35" dirty="0">
                <a:latin typeface="Corbel" panose="020B0503020204020204" pitchFamily="34" charset="0"/>
              </a:rPr>
              <a:t>the probability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of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some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heldout</a:t>
            </a:r>
            <a:endParaRPr dirty="0">
              <a:latin typeface="Corbel" panose="020B0503020204020204" pitchFamily="34" charset="0"/>
            </a:endParaRPr>
          </a:p>
          <a:p>
            <a:pPr algn="ctr"/>
            <a:r>
              <a:rPr dirty="0">
                <a:latin typeface="Corbel" panose="020B0503020204020204" pitchFamily="34" charset="0"/>
              </a:rPr>
              <a:t>data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spc="-20" dirty="0">
                <a:latin typeface="Corbel" panose="020B0503020204020204" pitchFamily="34" charset="0"/>
              </a:rPr>
              <a:t>using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our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spc="-20" dirty="0">
                <a:latin typeface="Corbel" panose="020B0503020204020204" pitchFamily="34" charset="0"/>
              </a:rPr>
              <a:t>bigram</a:t>
            </a:r>
            <a:r>
              <a:rPr spc="-130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table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FBCED0-72EB-5145-E877-CC2C9E63979F}"/>
              </a:ext>
            </a:extLst>
          </p:cNvPr>
          <p:cNvSpPr txBox="1"/>
          <p:nvPr/>
        </p:nvSpPr>
        <p:spPr>
          <a:xfrm>
            <a:off x="3025333" y="2846562"/>
            <a:ext cx="3093333" cy="1029148"/>
          </a:xfrm>
          <a:prstGeom prst="wedgeRoundRectCallout">
            <a:avLst>
              <a:gd name="adj1" fmla="val 60414"/>
              <a:gd name="adj2" fmla="val 15636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dirty="0">
                <a:latin typeface="Corbel" panose="020B0503020204020204" pitchFamily="34" charset="0"/>
                <a:cs typeface="Arial"/>
              </a:rPr>
              <a:t>A</a:t>
            </a:r>
            <a:r>
              <a:rPr lang="en-US" sz="1800" spc="-85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good</a:t>
            </a:r>
            <a:r>
              <a:rPr lang="en-US" sz="1800" spc="-80" dirty="0">
                <a:latin typeface="Corbel" panose="020B0503020204020204" pitchFamily="34" charset="0"/>
                <a:cs typeface="Arial"/>
              </a:rPr>
              <a:t> language </a:t>
            </a:r>
            <a:r>
              <a:rPr lang="en-US" sz="1800" spc="-10" dirty="0">
                <a:latin typeface="Corbel" panose="020B0503020204020204" pitchFamily="34" charset="0"/>
                <a:cs typeface="Arial"/>
              </a:rPr>
              <a:t>model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should</a:t>
            </a:r>
            <a:r>
              <a:rPr lang="en-US" sz="1800" spc="-180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55" dirty="0">
                <a:latin typeface="Corbel" panose="020B0503020204020204" pitchFamily="34" charset="0"/>
                <a:cs typeface="Arial"/>
              </a:rPr>
              <a:t>assign</a:t>
            </a:r>
            <a:r>
              <a:rPr lang="en-US" sz="1800" spc="-175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a</a:t>
            </a:r>
            <a:r>
              <a:rPr lang="en-US" sz="1800" spc="-175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high </a:t>
            </a:r>
            <a:r>
              <a:rPr lang="en-US" sz="1800" spc="-40" dirty="0">
                <a:latin typeface="Corbel" panose="020B0503020204020204" pitchFamily="34" charset="0"/>
                <a:cs typeface="Arial"/>
              </a:rPr>
              <a:t>probability</a:t>
            </a:r>
            <a:r>
              <a:rPr lang="en-US" sz="1800" spc="-114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to</a:t>
            </a:r>
            <a:r>
              <a:rPr lang="en-US" sz="1800" spc="-114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held-out</a:t>
            </a:r>
            <a:r>
              <a:rPr lang="en-US" sz="1800" spc="-110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text!</a:t>
            </a:r>
            <a:endParaRPr lang="en-US" sz="1800" dirty="0">
              <a:latin typeface="Corbel" panose="020B0503020204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229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8F81-CFE1-A3B6-3A65-CD3A8D22E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25" y="107119"/>
            <a:ext cx="8909275" cy="857542"/>
          </a:xfrm>
        </p:spPr>
        <p:txBody>
          <a:bodyPr>
            <a:normAutofit fontScale="90000"/>
          </a:bodyPr>
          <a:lstStyle/>
          <a:p>
            <a:r>
              <a:rPr lang="en-US" dirty="0"/>
              <a:t>Evaluating Language Models: Intrinsic vs Extrinsic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E51F-4685-7B9E-1C3F-0EABE3033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pPr marL="400050" lvl="1" indent="-285750"/>
            <a:r>
              <a:rPr lang="en-US" sz="2000" dirty="0">
                <a:solidFill>
                  <a:srgbClr val="C00000"/>
                </a:solidFill>
              </a:rPr>
              <a:t>Intrinsic: </a:t>
            </a:r>
            <a:r>
              <a:rPr lang="en-US" sz="2000" dirty="0">
                <a:solidFill>
                  <a:schemeClr val="tx1"/>
                </a:solidFill>
              </a:rPr>
              <a:t>measure how good we are at modeling language</a:t>
            </a:r>
            <a:endParaRPr lang="en-US" sz="2000" dirty="0">
              <a:solidFill>
                <a:srgbClr val="C00000"/>
              </a:solidFill>
            </a:endParaRPr>
          </a:p>
          <a:p>
            <a:pPr marL="400050" lvl="1" indent="-285750"/>
            <a:r>
              <a:rPr lang="en-US" sz="2000" dirty="0">
                <a:solidFill>
                  <a:srgbClr val="C00000"/>
                </a:solidFill>
              </a:rPr>
              <a:t>Extrinsic: </a:t>
            </a:r>
            <a:r>
              <a:rPr lang="en-US" sz="2000" dirty="0">
                <a:solidFill>
                  <a:schemeClr val="tx1"/>
                </a:solidFill>
              </a:rPr>
              <a:t>build a new language model, use it for some task (MT, ASR, etc.)</a:t>
            </a:r>
          </a:p>
          <a:p>
            <a:pPr marL="115888" lvl="1" indent="-1588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115888" indent="-1588">
              <a:buNone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55373-65A2-88E6-2155-EC25CD73EA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FB23EB69-AA96-A78A-9EAC-80C3C132F0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725" y="3800523"/>
            <a:ext cx="1794458" cy="1194631"/>
          </a:xfrm>
          <a:prstGeom prst="rect">
            <a:avLst/>
          </a:prstGeom>
        </p:spPr>
      </p:pic>
      <p:grpSp>
        <p:nvGrpSpPr>
          <p:cNvPr id="8" name="object 5">
            <a:extLst>
              <a:ext uri="{FF2B5EF4-FFF2-40B4-BE49-F238E27FC236}">
                <a16:creationId xmlns:a16="http://schemas.microsoft.com/office/drawing/2014/main" id="{29DB9506-D30B-7B84-5253-F27A8FA9883C}"/>
              </a:ext>
            </a:extLst>
          </p:cNvPr>
          <p:cNvGrpSpPr/>
          <p:nvPr/>
        </p:nvGrpSpPr>
        <p:grpSpPr>
          <a:xfrm>
            <a:off x="2176042" y="4255442"/>
            <a:ext cx="888145" cy="213360"/>
            <a:chOff x="5187539" y="3271520"/>
            <a:chExt cx="1280160" cy="213360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B49517F-A9A3-81C6-3420-B2ABFBAF956C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A60C6C3B-B868-5B23-FE9B-0A1F5C4F5B41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2" name="object 8">
            <a:extLst>
              <a:ext uri="{FF2B5EF4-FFF2-40B4-BE49-F238E27FC236}">
                <a16:creationId xmlns:a16="http://schemas.microsoft.com/office/drawing/2014/main" id="{EA1E8147-6A08-7AE1-A792-2B49C233CAD2}"/>
              </a:ext>
            </a:extLst>
          </p:cNvPr>
          <p:cNvSpPr txBox="1"/>
          <p:nvPr/>
        </p:nvSpPr>
        <p:spPr>
          <a:xfrm>
            <a:off x="2312101" y="3902700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45" dirty="0">
                <a:latin typeface="Corbel" panose="020B0503020204020204" pitchFamily="34" charset="0"/>
              </a:rPr>
              <a:t>train</a:t>
            </a:r>
            <a:endParaRPr sz="25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/>
              <p:nvPr/>
            </p:nvSpPr>
            <p:spPr>
              <a:xfrm>
                <a:off x="2884875" y="4135556"/>
                <a:ext cx="325964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count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(“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mat</m:t>
                      </m:r>
                      <m:r>
                        <a:rPr lang="en-US" sz="2000" dirty="0">
                          <a:latin typeface="Cambria Math" panose="02040503050406030204" pitchFamily="18" charset="0"/>
                        </a:rPr>
                        <m:t>”)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875" y="4135556"/>
                <a:ext cx="3259645" cy="400110"/>
              </a:xfrm>
              <a:prstGeom prst="rect">
                <a:avLst/>
              </a:prstGeom>
              <a:blipFill>
                <a:blip r:embed="rId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object 5">
            <a:extLst>
              <a:ext uri="{FF2B5EF4-FFF2-40B4-BE49-F238E27FC236}">
                <a16:creationId xmlns:a16="http://schemas.microsoft.com/office/drawing/2014/main" id="{B44F854D-3FA3-F1C9-8C76-1082E1C4C070}"/>
              </a:ext>
            </a:extLst>
          </p:cNvPr>
          <p:cNvGrpSpPr/>
          <p:nvPr/>
        </p:nvGrpSpPr>
        <p:grpSpPr>
          <a:xfrm>
            <a:off x="5891059" y="4255442"/>
            <a:ext cx="888145" cy="213360"/>
            <a:chOff x="5187539" y="3271520"/>
            <a:chExt cx="1280160" cy="213360"/>
          </a:xfrm>
        </p:grpSpPr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E630FE10-B286-8693-9384-228A6B8EC423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D8B28132-0F41-9728-9FDB-F76020E569EB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9" name="object 8">
            <a:extLst>
              <a:ext uri="{FF2B5EF4-FFF2-40B4-BE49-F238E27FC236}">
                <a16:creationId xmlns:a16="http://schemas.microsoft.com/office/drawing/2014/main" id="{54EC9257-CBB4-1B09-5E60-1F5D58B0B238}"/>
              </a:ext>
            </a:extLst>
          </p:cNvPr>
          <p:cNvSpPr txBox="1"/>
          <p:nvPr/>
        </p:nvSpPr>
        <p:spPr>
          <a:xfrm>
            <a:off x="6027118" y="3902700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spc="-45" dirty="0">
                <a:latin typeface="Corbel" panose="020B0503020204020204" pitchFamily="34" charset="0"/>
              </a:rPr>
              <a:t>eval</a:t>
            </a:r>
            <a:endParaRPr sz="2500" dirty="0">
              <a:latin typeface="Corbel" panose="020B0503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CBD792-7A71-E22C-43A1-63ACFC113DF4}"/>
              </a:ext>
            </a:extLst>
          </p:cNvPr>
          <p:cNvSpPr txBox="1"/>
          <p:nvPr/>
        </p:nvSpPr>
        <p:spPr>
          <a:xfrm>
            <a:off x="119740" y="2813843"/>
            <a:ext cx="23387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75" dirty="0">
                <a:latin typeface="Corbel" panose="020B0503020204020204" pitchFamily="34" charset="0"/>
              </a:rPr>
              <a:t>Example: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I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spc="-20" dirty="0">
                <a:latin typeface="Corbel" panose="020B0503020204020204" pitchFamily="34" charset="0"/>
              </a:rPr>
              <a:t>use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a</a:t>
            </a:r>
            <a:r>
              <a:rPr lang="en-US" sz="1400" spc="-110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bunch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spc="-25" dirty="0">
                <a:latin typeface="Corbel" panose="020B0503020204020204" pitchFamily="34" charset="0"/>
              </a:rPr>
              <a:t>of </a:t>
            </a:r>
            <a:r>
              <a:rPr lang="en-US" sz="1400" dirty="0">
                <a:latin typeface="Corbel" panose="020B0503020204020204" pitchFamily="34" charset="0"/>
              </a:rPr>
              <a:t>New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105" dirty="0">
                <a:latin typeface="Corbel" panose="020B0503020204020204" pitchFamily="34" charset="0"/>
              </a:rPr>
              <a:t>York</a:t>
            </a:r>
            <a:r>
              <a:rPr lang="en-US" sz="1400" spc="-90" dirty="0">
                <a:latin typeface="Corbel" panose="020B0503020204020204" pitchFamily="34" charset="0"/>
              </a:rPr>
              <a:t> </a:t>
            </a:r>
            <a:r>
              <a:rPr lang="en-US" sz="1400" spc="-55" dirty="0">
                <a:latin typeface="Corbel" panose="020B0503020204020204" pitchFamily="34" charset="0"/>
              </a:rPr>
              <a:t>Times</a:t>
            </a:r>
            <a:r>
              <a:rPr lang="en-US" sz="1400" spc="-105" dirty="0">
                <a:latin typeface="Corbel" panose="020B0503020204020204" pitchFamily="34" charset="0"/>
              </a:rPr>
              <a:t> </a:t>
            </a:r>
            <a:r>
              <a:rPr lang="en-US" sz="1400" spc="-40" dirty="0">
                <a:latin typeface="Corbel" panose="020B0503020204020204" pitchFamily="34" charset="0"/>
              </a:rPr>
              <a:t>articles</a:t>
            </a:r>
            <a:r>
              <a:rPr lang="en-US" sz="1400" spc="-110" dirty="0">
                <a:latin typeface="Corbel" panose="020B0503020204020204" pitchFamily="34" charset="0"/>
              </a:rPr>
              <a:t> </a:t>
            </a:r>
            <a:r>
              <a:rPr lang="en-US" sz="1400" spc="-25" dirty="0">
                <a:latin typeface="Corbel" panose="020B0503020204020204" pitchFamily="34" charset="0"/>
              </a:rPr>
              <a:t>to </a:t>
            </a:r>
            <a:r>
              <a:rPr lang="en-US" sz="1400" dirty="0">
                <a:latin typeface="Corbel" panose="020B0503020204020204" pitchFamily="34" charset="0"/>
              </a:rPr>
              <a:t>build</a:t>
            </a:r>
            <a:r>
              <a:rPr lang="en-US" sz="1400" spc="-135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a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20" dirty="0">
                <a:latin typeface="Corbel" panose="020B0503020204020204" pitchFamily="34" charset="0"/>
              </a:rPr>
              <a:t>bigram</a:t>
            </a:r>
            <a:r>
              <a:rPr lang="en-US" sz="1400" spc="-135" dirty="0">
                <a:latin typeface="Corbel" panose="020B0503020204020204" pitchFamily="34" charset="0"/>
              </a:rPr>
              <a:t> </a:t>
            </a:r>
            <a:r>
              <a:rPr lang="en-US" sz="1400" spc="-35" dirty="0">
                <a:latin typeface="Corbel" panose="020B0503020204020204" pitchFamily="34" charset="0"/>
              </a:rPr>
              <a:t>probability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30" dirty="0">
                <a:latin typeface="Corbel" panose="020B0503020204020204" pitchFamily="34" charset="0"/>
              </a:rPr>
              <a:t>table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26" name="object 9">
            <a:extLst>
              <a:ext uri="{FF2B5EF4-FFF2-40B4-BE49-F238E27FC236}">
                <a16:creationId xmlns:a16="http://schemas.microsoft.com/office/drawing/2014/main" id="{01A0DFD1-BD6D-C20A-D632-BDEDCFA230F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0108" y="3659662"/>
            <a:ext cx="2142140" cy="1404919"/>
          </a:xfrm>
          <a:prstGeom prst="rect">
            <a:avLst/>
          </a:prstGeom>
        </p:spPr>
      </p:pic>
      <p:sp>
        <p:nvSpPr>
          <p:cNvPr id="27" name="object 14">
            <a:extLst>
              <a:ext uri="{FF2B5EF4-FFF2-40B4-BE49-F238E27FC236}">
                <a16:creationId xmlns:a16="http://schemas.microsoft.com/office/drawing/2014/main" id="{88AF928A-0759-6B97-9C8D-36BB3BAB4E01}"/>
              </a:ext>
            </a:extLst>
          </p:cNvPr>
          <p:cNvSpPr txBox="1"/>
          <p:nvPr/>
        </p:nvSpPr>
        <p:spPr>
          <a:xfrm>
            <a:off x="6619946" y="2913690"/>
            <a:ext cx="2338736" cy="65723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spcBef>
                <a:spcPts val="85"/>
              </a:spcBef>
            </a:pPr>
            <a:r>
              <a:rPr dirty="0">
                <a:latin typeface="Corbel" panose="020B0503020204020204" pitchFamily="34" charset="0"/>
              </a:rPr>
              <a:t>Now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I’m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going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to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65" dirty="0">
                <a:latin typeface="Corbel" panose="020B0503020204020204" pitchFamily="34" charset="0"/>
              </a:rPr>
              <a:t>evaluate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35" dirty="0">
                <a:latin typeface="Corbel" panose="020B0503020204020204" pitchFamily="34" charset="0"/>
              </a:rPr>
              <a:t>the probability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of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some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heldout</a:t>
            </a:r>
            <a:endParaRPr dirty="0">
              <a:latin typeface="Corbel" panose="020B0503020204020204" pitchFamily="34" charset="0"/>
            </a:endParaRPr>
          </a:p>
          <a:p>
            <a:pPr algn="ctr"/>
            <a:r>
              <a:rPr dirty="0">
                <a:latin typeface="Corbel" panose="020B0503020204020204" pitchFamily="34" charset="0"/>
              </a:rPr>
              <a:t>data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spc="-20" dirty="0">
                <a:latin typeface="Corbel" panose="020B0503020204020204" pitchFamily="34" charset="0"/>
              </a:rPr>
              <a:t>using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our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spc="-20" dirty="0">
                <a:latin typeface="Corbel" panose="020B0503020204020204" pitchFamily="34" charset="0"/>
              </a:rPr>
              <a:t>bigram</a:t>
            </a:r>
            <a:r>
              <a:rPr spc="-130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table</a:t>
            </a:r>
            <a:endParaRPr dirty="0">
              <a:latin typeface="Corbel" panose="020B0503020204020204" pitchFamily="34" charset="0"/>
            </a:endParaRPr>
          </a:p>
        </p:txBody>
      </p:sp>
      <p:pic>
        <p:nvPicPr>
          <p:cNvPr id="4" name="Picture 2" descr="Google Translate's Neural Machine Technology Now Supports More Languages">
            <a:extLst>
              <a:ext uri="{FF2B5EF4-FFF2-40B4-BE49-F238E27FC236}">
                <a16:creationId xmlns:a16="http://schemas.microsoft.com/office/drawing/2014/main" id="{7DF884EB-29EF-690D-6A3F-492E2AD3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975" y="2293011"/>
            <a:ext cx="1837746" cy="89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object 5">
            <a:extLst>
              <a:ext uri="{FF2B5EF4-FFF2-40B4-BE49-F238E27FC236}">
                <a16:creationId xmlns:a16="http://schemas.microsoft.com/office/drawing/2014/main" id="{4B40C3AC-19CB-8C8A-A108-5A8B02571E0F}"/>
              </a:ext>
            </a:extLst>
          </p:cNvPr>
          <p:cNvGrpSpPr/>
          <p:nvPr/>
        </p:nvGrpSpPr>
        <p:grpSpPr>
          <a:xfrm rot="16200000">
            <a:off x="4210776" y="3451039"/>
            <a:ext cx="888145" cy="213360"/>
            <a:chOff x="5187539" y="3271520"/>
            <a:chExt cx="1280160" cy="213360"/>
          </a:xfrm>
        </p:grpSpPr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88835158-4BBF-963A-8030-5CA92083E94C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4041CECC-A6F8-11FD-DB31-C3881AAC16E5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5" name="object 8">
            <a:extLst>
              <a:ext uri="{FF2B5EF4-FFF2-40B4-BE49-F238E27FC236}">
                <a16:creationId xmlns:a16="http://schemas.microsoft.com/office/drawing/2014/main" id="{72FA1D50-0AFA-1D5D-5084-F98DCFA13FB3}"/>
              </a:ext>
            </a:extLst>
          </p:cNvPr>
          <p:cNvSpPr txBox="1"/>
          <p:nvPr/>
        </p:nvSpPr>
        <p:spPr>
          <a:xfrm>
            <a:off x="3279565" y="3208766"/>
            <a:ext cx="121984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2500" spc="-45" dirty="0">
                <a:latin typeface="Corbel" panose="020B0503020204020204" pitchFamily="34" charset="0"/>
              </a:rPr>
              <a:t>extrinsic eval</a:t>
            </a:r>
            <a:endParaRPr sz="25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787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321C7-8D7D-8667-022E-18232AB8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Typical Machine Learning and Evaluation Protocol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Magnetic Disk 4">
                <a:extLst>
                  <a:ext uri="{FF2B5EF4-FFF2-40B4-BE49-F238E27FC236}">
                    <a16:creationId xmlns:a16="http://schemas.microsoft.com/office/drawing/2014/main" id="{A8513662-A1A5-0A39-F366-D73B41D6C7E1}"/>
                  </a:ext>
                </a:extLst>
              </p:cNvPr>
              <p:cNvSpPr/>
              <p:nvPr/>
            </p:nvSpPr>
            <p:spPr>
              <a:xfrm>
                <a:off x="204389" y="4081750"/>
                <a:ext cx="2326933" cy="923876"/>
              </a:xfrm>
              <a:prstGeom prst="flowChartMagneticDisk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dirty="0">
                    <a:latin typeface="Corbel" panose="020B0503020204020204" pitchFamily="34" charset="0"/>
                  </a:rPr>
                  <a:t>Testing data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Magnetic Disk 4">
                <a:extLst>
                  <a:ext uri="{FF2B5EF4-FFF2-40B4-BE49-F238E27FC236}">
                    <a16:creationId xmlns:a16="http://schemas.microsoft.com/office/drawing/2014/main" id="{A8513662-A1A5-0A39-F366-D73B41D6C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89" y="4081750"/>
                <a:ext cx="2326933" cy="923876"/>
              </a:xfrm>
              <a:prstGeom prst="flowChartMagneticDisk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Magnetic Disk 5">
                <a:extLst>
                  <a:ext uri="{FF2B5EF4-FFF2-40B4-BE49-F238E27FC236}">
                    <a16:creationId xmlns:a16="http://schemas.microsoft.com/office/drawing/2014/main" id="{1EA52132-86D2-3186-08CE-0456A6C0D7E9}"/>
                  </a:ext>
                </a:extLst>
              </p:cNvPr>
              <p:cNvSpPr/>
              <p:nvPr/>
            </p:nvSpPr>
            <p:spPr>
              <a:xfrm>
                <a:off x="196912" y="2020889"/>
                <a:ext cx="2326933" cy="916461"/>
              </a:xfrm>
              <a:prstGeom prst="flowChartMagneticDisk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dirty="0">
                    <a:latin typeface="Corbel" panose="020B0503020204020204" pitchFamily="34" charset="0"/>
                  </a:rPr>
                  <a:t>Training data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train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Magnetic Disk 5">
                <a:extLst>
                  <a:ext uri="{FF2B5EF4-FFF2-40B4-BE49-F238E27FC236}">
                    <a16:creationId xmlns:a16="http://schemas.microsoft.com/office/drawing/2014/main" id="{1EA52132-86D2-3186-08CE-0456A6C0D7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12" y="2020889"/>
                <a:ext cx="2326933" cy="916461"/>
              </a:xfrm>
              <a:prstGeom prst="flowChartMagneticDisk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Magnetic Disk 6">
                <a:extLst>
                  <a:ext uri="{FF2B5EF4-FFF2-40B4-BE49-F238E27FC236}">
                    <a16:creationId xmlns:a16="http://schemas.microsoft.com/office/drawing/2014/main" id="{F5408ED7-7A24-EFCB-B1B3-2722545D658E}"/>
                  </a:ext>
                </a:extLst>
              </p:cNvPr>
              <p:cNvSpPr/>
              <p:nvPr/>
            </p:nvSpPr>
            <p:spPr>
              <a:xfrm>
                <a:off x="196912" y="3055633"/>
                <a:ext cx="2326933" cy="916461"/>
              </a:xfrm>
              <a:prstGeom prst="flowChartMagneticDisk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dirty="0">
                    <a:latin typeface="Corbel" panose="020B0503020204020204" pitchFamily="34" charset="0"/>
                  </a:rPr>
                  <a:t>Held-out validation data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𝑣𝑎𝑙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" name="Magnetic Disk 6">
                <a:extLst>
                  <a:ext uri="{FF2B5EF4-FFF2-40B4-BE49-F238E27FC236}">
                    <a16:creationId xmlns:a16="http://schemas.microsoft.com/office/drawing/2014/main" id="{F5408ED7-7A24-EFCB-B1B3-2722545D6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12" y="3055633"/>
                <a:ext cx="2326933" cy="916461"/>
              </a:xfrm>
              <a:prstGeom prst="flowChartMagneticDisk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Magnetic Disk 7">
                <a:extLst>
                  <a:ext uri="{FF2B5EF4-FFF2-40B4-BE49-F238E27FC236}">
                    <a16:creationId xmlns:a16="http://schemas.microsoft.com/office/drawing/2014/main" id="{9D4EEA29-1D4F-44B5-3907-0C0368D5ABA8}"/>
                  </a:ext>
                </a:extLst>
              </p:cNvPr>
              <p:cNvSpPr/>
              <p:nvPr/>
            </p:nvSpPr>
            <p:spPr>
              <a:xfrm>
                <a:off x="3265711" y="1171404"/>
                <a:ext cx="3079633" cy="916461"/>
              </a:xfrm>
              <a:prstGeom prst="flowChartMagneticDisk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dirty="0">
                    <a:latin typeface="Corbel" panose="020B0503020204020204" pitchFamily="34" charset="0"/>
                  </a:rPr>
                  <a:t>Model Hypothesis Class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Magnetic Disk 7">
                <a:extLst>
                  <a:ext uri="{FF2B5EF4-FFF2-40B4-BE49-F238E27FC236}">
                    <a16:creationId xmlns:a16="http://schemas.microsoft.com/office/drawing/2014/main" id="{9D4EEA29-1D4F-44B5-3907-0C0368D5AB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11" y="1171404"/>
                <a:ext cx="3079633" cy="916461"/>
              </a:xfrm>
              <a:prstGeom prst="flowChartMagneticDisk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5B8BF24-0E39-4387-302B-40391DA838B6}"/>
                  </a:ext>
                </a:extLst>
              </p:cNvPr>
              <p:cNvSpPr/>
              <p:nvPr/>
            </p:nvSpPr>
            <p:spPr>
              <a:xfrm>
                <a:off x="3265712" y="2564349"/>
                <a:ext cx="3079633" cy="91646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61176"/>
                </a:schemeClr>
              </a:solidFill>
              <a:ln>
                <a:solidFill>
                  <a:srgbClr val="0006C7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orbel" panose="020B0503020204020204" pitchFamily="34" charset="0"/>
                  </a:rPr>
                  <a:t>Overall training: picking the best function: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5B8BF24-0E39-4387-302B-40391DA838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12" y="2564349"/>
                <a:ext cx="3079633" cy="91646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06C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80CD69-C17E-2DCE-0E9C-133796F82AF9}"/>
              </a:ext>
            </a:extLst>
          </p:cNvPr>
          <p:cNvCxnSpPr>
            <a:cxnSpLocks/>
            <a:stCxn id="8" idx="3"/>
            <a:endCxn id="9" idx="0"/>
          </p:cNvCxnSpPr>
          <p:nvPr/>
        </p:nvCxnSpPr>
        <p:spPr>
          <a:xfrm>
            <a:off x="4805528" y="2087865"/>
            <a:ext cx="1" cy="4764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FD3511-46A5-F05A-A773-0C0E0AA47521}"/>
              </a:ext>
            </a:extLst>
          </p:cNvPr>
          <p:cNvCxnSpPr>
            <a:cxnSpLocks/>
            <a:stCxn id="6" idx="4"/>
            <a:endCxn id="9" idx="1"/>
          </p:cNvCxnSpPr>
          <p:nvPr/>
        </p:nvCxnSpPr>
        <p:spPr>
          <a:xfrm>
            <a:off x="2523845" y="2479120"/>
            <a:ext cx="741867" cy="543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F4BE66-D80D-AA44-1CEF-2DF234B0532D}"/>
              </a:ext>
            </a:extLst>
          </p:cNvPr>
          <p:cNvCxnSpPr>
            <a:cxnSpLocks/>
            <a:stCxn id="7" idx="4"/>
            <a:endCxn id="9" idx="1"/>
          </p:cNvCxnSpPr>
          <p:nvPr/>
        </p:nvCxnSpPr>
        <p:spPr>
          <a:xfrm flipV="1">
            <a:off x="2523845" y="3022580"/>
            <a:ext cx="741867" cy="4912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108C15C6-F7E6-9FEF-15C7-1895F8B90435}"/>
                  </a:ext>
                </a:extLst>
              </p:cNvPr>
              <p:cNvSpPr/>
              <p:nvPr/>
            </p:nvSpPr>
            <p:spPr>
              <a:xfrm>
                <a:off x="3265712" y="4080529"/>
                <a:ext cx="3079633" cy="916461"/>
              </a:xfrm>
              <a:prstGeom prst="roundRect">
                <a:avLst/>
              </a:prstGeom>
              <a:solidFill>
                <a:srgbClr val="DCF9CD">
                  <a:alpha val="61176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orbel" panose="020B0503020204020204" pitchFamily="34" charset="0"/>
                  </a:rPr>
                  <a:t>Evaluation on test set: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m:rPr>
                                  <m:lit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ℓ(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  <m:sup/>
                      </m:sSup>
                    </m:oMath>
                  </m:oMathPara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108C15C6-F7E6-9FEF-15C7-1895F8B904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12" y="4080529"/>
                <a:ext cx="3079633" cy="91646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D20A23-CA04-1BD7-B2F2-A92768BD3EBE}"/>
              </a:ext>
            </a:extLst>
          </p:cNvPr>
          <p:cNvCxnSpPr>
            <a:cxnSpLocks/>
            <a:stCxn id="5" idx="4"/>
            <a:endCxn id="18" idx="1"/>
          </p:cNvCxnSpPr>
          <p:nvPr/>
        </p:nvCxnSpPr>
        <p:spPr>
          <a:xfrm flipV="1">
            <a:off x="2531322" y="4538760"/>
            <a:ext cx="734390" cy="49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B75198-8EBC-9A46-4D11-732BA2F85C9D}"/>
              </a:ext>
            </a:extLst>
          </p:cNvPr>
          <p:cNvCxnSpPr>
            <a:cxnSpLocks/>
            <a:stCxn id="9" idx="2"/>
            <a:endCxn id="18" idx="0"/>
          </p:cNvCxnSpPr>
          <p:nvPr/>
        </p:nvCxnSpPr>
        <p:spPr>
          <a:xfrm>
            <a:off x="4805529" y="3480810"/>
            <a:ext cx="0" cy="599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38E19EE-B73A-7B84-A7BC-187E862051F4}"/>
              </a:ext>
            </a:extLst>
          </p:cNvPr>
          <p:cNvSpPr txBox="1"/>
          <p:nvPr/>
        </p:nvSpPr>
        <p:spPr>
          <a:xfrm>
            <a:off x="6584081" y="2600672"/>
            <a:ext cx="2360763" cy="1021556"/>
          </a:xfrm>
          <a:prstGeom prst="wedgeRoundRectCallout">
            <a:avLst>
              <a:gd name="adj1" fmla="val -56234"/>
              <a:gd name="adj2" fmla="val 19742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Training is to pick the function given the observed data.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A6E6EC-5634-2364-E673-F96D24E36365}"/>
              </a:ext>
            </a:extLst>
          </p:cNvPr>
          <p:cNvSpPr txBox="1"/>
          <p:nvPr/>
        </p:nvSpPr>
        <p:spPr>
          <a:xfrm>
            <a:off x="6584081" y="3841781"/>
            <a:ext cx="2360763" cy="1021556"/>
          </a:xfrm>
          <a:prstGeom prst="wedgeRoundRectCallout">
            <a:avLst>
              <a:gd name="adj1" fmla="val -56233"/>
              <a:gd name="adj2" fmla="val 22275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Testing is t predict the quality of the best selected function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D1EE61-968E-DCC8-A12A-157F37F0E067}"/>
              </a:ext>
            </a:extLst>
          </p:cNvPr>
          <p:cNvSpPr txBox="1"/>
          <p:nvPr/>
        </p:nvSpPr>
        <p:spPr>
          <a:xfrm>
            <a:off x="6581208" y="1027798"/>
            <a:ext cx="2360763" cy="1328023"/>
          </a:xfrm>
          <a:prstGeom prst="wedgeRoundRectCallout">
            <a:avLst>
              <a:gd name="adj1" fmla="val -56234"/>
              <a:gd name="adj2" fmla="val 18453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Each choice of parameters  in neural networks correspond to another function. </a:t>
            </a:r>
          </a:p>
        </p:txBody>
      </p:sp>
    </p:spTree>
    <p:extLst>
      <p:ext uri="{BB962C8B-B14F-4D97-AF65-F5344CB8AC3E}">
        <p14:creationId xmlns:p14="http://schemas.microsoft.com/office/powerpoint/2010/main" val="3304463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520-CFB2-75E8-3EAD-FDDB9965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Language Modeling: Chapter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67F7-BFC3-5C68-93F5-C23BA66F3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416117" cy="307757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Language modeling: definitions and history 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Language modeling with counting 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Measuring language modeling quality 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Language Modeling as a Machine Learning problem 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Chapter goal </a:t>
            </a:r>
            <a:r>
              <a:rPr lang="en-US" sz="1800" dirty="0">
                <a:solidFill>
                  <a:schemeClr val="tx1"/>
                </a:solidFill>
              </a:rPr>
              <a:t>— getting comfortable with the concept of “language modeling.”  </a:t>
            </a:r>
          </a:p>
        </p:txBody>
      </p:sp>
    </p:spTree>
    <p:extLst>
      <p:ext uri="{BB962C8B-B14F-4D97-AF65-F5344CB8AC3E}">
        <p14:creationId xmlns:p14="http://schemas.microsoft.com/office/powerpoint/2010/main" val="38828998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6A026-54CF-66E6-1758-A65C03FB8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107119"/>
            <a:ext cx="9433930" cy="857542"/>
          </a:xfrm>
        </p:spPr>
        <p:txBody>
          <a:bodyPr>
            <a:normAutofit fontScale="90000"/>
          </a:bodyPr>
          <a:lstStyle/>
          <a:p>
            <a:r>
              <a:rPr lang="en-US" dirty="0"/>
              <a:t>Evaluation Metric for Language Modeling: Perplexity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9C9D-9ECD-E6CC-4AAF-9A86B65C6C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Perplexity</a:t>
            </a:r>
            <a:r>
              <a:rPr lang="en-US" dirty="0"/>
              <a:t> is the inverse probability of the test set, normalized by the number of words: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800" dirty="0">
                <a:solidFill>
                  <a:schemeClr val="tx1"/>
                </a:solidFill>
              </a:rPr>
              <a:t>A measure of </a:t>
            </a:r>
            <a:r>
              <a:rPr lang="en-US" sz="1800" dirty="0">
                <a:solidFill>
                  <a:srgbClr val="C00000"/>
                </a:solidFill>
              </a:rPr>
              <a:t>predictive quality</a:t>
            </a:r>
            <a:r>
              <a:rPr lang="en-US" sz="1800" dirty="0">
                <a:solidFill>
                  <a:schemeClr val="tx1"/>
                </a:solidFill>
              </a:rPr>
              <a:t> of a language model. </a:t>
            </a:r>
          </a:p>
          <a:p>
            <a:r>
              <a:rPr lang="en-US" dirty="0">
                <a:solidFill>
                  <a:srgbClr val="C00000"/>
                </a:solidFill>
              </a:rPr>
              <a:t>Minimizing </a:t>
            </a:r>
            <a:r>
              <a:rPr lang="en-US" dirty="0">
                <a:solidFill>
                  <a:schemeClr val="tx1"/>
                </a:solidFill>
              </a:rPr>
              <a:t>perplexity is the same as </a:t>
            </a:r>
            <a:r>
              <a:rPr lang="en-US" dirty="0">
                <a:solidFill>
                  <a:srgbClr val="C00000"/>
                </a:solidFill>
              </a:rPr>
              <a:t>maximizing </a:t>
            </a:r>
            <a:r>
              <a:rPr lang="en-US" dirty="0">
                <a:solidFill>
                  <a:schemeClr val="tx1"/>
                </a:solidFill>
              </a:rPr>
              <a:t>probability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986E-09F5-C70D-1CE1-02748DA8DE0B}"/>
                  </a:ext>
                </a:extLst>
              </p:cNvPr>
              <p:cNvSpPr txBox="1"/>
              <p:nvPr/>
            </p:nvSpPr>
            <p:spPr>
              <a:xfrm>
                <a:off x="1823324" y="2000702"/>
                <a:ext cx="5330350" cy="996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ppl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𝐏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, …, 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pPr algn="r"/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986E-09F5-C70D-1CE1-02748DA8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324" y="2000702"/>
                <a:ext cx="5330350" cy="996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21248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9C9D-9ECD-E6CC-4AAF-9A86B65C6C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Perplexity</a:t>
            </a:r>
            <a:r>
              <a:rPr lang="en-US" dirty="0"/>
              <a:t> is the inverse probability of the test set, normalized by the number of words: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C3D3BE-1496-B273-6F15-A100ECA50CD8}"/>
                  </a:ext>
                </a:extLst>
              </p:cNvPr>
              <p:cNvSpPr txBox="1"/>
              <p:nvPr/>
            </p:nvSpPr>
            <p:spPr>
              <a:xfrm>
                <a:off x="1664300" y="1729036"/>
                <a:ext cx="5330350" cy="996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ppl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𝐏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, …, 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pPr algn="r"/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C3D3BE-1496-B273-6F15-A100ECA50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300" y="1729036"/>
                <a:ext cx="5330350" cy="996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E9B322E0-0232-25EC-3811-BDD28FB0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107119"/>
            <a:ext cx="9433930" cy="857542"/>
          </a:xfrm>
        </p:spPr>
        <p:txBody>
          <a:bodyPr>
            <a:normAutofit fontScale="90000"/>
          </a:bodyPr>
          <a:lstStyle/>
          <a:p>
            <a:r>
              <a:rPr lang="en-US" dirty="0"/>
              <a:t>Evaluation Metric for Language Modeling: Perplexity</a:t>
            </a:r>
          </a:p>
        </p:txBody>
      </p:sp>
    </p:spTree>
    <p:extLst>
      <p:ext uri="{BB962C8B-B14F-4D97-AF65-F5344CB8AC3E}">
        <p14:creationId xmlns:p14="http://schemas.microsoft.com/office/powerpoint/2010/main" val="31233482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9C9D-9ECD-E6CC-4AAF-9A86B65C6C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Perplexity</a:t>
            </a:r>
            <a:r>
              <a:rPr lang="en-US" dirty="0"/>
              <a:t> is the inverse probability of the test set, normalized by the number of words: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986E-09F5-C70D-1CE1-02748DA8DE0B}"/>
                  </a:ext>
                </a:extLst>
              </p:cNvPr>
              <p:cNvSpPr txBox="1"/>
              <p:nvPr/>
            </p:nvSpPr>
            <p:spPr>
              <a:xfrm>
                <a:off x="781878" y="1732685"/>
                <a:ext cx="7076663" cy="2435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ppl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𝐏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, …, 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, …, 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rad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nary>
                            <m:naryPr>
                              <m:chr m:val="∏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0" smtClean="0"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240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rad>
                    </m:oMath>
                  </m:oMathPara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                        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  <m:r>
                        <a:rPr lang="en-US" sz="240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400" dirty="0">
                          <a:latin typeface="Corbel" panose="020B0503020204020204" pitchFamily="34" charset="0"/>
                        </a:rPr>
                        <m:t>where</m:t>
                      </m:r>
                    </m:oMath>
                  </m:oMathPara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986E-09F5-C70D-1CE1-02748DA8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78" y="1732685"/>
                <a:ext cx="7076663" cy="2435539"/>
              </a:xfrm>
              <a:prstGeom prst="rect">
                <a:avLst/>
              </a:prstGeom>
              <a:blipFill>
                <a:blip r:embed="rId2"/>
                <a:stretch>
                  <a:fillRect l="-896" t="-17098" b="-50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6F0BDF5-8A81-F389-CA31-22B55D4A152C}"/>
              </a:ext>
            </a:extLst>
          </p:cNvPr>
          <p:cNvSpPr txBox="1"/>
          <p:nvPr/>
        </p:nvSpPr>
        <p:spPr>
          <a:xfrm>
            <a:off x="7845369" y="3073721"/>
            <a:ext cx="13989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chain rule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35ED47-13D9-42E6-4E11-05EE7BD2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107119"/>
            <a:ext cx="9433930" cy="857542"/>
          </a:xfrm>
        </p:spPr>
        <p:txBody>
          <a:bodyPr>
            <a:normAutofit fontScale="90000"/>
          </a:bodyPr>
          <a:lstStyle/>
          <a:p>
            <a:r>
              <a:rPr lang="en-US" dirty="0"/>
              <a:t>Evaluation Metric for Language Modeling: Perplexity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89BB3B-770A-A714-CB62-883FBBEED50C}"/>
                  </a:ext>
                </a:extLst>
              </p:cNvPr>
              <p:cNvSpPr txBox="1"/>
              <p:nvPr/>
            </p:nvSpPr>
            <p:spPr>
              <a:xfrm>
                <a:off x="2799397" y="4011308"/>
                <a:ext cx="6132443" cy="1100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, …,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89BB3B-770A-A714-CB62-883FBBEED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397" y="4011308"/>
                <a:ext cx="6132443" cy="1100558"/>
              </a:xfrm>
              <a:prstGeom prst="rect">
                <a:avLst/>
              </a:prstGeom>
              <a:blipFill>
                <a:blip r:embed="rId3"/>
                <a:stretch>
                  <a:fillRect t="-105682" b="-16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60942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9C9D-9ECD-E6CC-4AAF-9A86B65C6C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 practice, we prefer to use </a:t>
            </a:r>
            <a:r>
              <a:rPr lang="en-US" dirty="0">
                <a:solidFill>
                  <a:srgbClr val="C00000"/>
                </a:solidFill>
              </a:rPr>
              <a:t>log</a:t>
            </a:r>
            <a:r>
              <a:rPr lang="en-US" dirty="0"/>
              <a:t>-probabilities (also known as “logits”) </a:t>
            </a:r>
          </a:p>
          <a:p>
            <a:r>
              <a:rPr lang="en-US" dirty="0"/>
              <a:t>We can rewrite perplexity formula in terms of log-probs: 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B23C2-8D0C-6E37-8FEF-60AA1A20FC52}"/>
              </a:ext>
            </a:extLst>
          </p:cNvPr>
          <p:cNvSpPr txBox="1"/>
          <p:nvPr/>
        </p:nvSpPr>
        <p:spPr>
          <a:xfrm>
            <a:off x="5239439" y="3022662"/>
            <a:ext cx="3437202" cy="926992"/>
          </a:xfrm>
          <a:prstGeom prst="wedgeRoundRectCallout">
            <a:avLst>
              <a:gd name="adj1" fmla="val -33145"/>
              <a:gd name="adj2" fmla="val -65872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dirty="0">
                <a:latin typeface="Corbel" panose="020B0503020204020204" pitchFamily="34" charset="0"/>
                <a:cs typeface="Arial"/>
              </a:rPr>
              <a:t>Can be interpreted as </a:t>
            </a:r>
            <a:br>
              <a:rPr lang="en-US" sz="1800" dirty="0">
                <a:latin typeface="Corbel" panose="020B0503020204020204" pitchFamily="34" charset="0"/>
                <a:cs typeface="Arial"/>
              </a:rPr>
            </a:br>
            <a:r>
              <a:rPr lang="en-US" sz="1800" dirty="0">
                <a:latin typeface="Corbel" panose="020B0503020204020204" pitchFamily="34" charset="0"/>
                <a:cs typeface="Arial"/>
              </a:rPr>
              <a:t>cross-entropy between LM prob and language prob. </a:t>
            </a:r>
            <a:r>
              <a:rPr lang="en-US" sz="1800" b="1" dirty="0">
                <a:latin typeface="Corbel" panose="020B0503020204020204" pitchFamily="34" charset="0"/>
                <a:cs typeface="Arial"/>
              </a:rPr>
              <a:t>Why?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D0A39F-3037-3541-AB7E-1DABE5B62082}"/>
                  </a:ext>
                </a:extLst>
              </p:cNvPr>
              <p:cNvSpPr txBox="1"/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en-US" sz="240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𝐏</m:t>
                            </m:r>
                            <m:d>
                              <m:dPr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D0A39F-3037-3541-AB7E-1DABE5B62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blipFill>
                <a:blip r:embed="rId2"/>
                <a:stretch>
                  <a:fillRect l="-445" t="-83673" r="-445" b="-1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3BD452C3-4AC9-FA34-E1F1-AA95CABA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107119"/>
            <a:ext cx="9433930" cy="857542"/>
          </a:xfrm>
        </p:spPr>
        <p:txBody>
          <a:bodyPr>
            <a:normAutofit fontScale="90000"/>
          </a:bodyPr>
          <a:lstStyle/>
          <a:p>
            <a:r>
              <a:rPr lang="en-US" dirty="0"/>
              <a:t>Evaluation Metric for Language Modeling: Perplexity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489E6-4C38-43F1-9DAC-C4A9AC9C8EE2}"/>
              </a:ext>
            </a:extLst>
          </p:cNvPr>
          <p:cNvSpPr txBox="1"/>
          <p:nvPr/>
        </p:nvSpPr>
        <p:spPr>
          <a:xfrm>
            <a:off x="538332" y="3090389"/>
            <a:ext cx="4033668" cy="1296313"/>
          </a:xfrm>
          <a:prstGeom prst="wedgeRoundRectCallout">
            <a:avLst>
              <a:gd name="adj1" fmla="val -32592"/>
              <a:gd name="adj2" fmla="val -47723"/>
              <a:gd name="adj3" fmla="val 16667"/>
            </a:avLst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b="1" dirty="0">
                <a:latin typeface="Corbel" panose="020B0503020204020204" pitchFamily="34" charset="0"/>
                <a:cs typeface="Arial"/>
              </a:rPr>
              <a:t>Recap: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 Definition of cross-entropy between two distributions:</a:t>
            </a:r>
          </a:p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endParaRPr lang="en-US" sz="1800" dirty="0">
              <a:latin typeface="Corbel" panose="020B0503020204020204" pitchFamily="34" charset="0"/>
              <a:cs typeface="Arial"/>
            </a:endParaRPr>
          </a:p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endParaRPr lang="en-US" sz="1800" dirty="0">
              <a:latin typeface="Corbel" panose="020B0503020204020204" pitchFamily="34" charset="0"/>
              <a:cs typeface="Arial"/>
            </a:endParaRPr>
          </a:p>
        </p:txBody>
      </p:sp>
      <p:pic>
        <p:nvPicPr>
          <p:cNvPr id="12" name="Picture 11" descr="A black and white symbol&#10;&#10;Description automatically generated">
            <a:extLst>
              <a:ext uri="{FF2B5EF4-FFF2-40B4-BE49-F238E27FC236}">
                <a16:creationId xmlns:a16="http://schemas.microsoft.com/office/drawing/2014/main" id="{90A7CBD9-3943-A36C-AF0A-8EAF2984FC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8"/>
          <a:stretch/>
        </p:blipFill>
        <p:spPr>
          <a:xfrm>
            <a:off x="869473" y="3714534"/>
            <a:ext cx="3371385" cy="61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7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2F134-C81E-6AA8-12A9-2286CB924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CFBFF-D4FF-EE3E-74D1-E5CFA4A46C0F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In practice, we prefer to use </a:t>
                </a:r>
                <a:r>
                  <a:rPr lang="en-US" dirty="0">
                    <a:solidFill>
                      <a:srgbClr val="C00000"/>
                    </a:solidFill>
                  </a:rPr>
                  <a:t>log</a:t>
                </a:r>
                <a:r>
                  <a:rPr lang="en-US" dirty="0"/>
                  <a:t>-probabilities (also known as “logits”) </a:t>
                </a:r>
              </a:p>
              <a:p>
                <a:r>
                  <a:rPr lang="en-US" dirty="0"/>
                  <a:t>We can rewrite perplexity formula in terms of log-probs: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Perplexity</a:t>
                </a:r>
                <a:r>
                  <a:rPr lang="en-US" dirty="0"/>
                  <a:t> for n-grams:</a:t>
                </a:r>
              </a:p>
              <a:p>
                <a:pPr lvl="1"/>
                <a:r>
                  <a:rPr lang="en-US" dirty="0"/>
                  <a:t>Unigrams: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6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unc>
                          <m:func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𝐏</m:t>
                            </m:r>
                            <m: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Bigrams: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6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unc>
                          <m:func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𝐏</m:t>
                            </m:r>
                            <m:d>
                              <m:dPr>
                                <m:endChr m:val="|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Trigrams: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6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unc>
                          <m:func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𝐏</m:t>
                            </m:r>
                            <m:d>
                              <m:dPr>
                                <m:endChr m:val="|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…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CFBFF-D4FF-EE3E-74D1-E5CFA4A46C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 b="-16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176D0D-1E60-F9D4-D6A8-31291DA01BFE}"/>
                  </a:ext>
                </a:extLst>
              </p:cNvPr>
              <p:cNvSpPr txBox="1"/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en-US" sz="240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𝐏</m:t>
                            </m:r>
                            <m:d>
                              <m:dPr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D0A39F-3037-3541-AB7E-1DABE5B62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blipFill>
                <a:blip r:embed="rId3"/>
                <a:stretch>
                  <a:fillRect l="-445" t="-83673" r="-445" b="-1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13F5E5AF-873F-1B4E-8741-5C0ACE8D8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107119"/>
            <a:ext cx="9433930" cy="857542"/>
          </a:xfrm>
        </p:spPr>
        <p:txBody>
          <a:bodyPr>
            <a:normAutofit fontScale="90000"/>
          </a:bodyPr>
          <a:lstStyle/>
          <a:p>
            <a:r>
              <a:rPr lang="en-US" dirty="0"/>
              <a:t>Evaluation Metric for Language Modeling: Perplexity</a:t>
            </a:r>
          </a:p>
        </p:txBody>
      </p:sp>
    </p:spTree>
    <p:extLst>
      <p:ext uri="{BB962C8B-B14F-4D97-AF65-F5344CB8AC3E}">
        <p14:creationId xmlns:p14="http://schemas.microsoft.com/office/powerpoint/2010/main" val="87630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A79C9D-9ECD-E6CC-4AAF-9A86B65C6CD1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In practice, we prefer to use </a:t>
                </a:r>
                <a:r>
                  <a:rPr lang="en-US" dirty="0">
                    <a:solidFill>
                      <a:srgbClr val="C00000"/>
                    </a:solidFill>
                  </a:rPr>
                  <a:t>log</a:t>
                </a:r>
                <a:r>
                  <a:rPr lang="en-US" dirty="0"/>
                  <a:t>-probabilities (also known as “logits”) </a:t>
                </a:r>
              </a:p>
              <a:p>
                <a:r>
                  <a:rPr lang="en-US" dirty="0"/>
                  <a:t>We can rewrite perplexity formula in terms of log-probs: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sz="1800" b="1" dirty="0">
                    <a:solidFill>
                      <a:schemeClr val="tx1"/>
                    </a:solidFill>
                  </a:rPr>
                  <a:t>Quiz:</a:t>
                </a:r>
                <a:r>
                  <a:rPr lang="en-US" sz="1800" dirty="0">
                    <a:solidFill>
                      <a:schemeClr val="tx1"/>
                    </a:solidFill>
                  </a:rPr>
                  <a:t> let’s suppose we have a sentence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and it’s fixed. Our model will correctly guess each word with probability 1/5. What is perplexity of our model?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A79C9D-9ECD-E6CC-4AAF-9A86B65C6C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628" t="-1235" r="-1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EF05D3-6670-2EBA-176D-2715BF8A4ABF}"/>
                  </a:ext>
                </a:extLst>
              </p:cNvPr>
              <p:cNvSpPr txBox="1"/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en-US" sz="240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𝐏</m:t>
                            </m:r>
                            <m:d>
                              <m:dPr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EF05D3-6670-2EBA-176D-2715BF8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blipFill>
                <a:blip r:embed="rId3"/>
                <a:stretch>
                  <a:fillRect l="-445" t="-83673" r="-445" b="-1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412CF7-D0F1-A13B-53BF-7872F2F58B86}"/>
                  </a:ext>
                </a:extLst>
              </p:cNvPr>
              <p:cNvSpPr txBox="1"/>
              <p:nvPr/>
            </p:nvSpPr>
            <p:spPr>
              <a:xfrm>
                <a:off x="468966" y="3931626"/>
                <a:ext cx="8206068" cy="620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+…</m:t>
                          </m:r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ppl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</m:d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=5 </m:t>
                      </m:r>
                    </m:oMath>
                  </m:oMathPara>
                </a14:m>
                <a:endParaRPr 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412CF7-D0F1-A13B-53BF-7872F2F58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66" y="3931626"/>
                <a:ext cx="8206068" cy="620234"/>
              </a:xfrm>
              <a:prstGeom prst="rect">
                <a:avLst/>
              </a:prstGeom>
              <a:blipFill>
                <a:blip r:embed="rId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C19EFCA0-8907-B2AB-8B9C-B942E8B9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39" y="107119"/>
            <a:ext cx="9139293" cy="857542"/>
          </a:xfrm>
        </p:spPr>
        <p:txBody>
          <a:bodyPr>
            <a:normAutofit/>
          </a:bodyPr>
          <a:lstStyle/>
          <a:p>
            <a:r>
              <a:rPr lang="en-US" dirty="0"/>
              <a:t>Intuition-building Quizzes (1)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0A5918-3775-3176-DEA3-ADE597036D2F}"/>
              </a:ext>
            </a:extLst>
          </p:cNvPr>
          <p:cNvSpPr txBox="1"/>
          <p:nvPr/>
        </p:nvSpPr>
        <p:spPr>
          <a:xfrm>
            <a:off x="2270172" y="4658139"/>
            <a:ext cx="5188225" cy="378242"/>
          </a:xfrm>
          <a:prstGeom prst="wedgeRoundRectCallout">
            <a:avLst>
              <a:gd name="adj1" fmla="val 33691"/>
              <a:gd name="adj2" fmla="val -85018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b="1" dirty="0">
                <a:latin typeface="Corbel" panose="020B0503020204020204" pitchFamily="34" charset="0"/>
                <a:cs typeface="Arial"/>
              </a:rPr>
              <a:t>Intuition: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 the model is indecisive among 5 choices. </a:t>
            </a:r>
          </a:p>
        </p:txBody>
      </p:sp>
    </p:spTree>
    <p:extLst>
      <p:ext uri="{BB962C8B-B14F-4D97-AF65-F5344CB8AC3E}">
        <p14:creationId xmlns:p14="http://schemas.microsoft.com/office/powerpoint/2010/main" val="166189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4FE5C-3E85-3074-6403-FAD0B3BA2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2B915-AD3C-FBE9-707D-955915C99B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 practice, we prefer to use </a:t>
            </a:r>
            <a:r>
              <a:rPr lang="en-US" dirty="0">
                <a:solidFill>
                  <a:srgbClr val="C00000"/>
                </a:solidFill>
              </a:rPr>
              <a:t>log</a:t>
            </a:r>
            <a:r>
              <a:rPr lang="en-US" dirty="0"/>
              <a:t>-probabilities (also known as “logits”) </a:t>
            </a:r>
          </a:p>
          <a:p>
            <a:r>
              <a:rPr lang="en-US" dirty="0"/>
              <a:t>We can rewrite perplexity formula in terms of log-probs: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1800" b="1" dirty="0">
                <a:solidFill>
                  <a:schemeClr val="tx1"/>
                </a:solidFill>
              </a:rPr>
              <a:t>Quiz:</a:t>
            </a:r>
            <a:r>
              <a:rPr lang="en-US" sz="1800" dirty="0">
                <a:solidFill>
                  <a:schemeClr val="tx1"/>
                </a:solidFill>
              </a:rPr>
              <a:t> let’s </a:t>
            </a:r>
            <a:r>
              <a:rPr lang="en-US" sz="1800" dirty="0"/>
              <a:t>we evaluate an </a:t>
            </a:r>
            <a:r>
              <a:rPr lang="en-US" sz="1800" dirty="0">
                <a:solidFill>
                  <a:srgbClr val="289A00"/>
                </a:solidFill>
              </a:rPr>
              <a:t>exact</a:t>
            </a:r>
            <a:r>
              <a:rPr lang="en-US" sz="1800" dirty="0"/>
              <a:t> (!!) model of language, i.e., our model always knows what exact word should follow a given context. What is the perplexity of this model? 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9000ED-BC14-A1AC-6EB1-64AD83BEEBE0}"/>
                  </a:ext>
                </a:extLst>
              </p:cNvPr>
              <p:cNvSpPr txBox="1"/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en-US" sz="240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𝐏</m:t>
                            </m:r>
                            <m:d>
                              <m:dPr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EF05D3-6670-2EBA-176D-2715BF8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blipFill>
                <a:blip r:embed="rId3"/>
                <a:stretch>
                  <a:fillRect l="-445" t="-83673" r="-445" b="-1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584EC6B3-0DDB-760F-2E06-1EA639B94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39" y="107119"/>
            <a:ext cx="9139293" cy="857542"/>
          </a:xfrm>
        </p:spPr>
        <p:txBody>
          <a:bodyPr>
            <a:normAutofit/>
          </a:bodyPr>
          <a:lstStyle/>
          <a:p>
            <a:r>
              <a:rPr lang="en-US" dirty="0"/>
              <a:t>Intuition-building Quizzes (2)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FA53A4-7900-9778-D0CF-AFDA97649856}"/>
                  </a:ext>
                </a:extLst>
              </p:cNvPr>
              <p:cNvSpPr txBox="1"/>
              <p:nvPr/>
            </p:nvSpPr>
            <p:spPr>
              <a:xfrm>
                <a:off x="904240" y="3927506"/>
                <a:ext cx="7665201" cy="596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=1  ⇒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func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sz="240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FA53A4-7900-9778-D0CF-AFDA97649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240" y="3927506"/>
                <a:ext cx="7665201" cy="596830"/>
              </a:xfrm>
              <a:prstGeom prst="rect">
                <a:avLst/>
              </a:prstGeom>
              <a:blipFill>
                <a:blip r:embed="rId4"/>
                <a:stretch>
                  <a:fillRect l="-166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D657C53-7528-A28C-BA03-E7C6914C3598}"/>
              </a:ext>
            </a:extLst>
          </p:cNvPr>
          <p:cNvSpPr txBox="1"/>
          <p:nvPr/>
        </p:nvSpPr>
        <p:spPr>
          <a:xfrm>
            <a:off x="1660311" y="4638261"/>
            <a:ext cx="6153058" cy="406879"/>
          </a:xfrm>
          <a:prstGeom prst="wedgeRoundRectCallout">
            <a:avLst>
              <a:gd name="adj1" fmla="val 35511"/>
              <a:gd name="adj2" fmla="val -82870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b="1" dirty="0">
                <a:latin typeface="Corbel" panose="020B0503020204020204" pitchFamily="34" charset="0"/>
                <a:cs typeface="Arial"/>
              </a:rPr>
              <a:t>Intuition: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 the model is indecisive among 1 (the right!) choice! </a:t>
            </a:r>
          </a:p>
        </p:txBody>
      </p:sp>
    </p:spTree>
    <p:extLst>
      <p:ext uri="{BB962C8B-B14F-4D97-AF65-F5344CB8AC3E}">
        <p14:creationId xmlns:p14="http://schemas.microsoft.com/office/powerpoint/2010/main" val="386546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D9026-A7DA-FCA0-A5E3-FA5913FAF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35C9D-96A1-670A-CD1B-968F79E23F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 practice, we prefer to use </a:t>
            </a:r>
            <a:r>
              <a:rPr lang="en-US" dirty="0">
                <a:solidFill>
                  <a:srgbClr val="C00000"/>
                </a:solidFill>
              </a:rPr>
              <a:t>log</a:t>
            </a:r>
            <a:r>
              <a:rPr lang="en-US" dirty="0"/>
              <a:t>-probabilities (also known as “logits”) </a:t>
            </a:r>
          </a:p>
          <a:p>
            <a:r>
              <a:rPr lang="en-US" dirty="0"/>
              <a:t>We can rewrite perplexity formula in terms of log-probs: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1800" b="1" dirty="0">
                <a:solidFill>
                  <a:schemeClr val="tx1"/>
                </a:solidFill>
              </a:rPr>
              <a:t>Quiz:</a:t>
            </a:r>
            <a:r>
              <a:rPr lang="en-US" sz="1800" dirty="0">
                <a:solidFill>
                  <a:schemeClr val="tx1"/>
                </a:solidFill>
              </a:rPr>
              <a:t> let’s </a:t>
            </a:r>
            <a:r>
              <a:rPr lang="en-US" sz="1800" dirty="0"/>
              <a:t>we evaluate a </a:t>
            </a:r>
            <a:r>
              <a:rPr lang="en-US" sz="1800" dirty="0">
                <a:solidFill>
                  <a:srgbClr val="C00000"/>
                </a:solidFill>
              </a:rPr>
              <a:t>confused</a:t>
            </a:r>
            <a:r>
              <a:rPr lang="en-US" sz="1800" dirty="0"/>
              <a:t> (!!) model of language, i.e., our model has no idea what word should follow each context—it always chooses a uniformly random word. What is the perplexity of this model? 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8136CB-921C-0B6D-49CA-EA17DDC6F5C5}"/>
                  </a:ext>
                </a:extLst>
              </p:cNvPr>
              <p:cNvSpPr txBox="1"/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en-US" sz="240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𝐏</m:t>
                            </m:r>
                            <m:d>
                              <m:dPr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EF05D3-6670-2EBA-176D-2715BF8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blipFill>
                <a:blip r:embed="rId3"/>
                <a:stretch>
                  <a:fillRect l="-445" t="-83673" r="-445" b="-1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6F65FF04-6FC9-A4E4-94F9-0CDC6E286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39" y="107119"/>
            <a:ext cx="9139293" cy="857542"/>
          </a:xfrm>
        </p:spPr>
        <p:txBody>
          <a:bodyPr>
            <a:normAutofit/>
          </a:bodyPr>
          <a:lstStyle/>
          <a:p>
            <a:r>
              <a:rPr lang="en-US" dirty="0"/>
              <a:t>Intuition-building Quizzes (3)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D6ABBE-444C-FC59-123B-8C78221B52B9}"/>
                  </a:ext>
                </a:extLst>
              </p:cNvPr>
              <p:cNvSpPr txBox="1"/>
              <p:nvPr/>
            </p:nvSpPr>
            <p:spPr>
              <a:xfrm>
                <a:off x="555146" y="3871507"/>
                <a:ext cx="8192614" cy="761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r>
                      <a:rPr lang="en-US" sz="2400" smtClean="0">
                        <a:latin typeface="Cambria Math" panose="02040503050406030204" pitchFamily="18" charset="0"/>
                      </a:rPr>
                      <m:t>  ⇒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</m:d>
                              </m:den>
                            </m:f>
                          </m:e>
                        </m:func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sz="2400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4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D6ABBE-444C-FC59-123B-8C78221B5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46" y="3871507"/>
                <a:ext cx="8192614" cy="761619"/>
              </a:xfrm>
              <a:prstGeom prst="rect">
                <a:avLst/>
              </a:prstGeom>
              <a:blipFill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5EB47A3-BF0C-70AD-829E-B7E6414324EB}"/>
              </a:ext>
            </a:extLst>
          </p:cNvPr>
          <p:cNvSpPr txBox="1"/>
          <p:nvPr/>
        </p:nvSpPr>
        <p:spPr>
          <a:xfrm>
            <a:off x="1338473" y="4633126"/>
            <a:ext cx="6858000" cy="396629"/>
          </a:xfrm>
          <a:prstGeom prst="wedgeRoundRectCallout">
            <a:avLst>
              <a:gd name="adj1" fmla="val 33668"/>
              <a:gd name="adj2" fmla="val -90760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b="1" dirty="0">
                <a:latin typeface="Corbel" panose="020B0503020204020204" pitchFamily="34" charset="0"/>
                <a:cs typeface="Arial"/>
              </a:rPr>
              <a:t>Intuition: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 the model is indecisive among all the vocabulary terms. </a:t>
            </a:r>
          </a:p>
        </p:txBody>
      </p:sp>
    </p:spTree>
    <p:extLst>
      <p:ext uri="{BB962C8B-B14F-4D97-AF65-F5344CB8AC3E}">
        <p14:creationId xmlns:p14="http://schemas.microsoft.com/office/powerpoint/2010/main" val="418640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8F81-CFE1-A3B6-3A65-CD3A8D22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>
                <a:solidFill>
                  <a:srgbClr val="002060"/>
                </a:solidFill>
              </a:rPr>
              <a:t>Perplexity: Summary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89E92-631A-4344-F740-79586FA95B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1600" dirty="0"/>
              <a:t>Perplexity is a measure of model’s </a:t>
            </a:r>
            <a:r>
              <a:rPr lang="en-US" sz="1600" dirty="0">
                <a:solidFill>
                  <a:srgbClr val="C00000"/>
                </a:solidFill>
              </a:rPr>
              <a:t>uncertainty about next word </a:t>
            </a:r>
            <a:r>
              <a:rPr lang="en-US" sz="1600" dirty="0"/>
              <a:t>(aka </a:t>
            </a:r>
            <a:r>
              <a:rPr lang="en-US" sz="1600" dirty="0">
                <a:solidFill>
                  <a:srgbClr val="C00000"/>
                </a:solidFill>
              </a:rPr>
              <a:t>”average branching factor”</a:t>
            </a:r>
            <a:r>
              <a:rPr lang="en-US" sz="1600" dirty="0"/>
              <a:t>). </a:t>
            </a:r>
          </a:p>
          <a:p>
            <a:pPr lvl="1"/>
            <a:r>
              <a:rPr lang="en-US" dirty="0"/>
              <a:t>The larger the number of vocabulary, the more options there to choose from. </a:t>
            </a:r>
          </a:p>
          <a:p>
            <a:pPr lvl="1"/>
            <a:r>
              <a:rPr lang="en-US" dirty="0"/>
              <a:t>(the choice of atomic units of language impacts PPL — more on this later)</a:t>
            </a:r>
          </a:p>
          <a:p>
            <a:endParaRPr lang="en-US" dirty="0"/>
          </a:p>
          <a:p>
            <a:r>
              <a:rPr lang="en-US" sz="1600" dirty="0"/>
              <a:t>Perplexity ranges between </a:t>
            </a:r>
            <a:r>
              <a:rPr lang="en-US" sz="1600" dirty="0">
                <a:solidFill>
                  <a:srgbClr val="C00000"/>
                </a:solidFill>
              </a:rPr>
              <a:t>1 </a:t>
            </a:r>
            <a:r>
              <a:rPr lang="en-US" sz="1600" dirty="0"/>
              <a:t>and</a:t>
            </a:r>
            <a:r>
              <a:rPr lang="en-US" sz="1600" dirty="0">
                <a:solidFill>
                  <a:srgbClr val="C00000"/>
                </a:solidFill>
              </a:rPr>
              <a:t> |V|</a:t>
            </a:r>
            <a:r>
              <a:rPr lang="en-US" sz="1600" dirty="0"/>
              <a:t>. </a:t>
            </a:r>
          </a:p>
          <a:p>
            <a:endParaRPr lang="en-US" dirty="0"/>
          </a:p>
          <a:p>
            <a:r>
              <a:rPr lang="en-US" dirty="0"/>
              <a:t>We prefer LMs with </a:t>
            </a:r>
            <a:r>
              <a:rPr lang="en-US" dirty="0">
                <a:solidFill>
                  <a:srgbClr val="C00000"/>
                </a:solidFill>
              </a:rPr>
              <a:t>lower </a:t>
            </a:r>
            <a:r>
              <a:rPr lang="en-US" dirty="0"/>
              <a:t>perplexity.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6CC0FF-843E-B111-49F7-1CEA481C40CC}"/>
                  </a:ext>
                </a:extLst>
              </p:cNvPr>
              <p:cNvSpPr txBox="1"/>
              <p:nvPr/>
            </p:nvSpPr>
            <p:spPr>
              <a:xfrm>
                <a:off x="339017" y="1176777"/>
                <a:ext cx="8539456" cy="615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en-US" sz="240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𝐏</m:t>
                            </m:r>
                            <m:d>
                              <m:dPr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6CC0FF-843E-B111-49F7-1CEA481C4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17" y="1176777"/>
                <a:ext cx="8539456" cy="615874"/>
              </a:xfrm>
              <a:prstGeom prst="rect">
                <a:avLst/>
              </a:prstGeom>
              <a:blipFill>
                <a:blip r:embed="rId3"/>
                <a:stretch>
                  <a:fillRect l="-594" t="-82000" r="-446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40182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B1446-A242-68A2-2963-4A7B8031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Lower perplexity == Better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D2CD-D516-6106-59AB-C46FF63A17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Training on 38 million words, test 1.5 million words, Wall Street Journal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61074F7-FE36-980A-3911-CAE1DF7EE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135984"/>
              </p:ext>
            </p:extLst>
          </p:nvPr>
        </p:nvGraphicFramePr>
        <p:xfrm>
          <a:off x="524666" y="2136956"/>
          <a:ext cx="8037960" cy="792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09490">
                  <a:extLst>
                    <a:ext uri="{9D8B030D-6E8A-4147-A177-3AD203B41FA5}">
                      <a16:colId xmlns:a16="http://schemas.microsoft.com/office/drawing/2014/main" val="2350627623"/>
                    </a:ext>
                  </a:extLst>
                </a:gridCol>
                <a:gridCol w="2009490">
                  <a:extLst>
                    <a:ext uri="{9D8B030D-6E8A-4147-A177-3AD203B41FA5}">
                      <a16:colId xmlns:a16="http://schemas.microsoft.com/office/drawing/2014/main" val="2067441801"/>
                    </a:ext>
                  </a:extLst>
                </a:gridCol>
                <a:gridCol w="2009490">
                  <a:extLst>
                    <a:ext uri="{9D8B030D-6E8A-4147-A177-3AD203B41FA5}">
                      <a16:colId xmlns:a16="http://schemas.microsoft.com/office/drawing/2014/main" val="3076776766"/>
                    </a:ext>
                  </a:extLst>
                </a:gridCol>
                <a:gridCol w="2009490">
                  <a:extLst>
                    <a:ext uri="{9D8B030D-6E8A-4147-A177-3AD203B41FA5}">
                      <a16:colId xmlns:a16="http://schemas.microsoft.com/office/drawing/2014/main" val="980906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N-</a:t>
                      </a:r>
                      <a:r>
                        <a:rPr lang="en-US" sz="2000" b="1" spc="-50" dirty="0">
                          <a:solidFill>
                            <a:srgbClr val="FFFFFF"/>
                          </a:solidFill>
                        </a:rPr>
                        <a:t>gram </a:t>
                      </a:r>
                      <a:r>
                        <a:rPr lang="en-US" sz="2000" b="1" spc="-10" dirty="0">
                          <a:solidFill>
                            <a:srgbClr val="FFFFFF"/>
                          </a:solidFill>
                        </a:rPr>
                        <a:t>Order</a:t>
                      </a:r>
                      <a:endParaRPr lang="en-US" sz="20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Unigram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Bigram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Trigram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5085961"/>
                  </a:ext>
                </a:extLst>
              </a:tr>
              <a:tr h="348786">
                <a:tc>
                  <a:txBody>
                    <a:bodyPr/>
                    <a:lstStyle/>
                    <a:p>
                      <a:pPr algn="ctr"/>
                      <a:r>
                        <a:rPr lang="en-US" sz="2000" spc="-10" dirty="0">
                          <a:latin typeface="Trebuchet MS"/>
                          <a:cs typeface="Trebuchet MS"/>
                        </a:rPr>
                        <a:t>Perplexity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pc="-25" dirty="0">
                          <a:latin typeface="Trebuchet MS"/>
                          <a:cs typeface="Trebuchet MS"/>
                        </a:rPr>
                        <a:t>962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pc="-25" dirty="0">
                          <a:latin typeface="Trebuchet MS"/>
                          <a:cs typeface="Trebuchet MS"/>
                        </a:rPr>
                        <a:t>170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pc="-25" dirty="0">
                          <a:latin typeface="Trebuchet MS"/>
                          <a:cs typeface="Trebuchet MS"/>
                        </a:rPr>
                        <a:t>109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20903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20ED4D3-C8D6-D6AD-A12B-C382A0898F16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[Mohit </a:t>
            </a:r>
            <a:r>
              <a:rPr lang="en-US" sz="1000" dirty="0" err="1">
                <a:latin typeface="Corbel" panose="020B0503020204020204" pitchFamily="34" charset="0"/>
              </a:rPr>
              <a:t>Iyyer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B2ADD6-A7E9-E6B6-9546-0D3A9B897A60}"/>
              </a:ext>
            </a:extLst>
          </p:cNvPr>
          <p:cNvSpPr txBox="1"/>
          <p:nvPr/>
        </p:nvSpPr>
        <p:spPr>
          <a:xfrm>
            <a:off x="4164675" y="3397887"/>
            <a:ext cx="4497536" cy="715089"/>
          </a:xfrm>
          <a:prstGeom prst="wedgeRoundRectCallout">
            <a:avLst>
              <a:gd name="adj1" fmla="val -29192"/>
              <a:gd name="adj2" fmla="val -82377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Note these evaluations are done on data that was not used for “counting.” (no cheating!!)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E01FD7-3931-DBC8-72EB-07584FE1B696}"/>
              </a:ext>
            </a:extLst>
          </p:cNvPr>
          <p:cNvSpPr txBox="1"/>
          <p:nvPr/>
        </p:nvSpPr>
        <p:spPr>
          <a:xfrm>
            <a:off x="712562" y="3397887"/>
            <a:ext cx="1194263" cy="715089"/>
          </a:xfrm>
          <a:prstGeom prst="wedgeRoundRectCallout">
            <a:avLst>
              <a:gd name="adj1" fmla="val 33453"/>
              <a:gd name="adj2" fmla="val -81214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Lower is better</a:t>
            </a:r>
          </a:p>
        </p:txBody>
      </p:sp>
    </p:spTree>
    <p:extLst>
      <p:ext uri="{BB962C8B-B14F-4D97-AF65-F5344CB8AC3E}">
        <p14:creationId xmlns:p14="http://schemas.microsoft.com/office/powerpoint/2010/main" val="8849805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669BE6-2E2D-4008-F497-05C495D769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4800" dirty="0"/>
              <a:t>Language Modeling: Definitions and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90100-8DA0-5A6A-F61E-A9CAFB136E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4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6A51F-1C61-215D-93CE-D2E8AB401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1D3D7-083B-D05D-7771-ACAD8372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Lower perplexity == Better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78029-5013-3E2D-E08F-6294E24DD4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PPL of modern language models have consistently been going down.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C13A3-0B7D-AF3E-D913-3A4DB5667060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4"/>
              </a:rPr>
              <a:t>Language Modelling on Penn Treebank (Word Level)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  <p:pic>
        <p:nvPicPr>
          <p:cNvPr id="9" name="Picture 8" descr="A graph with blue and black lines&#10;&#10;Description automatically generated">
            <a:extLst>
              <a:ext uri="{FF2B5EF4-FFF2-40B4-BE49-F238E27FC236}">
                <a16:creationId xmlns:a16="http://schemas.microsoft.com/office/drawing/2014/main" id="{34660271-9F7E-0A75-C78D-C1B5012789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09"/>
          <a:stretch/>
        </p:blipFill>
        <p:spPr>
          <a:xfrm>
            <a:off x="322839" y="1874929"/>
            <a:ext cx="8417041" cy="280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947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89B14-B47F-BCFD-D05D-E09A87DF1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B090F-ED4E-1763-2CE9-A590832EF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Lower perplexity == Better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D91EF-33C3-E407-AE08-2EFE3AF0A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PPL of modern language models have consistently been going down.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EF0E5-69DC-7C98-943F-5F21F08A1A70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[Scaling Laws, Jared Kaplan et al.] </a:t>
            </a:r>
          </a:p>
        </p:txBody>
      </p:sp>
      <p:pic>
        <p:nvPicPr>
          <p:cNvPr id="5" name="Picture 4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4D4B6B2B-F6A2-618E-A341-3676C6D29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56" y="2296621"/>
            <a:ext cx="7772400" cy="225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974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51543-5B6B-4723-D5D8-EFC27740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Should One Deal With Zeros?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DDCA69-FEBA-CDE7-83A4-CE0F5E8558AC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sz="1800" smtClean="0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80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180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ppl would go 🤯 !! (division by zero)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DDCA69-FEBA-CDE7-83A4-CE0F5E855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DD9AED-A457-4CBF-3FCF-93EFBC99B19C}"/>
                  </a:ext>
                </a:extLst>
              </p:cNvPr>
              <p:cNvSpPr txBox="1"/>
              <p:nvPr/>
            </p:nvSpPr>
            <p:spPr>
              <a:xfrm>
                <a:off x="1596093" y="1087035"/>
                <a:ext cx="5560319" cy="15292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ppl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nary>
                            <m:naryPr>
                              <m:chr m:val="∏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0" smtClean="0"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240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DD9AED-A457-4CBF-3FCF-93EFBC99B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093" y="1087035"/>
                <a:ext cx="5560319" cy="1529201"/>
              </a:xfrm>
              <a:prstGeom prst="rect">
                <a:avLst/>
              </a:prstGeom>
              <a:blipFill>
                <a:blip r:embed="rId3"/>
                <a:stretch>
                  <a:fillRect t="-61157" b="-10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9027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51543-5B6B-4723-D5D8-EFC27740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Should One Deal With Zeros?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CA69-FEBA-CDE7-83A4-CE0F5E8558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Training set:				Test set:</a:t>
            </a:r>
          </a:p>
          <a:p>
            <a:pPr marL="114300" indent="0">
              <a:buNone/>
            </a:pPr>
            <a:endParaRPr lang="en-US" sz="3200" b="1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6C711-1466-87F8-6A53-2024EEB8A8E1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[Slide credit: Dan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Jurafsky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88136-34E7-8680-5DE2-39694A42BD13}"/>
              </a:ext>
            </a:extLst>
          </p:cNvPr>
          <p:cNvSpPr txBox="1"/>
          <p:nvPr/>
        </p:nvSpPr>
        <p:spPr>
          <a:xfrm>
            <a:off x="539332" y="2094696"/>
            <a:ext cx="45309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denied the allegations</a:t>
            </a:r>
          </a:p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denied the reports</a:t>
            </a:r>
          </a:p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denied the claims</a:t>
            </a:r>
          </a:p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denied the request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7AC65B-FDAB-E7F2-1CF9-3533CE533EA8}"/>
              </a:ext>
            </a:extLst>
          </p:cNvPr>
          <p:cNvSpPr txBox="1"/>
          <p:nvPr/>
        </p:nvSpPr>
        <p:spPr>
          <a:xfrm>
            <a:off x="4971708" y="2412809"/>
            <a:ext cx="4530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denied the offer</a:t>
            </a:r>
          </a:p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denied the 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B8009A-56D9-DF41-2892-C9F49A232826}"/>
              </a:ext>
            </a:extLst>
          </p:cNvPr>
          <p:cNvSpPr txBox="1"/>
          <p:nvPr/>
        </p:nvSpPr>
        <p:spPr>
          <a:xfrm>
            <a:off x="2195655" y="3837136"/>
            <a:ext cx="4752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P</a:t>
            </a:r>
            <a:r>
              <a:rPr lang="en-US" sz="2800" dirty="0">
                <a:latin typeface="Corbel" panose="020B0503020204020204" pitchFamily="34" charset="0"/>
              </a:rPr>
              <a:t>(offer| denied the) = 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06927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51543-5B6B-4723-D5D8-EFC27740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Smoothing: Make All Probs Non-Zero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BBF0F-F003-339C-395D-B9B8DBE8AA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5127106" cy="307757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When we have </a:t>
            </a:r>
            <a:r>
              <a:rPr lang="en-US" dirty="0">
                <a:solidFill>
                  <a:srgbClr val="C00000"/>
                </a:solidFill>
              </a:rPr>
              <a:t>sparse statistics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  <a:latin typeface="Cambria Math" panose="02040503050406030204" pitchFamily="18" charset="0"/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3 allegations, 2 reports, 1 claims, 1 request = 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7 total</a:t>
            </a:r>
          </a:p>
          <a:p>
            <a:pPr marL="114300" indent="0">
              <a:buNone/>
            </a:pP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Steal probability</a:t>
            </a:r>
            <a:r>
              <a:rPr lang="en-US" dirty="0">
                <a:solidFill>
                  <a:schemeClr val="tx1"/>
                </a:solidFill>
              </a:rPr>
              <a:t> mass to generalize better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2.5 allegations, 1.5 reports, 0.5 claims, 0.5 request, 2 other = 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7 total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73" name="Content Placeholder 72" descr="Chart, bar chart&#10;&#10;Description automatically generated">
            <a:extLst>
              <a:ext uri="{FF2B5EF4-FFF2-40B4-BE49-F238E27FC236}">
                <a16:creationId xmlns:a16="http://schemas.microsoft.com/office/drawing/2014/main" id="{E9ECBC4B-0513-8DDE-31C6-D4055CA138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661026" y="1393825"/>
            <a:ext cx="3134400" cy="30743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6C711-1466-87F8-6A53-2024EEB8A8E1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Silde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credit: Dan Klein]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4D342E9-2EA0-AC04-0757-84595E788ABF}"/>
                  </a:ext>
                </a:extLst>
              </p:cNvPr>
              <p:cNvSpPr txBox="1"/>
              <p:nvPr/>
            </p:nvSpPr>
            <p:spPr>
              <a:xfrm>
                <a:off x="5835551" y="1055169"/>
                <a:ext cx="286639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count</m:t>
                      </m:r>
                      <m:r>
                        <a:rPr lang="en-US" sz="16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“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denied</m:t>
                      </m:r>
                      <m: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”)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4D342E9-2EA0-AC04-0757-84595E788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551" y="1055169"/>
                <a:ext cx="2866398" cy="338554"/>
              </a:xfrm>
              <a:prstGeom prst="rect">
                <a:avLst/>
              </a:prstGeom>
              <a:blipFill>
                <a:blip r:embed="rId4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89C4448-5A5F-D38C-FC40-14F9CE6A0411}"/>
              </a:ext>
            </a:extLst>
          </p:cNvPr>
          <p:cNvSpPr txBox="1"/>
          <p:nvPr/>
        </p:nvSpPr>
        <p:spPr>
          <a:xfrm>
            <a:off x="5429892" y="4517037"/>
            <a:ext cx="3365534" cy="578882"/>
          </a:xfrm>
          <a:prstGeom prst="wedgeRoundRectCallout">
            <a:avLst>
              <a:gd name="adj1" fmla="val 21915"/>
              <a:gd name="adj2" fmla="val -59625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dirty="0"/>
              <a:t>Redistribute probability mass from observed n-grams to unobserved ones</a:t>
            </a:r>
          </a:p>
        </p:txBody>
      </p:sp>
    </p:spTree>
    <p:extLst>
      <p:ext uri="{BB962C8B-B14F-4D97-AF65-F5344CB8AC3E}">
        <p14:creationId xmlns:p14="http://schemas.microsoft.com/office/powerpoint/2010/main" val="40223654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18B2A-BB13-61B1-0EB4-DB394896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6E66B-A8E8-E4F4-C90B-3CF67DEDA3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C00000"/>
                </a:solidFill>
              </a:rPr>
              <a:t>Language Models (LM):</a:t>
            </a:r>
            <a:r>
              <a:rPr lang="en-US" sz="1800" dirty="0">
                <a:solidFill>
                  <a:schemeClr val="tx1"/>
                </a:solidFill>
              </a:rPr>
              <a:t> distributions over language 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rgbClr val="C00000"/>
                </a:solidFill>
              </a:rPr>
              <a:t>Measuring LM quality:</a:t>
            </a:r>
            <a:r>
              <a:rPr lang="en-US" sz="1800" dirty="0">
                <a:solidFill>
                  <a:schemeClr val="tx1"/>
                </a:solidFill>
              </a:rPr>
              <a:t> use perplexity on held-out data. 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rgbClr val="C00000"/>
                </a:solidFill>
              </a:rPr>
              <a:t>Count-based LMs have limitations. 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Challenge </a:t>
            </a:r>
            <a:r>
              <a:rPr lang="en-US" sz="1800" dirty="0">
                <a:solidFill>
                  <a:schemeClr val="tx1"/>
                </a:solidFill>
              </a:rPr>
              <a:t>with </a:t>
            </a:r>
            <a:r>
              <a:rPr lang="en-US" sz="1800" dirty="0">
                <a:solidFill>
                  <a:srgbClr val="C00000"/>
                </a:solidFill>
              </a:rPr>
              <a:t>large</a:t>
            </a:r>
            <a:r>
              <a:rPr lang="en-US" sz="1800" dirty="0">
                <a:solidFill>
                  <a:schemeClr val="tx1"/>
                </a:solidFill>
              </a:rPr>
              <a:t> N’s: </a:t>
            </a:r>
            <a:r>
              <a:rPr lang="en-US" sz="1800" dirty="0">
                <a:solidFill>
                  <a:srgbClr val="C00000"/>
                </a:solidFill>
              </a:rPr>
              <a:t>sparsity</a:t>
            </a:r>
            <a:r>
              <a:rPr lang="en-US" sz="1800" dirty="0">
                <a:solidFill>
                  <a:schemeClr val="tx1"/>
                </a:solidFill>
              </a:rPr>
              <a:t> problem — many zero counts/probs. 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Challenge</a:t>
            </a:r>
            <a:r>
              <a:rPr lang="en-US" sz="1800" dirty="0">
                <a:solidFill>
                  <a:schemeClr val="tx1"/>
                </a:solidFill>
              </a:rPr>
              <a:t> with </a:t>
            </a:r>
            <a:r>
              <a:rPr lang="en-US" sz="1800" dirty="0">
                <a:solidFill>
                  <a:srgbClr val="C00000"/>
                </a:solidFill>
              </a:rPr>
              <a:t>small</a:t>
            </a:r>
            <a:r>
              <a:rPr lang="en-US" sz="1800" dirty="0">
                <a:solidFill>
                  <a:schemeClr val="tx1"/>
                </a:solidFill>
              </a:rPr>
              <a:t> N’s: </a:t>
            </a:r>
            <a:r>
              <a:rPr lang="en-US" sz="1800" dirty="0">
                <a:solidFill>
                  <a:srgbClr val="C00000"/>
                </a:solidFill>
              </a:rPr>
              <a:t>lack of long-range </a:t>
            </a:r>
            <a:r>
              <a:rPr lang="en-US" sz="1800" dirty="0">
                <a:solidFill>
                  <a:schemeClr val="tx1"/>
                </a:solidFill>
              </a:rPr>
              <a:t>dependencies. </a:t>
            </a:r>
          </a:p>
          <a:p>
            <a:endParaRPr lang="en-US" sz="1800" dirty="0"/>
          </a:p>
          <a:p>
            <a:r>
              <a:rPr lang="en-US" sz="1800" dirty="0"/>
              <a:t>Next: Rethinking language modeling as a statistical learning problem. </a:t>
            </a:r>
          </a:p>
        </p:txBody>
      </p:sp>
    </p:spTree>
    <p:extLst>
      <p:ext uri="{BB962C8B-B14F-4D97-AF65-F5344CB8AC3E}">
        <p14:creationId xmlns:p14="http://schemas.microsoft.com/office/powerpoint/2010/main" val="9208059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FB0A01-1557-717D-4063-9F9387CCA5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949" y="1828237"/>
            <a:ext cx="7905404" cy="2000250"/>
          </a:xfrm>
        </p:spPr>
        <p:txBody>
          <a:bodyPr/>
          <a:lstStyle/>
          <a:p>
            <a:r>
              <a:rPr lang="en-US" sz="3200" b="1" dirty="0"/>
              <a:t>Beyond Counting: </a:t>
            </a:r>
          </a:p>
          <a:p>
            <a:r>
              <a:rPr lang="en-US" sz="4400" b="1" dirty="0"/>
              <a:t>Language Models as </a:t>
            </a:r>
            <a:br>
              <a:rPr lang="en-US" sz="4400" b="1" dirty="0"/>
            </a:br>
            <a:r>
              <a:rPr lang="en-US" sz="4400" b="1" dirty="0"/>
              <a:t>a Learning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3594B-05CE-3E05-90E6-197F553401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54604-411F-33DE-71E4-22900C5F9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8DDF-CEC1-D7B6-722B-F06C62AC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LM as a Machine Learning Problem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B34AFC-FE76-5E6B-0483-F24321E4AF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Given the embeddings of the context, predict the word on the right side. </a:t>
            </a:r>
          </a:p>
          <a:p>
            <a:pPr lvl="1"/>
            <a:r>
              <a:rPr lang="en-US" dirty="0"/>
              <a:t>Dropping the right context for simplicity -- not a fundamental limitation. </a:t>
            </a:r>
          </a:p>
          <a:p>
            <a:pPr lvl="1"/>
            <a:endParaRPr lang="en-US" dirty="0"/>
          </a:p>
          <a:p>
            <a:r>
              <a:rPr lang="en-US" dirty="0"/>
              <a:t>Discard anything beyond its context window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01D2E09-2BD4-949D-9962-6399CC63703A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2B3359A0-B8FC-5B8F-F0F1-5D03EBFA0AC1}"/>
              </a:ext>
            </a:extLst>
          </p:cNvPr>
          <p:cNvSpPr txBox="1"/>
          <p:nvPr/>
        </p:nvSpPr>
        <p:spPr>
          <a:xfrm>
            <a:off x="4753305" y="4073918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835223B5-B1C4-A16A-74F9-664C315839B2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2216349C-391C-2A2F-F1E7-C65ED6F633FE}"/>
              </a:ext>
            </a:extLst>
          </p:cNvPr>
          <p:cNvSpPr txBox="1"/>
          <p:nvPr/>
        </p:nvSpPr>
        <p:spPr>
          <a:xfrm>
            <a:off x="302863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A759F3B3-4FA6-6B4D-39AF-942CD5210808}"/>
              </a:ext>
            </a:extLst>
          </p:cNvPr>
          <p:cNvCxnSpPr>
            <a:stCxn id="11" idx="0"/>
            <a:endCxn id="13" idx="0"/>
          </p:cNvCxnSpPr>
          <p:nvPr/>
        </p:nvCxnSpPr>
        <p:spPr>
          <a:xfrm rot="16200000" flipV="1">
            <a:off x="5123895" y="3168976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A47BD906-E188-8946-E7AA-3B8A25F070BF}"/>
              </a:ext>
            </a:extLst>
          </p:cNvPr>
          <p:cNvCxnSpPr>
            <a:cxnSpLocks/>
            <a:stCxn id="11" idx="0"/>
            <a:endCxn id="12" idx="0"/>
          </p:cNvCxnSpPr>
          <p:nvPr/>
        </p:nvCxnSpPr>
        <p:spPr>
          <a:xfrm rot="16200000" flipV="1">
            <a:off x="5573951" y="3619032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1">
            <a:extLst>
              <a:ext uri="{FF2B5EF4-FFF2-40B4-BE49-F238E27FC236}">
                <a16:creationId xmlns:a16="http://schemas.microsoft.com/office/drawing/2014/main" id="{B686A8FF-B014-A918-18C4-9E1A91B1458F}"/>
              </a:ext>
            </a:extLst>
          </p:cNvPr>
          <p:cNvSpPr txBox="1"/>
          <p:nvPr/>
        </p:nvSpPr>
        <p:spPr>
          <a:xfrm>
            <a:off x="224516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6339397A-9E00-093B-7057-12012BB8F485}"/>
              </a:ext>
            </a:extLst>
          </p:cNvPr>
          <p:cNvCxnSpPr>
            <a:cxnSpLocks/>
            <a:stCxn id="11" idx="0"/>
            <a:endCxn id="14" idx="0"/>
          </p:cNvCxnSpPr>
          <p:nvPr/>
        </p:nvCxnSpPr>
        <p:spPr>
          <a:xfrm rot="16200000" flipH="1" flipV="1">
            <a:off x="4678883" y="2729677"/>
            <a:ext cx="5713" cy="2705625"/>
          </a:xfrm>
          <a:prstGeom prst="curvedConnector3">
            <a:avLst>
              <a:gd name="adj1" fmla="val -1086094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8C2B9C6F-D53A-576F-40DF-FFF4B0471830}"/>
              </a:ext>
            </a:extLst>
          </p:cNvPr>
          <p:cNvCxnSpPr>
            <a:cxnSpLocks/>
            <a:stCxn id="11" idx="0"/>
            <a:endCxn id="25" idx="0"/>
          </p:cNvCxnSpPr>
          <p:nvPr/>
        </p:nvCxnSpPr>
        <p:spPr>
          <a:xfrm rot="16200000" flipH="1" flipV="1">
            <a:off x="4287148" y="2337942"/>
            <a:ext cx="5713" cy="3489095"/>
          </a:xfrm>
          <a:prstGeom prst="curvedConnector3">
            <a:avLst>
              <a:gd name="adj1" fmla="val -1238527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13">
            <a:extLst>
              <a:ext uri="{FF2B5EF4-FFF2-40B4-BE49-F238E27FC236}">
                <a16:creationId xmlns:a16="http://schemas.microsoft.com/office/drawing/2014/main" id="{BF526936-D614-3409-D059-77DE2593B79C}"/>
              </a:ext>
            </a:extLst>
          </p:cNvPr>
          <p:cNvSpPr/>
          <p:nvPr/>
        </p:nvSpPr>
        <p:spPr>
          <a:xfrm>
            <a:off x="226578" y="4453965"/>
            <a:ext cx="5308074" cy="102873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E0600BF8-6798-6B04-0385-DBDB2CC72BAD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41" name="object 16">
            <a:extLst>
              <a:ext uri="{FF2B5EF4-FFF2-40B4-BE49-F238E27FC236}">
                <a16:creationId xmlns:a16="http://schemas.microsoft.com/office/drawing/2014/main" id="{E223F1E5-E0A9-125B-D8CB-F0C981EB8DE9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D72FC-8439-3AEA-C635-9AA6D0579F6C}"/>
              </a:ext>
            </a:extLst>
          </p:cNvPr>
          <p:cNvSpPr txBox="1"/>
          <p:nvPr/>
        </p:nvSpPr>
        <p:spPr>
          <a:xfrm>
            <a:off x="116609" y="4043306"/>
            <a:ext cx="2086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blah    blah    blah     blah     </a:t>
            </a:r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5BC995E9-95C5-85CF-8952-C6EC09EA8E9C}"/>
              </a:ext>
            </a:extLst>
          </p:cNvPr>
          <p:cNvCxnSpPr>
            <a:cxnSpLocks/>
            <a:stCxn id="11" idx="0"/>
            <a:endCxn id="5" idx="0"/>
          </p:cNvCxnSpPr>
          <p:nvPr/>
        </p:nvCxnSpPr>
        <p:spPr>
          <a:xfrm rot="16200000" flipV="1">
            <a:off x="3578990" y="1624072"/>
            <a:ext cx="36328" cy="4874796"/>
          </a:xfrm>
          <a:prstGeom prst="curvedConnector3">
            <a:avLst>
              <a:gd name="adj1" fmla="val 2310788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1947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3DB4-67F1-457A-295C-A79488E3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LM as a Machine Learning Problem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CBB357-581A-AEE8-334F-B64DF7996C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Given the embeddings of the context, predict the word on the right side. </a:t>
            </a:r>
          </a:p>
          <a:p>
            <a:pPr lvl="1"/>
            <a:r>
              <a:rPr lang="en-US" dirty="0"/>
              <a:t>Dropping the right context for simplicity -- not a fundamental limitation. </a:t>
            </a:r>
          </a:p>
          <a:p>
            <a:pPr lvl="1"/>
            <a:endParaRPr lang="en-US" dirty="0"/>
          </a:p>
          <a:p>
            <a:r>
              <a:rPr lang="en-US" dirty="0"/>
              <a:t>Discard anything beyond its context window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4753305" y="4073918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302863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B30BE311-72EF-FDB4-B344-A52ECC5DBAC8}"/>
              </a:ext>
            </a:extLst>
          </p:cNvPr>
          <p:cNvCxnSpPr>
            <a:stCxn id="11" idx="0"/>
            <a:endCxn id="13" idx="0"/>
          </p:cNvCxnSpPr>
          <p:nvPr/>
        </p:nvCxnSpPr>
        <p:spPr>
          <a:xfrm rot="16200000" flipV="1">
            <a:off x="5123895" y="3168976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1512D110-D854-9BC4-2B54-873D891C8E92}"/>
              </a:ext>
            </a:extLst>
          </p:cNvPr>
          <p:cNvCxnSpPr>
            <a:cxnSpLocks/>
            <a:stCxn id="11" idx="0"/>
            <a:endCxn id="12" idx="0"/>
          </p:cNvCxnSpPr>
          <p:nvPr/>
        </p:nvCxnSpPr>
        <p:spPr>
          <a:xfrm rot="16200000" flipV="1">
            <a:off x="5573951" y="3619032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224516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DAC011FE-C113-9CDF-4F7C-0B0EA0E37A4E}"/>
              </a:ext>
            </a:extLst>
          </p:cNvPr>
          <p:cNvCxnSpPr>
            <a:cxnSpLocks/>
            <a:stCxn id="11" idx="0"/>
            <a:endCxn id="14" idx="0"/>
          </p:cNvCxnSpPr>
          <p:nvPr/>
        </p:nvCxnSpPr>
        <p:spPr>
          <a:xfrm rot="16200000" flipH="1" flipV="1">
            <a:off x="4678883" y="2729677"/>
            <a:ext cx="5713" cy="2705625"/>
          </a:xfrm>
          <a:prstGeom prst="curvedConnector3">
            <a:avLst>
              <a:gd name="adj1" fmla="val -1086094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11" idx="0"/>
            <a:endCxn id="25" idx="0"/>
          </p:cNvCxnSpPr>
          <p:nvPr/>
        </p:nvCxnSpPr>
        <p:spPr>
          <a:xfrm rot="16200000" flipH="1" flipV="1">
            <a:off x="4287148" y="2337942"/>
            <a:ext cx="5713" cy="3489095"/>
          </a:xfrm>
          <a:prstGeom prst="curvedConnector3">
            <a:avLst>
              <a:gd name="adj1" fmla="val -1238527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13">
            <a:extLst>
              <a:ext uri="{FF2B5EF4-FFF2-40B4-BE49-F238E27FC236}">
                <a16:creationId xmlns:a16="http://schemas.microsoft.com/office/drawing/2014/main" id="{2D225A69-237B-41E4-328D-59E00232739C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413806C5-B797-D2AD-A50C-D05043E5BAFB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41" name="object 16">
            <a:extLst>
              <a:ext uri="{FF2B5EF4-FFF2-40B4-BE49-F238E27FC236}">
                <a16:creationId xmlns:a16="http://schemas.microsoft.com/office/drawing/2014/main" id="{AB020CE1-B4D9-0C6C-2E41-0E5189BF2A5A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C52D8CAF-0515-F1B9-031A-E172177E8680}"/>
              </a:ext>
            </a:extLst>
          </p:cNvPr>
          <p:cNvSpPr/>
          <p:nvPr/>
        </p:nvSpPr>
        <p:spPr>
          <a:xfrm>
            <a:off x="108366" y="4453965"/>
            <a:ext cx="190458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6CDAE9AA-621B-2534-9CCA-F4E5BEB91251}"/>
              </a:ext>
            </a:extLst>
          </p:cNvPr>
          <p:cNvSpPr txBox="1"/>
          <p:nvPr/>
        </p:nvSpPr>
        <p:spPr>
          <a:xfrm>
            <a:off x="763776" y="4523677"/>
            <a:ext cx="611805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discard</a:t>
            </a:r>
            <a:endParaRPr lang="en-US" sz="2025" spc="-17" baseline="1543" dirty="0">
              <a:solidFill>
                <a:srgbClr val="C00000"/>
              </a:solidFill>
              <a:latin typeface="Corbel" panose="020B0503020204020204" pitchFamily="34" charset="0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1673B-6E8D-7ADC-55F9-C3150C0ACC5B}"/>
              </a:ext>
            </a:extLst>
          </p:cNvPr>
          <p:cNvSpPr txBox="1"/>
          <p:nvPr/>
        </p:nvSpPr>
        <p:spPr>
          <a:xfrm>
            <a:off x="116609" y="4043306"/>
            <a:ext cx="2086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trike="sngStrike" dirty="0">
                <a:solidFill>
                  <a:srgbClr val="C00000"/>
                </a:solidFill>
                <a:latin typeface="Corbel" panose="020B0503020204020204" pitchFamily="34" charset="0"/>
              </a:rPr>
              <a:t>blah    blah    blah     blah     </a:t>
            </a:r>
          </a:p>
        </p:txBody>
      </p:sp>
    </p:spTree>
    <p:extLst>
      <p:ext uri="{BB962C8B-B14F-4D97-AF65-F5344CB8AC3E}">
        <p14:creationId xmlns:p14="http://schemas.microsoft.com/office/powerpoint/2010/main" val="14540036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3DB4-67F1-457A-295C-A79488E3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LM as a Machine Learning Problem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CBB357-581A-AEE8-334F-B64DF7996C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Given the embeddings of the context, predict the word on the right side. </a:t>
            </a:r>
          </a:p>
          <a:p>
            <a:pPr lvl="1"/>
            <a:r>
              <a:rPr lang="en-US" dirty="0"/>
              <a:t>Dropping the right context for simplicity -- not a fundamental limitation. </a:t>
            </a:r>
          </a:p>
          <a:p>
            <a:pPr lvl="1"/>
            <a:endParaRPr lang="en-US" dirty="0"/>
          </a:p>
          <a:p>
            <a:r>
              <a:rPr lang="en-US" dirty="0"/>
              <a:t>Discard anything beyond its context window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4753305" y="4073918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302863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B30BE311-72EF-FDB4-B344-A52ECC5DBAC8}"/>
              </a:ext>
            </a:extLst>
          </p:cNvPr>
          <p:cNvCxnSpPr>
            <a:stCxn id="11" idx="0"/>
            <a:endCxn id="13" idx="0"/>
          </p:cNvCxnSpPr>
          <p:nvPr/>
        </p:nvCxnSpPr>
        <p:spPr>
          <a:xfrm rot="16200000" flipV="1">
            <a:off x="5123895" y="3168976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1512D110-D854-9BC4-2B54-873D891C8E92}"/>
              </a:ext>
            </a:extLst>
          </p:cNvPr>
          <p:cNvCxnSpPr>
            <a:cxnSpLocks/>
            <a:stCxn id="11" idx="0"/>
            <a:endCxn id="12" idx="0"/>
          </p:cNvCxnSpPr>
          <p:nvPr/>
        </p:nvCxnSpPr>
        <p:spPr>
          <a:xfrm rot="16200000" flipV="1">
            <a:off x="5573951" y="3619032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224516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DAC011FE-C113-9CDF-4F7C-0B0EA0E37A4E}"/>
              </a:ext>
            </a:extLst>
          </p:cNvPr>
          <p:cNvCxnSpPr>
            <a:cxnSpLocks/>
            <a:stCxn id="11" idx="0"/>
            <a:endCxn id="14" idx="0"/>
          </p:cNvCxnSpPr>
          <p:nvPr/>
        </p:nvCxnSpPr>
        <p:spPr>
          <a:xfrm rot="16200000" flipH="1" flipV="1">
            <a:off x="4678883" y="2729677"/>
            <a:ext cx="5713" cy="2705625"/>
          </a:xfrm>
          <a:prstGeom prst="curvedConnector3">
            <a:avLst>
              <a:gd name="adj1" fmla="val -1086094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11" idx="0"/>
            <a:endCxn id="25" idx="0"/>
          </p:cNvCxnSpPr>
          <p:nvPr/>
        </p:nvCxnSpPr>
        <p:spPr>
          <a:xfrm rot="16200000" flipH="1" flipV="1">
            <a:off x="4287148" y="2337942"/>
            <a:ext cx="5713" cy="3489095"/>
          </a:xfrm>
          <a:prstGeom prst="curvedConnector3">
            <a:avLst>
              <a:gd name="adj1" fmla="val -1238527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13">
            <a:extLst>
              <a:ext uri="{FF2B5EF4-FFF2-40B4-BE49-F238E27FC236}">
                <a16:creationId xmlns:a16="http://schemas.microsoft.com/office/drawing/2014/main" id="{2D225A69-237B-41E4-328D-59E00232739C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413806C5-B797-D2AD-A50C-D05043E5BAFB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41" name="object 16">
            <a:extLst>
              <a:ext uri="{FF2B5EF4-FFF2-40B4-BE49-F238E27FC236}">
                <a16:creationId xmlns:a16="http://schemas.microsoft.com/office/drawing/2014/main" id="{AB020CE1-B4D9-0C6C-2E41-0E5189BF2A5A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547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228850"/>
            <a:ext cx="8578850" cy="2403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The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399A99-B593-2E23-FD3B-6B8153294B6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101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3DB4-67F1-457A-295C-A79488E3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Fixed-Window Neural LM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6CBB357-581A-AEE8-334F-B64DF7996C72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Given the embeddings of the </a:t>
                </a:r>
                <a:r>
                  <a:rPr lang="en-US" dirty="0">
                    <a:solidFill>
                      <a:srgbClr val="E400D9"/>
                    </a:solidFill>
                  </a:rPr>
                  <a:t>context</a:t>
                </a:r>
                <a:r>
                  <a:rPr lang="en-US" dirty="0"/>
                  <a:t>, predict a </a:t>
                </a:r>
                <a:r>
                  <a:rPr lang="en-US" dirty="0">
                    <a:solidFill>
                      <a:srgbClr val="C00000"/>
                    </a:solidFill>
                  </a:rPr>
                  <a:t>target word </a:t>
                </a:r>
                <a:r>
                  <a:rPr lang="en-US" dirty="0"/>
                  <a:t>on the right side. </a:t>
                </a:r>
              </a:p>
              <a:p>
                <a:pPr lvl="1"/>
                <a:r>
                  <a:rPr lang="en-US" dirty="0"/>
                  <a:t>Dropping the right context for simplicity -- not a fundamental limitation. </a:t>
                </a:r>
              </a:p>
              <a:p>
                <a:r>
                  <a:rPr lang="en-US" dirty="0"/>
                  <a:t>Training this model is basically optimizing its parameters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06C7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 such that it assigns </a:t>
                </a:r>
                <a:br>
                  <a:rPr lang="en-US" dirty="0"/>
                </a:br>
                <a:r>
                  <a:rPr lang="en-US" dirty="0"/>
                  <a:t>high probability to the </a:t>
                </a:r>
                <a:r>
                  <a:rPr lang="en-US" dirty="0">
                    <a:solidFill>
                      <a:srgbClr val="C00000"/>
                    </a:solidFill>
                  </a:rPr>
                  <a:t>target word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6CBB357-581A-AEE8-334F-B64DF7996C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4813532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2994919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87E0EA-221F-1366-C88D-AA55087C62F6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2FBF3C8-72DA-2AE3-652E-69E289B38DAE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2165666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158395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CAD4E7-CB28-E65F-8147-CCBBB26D7E6E}"/>
              </a:ext>
            </a:extLst>
          </p:cNvPr>
          <p:cNvSpPr/>
          <p:nvPr/>
        </p:nvSpPr>
        <p:spPr>
          <a:xfrm>
            <a:off x="2165666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B9C6D4-A513-5EC7-6CCB-2EA4CFE9DBF4}"/>
              </a:ext>
            </a:extLst>
          </p:cNvPr>
          <p:cNvSpPr/>
          <p:nvPr/>
        </p:nvSpPr>
        <p:spPr>
          <a:xfrm>
            <a:off x="299491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34219-5370-7FEA-E2C3-2A149D0ABA91}"/>
              </a:ext>
            </a:extLst>
          </p:cNvPr>
          <p:cNvSpPr/>
          <p:nvPr/>
        </p:nvSpPr>
        <p:spPr>
          <a:xfrm>
            <a:off x="3918657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EA24B-FE57-9120-84C6-7CC56FF38E45}"/>
              </a:ext>
            </a:extLst>
          </p:cNvPr>
          <p:cNvSpPr/>
          <p:nvPr/>
        </p:nvSpPr>
        <p:spPr>
          <a:xfrm>
            <a:off x="488730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E26337-DADC-6028-F7CB-2E7D0CEA24F3}"/>
                  </a:ext>
                </a:extLst>
              </p:cNvPr>
              <p:cNvSpPr txBox="1"/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0006C7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E26337-DADC-6028-F7CB-2E7D0CEA2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blipFill>
                <a:blip r:embed="rId3"/>
                <a:stretch>
                  <a:fillRect l="-6000" t="-2500" r="-26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9593F31-247D-8006-E6DF-A6F75A36501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2987648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4910F773-5BF7-A3D0-5FEC-E9D17924F6C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3908299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48592BC-A5EB-C3F3-D7DC-4E54BD39ED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4868509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09547D8-86E6-9C8E-69FF-C57204ADD227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3B1CD3-1C8D-E3B2-2E7E-3942C2651905}"/>
              </a:ext>
            </a:extLst>
          </p:cNvPr>
          <p:cNvSpPr txBox="1"/>
          <p:nvPr/>
        </p:nvSpPr>
        <p:spPr>
          <a:xfrm>
            <a:off x="2906847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</a:rPr>
              <a:t>embeddings</a:t>
            </a:r>
          </a:p>
        </p:txBody>
      </p:sp>
      <p:sp>
        <p:nvSpPr>
          <p:cNvPr id="54" name="Rounded Rectangular Callout 53">
            <a:extLst>
              <a:ext uri="{FF2B5EF4-FFF2-40B4-BE49-F238E27FC236}">
                <a16:creationId xmlns:a16="http://schemas.microsoft.com/office/drawing/2014/main" id="{5663F002-0D23-1DC7-BEE3-263EA9978632}"/>
              </a:ext>
            </a:extLst>
          </p:cNvPr>
          <p:cNvSpPr/>
          <p:nvPr/>
        </p:nvSpPr>
        <p:spPr>
          <a:xfrm>
            <a:off x="4599095" y="2477129"/>
            <a:ext cx="1860737" cy="549668"/>
          </a:xfrm>
          <a:prstGeom prst="wedgeRoundRectCallout">
            <a:avLst>
              <a:gd name="adj1" fmla="val 20972"/>
              <a:gd name="adj2" fmla="val 6575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Trainable parameters of neural network </a:t>
            </a:r>
          </a:p>
        </p:txBody>
      </p:sp>
      <p:pic>
        <p:nvPicPr>
          <p:cNvPr id="57" name="Picture 2" descr="Word frequency in titles of all articles with Frequency &gt;= 10 Figure 2... |  Download Scientific Diagram">
            <a:extLst>
              <a:ext uri="{FF2B5EF4-FFF2-40B4-BE49-F238E27FC236}">
                <a16:creationId xmlns:a16="http://schemas.microsoft.com/office/drawing/2014/main" id="{6AF7D0C2-94B8-71A7-1E53-6E06ADD76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4" t="8585" r="65769" b="30524"/>
          <a:stretch/>
        </p:blipFill>
        <p:spPr bwMode="auto">
          <a:xfrm rot="5400000">
            <a:off x="7439037" y="2715768"/>
            <a:ext cx="1650003" cy="14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949FCE7-8DC4-E8D2-C066-EDB30B3CB653}"/>
              </a:ext>
            </a:extLst>
          </p:cNvPr>
          <p:cNvSpPr txBox="1"/>
          <p:nvPr/>
        </p:nvSpPr>
        <p:spPr>
          <a:xfrm>
            <a:off x="7219077" y="2302333"/>
            <a:ext cx="18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P</a:t>
            </a:r>
            <a:r>
              <a:rPr lang="en-US" dirty="0">
                <a:latin typeface="Corbel" panose="020B0503020204020204" pitchFamily="34" charset="0"/>
              </a:rPr>
              <a:t>robs over vocabulary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B93308-28F7-23E4-49E5-F889A26F62E8}"/>
              </a:ext>
            </a:extLst>
          </p:cNvPr>
          <p:cNvSpPr txBox="1"/>
          <p:nvPr/>
        </p:nvSpPr>
        <p:spPr>
          <a:xfrm>
            <a:off x="6608833" y="2632865"/>
            <a:ext cx="953286" cy="1673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mat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table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into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ant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chair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9F8540A-3473-597A-2691-F34FD21D9BE2}"/>
              </a:ext>
            </a:extLst>
          </p:cNvPr>
          <p:cNvSpPr/>
          <p:nvPr/>
        </p:nvSpPr>
        <p:spPr>
          <a:xfrm>
            <a:off x="6284185" y="3167148"/>
            <a:ext cx="553302" cy="387550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3694A1-60A6-BF65-0B45-951BAA1ED5B8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</a:rPr>
              <a:t> et al. 2003]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FB0049-39BE-4EAC-D036-F7CD8FF65033}"/>
                  </a:ext>
                </a:extLst>
              </p:cNvPr>
              <p:cNvSpPr txBox="1"/>
              <p:nvPr/>
            </p:nvSpPr>
            <p:spPr>
              <a:xfrm>
                <a:off x="1470627" y="3068362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 (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FB0049-39BE-4EAC-D036-F7CD8FF65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627" y="3068362"/>
                <a:ext cx="627074" cy="492443"/>
              </a:xfrm>
              <a:prstGeom prst="rect">
                <a:avLst/>
              </a:prstGeom>
              <a:blipFill>
                <a:blip r:embed="rId6"/>
                <a:stretch>
                  <a:fillRect l="-17647" t="-7500" r="-19608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12353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3DB4-67F1-457A-295C-A79488E3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Fixed-Window Neural LM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CBB357-581A-AEE8-334F-B64DF7996C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It will also lay the foundation for the future models (recurrent nets, transformers, ...) </a:t>
            </a:r>
          </a:p>
          <a:p>
            <a:r>
              <a:rPr lang="en-US" dirty="0"/>
              <a:t>But first we need to figure out how to train neural networks! 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4813532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2994919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87E0EA-221F-1366-C88D-AA55087C62F6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2FBF3C8-72DA-2AE3-652E-69E289B38DAE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2165666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158395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CAD4E7-CB28-E65F-8147-CCBBB26D7E6E}"/>
              </a:ext>
            </a:extLst>
          </p:cNvPr>
          <p:cNvSpPr/>
          <p:nvPr/>
        </p:nvSpPr>
        <p:spPr>
          <a:xfrm>
            <a:off x="2165666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B9C6D4-A513-5EC7-6CCB-2EA4CFE9DBF4}"/>
              </a:ext>
            </a:extLst>
          </p:cNvPr>
          <p:cNvSpPr/>
          <p:nvPr/>
        </p:nvSpPr>
        <p:spPr>
          <a:xfrm>
            <a:off x="299491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34219-5370-7FEA-E2C3-2A149D0ABA91}"/>
              </a:ext>
            </a:extLst>
          </p:cNvPr>
          <p:cNvSpPr/>
          <p:nvPr/>
        </p:nvSpPr>
        <p:spPr>
          <a:xfrm>
            <a:off x="3918657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EA24B-FE57-9120-84C6-7CC56FF38E45}"/>
              </a:ext>
            </a:extLst>
          </p:cNvPr>
          <p:cNvSpPr/>
          <p:nvPr/>
        </p:nvSpPr>
        <p:spPr>
          <a:xfrm>
            <a:off x="488730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E26337-DADC-6028-F7CB-2E7D0CEA24F3}"/>
                  </a:ext>
                </a:extLst>
              </p:cNvPr>
              <p:cNvSpPr txBox="1"/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0006C7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E26337-DADC-6028-F7CB-2E7D0CEA2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blipFill>
                <a:blip r:embed="rId2"/>
                <a:stretch>
                  <a:fillRect l="-6000" t="-2500" r="-26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9593F31-247D-8006-E6DF-A6F75A36501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2987648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4910F773-5BF7-A3D0-5FEC-E9D17924F6C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3908299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48592BC-A5EB-C3F3-D7DC-4E54BD39ED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4868509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09547D8-86E6-9C8E-69FF-C57204ADD227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3B1CD3-1C8D-E3B2-2E7E-3942C2651905}"/>
              </a:ext>
            </a:extLst>
          </p:cNvPr>
          <p:cNvSpPr txBox="1"/>
          <p:nvPr/>
        </p:nvSpPr>
        <p:spPr>
          <a:xfrm>
            <a:off x="2906847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</a:rPr>
              <a:t>embeddings</a:t>
            </a:r>
          </a:p>
        </p:txBody>
      </p:sp>
      <p:sp>
        <p:nvSpPr>
          <p:cNvPr id="54" name="Rounded Rectangular Callout 53">
            <a:extLst>
              <a:ext uri="{FF2B5EF4-FFF2-40B4-BE49-F238E27FC236}">
                <a16:creationId xmlns:a16="http://schemas.microsoft.com/office/drawing/2014/main" id="{5663F002-0D23-1DC7-BEE3-263EA9978632}"/>
              </a:ext>
            </a:extLst>
          </p:cNvPr>
          <p:cNvSpPr/>
          <p:nvPr/>
        </p:nvSpPr>
        <p:spPr>
          <a:xfrm>
            <a:off x="4599095" y="2477129"/>
            <a:ext cx="1860737" cy="549668"/>
          </a:xfrm>
          <a:prstGeom prst="wedgeRoundRectCallout">
            <a:avLst>
              <a:gd name="adj1" fmla="val 20972"/>
              <a:gd name="adj2" fmla="val 6575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Trainable parameters of neural network </a:t>
            </a:r>
          </a:p>
        </p:txBody>
      </p:sp>
      <p:pic>
        <p:nvPicPr>
          <p:cNvPr id="57" name="Picture 2" descr="Word frequency in titles of all articles with Frequency &gt;= 10 Figure 2... |  Download Scientific Diagram">
            <a:extLst>
              <a:ext uri="{FF2B5EF4-FFF2-40B4-BE49-F238E27FC236}">
                <a16:creationId xmlns:a16="http://schemas.microsoft.com/office/drawing/2014/main" id="{6AF7D0C2-94B8-71A7-1E53-6E06ADD76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4" t="8585" r="65769" b="30524"/>
          <a:stretch/>
        </p:blipFill>
        <p:spPr bwMode="auto">
          <a:xfrm rot="5400000">
            <a:off x="7439037" y="2715768"/>
            <a:ext cx="1650003" cy="14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949FCE7-8DC4-E8D2-C066-EDB30B3CB653}"/>
              </a:ext>
            </a:extLst>
          </p:cNvPr>
          <p:cNvSpPr txBox="1"/>
          <p:nvPr/>
        </p:nvSpPr>
        <p:spPr>
          <a:xfrm>
            <a:off x="7219077" y="2302333"/>
            <a:ext cx="18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P</a:t>
            </a:r>
            <a:r>
              <a:rPr lang="en-US" dirty="0">
                <a:latin typeface="Corbel" panose="020B0503020204020204" pitchFamily="34" charset="0"/>
              </a:rPr>
              <a:t>robs over vocabulary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B93308-28F7-23E4-49E5-F889A26F62E8}"/>
              </a:ext>
            </a:extLst>
          </p:cNvPr>
          <p:cNvSpPr txBox="1"/>
          <p:nvPr/>
        </p:nvSpPr>
        <p:spPr>
          <a:xfrm>
            <a:off x="6608833" y="2632865"/>
            <a:ext cx="953286" cy="1673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mat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table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into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ant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chair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9F8540A-3473-597A-2691-F34FD21D9BE2}"/>
              </a:ext>
            </a:extLst>
          </p:cNvPr>
          <p:cNvSpPr/>
          <p:nvPr/>
        </p:nvSpPr>
        <p:spPr>
          <a:xfrm>
            <a:off x="6284185" y="3167148"/>
            <a:ext cx="553302" cy="387550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3694A1-60A6-BF65-0B45-951BAA1ED5B8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</a:rPr>
              <a:t> et al. 2003]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A9B6B7-87E7-F03B-93B5-88C6790A6C9F}"/>
                  </a:ext>
                </a:extLst>
              </p:cNvPr>
              <p:cNvSpPr txBox="1"/>
              <p:nvPr/>
            </p:nvSpPr>
            <p:spPr>
              <a:xfrm>
                <a:off x="1470627" y="3068362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 (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A9B6B7-87E7-F03B-93B5-88C6790A6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627" y="3068362"/>
                <a:ext cx="627074" cy="492443"/>
              </a:xfrm>
              <a:prstGeom prst="rect">
                <a:avLst/>
              </a:prstGeom>
              <a:blipFill>
                <a:blip r:embed="rId5"/>
                <a:stretch>
                  <a:fillRect l="-17647" t="-7500" r="-19608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003BEDC8-0A57-B190-FA19-5F24EA6DCA85}"/>
              </a:ext>
            </a:extLst>
          </p:cNvPr>
          <p:cNvSpPr/>
          <p:nvPr/>
        </p:nvSpPr>
        <p:spPr>
          <a:xfrm>
            <a:off x="229320" y="2202528"/>
            <a:ext cx="2409026" cy="882200"/>
          </a:xfrm>
          <a:prstGeom prst="wedgeRoundRectCallout">
            <a:avLst>
              <a:gd name="adj1" fmla="val -8181"/>
              <a:gd name="adj2" fmla="val 634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you build this function? 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E4D52A2-6CFF-EBF9-8DC9-3C5C5E447C83}"/>
              </a:ext>
            </a:extLst>
          </p:cNvPr>
          <p:cNvSpPr/>
          <p:nvPr/>
        </p:nvSpPr>
        <p:spPr>
          <a:xfrm>
            <a:off x="234805" y="3772409"/>
            <a:ext cx="2409026" cy="882200"/>
          </a:xfrm>
          <a:prstGeom prst="wedgeRoundRectCallout">
            <a:avLst>
              <a:gd name="adj1" fmla="val -7839"/>
              <a:gd name="adj2" fmla="val -6729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Neural Networks for rescue! </a:t>
            </a:r>
          </a:p>
        </p:txBody>
      </p:sp>
    </p:spTree>
    <p:extLst>
      <p:ext uri="{BB962C8B-B14F-4D97-AF65-F5344CB8AC3E}">
        <p14:creationId xmlns:p14="http://schemas.microsoft.com/office/powerpoint/2010/main" val="358325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CCF30-9A59-2D87-F225-BE56F3769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2800" dirty="0"/>
              <a:t>From Counting (N-Gram) to Neural Models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CB697-0623-A1D7-373B-A56B68D8E6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" dirty="0"/>
              <a:t>n-gram models of text generation </a:t>
            </a: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Jelinek+ 1980’s, …]</a:t>
            </a:r>
            <a:endParaRPr lang="en" dirty="0"/>
          </a:p>
          <a:p>
            <a:pPr marL="914400" lvl="1" indent="-342900">
              <a:spcBef>
                <a:spcPts val="0"/>
              </a:spcBef>
              <a:buSzPts val="1800"/>
              <a:buChar char="●"/>
            </a:pPr>
            <a:r>
              <a:rPr lang="en" dirty="0"/>
              <a:t>Applications: Speech Recognition, Machine Translation</a:t>
            </a:r>
            <a:br>
              <a:rPr lang="en" dirty="0"/>
            </a:br>
            <a:endParaRPr lang="en" dirty="0"/>
          </a:p>
          <a:p>
            <a:pPr marL="457200" indent="-342900">
              <a:spcBef>
                <a:spcPts val="0"/>
              </a:spcBef>
              <a:buSzPts val="1800"/>
              <a:buChar char="●"/>
            </a:pPr>
            <a:r>
              <a:rPr lang="en" dirty="0"/>
              <a:t>“Shallow” statistical/neural language models (2000’s) </a:t>
            </a: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+ 1999 &amp; 2001, …]</a:t>
            </a:r>
            <a:endParaRPr lang="en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37D5147-BD71-6E19-DF46-C1972B64C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03" y="2617190"/>
            <a:ext cx="5642681" cy="2150073"/>
          </a:xfrm>
          <a:prstGeom prst="rect">
            <a:avLst/>
          </a:prstGeom>
        </p:spPr>
      </p:pic>
      <p:sp>
        <p:nvSpPr>
          <p:cNvPr id="5" name="Google Shape;312;p51">
            <a:extLst>
              <a:ext uri="{FF2B5EF4-FFF2-40B4-BE49-F238E27FC236}">
                <a16:creationId xmlns:a16="http://schemas.microsoft.com/office/drawing/2014/main" id="{429074D0-1C0C-30A8-52BB-C6ECE72EECF2}"/>
              </a:ext>
            </a:extLst>
          </p:cNvPr>
          <p:cNvSpPr txBox="1"/>
          <p:nvPr/>
        </p:nvSpPr>
        <p:spPr>
          <a:xfrm>
            <a:off x="573456" y="2974115"/>
            <a:ext cx="147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Corbel" panose="020B0503020204020204" pitchFamily="34" charset="0"/>
                <a:ea typeface="Source Sans Pro"/>
                <a:cs typeface="Source Sans Pro"/>
                <a:sym typeface="Source Sans Pro"/>
              </a:rPr>
              <a:t>NeurIPS</a:t>
            </a:r>
            <a:r>
              <a:rPr lang="en" dirty="0">
                <a:latin typeface="Corbel" panose="020B0503020204020204" pitchFamily="34" charset="0"/>
                <a:ea typeface="Source Sans Pro"/>
                <a:cs typeface="Source Sans Pro"/>
                <a:sym typeface="Source Sans Pro"/>
              </a:rPr>
              <a:t> 2000</a:t>
            </a:r>
            <a:endParaRPr dirty="0">
              <a:latin typeface="Corbel" panose="020B0503020204020204" pitchFamily="34" charset="0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1441816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7F4B-4BAA-E746-DF47-AEA7A534B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1F2F6-1707-9AFB-A7BD-AF7FE5E15D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Language Modeling (LM)</a:t>
            </a:r>
            <a:r>
              <a:rPr lang="en-US" dirty="0"/>
              <a:t>, a useful predictive objective for language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Perplexity</a:t>
            </a:r>
            <a:r>
              <a:rPr lang="en-US" dirty="0"/>
              <a:t>, a measure of an LM’s predictive ability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N-gram models</a:t>
            </a:r>
            <a:r>
              <a:rPr lang="en-US" dirty="0"/>
              <a:t> (~1980 to early 2000’s),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Early instances of LMs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Difficult to scale to large window sizes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Shallow neural LMs </a:t>
            </a:r>
            <a:r>
              <a:rPr lang="en-US" dirty="0"/>
              <a:t>(early and mid-2000’s),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We will need in coming sessions that one can build these models with neural networks.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These will be effective predictive models based on feed-forward networks </a:t>
            </a:r>
          </a:p>
        </p:txBody>
      </p:sp>
    </p:spTree>
    <p:extLst>
      <p:ext uri="{BB962C8B-B14F-4D97-AF65-F5344CB8AC3E}">
        <p14:creationId xmlns:p14="http://schemas.microsoft.com/office/powerpoint/2010/main" val="304894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3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4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5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6473</TotalTime>
  <Words>5162</Words>
  <Application>Microsoft Macintosh PowerPoint</Application>
  <PresentationFormat>On-screen Show (16:9)</PresentationFormat>
  <Paragraphs>805</Paragraphs>
  <Slides>93</Slides>
  <Notes>28</Notes>
  <HiddenSlides>8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93</vt:i4>
      </vt:variant>
    </vt:vector>
  </HeadingPairs>
  <TitlesOfParts>
    <vt:vector size="114" baseType="lpstr">
      <vt:lpstr>Times New Roman</vt:lpstr>
      <vt:lpstr>Source Serif Pro</vt:lpstr>
      <vt:lpstr>Google Sans</vt:lpstr>
      <vt:lpstr>Trebuchet MS</vt:lpstr>
      <vt:lpstr>Merriweather Sans</vt:lpstr>
      <vt:lpstr>Source Sans Pro</vt:lpstr>
      <vt:lpstr>Arial</vt:lpstr>
      <vt:lpstr>Corbel</vt:lpstr>
      <vt:lpstr>Courier New</vt:lpstr>
      <vt:lpstr>Cambria Math</vt:lpstr>
      <vt:lpstr>Calibri</vt:lpstr>
      <vt:lpstr>Verdana</vt:lpstr>
      <vt:lpstr>Consolas</vt:lpstr>
      <vt:lpstr>Tahoma</vt:lpstr>
      <vt:lpstr>Wingdings</vt:lpstr>
      <vt:lpstr>Roboto</vt:lpstr>
      <vt:lpstr>Simple Light</vt:lpstr>
      <vt:lpstr>EP Presentation Theme - Simple</vt:lpstr>
      <vt:lpstr>1_EP Presentation Theme - Fancy</vt:lpstr>
      <vt:lpstr>2_EP Presentation Theme - Special</vt:lpstr>
      <vt:lpstr>1_EP Presentation Theme - Simple</vt:lpstr>
      <vt:lpstr>Language Modeling</vt:lpstr>
      <vt:lpstr>HW1 is released!  </vt:lpstr>
      <vt:lpstr>“Is Typesetting Mandatory?”</vt:lpstr>
      <vt:lpstr>How do I edit the overleaf file?</vt:lpstr>
      <vt:lpstr>Recap: Self-Supervised Models</vt:lpstr>
      <vt:lpstr>Language Modeling: Motivation</vt:lpstr>
      <vt:lpstr>Language Modeling: Chapter Plan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Probability of Upcoming Word </vt:lpstr>
      <vt:lpstr>LMs as a Marginal Distribution</vt:lpstr>
      <vt:lpstr>LMs as Implicit Joint Distribution over Language </vt:lpstr>
      <vt:lpstr>Doing Things with Language Model </vt:lpstr>
      <vt:lpstr>Doing Things with Language Model </vt:lpstr>
      <vt:lpstr>Doing Things with Language Model (2)</vt:lpstr>
      <vt:lpstr>Doing Things with Language Model (3)</vt:lpstr>
      <vt:lpstr>Why Care About Language Modeling?</vt:lpstr>
      <vt:lpstr>You use Language Models every day! </vt:lpstr>
      <vt:lpstr>You use Language Models every day! </vt:lpstr>
      <vt:lpstr>You use Language Models every day! </vt:lpstr>
      <vt:lpstr>It Can be Misused Too … </vt:lpstr>
      <vt:lpstr>Summary </vt:lpstr>
      <vt:lpstr>PowerPoint Presentation</vt:lpstr>
      <vt:lpstr>The General  Language Modeling Problem</vt:lpstr>
      <vt:lpstr>LMs as a Marginal Distribution</vt:lpstr>
      <vt:lpstr>PowerPoint Presentation</vt:lpstr>
      <vt:lpstr>PowerPoint Presentation</vt:lpstr>
      <vt:lpstr>PowerPoint Presentation</vt:lpstr>
      <vt:lpstr>Language Models: A History</vt:lpstr>
      <vt:lpstr>PowerPoint Presentation</vt:lpstr>
      <vt:lpstr>PowerPoint Presentation</vt:lpstr>
      <vt:lpstr>PowerPoint Presentation</vt:lpstr>
      <vt:lpstr>PowerPoint Presentation</vt:lpstr>
      <vt:lpstr>Understanding Sparsity: A Thought Experiment</vt:lpstr>
      <vt:lpstr>N-gram Language Models </vt:lpstr>
      <vt:lpstr>Generation from N-Gram Models</vt:lpstr>
      <vt:lpstr>Generation from N-Gram Models</vt:lpstr>
      <vt:lpstr>Generation from N-Gram Models</vt:lpstr>
      <vt:lpstr>Generation from N-Gram Models</vt:lpstr>
      <vt:lpstr>Generation from N-Gram Models</vt:lpstr>
      <vt:lpstr>N-Gram Models in Practice</vt:lpstr>
      <vt:lpstr>N-Grams LMs and Long-range Dependencies</vt:lpstr>
      <vt:lpstr>Pre-Computed N-Grams </vt:lpstr>
      <vt:lpstr>Pre-Computed N-Grams </vt:lpstr>
      <vt:lpstr>Pre-Computed N-Grams </vt:lpstr>
      <vt:lpstr>Pre-Computed N-Grams </vt:lpstr>
      <vt:lpstr>Scaling N-Grams </vt:lpstr>
      <vt:lpstr>Scaling N-Grams </vt:lpstr>
      <vt:lpstr>Scaling N-Grams </vt:lpstr>
      <vt:lpstr>N-Gram Language Models, A Historical Highlight </vt:lpstr>
      <vt:lpstr>Summary </vt:lpstr>
      <vt:lpstr>PowerPoint Presentation</vt:lpstr>
      <vt:lpstr>PowerPoint Presentation</vt:lpstr>
      <vt:lpstr>Large Language Models</vt:lpstr>
      <vt:lpstr>Large Language Models</vt:lpstr>
      <vt:lpstr>Rank the LMs! </vt:lpstr>
      <vt:lpstr>Rank the LMs! </vt:lpstr>
      <vt:lpstr>Evaluating Language Models </vt:lpstr>
      <vt:lpstr>Evaluating Language Models </vt:lpstr>
      <vt:lpstr>Evaluating Language Models: Example</vt:lpstr>
      <vt:lpstr>Be Careful About Data Leakage! </vt:lpstr>
      <vt:lpstr>Evaluating Language Models: Intrinsic vs Extrinsic </vt:lpstr>
      <vt:lpstr>A Typical Machine Learning and Evaluation Protocol </vt:lpstr>
      <vt:lpstr>Evaluation Metric for Language Modeling: Perplexity</vt:lpstr>
      <vt:lpstr>Evaluation Metric for Language Modeling: Perplexity</vt:lpstr>
      <vt:lpstr>Evaluation Metric for Language Modeling: Perplexity</vt:lpstr>
      <vt:lpstr>Evaluation Metric for Language Modeling: Perplexity</vt:lpstr>
      <vt:lpstr>Evaluation Metric for Language Modeling: Perplexity</vt:lpstr>
      <vt:lpstr>Intuition-building Quizzes (1)</vt:lpstr>
      <vt:lpstr>Intuition-building Quizzes (2)</vt:lpstr>
      <vt:lpstr>Intuition-building Quizzes (3)</vt:lpstr>
      <vt:lpstr>Perplexity: Summary </vt:lpstr>
      <vt:lpstr>Lower perplexity == Better Model </vt:lpstr>
      <vt:lpstr>Lower perplexity == Better Model </vt:lpstr>
      <vt:lpstr>Lower perplexity == Better Model </vt:lpstr>
      <vt:lpstr>How Should One Deal With Zeros? </vt:lpstr>
      <vt:lpstr>How Should One Deal With Zeros? </vt:lpstr>
      <vt:lpstr>Smoothing: Make All Probs Non-Zero</vt:lpstr>
      <vt:lpstr>Summary</vt:lpstr>
      <vt:lpstr>PowerPoint Presentation</vt:lpstr>
      <vt:lpstr>LM as a Machine Learning Problem</vt:lpstr>
      <vt:lpstr>LM as a Machine Learning Problem</vt:lpstr>
      <vt:lpstr>LM as a Machine Learning Problem</vt:lpstr>
      <vt:lpstr>A Fixed-Window Neural LM</vt:lpstr>
      <vt:lpstr>A Fixed-Window Neural LM</vt:lpstr>
      <vt:lpstr>From Counting (N-Gram) to Neural Models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35</cp:revision>
  <cp:lastPrinted>2024-01-23T19:31:21Z</cp:lastPrinted>
  <dcterms:modified xsi:type="dcterms:W3CDTF">2024-02-10T18:16:08Z</dcterms:modified>
</cp:coreProperties>
</file>