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686_124B0B7A.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42_8AE59B7C.xml" ContentType="application/vnd.ms-powerpoint.comments+xml"/>
  <Override PartName="/ppt/comments/modernComment_596_D1EB70A4.xml" ContentType="application/vnd.ms-powerpoint.comments+xml"/>
  <Override PartName="/ppt/comments/modernComment_70A_78A77388.xml" ContentType="application/vnd.ms-powerpoint.comments+xml"/>
  <Override PartName="/ppt/comments/modernComment_70B_F9265226.xml" ContentType="application/vnd.ms-powerpoint.comments+xml"/>
  <Override PartName="/ppt/notesSlides/notesSlide33.xml" ContentType="application/vnd.openxmlformats-officedocument.presentationml.notesSlide+xml"/>
  <Override PartName="/ppt/comments/modernComment_70C_36ABC209.xml" ContentType="application/vnd.ms-powerpoint.comments+xml"/>
  <Override PartName="/ppt/notesSlides/notesSlide34.xml" ContentType="application/vnd.openxmlformats-officedocument.presentationml.notesSlide+xml"/>
  <Override PartName="/ppt/comments/modernComment_70D_E0B4655A.xml" ContentType="application/vnd.ms-powerpoint.comments+xml"/>
  <Override PartName="/ppt/notesSlides/notesSlide35.xml" ContentType="application/vnd.openxmlformats-officedocument.presentationml.notesSlide+xml"/>
  <Override PartName="/ppt/comments/modernComment_713_76706308.xml" ContentType="application/vnd.ms-powerpoint.comments+xml"/>
  <Override PartName="/ppt/notesSlides/notesSlide36.xml" ContentType="application/vnd.openxmlformats-officedocument.presentationml.notesSlide+xml"/>
  <Override PartName="/ppt/comments/modernComment_714_26DA61B1.xml" ContentType="application/vnd.ms-powerpoint.comments+xml"/>
  <Override PartName="/ppt/notesSlides/notesSlide37.xml" ContentType="application/vnd.openxmlformats-officedocument.presentationml.notesSlide+xml"/>
  <Override PartName="/ppt/comments/modernComment_715_9EA259A.xml" ContentType="application/vnd.ms-powerpoint.comments+xml"/>
  <Override PartName="/ppt/notesSlides/notesSlide38.xml" ContentType="application/vnd.openxmlformats-officedocument.presentationml.notesSlide+xml"/>
  <Override PartName="/ppt/comments/modernComment_716_93919F8B.xml" ContentType="application/vnd.ms-powerpoint.comments+xml"/>
  <Override PartName="/ppt/notesSlides/notesSlide39.xml" ContentType="application/vnd.openxmlformats-officedocument.presentationml.notesSlide+xml"/>
  <Override PartName="/ppt/comments/modernComment_717_2672E1CE.xml" ContentType="application/vnd.ms-powerpoint.comments+xml"/>
  <Override PartName="/ppt/notesSlides/notesSlide40.xml" ContentType="application/vnd.openxmlformats-officedocument.presentationml.notesSlide+xml"/>
  <Override PartName="/ppt/comments/modernComment_718_1272E596.xml" ContentType="application/vnd.ms-powerpoint.comments+xml"/>
  <Override PartName="/ppt/notesSlides/notesSlide41.xml" ContentType="application/vnd.openxmlformats-officedocument.presentationml.notesSlide+xml"/>
  <Override PartName="/ppt/comments/modernComment_719_D0860B68.xml" ContentType="application/vnd.ms-powerpoint.comments+xml"/>
  <Override PartName="/ppt/notesSlides/notesSlide42.xml" ContentType="application/vnd.openxmlformats-officedocument.presentationml.notesSlide+xml"/>
  <Override PartName="/ppt/comments/modernComment_592_3124DBC4.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3" r:id="rId2"/>
    <p:sldMasterId id="2147483708" r:id="rId3"/>
    <p:sldMasterId id="2147483719" r:id="rId4"/>
    <p:sldMasterId id="2147483749" r:id="rId5"/>
  </p:sldMasterIdLst>
  <p:notesMasterIdLst>
    <p:notesMasterId r:id="rId199"/>
  </p:notesMasterIdLst>
  <p:sldIdLst>
    <p:sldId id="1649" r:id="rId6"/>
    <p:sldId id="1417" r:id="rId7"/>
    <p:sldId id="1792" r:id="rId8"/>
    <p:sldId id="1706" r:id="rId9"/>
    <p:sldId id="1707" r:id="rId10"/>
    <p:sldId id="321" r:id="rId11"/>
    <p:sldId id="312" r:id="rId12"/>
    <p:sldId id="1708" r:id="rId13"/>
    <p:sldId id="1326" r:id="rId14"/>
    <p:sldId id="1428" r:id="rId15"/>
    <p:sldId id="452" r:id="rId16"/>
    <p:sldId id="453" r:id="rId17"/>
    <p:sldId id="454" r:id="rId18"/>
    <p:sldId id="455" r:id="rId19"/>
    <p:sldId id="604" r:id="rId20"/>
    <p:sldId id="605" r:id="rId21"/>
    <p:sldId id="458" r:id="rId22"/>
    <p:sldId id="1329" r:id="rId23"/>
    <p:sldId id="1750" r:id="rId24"/>
    <p:sldId id="1327" r:id="rId25"/>
    <p:sldId id="1751" r:id="rId26"/>
    <p:sldId id="1753" r:id="rId27"/>
    <p:sldId id="270" r:id="rId28"/>
    <p:sldId id="1756" r:id="rId29"/>
    <p:sldId id="1752" r:id="rId30"/>
    <p:sldId id="1418" r:id="rId31"/>
    <p:sldId id="1770" r:id="rId32"/>
    <p:sldId id="1771" r:id="rId33"/>
    <p:sldId id="602" r:id="rId34"/>
    <p:sldId id="1755" r:id="rId35"/>
    <p:sldId id="1419" r:id="rId36"/>
    <p:sldId id="1793" r:id="rId37"/>
    <p:sldId id="1754" r:id="rId38"/>
    <p:sldId id="1757" r:id="rId39"/>
    <p:sldId id="1424" r:id="rId40"/>
    <p:sldId id="1711" r:id="rId41"/>
    <p:sldId id="1709" r:id="rId42"/>
    <p:sldId id="1328" r:id="rId43"/>
    <p:sldId id="1340" r:id="rId44"/>
    <p:sldId id="423" r:id="rId45"/>
    <p:sldId id="1775" r:id="rId46"/>
    <p:sldId id="1293" r:id="rId47"/>
    <p:sldId id="1772" r:id="rId48"/>
    <p:sldId id="1773" r:id="rId49"/>
    <p:sldId id="1774" r:id="rId50"/>
    <p:sldId id="430" r:id="rId51"/>
    <p:sldId id="1776" r:id="rId52"/>
    <p:sldId id="1777" r:id="rId53"/>
    <p:sldId id="1420" r:id="rId54"/>
    <p:sldId id="433" r:id="rId55"/>
    <p:sldId id="1778" r:id="rId56"/>
    <p:sldId id="1779" r:id="rId57"/>
    <p:sldId id="435" r:id="rId58"/>
    <p:sldId id="1791" r:id="rId59"/>
    <p:sldId id="1781" r:id="rId60"/>
    <p:sldId id="1782" r:id="rId61"/>
    <p:sldId id="1768" r:id="rId62"/>
    <p:sldId id="1421" r:id="rId63"/>
    <p:sldId id="1712" r:id="rId64"/>
    <p:sldId id="1710" r:id="rId65"/>
    <p:sldId id="1759" r:id="rId66"/>
    <p:sldId id="1785" r:id="rId67"/>
    <p:sldId id="1783" r:id="rId68"/>
    <p:sldId id="1786" r:id="rId69"/>
    <p:sldId id="1784" r:id="rId70"/>
    <p:sldId id="1787" r:id="rId71"/>
    <p:sldId id="1788" r:id="rId72"/>
    <p:sldId id="1760" r:id="rId73"/>
    <p:sldId id="1667" r:id="rId74"/>
    <p:sldId id="657" r:id="rId75"/>
    <p:sldId id="1692" r:id="rId76"/>
    <p:sldId id="1670" r:id="rId77"/>
    <p:sldId id="1668" r:id="rId78"/>
    <p:sldId id="1693" r:id="rId79"/>
    <p:sldId id="1400" r:id="rId80"/>
    <p:sldId id="1789" r:id="rId81"/>
    <p:sldId id="1748" r:id="rId82"/>
    <p:sldId id="1356" r:id="rId83"/>
    <p:sldId id="1357" r:id="rId84"/>
    <p:sldId id="1360" r:id="rId85"/>
    <p:sldId id="1362" r:id="rId86"/>
    <p:sldId id="1361" r:id="rId87"/>
    <p:sldId id="1794" r:id="rId88"/>
    <p:sldId id="1795" r:id="rId89"/>
    <p:sldId id="1376" r:id="rId90"/>
    <p:sldId id="1363" r:id="rId91"/>
    <p:sldId id="1364" r:id="rId92"/>
    <p:sldId id="1367" r:id="rId93"/>
    <p:sldId id="1368" r:id="rId94"/>
    <p:sldId id="1423" r:id="rId95"/>
    <p:sldId id="1713" r:id="rId96"/>
    <p:sldId id="1714" r:id="rId97"/>
    <p:sldId id="1422" r:id="rId98"/>
    <p:sldId id="1347" r:id="rId99"/>
    <p:sldId id="1348" r:id="rId100"/>
    <p:sldId id="1349" r:id="rId101"/>
    <p:sldId id="1350" r:id="rId102"/>
    <p:sldId id="1341" r:id="rId103"/>
    <p:sldId id="1370" r:id="rId104"/>
    <p:sldId id="1723" r:id="rId105"/>
    <p:sldId id="1381" r:id="rId106"/>
    <p:sldId id="1379" r:id="rId107"/>
    <p:sldId id="1797" r:id="rId108"/>
    <p:sldId id="1798" r:id="rId109"/>
    <p:sldId id="1796" r:id="rId110"/>
    <p:sldId id="1799" r:id="rId111"/>
    <p:sldId id="1717" r:id="rId112"/>
    <p:sldId id="1800" r:id="rId113"/>
    <p:sldId id="1380" r:id="rId114"/>
    <p:sldId id="1384" r:id="rId115"/>
    <p:sldId id="1727" r:id="rId116"/>
    <p:sldId id="1724" r:id="rId117"/>
    <p:sldId id="1442" r:id="rId118"/>
    <p:sldId id="1761" r:id="rId119"/>
    <p:sldId id="1762" r:id="rId120"/>
    <p:sldId id="1385" r:id="rId121"/>
    <p:sldId id="705" r:id="rId122"/>
    <p:sldId id="322" r:id="rId123"/>
    <p:sldId id="323" r:id="rId124"/>
    <p:sldId id="324" r:id="rId125"/>
    <p:sldId id="325" r:id="rId126"/>
    <p:sldId id="326" r:id="rId127"/>
    <p:sldId id="327" r:id="rId128"/>
    <p:sldId id="1430" r:id="rId129"/>
    <p:sldId id="1431" r:id="rId130"/>
    <p:sldId id="1432" r:id="rId131"/>
    <p:sldId id="1433" r:id="rId132"/>
    <p:sldId id="1434" r:id="rId133"/>
    <p:sldId id="1435" r:id="rId134"/>
    <p:sldId id="1437" r:id="rId135"/>
    <p:sldId id="1436" r:id="rId136"/>
    <p:sldId id="1438" r:id="rId137"/>
    <p:sldId id="1439" r:id="rId138"/>
    <p:sldId id="1440" r:id="rId139"/>
    <p:sldId id="1441" r:id="rId140"/>
    <p:sldId id="1802" r:id="rId141"/>
    <p:sldId id="1803" r:id="rId142"/>
    <p:sldId id="1804" r:id="rId143"/>
    <p:sldId id="1805" r:id="rId144"/>
    <p:sldId id="1811" r:id="rId145"/>
    <p:sldId id="1812" r:id="rId146"/>
    <p:sldId id="1813" r:id="rId147"/>
    <p:sldId id="1814" r:id="rId148"/>
    <p:sldId id="1815" r:id="rId149"/>
    <p:sldId id="1816" r:id="rId150"/>
    <p:sldId id="1817" r:id="rId151"/>
    <p:sldId id="1763" r:id="rId152"/>
    <p:sldId id="1427" r:id="rId153"/>
    <p:sldId id="1728" r:id="rId154"/>
    <p:sldId id="1726" r:id="rId155"/>
    <p:sldId id="297" r:id="rId156"/>
    <p:sldId id="298" r:id="rId157"/>
    <p:sldId id="299" r:id="rId158"/>
    <p:sldId id="300" r:id="rId159"/>
    <p:sldId id="301" r:id="rId160"/>
    <p:sldId id="1819" r:id="rId161"/>
    <p:sldId id="1444" r:id="rId162"/>
    <p:sldId id="1397" r:id="rId163"/>
    <p:sldId id="1398" r:id="rId164"/>
    <p:sldId id="1767" r:id="rId165"/>
    <p:sldId id="1443" r:id="rId166"/>
    <p:sldId id="339" r:id="rId167"/>
    <p:sldId id="1765" r:id="rId168"/>
    <p:sldId id="1725" r:id="rId169"/>
    <p:sldId id="1734" r:id="rId170"/>
    <p:sldId id="1821" r:id="rId171"/>
    <p:sldId id="1823" r:id="rId172"/>
    <p:sldId id="1824" r:id="rId173"/>
    <p:sldId id="1820" r:id="rId174"/>
    <p:sldId id="1825" r:id="rId175"/>
    <p:sldId id="1822" r:id="rId176"/>
    <p:sldId id="1732" r:id="rId177"/>
    <p:sldId id="1401" r:id="rId178"/>
    <p:sldId id="1404" r:id="rId179"/>
    <p:sldId id="1426" r:id="rId180"/>
    <p:sldId id="1406" r:id="rId181"/>
    <p:sldId id="1407" r:id="rId182"/>
    <p:sldId id="1408" r:id="rId183"/>
    <p:sldId id="1661" r:id="rId184"/>
    <p:sldId id="1730" r:id="rId185"/>
    <p:sldId id="1731" r:id="rId186"/>
    <p:sldId id="1735" r:id="rId187"/>
    <p:sldId id="1736" r:id="rId188"/>
    <p:sldId id="1737" r:id="rId189"/>
    <p:sldId id="1739" r:id="rId190"/>
    <p:sldId id="1740" r:id="rId191"/>
    <p:sldId id="1662" r:id="rId192"/>
    <p:sldId id="1741" r:id="rId193"/>
    <p:sldId id="1742" r:id="rId194"/>
    <p:sldId id="1743" r:id="rId195"/>
    <p:sldId id="1744" r:id="rId196"/>
    <p:sldId id="1660" r:id="rId197"/>
    <p:sldId id="1745" r:id="rId198"/>
  </p:sldIdLst>
  <p:sldSz cx="9144000" cy="5143500" type="screen16x9"/>
  <p:notesSz cx="6858000" cy="9144000"/>
  <p:embeddedFontLst>
    <p:embeddedFont>
      <p:font typeface="Cambria Math" panose="02040503050406030204" pitchFamily="18" charset="0"/>
      <p:regular r:id="rId200"/>
    </p:embeddedFont>
    <p:embeddedFont>
      <p:font typeface="Consolas" panose="020B0609020204030204" pitchFamily="49" charset="0"/>
      <p:regular r:id="rId201"/>
      <p:bold r:id="rId202"/>
      <p:italic r:id="rId203"/>
      <p:boldItalic r:id="rId204"/>
    </p:embeddedFont>
    <p:embeddedFont>
      <p:font typeface="Corbel" panose="020B0503020204020204" pitchFamily="34" charset="0"/>
      <p:regular r:id="rId205"/>
      <p:bold r:id="rId206"/>
      <p:italic r:id="rId207"/>
      <p:boldItalic r:id="rId208"/>
    </p:embeddedFont>
    <p:embeddedFont>
      <p:font typeface="Roboto" panose="02000000000000000000" pitchFamily="2" charset="0"/>
      <p:regular r:id="rId209"/>
      <p:bold r:id="rId210"/>
      <p:italic r:id="rId211"/>
      <p:boldItalic r:id="rId212"/>
    </p:embeddedFont>
    <p:embeddedFont>
      <p:font typeface="Source Sans Pro" panose="020B0503030403020204" pitchFamily="34" charset="0"/>
      <p:regular r:id="rId213"/>
      <p:bold r:id="rId214"/>
      <p:italic r:id="rId215"/>
      <p:boldItalic r:id="rId216"/>
    </p:embeddedFont>
    <p:embeddedFont>
      <p:font typeface="Source Serif Pro" panose="02040603050405020204" pitchFamily="18" charset="0"/>
      <p:regular r:id="rId217"/>
      <p:bold r:id="rId218"/>
      <p:italic r:id="rId219"/>
      <p:boldItalic r:id="rId220"/>
    </p:embeddedFont>
    <p:embeddedFont>
      <p:font typeface="Tahoma" panose="020B0604030504040204" pitchFamily="34" charset="0"/>
      <p:regular r:id="rId221"/>
      <p:bold r:id="rId2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6700"/>
    <a:srgbClr val="0006C7"/>
    <a:srgbClr val="30FF12"/>
    <a:srgbClr val="FF0000"/>
    <a:srgbClr val="DCF9CD"/>
    <a:srgbClr val="FFD0CC"/>
    <a:srgbClr val="E40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C676B-4998-0249-BEDC-34831A2CAEC0}" v="4070" dt="2024-02-06T13:46:55.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80192"/>
  </p:normalViewPr>
  <p:slideViewPr>
    <p:cSldViewPr snapToGrid="0">
      <p:cViewPr varScale="1">
        <p:scale>
          <a:sx n="155" d="100"/>
          <a:sy n="155" d="100"/>
        </p:scale>
        <p:origin x="1368" y="176"/>
      </p:cViewPr>
      <p:guideLst>
        <p:guide orient="horz" pos="1620"/>
        <p:guide pos="2880"/>
      </p:guideLst>
    </p:cSldViewPr>
  </p:slideViewPr>
  <p:notesTextViewPr>
    <p:cViewPr>
      <p:scale>
        <a:sx n="145" d="100"/>
        <a:sy n="14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font" Target="fonts/font6.fntdata"/><Relationship Id="rId226"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font" Target="fonts/font17.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font" Target="fonts/font7.fntdata"/><Relationship Id="rId227" Type="http://schemas.microsoft.com/office/2015/10/relationships/revisionInfo" Target="revisionInfo.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font" Target="fonts/font18.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font" Target="fonts/font8.fntdata"/><Relationship Id="rId228" Type="http://schemas.microsoft.com/office/2018/10/relationships/authors" Target="author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font" Target="fonts/font19.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font" Target="fonts/font9.fntdata"/><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font" Target="fonts/font20.fntdata"/><Relationship Id="rId3" Type="http://schemas.openxmlformats.org/officeDocument/2006/relationships/slideMaster" Target="slideMasters/slideMaster3.xml"/><Relationship Id="rId214" Type="http://schemas.openxmlformats.org/officeDocument/2006/relationships/font" Target="fonts/font15.fntdata"/><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font" Target="fonts/font10.fntdata"/><Relationship Id="rId190" Type="http://schemas.openxmlformats.org/officeDocument/2006/relationships/slide" Target="slides/slide185.xml"/><Relationship Id="rId204" Type="http://schemas.openxmlformats.org/officeDocument/2006/relationships/font" Target="fonts/font5.fntdata"/><Relationship Id="rId220" Type="http://schemas.openxmlformats.org/officeDocument/2006/relationships/font" Target="fonts/font21.fntdata"/><Relationship Id="rId225"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font" Target="fonts/font11.fntdata"/><Relationship Id="rId215" Type="http://schemas.openxmlformats.org/officeDocument/2006/relationships/font" Target="fonts/font16.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font" Target="fonts/font1.fntdata"/><Relationship Id="rId16" Type="http://schemas.openxmlformats.org/officeDocument/2006/relationships/slide" Target="slides/slide11.xml"/><Relationship Id="rId221" Type="http://schemas.openxmlformats.org/officeDocument/2006/relationships/font" Target="fonts/font22.fntdata"/><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font" Target="fonts/font12.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font" Target="fonts/font2.fntdata"/><Relationship Id="rId222" Type="http://schemas.openxmlformats.org/officeDocument/2006/relationships/font" Target="fonts/font23.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font" Target="fonts/font13.fntdata"/><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font" Target="fonts/font3.fntdata"/><Relationship Id="rId223" Type="http://schemas.openxmlformats.org/officeDocument/2006/relationships/presProps" Target="presProp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notesMaster" Target="notesMasters/notesMaster1.xml"/><Relationship Id="rId203" Type="http://schemas.openxmlformats.org/officeDocument/2006/relationships/font" Target="fonts/font4.fntdata"/><Relationship Id="rId19" Type="http://schemas.openxmlformats.org/officeDocument/2006/relationships/slide" Target="slides/slide14.xml"/><Relationship Id="rId224" Type="http://schemas.openxmlformats.org/officeDocument/2006/relationships/viewProps" Target="viewProps.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s>
</file>

<file path=ppt/comments/modernComment_142_8AE59B7C.xml><?xml version="1.0" encoding="utf-8"?>
<p188:cmLst xmlns:a="http://schemas.openxmlformats.org/drawingml/2006/main" xmlns:r="http://schemas.openxmlformats.org/officeDocument/2006/relationships" xmlns:p188="http://schemas.microsoft.com/office/powerpoint/2018/8/main">
  <p188:cm id="{1E61EB15-07C5-7C4D-870A-5A84E3B8B483}" authorId="{AC97BE05-7214-46BD-569F-A0959E827800}" status="resolved" created="2023-02-07T22:48:24.924">
    <pc:sldMkLst xmlns:pc="http://schemas.microsoft.com/office/powerpoint/2013/main/command">
      <pc:docMk/>
      <pc:sldMk cId="2330303356" sldId="322"/>
    </pc:sldMkLst>
    <p188:txBody>
      <a:bodyPr/>
      <a:lstStyle/>
      <a:p>
        <a:r>
          <a:rPr lang="en-US"/>
          <a:t>TODO: it might make sense to move these a bit earlier. </a:t>
        </a:r>
      </a:p>
    </p188:txBody>
  </p188:cm>
</p188:cmLst>
</file>

<file path=ppt/comments/modernComment_592_3124DBC4.xml><?xml version="1.0" encoding="utf-8"?>
<p188:cmLst xmlns:a="http://schemas.openxmlformats.org/drawingml/2006/main" xmlns:r="http://schemas.openxmlformats.org/officeDocument/2006/relationships" xmlns:p188="http://schemas.microsoft.com/office/powerpoint/2018/8/main">
  <p188:cm id="{B012E4E8-0F90-C846-AF20-57B7B5DE1941}" authorId="{AC97BE05-7214-46BD-569F-A0959E827800}" status="resolved" created="2023-02-09T20:20:23.193" complete="100000">
    <pc:sldMkLst xmlns:pc="http://schemas.microsoft.com/office/powerpoint/2013/main/command">
      <pc:docMk/>
      <pc:sldMk cId="824499140" sldId="1426"/>
    </pc:sldMkLst>
    <p188:txBody>
      <a:bodyPr/>
      <a:lstStyle/>
      <a:p>
        <a:r>
          <a:rPr lang="en-US"/>
          <a:t>Actually argument for “zero-centered” is not clear. Needs to be more concrete. </a:t>
        </a:r>
      </a:p>
    </p188:txBody>
  </p188:cm>
</p188:cmLst>
</file>

<file path=ppt/comments/modernComment_596_D1EB70A4.xml><?xml version="1.0" encoding="utf-8"?>
<p188:cmLst xmlns:a="http://schemas.openxmlformats.org/drawingml/2006/main" xmlns:r="http://schemas.openxmlformats.org/officeDocument/2006/relationships" xmlns:p188="http://schemas.microsoft.com/office/powerpoint/2018/8/main">
  <p188:cm id="{71DF68FC-BAF8-2A4E-97D4-53F61C9E58D4}" authorId="{AC97BE05-7214-46BD-569F-A0959E827800}" created="2024-02-03T12:41:02.386">
    <pc:sldMkLst xmlns:pc="http://schemas.microsoft.com/office/powerpoint/2013/main/command">
      <pc:docMk/>
      <pc:sldMk cId="3521867940" sldId="1430"/>
    </pc:sldMkLst>
    <p188:txBody>
      <a:bodyPr/>
      <a:lstStyle/>
      <a:p>
        <a:r>
          <a:rPr lang="en-US"/>
          <a:t>Drop this in future </a:t>
        </a:r>
      </a:p>
    </p188:txBody>
  </p188:cm>
</p188:cmLst>
</file>

<file path=ppt/comments/modernComment_686_124B0B7A.xml><?xml version="1.0" encoding="utf-8"?>
<p188:cmLst xmlns:a="http://schemas.openxmlformats.org/drawingml/2006/main" xmlns:r="http://schemas.openxmlformats.org/officeDocument/2006/relationships" xmlns:p188="http://schemas.microsoft.com/office/powerpoint/2018/8/main">
  <p188:cm id="{1C9D7AD0-7D31-764B-AA51-12F1560E5B73}" authorId="{AC97BE05-7214-46BD-569F-A0959E827800}" status="resolved" created="2023-01-27T03:36:11.976" complete="100000">
    <pc:sldMkLst xmlns:pc="http://schemas.microsoft.com/office/powerpoint/2013/main/command">
      <pc:docMk/>
      <pc:sldMk cId="3988422849" sldId="1670"/>
    </pc:sldMkLst>
    <p188:txBody>
      <a:bodyPr/>
      <a:lstStyle/>
      <a:p>
        <a:r>
          <a:rPr lang="en-US"/>
          <a:t>Slide 42-46 has a little bit of repeated content. </a:t>
        </a:r>
      </a:p>
    </p188:txBody>
  </p188:cm>
</p188:cmLst>
</file>

<file path=ppt/comments/modernComment_70A_78A77388.xml><?xml version="1.0" encoding="utf-8"?>
<p188:cmLst xmlns:a="http://schemas.openxmlformats.org/drawingml/2006/main" xmlns:r="http://schemas.openxmlformats.org/officeDocument/2006/relationships" xmlns:p188="http://schemas.microsoft.com/office/powerpoint/2018/8/main">
  <p188:cm id="{2E2E16D2-B70F-A64D-8208-FBE31B9600C3}" authorId="{AC97BE05-7214-46BD-569F-A0959E827800}" status="resolved" created="2024-02-01T19:32:21.604" complete="100000">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0B_F9265226.xml><?xml version="1.0" encoding="utf-8"?>
<p188:cmLst xmlns:a="http://schemas.openxmlformats.org/drawingml/2006/main" xmlns:r="http://schemas.openxmlformats.org/officeDocument/2006/relationships" xmlns:p188="http://schemas.microsoft.com/office/powerpoint/2018/8/main">
  <p188:cm id="{D2582659-7F36-1D40-B550-84BE7A1F652F}"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0C_36ABC209.xml><?xml version="1.0" encoding="utf-8"?>
<p188:cmLst xmlns:a="http://schemas.openxmlformats.org/drawingml/2006/main" xmlns:r="http://schemas.openxmlformats.org/officeDocument/2006/relationships" xmlns:p188="http://schemas.microsoft.com/office/powerpoint/2018/8/main">
  <p188:cm id="{748E6E5F-0152-D84F-AD87-BD4439E1B0B7}"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0D_E0B4655A.xml><?xml version="1.0" encoding="utf-8"?>
<p188:cmLst xmlns:a="http://schemas.openxmlformats.org/drawingml/2006/main" xmlns:r="http://schemas.openxmlformats.org/officeDocument/2006/relationships" xmlns:p188="http://schemas.microsoft.com/office/powerpoint/2018/8/main">
  <p188:cm id="{0E8638F0-C29E-ED4D-8B6D-01B23C8C09D0}"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3_76706308.xml><?xml version="1.0" encoding="utf-8"?>
<p188:cmLst xmlns:a="http://schemas.openxmlformats.org/drawingml/2006/main" xmlns:r="http://schemas.openxmlformats.org/officeDocument/2006/relationships" xmlns:p188="http://schemas.microsoft.com/office/powerpoint/2018/8/main">
  <p188:cm id="{C7EE1D29-6B52-294D-BE30-1F238E939021}"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4_26DA61B1.xml><?xml version="1.0" encoding="utf-8"?>
<p188:cmLst xmlns:a="http://schemas.openxmlformats.org/drawingml/2006/main" xmlns:r="http://schemas.openxmlformats.org/officeDocument/2006/relationships" xmlns:p188="http://schemas.microsoft.com/office/powerpoint/2018/8/main">
  <p188:cm id="{D1D86FE0-3EFA-424F-9480-7319CAAA36A8}"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5_9EA259A.xml><?xml version="1.0" encoding="utf-8"?>
<p188:cmLst xmlns:a="http://schemas.openxmlformats.org/drawingml/2006/main" xmlns:r="http://schemas.openxmlformats.org/officeDocument/2006/relationships" xmlns:p188="http://schemas.microsoft.com/office/powerpoint/2018/8/main">
  <p188:cm id="{593E3E13-C0B5-8041-B21E-891436313F36}"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6_93919F8B.xml><?xml version="1.0" encoding="utf-8"?>
<p188:cmLst xmlns:a="http://schemas.openxmlformats.org/drawingml/2006/main" xmlns:r="http://schemas.openxmlformats.org/officeDocument/2006/relationships" xmlns:p188="http://schemas.microsoft.com/office/powerpoint/2018/8/main">
  <p188:cm id="{5BA1B6D0-C9D3-4044-8407-170EC4C70702}"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7_2672E1CE.xml><?xml version="1.0" encoding="utf-8"?>
<p188:cmLst xmlns:a="http://schemas.openxmlformats.org/drawingml/2006/main" xmlns:r="http://schemas.openxmlformats.org/officeDocument/2006/relationships" xmlns:p188="http://schemas.microsoft.com/office/powerpoint/2018/8/main">
  <p188:cm id="{7FEF71FA-A04F-3742-8BE3-A75FF85A1298}"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8_1272E596.xml><?xml version="1.0" encoding="utf-8"?>
<p188:cmLst xmlns:a="http://schemas.openxmlformats.org/drawingml/2006/main" xmlns:r="http://schemas.openxmlformats.org/officeDocument/2006/relationships" xmlns:p188="http://schemas.microsoft.com/office/powerpoint/2018/8/main">
  <p188:cm id="{2411AC24-88F9-F14E-93A5-9F0124AD110A}"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comments/modernComment_719_D0860B68.xml><?xml version="1.0" encoding="utf-8"?>
<p188:cmLst xmlns:a="http://schemas.openxmlformats.org/drawingml/2006/main" xmlns:r="http://schemas.openxmlformats.org/officeDocument/2006/relationships" xmlns:p188="http://schemas.microsoft.com/office/powerpoint/2018/8/main">
  <p188:cm id="{E9F4F4DE-157E-AF4B-A322-67C9D1A8FF26}" authorId="{AC97BE05-7214-46BD-569F-A0959E827800}" status="resolved" created="2024-02-01T19:32:21.604">
    <pc:sldMkLst xmlns:pc="http://schemas.microsoft.com/office/powerpoint/2013/main/command">
      <pc:docMk/>
      <pc:sldMk cId="1639968269" sldId="1718"/>
    </pc:sldMkLst>
    <p188:replyLst>
      <p188:reply id="{A61C17F7-F0D0-F849-90E9-72AB8DA635CF}" authorId="{AC97BE05-7214-46BD-569F-A0959E827800}" created="2024-02-01T19:32:47.850">
        <p188:txBody>
          <a:bodyPr/>
          <a:lstStyle/>
          <a:p>
            <a:r>
              <a:rPr lang="en-US"/>
              <a:t>I think here we need a deeper example. </a:t>
            </a:r>
          </a:p>
        </p188:txBody>
      </p188:reply>
    </p188:replyLst>
    <p188:txBody>
      <a:bodyPr/>
      <a:lstStyle/>
      <a:p>
        <a:r>
          <a:rPr lang="en-US"/>
          <a:t>Consider changing this example since in many places local gradients and upstream gradient collapse into one.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39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63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From Wikipedia: </a:t>
            </a:r>
            <a:r>
              <a:rPr lang="en-US" sz="1100" dirty="0"/>
              <a:t>At the majority of synapses, signals are sent from the axon of one neuron to a dendrite of another... All neurons are electrically excitable, maintaining voltage gradients across their membranes… If the voltage changes by a large enough amount, an all-or-none electrochemical pulse called an action potential is generated, which travels rapidly along the cell's axon, and activates synaptic connections with other cells when it arrives.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dendrite of the neuron receives signals (information) from other neurons. The body of the neuron processes this information and if the accumulated signal is strong enough (exceeds a certain threshold), it sends it further through a long 'cable' called an axon. The axon terminus connects with the dendrites of other neurons through synapses. The strength of the connections between the neurons, i.e., the synapses, change as we learn - this process is known as synaptic plasticity.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strength of the connections between the artificial neurons, similar to synapses in biological neurons, is represented by weights, which are adjusted during the training process, mirroring the process of synaptic plasticity in the human brain.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in the analogy, dendrites are like the input values in an artificial neuron, the neuron body is like the processing stage (sum and non-linear function) in the artificial neuron, the axon is like the output of the artificial neuron, and synapses are analogous to the weights assigned to the inputs in artificial neural networks.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11838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Be careful with analogies: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Many different types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Dendrites can perform complex non-linear computations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Synapses are not a single weight but a complex nonlinear dynamical system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Abstracting a neuron by “firing rate” isn’t enough; temporal sequences of activations matter too (spiking neural networks)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p>
        </p:txBody>
      </p:sp>
    </p:spTree>
    <p:extLst>
      <p:ext uri="{BB962C8B-B14F-4D97-AF65-F5344CB8AC3E}">
        <p14:creationId xmlns:p14="http://schemas.microsoft.com/office/powerpoint/2010/main" val="177617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Walter Pitts” </a:t>
            </a:r>
          </a:p>
        </p:txBody>
      </p:sp>
    </p:spTree>
    <p:extLst>
      <p:ext uri="{BB962C8B-B14F-4D97-AF65-F5344CB8AC3E}">
        <p14:creationId xmlns:p14="http://schemas.microsoft.com/office/powerpoint/2010/main" val="30902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7052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history of AI very much resembles a model of universe in cosmology, in which it goes through periods of expansion and contraction </a:t>
            </a:r>
          </a:p>
          <a:p>
            <a:pPr lvl="1"/>
            <a:r>
              <a:rPr lang="en-US"/>
              <a:t>The first one ….</a:t>
            </a:r>
          </a:p>
          <a:p>
            <a:pPr lvl="1"/>
            <a:r>
              <a:rPr lang="en-US"/>
              <a:t>The second one … </a:t>
            </a:r>
          </a:p>
          <a:p>
            <a:pPr lvl="1"/>
            <a:r>
              <a:rPr lang="en-US"/>
              <a:t>Now it seems like we are at a major expansion </a:t>
            </a:r>
          </a:p>
          <a:p>
            <a:r>
              <a:rPr lang="en-US"/>
              <a:t>If history is any guide, we will inevitably go though another round of contraction in future, but the technology will come out stronger and better at the end of it.</a:t>
            </a:r>
          </a:p>
        </p:txBody>
      </p:sp>
    </p:spTree>
    <p:extLst>
      <p:ext uri="{BB962C8B-B14F-4D97-AF65-F5344CB8AC3E}">
        <p14:creationId xmlns:p14="http://schemas.microsoft.com/office/powerpoint/2010/main" val="290316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1399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7564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24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03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Saul Goodman </a:t>
            </a:r>
          </a:p>
        </p:txBody>
      </p:sp>
    </p:spTree>
    <p:extLst>
      <p:ext uri="{BB962C8B-B14F-4D97-AF65-F5344CB8AC3E}">
        <p14:creationId xmlns:p14="http://schemas.microsoft.com/office/powerpoint/2010/main" val="156980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7826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6369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364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0646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1479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65C1-0C32-59EB-8B33-DFACB74ED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919CD-DB24-265E-F16D-2C78A36F23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AB4C18-FA31-C78E-EDD5-4829D999B15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9404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AC08B-0CC6-BDF4-EDA9-B618BBA10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F1BDF-7745-B7AB-E4CB-C427585B25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A3E221-1564-285E-D8C2-EC3AEF1F62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7545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904D-7F5F-49CA-A704-9D978F87B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A3E1F-D01A-5683-57A3-C3228867C7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851833-8189-62B2-FBA0-A769B7F223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59264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C3A1-3BD7-7C76-4A3A-6E81D5633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0D061-EB27-F3F4-7185-6AAEB7D15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409450-CF06-F062-38D0-68B6F2A64B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93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804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BAD559-58E6-437A-A7FE-2E6C4DB0F6C1}" type="slidenum">
              <a:rPr lang="en-US" smtClean="0">
                <a:latin typeface="Corbel" panose="020B0503020204020204" pitchFamily="34" charset="0"/>
                <a:ea typeface="Tahoma" panose="020B0604030504040204" pitchFamily="34" charset="0"/>
                <a:cs typeface="Tahoma" panose="020B0604030504040204" pitchFamily="34" charset="0"/>
              </a:rPr>
              <a:pPr/>
              <a:t>11</a:t>
            </a:fld>
            <a:endParaRPr lang="en-US">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0890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0B02-3F9F-22E0-6B71-8D38B27DB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E01B2-B504-14C5-A55E-47047E1F95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8EA372E-EBF4-B965-F61E-D784B809F03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3588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4737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200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3257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8499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5637-9FC9-966C-3F3D-72F21D27D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E1F87-FFA7-6C44-ADDC-F615036971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87B618-B968-B1B7-93CB-D1E32AAF480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827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8157E-C8F0-E57F-7B75-777750919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D8E26-A1FC-04F9-5764-FB77B2A5A8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22CD0D-E1B4-E959-97DA-5624C512CA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4973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0B5D-97DA-4754-582E-2CD42D4BE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04320-C558-35D5-5CE9-680760B47E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AFCCAF-837C-6D67-7950-F682712626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127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8F88-6FA7-CD2F-974C-7D4E8E22C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97CD0-C06B-8762-C843-CCA5C6DC75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8476B6-BF75-6623-787A-F43BECA267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2451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2283-08AC-8BBF-0A82-834F013A2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ADEE9-561F-2E6D-5FA4-D2D8275058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36A9D-B896-F023-08F1-6AAF8666FD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084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3256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A455-CFBA-A54E-ADD1-09031B9D4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510F2-DE25-C10B-5A9D-1D380F7075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0E047B-74B9-2D33-45CE-1F5D3FBAB6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5740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A099-F675-A961-409C-90A772618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697A2-9C98-E5AE-0E38-5D264665B8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410C3F-8F5B-EA0E-A0A9-8F1CE5B8C5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617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51CB-322A-105E-7174-D88E90409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DF313-2906-92CD-2590-E4369813307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6490C5-4FD5-B88E-A773-A9B6C844FE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779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4886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1986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1636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515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984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823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solidFill>
                  <a:prstClr val="black"/>
                </a:solidFill>
                <a:latin typeface="Corbel" panose="020B0503020204020204" pitchFamily="34" charset="0"/>
                <a:ea typeface="Tahoma" panose="020B0604030504040204" pitchFamily="34" charset="0"/>
                <a:cs typeface="Tahoma" panose="020B0604030504040204" pitchFamily="34" charset="0"/>
              </a:rPr>
              <a:pPr>
                <a:defRPr/>
              </a:pPr>
              <a:t>29</a:t>
            </a:fld>
            <a:endParaRPr lang="en-US">
              <a:solidFill>
                <a:prstClr val="black"/>
              </a:solidFill>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5232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284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n-US"/>
              <a:t>Analysis on ”circuits” provide intuitions about the power of depth vs. width in neural networks. </a:t>
            </a:r>
          </a:p>
          <a:p>
            <a:pPr lvl="1"/>
            <a:r>
              <a:rPr lang="en-US"/>
              <a:t>Circuit: functions constructed with logical gates (AND, OR, XOR, …). </a:t>
            </a:r>
          </a:p>
          <a:p>
            <a:endParaRPr lang="en-US"/>
          </a:p>
          <a:p>
            <a:endParaRPr lang="en-US"/>
          </a:p>
        </p:txBody>
      </p:sp>
    </p:spTree>
    <p:extLst>
      <p:ext uri="{BB962C8B-B14F-4D97-AF65-F5344CB8AC3E}">
        <p14:creationId xmlns:p14="http://schemas.microsoft.com/office/powerpoint/2010/main" val="1526523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b="0" i="0">
              <a:latin typeface="Corbel" panose="020B0503020204020204" pitchFamily="34" charset="0"/>
              <a:ea typeface="Tahoma" panose="020B0604030504040204" pitchFamily="34" charset="0"/>
              <a:cs typeface="Tahoma" panose="020B060403050404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Corbel" panose="020B0503020204020204" pitchFamily="34" charset="0"/>
              <a:ea typeface="Tahoma" panose="020B0604030504040204" pitchFamily="34" charset="0"/>
              <a:cs typeface="Tahoma" panose="020B060403050404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atin typeface="Corbel" panose="020B0503020204020204" pitchFamily="34" charset="0"/>
              </a:defRPr>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Corbel" panose="020B0503020204020204" pitchFamily="34" charset="0"/>
                <a:cs typeface="Tahoma" panose="020B0604030504040204" pitchFamily="34" charset="0"/>
              </a:defRPr>
            </a:lvl1pPr>
          </a:lstStyle>
          <a:p>
            <a:endParaRPr/>
          </a:p>
        </p:txBody>
      </p:sp>
      <p:sp>
        <p:nvSpPr>
          <p:cNvPr id="3" name="Holder 3"/>
          <p:cNvSpPr>
            <a:spLocks noGrp="1"/>
          </p:cNvSpPr>
          <p:nvPr>
            <p:ph sz="half" idx="2"/>
          </p:nvPr>
        </p:nvSpPr>
        <p:spPr>
          <a:xfrm>
            <a:off x="73026" y="852331"/>
            <a:ext cx="3081655" cy="318549"/>
          </a:xfrm>
          <a:prstGeom prst="rect">
            <a:avLst/>
          </a:prstGeom>
        </p:spPr>
        <p:txBody>
          <a:bodyPr wrap="square" lIns="0" tIns="0" rIns="0" bIns="0">
            <a:spAutoFit/>
          </a:bodyPr>
          <a:lstStyle>
            <a:lvl1pPr>
              <a:defRPr sz="1800" b="0" i="0">
                <a:solidFill>
                  <a:schemeClr val="tx1"/>
                </a:solidFill>
                <a:latin typeface="Corbel" panose="020B0503020204020204" pitchFamily="34" charset="0"/>
                <a:cs typeface="Tahoma" panose="020B0604030504040204" pitchFamily="34" charset="0"/>
              </a:defRPr>
            </a:lvl1pPr>
          </a:lstStyle>
          <a:p>
            <a:endParaRPr/>
          </a:p>
        </p:txBody>
      </p:sp>
      <p:sp>
        <p:nvSpPr>
          <p:cNvPr id="4" name="Holder 4"/>
          <p:cNvSpPr>
            <a:spLocks noGrp="1"/>
          </p:cNvSpPr>
          <p:nvPr>
            <p:ph sz="half" idx="3"/>
          </p:nvPr>
        </p:nvSpPr>
        <p:spPr>
          <a:xfrm>
            <a:off x="4709160" y="1183006"/>
            <a:ext cx="3977640" cy="3231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a:solidFill>
                  <a:schemeClr val="bg1"/>
                </a:solidFill>
                <a:latin typeface="Arial"/>
                <a:cs typeface="Arial"/>
              </a:defRPr>
            </a:lvl1pPr>
          </a:lstStyle>
          <a:p>
            <a:pPr marL="9525">
              <a:lnSpc>
                <a:spcPts val="1733"/>
              </a:lnSpc>
            </a:pPr>
            <a:r>
              <a:rPr lang="en-US" spc="-4">
                <a:latin typeface="Corbel" panose="020B0503020204020204" pitchFamily="34" charset="0"/>
                <a:ea typeface="Tahoma" panose="020B0604030504040204" pitchFamily="34" charset="0"/>
                <a:cs typeface="Tahoma" panose="020B0604030504040204" pitchFamily="34" charset="0"/>
              </a:rPr>
              <a:t>April 19,</a:t>
            </a:r>
            <a:r>
              <a:rPr lang="en-US" spc="-68">
                <a:latin typeface="Corbel" panose="020B0503020204020204" pitchFamily="34" charset="0"/>
                <a:ea typeface="Tahoma" panose="020B0604030504040204" pitchFamily="34" charset="0"/>
                <a:cs typeface="Tahoma" panose="020B0604030504040204" pitchFamily="34" charset="0"/>
              </a:rPr>
              <a:t> </a:t>
            </a:r>
            <a:r>
              <a:rPr lang="en-US" spc="-4">
                <a:latin typeface="Corbel" panose="020B0503020204020204" pitchFamily="34" charset="0"/>
                <a:ea typeface="Tahoma" panose="020B0604030504040204" pitchFamily="34" charset="0"/>
                <a:cs typeface="Tahoma" panose="020B0604030504040204" pitchFamily="34" charset="0"/>
              </a:rPr>
              <a:t>2018</a:t>
            </a:r>
          </a:p>
        </p:txBody>
      </p:sp>
      <p:sp>
        <p:nvSpPr>
          <p:cNvPr id="6" name="Holder 6"/>
          <p:cNvSpPr>
            <a:spLocks noGrp="1"/>
          </p:cNvSpPr>
          <p:nvPr>
            <p:ph type="dt" sz="half" idx="6"/>
          </p:nvPr>
        </p:nvSpPr>
        <p:spPr/>
        <p:txBody>
          <a:bodyPr lIns="0" tIns="0" rIns="0" bIns="0"/>
          <a:lstStyle>
            <a:lvl1pPr>
              <a:defRPr sz="1350" b="0" i="0">
                <a:solidFill>
                  <a:schemeClr val="bg1"/>
                </a:solidFill>
                <a:latin typeface="Arial"/>
                <a:cs typeface="Arial"/>
              </a:defRPr>
            </a:lvl1pPr>
          </a:lstStyle>
          <a:p>
            <a:pPr marL="9525">
              <a:lnSpc>
                <a:spcPts val="1568"/>
              </a:lnSpc>
            </a:pPr>
            <a:r>
              <a:rPr lang="en-US" spc="-4">
                <a:latin typeface="Corbel" panose="020B0503020204020204" pitchFamily="34" charset="0"/>
                <a:ea typeface="Tahoma" panose="020B0604030504040204" pitchFamily="34" charset="0"/>
                <a:cs typeface="Tahoma" panose="020B0604030504040204" pitchFamily="34" charset="0"/>
              </a:rPr>
              <a:t>Fei-Fei Li </a:t>
            </a:r>
            <a:r>
              <a:rPr lang="en-US">
                <a:latin typeface="Corbel" panose="020B0503020204020204" pitchFamily="34" charset="0"/>
                <a:ea typeface="Tahoma" panose="020B0604030504040204" pitchFamily="34" charset="0"/>
                <a:cs typeface="Tahoma" panose="020B0604030504040204" pitchFamily="34" charset="0"/>
              </a:rPr>
              <a:t>&amp; Justin Johnson &amp; </a:t>
            </a:r>
            <a:r>
              <a:rPr lang="en-US" spc="-4">
                <a:latin typeface="Corbel" panose="020B0503020204020204" pitchFamily="34" charset="0"/>
                <a:ea typeface="Tahoma" panose="020B0604030504040204" pitchFamily="34" charset="0"/>
                <a:cs typeface="Tahoma" panose="020B0604030504040204" pitchFamily="34" charset="0"/>
              </a:rPr>
              <a:t>Serena</a:t>
            </a:r>
            <a:r>
              <a:rPr lang="en-US" spc="-94">
                <a:latin typeface="Corbel" panose="020B0503020204020204" pitchFamily="34" charset="0"/>
                <a:ea typeface="Tahoma" panose="020B0604030504040204" pitchFamily="34" charset="0"/>
                <a:cs typeface="Tahoma" panose="020B0604030504040204" pitchFamily="34" charset="0"/>
              </a:rPr>
              <a:t> </a:t>
            </a:r>
            <a:r>
              <a:rPr lang="en-US" spc="-4">
                <a:latin typeface="Corbel" panose="020B0503020204020204" pitchFamily="34" charset="0"/>
                <a:ea typeface="Tahoma" panose="020B0604030504040204" pitchFamily="34" charset="0"/>
                <a:cs typeface="Tahoma" panose="020B0604030504040204" pitchFamily="34" charset="0"/>
              </a:rPr>
              <a:t>Yeung</a:t>
            </a:r>
          </a:p>
        </p:txBody>
      </p:sp>
      <p:sp>
        <p:nvSpPr>
          <p:cNvPr id="7" name="Holder 7"/>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525">
              <a:lnSpc>
                <a:spcPts val="1785"/>
              </a:lnSpc>
            </a:pPr>
            <a:r>
              <a:rPr lang="en-US" sz="2250" spc="-5" baseline="1388">
                <a:latin typeface="Corbel" panose="020B0503020204020204" pitchFamily="34" charset="0"/>
                <a:cs typeface="Tahoma" panose="020B0604030504040204" pitchFamily="34" charset="0"/>
              </a:rPr>
              <a:t>Lecture </a:t>
            </a:r>
            <a:r>
              <a:rPr lang="en-US" sz="2250" baseline="1388">
                <a:latin typeface="Corbel" panose="020B0503020204020204" pitchFamily="34" charset="0"/>
                <a:cs typeface="Tahoma" panose="020B0604030504040204" pitchFamily="34" charset="0"/>
              </a:rPr>
              <a:t>6 -</a:t>
            </a:r>
            <a:r>
              <a:rPr lang="en-US" sz="2250" spc="-208" baseline="1388">
                <a:latin typeface="Corbel" panose="020B0503020204020204" pitchFamily="34" charset="0"/>
                <a:cs typeface="Tahoma" panose="020B0604030504040204" pitchFamily="34" charset="0"/>
              </a:rPr>
              <a:t> </a:t>
            </a:r>
            <a:fld id="{81D60167-4931-47E6-BA6A-407CBD079E47}" type="slidenum">
              <a:rPr smtClean="0">
                <a:latin typeface="Corbel" panose="020B0503020204020204" pitchFamily="34" charset="0"/>
                <a:cs typeface="Tahoma" panose="020B0604030504040204" pitchFamily="34" charset="0"/>
              </a:rPr>
              <a:pPr marL="9525">
                <a:lnSpc>
                  <a:spcPts val="1785"/>
                </a:lnSpc>
              </a:pPr>
              <a:t>‹#›</a:t>
            </a:fld>
            <a:endParaRPr>
              <a:latin typeface="Corbel" panose="020B0503020204020204" pitchFamily="34" charset="0"/>
              <a:cs typeface="Tahoma" panose="020B0604030504040204" pitchFamily="34" charset="0"/>
            </a:endParaRPr>
          </a:p>
        </p:txBody>
      </p:sp>
    </p:spTree>
    <p:extLst>
      <p:ext uri="{BB962C8B-B14F-4D97-AF65-F5344CB8AC3E}">
        <p14:creationId xmlns:p14="http://schemas.microsoft.com/office/powerpoint/2010/main" val="2541253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742950"/>
          </a:xfrm>
        </p:spPr>
        <p:txBody>
          <a:bodyPr/>
          <a:lstStyle/>
          <a:p>
            <a:r>
              <a:rPr lang="en-US"/>
              <a:t>Click to edit Master title style</a:t>
            </a:r>
          </a:p>
        </p:txBody>
      </p:sp>
      <p:sp>
        <p:nvSpPr>
          <p:cNvPr id="3" name="Text Placeholder 2"/>
          <p:cNvSpPr>
            <a:spLocks noGrp="1"/>
          </p:cNvSpPr>
          <p:nvPr>
            <p:ph type="body" sz="half" idx="1"/>
          </p:nvPr>
        </p:nvSpPr>
        <p:spPr>
          <a:xfrm>
            <a:off x="6858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4800600"/>
            <a:ext cx="1905000" cy="342900"/>
          </a:xfrm>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11"/>
          </p:nvPr>
        </p:nvSpPr>
        <p:spPr>
          <a:xfrm>
            <a:off x="6934200" y="4800600"/>
            <a:ext cx="1905000" cy="342900"/>
          </a:xfrm>
        </p:spPr>
        <p:txBody>
          <a:bodyPr/>
          <a:lstStyle>
            <a:lvl1pPr>
              <a:defRPr b="0" i="0"/>
            </a:lvl1pPr>
          </a:lstStyle>
          <a:p>
            <a:fld id="{58339569-C54D-41F6-8779-E9FE5F1AC6BA}" type="slidenum">
              <a:rPr lang="en-US" smtClean="0"/>
              <a:pPr/>
              <a:t>‹#›</a:t>
            </a:fld>
            <a:endParaRPr lang="en-US"/>
          </a:p>
        </p:txBody>
      </p:sp>
      <p:sp>
        <p:nvSpPr>
          <p:cNvPr id="7" name="Footer Placeholder 6"/>
          <p:cNvSpPr>
            <a:spLocks noGrp="1"/>
          </p:cNvSpPr>
          <p:nvPr>
            <p:ph type="ftr" sz="quarter" idx="12"/>
          </p:nvPr>
        </p:nvSpPr>
        <p:spPr>
          <a:xfrm>
            <a:off x="3124200" y="4800600"/>
            <a:ext cx="2895600" cy="342900"/>
          </a:xfrm>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47128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Tahoma" panose="020B0604030504040204" pitchFamily="34" charset="0"/>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Tahoma" panose="020B0604030504040204" pitchFamily="34" charset="0"/>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034027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678937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1170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1643230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4367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0028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3905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28666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77802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91451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1998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9518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5934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3429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66725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596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b="0" i="0">
                <a:solidFill>
                  <a:schemeClr val="bg1"/>
                </a:solidFill>
                <a:latin typeface="Tahoma" panose="020B0604030504040204" pitchFamily="34" charset="0"/>
                <a:ea typeface="Tahoma" panose="020B0604030504040204" pitchFamily="34" charset="0"/>
                <a:cs typeface="Tahoma" panose="020B0604030504040204" pitchFamily="34" charset="0"/>
              </a:rPr>
              <a:t>© The Johns Hopkins University 2023, All Rights Reserved.</a:t>
            </a:r>
          </a:p>
        </p:txBody>
      </p:sp>
    </p:spTree>
    <p:extLst>
      <p:ext uri="{BB962C8B-B14F-4D97-AF65-F5344CB8AC3E}">
        <p14:creationId xmlns:p14="http://schemas.microsoft.com/office/powerpoint/2010/main" val="3625760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667754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3216331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tx1"/>
                </a:solidFill>
                <a:latin typeface="Corbel" panose="020B0503020204020204" pitchFamily="34" charset="0"/>
                <a:cs typeface="Corbel" panose="020B0503020204020204" pitchFamily="34" charset="0"/>
              </a:defRPr>
            </a:lvl1pPr>
          </a:lstStyle>
          <a:p>
            <a:endParaRPr/>
          </a:p>
        </p:txBody>
      </p:sp>
      <p:sp>
        <p:nvSpPr>
          <p:cNvPr id="3" name="Holder 3"/>
          <p:cNvSpPr>
            <a:spLocks noGrp="1"/>
          </p:cNvSpPr>
          <p:nvPr>
            <p:ph type="ftr" sz="quarter" idx="5"/>
          </p:nvPr>
        </p:nvSpPr>
        <p:spPr/>
        <p:txBody>
          <a:bodyPr lIns="0" tIns="0" rIns="0" bIns="0"/>
          <a:lstStyle>
            <a:lvl1pPr>
              <a:defRPr sz="1800" b="0" i="0">
                <a:solidFill>
                  <a:schemeClr val="bg1"/>
                </a:solidFill>
                <a:latin typeface="Arial MT"/>
                <a:cs typeface="Arial MT"/>
              </a:defRPr>
            </a:lvl1pPr>
          </a:lstStyle>
          <a:p>
            <a:pPr marL="12700">
              <a:lnSpc>
                <a:spcPts val="2090"/>
              </a:lnSpc>
            </a:pPr>
            <a:r>
              <a:rPr lang="en-US" spc="-5">
                <a:latin typeface="Corbel" panose="020B0503020204020204" pitchFamily="34" charset="0"/>
                <a:ea typeface="Tahoma" panose="020B0604030504040204" pitchFamily="34" charset="0"/>
                <a:cs typeface="Tahoma" panose="020B0604030504040204" pitchFamily="34" charset="0"/>
              </a:rPr>
              <a:t>April</a:t>
            </a:r>
            <a:r>
              <a:rPr lang="en-US" spc="-50">
                <a:latin typeface="Corbel" panose="020B0503020204020204" pitchFamily="34" charset="0"/>
                <a:ea typeface="Tahoma" panose="020B0604030504040204" pitchFamily="34" charset="0"/>
                <a:cs typeface="Tahoma" panose="020B0604030504040204" pitchFamily="34" charset="0"/>
              </a:rPr>
              <a:t> </a:t>
            </a:r>
            <a:r>
              <a:rPr lang="en-US" spc="-5">
                <a:latin typeface="Corbel" panose="020B0503020204020204" pitchFamily="34" charset="0"/>
                <a:ea typeface="Tahoma" panose="020B0604030504040204" pitchFamily="34" charset="0"/>
                <a:cs typeface="Tahoma" panose="020B0604030504040204" pitchFamily="34" charset="0"/>
              </a:rPr>
              <a:t>07,</a:t>
            </a:r>
            <a:r>
              <a:rPr lang="en-US" spc="-45">
                <a:latin typeface="Corbel" panose="020B0503020204020204" pitchFamily="34" charset="0"/>
                <a:ea typeface="Tahoma" panose="020B0604030504040204" pitchFamily="34" charset="0"/>
                <a:cs typeface="Tahoma" panose="020B0604030504040204" pitchFamily="34" charset="0"/>
              </a:rPr>
              <a:t> </a:t>
            </a:r>
            <a:r>
              <a:rPr lang="en-US" spc="-5">
                <a:latin typeface="Corbel" panose="020B0503020204020204" pitchFamily="34" charset="0"/>
                <a:ea typeface="Tahoma" panose="020B0604030504040204" pitchFamily="34" charset="0"/>
                <a:cs typeface="Tahoma" panose="020B0604030504040204" pitchFamily="34" charset="0"/>
              </a:rPr>
              <a:t>2022</a:t>
            </a:r>
          </a:p>
        </p:txBody>
      </p:sp>
      <p:sp>
        <p:nvSpPr>
          <p:cNvPr id="4" name="Holder 4"/>
          <p:cNvSpPr>
            <a:spLocks noGrp="1"/>
          </p:cNvSpPr>
          <p:nvPr>
            <p:ph type="dt" sz="half" idx="6"/>
          </p:nvPr>
        </p:nvSpPr>
        <p:spPr/>
        <p:txBody>
          <a:bodyPr lIns="0" tIns="0" rIns="0" bIns="0"/>
          <a:lstStyle>
            <a:lvl1pPr>
              <a:defRPr sz="1800" b="0" i="0">
                <a:solidFill>
                  <a:schemeClr val="bg1"/>
                </a:solidFill>
                <a:latin typeface="Arial MT"/>
                <a:cs typeface="Arial MT"/>
              </a:defRPr>
            </a:lvl1pPr>
          </a:lstStyle>
          <a:p>
            <a:pPr marL="12700">
              <a:lnSpc>
                <a:spcPts val="2090"/>
              </a:lnSpc>
            </a:pPr>
            <a:r>
              <a:rPr lang="en-US" spc="-5">
                <a:latin typeface="Corbel" panose="020B0503020204020204" pitchFamily="34" charset="0"/>
                <a:ea typeface="Tahoma" panose="020B0604030504040204" pitchFamily="34" charset="0"/>
                <a:cs typeface="Tahoma" panose="020B0604030504040204" pitchFamily="34" charset="0"/>
              </a:rPr>
              <a:t>Fei-Fei</a:t>
            </a:r>
            <a:r>
              <a:rPr lang="en-US" spc="-20">
                <a:latin typeface="Corbel" panose="020B0503020204020204" pitchFamily="34" charset="0"/>
                <a:ea typeface="Tahoma" panose="020B0604030504040204" pitchFamily="34" charset="0"/>
                <a:cs typeface="Tahoma" panose="020B0604030504040204" pitchFamily="34" charset="0"/>
              </a:rPr>
              <a:t> </a:t>
            </a:r>
            <a:r>
              <a:rPr lang="en-US" spc="-5">
                <a:latin typeface="Corbel" panose="020B0503020204020204" pitchFamily="34" charset="0"/>
                <a:ea typeface="Tahoma" panose="020B0604030504040204" pitchFamily="34" charset="0"/>
                <a:cs typeface="Tahoma" panose="020B0604030504040204" pitchFamily="34" charset="0"/>
              </a:rPr>
              <a:t>Li,</a:t>
            </a:r>
            <a:r>
              <a:rPr lang="en-US" spc="-20">
                <a:latin typeface="Corbel" panose="020B0503020204020204" pitchFamily="34" charset="0"/>
                <a:ea typeface="Tahoma" panose="020B0604030504040204" pitchFamily="34" charset="0"/>
                <a:cs typeface="Tahoma" panose="020B0604030504040204" pitchFamily="34" charset="0"/>
              </a:rPr>
              <a:t> </a:t>
            </a:r>
            <a:r>
              <a:rPr lang="en-US">
                <a:latin typeface="Corbel" panose="020B0503020204020204" pitchFamily="34" charset="0"/>
                <a:ea typeface="Tahoma" panose="020B0604030504040204" pitchFamily="34" charset="0"/>
                <a:cs typeface="Tahoma" panose="020B0604030504040204" pitchFamily="34" charset="0"/>
              </a:rPr>
              <a:t>Jiajun</a:t>
            </a:r>
            <a:r>
              <a:rPr lang="en-US" spc="-20">
                <a:latin typeface="Corbel" panose="020B0503020204020204" pitchFamily="34" charset="0"/>
                <a:ea typeface="Tahoma" panose="020B0604030504040204" pitchFamily="34" charset="0"/>
                <a:cs typeface="Tahoma" panose="020B0604030504040204" pitchFamily="34" charset="0"/>
              </a:rPr>
              <a:t> </a:t>
            </a:r>
            <a:r>
              <a:rPr lang="en-US" spc="-15">
                <a:latin typeface="Corbel" panose="020B0503020204020204" pitchFamily="34" charset="0"/>
                <a:ea typeface="Tahoma" panose="020B0604030504040204" pitchFamily="34" charset="0"/>
                <a:cs typeface="Tahoma" panose="020B0604030504040204" pitchFamily="34" charset="0"/>
              </a:rPr>
              <a:t>Wu,</a:t>
            </a:r>
            <a:r>
              <a:rPr lang="en-US" spc="-20">
                <a:latin typeface="Corbel" panose="020B0503020204020204" pitchFamily="34" charset="0"/>
                <a:ea typeface="Tahoma" panose="020B0604030504040204" pitchFamily="34" charset="0"/>
                <a:cs typeface="Tahoma" panose="020B0604030504040204" pitchFamily="34" charset="0"/>
              </a:rPr>
              <a:t> </a:t>
            </a:r>
            <a:r>
              <a:rPr lang="en-US" spc="-5">
                <a:latin typeface="Corbel" panose="020B0503020204020204" pitchFamily="34" charset="0"/>
                <a:ea typeface="Tahoma" panose="020B0604030504040204" pitchFamily="34" charset="0"/>
                <a:cs typeface="Tahoma" panose="020B0604030504040204" pitchFamily="34" charset="0"/>
              </a:rPr>
              <a:t>Ruohan</a:t>
            </a:r>
            <a:r>
              <a:rPr lang="en-US" spc="-20">
                <a:latin typeface="Corbel" panose="020B0503020204020204" pitchFamily="34" charset="0"/>
                <a:ea typeface="Tahoma" panose="020B0604030504040204" pitchFamily="34" charset="0"/>
                <a:cs typeface="Tahoma" panose="020B0604030504040204" pitchFamily="34" charset="0"/>
              </a:rPr>
              <a:t> </a:t>
            </a:r>
            <a:r>
              <a:rPr lang="en-US" spc="-5">
                <a:latin typeface="Corbel" panose="020B0503020204020204" pitchFamily="34" charset="0"/>
                <a:ea typeface="Tahoma" panose="020B0604030504040204" pitchFamily="34" charset="0"/>
                <a:cs typeface="Tahoma" panose="020B0604030504040204" pitchFamily="34" charset="0"/>
              </a:rPr>
              <a:t>Gao</a:t>
            </a:r>
          </a:p>
        </p:txBody>
      </p:sp>
      <p:sp>
        <p:nvSpPr>
          <p:cNvPr id="5" name="Holder 5"/>
          <p:cNvSpPr>
            <a:spLocks noGrp="1"/>
          </p:cNvSpPr>
          <p:nvPr>
            <p:ph type="sldNum" sz="quarter" idx="7"/>
          </p:nvPr>
        </p:nvSpPr>
        <p:spPr/>
        <p:txBody>
          <a:bodyPr lIns="0" tIns="0" rIns="0" bIns="0"/>
          <a:lstStyle>
            <a:lvl1pPr>
              <a:defRPr sz="1800" b="0" i="0">
                <a:solidFill>
                  <a:schemeClr val="bg1"/>
                </a:solidFill>
                <a:latin typeface="Arial MT"/>
                <a:cs typeface="Arial MT"/>
              </a:defRPr>
            </a:lvl1pPr>
          </a:lstStyle>
          <a:p>
            <a:pPr marL="12700">
              <a:lnSpc>
                <a:spcPts val="2090"/>
              </a:lnSpc>
            </a:pPr>
            <a:r>
              <a:rPr lang="en-US" spc="-5">
                <a:latin typeface="Corbel" panose="020B0503020204020204" pitchFamily="34" charset="0"/>
                <a:ea typeface="Tahoma" panose="020B0604030504040204" pitchFamily="34" charset="0"/>
                <a:cs typeface="Tahoma" panose="020B0604030504040204" pitchFamily="34" charset="0"/>
              </a:rPr>
              <a:t>Lectur</a:t>
            </a:r>
            <a:r>
              <a:rPr lang="en-US">
                <a:latin typeface="Corbel" panose="020B0503020204020204" pitchFamily="34" charset="0"/>
                <a:ea typeface="Tahoma" panose="020B0604030504040204" pitchFamily="34" charset="0"/>
                <a:cs typeface="Tahoma" panose="020B0604030504040204" pitchFamily="34" charset="0"/>
              </a:rPr>
              <a:t>e</a:t>
            </a:r>
            <a:r>
              <a:rPr lang="en-US" spc="-5">
                <a:latin typeface="Corbel" panose="020B0503020204020204" pitchFamily="34" charset="0"/>
                <a:ea typeface="Tahoma" panose="020B0604030504040204" pitchFamily="34" charset="0"/>
                <a:cs typeface="Tahoma" panose="020B0604030504040204" pitchFamily="34" charset="0"/>
              </a:rPr>
              <a:t> </a:t>
            </a:r>
            <a:r>
              <a:rPr lang="en-US">
                <a:latin typeface="Corbel" panose="020B0503020204020204" pitchFamily="34" charset="0"/>
                <a:ea typeface="Tahoma" panose="020B0604030504040204" pitchFamily="34" charset="0"/>
                <a:cs typeface="Tahoma" panose="020B0604030504040204" pitchFamily="34" charset="0"/>
              </a:rPr>
              <a:t>4</a:t>
            </a:r>
            <a:r>
              <a:rPr lang="en-US" spc="-5">
                <a:latin typeface="Corbel" panose="020B0503020204020204" pitchFamily="34" charset="0"/>
                <a:ea typeface="Tahoma" panose="020B0604030504040204" pitchFamily="34" charset="0"/>
                <a:cs typeface="Tahoma" panose="020B0604030504040204" pitchFamily="34" charset="0"/>
              </a:rPr>
              <a:t> </a:t>
            </a:r>
            <a:r>
              <a:rPr lang="en-US">
                <a:latin typeface="Corbel" panose="020B0503020204020204" pitchFamily="34" charset="0"/>
                <a:ea typeface="Tahoma" panose="020B0604030504040204" pitchFamily="34" charset="0"/>
                <a:cs typeface="Tahoma" panose="020B0604030504040204" pitchFamily="34" charset="0"/>
              </a:rPr>
              <a:t>-</a:t>
            </a:r>
            <a:r>
              <a:rPr lang="en-US" spc="-125">
                <a:latin typeface="Corbel" panose="020B0503020204020204" pitchFamily="34" charset="0"/>
                <a:ea typeface="Tahoma" panose="020B0604030504040204" pitchFamily="34" charset="0"/>
                <a:cs typeface="Tahoma" panose="020B0604030504040204" pitchFamily="34" charset="0"/>
              </a:rPr>
              <a:t> </a:t>
            </a:r>
            <a:fld id="{81D60167-4931-47E6-BA6A-407CBD079E47}" type="slidenum">
              <a:rPr smtClean="0">
                <a:latin typeface="Corbel" panose="020B0503020204020204" pitchFamily="34" charset="0"/>
                <a:ea typeface="Tahoma" panose="020B0604030504040204" pitchFamily="34" charset="0"/>
                <a:cs typeface="Tahoma" panose="020B0604030504040204" pitchFamily="34" charset="0"/>
              </a:rPr>
              <a:pPr marL="12700">
                <a:lnSpc>
                  <a:spcPts val="2090"/>
                </a:lnSpc>
              </a:pPr>
              <a:t>‹#›</a:t>
            </a:fld>
            <a:endParaRPr>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2122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7705" y="232029"/>
            <a:ext cx="7479506" cy="457048"/>
          </a:xfrm>
          <a:prstGeom prst="rect">
            <a:avLst/>
          </a:prstGeom>
        </p:spPr>
        <p:txBody>
          <a:bodyPr wrap="square" lIns="0" tIns="0" rIns="0" bIns="0">
            <a:spAutoFit/>
          </a:bodyPr>
          <a:lstStyle>
            <a:lvl1pPr>
              <a:defRPr sz="33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371600" y="2880360"/>
            <a:ext cx="6400800" cy="290849"/>
          </a:xfrm>
          <a:prstGeom prst="rect">
            <a:avLst/>
          </a:prstGeom>
        </p:spPr>
        <p:txBody>
          <a:bodyPr wrap="square" lIns="0" tIns="0" rIns="0" bIns="0">
            <a:spAutoFit/>
          </a:bodyPr>
          <a:lstStyle>
            <a:lvl1pPr>
              <a:defRPr sz="21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86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52618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solidFill>
              <a:latin typeface="+mj-lt"/>
              <a:ea typeface="Tahoma" panose="020B0604030504040204" pitchFamily="34" charset="0"/>
              <a:cs typeface="Tahoma" panose="020B0604030504040204" pitchFamily="34" charset="0"/>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18394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0343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b="0" i="0" kern="0">
              <a:solidFill>
                <a:srgbClr val="0A091B"/>
              </a:solidFill>
              <a:latin typeface="Roboto"/>
              <a:ea typeface="Tahoma" panose="020B0604030504040204" pitchFamily="34" charset="0"/>
              <a:cs typeface="Tahoma" panose="020B0604030504040204" pitchFamily="34" charset="0"/>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2669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7102004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764449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4851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62756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61802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3701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20574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1760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0672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9147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7369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rgbClr val="092C74"/>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rgbClr val="092C74"/>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561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33107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29912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166717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030496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32131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61935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85427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7535069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bg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796708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rgbClr val="092C74"/>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rgbClr val="092C74"/>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956045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5797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16630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76672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284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380458541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400456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7050353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52901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3569728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69811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a:solidFill>
                <a:srgbClr val="F2F2F5"/>
              </a:solidFill>
              <a:latin typeface="Roboto"/>
              <a:ea typeface="Tahoma" panose="020B0604030504040204" pitchFamily="34" charset="0"/>
              <a:cs typeface="Tahoma" panose="020B0604030504040204" pitchFamily="34" charset="0"/>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a:solidFill>
                <a:srgbClr val="F2F2F5"/>
              </a:solidFill>
              <a:latin typeface="Roboto"/>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a:solidFill>
                <a:srgbClr val="F2F2F5"/>
              </a:solidFill>
              <a:latin typeface="Roboto"/>
              <a:ea typeface="Tahoma" panose="020B0604030504040204" pitchFamily="34" charset="0"/>
              <a:cs typeface="Tahoma" panose="020B0604030504040204" pitchFamily="34" charset="0"/>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a:solidFill>
                <a:srgbClr val="F2F2F5"/>
              </a:solidFill>
              <a:latin typeface="Roboto"/>
              <a:ea typeface="Tahoma" panose="020B0604030504040204" pitchFamily="34" charset="0"/>
              <a:cs typeface="Tahoma" panose="020B0604030504040204" pitchFamily="34" charset="0"/>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a:solidFill>
                <a:srgbClr val="F2F2F5"/>
              </a:solidFill>
              <a:latin typeface="Roboto"/>
              <a:ea typeface="Tahoma" panose="020B0604030504040204" pitchFamily="34" charset="0"/>
              <a:cs typeface="Tahoma" panose="020B0604030504040204" pitchFamily="34" charset="0"/>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97520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9142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12216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5997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34401943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060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512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lumMod val="50000"/>
                </a:schemeClr>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12852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lumMod val="50000"/>
                </a:schemeClr>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41649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85514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5274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bg1">
                  <a:lumMod val="50000"/>
                </a:schemeClr>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215799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theme" Target="../theme/theme5.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orbel" panose="020B0503020204020204" pitchFamily="34" charset="0"/>
                <a:ea typeface="Tahoma" panose="020B0604030504040204" pitchFamily="34" charset="0"/>
                <a:cs typeface="Tahoma" panose="020B060403050404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51" r:id="rId3"/>
    <p:sldLayoutId id="2147483652" r:id="rId4"/>
    <p:sldLayoutId id="2147483653" r:id="rId5"/>
    <p:sldLayoutId id="2147483676" r:id="rId6"/>
    <p:sldLayoutId id="2147483677" r:id="rId7"/>
    <p:sldLayoutId id="2147483678" r:id="rId8"/>
    <p:sldLayoutId id="2147483679" r:id="rId9"/>
    <p:sldLayoutId id="2147483655" r:id="rId10"/>
    <p:sldLayoutId id="2147483656" r:id="rId11"/>
    <p:sldLayoutId id="2147483657" r:id="rId12"/>
    <p:sldLayoutId id="2147483680" r:id="rId13"/>
    <p:sldLayoutId id="2147483681" r:id="rId14"/>
    <p:sldLayoutId id="2147483682" r:id="rId15"/>
    <p:sldLayoutId id="2147483672" r:id="rId16"/>
    <p:sldLayoutId id="2147483690" r:id="rId17"/>
    <p:sldLayoutId id="2147483692" r:id="rId18"/>
    <p:sldLayoutId id="2147483759" r:id="rId19"/>
    <p:sldLayoutId id="2147483763" r:id="rId20"/>
    <p:sldLayoutId id="214748376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625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60" r:id="rId15"/>
    <p:sldLayoutId id="2147483761" r:id="rId16"/>
    <p:sldLayoutId id="2147483762" r:id="rId17"/>
    <p:sldLayoutId id="2147483765" r:id="rId18"/>
    <p:sldLayoutId id="2147483766"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01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7190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8488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10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3.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102.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49.png"/><Relationship Id="rId7" Type="http://schemas.openxmlformats.org/officeDocument/2006/relationships/image" Target="../media/image177.png"/><Relationship Id="rId12"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76.png"/><Relationship Id="rId11" Type="http://schemas.openxmlformats.org/officeDocument/2006/relationships/image" Target="../media/image188.png"/><Relationship Id="rId5" Type="http://schemas.openxmlformats.org/officeDocument/2006/relationships/image" Target="../media/image175.png"/><Relationship Id="rId10" Type="http://schemas.openxmlformats.org/officeDocument/2006/relationships/image" Target="../media/image183.png"/><Relationship Id="rId4" Type="http://schemas.openxmlformats.org/officeDocument/2006/relationships/image" Target="../media/image187.png"/><Relationship Id="rId9" Type="http://schemas.openxmlformats.org/officeDocument/2006/relationships/image" Target="../media/image178.png"/></Relationships>
</file>

<file path=ppt/slides/_rels/slide10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51.png"/><Relationship Id="rId7" Type="http://schemas.openxmlformats.org/officeDocument/2006/relationships/image" Target="../media/image177.png"/><Relationship Id="rId12"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76.png"/><Relationship Id="rId11" Type="http://schemas.openxmlformats.org/officeDocument/2006/relationships/image" Target="../media/image188.png"/><Relationship Id="rId5" Type="http://schemas.openxmlformats.org/officeDocument/2006/relationships/image" Target="../media/image175.png"/><Relationship Id="rId10" Type="http://schemas.openxmlformats.org/officeDocument/2006/relationships/image" Target="../media/image183.png"/><Relationship Id="rId4" Type="http://schemas.openxmlformats.org/officeDocument/2006/relationships/image" Target="../media/image187.png"/><Relationship Id="rId9" Type="http://schemas.openxmlformats.org/officeDocument/2006/relationships/image" Target="../media/image178.png"/></Relationships>
</file>

<file path=ppt/slides/_rels/slide10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68.png"/><Relationship Id="rId7" Type="http://schemas.openxmlformats.org/officeDocument/2006/relationships/image" Target="../media/image177.png"/><Relationship Id="rId12" Type="http://schemas.openxmlformats.org/officeDocument/2006/relationships/image" Target="../media/image169.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176.png"/><Relationship Id="rId11" Type="http://schemas.openxmlformats.org/officeDocument/2006/relationships/image" Target="../media/image188.png"/><Relationship Id="rId5" Type="http://schemas.openxmlformats.org/officeDocument/2006/relationships/image" Target="../media/image175.png"/><Relationship Id="rId10" Type="http://schemas.openxmlformats.org/officeDocument/2006/relationships/image" Target="../media/image183.png"/><Relationship Id="rId4" Type="http://schemas.openxmlformats.org/officeDocument/2006/relationships/image" Target="../media/image187.png"/><Relationship Id="rId9" Type="http://schemas.openxmlformats.org/officeDocument/2006/relationships/image" Target="../media/image178.png"/></Relationships>
</file>

<file path=ppt/slides/_rels/slide10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5.png"/><Relationship Id="rId7" Type="http://schemas.openxmlformats.org/officeDocument/2006/relationships/image" Target="../media/image177.png"/><Relationship Id="rId12" Type="http://schemas.openxmlformats.org/officeDocument/2006/relationships/image" Target="../media/image189.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176.png"/><Relationship Id="rId11" Type="http://schemas.openxmlformats.org/officeDocument/2006/relationships/image" Target="../media/image188.png"/><Relationship Id="rId5" Type="http://schemas.openxmlformats.org/officeDocument/2006/relationships/image" Target="../media/image175.png"/><Relationship Id="rId10" Type="http://schemas.openxmlformats.org/officeDocument/2006/relationships/image" Target="../media/image183.png"/><Relationship Id="rId4" Type="http://schemas.openxmlformats.org/officeDocument/2006/relationships/image" Target="../media/image187.png"/><Relationship Id="rId9" Type="http://schemas.openxmlformats.org/officeDocument/2006/relationships/image" Target="../media/image178.png"/></Relationships>
</file>

<file path=ppt/slides/_rels/slide106.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86.png"/><Relationship Id="rId7" Type="http://schemas.openxmlformats.org/officeDocument/2006/relationships/image" Target="../media/image182.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3.png"/></Relationships>
</file>

<file path=ppt/slides/_rels/slide107.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82.png"/><Relationship Id="rId12" Type="http://schemas.openxmlformats.org/officeDocument/2006/relationships/image" Target="../media/image193.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77.png"/><Relationship Id="rId11" Type="http://schemas.openxmlformats.org/officeDocument/2006/relationships/image" Target="../media/image192.png"/><Relationship Id="rId5" Type="http://schemas.openxmlformats.org/officeDocument/2006/relationships/image" Target="../media/image176.png"/><Relationship Id="rId10" Type="http://schemas.openxmlformats.org/officeDocument/2006/relationships/image" Target="../media/image191.png"/><Relationship Id="rId4" Type="http://schemas.openxmlformats.org/officeDocument/2006/relationships/image" Target="../media/image175.png"/><Relationship Id="rId9" Type="http://schemas.openxmlformats.org/officeDocument/2006/relationships/image" Target="../media/image183.png"/><Relationship Id="rId14" Type="http://schemas.openxmlformats.org/officeDocument/2006/relationships/image" Target="../media/image195.png"/></Relationships>
</file>

<file path=ppt/slides/_rels/slide108.xml.rels><?xml version="1.0" encoding="UTF-8" standalone="yes"?>
<Relationships xmlns="http://schemas.openxmlformats.org/package/2006/relationships"><Relationship Id="rId8"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177.png"/><Relationship Id="rId11" Type="http://schemas.openxmlformats.org/officeDocument/2006/relationships/image" Target="../media/image197.png"/><Relationship Id="rId5" Type="http://schemas.openxmlformats.org/officeDocument/2006/relationships/image" Target="../media/image176.png"/><Relationship Id="rId10" Type="http://schemas.openxmlformats.org/officeDocument/2006/relationships/image" Target="../media/image196.png"/><Relationship Id="rId4" Type="http://schemas.openxmlformats.org/officeDocument/2006/relationships/image" Target="../media/image175.png"/><Relationship Id="rId9" Type="http://schemas.openxmlformats.org/officeDocument/2006/relationships/image" Target="../media/image183.png"/></Relationships>
</file>

<file path=ppt/slides/_rels/slide10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98.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1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99.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jpg"/><Relationship Id="rId7" Type="http://schemas.openxmlformats.org/officeDocument/2006/relationships/image" Target="../media/image206.png"/><Relationship Id="rId2" Type="http://schemas.openxmlformats.org/officeDocument/2006/relationships/image" Target="../media/image201.jpg"/><Relationship Id="rId1" Type="http://schemas.openxmlformats.org/officeDocument/2006/relationships/slideLayout" Target="../slideLayouts/slideLayout23.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115.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06.png"/><Relationship Id="rId2" Type="http://schemas.openxmlformats.org/officeDocument/2006/relationships/image" Target="../media/image201.jpg"/><Relationship Id="rId1" Type="http://schemas.openxmlformats.org/officeDocument/2006/relationships/slideLayout" Target="../slideLayouts/slideLayout23.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116.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06.png"/><Relationship Id="rId2" Type="http://schemas.openxmlformats.org/officeDocument/2006/relationships/image" Target="../media/image201.jpg"/><Relationship Id="rId1" Type="http://schemas.openxmlformats.org/officeDocument/2006/relationships/slideLayout" Target="../slideLayouts/slideLayout23.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png"/><Relationship Id="rId7" Type="http://schemas.openxmlformats.org/officeDocument/2006/relationships/image" Target="../media/image212.jpg"/><Relationship Id="rId2" Type="http://schemas.microsoft.com/office/2018/10/relationships/comments" Target="../comments/modernComment_142_8AE59B7C.xml"/><Relationship Id="rId1" Type="http://schemas.openxmlformats.org/officeDocument/2006/relationships/slideLayout" Target="../slideLayouts/slideLayout34.xml"/><Relationship Id="rId6" Type="http://schemas.openxmlformats.org/officeDocument/2006/relationships/image" Target="../media/image211.jpg"/><Relationship Id="rId5" Type="http://schemas.openxmlformats.org/officeDocument/2006/relationships/image" Target="../media/image210.png"/><Relationship Id="rId4" Type="http://schemas.openxmlformats.org/officeDocument/2006/relationships/image" Target="../media/image209.png"/></Relationships>
</file>

<file path=ppt/slides/_rels/slide119.xml.rels><?xml version="1.0" encoding="UTF-8" standalone="yes"?>
<Relationships xmlns="http://schemas.openxmlformats.org/package/2006/relationships"><Relationship Id="rId8" Type="http://schemas.openxmlformats.org/officeDocument/2006/relationships/image" Target="../media/image214.jpg"/><Relationship Id="rId3" Type="http://schemas.openxmlformats.org/officeDocument/2006/relationships/image" Target="../media/image209.png"/><Relationship Id="rId7" Type="http://schemas.openxmlformats.org/officeDocument/2006/relationships/image" Target="../media/image213.jpg"/><Relationship Id="rId2" Type="http://schemas.openxmlformats.org/officeDocument/2006/relationships/image" Target="../media/image208.png"/><Relationship Id="rId1" Type="http://schemas.openxmlformats.org/officeDocument/2006/relationships/slideLayout" Target="../slideLayouts/slideLayout34.xml"/><Relationship Id="rId6" Type="http://schemas.openxmlformats.org/officeDocument/2006/relationships/image" Target="../media/image212.jpg"/><Relationship Id="rId5" Type="http://schemas.openxmlformats.org/officeDocument/2006/relationships/image" Target="../media/image211.jpg"/><Relationship Id="rId4" Type="http://schemas.openxmlformats.org/officeDocument/2006/relationships/image" Target="../media/image210.png"/><Relationship Id="rId9" Type="http://schemas.openxmlformats.org/officeDocument/2006/relationships/image" Target="../media/image215.jp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20.xml.rels><?xml version="1.0" encoding="UTF-8" standalone="yes"?>
<Relationships xmlns="http://schemas.openxmlformats.org/package/2006/relationships"><Relationship Id="rId8" Type="http://schemas.openxmlformats.org/officeDocument/2006/relationships/image" Target="../media/image214.jpg"/><Relationship Id="rId3" Type="http://schemas.openxmlformats.org/officeDocument/2006/relationships/image" Target="../media/image209.png"/><Relationship Id="rId7" Type="http://schemas.openxmlformats.org/officeDocument/2006/relationships/image" Target="../media/image213.jpg"/><Relationship Id="rId2" Type="http://schemas.openxmlformats.org/officeDocument/2006/relationships/image" Target="../media/image208.png"/><Relationship Id="rId1" Type="http://schemas.openxmlformats.org/officeDocument/2006/relationships/slideLayout" Target="../slideLayouts/slideLayout34.xml"/><Relationship Id="rId6" Type="http://schemas.openxmlformats.org/officeDocument/2006/relationships/image" Target="../media/image212.jpg"/><Relationship Id="rId11" Type="http://schemas.openxmlformats.org/officeDocument/2006/relationships/image" Target="../media/image217.jpg"/><Relationship Id="rId5" Type="http://schemas.openxmlformats.org/officeDocument/2006/relationships/image" Target="../media/image211.jp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jpg"/></Relationships>
</file>

<file path=ppt/slides/_rels/slide121.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19.png"/><Relationship Id="rId3" Type="http://schemas.openxmlformats.org/officeDocument/2006/relationships/image" Target="../media/image209.png"/><Relationship Id="rId7" Type="http://schemas.openxmlformats.org/officeDocument/2006/relationships/image" Target="../media/image213.jpg"/><Relationship Id="rId12" Type="http://schemas.openxmlformats.org/officeDocument/2006/relationships/image" Target="../media/image218.png"/><Relationship Id="rId2" Type="http://schemas.openxmlformats.org/officeDocument/2006/relationships/image" Target="../media/image208.png"/><Relationship Id="rId1" Type="http://schemas.openxmlformats.org/officeDocument/2006/relationships/slideLayout" Target="../slideLayouts/slideLayout34.xml"/><Relationship Id="rId6" Type="http://schemas.openxmlformats.org/officeDocument/2006/relationships/image" Target="../media/image212.jpg"/><Relationship Id="rId11" Type="http://schemas.openxmlformats.org/officeDocument/2006/relationships/image" Target="../media/image215.jpg"/><Relationship Id="rId5" Type="http://schemas.openxmlformats.org/officeDocument/2006/relationships/image" Target="../media/image211.jpg"/><Relationship Id="rId10" Type="http://schemas.openxmlformats.org/officeDocument/2006/relationships/image" Target="../media/image214.jpg"/><Relationship Id="rId4" Type="http://schemas.openxmlformats.org/officeDocument/2006/relationships/image" Target="../media/image210.png"/><Relationship Id="rId9" Type="http://schemas.openxmlformats.org/officeDocument/2006/relationships/image" Target="../media/image217.jpg"/></Relationships>
</file>

<file path=ppt/slides/_rels/slide122.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0.png"/><Relationship Id="rId3" Type="http://schemas.openxmlformats.org/officeDocument/2006/relationships/image" Target="../media/image209.png"/><Relationship Id="rId7" Type="http://schemas.openxmlformats.org/officeDocument/2006/relationships/image" Target="../media/image213.jpg"/><Relationship Id="rId12" Type="http://schemas.openxmlformats.org/officeDocument/2006/relationships/image" Target="../media/image218.png"/><Relationship Id="rId2" Type="http://schemas.openxmlformats.org/officeDocument/2006/relationships/image" Target="../media/image208.png"/><Relationship Id="rId1" Type="http://schemas.openxmlformats.org/officeDocument/2006/relationships/slideLayout" Target="../slideLayouts/slideLayout34.xml"/><Relationship Id="rId6" Type="http://schemas.openxmlformats.org/officeDocument/2006/relationships/image" Target="../media/image212.jpg"/><Relationship Id="rId11" Type="http://schemas.openxmlformats.org/officeDocument/2006/relationships/image" Target="../media/image215.jpg"/><Relationship Id="rId5" Type="http://schemas.openxmlformats.org/officeDocument/2006/relationships/image" Target="../media/image211.jpg"/><Relationship Id="rId15" Type="http://schemas.openxmlformats.org/officeDocument/2006/relationships/image" Target="../media/image221.png"/><Relationship Id="rId10" Type="http://schemas.openxmlformats.org/officeDocument/2006/relationships/image" Target="../media/image214.jpg"/><Relationship Id="rId4" Type="http://schemas.openxmlformats.org/officeDocument/2006/relationships/image" Target="../media/image210.png"/><Relationship Id="rId9" Type="http://schemas.openxmlformats.org/officeDocument/2006/relationships/image" Target="../media/image217.jpg"/><Relationship Id="rId14" Type="http://schemas.openxmlformats.org/officeDocument/2006/relationships/image" Target="../media/image219.png"/></Relationships>
</file>

<file path=ppt/slides/_rels/slide123.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0.png"/><Relationship Id="rId3" Type="http://schemas.openxmlformats.org/officeDocument/2006/relationships/image" Target="../media/image209.png"/><Relationship Id="rId7" Type="http://schemas.openxmlformats.org/officeDocument/2006/relationships/image" Target="../media/image213.jpg"/><Relationship Id="rId12" Type="http://schemas.openxmlformats.org/officeDocument/2006/relationships/image" Target="../media/image218.png"/><Relationship Id="rId2" Type="http://schemas.openxmlformats.org/officeDocument/2006/relationships/image" Target="../media/image208.png"/><Relationship Id="rId1" Type="http://schemas.openxmlformats.org/officeDocument/2006/relationships/slideLayout" Target="../slideLayouts/slideLayout34.xml"/><Relationship Id="rId6" Type="http://schemas.openxmlformats.org/officeDocument/2006/relationships/image" Target="../media/image212.jpg"/><Relationship Id="rId11" Type="http://schemas.openxmlformats.org/officeDocument/2006/relationships/image" Target="../media/image215.jpg"/><Relationship Id="rId5" Type="http://schemas.openxmlformats.org/officeDocument/2006/relationships/image" Target="../media/image211.jpg"/><Relationship Id="rId15" Type="http://schemas.openxmlformats.org/officeDocument/2006/relationships/image" Target="../media/image221.png"/><Relationship Id="rId10" Type="http://schemas.openxmlformats.org/officeDocument/2006/relationships/image" Target="../media/image214.jpg"/><Relationship Id="rId4" Type="http://schemas.openxmlformats.org/officeDocument/2006/relationships/image" Target="../media/image210.png"/><Relationship Id="rId9" Type="http://schemas.openxmlformats.org/officeDocument/2006/relationships/image" Target="../media/image217.jpg"/><Relationship Id="rId14" Type="http://schemas.openxmlformats.org/officeDocument/2006/relationships/image" Target="../media/image219.png"/></Relationships>
</file>

<file path=ppt/slides/_rels/slide124.xml.rels><?xml version="1.0" encoding="UTF-8" standalone="yes"?>
<Relationships xmlns="http://schemas.openxmlformats.org/package/2006/relationships"><Relationship Id="rId3" Type="http://schemas.openxmlformats.org/officeDocument/2006/relationships/image" Target="../media/image222.jpg"/><Relationship Id="rId2" Type="http://schemas.microsoft.com/office/2018/10/relationships/comments" Target="../comments/modernComment_596_D1EB70A4.xml"/><Relationship Id="rId1" Type="http://schemas.openxmlformats.org/officeDocument/2006/relationships/slideLayout" Target="../slideLayouts/slideLayout23.xml"/><Relationship Id="rId4" Type="http://schemas.openxmlformats.org/officeDocument/2006/relationships/image" Target="../media/image223.jpg"/></Relationships>
</file>

<file path=ppt/slides/_rels/slide125.xml.rels><?xml version="1.0" encoding="UTF-8" standalone="yes"?>
<Relationships xmlns="http://schemas.openxmlformats.org/package/2006/relationships"><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s>
</file>

<file path=ppt/slides/_rels/slide126.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29.jpg"/></Relationships>
</file>

<file path=ppt/slides/_rels/slide127.xml.rels><?xml version="1.0" encoding="UTF-8" standalone="yes"?>
<Relationships xmlns="http://schemas.openxmlformats.org/package/2006/relationships"><Relationship Id="rId8" Type="http://schemas.openxmlformats.org/officeDocument/2006/relationships/image" Target="../media/image229.jp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28.png"/></Relationships>
</file>

<file path=ppt/slides/_rels/slide128.xml.rels><?xml version="1.0" encoding="UTF-8" standalone="yes"?>
<Relationships xmlns="http://schemas.openxmlformats.org/package/2006/relationships"><Relationship Id="rId8" Type="http://schemas.openxmlformats.org/officeDocument/2006/relationships/image" Target="../media/image230.jp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31.png"/></Relationships>
</file>

<file path=ppt/slides/_rels/slide129.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30.jp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3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33.jpg"/></Relationships>
</file>

<file path=ppt/slides/_rels/slide131.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223.jpg"/><Relationship Id="rId7" Type="http://schemas.openxmlformats.org/officeDocument/2006/relationships/image" Target="../media/image227.jpg"/><Relationship Id="rId12" Type="http://schemas.openxmlformats.org/officeDocument/2006/relationships/image" Target="../media/image236.pn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11" Type="http://schemas.openxmlformats.org/officeDocument/2006/relationships/image" Target="../media/image235.jpg"/><Relationship Id="rId5" Type="http://schemas.openxmlformats.org/officeDocument/2006/relationships/image" Target="../media/image225.jpg"/><Relationship Id="rId10" Type="http://schemas.openxmlformats.org/officeDocument/2006/relationships/image" Target="../media/image234.jpg"/><Relationship Id="rId4" Type="http://schemas.openxmlformats.org/officeDocument/2006/relationships/image" Target="../media/image224.jpg"/><Relationship Id="rId9" Type="http://schemas.openxmlformats.org/officeDocument/2006/relationships/image" Target="../media/image233.jpg"/></Relationships>
</file>

<file path=ppt/slides/_rels/slide132.xml.rels><?xml version="1.0" encoding="UTF-8" standalone="yes"?>
<Relationships xmlns="http://schemas.openxmlformats.org/package/2006/relationships"><Relationship Id="rId8" Type="http://schemas.openxmlformats.org/officeDocument/2006/relationships/image" Target="../media/image234.jpg"/><Relationship Id="rId13" Type="http://schemas.openxmlformats.org/officeDocument/2006/relationships/image" Target="../media/image232.png"/><Relationship Id="rId3" Type="http://schemas.openxmlformats.org/officeDocument/2006/relationships/image" Target="../media/image223.jpg"/><Relationship Id="rId7" Type="http://schemas.openxmlformats.org/officeDocument/2006/relationships/image" Target="../media/image227.jpg"/><Relationship Id="rId12" Type="http://schemas.openxmlformats.org/officeDocument/2006/relationships/image" Target="../media/image237.pn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11" Type="http://schemas.openxmlformats.org/officeDocument/2006/relationships/image" Target="../media/image236.png"/><Relationship Id="rId5" Type="http://schemas.openxmlformats.org/officeDocument/2006/relationships/image" Target="../media/image225.jpg"/><Relationship Id="rId10" Type="http://schemas.openxmlformats.org/officeDocument/2006/relationships/image" Target="../media/image235.jpg"/><Relationship Id="rId4" Type="http://schemas.openxmlformats.org/officeDocument/2006/relationships/image" Target="../media/image224.jpg"/><Relationship Id="rId9" Type="http://schemas.openxmlformats.org/officeDocument/2006/relationships/image" Target="../media/image233.jpg"/></Relationships>
</file>

<file path=ppt/slides/_rels/slide133.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jpg"/><Relationship Id="rId9" Type="http://schemas.openxmlformats.org/officeDocument/2006/relationships/image" Target="../media/image239.jpg"/></Relationships>
</file>

<file path=ppt/slides/_rels/slide134.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23.jpg"/><Relationship Id="rId7" Type="http://schemas.openxmlformats.org/officeDocument/2006/relationships/image" Target="../media/image227.jpg"/><Relationship Id="rId12" Type="http://schemas.openxmlformats.org/officeDocument/2006/relationships/image" Target="../media/image237.pn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11" Type="http://schemas.openxmlformats.org/officeDocument/2006/relationships/image" Target="../media/image236.png"/><Relationship Id="rId5" Type="http://schemas.openxmlformats.org/officeDocument/2006/relationships/image" Target="../media/image225.jpg"/><Relationship Id="rId10" Type="http://schemas.openxmlformats.org/officeDocument/2006/relationships/image" Target="../media/image234.jpg"/><Relationship Id="rId4" Type="http://schemas.openxmlformats.org/officeDocument/2006/relationships/image" Target="../media/image224.jpg"/><Relationship Id="rId9" Type="http://schemas.openxmlformats.org/officeDocument/2006/relationships/image" Target="../media/image239.jpg"/></Relationships>
</file>

<file path=ppt/slides/_rels/slide135.xml.rels><?xml version="1.0" encoding="UTF-8" standalone="yes"?>
<Relationships xmlns="http://schemas.openxmlformats.org/package/2006/relationships"><Relationship Id="rId8" Type="http://schemas.openxmlformats.org/officeDocument/2006/relationships/image" Target="../media/image234.jpg"/><Relationship Id="rId3" Type="http://schemas.openxmlformats.org/officeDocument/2006/relationships/image" Target="../media/image223.jpg"/><Relationship Id="rId7" Type="http://schemas.openxmlformats.org/officeDocument/2006/relationships/image" Target="../media/image227.jpg"/><Relationship Id="rId12" Type="http://schemas.openxmlformats.org/officeDocument/2006/relationships/image" Target="../media/image239.jpg"/><Relationship Id="rId2" Type="http://schemas.openxmlformats.org/officeDocument/2006/relationships/image" Target="../media/image222.jpg"/><Relationship Id="rId1" Type="http://schemas.openxmlformats.org/officeDocument/2006/relationships/slideLayout" Target="../slideLayouts/slideLayout23.xml"/><Relationship Id="rId6" Type="http://schemas.openxmlformats.org/officeDocument/2006/relationships/image" Target="../media/image226.jpg"/><Relationship Id="rId11" Type="http://schemas.openxmlformats.org/officeDocument/2006/relationships/image" Target="../media/image238.png"/><Relationship Id="rId5" Type="http://schemas.openxmlformats.org/officeDocument/2006/relationships/image" Target="../media/image225.jpg"/><Relationship Id="rId10" Type="http://schemas.openxmlformats.org/officeDocument/2006/relationships/image" Target="../media/image237.png"/><Relationship Id="rId4" Type="http://schemas.openxmlformats.org/officeDocument/2006/relationships/image" Target="../media/image224.jpg"/><Relationship Id="rId9" Type="http://schemas.openxmlformats.org/officeDocument/2006/relationships/image" Target="../media/image236.png"/></Relationships>
</file>

<file path=ppt/slides/_rels/slide136.xml.rels><?xml version="1.0" encoding="UTF-8" standalone="yes"?>
<Relationships xmlns="http://schemas.openxmlformats.org/package/2006/relationships"><Relationship Id="rId3" Type="http://schemas.openxmlformats.org/officeDocument/2006/relationships/image" Target="../media/image240.png"/><Relationship Id="rId2" Type="http://schemas.microsoft.com/office/2018/10/relationships/comments" Target="../comments/modernComment_70A_78A77388.xml"/><Relationship Id="rId1" Type="http://schemas.openxmlformats.org/officeDocument/2006/relationships/slideLayout" Target="../slideLayouts/slideLayout23.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37.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3" Type="http://schemas.openxmlformats.org/officeDocument/2006/relationships/image" Target="../media/image243.png"/><Relationship Id="rId7" Type="http://schemas.openxmlformats.org/officeDocument/2006/relationships/image" Target="../media/image245.png"/><Relationship Id="rId12" Type="http://schemas.openxmlformats.org/officeDocument/2006/relationships/image" Target="../media/image250.png"/><Relationship Id="rId2" Type="http://schemas.microsoft.com/office/2018/10/relationships/comments" Target="../comments/modernComment_70B_F9265226.xml"/><Relationship Id="rId1" Type="http://schemas.openxmlformats.org/officeDocument/2006/relationships/slideLayout" Target="../slideLayouts/slideLayout23.xml"/><Relationship Id="rId6" Type="http://schemas.openxmlformats.org/officeDocument/2006/relationships/image" Target="../media/image244.png"/><Relationship Id="rId11" Type="http://schemas.openxmlformats.org/officeDocument/2006/relationships/image" Target="../media/image249.png"/><Relationship Id="rId5" Type="http://schemas.openxmlformats.org/officeDocument/2006/relationships/image" Target="../media/image240.png"/><Relationship Id="rId10" Type="http://schemas.openxmlformats.org/officeDocument/2006/relationships/image" Target="../media/image248.png"/><Relationship Id="rId4" Type="http://schemas.openxmlformats.org/officeDocument/2006/relationships/image" Target="../media/image242.png"/><Relationship Id="rId9" Type="http://schemas.openxmlformats.org/officeDocument/2006/relationships/image" Target="../media/image247.png"/></Relationships>
</file>

<file path=ppt/slides/_rels/slide138.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3" Type="http://schemas.microsoft.com/office/2018/10/relationships/comments" Target="../comments/modernComment_70C_36ABC209.xml"/><Relationship Id="rId7" Type="http://schemas.openxmlformats.org/officeDocument/2006/relationships/image" Target="../media/image243.png"/><Relationship Id="rId12" Type="http://schemas.openxmlformats.org/officeDocument/2006/relationships/image" Target="../media/image248.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42.png"/><Relationship Id="rId11" Type="http://schemas.openxmlformats.org/officeDocument/2006/relationships/image" Target="../media/image247.png"/><Relationship Id="rId5" Type="http://schemas.openxmlformats.org/officeDocument/2006/relationships/image" Target="../media/image252.png"/><Relationship Id="rId10"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s>
</file>

<file path=ppt/slides/_rels/slide139.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3" Type="http://schemas.microsoft.com/office/2018/10/relationships/comments" Target="../comments/modernComment_70D_E0B4655A.xml"/><Relationship Id="rId7" Type="http://schemas.openxmlformats.org/officeDocument/2006/relationships/image" Target="../media/image243.png"/><Relationship Id="rId12" Type="http://schemas.openxmlformats.org/officeDocument/2006/relationships/image" Target="../media/image248.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251.png"/><Relationship Id="rId11" Type="http://schemas.openxmlformats.org/officeDocument/2006/relationships/image" Target="../media/image247.png"/><Relationship Id="rId5" Type="http://schemas.openxmlformats.org/officeDocument/2006/relationships/image" Target="../media/image242.png"/><Relationship Id="rId10"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40.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3" Type="http://schemas.microsoft.com/office/2018/10/relationships/comments" Target="../comments/modernComment_713_76706308.xml"/><Relationship Id="rId7" Type="http://schemas.openxmlformats.org/officeDocument/2006/relationships/image" Target="../media/image243.png"/><Relationship Id="rId12" Type="http://schemas.openxmlformats.org/officeDocument/2006/relationships/image" Target="../media/image254.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251.png"/><Relationship Id="rId11" Type="http://schemas.openxmlformats.org/officeDocument/2006/relationships/image" Target="../media/image247.png"/><Relationship Id="rId5" Type="http://schemas.openxmlformats.org/officeDocument/2006/relationships/image" Target="../media/image242.png"/><Relationship Id="rId10" Type="http://schemas.openxmlformats.org/officeDocument/2006/relationships/image" Target="../media/image253.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s>
</file>

<file path=ppt/slides/_rels/slide141.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59.png"/><Relationship Id="rId3" Type="http://schemas.microsoft.com/office/2018/10/relationships/comments" Target="../comments/modernComment_714_26DA61B1.xml"/><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8.png"/><Relationship Id="rId2" Type="http://schemas.openxmlformats.org/officeDocument/2006/relationships/notesSlide" Target="../notesSlides/notesSlide36.xml"/><Relationship Id="rId16" Type="http://schemas.openxmlformats.org/officeDocument/2006/relationships/image" Target="../media/image257.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5" Type="http://schemas.openxmlformats.org/officeDocument/2006/relationships/image" Target="../media/image242.png"/><Relationship Id="rId15" Type="http://schemas.openxmlformats.org/officeDocument/2006/relationships/image" Target="../media/image256.png"/><Relationship Id="rId10" Type="http://schemas.openxmlformats.org/officeDocument/2006/relationships/image" Target="../media/image247.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s>
</file>

<file path=ppt/slides/_rels/slide142.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62.png"/><Relationship Id="rId3" Type="http://schemas.microsoft.com/office/2018/10/relationships/comments" Target="../comments/modernComment_715_9EA259A.xml"/><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61.png"/><Relationship Id="rId2" Type="http://schemas.openxmlformats.org/officeDocument/2006/relationships/notesSlide" Target="../notesSlides/notesSlide37.xml"/><Relationship Id="rId16" Type="http://schemas.openxmlformats.org/officeDocument/2006/relationships/image" Target="../media/image260.png"/><Relationship Id="rId20" Type="http://schemas.openxmlformats.org/officeDocument/2006/relationships/image" Target="../media/image263.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5" Type="http://schemas.openxmlformats.org/officeDocument/2006/relationships/image" Target="../media/image242.png"/><Relationship Id="rId15" Type="http://schemas.openxmlformats.org/officeDocument/2006/relationships/image" Target="../media/image256.png"/><Relationship Id="rId10" Type="http://schemas.openxmlformats.org/officeDocument/2006/relationships/image" Target="../media/image247.png"/><Relationship Id="rId19" Type="http://schemas.openxmlformats.org/officeDocument/2006/relationships/image" Target="../media/image258.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s>
</file>

<file path=ppt/slides/_rels/slide143.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65.png"/><Relationship Id="rId3" Type="http://schemas.microsoft.com/office/2018/10/relationships/comments" Target="../comments/modernComment_716_93919F8B.xml"/><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64.png"/><Relationship Id="rId2" Type="http://schemas.openxmlformats.org/officeDocument/2006/relationships/notesSlide" Target="../notesSlides/notesSlide38.xml"/><Relationship Id="rId16" Type="http://schemas.openxmlformats.org/officeDocument/2006/relationships/image" Target="../media/image260.png"/><Relationship Id="rId20" Type="http://schemas.openxmlformats.org/officeDocument/2006/relationships/image" Target="../media/image267.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5" Type="http://schemas.openxmlformats.org/officeDocument/2006/relationships/image" Target="../media/image242.png"/><Relationship Id="rId15" Type="http://schemas.openxmlformats.org/officeDocument/2006/relationships/image" Target="../media/image256.png"/><Relationship Id="rId10" Type="http://schemas.openxmlformats.org/officeDocument/2006/relationships/image" Target="../media/image247.png"/><Relationship Id="rId19" Type="http://schemas.openxmlformats.org/officeDocument/2006/relationships/image" Target="../media/image266.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s>
</file>

<file path=ppt/slides/_rels/slide144.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68.png"/><Relationship Id="rId3" Type="http://schemas.microsoft.com/office/2018/10/relationships/comments" Target="../comments/modernComment_717_2672E1CE.xml"/><Relationship Id="rId21" Type="http://schemas.openxmlformats.org/officeDocument/2006/relationships/image" Target="../media/image266.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64.png"/><Relationship Id="rId2" Type="http://schemas.openxmlformats.org/officeDocument/2006/relationships/notesSlide" Target="../notesSlides/notesSlide39.xml"/><Relationship Id="rId16" Type="http://schemas.openxmlformats.org/officeDocument/2006/relationships/image" Target="../media/image260.png"/><Relationship Id="rId20" Type="http://schemas.openxmlformats.org/officeDocument/2006/relationships/image" Target="../media/image269.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5" Type="http://schemas.openxmlformats.org/officeDocument/2006/relationships/image" Target="../media/image242.png"/><Relationship Id="rId15" Type="http://schemas.openxmlformats.org/officeDocument/2006/relationships/image" Target="../media/image256.png"/><Relationship Id="rId23" Type="http://schemas.openxmlformats.org/officeDocument/2006/relationships/image" Target="../media/image270.png"/><Relationship Id="rId10" Type="http://schemas.openxmlformats.org/officeDocument/2006/relationships/image" Target="../media/image247.png"/><Relationship Id="rId19" Type="http://schemas.openxmlformats.org/officeDocument/2006/relationships/image" Target="../media/image265.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 Id="rId22" Type="http://schemas.openxmlformats.org/officeDocument/2006/relationships/image" Target="../media/image267.png"/></Relationships>
</file>

<file path=ppt/slides/_rels/slide145.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72.png"/><Relationship Id="rId3" Type="http://schemas.microsoft.com/office/2018/10/relationships/comments" Target="../comments/modernComment_718_1272E596.xml"/><Relationship Id="rId21" Type="http://schemas.openxmlformats.org/officeDocument/2006/relationships/image" Target="../media/image270.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71.png"/><Relationship Id="rId2" Type="http://schemas.openxmlformats.org/officeDocument/2006/relationships/notesSlide" Target="../notesSlides/notesSlide40.xml"/><Relationship Id="rId16" Type="http://schemas.openxmlformats.org/officeDocument/2006/relationships/image" Target="../media/image260.png"/><Relationship Id="rId20" Type="http://schemas.openxmlformats.org/officeDocument/2006/relationships/image" Target="../media/image267.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5" Type="http://schemas.openxmlformats.org/officeDocument/2006/relationships/image" Target="../media/image242.png"/><Relationship Id="rId15" Type="http://schemas.openxmlformats.org/officeDocument/2006/relationships/image" Target="../media/image256.png"/><Relationship Id="rId10" Type="http://schemas.openxmlformats.org/officeDocument/2006/relationships/image" Target="../media/image247.png"/><Relationship Id="rId19" Type="http://schemas.openxmlformats.org/officeDocument/2006/relationships/image" Target="../media/image273.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 Id="rId22" Type="http://schemas.openxmlformats.org/officeDocument/2006/relationships/image" Target="../media/image274.png"/></Relationships>
</file>

<file path=ppt/slides/_rels/slide146.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75.png"/><Relationship Id="rId3" Type="http://schemas.microsoft.com/office/2018/10/relationships/comments" Target="../comments/modernComment_719_D0860B68.xml"/><Relationship Id="rId21" Type="http://schemas.openxmlformats.org/officeDocument/2006/relationships/image" Target="../media/image278.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71.png"/><Relationship Id="rId2" Type="http://schemas.openxmlformats.org/officeDocument/2006/relationships/notesSlide" Target="../notesSlides/notesSlide41.xml"/><Relationship Id="rId16" Type="http://schemas.openxmlformats.org/officeDocument/2006/relationships/image" Target="../media/image260.png"/><Relationship Id="rId20" Type="http://schemas.openxmlformats.org/officeDocument/2006/relationships/image" Target="../media/image277.png"/><Relationship Id="rId1" Type="http://schemas.openxmlformats.org/officeDocument/2006/relationships/slideLayout" Target="../slideLayouts/slideLayout23.xml"/><Relationship Id="rId6" Type="http://schemas.openxmlformats.org/officeDocument/2006/relationships/image" Target="../media/image243.png"/><Relationship Id="rId11" Type="http://schemas.openxmlformats.org/officeDocument/2006/relationships/image" Target="../media/image254.png"/><Relationship Id="rId24" Type="http://schemas.openxmlformats.org/officeDocument/2006/relationships/image" Target="../media/image279.png"/><Relationship Id="rId5" Type="http://schemas.openxmlformats.org/officeDocument/2006/relationships/image" Target="../media/image242.png"/><Relationship Id="rId15" Type="http://schemas.openxmlformats.org/officeDocument/2006/relationships/image" Target="../media/image256.png"/><Relationship Id="rId23" Type="http://schemas.openxmlformats.org/officeDocument/2006/relationships/image" Target="../media/image270.png"/><Relationship Id="rId10" Type="http://schemas.openxmlformats.org/officeDocument/2006/relationships/image" Target="../media/image247.png"/><Relationship Id="rId19" Type="http://schemas.openxmlformats.org/officeDocument/2006/relationships/image" Target="../media/image276.png"/><Relationship Id="rId4" Type="http://schemas.openxmlformats.org/officeDocument/2006/relationships/image" Target="../media/image240.png"/><Relationship Id="rId9" Type="http://schemas.openxmlformats.org/officeDocument/2006/relationships/image" Target="../media/image253.png"/><Relationship Id="rId14" Type="http://schemas.openxmlformats.org/officeDocument/2006/relationships/image" Target="../media/image255.png"/><Relationship Id="rId22" Type="http://schemas.openxmlformats.org/officeDocument/2006/relationships/image" Target="../media/image267.png"/></Relationships>
</file>

<file path=ppt/slides/_rels/slide147.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06.png"/><Relationship Id="rId2" Type="http://schemas.openxmlformats.org/officeDocument/2006/relationships/image" Target="../media/image201.jpg"/><Relationship Id="rId1" Type="http://schemas.openxmlformats.org/officeDocument/2006/relationships/slideLayout" Target="../slideLayouts/slideLayout23.xml"/><Relationship Id="rId6" Type="http://schemas.openxmlformats.org/officeDocument/2006/relationships/image" Target="../media/image205.jpg"/><Relationship Id="rId5" Type="http://schemas.openxmlformats.org/officeDocument/2006/relationships/image" Target="../media/image204.jpg"/><Relationship Id="rId4" Type="http://schemas.openxmlformats.org/officeDocument/2006/relationships/image" Target="../media/image203.jpg"/></Relationships>
</file>

<file path=ppt/slides/_rels/slide14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hyperlink" Target="https://teachablemachine.withgoogle.com/" TargetMode="Externa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2" Type="http://schemas.openxmlformats.org/officeDocument/2006/relationships/image" Target="../media/image281.gi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image" Target="../media/image282.jpg"/><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image" Target="../media/image284.jpg"/><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jpg"/><Relationship Id="rId1" Type="http://schemas.openxmlformats.org/officeDocument/2006/relationships/slideLayout" Target="../slideLayouts/slideLayout34.xml"/><Relationship Id="rId4" Type="http://schemas.openxmlformats.org/officeDocument/2006/relationships/image" Target="../media/image283.jpg"/></Relationships>
</file>

<file path=ppt/slides/_rels/slide155.xml.rels><?xml version="1.0" encoding="UTF-8" standalone="yes"?>
<Relationships xmlns="http://schemas.openxmlformats.org/package/2006/relationships"><Relationship Id="rId2" Type="http://schemas.openxmlformats.org/officeDocument/2006/relationships/image" Target="../media/image287.jpg"/><Relationship Id="rId1" Type="http://schemas.openxmlformats.org/officeDocument/2006/relationships/slideLayout" Target="../slideLayouts/slideLayout3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image" Target="../media/image288.png"/><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92.pn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60.xml.rels><?xml version="1.0" encoding="UTF-8" standalone="yes"?>
<Relationships xmlns="http://schemas.openxmlformats.org/package/2006/relationships"><Relationship Id="rId3" Type="http://schemas.openxmlformats.org/officeDocument/2006/relationships/hyperlink" Target="https://pytorch.org/docs/stable/index.html" TargetMode="External"/><Relationship Id="rId2" Type="http://schemas.openxmlformats.org/officeDocument/2006/relationships/image" Target="../media/image293.png"/><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23.xml"/><Relationship Id="rId4" Type="http://schemas.openxmlformats.org/officeDocument/2006/relationships/image" Target="../media/image294.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3.xml"/></Relationships>
</file>

<file path=ppt/slides/_rels/slide166.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image" Target="../media/image296.png"/><Relationship Id="rId1" Type="http://schemas.openxmlformats.org/officeDocument/2006/relationships/slideLayout" Target="../slideLayouts/slideLayout23.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67.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70.xml.rels><?xml version="1.0" encoding="UTF-8" standalone="yes"?>
<Relationships xmlns="http://schemas.openxmlformats.org/package/2006/relationships"><Relationship Id="rId3" Type="http://schemas.openxmlformats.org/officeDocument/2006/relationships/hyperlink" Target="https://developers.google.com/machine-learning/clustering/prepare-data" TargetMode="External"/><Relationship Id="rId2" Type="http://schemas.openxmlformats.org/officeDocument/2006/relationships/image" Target="../media/image304.png"/><Relationship Id="rId1" Type="http://schemas.openxmlformats.org/officeDocument/2006/relationships/slideLayout" Target="../slideLayouts/slideLayout23.xml"/></Relationships>
</file>

<file path=ppt/slides/_rels/slide171.xml.rels><?xml version="1.0" encoding="UTF-8" standalone="yes"?>
<Relationships xmlns="http://schemas.openxmlformats.org/package/2006/relationships"><Relationship Id="rId3" Type="http://schemas.openxmlformats.org/officeDocument/2006/relationships/image" Target="../media/image2990.png"/><Relationship Id="rId2" Type="http://schemas.openxmlformats.org/officeDocument/2006/relationships/image" Target="../media/image2980.png"/><Relationship Id="rId1" Type="http://schemas.openxmlformats.org/officeDocument/2006/relationships/slideLayout" Target="../slideLayouts/slideLayout23.xml"/><Relationship Id="rId5" Type="http://schemas.openxmlformats.org/officeDocument/2006/relationships/image" Target="../media/image305.png"/><Relationship Id="rId4" Type="http://schemas.openxmlformats.org/officeDocument/2006/relationships/image" Target="../media/image3000.png"/></Relationships>
</file>

<file path=ppt/slides/_rels/slide17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hyperlink" Target="https://arxiv.org/pdf/1607.06450.pdf" TargetMode="External"/><Relationship Id="rId1" Type="http://schemas.openxmlformats.org/officeDocument/2006/relationships/slideLayout" Target="../slideLayouts/slideLayout23.xml"/><Relationship Id="rId5" Type="http://schemas.openxmlformats.org/officeDocument/2006/relationships/hyperlink" Target="https://pytorch.org/docs/stable/nn.html#normalization-layers" TargetMode="External"/><Relationship Id="rId4" Type="http://schemas.openxmlformats.org/officeDocument/2006/relationships/image" Target="../media/image307.png"/></Relationships>
</file>

<file path=ppt/slides/_rels/slide173.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8" Type="http://schemas.openxmlformats.org/officeDocument/2006/relationships/image" Target="../media/image313.jpg"/><Relationship Id="rId3" Type="http://schemas.openxmlformats.org/officeDocument/2006/relationships/image" Target="../media/image20.jpg"/><Relationship Id="rId7" Type="http://schemas.openxmlformats.org/officeDocument/2006/relationships/image" Target="../media/image312.jpg"/><Relationship Id="rId2" Type="http://schemas.openxmlformats.org/officeDocument/2006/relationships/image" Target="../media/image309.png"/><Relationship Id="rId1" Type="http://schemas.openxmlformats.org/officeDocument/2006/relationships/slideLayout" Target="../slideLayouts/slideLayout23.xml"/><Relationship Id="rId6" Type="http://schemas.openxmlformats.org/officeDocument/2006/relationships/image" Target="../media/image311.png"/><Relationship Id="rId11" Type="http://schemas.openxmlformats.org/officeDocument/2006/relationships/hyperlink" Target="https://www.imaginary.org/gallery/maths-dance-moves" TargetMode="External"/><Relationship Id="rId5" Type="http://schemas.openxmlformats.org/officeDocument/2006/relationships/image" Target="../media/image310.jpg"/><Relationship Id="rId10" Type="http://schemas.openxmlformats.org/officeDocument/2006/relationships/image" Target="../media/image315.jpeg"/><Relationship Id="rId4" Type="http://schemas.openxmlformats.org/officeDocument/2006/relationships/image" Target="../media/image210.png"/><Relationship Id="rId9" Type="http://schemas.openxmlformats.org/officeDocument/2006/relationships/image" Target="../media/image314.jpg"/></Relationships>
</file>

<file path=ppt/slides/_rels/slide175.xml.rels><?xml version="1.0" encoding="UTF-8" standalone="yes"?>
<Relationships xmlns="http://schemas.openxmlformats.org/package/2006/relationships"><Relationship Id="rId3" Type="http://schemas.openxmlformats.org/officeDocument/2006/relationships/image" Target="../media/image315.jpeg"/><Relationship Id="rId2" Type="http://schemas.microsoft.com/office/2018/10/relationships/comments" Target="../comments/modernComment_592_3124DBC4.xml"/><Relationship Id="rId1" Type="http://schemas.openxmlformats.org/officeDocument/2006/relationships/slideLayout" Target="../slideLayouts/slideLayout23.xml"/><Relationship Id="rId5" Type="http://schemas.openxmlformats.org/officeDocument/2006/relationships/image" Target="../media/image316.png"/><Relationship Id="rId4" Type="http://schemas.openxmlformats.org/officeDocument/2006/relationships/hyperlink" Target="https://www.imaginary.org/gallery/maths-dance-moves"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imaginary.org/gallery/maths-dance-moves" TargetMode="External"/><Relationship Id="rId1" Type="http://schemas.openxmlformats.org/officeDocument/2006/relationships/slideLayout" Target="../slideLayouts/slideLayout23.xml"/><Relationship Id="rId4" Type="http://schemas.openxmlformats.org/officeDocument/2006/relationships/image" Target="../media/image317.png"/></Relationships>
</file>

<file path=ppt/slides/_rels/slide177.xml.rels><?xml version="1.0" encoding="UTF-8" standalone="yes"?>
<Relationships xmlns="http://schemas.openxmlformats.org/package/2006/relationships"><Relationship Id="rId3" Type="http://schemas.openxmlformats.org/officeDocument/2006/relationships/image" Target="../media/image317.png"/><Relationship Id="rId7" Type="http://schemas.openxmlformats.org/officeDocument/2006/relationships/image" Target="../media/image320.jpg"/><Relationship Id="rId2" Type="http://schemas.openxmlformats.org/officeDocument/2006/relationships/hyperlink" Target="https://www.imaginary.org/gallery/maths-dance-moves" TargetMode="External"/><Relationship Id="rId1" Type="http://schemas.openxmlformats.org/officeDocument/2006/relationships/slideLayout" Target="../slideLayouts/slideLayout23.xml"/><Relationship Id="rId6" Type="http://schemas.openxmlformats.org/officeDocument/2006/relationships/image" Target="../media/image319.jpg"/><Relationship Id="rId5" Type="http://schemas.openxmlformats.org/officeDocument/2006/relationships/image" Target="../media/image318.jpg"/><Relationship Id="rId4" Type="http://schemas.openxmlformats.org/officeDocument/2006/relationships/image" Target="../media/image29.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80.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2780.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2790.png"/><Relationship Id="rId9" Type="http://schemas.openxmlformats.org/officeDocument/2006/relationships/image" Target="../media/image179.png"/></Relationships>
</file>

<file path=ppt/slides/_rels/slide181.xml.rels><?xml version="1.0" encoding="UTF-8" standalone="yes"?>
<Relationships xmlns="http://schemas.openxmlformats.org/package/2006/relationships"><Relationship Id="rId3" Type="http://schemas.openxmlformats.org/officeDocument/2006/relationships/hyperlink" Target="https://arxiv.org/abs/1512.03385"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323.png"/><Relationship Id="rId4" Type="http://schemas.openxmlformats.org/officeDocument/2006/relationships/image" Target="../media/image322.png"/></Relationships>
</file>

<file path=ppt/slides/_rels/slide18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183.xml.rels><?xml version="1.0" encoding="UTF-8" standalone="yes"?>
<Relationships xmlns="http://schemas.openxmlformats.org/package/2006/relationships"><Relationship Id="rId2" Type="http://schemas.openxmlformats.org/officeDocument/2006/relationships/hyperlink" Target="https://pytorch.org/docs/stable/nn.init.html" TargetMode="External"/><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326.png"/></Relationships>
</file>

<file path=ppt/slides/_rels/slide186.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2890.png"/><Relationship Id="rId1" Type="http://schemas.openxmlformats.org/officeDocument/2006/relationships/slideLayout" Target="../slideLayouts/slideLayout23.xml"/><Relationship Id="rId4" Type="http://schemas.openxmlformats.org/officeDocument/2006/relationships/image" Target="../media/image328.png"/></Relationships>
</file>

<file path=ppt/slides/_rels/slide188.xml.rels><?xml version="1.0" encoding="UTF-8" standalone="yes"?>
<Relationships xmlns="http://schemas.openxmlformats.org/package/2006/relationships"><Relationship Id="rId2" Type="http://schemas.openxmlformats.org/officeDocument/2006/relationships/hyperlink" Target="https://pytorch.org/docs/stable/generated/torch.nn.Dropout.html" TargetMode="Externa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hyperlink" Target="https://arxiv.org/pdf/1311.2901.pdf" TargetMode="External"/><Relationship Id="rId2" Type="http://schemas.openxmlformats.org/officeDocument/2006/relationships/image" Target="../media/image330.png"/><Relationship Id="rId1" Type="http://schemas.openxmlformats.org/officeDocument/2006/relationships/slideLayout" Target="../slideLayouts/slideLayout23.xml"/><Relationship Id="rId4" Type="http://schemas.openxmlformats.org/officeDocument/2006/relationships/hyperlink" Target="https://arxiv.org/abs/1506.06579"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20.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openxmlformats.org/officeDocument/2006/relationships/image" Target="../media/image27.jpg"/><Relationship Id="rId4" Type="http://schemas.openxmlformats.org/officeDocument/2006/relationships/image" Target="../media/image22.png"/><Relationship Id="rId9"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n.wikipedia.org/wiki/Universal_approximation_theorem"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0.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hyperlink" Target="https://playground.tensorflow.org/" TargetMode="Externa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cs.cmu.edu/~./epxing/Class/10715/reading/McCulloch.and.Pitts.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ing.upenn.edu/courses/Fall_2007/cogs501/Rosenblatt1958.pdf" TargetMode="External"/><Relationship Id="rId3" Type="http://schemas.openxmlformats.org/officeDocument/2006/relationships/oleObject" Target="../embeddings/oleObject1.bin"/><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61.png"/><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3.wmf"/></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hyperlink" Target="http://people.idsia.ch/~juergen/who-invented-backpropagation.html" TargetMode="External"/><Relationship Id="rId4" Type="http://schemas.openxmlformats.org/officeDocument/2006/relationships/hyperlink" Target="https://www.nature.com/articles/323533a0.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hyperlink" Target="https://twitter.com/MarioKrenn6240/status/1314622995139264517" TargetMode="External"/><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77.jp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microsoft.com/office/2018/10/relationships/comments" Target="../comments/modernComment_686_124B0B7A.xml"/><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87.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8.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2.png"/><Relationship Id="rId1" Type="http://schemas.openxmlformats.org/officeDocument/2006/relationships/slideLayout" Target="../slideLayouts/slideLayout23.xml"/><Relationship Id="rId5" Type="http://schemas.openxmlformats.org/officeDocument/2006/relationships/hyperlink" Target="https://www.jeremyjordan.me/nn-learning-rate/" TargetMode="Externa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109.png"/><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3.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9.png"/><Relationship Id="rId1" Type="http://schemas.openxmlformats.org/officeDocument/2006/relationships/slideLayout" Target="../slideLayouts/slideLayout23.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4.png"/><Relationship Id="rId5" Type="http://schemas.openxmlformats.org/officeDocument/2006/relationships/image" Target="../media/image122.png"/><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3.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3.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24.png"/><Relationship Id="rId4" Type="http://schemas.microsoft.com/office/2007/relationships/hdphoto" Target="../media/hdphoto3.wdp"/></Relationships>
</file>

<file path=ppt/slides/_rels/slide8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png"/><Relationship Id="rId7" Type="http://schemas.openxmlformats.org/officeDocument/2006/relationships/image" Target="../media/image127.png"/><Relationship Id="rId2" Type="http://schemas.openxmlformats.org/officeDocument/2006/relationships/image" Target="../media/image128.png"/><Relationship Id="rId1" Type="http://schemas.openxmlformats.org/officeDocument/2006/relationships/slideLayout" Target="../slideLayouts/slideLayout2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980.png"/><Relationship Id="rId5" Type="http://schemas.openxmlformats.org/officeDocument/2006/relationships/image" Target="../media/image970.png"/><Relationship Id="rId4" Type="http://schemas.openxmlformats.org/officeDocument/2006/relationships/image" Target="../media/image950.png"/></Relationships>
</file>

<file path=ppt/slides/_rels/slide8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31.png"/><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9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3.xml"/><Relationship Id="rId5" Type="http://schemas.openxmlformats.org/officeDocument/2006/relationships/image" Target="../media/image13.emf"/><Relationship Id="rId4" Type="http://schemas.openxmlformats.org/officeDocument/2006/relationships/image" Target="../media/image12.emf"/></Relationships>
</file>

<file path=ppt/slides/_rels/slide9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37.png"/><Relationship Id="rId1" Type="http://schemas.openxmlformats.org/officeDocument/2006/relationships/slideLayout" Target="../slideLayouts/slideLayout2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38.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image" Target="../media/image152.png"/><Relationship Id="rId1" Type="http://schemas.openxmlformats.org/officeDocument/2006/relationships/slideLayout" Target="../slideLayouts/slideLayout23.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9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Layout" Target="../slideLayouts/slideLayout23.xml"/><Relationship Id="rId6" Type="http://schemas.openxmlformats.org/officeDocument/2006/relationships/image" Target="../media/image155.png"/><Relationship Id="rId11" Type="http://schemas.openxmlformats.org/officeDocument/2006/relationships/image" Target="../media/image165.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9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67.png"/><Relationship Id="rId1" Type="http://schemas.openxmlformats.org/officeDocument/2006/relationships/slideLayout" Target="../slideLayouts/slideLayout2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8.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71.png"/><Relationship Id="rId7" Type="http://schemas.openxmlformats.org/officeDocument/2006/relationships/image" Target="../media/image153.png"/><Relationship Id="rId2" Type="http://schemas.openxmlformats.org/officeDocument/2006/relationships/image" Target="../media/image170.png"/><Relationship Id="rId1" Type="http://schemas.openxmlformats.org/officeDocument/2006/relationships/slideLayout" Target="../slideLayouts/slideLayout3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59.png"/><Relationship Id="rId9" Type="http://schemas.openxmlformats.org/officeDocument/2006/relationships/image" Target="../media/image1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a:xfrm>
            <a:off x="467751" y="1960285"/>
            <a:ext cx="8208498" cy="544124"/>
          </a:xfrm>
        </p:spPr>
        <p:txBody>
          <a:bodyPr>
            <a:normAutofit fontScale="90000"/>
          </a:bodyPr>
          <a:lstStyle/>
          <a:p>
            <a:r>
              <a:rPr lang="en-US"/>
              <a:t>Neural </a:t>
            </a:r>
            <a:r>
              <a:rPr lang="en-US" dirty="0"/>
              <a:t>Networks </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a:t>CSCI 601-471/671 (NLP: Self-Supervised Models)</a:t>
            </a:r>
          </a:p>
          <a:p>
            <a:endParaRPr lang="en-US"/>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a:solidFill>
                  <a:schemeClr val="bg1"/>
                </a:solidFill>
                <a:latin typeface="Consolas" panose="020B0609020204030204" pitchFamily="49" charset="0"/>
                <a:ea typeface="Tahoma" panose="020B0604030504040204" pitchFamily="34" charset="0"/>
                <a:cs typeface="Consolas" panose="020B0609020204030204" pitchFamily="49" charset="0"/>
              </a:rPr>
              <a:t>/sp2024/</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9E5F-6A3F-8B33-90CF-F51E1FC766B8}"/>
              </a:ext>
            </a:extLst>
          </p:cNvPr>
          <p:cNvSpPr>
            <a:spLocks noGrp="1"/>
          </p:cNvSpPr>
          <p:nvPr>
            <p:ph type="title"/>
          </p:nvPr>
        </p:nvSpPr>
        <p:spPr/>
        <p:txBody>
          <a:bodyPr>
            <a:normAutofit fontScale="90000"/>
          </a:bodyPr>
          <a:lstStyle/>
          <a:p>
            <a:endParaRPr lang="en-US"/>
          </a:p>
        </p:txBody>
      </p:sp>
      <p:pic>
        <p:nvPicPr>
          <p:cNvPr id="4" name="Picture 4">
            <a:extLst>
              <a:ext uri="{FF2B5EF4-FFF2-40B4-BE49-F238E27FC236}">
                <a16:creationId xmlns:a16="http://schemas.microsoft.com/office/drawing/2014/main" id="{04F9D156-4B25-65F2-5B38-54022167CCA8}"/>
              </a:ext>
            </a:extLst>
          </p:cNvPr>
          <p:cNvPicPr>
            <a:picLocks noGrp="1" noChangeAspect="1"/>
          </p:cNvPicPr>
          <p:nvPr>
            <p:ph idx="1"/>
          </p:nvPr>
        </p:nvPicPr>
        <p:blipFill>
          <a:blip r:embed="rId3"/>
          <a:stretch>
            <a:fillRect/>
          </a:stretch>
        </p:blipFill>
        <p:spPr>
          <a:xfrm>
            <a:off x="2009573" y="317254"/>
            <a:ext cx="5274630" cy="4558194"/>
          </a:xfrm>
        </p:spPr>
      </p:pic>
    </p:spTree>
    <p:extLst>
      <p:ext uri="{BB962C8B-B14F-4D97-AF65-F5344CB8AC3E}">
        <p14:creationId xmlns:p14="http://schemas.microsoft.com/office/powerpoint/2010/main" val="1783947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AEE4-4477-1C74-C0B0-99CAED800F95}"/>
              </a:ext>
            </a:extLst>
          </p:cNvPr>
          <p:cNvSpPr>
            <a:spLocks noGrp="1"/>
          </p:cNvSpPr>
          <p:nvPr>
            <p:ph type="title"/>
          </p:nvPr>
        </p:nvSpPr>
        <p:spPr/>
        <p:txBody>
          <a:bodyPr/>
          <a:lstStyle/>
          <a:p>
            <a:r>
              <a:rPr lang="en-US"/>
              <a:t>A Generic Multi-Layer Perceptron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B8C4C4-F807-2909-997F-F1177105F2FF}"/>
                  </a:ext>
                </a:extLst>
              </p:cNvPr>
              <p:cNvSpPr>
                <a:spLocks noGrp="1"/>
              </p:cNvSpPr>
              <p:nvPr>
                <p:ph type="body" sz="quarter" idx="16"/>
              </p:nvPr>
            </p:nvSpPr>
            <p:spPr/>
            <p:txBody>
              <a:bodyPr/>
              <a:lstStyle/>
              <a:p>
                <a:r>
                  <a:rPr lang="en-US"/>
                  <a:t>Given the following definition: </a:t>
                </a:r>
              </a:p>
              <a:p>
                <a:endParaRPr lang="en-US"/>
              </a:p>
              <a:p>
                <a:endParaRPr lang="en-US"/>
              </a:p>
              <a:p>
                <a:endParaRPr lang="en-US"/>
              </a:p>
              <a:p>
                <a:endParaRPr lang="en-US"/>
              </a:p>
              <a:p>
                <a:endParaRPr lang="en-US"/>
              </a:p>
              <a:p>
                <a:endParaRPr lang="en-US"/>
              </a:p>
              <a:p>
                <a:pPr marL="114300" indent="0">
                  <a:buNone/>
                </a:pPr>
                <a:endParaRPr lang="en-US"/>
              </a:p>
              <a:p>
                <a:r>
                  <a:rPr lang="en-US"/>
                  <a:t>Trainable parameters:  </a:t>
                </a:r>
                <a14:m>
                  <m:oMath xmlns:m="http://schemas.openxmlformats.org/officeDocument/2006/math">
                    <m:r>
                      <a:rPr lang="en-US" b="1">
                        <a:solidFill>
                          <a:srgbClr val="C00000"/>
                        </a:solidFill>
                        <a:latin typeface="Cambria Math" panose="02040503050406030204" pitchFamily="18" charset="0"/>
                      </a:rPr>
                      <m:t>𝐖</m:t>
                    </m:r>
                    <m:r>
                      <a:rPr lang="en-US" b="1">
                        <a:latin typeface="Cambria Math" panose="02040503050406030204" pitchFamily="18" charset="0"/>
                      </a:rPr>
                      <m:t>=</m:t>
                    </m:r>
                    <m:d>
                      <m:dPr>
                        <m:begChr m:val="{"/>
                        <m:endChr m:val="}"/>
                        <m:ctrlPr>
                          <a:rPr lang="en-US" b="1" i="1" smtClean="0">
                            <a:latin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𝐖</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𝐖</m:t>
                            </m:r>
                          </m:e>
                          <m:sub>
                            <m:r>
                              <a:rPr lang="en-US" b="0" i="1" smtClean="0">
                                <a:latin typeface="Cambria Math" panose="02040503050406030204" pitchFamily="18" charset="0"/>
                              </a:rPr>
                              <m:t>1</m:t>
                            </m:r>
                          </m:sub>
                        </m:sSub>
                        <m:r>
                          <a:rPr lang="en-US" b="1" i="1" smtClean="0">
                            <a:latin typeface="Cambria Math" panose="02040503050406030204" pitchFamily="18" charset="0"/>
                          </a:rPr>
                          <m:t>, …,</m:t>
                        </m:r>
                        <m:sSub>
                          <m:sSubPr>
                            <m:ctrlPr>
                              <a:rPr lang="en-US" b="1" i="1">
                                <a:latin typeface="Cambria Math" panose="02040503050406030204" pitchFamily="18" charset="0"/>
                              </a:rPr>
                            </m:ctrlPr>
                          </m:sSubPr>
                          <m:e>
                            <m:r>
                              <a:rPr lang="en-US" b="1">
                                <a:latin typeface="Cambria Math" panose="02040503050406030204" pitchFamily="18" charset="0"/>
                              </a:rPr>
                              <m:t>𝐖</m:t>
                            </m:r>
                          </m:e>
                          <m:sub>
                            <m:r>
                              <a:rPr lang="en-US" b="0" i="1" smtClean="0">
                                <a:latin typeface="Cambria Math" panose="02040503050406030204" pitchFamily="18" charset="0"/>
                              </a:rPr>
                              <m:t>𝐿</m:t>
                            </m:r>
                          </m:sub>
                        </m:sSub>
                        <m:r>
                          <a:rPr lang="en-US" b="1" i="1" smtClean="0">
                            <a:latin typeface="Cambria Math" panose="02040503050406030204" pitchFamily="18" charset="0"/>
                          </a:rPr>
                          <m:t>,</m:t>
                        </m:r>
                        <m:r>
                          <a:rPr lang="en-US" b="0" i="1" smtClean="0">
                            <a:latin typeface="Cambria Math" panose="02040503050406030204" pitchFamily="18" charset="0"/>
                          </a:rPr>
                          <m:t> </m:t>
                        </m:r>
                        <m:r>
                          <a:rPr lang="en-US" b="1">
                            <a:latin typeface="Cambria Math" panose="02040503050406030204" pitchFamily="18" charset="0"/>
                          </a:rPr>
                          <m:t>𝐮</m:t>
                        </m:r>
                      </m:e>
                    </m:d>
                  </m:oMath>
                </a14:m>
                <a:endParaRPr lang="en-US" b="1"/>
              </a:p>
              <a:p>
                <a:endParaRPr lang="en-US"/>
              </a:p>
            </p:txBody>
          </p:sp>
        </mc:Choice>
        <mc:Fallback xmlns="">
          <p:sp>
            <p:nvSpPr>
              <p:cNvPr id="3" name="Text Placeholder 2">
                <a:extLst>
                  <a:ext uri="{FF2B5EF4-FFF2-40B4-BE49-F238E27FC236}">
                    <a16:creationId xmlns:a16="http://schemas.microsoft.com/office/drawing/2014/main" id="{DEB8C4C4-F807-2909-997F-F1177105F2FF}"/>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302" t="-138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1429D05A-0817-6ECB-6284-417229620D1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D56ED5DD-D7CD-B6A4-4583-289E4CCB7079}"/>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 name="Oval 5">
            <a:extLst>
              <a:ext uri="{FF2B5EF4-FFF2-40B4-BE49-F238E27FC236}">
                <a16:creationId xmlns:a16="http://schemas.microsoft.com/office/drawing/2014/main" id="{38F1111F-115B-633E-6DDE-2D12FC51990F}"/>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DF243BCA-1AFC-EE1C-46B2-57FC1D86C999}"/>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8" name="Oval 7">
            <a:extLst>
              <a:ext uri="{FF2B5EF4-FFF2-40B4-BE49-F238E27FC236}">
                <a16:creationId xmlns:a16="http://schemas.microsoft.com/office/drawing/2014/main" id="{883594CC-3136-1405-EC6D-06E0238D6242}"/>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2BA31973-1A8C-ED32-33A1-2C95AD6F3692}"/>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10" name="Straight Arrow Connector 9">
            <a:extLst>
              <a:ext uri="{FF2B5EF4-FFF2-40B4-BE49-F238E27FC236}">
                <a16:creationId xmlns:a16="http://schemas.microsoft.com/office/drawing/2014/main" id="{8CD756F0-FE59-E390-DD2A-ECDBB077E540}"/>
              </a:ext>
            </a:extLst>
          </p:cNvPr>
          <p:cNvCxnSpPr>
            <a:cxnSpLocks/>
            <a:endCxn id="4"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1" name="Straight Arrow Connector 10">
            <a:extLst>
              <a:ext uri="{FF2B5EF4-FFF2-40B4-BE49-F238E27FC236}">
                <a16:creationId xmlns:a16="http://schemas.microsoft.com/office/drawing/2014/main" id="{2A44BD3C-CD0B-7C22-F106-CFA2EE5B975D}"/>
              </a:ext>
            </a:extLst>
          </p:cNvPr>
          <p:cNvCxnSpPr>
            <a:cxnSpLocks/>
            <a:endCxn id="6"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2" name="Straight Arrow Connector 11">
            <a:extLst>
              <a:ext uri="{FF2B5EF4-FFF2-40B4-BE49-F238E27FC236}">
                <a16:creationId xmlns:a16="http://schemas.microsoft.com/office/drawing/2014/main" id="{320DF0F9-3C05-63C3-DC19-D3175C8F844C}"/>
              </a:ext>
            </a:extLst>
          </p:cNvPr>
          <p:cNvCxnSpPr>
            <a:cxnSpLocks/>
            <a:endCxn id="8"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3" name="Straight Arrow Connector 12">
            <a:extLst>
              <a:ext uri="{FF2B5EF4-FFF2-40B4-BE49-F238E27FC236}">
                <a16:creationId xmlns:a16="http://schemas.microsoft.com/office/drawing/2014/main" id="{7D2062E4-C65F-1D3C-FDA3-91B1BAA3FE04}"/>
              </a:ext>
            </a:extLst>
          </p:cNvPr>
          <p:cNvCxnSpPr>
            <a:cxnSpLocks/>
            <a:endCxn id="4"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4" name="Straight Arrow Connector 13">
            <a:extLst>
              <a:ext uri="{FF2B5EF4-FFF2-40B4-BE49-F238E27FC236}">
                <a16:creationId xmlns:a16="http://schemas.microsoft.com/office/drawing/2014/main" id="{E5A39781-3970-8306-7CEE-F94308A04DCA}"/>
              </a:ext>
            </a:extLst>
          </p:cNvPr>
          <p:cNvCxnSpPr>
            <a:cxnSpLocks/>
            <a:endCxn id="6"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5" name="Straight Arrow Connector 14">
            <a:extLst>
              <a:ext uri="{FF2B5EF4-FFF2-40B4-BE49-F238E27FC236}">
                <a16:creationId xmlns:a16="http://schemas.microsoft.com/office/drawing/2014/main" id="{9FAB225A-7D37-CE34-091B-2881295A3D55}"/>
              </a:ext>
            </a:extLst>
          </p:cNvPr>
          <p:cNvCxnSpPr>
            <a:cxnSpLocks/>
            <a:endCxn id="8"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6" name="Straight Arrow Connector 15">
            <a:extLst>
              <a:ext uri="{FF2B5EF4-FFF2-40B4-BE49-F238E27FC236}">
                <a16:creationId xmlns:a16="http://schemas.microsoft.com/office/drawing/2014/main" id="{788A47EF-D900-ABE0-B66C-4397D4626A30}"/>
              </a:ext>
            </a:extLst>
          </p:cNvPr>
          <p:cNvCxnSpPr>
            <a:cxnSpLocks/>
            <a:endCxn id="4"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7" name="Straight Arrow Connector 16">
            <a:extLst>
              <a:ext uri="{FF2B5EF4-FFF2-40B4-BE49-F238E27FC236}">
                <a16:creationId xmlns:a16="http://schemas.microsoft.com/office/drawing/2014/main" id="{D672A924-2052-16D4-677B-C7A4B0F76C09}"/>
              </a:ext>
            </a:extLst>
          </p:cNvPr>
          <p:cNvCxnSpPr>
            <a:cxnSpLocks/>
            <a:endCxn id="6"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8" name="Straight Arrow Connector 17">
            <a:extLst>
              <a:ext uri="{FF2B5EF4-FFF2-40B4-BE49-F238E27FC236}">
                <a16:creationId xmlns:a16="http://schemas.microsoft.com/office/drawing/2014/main" id="{D1EC5953-C52B-132D-9EE4-24A789514D8E}"/>
              </a:ext>
            </a:extLst>
          </p:cNvPr>
          <p:cNvCxnSpPr>
            <a:cxnSpLocks/>
            <a:endCxn id="8"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9" name="Straight Arrow Connector 18">
            <a:extLst>
              <a:ext uri="{FF2B5EF4-FFF2-40B4-BE49-F238E27FC236}">
                <a16:creationId xmlns:a16="http://schemas.microsoft.com/office/drawing/2014/main" id="{3E466AD0-3022-79DA-6089-B5E26876D016}"/>
              </a:ext>
            </a:extLst>
          </p:cNvPr>
          <p:cNvCxnSpPr>
            <a:cxnSpLocks/>
            <a:endCxn id="6"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E99F1BBA-A850-CEE5-8769-D758448A1318}"/>
              </a:ext>
            </a:extLst>
          </p:cNvPr>
          <p:cNvCxnSpPr>
            <a:cxnSpLocks/>
            <a:endCxn id="8"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BFA8D05E-B833-A8A9-AEF5-9DC972030243}"/>
              </a:ext>
            </a:extLst>
          </p:cNvPr>
          <p:cNvCxnSpPr>
            <a:cxnSpLocks/>
            <a:endCxn id="4"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22" name="Group 21">
            <a:extLst>
              <a:ext uri="{FF2B5EF4-FFF2-40B4-BE49-F238E27FC236}">
                <a16:creationId xmlns:a16="http://schemas.microsoft.com/office/drawing/2014/main" id="{9BE61414-8040-48AF-B4C8-B5B6A305184B}"/>
              </a:ext>
            </a:extLst>
          </p:cNvPr>
          <p:cNvGrpSpPr/>
          <p:nvPr/>
        </p:nvGrpSpPr>
        <p:grpSpPr>
          <a:xfrm>
            <a:off x="7700902" y="2871335"/>
            <a:ext cx="1042417" cy="803141"/>
            <a:chOff x="7700902" y="2871335"/>
            <a:chExt cx="1042417" cy="803141"/>
          </a:xfrm>
        </p:grpSpPr>
        <p:cxnSp>
          <p:nvCxnSpPr>
            <p:cNvPr id="23" name="Straight Arrow Connector 22">
              <a:extLst>
                <a:ext uri="{FF2B5EF4-FFF2-40B4-BE49-F238E27FC236}">
                  <a16:creationId xmlns:a16="http://schemas.microsoft.com/office/drawing/2014/main" id="{3E27A538-ADFB-DEAE-43A2-B1363822D9F5}"/>
                </a:ext>
              </a:extLst>
            </p:cNvPr>
            <p:cNvCxnSpPr>
              <a:cxnSpLocks/>
              <a:stCxn id="4"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42AEE10B-C7AF-1328-1A35-661E897B3210}"/>
                </a:ext>
              </a:extLst>
            </p:cNvPr>
            <p:cNvCxnSpPr>
              <a:cxnSpLocks/>
              <a:stCxn id="4"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555C8FDB-B1B6-D136-F7EA-8CE20655B777}"/>
                </a:ext>
              </a:extLst>
            </p:cNvPr>
            <p:cNvCxnSpPr>
              <a:cxnSpLocks/>
              <a:stCxn id="4"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93EF8986-4265-075E-60CF-1A6EEC351D7D}"/>
                </a:ext>
              </a:extLst>
            </p:cNvPr>
            <p:cNvCxnSpPr>
              <a:cxnSpLocks/>
              <a:stCxn id="6"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97F894DC-5559-F5CE-72AE-08CF6DB6BA59}"/>
                </a:ext>
              </a:extLst>
            </p:cNvPr>
            <p:cNvCxnSpPr>
              <a:cxnSpLocks/>
              <a:stCxn id="6"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CCF49EAE-E1B8-99BF-FB2C-04DA31A8508B}"/>
                </a:ext>
              </a:extLst>
            </p:cNvPr>
            <p:cNvCxnSpPr>
              <a:cxnSpLocks/>
              <a:stCxn id="8"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5F270809-4C91-F09C-21AD-C8352E736F1E}"/>
                </a:ext>
              </a:extLst>
            </p:cNvPr>
            <p:cNvCxnSpPr>
              <a:cxnSpLocks/>
              <a:stCxn id="8"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01F38D9F-C094-AC5D-8A2F-7C3795C1BE19}"/>
                </a:ext>
              </a:extLst>
            </p:cNvPr>
            <p:cNvCxnSpPr>
              <a:cxnSpLocks/>
              <a:stCxn id="6"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17E4250E-803B-1AB2-A25C-80883B3419C3}"/>
                </a:ext>
              </a:extLst>
            </p:cNvPr>
            <p:cNvCxnSpPr>
              <a:cxnSpLocks/>
              <a:stCxn id="8"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8B05DAE-E96A-241D-27E7-5B64D64433B3}"/>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32" name="TextBox 31">
                <a:extLst>
                  <a:ext uri="{FF2B5EF4-FFF2-40B4-BE49-F238E27FC236}">
                    <a16:creationId xmlns:a16="http://schemas.microsoft.com/office/drawing/2014/main" id="{98B05DAE-E96A-241D-27E7-5B64D64433B3}"/>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33" name="Oval 32">
            <a:extLst>
              <a:ext uri="{FF2B5EF4-FFF2-40B4-BE49-F238E27FC236}">
                <a16:creationId xmlns:a16="http://schemas.microsoft.com/office/drawing/2014/main" id="{C868FB62-573E-21C7-6AE6-A418A590F91B}"/>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4" name="Curved Connector 33">
            <a:extLst>
              <a:ext uri="{FF2B5EF4-FFF2-40B4-BE49-F238E27FC236}">
                <a16:creationId xmlns:a16="http://schemas.microsoft.com/office/drawing/2014/main" id="{2605ACEB-DEFF-A631-6C0A-306B1AA61128}"/>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5" name="Oval 34">
            <a:extLst>
              <a:ext uri="{FF2B5EF4-FFF2-40B4-BE49-F238E27FC236}">
                <a16:creationId xmlns:a16="http://schemas.microsoft.com/office/drawing/2014/main" id="{43035801-583D-21D4-82EA-0BA40624D520}"/>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6" name="Curved Connector 35">
            <a:extLst>
              <a:ext uri="{FF2B5EF4-FFF2-40B4-BE49-F238E27FC236}">
                <a16:creationId xmlns:a16="http://schemas.microsoft.com/office/drawing/2014/main" id="{06CC993B-193F-726E-B52E-D2408FE8015D}"/>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7" name="Oval 36">
            <a:extLst>
              <a:ext uri="{FF2B5EF4-FFF2-40B4-BE49-F238E27FC236}">
                <a16:creationId xmlns:a16="http://schemas.microsoft.com/office/drawing/2014/main" id="{E6249714-4311-FC82-054C-9CD1D50E67F7}"/>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8" name="Curved Connector 37">
            <a:extLst>
              <a:ext uri="{FF2B5EF4-FFF2-40B4-BE49-F238E27FC236}">
                <a16:creationId xmlns:a16="http://schemas.microsoft.com/office/drawing/2014/main" id="{DE5A3723-7DAC-9075-EC70-64704F719E27}"/>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9" name="Oval 38">
            <a:extLst>
              <a:ext uri="{FF2B5EF4-FFF2-40B4-BE49-F238E27FC236}">
                <a16:creationId xmlns:a16="http://schemas.microsoft.com/office/drawing/2014/main" id="{010AA2AD-4115-15F1-3291-73A7B09DC8A8}"/>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40" name="Straight Arrow Connector 39">
            <a:extLst>
              <a:ext uri="{FF2B5EF4-FFF2-40B4-BE49-F238E27FC236}">
                <a16:creationId xmlns:a16="http://schemas.microsoft.com/office/drawing/2014/main" id="{4EAAA5F1-47E2-D58A-7CC8-FE9B6B2F50C1}"/>
              </a:ext>
            </a:extLst>
          </p:cNvPr>
          <p:cNvCxnSpPr>
            <a:endCxn id="33"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E56BCD52-ED8B-83A6-2991-A0AFDEA116B4}"/>
              </a:ext>
            </a:extLst>
          </p:cNvPr>
          <p:cNvCxnSpPr>
            <a:endCxn id="35"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BDA48681-AC57-3EAD-4925-E83540B0C2A4}"/>
              </a:ext>
            </a:extLst>
          </p:cNvPr>
          <p:cNvCxnSpPr>
            <a:endCxn id="37"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6EC25B15-EBB4-CE11-1312-3852D9DA1CA9}"/>
              </a:ext>
            </a:extLst>
          </p:cNvPr>
          <p:cNvCxnSpPr>
            <a:endCxn id="33"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3DB21D8D-2544-08E6-0610-87473E59B7A5}"/>
              </a:ext>
            </a:extLst>
          </p:cNvPr>
          <p:cNvCxnSpPr>
            <a:endCxn id="35"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410CF19B-943B-2439-B006-343BD5FB5116}"/>
              </a:ext>
            </a:extLst>
          </p:cNvPr>
          <p:cNvCxnSpPr>
            <a:cxnSpLocks/>
            <a:endCxn id="37"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AFD480D3-6ECD-5A00-A293-001FBCECE83A}"/>
              </a:ext>
            </a:extLst>
          </p:cNvPr>
          <p:cNvCxnSpPr>
            <a:endCxn id="33"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7" name="Straight Arrow Connector 46">
            <a:extLst>
              <a:ext uri="{FF2B5EF4-FFF2-40B4-BE49-F238E27FC236}">
                <a16:creationId xmlns:a16="http://schemas.microsoft.com/office/drawing/2014/main" id="{D9759B6D-1D3C-232D-1367-9BF6CE55DA96}"/>
              </a:ext>
            </a:extLst>
          </p:cNvPr>
          <p:cNvCxnSpPr>
            <a:cxnSpLocks/>
            <a:stCxn id="37" idx="6"/>
            <a:endCxn id="39"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8" name="Straight Arrow Connector 47">
            <a:extLst>
              <a:ext uri="{FF2B5EF4-FFF2-40B4-BE49-F238E27FC236}">
                <a16:creationId xmlns:a16="http://schemas.microsoft.com/office/drawing/2014/main" id="{EDBC2D00-5E29-B411-13BD-E1E12CBF9326}"/>
              </a:ext>
            </a:extLst>
          </p:cNvPr>
          <p:cNvCxnSpPr>
            <a:stCxn id="35" idx="6"/>
            <a:endCxn id="39"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49" name="Straight Arrow Connector 48">
            <a:extLst>
              <a:ext uri="{FF2B5EF4-FFF2-40B4-BE49-F238E27FC236}">
                <a16:creationId xmlns:a16="http://schemas.microsoft.com/office/drawing/2014/main" id="{95346FE1-22A1-A867-6EAC-B85B031B44E3}"/>
              </a:ext>
            </a:extLst>
          </p:cNvPr>
          <p:cNvCxnSpPr>
            <a:stCxn id="33" idx="6"/>
            <a:endCxn id="39"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50" name="Straight Arrow Connector 49">
            <a:extLst>
              <a:ext uri="{FF2B5EF4-FFF2-40B4-BE49-F238E27FC236}">
                <a16:creationId xmlns:a16="http://schemas.microsoft.com/office/drawing/2014/main" id="{6190D92D-46DB-92FD-D7D7-11665506D83D}"/>
              </a:ext>
            </a:extLst>
          </p:cNvPr>
          <p:cNvCxnSpPr>
            <a:cxnSpLocks/>
            <a:stCxn id="39"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51" name="Straight Arrow Connector 50">
            <a:extLst>
              <a:ext uri="{FF2B5EF4-FFF2-40B4-BE49-F238E27FC236}">
                <a16:creationId xmlns:a16="http://schemas.microsoft.com/office/drawing/2014/main" id="{78ECAE5F-EA73-81AC-4DE7-2515FF6A6763}"/>
              </a:ext>
            </a:extLst>
          </p:cNvPr>
          <p:cNvCxnSpPr>
            <a:cxnSpLocks/>
            <a:endCxn id="37"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52" name="Straight Arrow Connector 51">
            <a:extLst>
              <a:ext uri="{FF2B5EF4-FFF2-40B4-BE49-F238E27FC236}">
                <a16:creationId xmlns:a16="http://schemas.microsoft.com/office/drawing/2014/main" id="{2B87C8CB-B466-8A9F-8754-8F30439B63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8EBCE92-7BE1-755E-381A-F9C0A7A63193}"/>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3" name="TextBox 52">
                <a:extLst>
                  <a:ext uri="{FF2B5EF4-FFF2-40B4-BE49-F238E27FC236}">
                    <a16:creationId xmlns:a16="http://schemas.microsoft.com/office/drawing/2014/main" id="{68EBCE92-7BE1-755E-381A-F9C0A7A63193}"/>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F773133-F29B-3335-457F-9F76110C46D6}"/>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F773133-F29B-3335-457F-9F76110C46D6}"/>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2FF741F-45B9-27D2-A910-6C1922C85CBA}"/>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5" name="TextBox 54">
                <a:extLst>
                  <a:ext uri="{FF2B5EF4-FFF2-40B4-BE49-F238E27FC236}">
                    <a16:creationId xmlns:a16="http://schemas.microsoft.com/office/drawing/2014/main" id="{A2FF741F-45B9-27D2-A910-6C1922C85CBA}"/>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1A24F65-663E-D448-28B6-79B57E7F25DA}"/>
                  </a:ext>
                </a:extLst>
              </p:cNvPr>
              <p:cNvSpPr txBox="1"/>
              <p:nvPr/>
            </p:nvSpPr>
            <p:spPr>
              <a:xfrm>
                <a:off x="6959232" y="4057302"/>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𝟎</m:t>
                          </m:r>
                        </m:sub>
                      </m:sSub>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6" name="TextBox 55">
                <a:extLst>
                  <a:ext uri="{FF2B5EF4-FFF2-40B4-BE49-F238E27FC236}">
                    <a16:creationId xmlns:a16="http://schemas.microsoft.com/office/drawing/2014/main" id="{51A24F65-663E-D448-28B6-79B57E7F25DA}"/>
                  </a:ext>
                </a:extLst>
              </p:cNvPr>
              <p:cNvSpPr txBox="1">
                <a:spLocks noRot="1" noChangeAspect="1" noMove="1" noResize="1" noEditPoints="1" noAdjustHandles="1" noChangeArrowheads="1" noChangeShapeType="1" noTextEdit="1"/>
              </p:cNvSpPr>
              <p:nvPr/>
            </p:nvSpPr>
            <p:spPr>
              <a:xfrm>
                <a:off x="6959232" y="4057302"/>
                <a:ext cx="505474"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1BE8D5D-E4D2-000A-2F8C-697C9D3A3385}"/>
                  </a:ext>
                </a:extLst>
              </p:cNvPr>
              <p:cNvSpPr txBox="1"/>
              <p:nvPr/>
            </p:nvSpPr>
            <p:spPr>
              <a:xfrm>
                <a:off x="6858253" y="3104502"/>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7" name="TextBox 56">
                <a:extLst>
                  <a:ext uri="{FF2B5EF4-FFF2-40B4-BE49-F238E27FC236}">
                    <a16:creationId xmlns:a16="http://schemas.microsoft.com/office/drawing/2014/main" id="{31BE8D5D-E4D2-000A-2F8C-697C9D3A3385}"/>
                  </a:ext>
                </a:extLst>
              </p:cNvPr>
              <p:cNvSpPr txBox="1">
                <a:spLocks noRot="1" noChangeAspect="1" noMove="1" noResize="1" noEditPoints="1" noAdjustHandles="1" noChangeArrowheads="1" noChangeShapeType="1" noTextEdit="1"/>
              </p:cNvSpPr>
              <p:nvPr/>
            </p:nvSpPr>
            <p:spPr>
              <a:xfrm>
                <a:off x="6858253" y="3104502"/>
                <a:ext cx="781484"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FE03C0D-5C9A-4B06-C30C-08738BD7D6AB}"/>
                  </a:ext>
                </a:extLst>
              </p:cNvPr>
              <p:cNvSpPr txBox="1"/>
              <p:nvPr/>
            </p:nvSpPr>
            <p:spPr>
              <a:xfrm>
                <a:off x="6942967" y="3630865"/>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a:rPr lang="en-US" sz="1400" smtClean="0">
                              <a:latin typeface="Cambria Math" panose="02040503050406030204" pitchFamily="18" charset="0"/>
                            </a:rPr>
                            <m:t>0</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8" name="TextBox 57">
                <a:extLst>
                  <a:ext uri="{FF2B5EF4-FFF2-40B4-BE49-F238E27FC236}">
                    <a16:creationId xmlns:a16="http://schemas.microsoft.com/office/drawing/2014/main" id="{9FE03C0D-5C9A-4B06-C30C-08738BD7D6AB}"/>
                  </a:ext>
                </a:extLst>
              </p:cNvPr>
              <p:cNvSpPr txBox="1">
                <a:spLocks noRot="1" noChangeAspect="1" noMove="1" noResize="1" noEditPoints="1" noAdjustHandles="1" noChangeArrowheads="1" noChangeShapeType="1" noTextEdit="1"/>
              </p:cNvSpPr>
              <p:nvPr/>
            </p:nvSpPr>
            <p:spPr>
              <a:xfrm>
                <a:off x="6942967" y="3630865"/>
                <a:ext cx="505474"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B583DC3-C71B-F74B-8842-C31D239D3315}"/>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9" name="TextBox 58">
                <a:extLst>
                  <a:ext uri="{FF2B5EF4-FFF2-40B4-BE49-F238E27FC236}">
                    <a16:creationId xmlns:a16="http://schemas.microsoft.com/office/drawing/2014/main" id="{BB583DC3-C71B-F74B-8842-C31D239D3315}"/>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11"/>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D9A42DF-4C60-217E-B534-E6C7AB119BA4}"/>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0" name="TextBox 59">
                <a:extLst>
                  <a:ext uri="{FF2B5EF4-FFF2-40B4-BE49-F238E27FC236}">
                    <a16:creationId xmlns:a16="http://schemas.microsoft.com/office/drawing/2014/main" id="{3D9A42DF-4C60-217E-B534-E6C7AB119BA4}"/>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2"/>
                <a:stretch>
                  <a:fillRect b="-5882"/>
                </a:stretch>
              </a:blipFill>
            </p:spPr>
            <p:txBody>
              <a:bodyPr/>
              <a:lstStyle/>
              <a:p>
                <a:r>
                  <a:rPr lang="en-US">
                    <a:noFill/>
                  </a:rPr>
                  <a:t> </a:t>
                </a:r>
              </a:p>
            </p:txBody>
          </p:sp>
        </mc:Fallback>
      </mc:AlternateContent>
      <p:sp>
        <p:nvSpPr>
          <p:cNvPr id="61" name="Rounded Rectangle 60">
            <a:extLst>
              <a:ext uri="{FF2B5EF4-FFF2-40B4-BE49-F238E27FC236}">
                <a16:creationId xmlns:a16="http://schemas.microsoft.com/office/drawing/2014/main" id="{3CE3D2B8-40F7-462E-95BD-253794D9099D}"/>
              </a:ext>
            </a:extLst>
          </p:cNvPr>
          <p:cNvSpPr/>
          <p:nvPr/>
        </p:nvSpPr>
        <p:spPr>
          <a:xfrm>
            <a:off x="581250" y="1835650"/>
            <a:ext cx="5672968" cy="1847385"/>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15AFB8E-CA0E-2DB4-A4A2-68579F0757C7}"/>
                  </a:ext>
                </a:extLst>
              </p:cNvPr>
              <p:cNvSpPr txBox="1"/>
              <p:nvPr/>
            </p:nvSpPr>
            <p:spPr>
              <a:xfrm>
                <a:off x="775149" y="1855043"/>
                <a:ext cx="6056980" cy="1732975"/>
              </a:xfrm>
              <a:prstGeom prst="rect">
                <a:avLst/>
              </a:prstGeom>
              <a:noFill/>
            </p:spPr>
            <p:txBody>
              <a:bodyPr wrap="square">
                <a:spAutoFit/>
              </a:bodyPr>
              <a:lstStyle/>
              <a:p>
                <a:pPr>
                  <a:lnSpc>
                    <a:spcPct val="150000"/>
                  </a:lnSpc>
                </a:pPr>
                <a14:m>
                  <m:oMath xmlns:m="http://schemas.openxmlformats.org/officeDocument/2006/math">
                    <m:r>
                      <a:rPr lang="en-US" sz="1800" smtClean="0">
                        <a:latin typeface="Cambria Math" panose="02040503050406030204" pitchFamily="18" charset="0"/>
                      </a:rPr>
                      <m:t>𝐱</m:t>
                    </m:r>
                    <m:r>
                      <a:rPr lang="en-US" sz="1800" smtClean="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𝐡</m:t>
                        </m:r>
                      </m:e>
                      <m:sub>
                        <m:r>
                          <a:rPr lang="en-US" sz="1800">
                            <a:latin typeface="Cambria Math" panose="02040503050406030204" pitchFamily="18" charset="0"/>
                          </a:rPr>
                          <m:t>0</m:t>
                        </m:r>
                      </m:sub>
                    </m:sSub>
                    <m:r>
                      <a:rPr lang="en-US" sz="1800">
                        <a:latin typeface="Cambria Math" panose="02040503050406030204" pitchFamily="18" charset="0"/>
                      </a:rPr>
                      <m:t>∈</m:t>
                    </m:r>
                    <m:sSup>
                      <m:sSupPr>
                        <m:ctrlPr>
                          <a:rPr lang="en-US" sz="1800" i="1" smtClean="0">
                            <a:latin typeface="Cambria Math" panose="02040503050406030204" pitchFamily="18" charset="0"/>
                            <a:ea typeface="Cambria Math" panose="02040503050406030204" pitchFamily="18" charset="0"/>
                          </a:rPr>
                        </m:ctrlPr>
                      </m:sSupPr>
                      <m:e>
                        <m:r>
                          <a:rPr lang="en-US" sz="1800" smtClean="0">
                            <a:latin typeface="Cambria Math" panose="02040503050406030204" pitchFamily="18" charset="0"/>
                            <a:ea typeface="Cambria Math" panose="02040503050406030204" pitchFamily="18" charset="0"/>
                          </a:rPr>
                          <m:t>ℝ</m:t>
                        </m:r>
                      </m:e>
                      <m:sup>
                        <m:sSub>
                          <m:sSubPr>
                            <m:ctrlPr>
                              <a:rPr lang="en-US" sz="1800" i="1" smtClean="0">
                                <a:latin typeface="Cambria Math" panose="02040503050406030204" pitchFamily="18" charset="0"/>
                                <a:ea typeface="Cambria Math" panose="02040503050406030204" pitchFamily="18" charset="0"/>
                              </a:rPr>
                            </m:ctrlPr>
                          </m:sSubPr>
                          <m:e>
                            <m:r>
                              <a:rPr lang="en-US" sz="1800" smtClean="0">
                                <a:latin typeface="Cambria Math" panose="02040503050406030204" pitchFamily="18" charset="0"/>
                                <a:ea typeface="Cambria Math" panose="02040503050406030204" pitchFamily="18" charset="0"/>
                              </a:rPr>
                              <m:t>𝑑</m:t>
                            </m:r>
                          </m:e>
                          <m:sub>
                            <m:r>
                              <a:rPr lang="en-US" sz="1800" smtClean="0">
                                <a:latin typeface="Cambria Math" panose="02040503050406030204" pitchFamily="18" charset="0"/>
                                <a:ea typeface="Cambria Math" panose="02040503050406030204" pitchFamily="18" charset="0"/>
                              </a:rPr>
                              <m:t>0</m:t>
                            </m:r>
                          </m:sub>
                        </m:sSub>
                      </m:sup>
                    </m:sSup>
                  </m:oMath>
                </a14:m>
                <a:r>
                  <a:rPr lang="en-US" sz="1800">
                    <a:latin typeface="Corbel" panose="020B0503020204020204" pitchFamily="34" charset="0"/>
                    <a:ea typeface="Tahoma" panose="020B0604030504040204" pitchFamily="34" charset="0"/>
                    <a:cs typeface="Tahoma" panose="020B0604030504040204" pitchFamily="34" charset="0"/>
                  </a:rPr>
                  <a:t>  (input)</a:t>
                </a:r>
                <a:endParaRPr lang="en-US" sz="1800">
                  <a:latin typeface="Cambria Math" panose="02040503050406030204" pitchFamily="18" charset="0"/>
                  <a:ea typeface="Tahoma" panose="020B0604030504040204" pitchFamily="34" charset="0"/>
                  <a:cs typeface="Tahoma" panose="020B0604030504040204" pitchFamily="34" charset="0"/>
                </a:endParaRPr>
              </a:p>
              <a:p>
                <a:pPr>
                  <a:lnSpc>
                    <a:spcPct val="150000"/>
                  </a:lnSpc>
                </a:pPr>
                <a14:m>
                  <m:oMath xmlns:m="http://schemas.openxmlformats.org/officeDocument/2006/math">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𝐡</m:t>
                        </m:r>
                      </m:e>
                      <m:sub>
                        <m:r>
                          <a:rPr lang="en-US" sz="1800" smtClean="0">
                            <a:latin typeface="Cambria Math" panose="02040503050406030204" pitchFamily="18" charset="0"/>
                          </a:rPr>
                          <m:t>𝑖</m:t>
                        </m:r>
                        <m:r>
                          <a:rPr lang="en-US" sz="1800" smtClean="0">
                            <a:latin typeface="Cambria Math" panose="02040503050406030204" pitchFamily="18" charset="0"/>
                          </a:rPr>
                          <m:t>+1</m:t>
                        </m:r>
                      </m:sub>
                    </m:sSub>
                    <m:r>
                      <a:rPr lang="en-US" sz="180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𝑓</m:t>
                        </m:r>
                      </m:e>
                      <m:sub>
                        <m:r>
                          <a:rPr lang="en-US" sz="1800" smtClean="0">
                            <a:latin typeface="Cambria Math" panose="02040503050406030204" pitchFamily="18" charset="0"/>
                          </a:rPr>
                          <m:t>𝑖</m:t>
                        </m:r>
                      </m:sub>
                    </m:sSub>
                    <m:r>
                      <a:rPr lang="en-US" sz="180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𝐖</m:t>
                        </m:r>
                      </m:e>
                      <m:sub>
                        <m:r>
                          <a:rPr lang="en-US" sz="1800" smtClean="0">
                            <a:latin typeface="Cambria Math" panose="02040503050406030204" pitchFamily="18" charset="0"/>
                          </a:rPr>
                          <m:t>𝑖</m:t>
                        </m:r>
                      </m:sub>
                    </m:sSub>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𝐡</m:t>
                        </m:r>
                      </m:e>
                      <m:sub>
                        <m:r>
                          <a:rPr lang="en-US" sz="1800" smtClean="0">
                            <a:latin typeface="Cambria Math" panose="02040503050406030204" pitchFamily="18" charset="0"/>
                          </a:rPr>
                          <m:t>𝑖</m:t>
                        </m:r>
                      </m:sub>
                    </m:sSub>
                    <m:r>
                      <a:rPr lang="en-US" sz="1800" smtClean="0">
                        <a:latin typeface="Cambria Math" panose="02040503050406030204" pitchFamily="18" charset="0"/>
                      </a:rPr>
                      <m:t>)∈</m:t>
                    </m:r>
                    <m:sSup>
                      <m:sSupPr>
                        <m:ctrlPr>
                          <a:rPr lang="en-US" sz="1800" i="1" smtClean="0">
                            <a:latin typeface="Cambria Math" panose="02040503050406030204" pitchFamily="18" charset="0"/>
                            <a:ea typeface="Cambria Math" panose="02040503050406030204" pitchFamily="18" charset="0"/>
                          </a:rPr>
                        </m:ctrlPr>
                      </m:sSupPr>
                      <m:e>
                        <m:r>
                          <a:rPr lang="en-US" sz="1800" smtClean="0">
                            <a:latin typeface="Cambria Math" panose="02040503050406030204" pitchFamily="18" charset="0"/>
                            <a:ea typeface="Cambria Math" panose="02040503050406030204" pitchFamily="18" charset="0"/>
                          </a:rPr>
                          <m:t>ℝ</m:t>
                        </m:r>
                      </m:e>
                      <m:sup>
                        <m:sSub>
                          <m:sSubPr>
                            <m:ctrlPr>
                              <a:rPr lang="en-US" sz="1800" i="1" smtClean="0">
                                <a:latin typeface="Cambria Math" panose="02040503050406030204" pitchFamily="18" charset="0"/>
                                <a:ea typeface="Cambria Math" panose="02040503050406030204" pitchFamily="18" charset="0"/>
                              </a:rPr>
                            </m:ctrlPr>
                          </m:sSubPr>
                          <m:e>
                            <m:r>
                              <a:rPr lang="en-US" sz="1800" smtClean="0">
                                <a:latin typeface="Cambria Math" panose="02040503050406030204" pitchFamily="18" charset="0"/>
                                <a:ea typeface="Cambria Math" panose="02040503050406030204" pitchFamily="18" charset="0"/>
                              </a:rPr>
                              <m:t>𝑑</m:t>
                            </m:r>
                          </m:e>
                          <m:sub>
                            <m:r>
                              <a:rPr lang="en-US" sz="1800" smtClean="0">
                                <a:latin typeface="Cambria Math" panose="02040503050406030204" pitchFamily="18" charset="0"/>
                                <a:ea typeface="Cambria Math" panose="02040503050406030204" pitchFamily="18" charset="0"/>
                              </a:rPr>
                              <m:t>𝑖</m:t>
                            </m:r>
                          </m:sub>
                        </m:sSub>
                      </m:sup>
                    </m:sSup>
                  </m:oMath>
                </a14:m>
                <a:r>
                  <a:rPr lang="en-US" sz="1800">
                    <a:latin typeface="Corbel" panose="020B0503020204020204" pitchFamily="34" charset="0"/>
                    <a:ea typeface="Tahoma" panose="020B0604030504040204" pitchFamily="34" charset="0"/>
                    <a:cs typeface="Tahoma" panose="020B0604030504040204" pitchFamily="34" charset="0"/>
                  </a:rPr>
                  <a:t> (hidden layer </a:t>
                </a:r>
                <a14:m>
                  <m:oMath xmlns:m="http://schemas.openxmlformats.org/officeDocument/2006/math">
                    <m:r>
                      <a:rPr lang="en-US" sz="1800">
                        <a:latin typeface="Cambria Math" panose="02040503050406030204" pitchFamily="18" charset="0"/>
                      </a:rPr>
                      <m:t>𝑖</m:t>
                    </m:r>
                  </m:oMath>
                </a14:m>
                <a:r>
                  <a:rPr lang="en-US" sz="1800">
                    <a:latin typeface="Corbel" panose="020B0503020204020204" pitchFamily="34" charset="0"/>
                    <a:ea typeface="Tahoma" panose="020B0604030504040204" pitchFamily="34" charset="0"/>
                    <a:cs typeface="Tahoma" panose="020B0604030504040204" pitchFamily="34" charset="0"/>
                  </a:rPr>
                  <a:t> , </a:t>
                </a:r>
                <a14:m>
                  <m:oMath xmlns:m="http://schemas.openxmlformats.org/officeDocument/2006/math">
                    <m:r>
                      <a:rPr lang="en-US" sz="1800" smtClean="0">
                        <a:latin typeface="Cambria Math" panose="02040503050406030204" pitchFamily="18" charset="0"/>
                      </a:rPr>
                      <m:t>0</m:t>
                    </m:r>
                    <m:r>
                      <a:rPr lang="en-US" sz="1800">
                        <a:latin typeface="Cambria Math" panose="02040503050406030204" pitchFamily="18" charset="0"/>
                      </a:rPr>
                      <m:t>≤</m:t>
                    </m:r>
                    <m:r>
                      <a:rPr lang="en-US" sz="1800">
                        <a:latin typeface="Cambria Math" panose="02040503050406030204" pitchFamily="18" charset="0"/>
                      </a:rPr>
                      <m:t>𝑖</m:t>
                    </m:r>
                    <m:r>
                      <a:rPr lang="en-US" sz="1800">
                        <a:latin typeface="Cambria Math" panose="02040503050406030204" pitchFamily="18" charset="0"/>
                      </a:rPr>
                      <m:t>≤</m:t>
                    </m:r>
                    <m:r>
                      <a:rPr lang="en-US" sz="1800">
                        <a:latin typeface="Cambria Math" panose="02040503050406030204" pitchFamily="18" charset="0"/>
                      </a:rPr>
                      <m:t>𝐿</m:t>
                    </m:r>
                    <m:r>
                      <a:rPr lang="en-US" sz="1800" smtClean="0">
                        <a:latin typeface="Cambria Math" panose="02040503050406030204" pitchFamily="18" charset="0"/>
                      </a:rPr>
                      <m:t>−1</m:t>
                    </m:r>
                  </m:oMath>
                </a14:m>
                <a:r>
                  <a:rPr lang="en-US" sz="1800">
                    <a:latin typeface="Corbel" panose="020B0503020204020204" pitchFamily="34" charset="0"/>
                    <a:ea typeface="Tahoma" panose="020B0604030504040204" pitchFamily="34" charset="0"/>
                    <a:cs typeface="Tahoma" panose="020B0604030504040204" pitchFamily="34" charset="0"/>
                  </a:rPr>
                  <a:t>)</a:t>
                </a:r>
              </a:p>
              <a:p>
                <a:pPr>
                  <a:lnSpc>
                    <a:spcPct val="150000"/>
                  </a:lnSpc>
                </a:pPr>
                <a14:m>
                  <m:oMath xmlns:m="http://schemas.openxmlformats.org/officeDocument/2006/math">
                    <m:r>
                      <a:rPr lang="en-US" sz="1800" smtClean="0">
                        <a:latin typeface="Cambria Math" panose="02040503050406030204" pitchFamily="18" charset="0"/>
                      </a:rPr>
                      <m:t>𝑦</m:t>
                    </m:r>
                    <m:r>
                      <a:rPr lang="en-US" sz="1800" smtClean="0">
                        <a:latin typeface="Cambria Math" panose="02040503050406030204" pitchFamily="18" charset="0"/>
                      </a:rPr>
                      <m:t>=</m:t>
                    </m:r>
                    <m:sSup>
                      <m:sSupPr>
                        <m:ctrlPr>
                          <a:rPr lang="en-US" sz="1800" i="1">
                            <a:latin typeface="Cambria Math" panose="02040503050406030204" pitchFamily="18" charset="0"/>
                          </a:rPr>
                        </m:ctrlPr>
                      </m:sSupPr>
                      <m:e>
                        <m:r>
                          <a:rPr lang="en-US" sz="1800">
                            <a:latin typeface="Cambria Math" panose="02040503050406030204" pitchFamily="18" charset="0"/>
                          </a:rPr>
                          <m:t>𝐮</m:t>
                        </m:r>
                      </m:e>
                      <m:sup>
                        <m:r>
                          <m:rPr>
                            <m:sty m:val="p"/>
                          </m:rPr>
                          <a:rPr lang="en-US" sz="1800">
                            <a:latin typeface="Cambria Math" panose="02040503050406030204" pitchFamily="18" charset="0"/>
                          </a:rPr>
                          <m:t>T</m:t>
                        </m:r>
                      </m:sup>
                    </m:sSup>
                    <m:sSub>
                      <m:sSubPr>
                        <m:ctrlPr>
                          <a:rPr lang="en-US" sz="1800" i="1">
                            <a:latin typeface="Cambria Math" panose="02040503050406030204" pitchFamily="18" charset="0"/>
                          </a:rPr>
                        </m:ctrlPr>
                      </m:sSubPr>
                      <m:e>
                        <m:r>
                          <a:rPr lang="en-US" sz="1800">
                            <a:latin typeface="Cambria Math" panose="02040503050406030204" pitchFamily="18" charset="0"/>
                          </a:rPr>
                          <m:t>𝐡</m:t>
                        </m:r>
                      </m:e>
                      <m:sub>
                        <m:r>
                          <a:rPr lang="en-US" sz="1800" smtClean="0">
                            <a:latin typeface="Cambria Math" panose="02040503050406030204" pitchFamily="18" charset="0"/>
                          </a:rPr>
                          <m:t>𝐿</m:t>
                        </m:r>
                      </m:sub>
                    </m:sSub>
                    <m:r>
                      <a:rPr lang="en-US" sz="1800" smtClean="0">
                        <a:latin typeface="Cambria Math" panose="02040503050406030204" pitchFamily="18" charset="0"/>
                      </a:rPr>
                      <m:t>∈</m:t>
                    </m:r>
                    <m:r>
                      <a:rPr lang="en-US" sz="1800">
                        <a:latin typeface="Cambria Math" panose="02040503050406030204" pitchFamily="18" charset="0"/>
                        <a:ea typeface="Cambria Math" panose="02040503050406030204" pitchFamily="18" charset="0"/>
                      </a:rPr>
                      <m:t>ℝ</m:t>
                    </m:r>
                  </m:oMath>
                </a14:m>
                <a:r>
                  <a:rPr lang="en-US" sz="1800">
                    <a:latin typeface="Corbel" panose="020B0503020204020204" pitchFamily="34" charset="0"/>
                    <a:ea typeface="Tahoma" panose="020B0604030504040204" pitchFamily="34" charset="0"/>
                    <a:cs typeface="Tahoma" panose="020B0604030504040204" pitchFamily="34" charset="0"/>
                  </a:rPr>
                  <a:t>    (output)</a:t>
                </a:r>
              </a:p>
              <a:p>
                <a:pPr>
                  <a:lnSpc>
                    <a:spcPct val="150000"/>
                  </a:lnSpc>
                </a:pPr>
                <a14:m>
                  <m:oMath xmlns:m="http://schemas.openxmlformats.org/officeDocument/2006/math">
                    <m:r>
                      <a:rPr lang="en-US" sz="1800" smtClean="0">
                        <a:latin typeface="Cambria Math" panose="02040503050406030204" pitchFamily="18" charset="0"/>
                        <a:ea typeface="Cambria Math" panose="02040503050406030204" pitchFamily="18" charset="0"/>
                      </a:rPr>
                      <m:t>ℒ</m:t>
                    </m:r>
                    <m:r>
                      <a:rPr lang="en-US" sz="1800">
                        <a:latin typeface="Cambria Math" panose="02040503050406030204" pitchFamily="18" charset="0"/>
                      </a:rPr>
                      <m:t>=ℓ(</m:t>
                    </m:r>
                    <m:r>
                      <a:rPr lang="en-US" sz="1800">
                        <a:latin typeface="Cambria Math" panose="02040503050406030204" pitchFamily="18" charset="0"/>
                      </a:rPr>
                      <m:t>𝑦</m:t>
                    </m:r>
                    <m:r>
                      <a:rPr lang="en-US" sz="1800" smtClean="0">
                        <a:latin typeface="Cambria Math" panose="02040503050406030204" pitchFamily="18" charset="0"/>
                      </a:rPr>
                      <m:t>,</m:t>
                    </m:r>
                    <m:sSup>
                      <m:sSupPr>
                        <m:ctrlPr>
                          <a:rPr lang="en-US" sz="1800" i="1" smtClean="0">
                            <a:latin typeface="Cambria Math" panose="02040503050406030204" pitchFamily="18" charset="0"/>
                          </a:rPr>
                        </m:ctrlPr>
                      </m:sSupPr>
                      <m:e>
                        <m:r>
                          <a:rPr lang="en-US" sz="1800">
                            <a:latin typeface="Cambria Math" panose="02040503050406030204" pitchFamily="18" charset="0"/>
                          </a:rPr>
                          <m:t>𝑦</m:t>
                        </m:r>
                      </m:e>
                      <m:sup>
                        <m:r>
                          <a:rPr lang="en-US" sz="1800" smtClean="0">
                            <a:latin typeface="Cambria Math" panose="02040503050406030204" pitchFamily="18" charset="0"/>
                          </a:rPr>
                          <m:t>∗</m:t>
                        </m:r>
                      </m:sup>
                    </m:sSup>
                    <m:r>
                      <a:rPr lang="en-US" sz="1800">
                        <a:latin typeface="Cambria Math" panose="02040503050406030204" pitchFamily="18" charset="0"/>
                      </a:rPr>
                      <m:t>)∈</m:t>
                    </m:r>
                    <m:r>
                      <a:rPr lang="en-US" sz="1800">
                        <a:latin typeface="Cambria Math" panose="02040503050406030204" pitchFamily="18" charset="0"/>
                        <a:ea typeface="Cambria Math" panose="02040503050406030204" pitchFamily="18" charset="0"/>
                      </a:rPr>
                      <m:t>ℝ</m:t>
                    </m:r>
                  </m:oMath>
                </a14:m>
                <a:r>
                  <a:rPr lang="en-US" sz="1800">
                    <a:latin typeface="Corbel" panose="020B0503020204020204" pitchFamily="34" charset="0"/>
                    <a:ea typeface="Tahoma" panose="020B0604030504040204" pitchFamily="34" charset="0"/>
                    <a:cs typeface="Tahoma" panose="020B0604030504040204" pitchFamily="34" charset="0"/>
                  </a:rPr>
                  <a:t>    (loss)</a:t>
                </a:r>
              </a:p>
            </p:txBody>
          </p:sp>
        </mc:Choice>
        <mc:Fallback xmlns="">
          <p:sp>
            <p:nvSpPr>
              <p:cNvPr id="62" name="TextBox 61">
                <a:extLst>
                  <a:ext uri="{FF2B5EF4-FFF2-40B4-BE49-F238E27FC236}">
                    <a16:creationId xmlns:a16="http://schemas.microsoft.com/office/drawing/2014/main" id="{815AFB8E-CA0E-2DB4-A4A2-68579F0757C7}"/>
                  </a:ext>
                </a:extLst>
              </p:cNvPr>
              <p:cNvSpPr txBox="1">
                <a:spLocks noRot="1" noChangeAspect="1" noMove="1" noResize="1" noEditPoints="1" noAdjustHandles="1" noChangeArrowheads="1" noChangeShapeType="1" noTextEdit="1"/>
              </p:cNvSpPr>
              <p:nvPr/>
            </p:nvSpPr>
            <p:spPr>
              <a:xfrm>
                <a:off x="775149" y="1855043"/>
                <a:ext cx="6056980" cy="1732975"/>
              </a:xfrm>
              <a:prstGeom prst="rect">
                <a:avLst/>
              </a:prstGeom>
              <a:blipFill>
                <a:blip r:embed="rId13"/>
                <a:stretch>
                  <a:fillRect b="-4561"/>
                </a:stretch>
              </a:blipFill>
            </p:spPr>
            <p:txBody>
              <a:bodyPr/>
              <a:lstStyle/>
              <a:p>
                <a:r>
                  <a:rPr lang="en-US">
                    <a:noFill/>
                  </a:rPr>
                  <a:t> </a:t>
                </a:r>
              </a:p>
            </p:txBody>
          </p:sp>
        </mc:Fallback>
      </mc:AlternateContent>
    </p:spTree>
    <p:extLst>
      <p:ext uri="{BB962C8B-B14F-4D97-AF65-F5344CB8AC3E}">
        <p14:creationId xmlns:p14="http://schemas.microsoft.com/office/powerpoint/2010/main" val="2942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xEl>
                                              <p:pRg st="0" end="0"/>
                                            </p:txEl>
                                          </p:spTgt>
                                        </p:tgtEl>
                                        <p:attrNameLst>
                                          <p:attrName>style.visibility</p:attrName>
                                        </p:attrNameLst>
                                      </p:cBhvr>
                                      <p:to>
                                        <p:strVal val="visible"/>
                                      </p:to>
                                    </p:set>
                                    <p:animEffect transition="in" filter="fade">
                                      <p:cBhvr>
                                        <p:cTn id="12" dur="500"/>
                                        <p:tgtEl>
                                          <p:spTgt spid="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xEl>
                                              <p:pRg st="1" end="1"/>
                                            </p:txEl>
                                          </p:spTgt>
                                        </p:tgtEl>
                                        <p:attrNameLst>
                                          <p:attrName>style.visibility</p:attrName>
                                        </p:attrNameLst>
                                      </p:cBhvr>
                                      <p:to>
                                        <p:strVal val="visible"/>
                                      </p:to>
                                    </p:set>
                                    <p:animEffect transition="in" filter="fade">
                                      <p:cBhvr>
                                        <p:cTn id="17" dur="500"/>
                                        <p:tgtEl>
                                          <p:spTgt spid="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xEl>
                                              <p:pRg st="2" end="2"/>
                                            </p:txEl>
                                          </p:spTgt>
                                        </p:tgtEl>
                                        <p:attrNameLst>
                                          <p:attrName>style.visibility</p:attrName>
                                        </p:attrNameLst>
                                      </p:cBhvr>
                                      <p:to>
                                        <p:strVal val="visible"/>
                                      </p:to>
                                    </p:set>
                                    <p:animEffect transition="in" filter="fade">
                                      <p:cBhvr>
                                        <p:cTn id="22" dur="500"/>
                                        <p:tgtEl>
                                          <p:spTgt spid="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xEl>
                                              <p:pRg st="3" end="3"/>
                                            </p:txEl>
                                          </p:spTgt>
                                        </p:tgtEl>
                                        <p:attrNameLst>
                                          <p:attrName>style.visibility</p:attrName>
                                        </p:attrNameLst>
                                      </p:cBhvr>
                                      <p:to>
                                        <p:strVal val="visible"/>
                                      </p:to>
                                    </p:set>
                                    <p:animEffect transition="in" filter="fade">
                                      <p:cBhvr>
                                        <p:cTn id="27" dur="500"/>
                                        <p:tgtEl>
                                          <p:spTgt spid="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63AE-DDF2-0451-0EA2-78C77CC887D7}"/>
              </a:ext>
            </a:extLst>
          </p:cNvPr>
          <p:cNvSpPr>
            <a:spLocks noGrp="1"/>
          </p:cNvSpPr>
          <p:nvPr>
            <p:ph type="title"/>
          </p:nvPr>
        </p:nvSpPr>
        <p:spPr/>
        <p:txBody>
          <a:bodyPr>
            <a:normAutofit/>
          </a:bodyPr>
          <a:lstStyle/>
          <a:p>
            <a:r>
              <a:rPr lang="en-US" sz="2400"/>
              <a:t>A Generic Neural Network: Forward Step</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9F0534F-9659-11B4-43B7-624B69AF4475}"/>
                  </a:ext>
                </a:extLst>
              </p:cNvPr>
              <p:cNvSpPr>
                <a:spLocks noGrp="1"/>
              </p:cNvSpPr>
              <p:nvPr>
                <p:ph idx="4294967295"/>
              </p:nvPr>
            </p:nvSpPr>
            <p:spPr>
              <a:xfrm>
                <a:off x="353801" y="1152525"/>
                <a:ext cx="6124575" cy="3416300"/>
              </a:xfrm>
            </p:spPr>
            <p:txBody>
              <a:bodyPr/>
              <a:lstStyle/>
              <a:p>
                <a:r>
                  <a:rPr lang="en-US" sz="1800" dirty="0"/>
                  <a:t>Given some [initial] values for the parameters, we</a:t>
                </a:r>
                <a:br>
                  <a:rPr lang="en-US" sz="1800" dirty="0"/>
                </a:br>
                <a:r>
                  <a:rPr lang="en-US" sz="1800" dirty="0"/>
                  <a:t>can compute </a:t>
                </a:r>
                <a:r>
                  <a:rPr lang="en-US" sz="1800" dirty="0">
                    <a:solidFill>
                      <a:srgbClr val="C00000"/>
                    </a:solidFill>
                  </a:rPr>
                  <a:t>the forward pass</a:t>
                </a:r>
                <a:r>
                  <a:rPr lang="en-US" sz="1800" dirty="0"/>
                  <a:t>, layer by layer.</a:t>
                </a:r>
              </a:p>
              <a:p>
                <a:endParaRPr lang="en-US" sz="1800" dirty="0"/>
              </a:p>
              <a:p>
                <a:r>
                  <a:rPr lang="en-US" sz="1800" dirty="0"/>
                  <a:t>Forward pass is basically </a:t>
                </a:r>
                <a14:m>
                  <m:oMath xmlns:m="http://schemas.openxmlformats.org/officeDocument/2006/math">
                    <m:r>
                      <a:rPr lang="en-US" sz="1800" i="1">
                        <a:solidFill>
                          <a:srgbClr val="C00000"/>
                        </a:solidFill>
                        <a:latin typeface="Cambria Math" panose="02040503050406030204" pitchFamily="18" charset="0"/>
                        <a:ea typeface="Cambria Math" panose="02040503050406030204" pitchFamily="18" charset="0"/>
                      </a:rPr>
                      <m:t>𝐿</m:t>
                    </m:r>
                  </m:oMath>
                </a14:m>
                <a:r>
                  <a:rPr lang="en-US" sz="1800" dirty="0"/>
                  <a:t> </a:t>
                </a:r>
                <a:r>
                  <a:rPr lang="en-US" sz="1800" dirty="0">
                    <a:solidFill>
                      <a:srgbClr val="C00000"/>
                    </a:solidFill>
                  </a:rPr>
                  <a:t>matrix multiplications</a:t>
                </a:r>
                <a:r>
                  <a:rPr lang="en-US" sz="1800" dirty="0"/>
                  <a:t>, each followed by an activation function. </a:t>
                </a:r>
              </a:p>
              <a:p>
                <a:endParaRPr lang="en-US" sz="1800" dirty="0"/>
              </a:p>
              <a:p>
                <a:r>
                  <a:rPr lang="en-US" sz="1800" dirty="0"/>
                  <a:t>Matrix multiplication can be done efficiently with GPUs. </a:t>
                </a:r>
              </a:p>
              <a:p>
                <a:pPr lvl="1"/>
                <a:r>
                  <a:rPr lang="en-US" dirty="0"/>
                  <a:t>Therefore, </a:t>
                </a:r>
                <a:r>
                  <a:rPr lang="en-US" dirty="0">
                    <a:solidFill>
                      <a:srgbClr val="C00000"/>
                    </a:solidFill>
                  </a:rPr>
                  <a:t>forward pass is somewhat fast</a:t>
                </a:r>
                <a:r>
                  <a:rPr lang="en-US" dirty="0"/>
                  <a:t>. </a:t>
                </a:r>
                <a:br>
                  <a:rPr lang="en-US" dirty="0"/>
                </a:br>
                <a:endParaRPr lang="en-US" dirty="0"/>
              </a:p>
              <a:p>
                <a:r>
                  <a:rPr lang="en-US" sz="1800" dirty="0"/>
                  <a:t>Complexity of forward pass is ….</a:t>
                </a:r>
              </a:p>
            </p:txBody>
          </p:sp>
        </mc:Choice>
        <mc:Fallback xmlns="">
          <p:sp>
            <p:nvSpPr>
              <p:cNvPr id="4" name="Content Placeholder 3">
                <a:extLst>
                  <a:ext uri="{FF2B5EF4-FFF2-40B4-BE49-F238E27FC236}">
                    <a16:creationId xmlns:a16="http://schemas.microsoft.com/office/drawing/2014/main" id="{69F0534F-9659-11B4-43B7-624B69AF4475}"/>
                  </a:ext>
                </a:extLst>
              </p:cNvPr>
              <p:cNvSpPr>
                <a:spLocks noGrp="1" noRot="1" noChangeAspect="1" noMove="1" noResize="1" noEditPoints="1" noAdjustHandles="1" noChangeArrowheads="1" noChangeShapeType="1" noTextEdit="1"/>
              </p:cNvSpPr>
              <p:nvPr>
                <p:ph idx="4294967295"/>
              </p:nvPr>
            </p:nvSpPr>
            <p:spPr>
              <a:xfrm>
                <a:off x="353801" y="1152525"/>
                <a:ext cx="6124575" cy="3416300"/>
              </a:xfrm>
              <a:blipFill>
                <a:blip r:embed="rId2"/>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68CBDD-A64D-03C7-5589-BB115D1B0D6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4D7F9E74-5A2A-553C-DF2B-0273E753ECB6}"/>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6C6F3DCE-73F7-F534-CC82-68E9EA47ED6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D5012E26-3572-343B-EC1C-82AAF1311DDA}"/>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353E1BD9-FE84-A3C3-0D96-DFB0580909EC}"/>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E1F1DAF-C5B4-424E-0C3A-07204B1068F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D0EF3A70-5BFF-11CA-3EC7-0FF284E60665}"/>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F2016AF-6DC9-5E10-08A9-E1803F93141E}"/>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72A5BB-84FC-71AC-91CC-46B0D1FBE6D3}"/>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2C7B12C0-BE94-C55F-9EF7-F911308262C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D8572DBF-971E-0F43-E548-3EED854FCA8C}"/>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639F9344-BD5A-9B7C-20D4-FE8B4F0BA10C}"/>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9EB015A-8ECF-B088-D31A-177ECAB4F680}"/>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5269A92B-1979-EAA1-9877-6B9117CDDE5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1F7AFDDB-0BF2-8B3A-E7C0-968BC74799C3}"/>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B751BE4-46FF-4A80-946C-281EB27962F2}"/>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AA114D25-2170-AC07-D73D-15F657A53FC2}"/>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824469AD-2A2A-7246-DCEE-4377AD8AFA1B}"/>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1DCD8DCC-CE7D-72AF-7F51-A844F57B55BF}"/>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DEA2571-9102-2285-7D3E-9AB69E31F56B}"/>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00581F97-D711-F21D-8316-9E9618990EBE}"/>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0617CC2-E777-BCA2-8C56-2C47E57375F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D451E47-AF5D-C556-60FE-D4B31614C8D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CB62C25-17E9-0DC6-B40A-4A479877EDDF}"/>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F50B04-169B-8980-E3BC-AFAF61E7E6D9}"/>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568BD36-AF52-9410-37A3-75EB02E504A4}"/>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D6617460-4C28-645D-CC23-AE7C88CD274F}"/>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F55216F-4E5F-59E1-AD1D-882102A49EAA}"/>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F5A58B-A892-5BC3-F149-4790DB582B5D}"/>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3"/>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C0AAA609-2343-F468-AE57-82B4D4865906}"/>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75DAA5E4-EC14-EEE0-FA6D-B9FB5FC5301E}"/>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36F4475-87EB-3E32-7C27-9BB827450CE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1471555E-9CC0-B257-2EA1-DA5A4B57331A}"/>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CB1DF43B-DDBF-A6F2-F0A8-468E75A553CB}"/>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4AC2223-C2A3-1331-6738-FE0423F0F4D9}"/>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FCB9763F-68F1-C60D-3965-F61C3A8CC619}"/>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7CD63D2D-DDAC-969C-600D-09942F3158EF}"/>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0BB381B-CA74-7FBD-AE75-BCAC26868AAF}"/>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7407099B-DC61-F995-D81E-5BF6F847BCC9}"/>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31E85E31-24F4-0DDA-DB21-9F82DE0E545F}"/>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92A2A7C4-6661-0433-309A-F752F8DAA6F6}"/>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8F17A3F-94EA-2AED-BC6F-23B5B849D621}"/>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CA6A7B3F-C7CE-D4D8-39EB-2E91086D5E1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C04C7E0F-808E-D886-AF27-D7F7EA7BFE1A}"/>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FA6DD76-04D5-0116-67B3-9C7BABCBC04F}"/>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9B403BD9-07CB-77CC-A5D0-8893C4C34B6F}"/>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6193908D-0B85-EDA7-1BD1-B34B97DED8C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981C3A3E-CB49-0F7D-2C29-1855E6CD9171}"/>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E6FD7A71-A74A-4352-15D6-297D0F37BC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0E42411-D868-F7F9-B453-E555FD7D998A}"/>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51CE61D-2725-1021-8331-AED3BB5FC7FB}"/>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D44F50-6083-81F7-2CB3-C86C6E336CE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842AB474-CD2B-7F2B-8494-126D98A0C5C8}"/>
                  </a:ext>
                </a:extLst>
              </p:cNvPr>
              <p:cNvSpPr txBox="1"/>
              <p:nvPr/>
            </p:nvSpPr>
            <p:spPr>
              <a:xfrm>
                <a:off x="6959232" y="4057302"/>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𝟎</m:t>
                          </m:r>
                        </m:sub>
                      </m:sSub>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8" name="TextBox 127">
                <a:extLst>
                  <a:ext uri="{FF2B5EF4-FFF2-40B4-BE49-F238E27FC236}">
                    <a16:creationId xmlns:a16="http://schemas.microsoft.com/office/drawing/2014/main" id="{842AB474-CD2B-7F2B-8494-126D98A0C5C8}"/>
                  </a:ext>
                </a:extLst>
              </p:cNvPr>
              <p:cNvSpPr txBox="1">
                <a:spLocks noRot="1" noChangeAspect="1" noMove="1" noResize="1" noEditPoints="1" noAdjustHandles="1" noChangeArrowheads="1" noChangeShapeType="1" noTextEdit="1"/>
              </p:cNvSpPr>
              <p:nvPr/>
            </p:nvSpPr>
            <p:spPr>
              <a:xfrm>
                <a:off x="6959232" y="4057302"/>
                <a:ext cx="505474"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2F5FCBEF-5062-E616-8BEB-64412ADE8FE6}"/>
                  </a:ext>
                </a:extLst>
              </p:cNvPr>
              <p:cNvSpPr txBox="1"/>
              <p:nvPr/>
            </p:nvSpPr>
            <p:spPr>
              <a:xfrm>
                <a:off x="6858253" y="3104502"/>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9" name="TextBox 128">
                <a:extLst>
                  <a:ext uri="{FF2B5EF4-FFF2-40B4-BE49-F238E27FC236}">
                    <a16:creationId xmlns:a16="http://schemas.microsoft.com/office/drawing/2014/main" id="{2F5FCBEF-5062-E616-8BEB-64412ADE8FE6}"/>
                  </a:ext>
                </a:extLst>
              </p:cNvPr>
              <p:cNvSpPr txBox="1">
                <a:spLocks noRot="1" noChangeAspect="1" noMove="1" noResize="1" noEditPoints="1" noAdjustHandles="1" noChangeArrowheads="1" noChangeShapeType="1" noTextEdit="1"/>
              </p:cNvSpPr>
              <p:nvPr/>
            </p:nvSpPr>
            <p:spPr>
              <a:xfrm>
                <a:off x="6858253" y="3104502"/>
                <a:ext cx="781484"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383B21-6B5C-42CF-6D14-4084520F7AA7}"/>
                  </a:ext>
                </a:extLst>
              </p:cNvPr>
              <p:cNvSpPr txBox="1"/>
              <p:nvPr/>
            </p:nvSpPr>
            <p:spPr>
              <a:xfrm>
                <a:off x="6942967" y="3630865"/>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a:rPr lang="en-US" sz="1400" smtClean="0">
                              <a:latin typeface="Cambria Math" panose="02040503050406030204" pitchFamily="18" charset="0"/>
                            </a:rPr>
                            <m:t>0</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0" name="TextBox 129">
                <a:extLst>
                  <a:ext uri="{FF2B5EF4-FFF2-40B4-BE49-F238E27FC236}">
                    <a16:creationId xmlns:a16="http://schemas.microsoft.com/office/drawing/2014/main" id="{71383B21-6B5C-42CF-6D14-4084520F7AA7}"/>
                  </a:ext>
                </a:extLst>
              </p:cNvPr>
              <p:cNvSpPr txBox="1">
                <a:spLocks noRot="1" noChangeAspect="1" noMove="1" noResize="1" noEditPoints="1" noAdjustHandles="1" noChangeArrowheads="1" noChangeShapeType="1" noTextEdit="1"/>
              </p:cNvSpPr>
              <p:nvPr/>
            </p:nvSpPr>
            <p:spPr>
              <a:xfrm>
                <a:off x="6942967" y="3630865"/>
                <a:ext cx="505474" cy="307777"/>
              </a:xfrm>
              <a:prstGeom prst="rect">
                <a:avLst/>
              </a:prstGeom>
              <a:blipFill>
                <a:blip r:embed="rId9"/>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2ABAB66-B1D4-A181-2E23-1B414600840F}"/>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1" name="TextBox 130">
                <a:extLst>
                  <a:ext uri="{FF2B5EF4-FFF2-40B4-BE49-F238E27FC236}">
                    <a16:creationId xmlns:a16="http://schemas.microsoft.com/office/drawing/2014/main" id="{02ABAB66-B1D4-A181-2E23-1B414600840F}"/>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10"/>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06B44291-7867-5AC1-F479-ED887B2711D3}"/>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2" name="TextBox 131">
                <a:extLst>
                  <a:ext uri="{FF2B5EF4-FFF2-40B4-BE49-F238E27FC236}">
                    <a16:creationId xmlns:a16="http://schemas.microsoft.com/office/drawing/2014/main" id="{06B44291-7867-5AC1-F479-ED887B2711D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1"/>
                <a:stretch>
                  <a:fillRect b="-5882"/>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2258C77F-1D02-3CE9-5FC5-5E6BD2B89B24}"/>
              </a:ext>
            </a:extLst>
          </p:cNvPr>
          <p:cNvCxnSpPr>
            <a:cxnSpLocks/>
          </p:cNvCxnSpPr>
          <p:nvPr/>
        </p:nvCxnSpPr>
        <p:spPr>
          <a:xfrm flipV="1">
            <a:off x="6766529" y="1241402"/>
            <a:ext cx="0" cy="3549620"/>
          </a:xfrm>
          <a:prstGeom prst="straightConnector1">
            <a:avLst/>
          </a:prstGeom>
          <a:ln w="28575">
            <a:solidFill>
              <a:srgbClr val="FFC000"/>
            </a:solidFill>
            <a:tailEnd type="arrow" w="lg" len="lg"/>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3C32E22-40BD-6520-6CD6-0B94905111EF}"/>
                  </a:ext>
                </a:extLst>
              </p:cNvPr>
              <p:cNvSpPr txBox="1"/>
              <p:nvPr/>
            </p:nvSpPr>
            <p:spPr>
              <a:xfrm>
                <a:off x="3968366" y="3902098"/>
                <a:ext cx="3017517" cy="369332"/>
              </a:xfrm>
              <a:prstGeom prst="rect">
                <a:avLst/>
              </a:prstGeom>
              <a:noFill/>
            </p:spPr>
            <p:txBody>
              <a:bodyPr wrap="square">
                <a:spAutoFit/>
              </a:bodyPr>
              <a:lstStyle/>
              <a:p>
                <a:r>
                  <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rPr>
                  <a:t>linear of depth </a:t>
                </a:r>
                <a14:m>
                  <m:oMath xmlns:m="http://schemas.openxmlformats.org/officeDocument/2006/math">
                    <m:r>
                      <a:rPr lang="en-US" sz="1800" i="1">
                        <a:solidFill>
                          <a:srgbClr val="C00000"/>
                        </a:solidFill>
                        <a:latin typeface="Cambria Math" panose="02040503050406030204" pitchFamily="18" charset="0"/>
                        <a:ea typeface="Cambria Math" panose="02040503050406030204" pitchFamily="18" charset="0"/>
                      </a:rPr>
                      <m:t>𝑂</m:t>
                    </m:r>
                    <m:d>
                      <m:dPr>
                        <m:ctrlPr>
                          <a:rPr lang="en-US" sz="1800" i="1">
                            <a:solidFill>
                              <a:srgbClr val="C00000"/>
                            </a:solidFill>
                            <a:latin typeface="Cambria Math" panose="02040503050406030204" pitchFamily="18" charset="0"/>
                            <a:ea typeface="Cambria Math" panose="02040503050406030204" pitchFamily="18" charset="0"/>
                          </a:rPr>
                        </m:ctrlPr>
                      </m:dPr>
                      <m:e>
                        <m:r>
                          <a:rPr lang="en-US" sz="1800" i="1">
                            <a:solidFill>
                              <a:srgbClr val="C00000"/>
                            </a:solidFill>
                            <a:latin typeface="Cambria Math" panose="02040503050406030204" pitchFamily="18" charset="0"/>
                            <a:ea typeface="Cambria Math" panose="02040503050406030204" pitchFamily="18" charset="0"/>
                          </a:rPr>
                          <m:t>𝐿</m:t>
                        </m:r>
                      </m:e>
                    </m:d>
                  </m:oMath>
                </a14:m>
                <a:r>
                  <a:rPr lang="en-US" sz="1800"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12" name="TextBox 11">
                <a:extLst>
                  <a:ext uri="{FF2B5EF4-FFF2-40B4-BE49-F238E27FC236}">
                    <a16:creationId xmlns:a16="http://schemas.microsoft.com/office/drawing/2014/main" id="{E3C32E22-40BD-6520-6CD6-0B94905111EF}"/>
                  </a:ext>
                </a:extLst>
              </p:cNvPr>
              <p:cNvSpPr txBox="1">
                <a:spLocks noRot="1" noChangeAspect="1" noMove="1" noResize="1" noEditPoints="1" noAdjustHandles="1" noChangeArrowheads="1" noChangeShapeType="1" noTextEdit="1"/>
              </p:cNvSpPr>
              <p:nvPr/>
            </p:nvSpPr>
            <p:spPr>
              <a:xfrm>
                <a:off x="3968366" y="3902098"/>
                <a:ext cx="3017517" cy="369332"/>
              </a:xfrm>
              <a:prstGeom prst="rect">
                <a:avLst/>
              </a:prstGeom>
              <a:blipFill>
                <a:blip r:embed="rId12"/>
                <a:stretch>
                  <a:fillRect l="-1674"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6324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3F700C5-2D2F-5CD2-8352-E1C7926CE368}"/>
              </a:ext>
            </a:extLst>
          </p:cNvPr>
          <p:cNvSpPr/>
          <p:nvPr/>
        </p:nvSpPr>
        <p:spPr>
          <a:xfrm>
            <a:off x="722220" y="1073758"/>
            <a:ext cx="4959624" cy="104633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1">
            <a:extLst>
              <a:ext uri="{FF2B5EF4-FFF2-40B4-BE49-F238E27FC236}">
                <a16:creationId xmlns:a16="http://schemas.microsoft.com/office/drawing/2014/main" id="{9FAF63AE-DDF2-0451-0EA2-78C77CC887D7}"/>
              </a:ext>
            </a:extLst>
          </p:cNvPr>
          <p:cNvSpPr>
            <a:spLocks noGrp="1"/>
          </p:cNvSpPr>
          <p:nvPr>
            <p:ph type="title"/>
          </p:nvPr>
        </p:nvSpPr>
        <p:spPr/>
        <p:txBody>
          <a:bodyPr>
            <a:normAutofit/>
          </a:bodyPr>
          <a:lstStyle/>
          <a:p>
            <a:r>
              <a:rPr lang="en-US" sz="2400"/>
              <a:t>A Generic Neural Network: Direct Gradients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9F0534F-9659-11B4-43B7-624B69AF4475}"/>
                  </a:ext>
                </a:extLst>
              </p:cNvPr>
              <p:cNvSpPr>
                <a:spLocks noGrp="1"/>
              </p:cNvSpPr>
              <p:nvPr>
                <p:ph type="body" sz="quarter" idx="16"/>
              </p:nvPr>
            </p:nvSpPr>
            <p:spPr>
              <a:xfrm>
                <a:off x="279507" y="2146440"/>
                <a:ext cx="8402892" cy="3077573"/>
              </a:xfrm>
              <a:solidFill>
                <a:schemeClr val="bg1"/>
              </a:solidFill>
            </p:spPr>
            <p:txBody>
              <a:bodyPr>
                <a:normAutofit/>
              </a:bodyPr>
              <a:lstStyle/>
              <a:p>
                <a:pPr marL="114300" indent="0">
                  <a:lnSpc>
                    <a:spcPct val="120000"/>
                  </a:lnSpc>
                  <a:spcBef>
                    <a:spcPts val="0"/>
                  </a:spcBef>
                  <a:buNone/>
                </a:pPr>
                <a:r>
                  <a:rPr lang="en-US" sz="1300" dirty="0"/>
                  <a:t>We want the gradients of </a:t>
                </a:r>
                <a14:m>
                  <m:oMath xmlns:m="http://schemas.openxmlformats.org/officeDocument/2006/math">
                    <m:r>
                      <a:rPr lang="en-US" sz="1700" i="1" smtClean="0">
                        <a:latin typeface="Cambria Math" panose="02040503050406030204" pitchFamily="18" charset="0"/>
                        <a:ea typeface="Cambria Math" panose="02040503050406030204" pitchFamily="18" charset="0"/>
                      </a:rPr>
                      <m:t>ℒ</m:t>
                    </m:r>
                  </m:oMath>
                </a14:m>
                <a:r>
                  <a:rPr lang="en-US" sz="1300" dirty="0"/>
                  <a:t> with respect to model parameters.</a:t>
                </a:r>
              </a:p>
              <a:p>
                <a:pPr marL="114300" indent="0">
                  <a:lnSpc>
                    <a:spcPct val="120000"/>
                  </a:lnSpc>
                  <a:spcBef>
                    <a:spcPts val="0"/>
                  </a:spcBef>
                  <a:buNone/>
                </a:pPr>
                <a:r>
                  <a:rPr lang="en-US" sz="1300" dirty="0"/>
                  <a:t>Use the chain rule to simplify the following term: </a:t>
                </a:r>
              </a:p>
              <a:p>
                <a:pPr marL="114300" indent="0">
                  <a:lnSpc>
                    <a:spcPct val="120000"/>
                  </a:lnSpc>
                  <a:spcBef>
                    <a:spcPts val="0"/>
                  </a:spcBef>
                  <a:buNone/>
                </a:pPr>
                <a:endParaRPr lang="en-US" sz="1700" b="1" i="1" dirty="0">
                  <a:latin typeface="Cambria Math" panose="02040503050406030204" pitchFamily="18" charset="0"/>
                  <a:ea typeface="Cambria Math" panose="02040503050406030204" pitchFamily="18" charset="0"/>
                </a:endParaRPr>
              </a:p>
              <a:p>
                <a:pPr marL="114300" indent="0">
                  <a:lnSpc>
                    <a:spcPct val="120000"/>
                  </a:lnSpc>
                  <a:spcBef>
                    <a:spcPts val="0"/>
                  </a:spcBef>
                  <a:buNone/>
                </a:pPr>
                <a14:m>
                  <m:oMathPara xmlns:m="http://schemas.openxmlformats.org/officeDocument/2006/math">
                    <m:oMathParaPr>
                      <m:jc m:val="left"/>
                    </m:oMathParaPr>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ℒ</m:t>
                          </m:r>
                        </m:sub>
                      </m:sSub>
                      <m:d>
                        <m:dPr>
                          <m:ctrlPr>
                            <a:rPr lang="en-US" sz="2000" b="1" i="1" smtClean="0">
                              <a:latin typeface="Cambria Math" panose="02040503050406030204" pitchFamily="18" charset="0"/>
                              <a:ea typeface="Cambria Math" panose="02040503050406030204" pitchFamily="18" charset="0"/>
                            </a:rPr>
                          </m:ctrlPr>
                        </m:dPr>
                        <m:e>
                          <m:sSub>
                            <m:sSubPr>
                              <m:ctrlPr>
                                <a:rPr lang="en-US" sz="2000" b="1" i="1" smtClean="0">
                                  <a:latin typeface="Cambria Math" panose="02040503050406030204" pitchFamily="18" charset="0"/>
                                  <a:ea typeface="Cambria Math" panose="02040503050406030204" pitchFamily="18" charset="0"/>
                                </a:rPr>
                              </m:ctrlPr>
                            </m:sSubPr>
                            <m:e>
                              <m:r>
                                <a:rPr lang="en-US" sz="2000" b="1" i="0" smtClean="0">
                                  <a:latin typeface="Cambria Math" panose="02040503050406030204" pitchFamily="18" charset="0"/>
                                  <a:ea typeface="Cambria Math" panose="02040503050406030204" pitchFamily="18" charset="0"/>
                                </a:rPr>
                                <m:t>𝐖</m:t>
                              </m:r>
                            </m:e>
                            <m:sub>
                              <m:r>
                                <a:rPr lang="en-US" sz="2000" b="0" i="1" smtClean="0">
                                  <a:latin typeface="Cambria Math" panose="02040503050406030204" pitchFamily="18" charset="0"/>
                                  <a:ea typeface="Cambria Math" panose="02040503050406030204" pitchFamily="18" charset="0"/>
                                </a:rPr>
                                <m:t>𝐿</m:t>
                              </m:r>
                              <m:r>
                                <a:rPr lang="en-US" sz="2000" b="0" i="1" smtClean="0">
                                  <a:latin typeface="Cambria Math" panose="02040503050406030204" pitchFamily="18" charset="0"/>
                                  <a:ea typeface="Cambria Math" panose="02040503050406030204" pitchFamily="18" charset="0"/>
                                </a:rPr>
                                <m:t>−1</m:t>
                              </m:r>
                            </m:sub>
                          </m:sSub>
                        </m:e>
                      </m:d>
                      <m:r>
                        <a:rPr lang="en-US" sz="2000" b="1" i="1" smtClean="0">
                          <a:latin typeface="Cambria Math" panose="02040503050406030204" pitchFamily="18" charset="0"/>
                          <a:ea typeface="Cambria Math" panose="02040503050406030204" pitchFamily="18" charset="0"/>
                        </a:rPr>
                        <m:t>=</m:t>
                      </m:r>
                      <m:sSup>
                        <m:sSupPr>
                          <m:ctrlPr>
                            <a:rPr lang="en-US" sz="2000" b="1" i="1" smtClean="0">
                              <a:latin typeface="Cambria Math" panose="02040503050406030204" pitchFamily="18" charset="0"/>
                              <a:ea typeface="Cambria Math" panose="02040503050406030204" pitchFamily="18" charset="0"/>
                            </a:rPr>
                          </m:ctrlPr>
                        </m:sSupPr>
                        <m:e>
                          <m:d>
                            <m:dPr>
                              <m:ctrlPr>
                                <a:rPr lang="en-US" sz="2000" b="1" i="1" smtClean="0">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𝐉</m:t>
                                  </m:r>
                                </m:e>
                                <m:sub>
                                  <m:r>
                                    <a:rPr lang="en-US" sz="2000" i="1">
                                      <a:latin typeface="Cambria Math" panose="02040503050406030204" pitchFamily="18" charset="0"/>
                                      <a:ea typeface="Cambria Math" panose="02040503050406030204" pitchFamily="18" charset="0"/>
                                    </a:rPr>
                                    <m:t>ℒ</m:t>
                                  </m:r>
                                </m:sub>
                              </m:sSub>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𝐖</m:t>
                                      </m:r>
                                    </m:e>
                                    <m:sub>
                                      <m:r>
                                        <a:rPr lang="en-US" sz="2000" i="1">
                                          <a:latin typeface="Cambria Math" panose="02040503050406030204" pitchFamily="18" charset="0"/>
                                          <a:ea typeface="Cambria Math" panose="02040503050406030204" pitchFamily="18" charset="0"/>
                                        </a:rPr>
                                        <m:t>𝐿</m:t>
                                      </m:r>
                                      <m:r>
                                        <a:rPr lang="en-US" sz="2000" i="1">
                                          <a:latin typeface="Cambria Math" panose="02040503050406030204" pitchFamily="18" charset="0"/>
                                          <a:ea typeface="Cambria Math" panose="02040503050406030204" pitchFamily="18" charset="0"/>
                                        </a:rPr>
                                        <m:t>−1</m:t>
                                      </m:r>
                                    </m:sub>
                                  </m:sSub>
                                </m:e>
                              </m:d>
                            </m:e>
                          </m:d>
                        </m:e>
                        <m:sup>
                          <m:r>
                            <m:rPr>
                              <m:sty m:val="p"/>
                            </m:rPr>
                            <a:rPr lang="en-US" sz="2000" b="0" i="0" smtClean="0">
                              <a:latin typeface="Cambria Math" panose="02040503050406030204" pitchFamily="18" charset="0"/>
                              <a:ea typeface="Cambria Math" panose="02040503050406030204" pitchFamily="18" charset="0"/>
                            </a:rPr>
                            <m:t>T</m:t>
                          </m:r>
                        </m:sup>
                      </m:sSup>
                      <m:r>
                        <a:rPr lang="en-US" sz="2000" b="1" i="1" smtClean="0">
                          <a:latin typeface="Cambria Math" panose="02040503050406030204" pitchFamily="18" charset="0"/>
                          <a:ea typeface="Cambria Math" panose="02040503050406030204" pitchFamily="18" charset="0"/>
                        </a:rPr>
                        <m:t>=</m:t>
                      </m:r>
                    </m:oMath>
                  </m:oMathPara>
                </a14:m>
                <a:endParaRPr lang="en-US" sz="2000" b="1" i="1" dirty="0">
                  <a:latin typeface="Cambria Math" panose="02040503050406030204" pitchFamily="18" charset="0"/>
                  <a:ea typeface="Cambria Math" panose="02040503050406030204" pitchFamily="18" charset="0"/>
                </a:endParaRPr>
              </a:p>
            </p:txBody>
          </p:sp>
        </mc:Choice>
        <mc:Fallback xmlns="">
          <p:sp>
            <p:nvSpPr>
              <p:cNvPr id="4" name="Content Placeholder 3">
                <a:extLst>
                  <a:ext uri="{FF2B5EF4-FFF2-40B4-BE49-F238E27FC236}">
                    <a16:creationId xmlns:a16="http://schemas.microsoft.com/office/drawing/2014/main" id="{69F0534F-9659-11B4-43B7-624B69AF4475}"/>
                  </a:ext>
                </a:extLst>
              </p:cNvPr>
              <p:cNvSpPr>
                <a:spLocks noGrp="1" noRot="1" noChangeAspect="1" noMove="1" noResize="1" noEditPoints="1" noAdjustHandles="1" noChangeArrowheads="1" noChangeShapeType="1" noTextEdit="1"/>
              </p:cNvSpPr>
              <p:nvPr>
                <p:ph type="body" sz="quarter" idx="16"/>
              </p:nvPr>
            </p:nvSpPr>
            <p:spPr>
              <a:xfrm>
                <a:off x="279507" y="2146440"/>
                <a:ext cx="8402892" cy="3077573"/>
              </a:xfrm>
              <a:blipFill>
                <a:blip r:embed="rId3"/>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68CBDD-A64D-03C7-5589-BB115D1B0D6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4D7F9E74-5A2A-553C-DF2B-0273E753ECB6}"/>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6C6F3DCE-73F7-F534-CC82-68E9EA47ED6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D5012E26-3572-343B-EC1C-82AAF1311DDA}"/>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353E1BD9-FE84-A3C3-0D96-DFB0580909EC}"/>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E1F1DAF-C5B4-424E-0C3A-07204B1068F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D0EF3A70-5BFF-11CA-3EC7-0FF284E60665}"/>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F2016AF-6DC9-5E10-08A9-E1803F93141E}"/>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72A5BB-84FC-71AC-91CC-46B0D1FBE6D3}"/>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2C7B12C0-BE94-C55F-9EF7-F911308262C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D8572DBF-971E-0F43-E548-3EED854FCA8C}"/>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639F9344-BD5A-9B7C-20D4-FE8B4F0BA10C}"/>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9EB015A-8ECF-B088-D31A-177ECAB4F680}"/>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5269A92B-1979-EAA1-9877-6B9117CDDE5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1F7AFDDB-0BF2-8B3A-E7C0-968BC74799C3}"/>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B751BE4-46FF-4A80-946C-281EB27962F2}"/>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AA114D25-2170-AC07-D73D-15F657A53FC2}"/>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824469AD-2A2A-7246-DCEE-4377AD8AFA1B}"/>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1DCD8DCC-CE7D-72AF-7F51-A844F57B55BF}"/>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DEA2571-9102-2285-7D3E-9AB69E31F56B}"/>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00581F97-D711-F21D-8316-9E9618990EBE}"/>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0617CC2-E777-BCA2-8C56-2C47E57375F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D451E47-AF5D-C556-60FE-D4B31614C8D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CB62C25-17E9-0DC6-B40A-4A479877EDDF}"/>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F50B04-169B-8980-E3BC-AFAF61E7E6D9}"/>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568BD36-AF52-9410-37A3-75EB02E504A4}"/>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D6617460-4C28-645D-CC23-AE7C88CD274F}"/>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F55216F-4E5F-59E1-AD1D-882102A49EAA}"/>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9E838DE-9FAA-2609-C109-E5BBAFAACAF1}"/>
                  </a:ext>
                </a:extLst>
              </p:cNvPr>
              <p:cNvSpPr txBox="1"/>
              <p:nvPr/>
            </p:nvSpPr>
            <p:spPr>
              <a:xfrm>
                <a:off x="793017" y="1035743"/>
                <a:ext cx="3337687" cy="1039259"/>
              </a:xfrm>
              <a:prstGeom prst="rect">
                <a:avLst/>
              </a:prstGeom>
              <a:noFill/>
            </p:spPr>
            <p:txBody>
              <a:bodyPr wrap="square">
                <a:spAutoFit/>
              </a:bodyPr>
              <a:lstStyle/>
              <a:p>
                <a:pPr>
                  <a:lnSpc>
                    <a:spcPct val="150000"/>
                  </a:lnSpc>
                </a:pPr>
                <a14:m>
                  <m:oMath xmlns:m="http://schemas.openxmlformats.org/officeDocument/2006/math">
                    <m:r>
                      <a:rPr lang="en-US">
                        <a:latin typeface="Cambria Math" panose="02040503050406030204" pitchFamily="18" charset="0"/>
                      </a:rPr>
                      <m:t>𝐱</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0</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0</m:t>
                            </m:r>
                          </m:sub>
                        </m:sSub>
                      </m:sup>
                    </m:sSup>
                  </m:oMath>
                </a14:m>
                <a:r>
                  <a:rPr lang="en-US">
                    <a:latin typeface="Corbel" panose="020B0503020204020204" pitchFamily="34" charset="0"/>
                    <a:ea typeface="Tahoma" panose="020B0604030504040204" pitchFamily="34" charset="0"/>
                    <a:cs typeface="Tahoma" panose="020B0604030504040204" pitchFamily="34" charset="0"/>
                  </a:rPr>
                  <a:t>  (input)</a:t>
                </a:r>
                <a:endParaRPr lang="en-US">
                  <a:latin typeface="Cambria Math" panose="02040503050406030204" pitchFamily="18" charset="0"/>
                  <a:ea typeface="Tahoma" panose="020B0604030504040204" pitchFamily="34" charset="0"/>
                  <a:cs typeface="Tahoma" panose="020B0604030504040204" pitchFamily="34" charset="0"/>
                </a:endParaRPr>
              </a:p>
              <a:p>
                <a:pPr>
                  <a:lnSpc>
                    <a:spcPct val="150000"/>
                  </a:lnSpc>
                </a:pP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𝑓</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𝑖</m:t>
                            </m:r>
                          </m:sub>
                        </m:sSub>
                      </m:sup>
                    </m:sSup>
                  </m:oMath>
                </a14:m>
                <a:r>
                  <a:rPr lang="en-US">
                    <a:latin typeface="Corbel" panose="020B0503020204020204" pitchFamily="34" charset="0"/>
                    <a:ea typeface="Tahoma" panose="020B0604030504040204" pitchFamily="34" charset="0"/>
                    <a:cs typeface="Tahoma" panose="020B0604030504040204" pitchFamily="34" charset="0"/>
                  </a:rPr>
                  <a:t> </a:t>
                </a:r>
                <a:br>
                  <a:rPr lang="en-US">
                    <a:latin typeface="Corbel" panose="020B0503020204020204" pitchFamily="34" charset="0"/>
                    <a:ea typeface="Tahoma" panose="020B0604030504040204" pitchFamily="34" charset="0"/>
                    <a:cs typeface="Tahoma" panose="020B0604030504040204" pitchFamily="34" charset="0"/>
                  </a:rPr>
                </a:br>
                <a:r>
                  <a:rPr lang="en-US">
                    <a:latin typeface="Corbel" panose="020B0503020204020204" pitchFamily="34" charset="0"/>
                    <a:ea typeface="Tahoma" panose="020B0604030504040204" pitchFamily="34" charset="0"/>
                    <a:cs typeface="Tahoma" panose="020B0604030504040204" pitchFamily="34" charset="0"/>
                  </a:rPr>
                  <a:t>(</a:t>
                </a:r>
                <a14:m>
                  <m:oMath xmlns:m="http://schemas.openxmlformats.org/officeDocument/2006/math">
                    <m:r>
                      <a:rPr lang="en-US">
                        <a:latin typeface="Cambria Math" panose="02040503050406030204" pitchFamily="18" charset="0"/>
                      </a:rPr>
                      <m:t>0≤</m:t>
                    </m:r>
                    <m:r>
                      <a:rPr lang="en-US">
                        <a:latin typeface="Cambria Math" panose="02040503050406030204" pitchFamily="18" charset="0"/>
                      </a:rPr>
                      <m:t>𝑖</m:t>
                    </m:r>
                    <m:r>
                      <a:rPr lang="en-US">
                        <a:latin typeface="Cambria Math" panose="02040503050406030204" pitchFamily="18" charset="0"/>
                      </a:rPr>
                      <m:t>≤</m:t>
                    </m:r>
                    <m:r>
                      <a:rPr lang="en-US">
                        <a:latin typeface="Cambria Math" panose="02040503050406030204" pitchFamily="18" charset="0"/>
                      </a:rPr>
                      <m:t>𝐿</m:t>
                    </m:r>
                    <m:r>
                      <a:rPr lang="en-US">
                        <a:latin typeface="Cambria Math" panose="02040503050406030204" pitchFamily="18" charset="0"/>
                      </a:rPr>
                      <m:t>−1</m:t>
                    </m:r>
                  </m:oMath>
                </a14:m>
                <a:r>
                  <a:rPr lang="en-US">
                    <a:latin typeface="Corbel" panose="020B0503020204020204" pitchFamily="34" charset="0"/>
                    <a:ea typeface="Tahoma" panose="020B0604030504040204" pitchFamily="34" charset="0"/>
                    <a:cs typeface="Tahoma" panose="020B0604030504040204" pitchFamily="34" charset="0"/>
                  </a:rPr>
                  <a:t>)</a:t>
                </a:r>
              </a:p>
            </p:txBody>
          </p:sp>
        </mc:Choice>
        <mc:Fallback xmlns="">
          <p:sp>
            <p:nvSpPr>
              <p:cNvPr id="51" name="TextBox 50">
                <a:extLst>
                  <a:ext uri="{FF2B5EF4-FFF2-40B4-BE49-F238E27FC236}">
                    <a16:creationId xmlns:a16="http://schemas.microsoft.com/office/drawing/2014/main" id="{F9E838DE-9FAA-2609-C109-E5BBAFAACAF1}"/>
                  </a:ext>
                </a:extLst>
              </p:cNvPr>
              <p:cNvSpPr txBox="1">
                <a:spLocks noRot="1" noChangeAspect="1" noMove="1" noResize="1" noEditPoints="1" noAdjustHandles="1" noChangeArrowheads="1" noChangeShapeType="1" noTextEdit="1"/>
              </p:cNvSpPr>
              <p:nvPr/>
            </p:nvSpPr>
            <p:spPr>
              <a:xfrm>
                <a:off x="793017" y="1035743"/>
                <a:ext cx="3337687" cy="1039259"/>
              </a:xfrm>
              <a:prstGeom prst="rect">
                <a:avLst/>
              </a:prstGeom>
              <a:blipFill>
                <a:blip r:embed="rId4"/>
                <a:stretch>
                  <a:fillRect l="-547" b="-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F5A58B-A892-5BC3-F149-4790DB582B5D}"/>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5"/>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C0AAA609-2343-F468-AE57-82B4D4865906}"/>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75DAA5E4-EC14-EEE0-FA6D-B9FB5FC5301E}"/>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36F4475-87EB-3E32-7C27-9BB827450CE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1471555E-9CC0-B257-2EA1-DA5A4B57331A}"/>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CB1DF43B-DDBF-A6F2-F0A8-468E75A553CB}"/>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4AC2223-C2A3-1331-6738-FE0423F0F4D9}"/>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FCB9763F-68F1-C60D-3965-F61C3A8CC619}"/>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7CD63D2D-DDAC-969C-600D-09942F3158EF}"/>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0BB381B-CA74-7FBD-AE75-BCAC26868AAF}"/>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7407099B-DC61-F995-D81E-5BF6F847BCC9}"/>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31E85E31-24F4-0DDA-DB21-9F82DE0E545F}"/>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92A2A7C4-6661-0433-309A-F752F8DAA6F6}"/>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8F17A3F-94EA-2AED-BC6F-23B5B849D621}"/>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CA6A7B3F-C7CE-D4D8-39EB-2E91086D5E1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C04C7E0F-808E-D886-AF27-D7F7EA7BFE1A}"/>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FA6DD76-04D5-0116-67B3-9C7BABCBC04F}"/>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9B403BD9-07CB-77CC-A5D0-8893C4C34B6F}"/>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6193908D-0B85-EDA7-1BD1-B34B97DED8C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981C3A3E-CB49-0F7D-2C29-1855E6CD9171}"/>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E6FD7A71-A74A-4352-15D6-297D0F37BC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0E42411-D868-F7F9-B453-E555FD7D998A}"/>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51CE61D-2725-1021-8331-AED3BB5FC7FB}"/>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6F95B677-9DE1-2CCB-0BEB-15AF85E19499}"/>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8"/>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D44F50-6083-81F7-2CB3-C86C6E336CE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8EC05AC4-05B2-98FD-7CE5-B1558F14CAE3}"/>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0"/>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3FD3B76-14F9-82CC-1EB1-BC29310EEDBD}"/>
                  </a:ext>
                </a:extLst>
              </p:cNvPr>
              <p:cNvSpPr txBox="1"/>
              <p:nvPr/>
            </p:nvSpPr>
            <p:spPr>
              <a:xfrm>
                <a:off x="3591692" y="1028213"/>
                <a:ext cx="2327477" cy="1067536"/>
              </a:xfrm>
              <a:prstGeom prst="rect">
                <a:avLst/>
              </a:prstGeom>
              <a:noFill/>
            </p:spPr>
            <p:txBody>
              <a:bodyPr wrap="square">
                <a:spAutoFit/>
              </a:bodyPr>
              <a:lstStyle/>
              <a:p>
                <a:pPr>
                  <a:lnSpc>
                    <a:spcPct val="150000"/>
                  </a:lnSpc>
                </a:pPr>
                <a14:m>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𝐮</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𝐿</m:t>
                        </m:r>
                      </m:sub>
                    </m:sSub>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(output)</a:t>
                </a:r>
              </a:p>
              <a:p>
                <a:pPr>
                  <a:lnSpc>
                    <a:spcPct val="150000"/>
                  </a:lnSpc>
                </a:pPr>
                <a14:m>
                  <m:oMath xmlns:m="http://schemas.openxmlformats.org/officeDocument/2006/math">
                    <m:r>
                      <a:rPr lang="en-US">
                        <a:latin typeface="Cambria Math" panose="02040503050406030204" pitchFamily="18" charset="0"/>
                        <a:ea typeface="Cambria Math" panose="02040503050406030204" pitchFamily="18" charset="0"/>
                      </a:rPr>
                      <m:t>ℒ</m:t>
                    </m:r>
                    <m:r>
                      <a:rPr lang="en-US">
                        <a:latin typeface="Cambria Math" panose="02040503050406030204" pitchFamily="18" charset="0"/>
                      </a:rPr>
                      <m:t>=ℓ(</m:t>
                    </m:r>
                    <m:r>
                      <a:rPr lang="en-US">
                        <a:latin typeface="Cambria Math" panose="02040503050406030204" pitchFamily="18" charset="0"/>
                      </a:rPr>
                      <m:t>𝑦</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𝑦</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(loss)</a:t>
                </a:r>
              </a:p>
              <a:p>
                <a:pPr>
                  <a:lnSpc>
                    <a:spcPct val="150000"/>
                  </a:lnSpc>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𝐖</m:t>
                      </m:r>
                      <m:r>
                        <a:rPr lang="en-US">
                          <a:latin typeface="Cambria Math" panose="02040503050406030204" pitchFamily="18" charset="0"/>
                        </a:rPr>
                        <m:t>=</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r>
                            <a:rPr lang="en-US" smtClean="0">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1</m:t>
                              </m:r>
                            </m:sub>
                          </m:sSub>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𝐿</m:t>
                              </m:r>
                            </m:sub>
                          </m:sSub>
                          <m:r>
                            <a:rPr lang="en-US" smtClean="0">
                              <a:latin typeface="Cambria Math" panose="02040503050406030204" pitchFamily="18" charset="0"/>
                            </a:rPr>
                            <m:t>, </m:t>
                          </m:r>
                          <m:r>
                            <a:rPr lang="en-US">
                              <a:latin typeface="Cambria Math" panose="02040503050406030204" pitchFamily="18" charset="0"/>
                            </a:rPr>
                            <m:t>𝐮</m:t>
                          </m:r>
                        </m:e>
                      </m:d>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F3FD3B76-14F9-82CC-1EB1-BC29310EEDBD}"/>
                  </a:ext>
                </a:extLst>
              </p:cNvPr>
              <p:cNvSpPr txBox="1">
                <a:spLocks noRot="1" noChangeAspect="1" noMove="1" noResize="1" noEditPoints="1" noAdjustHandles="1" noChangeArrowheads="1" noChangeShapeType="1" noTextEdit="1"/>
              </p:cNvSpPr>
              <p:nvPr/>
            </p:nvSpPr>
            <p:spPr>
              <a:xfrm>
                <a:off x="3591692" y="1028213"/>
                <a:ext cx="2327477" cy="106753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23FF60F-8114-DFAA-7480-DA9B8498FA61}"/>
                  </a:ext>
                </a:extLst>
              </p:cNvPr>
              <p:cNvSpPr txBox="1"/>
              <p:nvPr/>
            </p:nvSpPr>
            <p:spPr>
              <a:xfrm>
                <a:off x="1630181" y="3654115"/>
                <a:ext cx="4572000" cy="8312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ea typeface="Cambria Math" panose="02040503050406030204" pitchFamily="18" charset="0"/>
                            </a:rPr>
                          </m:ctrlPr>
                        </m:sSupPr>
                        <m:e>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𝐉</m:t>
                                  </m:r>
                                </m:e>
                                <m:sub>
                                  <m:r>
                                    <a:rPr lang="en-US" sz="2800" i="1">
                                      <a:latin typeface="Cambria Math" panose="02040503050406030204" pitchFamily="18" charset="0"/>
                                      <a:ea typeface="Cambria Math" panose="02040503050406030204" pitchFamily="18" charset="0"/>
                                    </a:rPr>
                                    <m:t>ℒ</m:t>
                                  </m:r>
                                </m:sub>
                              </m:sSub>
                              <m:d>
                                <m:dPr>
                                  <m:ctrlPr>
                                    <a:rPr lang="en-US" sz="2800" b="1" i="1">
                                      <a:latin typeface="Cambria Math" panose="02040503050406030204" pitchFamily="18" charset="0"/>
                                      <a:ea typeface="Cambria Math" panose="02040503050406030204" pitchFamily="18" charset="0"/>
                                    </a:rPr>
                                  </m:ctrlPr>
                                </m:dPr>
                                <m:e>
                                  <m:r>
                                    <m:rPr>
                                      <m:sty m:val="p"/>
                                    </m:rPr>
                                    <a:rPr lang="en-US" sz="2800" b="0" i="0" smtClean="0">
                                      <a:latin typeface="Cambria Math" panose="02040503050406030204" pitchFamily="18" charset="0"/>
                                      <a:ea typeface="Cambria Math" panose="02040503050406030204" pitchFamily="18" charset="0"/>
                                    </a:rPr>
                                    <m:t>y</m:t>
                                  </m:r>
                                </m:e>
                              </m:d>
                              <m:sSub>
                                <m:sSubPr>
                                  <m:ctrlPr>
                                    <a:rPr lang="en-US" sz="2800" b="1" i="1">
                                      <a:latin typeface="Cambria Math" panose="02040503050406030204" pitchFamily="18" charset="0"/>
                                      <a:ea typeface="Cambria Math" panose="02040503050406030204" pitchFamily="18" charset="0"/>
                                    </a:rPr>
                                  </m:ctrlPr>
                                </m:sSubPr>
                                <m:e>
                                  <m:r>
                                    <a:rPr lang="en-US" sz="2800" b="1" i="0" smtClean="0">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r>
                                    <a:rPr lang="en-US" sz="2800" b="0" i="1" smtClean="0">
                                      <a:latin typeface="Cambria Math" panose="02040503050406030204" pitchFamily="18" charset="0"/>
                                      <a:ea typeface="Cambria Math" panose="02040503050406030204" pitchFamily="18" charset="0"/>
                                    </a:rPr>
                                    <m:t>𝑦</m:t>
                                  </m:r>
                                </m:sub>
                              </m:sSub>
                              <m:d>
                                <m:dPr>
                                  <m:ctrlPr>
                                    <a:rPr lang="en-US" sz="2800" b="1" i="1">
                                      <a:latin typeface="Cambria Math" panose="02040503050406030204" pitchFamily="18" charset="0"/>
                                      <a:ea typeface="Cambria Math" panose="02040503050406030204" pitchFamily="18" charset="0"/>
                                    </a:rPr>
                                  </m:ctrlPr>
                                </m:dPr>
                                <m:e>
                                  <m:sSub>
                                    <m:sSubPr>
                                      <m:ctrlPr>
                                        <a:rPr lang="en-US" sz="2800" b="1" i="1" smtClean="0">
                                          <a:latin typeface="Cambria Math" panose="02040503050406030204" pitchFamily="18" charset="0"/>
                                        </a:rPr>
                                      </m:ctrlPr>
                                    </m:sSubPr>
                                    <m:e>
                                      <m:r>
                                        <a:rPr lang="en-US" sz="2800" b="1">
                                          <a:latin typeface="Cambria Math" panose="02040503050406030204" pitchFamily="18" charset="0"/>
                                        </a:rPr>
                                        <m:t>𝐡</m:t>
                                      </m:r>
                                    </m:e>
                                    <m:sub>
                                      <m:r>
                                        <m:rPr>
                                          <m:sty m:val="p"/>
                                        </m:rPr>
                                        <a:rPr lang="en-US" sz="2800" b="0" i="0" smtClean="0">
                                          <a:latin typeface="Cambria Math" panose="02040503050406030204" pitchFamily="18" charset="0"/>
                                        </a:rPr>
                                        <m:t>L</m:t>
                                      </m:r>
                                    </m:sub>
                                  </m:sSub>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sub>
                                  </m:sSub>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i="0" smtClean="0">
                                          <a:latin typeface="Cambria Math" panose="02040503050406030204" pitchFamily="18" charset="0"/>
                                        </a:rPr>
                                        <m:t>𝐖</m:t>
                                      </m:r>
                                    </m:e>
                                    <m:sub>
                                      <m:r>
                                        <m:rPr>
                                          <m:sty m:val="p"/>
                                        </m:rPr>
                                        <a:rPr lang="en-US" sz="2800">
                                          <a:latin typeface="Cambria Math" panose="02040503050406030204" pitchFamily="18" charset="0"/>
                                        </a:rPr>
                                        <m:t>L</m:t>
                                      </m:r>
                                      <m:r>
                                        <a:rPr lang="en-US" sz="2800" b="0" i="0" smtClean="0">
                                          <a:latin typeface="Cambria Math" panose="02040503050406030204" pitchFamily="18" charset="0"/>
                                        </a:rPr>
                                        <m:t>−1</m:t>
                                      </m:r>
                                    </m:sub>
                                  </m:sSub>
                                </m:e>
                              </m:d>
                            </m:e>
                          </m:d>
                        </m:e>
                        <m:sup>
                          <m:r>
                            <m:rPr>
                              <m:sty m:val="p"/>
                            </m:rPr>
                            <a:rPr lang="en-US" sz="2800">
                              <a:latin typeface="Cambria Math" panose="02040503050406030204" pitchFamily="18" charset="0"/>
                              <a:ea typeface="Cambria Math" panose="02040503050406030204" pitchFamily="18" charset="0"/>
                            </a:rPr>
                            <m:t>T</m:t>
                          </m:r>
                        </m:sup>
                      </m:sSup>
                    </m:oMath>
                  </m:oMathPara>
                </a14:m>
                <a:endParaRPr lang="en-US" sz="2800" dirty="0"/>
              </a:p>
            </p:txBody>
          </p:sp>
        </mc:Choice>
        <mc:Fallback xmlns="">
          <p:sp>
            <p:nvSpPr>
              <p:cNvPr id="11" name="TextBox 10">
                <a:extLst>
                  <a:ext uri="{FF2B5EF4-FFF2-40B4-BE49-F238E27FC236}">
                    <a16:creationId xmlns:a16="http://schemas.microsoft.com/office/drawing/2014/main" id="{923FF60F-8114-DFAA-7480-DA9B8498FA61}"/>
                  </a:ext>
                </a:extLst>
              </p:cNvPr>
              <p:cNvSpPr txBox="1">
                <a:spLocks noRot="1" noChangeAspect="1" noMove="1" noResize="1" noEditPoints="1" noAdjustHandles="1" noChangeArrowheads="1" noChangeShapeType="1" noTextEdit="1"/>
              </p:cNvSpPr>
              <p:nvPr/>
            </p:nvSpPr>
            <p:spPr>
              <a:xfrm>
                <a:off x="1630181" y="3654115"/>
                <a:ext cx="4572000" cy="831253"/>
              </a:xfrm>
              <a:prstGeom prst="rect">
                <a:avLst/>
              </a:prstGeom>
              <a:blipFill>
                <a:blip r:embed="rId12"/>
                <a:stretch>
                  <a:fillRect b="-1493"/>
                </a:stretch>
              </a:blipFill>
            </p:spPr>
            <p:txBody>
              <a:bodyPr/>
              <a:lstStyle/>
              <a:p>
                <a:r>
                  <a:rPr lang="en-US">
                    <a:noFill/>
                  </a:rPr>
                  <a:t> </a:t>
                </a:r>
              </a:p>
            </p:txBody>
          </p:sp>
        </mc:Fallback>
      </mc:AlternateContent>
    </p:spTree>
    <p:extLst>
      <p:ext uri="{BB962C8B-B14F-4D97-AF65-F5344CB8AC3E}">
        <p14:creationId xmlns:p14="http://schemas.microsoft.com/office/powerpoint/2010/main" val="50198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CDA5-EFE5-31A1-68C5-62DDC4E52657}"/>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31DEFC2B-5D1A-9244-E02B-82413003FA70}"/>
              </a:ext>
            </a:extLst>
          </p:cNvPr>
          <p:cNvSpPr/>
          <p:nvPr/>
        </p:nvSpPr>
        <p:spPr>
          <a:xfrm>
            <a:off x="722220" y="1073758"/>
            <a:ext cx="4959624" cy="104633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1">
            <a:extLst>
              <a:ext uri="{FF2B5EF4-FFF2-40B4-BE49-F238E27FC236}">
                <a16:creationId xmlns:a16="http://schemas.microsoft.com/office/drawing/2014/main" id="{8077257E-211A-3556-FAAC-0DCCC7EF58A9}"/>
              </a:ext>
            </a:extLst>
          </p:cNvPr>
          <p:cNvSpPr>
            <a:spLocks noGrp="1"/>
          </p:cNvSpPr>
          <p:nvPr>
            <p:ph type="title"/>
          </p:nvPr>
        </p:nvSpPr>
        <p:spPr/>
        <p:txBody>
          <a:bodyPr>
            <a:normAutofit/>
          </a:bodyPr>
          <a:lstStyle/>
          <a:p>
            <a:r>
              <a:rPr lang="en-US" sz="2400"/>
              <a:t>A Generic Neural Network: Direct Gradients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E31D1D4-F2D0-42AB-4A16-83A880CFD244}"/>
                  </a:ext>
                </a:extLst>
              </p:cNvPr>
              <p:cNvSpPr>
                <a:spLocks noGrp="1"/>
              </p:cNvSpPr>
              <p:nvPr>
                <p:ph type="body" sz="quarter" idx="16"/>
              </p:nvPr>
            </p:nvSpPr>
            <p:spPr>
              <a:xfrm>
                <a:off x="279507" y="2146440"/>
                <a:ext cx="8402892" cy="3077573"/>
              </a:xfrm>
              <a:solidFill>
                <a:schemeClr val="bg1"/>
              </a:solidFill>
            </p:spPr>
            <p:txBody>
              <a:bodyPr>
                <a:normAutofit/>
              </a:bodyPr>
              <a:lstStyle/>
              <a:p>
                <a:pPr marL="114300" indent="0">
                  <a:lnSpc>
                    <a:spcPct val="120000"/>
                  </a:lnSpc>
                  <a:spcBef>
                    <a:spcPts val="0"/>
                  </a:spcBef>
                  <a:buNone/>
                </a:pPr>
                <a:r>
                  <a:rPr lang="en-US" sz="1300" dirty="0"/>
                  <a:t>We want the gradients of </a:t>
                </a:r>
                <a14:m>
                  <m:oMath xmlns:m="http://schemas.openxmlformats.org/officeDocument/2006/math">
                    <m:r>
                      <a:rPr lang="en-US" sz="1700" i="1" smtClean="0">
                        <a:latin typeface="Cambria Math" panose="02040503050406030204" pitchFamily="18" charset="0"/>
                        <a:ea typeface="Cambria Math" panose="02040503050406030204" pitchFamily="18" charset="0"/>
                      </a:rPr>
                      <m:t>ℒ</m:t>
                    </m:r>
                  </m:oMath>
                </a14:m>
                <a:r>
                  <a:rPr lang="en-US" sz="1300" dirty="0"/>
                  <a:t> with respect to model parameters.</a:t>
                </a:r>
              </a:p>
              <a:p>
                <a:pPr marL="114300" indent="0">
                  <a:lnSpc>
                    <a:spcPct val="120000"/>
                  </a:lnSpc>
                  <a:spcBef>
                    <a:spcPts val="0"/>
                  </a:spcBef>
                  <a:buNone/>
                </a:pPr>
                <a:r>
                  <a:rPr lang="en-US" sz="1300" dirty="0"/>
                  <a:t>Use the chain rule to simplify the following term: </a:t>
                </a:r>
              </a:p>
              <a:p>
                <a:pPr marL="114300" indent="0">
                  <a:lnSpc>
                    <a:spcPct val="120000"/>
                  </a:lnSpc>
                  <a:spcBef>
                    <a:spcPts val="0"/>
                  </a:spcBef>
                  <a:buNone/>
                </a:pPr>
                <a:endParaRPr lang="en-US" sz="1700" b="1" i="1" dirty="0">
                  <a:latin typeface="Cambria Math" panose="02040503050406030204" pitchFamily="18" charset="0"/>
                  <a:ea typeface="Cambria Math" panose="02040503050406030204" pitchFamily="18" charset="0"/>
                </a:endParaRPr>
              </a:p>
              <a:p>
                <a:pPr marL="114300" indent="0">
                  <a:lnSpc>
                    <a:spcPct val="120000"/>
                  </a:lnSpc>
                  <a:spcBef>
                    <a:spcPts val="0"/>
                  </a:spcBef>
                  <a:buNone/>
                </a:pPr>
                <a14:m>
                  <m:oMathPara xmlns:m="http://schemas.openxmlformats.org/officeDocument/2006/math">
                    <m:oMathParaPr>
                      <m:jc m:val="left"/>
                    </m:oMathParaPr>
                    <m:oMath xmlns:m="http://schemas.openxmlformats.org/officeDocument/2006/math">
                      <m:sSub>
                        <m:sSubPr>
                          <m:ctrlPr>
                            <a:rPr lang="en-US" sz="2000" b="1"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ℒ</m:t>
                          </m:r>
                        </m:sub>
                      </m:sSub>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𝐖</m:t>
                              </m:r>
                            </m:e>
                            <m:sub>
                              <m:r>
                                <a:rPr lang="en-US" sz="2000" i="1">
                                  <a:latin typeface="Cambria Math" panose="02040503050406030204" pitchFamily="18" charset="0"/>
                                  <a:ea typeface="Cambria Math" panose="02040503050406030204" pitchFamily="18" charset="0"/>
                                </a:rPr>
                                <m:t>𝐿</m:t>
                              </m:r>
                              <m:r>
                                <a:rPr lang="en-US" sz="2000" i="1">
                                  <a:latin typeface="Cambria Math" panose="02040503050406030204" pitchFamily="18" charset="0"/>
                                  <a:ea typeface="Cambria Math" panose="02040503050406030204" pitchFamily="18" charset="0"/>
                                </a:rPr>
                                <m:t>−2</m:t>
                              </m:r>
                            </m:sub>
                          </m:sSub>
                        </m:e>
                      </m:d>
                      <m:r>
                        <a:rPr lang="en-US" sz="2000" b="1" i="1">
                          <a:latin typeface="Cambria Math" panose="02040503050406030204" pitchFamily="18" charset="0"/>
                          <a:ea typeface="Cambria Math" panose="02040503050406030204" pitchFamily="18" charset="0"/>
                        </a:rPr>
                        <m:t>=</m:t>
                      </m:r>
                      <m:sSup>
                        <m:sSupPr>
                          <m:ctrlPr>
                            <a:rPr lang="en-US" sz="2000" b="1" i="1">
                              <a:latin typeface="Cambria Math" panose="02040503050406030204" pitchFamily="18" charset="0"/>
                              <a:ea typeface="Cambria Math" panose="02040503050406030204" pitchFamily="18" charset="0"/>
                            </a:rPr>
                          </m:ctrlPr>
                        </m:sSupPr>
                        <m:e>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𝐉</m:t>
                                  </m:r>
                                </m:e>
                                <m:sub>
                                  <m:r>
                                    <a:rPr lang="en-US" sz="2000" i="1">
                                      <a:latin typeface="Cambria Math" panose="02040503050406030204" pitchFamily="18" charset="0"/>
                                      <a:ea typeface="Cambria Math" panose="02040503050406030204" pitchFamily="18" charset="0"/>
                                    </a:rPr>
                                    <m:t>ℒ</m:t>
                                  </m:r>
                                </m:sub>
                              </m:sSub>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𝐖</m:t>
                                      </m:r>
                                    </m:e>
                                    <m:sub>
                                      <m:r>
                                        <a:rPr lang="en-US" sz="2000" i="1">
                                          <a:latin typeface="Cambria Math" panose="02040503050406030204" pitchFamily="18" charset="0"/>
                                          <a:ea typeface="Cambria Math" panose="02040503050406030204" pitchFamily="18" charset="0"/>
                                        </a:rPr>
                                        <m:t>𝐿</m:t>
                                      </m:r>
                                      <m:r>
                                        <a:rPr lang="en-US" sz="2000" i="1">
                                          <a:latin typeface="Cambria Math" panose="02040503050406030204" pitchFamily="18" charset="0"/>
                                          <a:ea typeface="Cambria Math" panose="02040503050406030204" pitchFamily="18" charset="0"/>
                                        </a:rPr>
                                        <m:t>−2</m:t>
                                      </m:r>
                                    </m:sub>
                                  </m:sSub>
                                </m:e>
                              </m:d>
                            </m:e>
                          </m:d>
                        </m:e>
                        <m:sup>
                          <m:r>
                            <m:rPr>
                              <m:sty m:val="p"/>
                            </m:rPr>
                            <a:rPr lang="en-US" sz="2000">
                              <a:latin typeface="Cambria Math" panose="02040503050406030204" pitchFamily="18" charset="0"/>
                              <a:ea typeface="Cambria Math" panose="02040503050406030204" pitchFamily="18" charset="0"/>
                            </a:rPr>
                            <m:t>T</m:t>
                          </m:r>
                        </m:sup>
                      </m:sSup>
                      <m:r>
                        <a:rPr lang="en-US" sz="2000" b="1" i="1" smtClean="0">
                          <a:latin typeface="Cambria Math" panose="02040503050406030204" pitchFamily="18" charset="0"/>
                          <a:ea typeface="Cambria Math" panose="02040503050406030204" pitchFamily="18" charset="0"/>
                        </a:rPr>
                        <m:t>=</m:t>
                      </m:r>
                    </m:oMath>
                  </m:oMathPara>
                </a14:m>
                <a:endParaRPr lang="en-US" sz="2000" b="1" i="1" dirty="0">
                  <a:latin typeface="Cambria Math" panose="02040503050406030204" pitchFamily="18" charset="0"/>
                  <a:ea typeface="Cambria Math" panose="02040503050406030204" pitchFamily="18" charset="0"/>
                </a:endParaRPr>
              </a:p>
            </p:txBody>
          </p:sp>
        </mc:Choice>
        <mc:Fallback xmlns="">
          <p:sp>
            <p:nvSpPr>
              <p:cNvPr id="4" name="Content Placeholder 3">
                <a:extLst>
                  <a:ext uri="{FF2B5EF4-FFF2-40B4-BE49-F238E27FC236}">
                    <a16:creationId xmlns:a16="http://schemas.microsoft.com/office/drawing/2014/main" id="{3E31D1D4-F2D0-42AB-4A16-83A880CFD244}"/>
                  </a:ext>
                </a:extLst>
              </p:cNvPr>
              <p:cNvSpPr>
                <a:spLocks noGrp="1" noRot="1" noChangeAspect="1" noMove="1" noResize="1" noEditPoints="1" noAdjustHandles="1" noChangeArrowheads="1" noChangeShapeType="1" noTextEdit="1"/>
              </p:cNvSpPr>
              <p:nvPr>
                <p:ph type="body" sz="quarter" idx="16"/>
              </p:nvPr>
            </p:nvSpPr>
            <p:spPr>
              <a:xfrm>
                <a:off x="279507" y="2146440"/>
                <a:ext cx="8402892" cy="3077573"/>
              </a:xfrm>
              <a:blipFill>
                <a:blip r:embed="rId3"/>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15730CB9-A681-6BCF-CE8E-53567EC42347}"/>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D3A039EB-A812-BB87-F4EB-2FECEB62D6D8}"/>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58A0704B-229B-C38D-1CEE-43403A012059}"/>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2596B55D-6501-2E22-A4DC-AF8FECC36F17}"/>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00273189-4F24-7356-1865-24FCF4B2677F}"/>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7043B71D-CD19-F382-AB96-20A25A38912E}"/>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6CBEF32-40C4-72A1-D5AC-C861974D6942}"/>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B71DBFC5-F2FC-E95C-1CCE-EA880881FB58}"/>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6B997A54-5FA6-519D-8F16-810B26590D89}"/>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8E0DD8DA-FA1C-C1B1-ED0A-47A9927916C7}"/>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42B1C435-EA71-5DE4-9C21-68D29FBDF868}"/>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80F98990-F1E6-98EC-47C3-56A86B635553}"/>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0E109E7-3D99-DDC7-7697-F2CB32E87BB7}"/>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21540A4D-2B81-69FA-2782-805B04E02AAE}"/>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3B02BE8E-1554-30EB-FCD4-46BE8CD87AAF}"/>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65AD5E07-1A05-C17F-DD1C-8A62DD64AC7A}"/>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1EAF2393-5295-FD47-8EA9-EEBD5BD336CD}"/>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242D75B0-1D67-5BB4-C76B-B5423861273E}"/>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5EE0D0E6-A593-2F64-FD71-541C3909ADD7}"/>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4EA3AF23-60BC-086F-1A0D-FEFDE39094BA}"/>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DFFF7E35-695D-57EA-CF11-F3AEE88A012B}"/>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2C7C6F08-4F10-DAFF-E1C1-9EDEB542EB1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31D000D-E078-869E-58F5-0FDD75E3868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C8228C11-FAE5-24C4-649E-70914A9F6561}"/>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50791DC1-5AD0-8653-48CB-24126C940F83}"/>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49D8025-9DD8-424F-EEE8-2288D3373271}"/>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35DB179C-53FD-245F-5269-68D17A8AD2B0}"/>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7B3C2A19-FEB8-7532-2C1A-593289208230}"/>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5F36FA0-ABCC-BAD7-567B-6052822DDE5E}"/>
                  </a:ext>
                </a:extLst>
              </p:cNvPr>
              <p:cNvSpPr txBox="1"/>
              <p:nvPr/>
            </p:nvSpPr>
            <p:spPr>
              <a:xfrm>
                <a:off x="793017" y="1035743"/>
                <a:ext cx="3337687" cy="1039259"/>
              </a:xfrm>
              <a:prstGeom prst="rect">
                <a:avLst/>
              </a:prstGeom>
              <a:noFill/>
            </p:spPr>
            <p:txBody>
              <a:bodyPr wrap="square">
                <a:spAutoFit/>
              </a:bodyPr>
              <a:lstStyle/>
              <a:p>
                <a:pPr>
                  <a:lnSpc>
                    <a:spcPct val="150000"/>
                  </a:lnSpc>
                </a:pPr>
                <a14:m>
                  <m:oMath xmlns:m="http://schemas.openxmlformats.org/officeDocument/2006/math">
                    <m:r>
                      <a:rPr lang="en-US">
                        <a:latin typeface="Cambria Math" panose="02040503050406030204" pitchFamily="18" charset="0"/>
                      </a:rPr>
                      <m:t>𝐱</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0</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0</m:t>
                            </m:r>
                          </m:sub>
                        </m:sSub>
                      </m:sup>
                    </m:sSup>
                  </m:oMath>
                </a14:m>
                <a:r>
                  <a:rPr lang="en-US">
                    <a:latin typeface="Corbel" panose="020B0503020204020204" pitchFamily="34" charset="0"/>
                    <a:ea typeface="Tahoma" panose="020B0604030504040204" pitchFamily="34" charset="0"/>
                    <a:cs typeface="Tahoma" panose="020B0604030504040204" pitchFamily="34" charset="0"/>
                  </a:rPr>
                  <a:t>  (input)</a:t>
                </a:r>
                <a:endParaRPr lang="en-US">
                  <a:latin typeface="Cambria Math" panose="02040503050406030204" pitchFamily="18" charset="0"/>
                  <a:ea typeface="Tahoma" panose="020B0604030504040204" pitchFamily="34" charset="0"/>
                  <a:cs typeface="Tahoma" panose="020B0604030504040204" pitchFamily="34" charset="0"/>
                </a:endParaRPr>
              </a:p>
              <a:p>
                <a:pPr>
                  <a:lnSpc>
                    <a:spcPct val="150000"/>
                  </a:lnSpc>
                </a:pP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𝑓</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𝑖</m:t>
                            </m:r>
                          </m:sub>
                        </m:sSub>
                      </m:sup>
                    </m:sSup>
                  </m:oMath>
                </a14:m>
                <a:r>
                  <a:rPr lang="en-US">
                    <a:latin typeface="Corbel" panose="020B0503020204020204" pitchFamily="34" charset="0"/>
                    <a:ea typeface="Tahoma" panose="020B0604030504040204" pitchFamily="34" charset="0"/>
                    <a:cs typeface="Tahoma" panose="020B0604030504040204" pitchFamily="34" charset="0"/>
                  </a:rPr>
                  <a:t> </a:t>
                </a:r>
                <a:br>
                  <a:rPr lang="en-US">
                    <a:latin typeface="Corbel" panose="020B0503020204020204" pitchFamily="34" charset="0"/>
                    <a:ea typeface="Tahoma" panose="020B0604030504040204" pitchFamily="34" charset="0"/>
                    <a:cs typeface="Tahoma" panose="020B0604030504040204" pitchFamily="34" charset="0"/>
                  </a:rPr>
                </a:br>
                <a:r>
                  <a:rPr lang="en-US">
                    <a:latin typeface="Corbel" panose="020B0503020204020204" pitchFamily="34" charset="0"/>
                    <a:ea typeface="Tahoma" panose="020B0604030504040204" pitchFamily="34" charset="0"/>
                    <a:cs typeface="Tahoma" panose="020B0604030504040204" pitchFamily="34" charset="0"/>
                  </a:rPr>
                  <a:t>(</a:t>
                </a:r>
                <a14:m>
                  <m:oMath xmlns:m="http://schemas.openxmlformats.org/officeDocument/2006/math">
                    <m:r>
                      <a:rPr lang="en-US">
                        <a:latin typeface="Cambria Math" panose="02040503050406030204" pitchFamily="18" charset="0"/>
                      </a:rPr>
                      <m:t>0≤</m:t>
                    </m:r>
                    <m:r>
                      <a:rPr lang="en-US">
                        <a:latin typeface="Cambria Math" panose="02040503050406030204" pitchFamily="18" charset="0"/>
                      </a:rPr>
                      <m:t>𝑖</m:t>
                    </m:r>
                    <m:r>
                      <a:rPr lang="en-US">
                        <a:latin typeface="Cambria Math" panose="02040503050406030204" pitchFamily="18" charset="0"/>
                      </a:rPr>
                      <m:t>≤</m:t>
                    </m:r>
                    <m:r>
                      <a:rPr lang="en-US">
                        <a:latin typeface="Cambria Math" panose="02040503050406030204" pitchFamily="18" charset="0"/>
                      </a:rPr>
                      <m:t>𝐿</m:t>
                    </m:r>
                    <m:r>
                      <a:rPr lang="en-US">
                        <a:latin typeface="Cambria Math" panose="02040503050406030204" pitchFamily="18" charset="0"/>
                      </a:rPr>
                      <m:t>−1</m:t>
                    </m:r>
                  </m:oMath>
                </a14:m>
                <a:r>
                  <a:rPr lang="en-US">
                    <a:latin typeface="Corbel" panose="020B0503020204020204" pitchFamily="34" charset="0"/>
                    <a:ea typeface="Tahoma" panose="020B0604030504040204" pitchFamily="34" charset="0"/>
                    <a:cs typeface="Tahoma" panose="020B0604030504040204" pitchFamily="34" charset="0"/>
                  </a:rPr>
                  <a:t>)</a:t>
                </a:r>
              </a:p>
            </p:txBody>
          </p:sp>
        </mc:Choice>
        <mc:Fallback xmlns="">
          <p:sp>
            <p:nvSpPr>
              <p:cNvPr id="51" name="TextBox 50">
                <a:extLst>
                  <a:ext uri="{FF2B5EF4-FFF2-40B4-BE49-F238E27FC236}">
                    <a16:creationId xmlns:a16="http://schemas.microsoft.com/office/drawing/2014/main" id="{F9E838DE-9FAA-2609-C109-E5BBAFAACAF1}"/>
                  </a:ext>
                </a:extLst>
              </p:cNvPr>
              <p:cNvSpPr txBox="1">
                <a:spLocks noRot="1" noChangeAspect="1" noMove="1" noResize="1" noEditPoints="1" noAdjustHandles="1" noChangeArrowheads="1" noChangeShapeType="1" noTextEdit="1"/>
              </p:cNvSpPr>
              <p:nvPr/>
            </p:nvSpPr>
            <p:spPr>
              <a:xfrm>
                <a:off x="793017" y="1035743"/>
                <a:ext cx="3337687" cy="1039259"/>
              </a:xfrm>
              <a:prstGeom prst="rect">
                <a:avLst/>
              </a:prstGeom>
              <a:blipFill>
                <a:blip r:embed="rId4"/>
                <a:stretch>
                  <a:fillRect l="-547" b="-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19509F8-633A-73C4-CDDC-07C032E97EF7}"/>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5"/>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17EB60F6-25DD-F080-C925-44B8275D0637}"/>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DEC37793-85A6-4325-8DC3-33D8200FD86D}"/>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49BA919F-7BC2-77CC-66E8-1771A72E8E38}"/>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7B2AE293-3CD0-5205-9326-F9C9E00C1095}"/>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1CB4596F-B1DE-31A6-7846-C23129EBD353}"/>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35C0E14-3290-D28B-D27B-F0393C7E3FA7}"/>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1A1070B7-D5F3-4B38-8FE6-57520C3EFE21}"/>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2D83E72C-338F-818E-D06D-EBA449CC832D}"/>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3F7F056C-2956-310F-96C0-E67881D17CAA}"/>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177FF541-71CC-D99E-FFD2-7890A89034BA}"/>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2ABFA001-9538-A45E-E45A-64FBBB0E6B2B}"/>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685F296E-CC90-BF5A-8B39-5D5781A10F0D}"/>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6DB934A6-046D-A6EB-E8F8-9E9F77380C67}"/>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6E9B4178-1746-3D56-A4E2-7A1F158CEA9D}"/>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FB4D7256-B23F-C1C0-B22C-77D5404721D6}"/>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AEBDA1CF-FB13-D571-E4A7-7987CEB9CDD5}"/>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CF69259B-1D78-5ACF-B0FE-75A38D9152AD}"/>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38979105-CCE8-40E6-C70C-6D6E8170437C}"/>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AACA2BD7-16B9-3737-BA0F-6814DD00AE8E}"/>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B63E7647-03FB-3408-9D19-C804D07160FB}"/>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49E63F97-B0E0-D115-41FF-F1BC464EAD18}"/>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69857F1E-0DC6-CA7A-E26F-1F759B09D204}"/>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C9DF50F3-FFBB-1F52-16D8-479D942CCB2C}"/>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8"/>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91B4CA30-BA05-74EA-2564-DC4B3668122B}"/>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2D2C08AA-33A9-3CE5-5CBE-B4D501D9348B}"/>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0"/>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008BA02-03BA-BB0E-228F-F4764FF9BD58}"/>
                  </a:ext>
                </a:extLst>
              </p:cNvPr>
              <p:cNvSpPr txBox="1"/>
              <p:nvPr/>
            </p:nvSpPr>
            <p:spPr>
              <a:xfrm>
                <a:off x="3591692" y="1028213"/>
                <a:ext cx="2327477" cy="1067536"/>
              </a:xfrm>
              <a:prstGeom prst="rect">
                <a:avLst/>
              </a:prstGeom>
              <a:noFill/>
            </p:spPr>
            <p:txBody>
              <a:bodyPr wrap="square">
                <a:spAutoFit/>
              </a:bodyPr>
              <a:lstStyle/>
              <a:p>
                <a:pPr>
                  <a:lnSpc>
                    <a:spcPct val="150000"/>
                  </a:lnSpc>
                </a:pPr>
                <a14:m>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𝐮</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𝐿</m:t>
                        </m:r>
                      </m:sub>
                    </m:sSub>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(output)</a:t>
                </a:r>
              </a:p>
              <a:p>
                <a:pPr>
                  <a:lnSpc>
                    <a:spcPct val="150000"/>
                  </a:lnSpc>
                </a:pPr>
                <a14:m>
                  <m:oMath xmlns:m="http://schemas.openxmlformats.org/officeDocument/2006/math">
                    <m:r>
                      <a:rPr lang="en-US">
                        <a:latin typeface="Cambria Math" panose="02040503050406030204" pitchFamily="18" charset="0"/>
                        <a:ea typeface="Cambria Math" panose="02040503050406030204" pitchFamily="18" charset="0"/>
                      </a:rPr>
                      <m:t>ℒ</m:t>
                    </m:r>
                    <m:r>
                      <a:rPr lang="en-US">
                        <a:latin typeface="Cambria Math" panose="02040503050406030204" pitchFamily="18" charset="0"/>
                      </a:rPr>
                      <m:t>=ℓ(</m:t>
                    </m:r>
                    <m:r>
                      <a:rPr lang="en-US">
                        <a:latin typeface="Cambria Math" panose="02040503050406030204" pitchFamily="18" charset="0"/>
                      </a:rPr>
                      <m:t>𝑦</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𝑦</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(loss)</a:t>
                </a:r>
              </a:p>
              <a:p>
                <a:pPr>
                  <a:lnSpc>
                    <a:spcPct val="150000"/>
                  </a:lnSpc>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𝐖</m:t>
                      </m:r>
                      <m:r>
                        <a:rPr lang="en-US">
                          <a:latin typeface="Cambria Math" panose="02040503050406030204" pitchFamily="18" charset="0"/>
                        </a:rPr>
                        <m:t>=</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r>
                            <a:rPr lang="en-US" smtClean="0">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1</m:t>
                              </m:r>
                            </m:sub>
                          </m:sSub>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𝐿</m:t>
                              </m:r>
                            </m:sub>
                          </m:sSub>
                          <m:r>
                            <a:rPr lang="en-US" smtClean="0">
                              <a:latin typeface="Cambria Math" panose="02040503050406030204" pitchFamily="18" charset="0"/>
                            </a:rPr>
                            <m:t>, </m:t>
                          </m:r>
                          <m:r>
                            <a:rPr lang="en-US">
                              <a:latin typeface="Cambria Math" panose="02040503050406030204" pitchFamily="18" charset="0"/>
                            </a:rPr>
                            <m:t>𝐮</m:t>
                          </m:r>
                        </m:e>
                      </m:d>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F3FD3B76-14F9-82CC-1EB1-BC29310EEDBD}"/>
                  </a:ext>
                </a:extLst>
              </p:cNvPr>
              <p:cNvSpPr txBox="1">
                <a:spLocks noRot="1" noChangeAspect="1" noMove="1" noResize="1" noEditPoints="1" noAdjustHandles="1" noChangeArrowheads="1" noChangeShapeType="1" noTextEdit="1"/>
              </p:cNvSpPr>
              <p:nvPr/>
            </p:nvSpPr>
            <p:spPr>
              <a:xfrm>
                <a:off x="3591692" y="1028213"/>
                <a:ext cx="2327477" cy="106753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9714586-FC15-303A-D836-9182A29D49CC}"/>
                  </a:ext>
                </a:extLst>
              </p:cNvPr>
              <p:cNvSpPr txBox="1"/>
              <p:nvPr/>
            </p:nvSpPr>
            <p:spPr>
              <a:xfrm>
                <a:off x="907937" y="3716944"/>
                <a:ext cx="4572000" cy="8312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1" i="1">
                              <a:latin typeface="Cambria Math" panose="02040503050406030204" pitchFamily="18" charset="0"/>
                              <a:ea typeface="Cambria Math" panose="02040503050406030204" pitchFamily="18" charset="0"/>
                            </a:rPr>
                          </m:ctrlPr>
                        </m:sSupPr>
                        <m:e>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𝐉</m:t>
                                  </m:r>
                                </m:e>
                                <m:sub>
                                  <m:r>
                                    <a:rPr lang="en-US" sz="2800" i="1">
                                      <a:latin typeface="Cambria Math" panose="02040503050406030204" pitchFamily="18" charset="0"/>
                                      <a:ea typeface="Cambria Math" panose="02040503050406030204" pitchFamily="18" charset="0"/>
                                    </a:rPr>
                                    <m:t>ℒ</m:t>
                                  </m:r>
                                </m:sub>
                              </m:sSub>
                              <m:d>
                                <m:dPr>
                                  <m:ctrlPr>
                                    <a:rPr lang="en-US" sz="2800" b="1" i="1">
                                      <a:latin typeface="Cambria Math" panose="02040503050406030204" pitchFamily="18" charset="0"/>
                                      <a:ea typeface="Cambria Math" panose="02040503050406030204" pitchFamily="18" charset="0"/>
                                    </a:rPr>
                                  </m:ctrlPr>
                                </m:dPr>
                                <m:e>
                                  <m:r>
                                    <m:rPr>
                                      <m:sty m:val="p"/>
                                    </m:rPr>
                                    <a:rPr lang="en-US" sz="2800">
                                      <a:latin typeface="Cambria Math" panose="02040503050406030204" pitchFamily="18" charset="0"/>
                                      <a:ea typeface="Cambria Math" panose="02040503050406030204" pitchFamily="18" charset="0"/>
                                    </a:rPr>
                                    <m:t>y</m:t>
                                  </m:r>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r>
                                    <a:rPr lang="en-US" sz="2800" i="1">
                                      <a:latin typeface="Cambria Math" panose="02040503050406030204" pitchFamily="18" charset="0"/>
                                      <a:ea typeface="Cambria Math" panose="02040503050406030204" pitchFamily="18" charset="0"/>
                                    </a:rPr>
                                    <m:t>𝑦</m:t>
                                  </m:r>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sub>
                                  </m:sSub>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sub>
                                  </m:sSub>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r>
                                        <a:rPr lang="en-US" sz="2800">
                                          <a:latin typeface="Cambria Math" panose="02040503050406030204" pitchFamily="18" charset="0"/>
                                        </a:rPr>
                                        <m:t>−1</m:t>
                                      </m:r>
                                    </m:sub>
                                  </m:sSub>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r>
                                        <a:rPr lang="en-US" sz="2800" i="1">
                                          <a:latin typeface="Cambria Math" panose="02040503050406030204" pitchFamily="18" charset="0"/>
                                        </a:rPr>
                                        <m:t>−1</m:t>
                                      </m:r>
                                    </m:sub>
                                  </m:sSub>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𝐖</m:t>
                                      </m:r>
                                    </m:e>
                                    <m:sub>
                                      <m:r>
                                        <m:rPr>
                                          <m:sty m:val="p"/>
                                        </m:rPr>
                                        <a:rPr lang="en-US" sz="2800">
                                          <a:latin typeface="Cambria Math" panose="02040503050406030204" pitchFamily="18" charset="0"/>
                                        </a:rPr>
                                        <m:t>L</m:t>
                                      </m:r>
                                      <m:r>
                                        <a:rPr lang="en-US" sz="2800">
                                          <a:latin typeface="Cambria Math" panose="02040503050406030204" pitchFamily="18" charset="0"/>
                                        </a:rPr>
                                        <m:t>−</m:t>
                                      </m:r>
                                      <m:r>
                                        <a:rPr lang="en-US" sz="2800" i="1">
                                          <a:latin typeface="Cambria Math" panose="02040503050406030204" pitchFamily="18" charset="0"/>
                                        </a:rPr>
                                        <m:t>2</m:t>
                                      </m:r>
                                    </m:sub>
                                  </m:sSub>
                                </m:e>
                              </m:d>
                            </m:e>
                          </m:d>
                        </m:e>
                        <m:sup>
                          <m:r>
                            <m:rPr>
                              <m:sty m:val="p"/>
                            </m:rPr>
                            <a:rPr lang="en-US" sz="2800">
                              <a:latin typeface="Cambria Math" panose="02040503050406030204" pitchFamily="18" charset="0"/>
                              <a:ea typeface="Cambria Math" panose="02040503050406030204" pitchFamily="18" charset="0"/>
                            </a:rPr>
                            <m:t>T</m:t>
                          </m:r>
                        </m:sup>
                      </m:sSup>
                    </m:oMath>
                  </m:oMathPara>
                </a14:m>
                <a:endParaRPr lang="en-US" sz="2800" dirty="0"/>
              </a:p>
            </p:txBody>
          </p:sp>
        </mc:Choice>
        <mc:Fallback xmlns="">
          <p:sp>
            <p:nvSpPr>
              <p:cNvPr id="11" name="TextBox 10">
                <a:extLst>
                  <a:ext uri="{FF2B5EF4-FFF2-40B4-BE49-F238E27FC236}">
                    <a16:creationId xmlns:a16="http://schemas.microsoft.com/office/drawing/2014/main" id="{49714586-FC15-303A-D836-9182A29D49CC}"/>
                  </a:ext>
                </a:extLst>
              </p:cNvPr>
              <p:cNvSpPr txBox="1">
                <a:spLocks noRot="1" noChangeAspect="1" noMove="1" noResize="1" noEditPoints="1" noAdjustHandles="1" noChangeArrowheads="1" noChangeShapeType="1" noTextEdit="1"/>
              </p:cNvSpPr>
              <p:nvPr/>
            </p:nvSpPr>
            <p:spPr>
              <a:xfrm>
                <a:off x="907937" y="3716944"/>
                <a:ext cx="4572000" cy="831253"/>
              </a:xfrm>
              <a:prstGeom prst="rect">
                <a:avLst/>
              </a:prstGeom>
              <a:blipFill>
                <a:blip r:embed="rId12"/>
                <a:stretch>
                  <a:fillRect r="-31856" b="-1493"/>
                </a:stretch>
              </a:blipFill>
            </p:spPr>
            <p:txBody>
              <a:bodyPr/>
              <a:lstStyle/>
              <a:p>
                <a:r>
                  <a:rPr lang="en-US">
                    <a:noFill/>
                  </a:rPr>
                  <a:t> </a:t>
                </a:r>
              </a:p>
            </p:txBody>
          </p:sp>
        </mc:Fallback>
      </mc:AlternateContent>
    </p:spTree>
    <p:extLst>
      <p:ext uri="{BB962C8B-B14F-4D97-AF65-F5344CB8AC3E}">
        <p14:creationId xmlns:p14="http://schemas.microsoft.com/office/powerpoint/2010/main" val="18526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CE542-7EF8-649E-F903-31FF338B4B80}"/>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2FF8B62-7D26-BE77-DC54-A52F766A89BE}"/>
              </a:ext>
            </a:extLst>
          </p:cNvPr>
          <p:cNvSpPr/>
          <p:nvPr/>
        </p:nvSpPr>
        <p:spPr>
          <a:xfrm>
            <a:off x="722220" y="1073758"/>
            <a:ext cx="4959624" cy="104633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1">
            <a:extLst>
              <a:ext uri="{FF2B5EF4-FFF2-40B4-BE49-F238E27FC236}">
                <a16:creationId xmlns:a16="http://schemas.microsoft.com/office/drawing/2014/main" id="{8F354B25-96E8-C3C0-E0C5-B8D557585620}"/>
              </a:ext>
            </a:extLst>
          </p:cNvPr>
          <p:cNvSpPr>
            <a:spLocks noGrp="1"/>
          </p:cNvSpPr>
          <p:nvPr>
            <p:ph type="title"/>
          </p:nvPr>
        </p:nvSpPr>
        <p:spPr/>
        <p:txBody>
          <a:bodyPr>
            <a:normAutofit/>
          </a:bodyPr>
          <a:lstStyle/>
          <a:p>
            <a:r>
              <a:rPr lang="en-US" sz="2400"/>
              <a:t>A Generic Neural Network: Direct Gradients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0B1012E-5699-4CB8-BF2E-7AD841F8E06E}"/>
                  </a:ext>
                </a:extLst>
              </p:cNvPr>
              <p:cNvSpPr>
                <a:spLocks noGrp="1"/>
              </p:cNvSpPr>
              <p:nvPr>
                <p:ph type="body" sz="quarter" idx="16"/>
              </p:nvPr>
            </p:nvSpPr>
            <p:spPr>
              <a:xfrm>
                <a:off x="279507" y="2146440"/>
                <a:ext cx="8402892" cy="3077573"/>
              </a:xfrm>
              <a:solidFill>
                <a:schemeClr val="bg1"/>
              </a:solidFill>
            </p:spPr>
            <p:txBody>
              <a:bodyPr>
                <a:normAutofit/>
              </a:bodyPr>
              <a:lstStyle/>
              <a:p>
                <a:pPr marL="114300" indent="0">
                  <a:lnSpc>
                    <a:spcPct val="120000"/>
                  </a:lnSpc>
                  <a:spcBef>
                    <a:spcPts val="0"/>
                  </a:spcBef>
                  <a:buNone/>
                </a:pPr>
                <a:r>
                  <a:rPr lang="en-US" sz="1300" dirty="0"/>
                  <a:t>We want the gradients of </a:t>
                </a:r>
                <a14:m>
                  <m:oMath xmlns:m="http://schemas.openxmlformats.org/officeDocument/2006/math">
                    <m:r>
                      <a:rPr lang="en-US" sz="1700" i="1" smtClean="0">
                        <a:latin typeface="Cambria Math" panose="02040503050406030204" pitchFamily="18" charset="0"/>
                        <a:ea typeface="Cambria Math" panose="02040503050406030204" pitchFamily="18" charset="0"/>
                      </a:rPr>
                      <m:t>ℒ</m:t>
                    </m:r>
                  </m:oMath>
                </a14:m>
                <a:r>
                  <a:rPr lang="en-US" sz="1300" dirty="0"/>
                  <a:t> with respect to model parameters.</a:t>
                </a:r>
              </a:p>
              <a:p>
                <a:pPr marL="114300" indent="0">
                  <a:lnSpc>
                    <a:spcPct val="120000"/>
                  </a:lnSpc>
                  <a:spcBef>
                    <a:spcPts val="0"/>
                  </a:spcBef>
                  <a:buNone/>
                </a:pPr>
                <a:r>
                  <a:rPr lang="en-US" sz="1300" dirty="0"/>
                  <a:t>Use the chain rule to simplify the following term: </a:t>
                </a:r>
              </a:p>
              <a:p>
                <a:pPr marL="114300" indent="0">
                  <a:lnSpc>
                    <a:spcPct val="120000"/>
                  </a:lnSpc>
                  <a:spcBef>
                    <a:spcPts val="0"/>
                  </a:spcBef>
                  <a:buNone/>
                </a:pPr>
                <a:endParaRPr lang="en-US" sz="1700" b="1" i="1" dirty="0">
                  <a:latin typeface="Cambria Math" panose="02040503050406030204" pitchFamily="18" charset="0"/>
                  <a:ea typeface="Cambria Math" panose="02040503050406030204" pitchFamily="18" charset="0"/>
                </a:endParaRPr>
              </a:p>
              <a:p>
                <a:pPr marL="114300" indent="0">
                  <a:lnSpc>
                    <a:spcPct val="120000"/>
                  </a:lnSpc>
                  <a:spcBef>
                    <a:spcPts val="0"/>
                  </a:spcBef>
                  <a:buNone/>
                </a:pPr>
                <a14:m>
                  <m:oMathPara xmlns:m="http://schemas.openxmlformats.org/officeDocument/2006/math">
                    <m:oMathParaPr>
                      <m:jc m:val="left"/>
                    </m:oMathParaPr>
                    <m:oMath xmlns:m="http://schemas.openxmlformats.org/officeDocument/2006/math">
                      <m:sSub>
                        <m:sSubPr>
                          <m:ctrlPr>
                            <a:rPr lang="en-US" sz="2000" b="1"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ℒ</m:t>
                          </m:r>
                        </m:sub>
                      </m:sSub>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𝐖</m:t>
                              </m:r>
                            </m:e>
                            <m:sub>
                              <m:r>
                                <a:rPr lang="en-US" sz="2000" i="1">
                                  <a:latin typeface="Cambria Math" panose="02040503050406030204" pitchFamily="18" charset="0"/>
                                  <a:ea typeface="Cambria Math" panose="02040503050406030204" pitchFamily="18" charset="0"/>
                                </a:rPr>
                                <m:t>𝐿</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sub>
                          </m:sSub>
                        </m:e>
                      </m:d>
                      <m:r>
                        <a:rPr lang="en-US" sz="2000" b="1" i="1">
                          <a:latin typeface="Cambria Math" panose="02040503050406030204" pitchFamily="18" charset="0"/>
                          <a:ea typeface="Cambria Math" panose="02040503050406030204" pitchFamily="18" charset="0"/>
                        </a:rPr>
                        <m:t>=</m:t>
                      </m:r>
                      <m:sSup>
                        <m:sSupPr>
                          <m:ctrlPr>
                            <a:rPr lang="en-US" sz="2000" b="1" i="1">
                              <a:latin typeface="Cambria Math" panose="02040503050406030204" pitchFamily="18" charset="0"/>
                              <a:ea typeface="Cambria Math" panose="02040503050406030204" pitchFamily="18" charset="0"/>
                            </a:rPr>
                          </m:ctrlPr>
                        </m:sSupPr>
                        <m:e>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𝐉</m:t>
                                  </m:r>
                                </m:e>
                                <m:sub>
                                  <m:r>
                                    <a:rPr lang="en-US" sz="2000" i="1">
                                      <a:latin typeface="Cambria Math" panose="02040503050406030204" pitchFamily="18" charset="0"/>
                                      <a:ea typeface="Cambria Math" panose="02040503050406030204" pitchFamily="18" charset="0"/>
                                    </a:rPr>
                                    <m:t>ℒ</m:t>
                                  </m:r>
                                </m:sub>
                              </m:sSub>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𝐖</m:t>
                                      </m:r>
                                    </m:e>
                                    <m:sub>
                                      <m:r>
                                        <a:rPr lang="en-US" sz="2000" i="1">
                                          <a:latin typeface="Cambria Math" panose="02040503050406030204" pitchFamily="18" charset="0"/>
                                          <a:ea typeface="Cambria Math" panose="02040503050406030204" pitchFamily="18" charset="0"/>
                                        </a:rPr>
                                        <m:t>𝐿</m:t>
                                      </m:r>
                                      <m:r>
                                        <a:rPr lang="en-US" sz="2000" i="1">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𝒊</m:t>
                                      </m:r>
                                    </m:sub>
                                  </m:sSub>
                                </m:e>
                              </m:d>
                            </m:e>
                          </m:d>
                        </m:e>
                        <m:sup>
                          <m:r>
                            <m:rPr>
                              <m:sty m:val="p"/>
                            </m:rPr>
                            <a:rPr lang="en-US" sz="2000">
                              <a:latin typeface="Cambria Math" panose="02040503050406030204" pitchFamily="18" charset="0"/>
                              <a:ea typeface="Cambria Math" panose="02040503050406030204" pitchFamily="18" charset="0"/>
                            </a:rPr>
                            <m:t>T</m:t>
                          </m:r>
                        </m:sup>
                      </m:sSup>
                      <m:r>
                        <a:rPr lang="en-US" sz="2000" b="1" i="1" smtClean="0">
                          <a:latin typeface="Cambria Math" panose="02040503050406030204" pitchFamily="18" charset="0"/>
                          <a:ea typeface="Cambria Math" panose="02040503050406030204" pitchFamily="18" charset="0"/>
                        </a:rPr>
                        <m:t>=</m:t>
                      </m:r>
                    </m:oMath>
                  </m:oMathPara>
                </a14:m>
                <a:endParaRPr lang="en-US" sz="2000" b="1" i="1" dirty="0">
                  <a:latin typeface="Cambria Math" panose="02040503050406030204" pitchFamily="18" charset="0"/>
                  <a:ea typeface="Cambria Math" panose="02040503050406030204" pitchFamily="18" charset="0"/>
                </a:endParaRPr>
              </a:p>
            </p:txBody>
          </p:sp>
        </mc:Choice>
        <mc:Fallback xmlns="">
          <p:sp>
            <p:nvSpPr>
              <p:cNvPr id="4" name="Content Placeholder 3">
                <a:extLst>
                  <a:ext uri="{FF2B5EF4-FFF2-40B4-BE49-F238E27FC236}">
                    <a16:creationId xmlns:a16="http://schemas.microsoft.com/office/drawing/2014/main" id="{40B1012E-5699-4CB8-BF2E-7AD841F8E06E}"/>
                  </a:ext>
                </a:extLst>
              </p:cNvPr>
              <p:cNvSpPr>
                <a:spLocks noGrp="1" noRot="1" noChangeAspect="1" noMove="1" noResize="1" noEditPoints="1" noAdjustHandles="1" noChangeArrowheads="1" noChangeShapeType="1" noTextEdit="1"/>
              </p:cNvSpPr>
              <p:nvPr>
                <p:ph type="body" sz="quarter" idx="16"/>
              </p:nvPr>
            </p:nvSpPr>
            <p:spPr>
              <a:xfrm>
                <a:off x="279507" y="2146440"/>
                <a:ext cx="8402892" cy="3077573"/>
              </a:xfrm>
              <a:blipFill>
                <a:blip r:embed="rId3"/>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5249374-9446-F929-6B34-5C7AB052F045}"/>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04FED93F-80CA-0EDC-B9F4-445C4FB36227}"/>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C4C8FCF6-DC9A-8599-080F-1BBBA0332D67}"/>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C002FE0E-91FC-E3D0-F891-150C4EBB7305}"/>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01C6F852-1E74-75D2-E8CA-426B77DD4EC8}"/>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4B6658E3-B60F-4D57-B526-D8E58D68B95F}"/>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2DF45E2-C8F0-A554-2ED7-A8C39AE55656}"/>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764DBCBE-23D6-203C-438C-A20EAAE65EC0}"/>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B34D4520-4F06-5527-DA2A-7FBD78B871BC}"/>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A458C4E3-4B8E-7C3C-4FE2-360773A7E1DE}"/>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67C65D60-C9BB-914C-0379-03D27377D328}"/>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3C624AF2-2282-0F6D-0CD0-F38C43CF977D}"/>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BE824532-3EA7-5D37-8168-B7732822EFA6}"/>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1DD37309-27A7-994C-FB27-1C0C7F86D3E3}"/>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99857DD6-9C82-7A49-94AA-C37A8C274F6F}"/>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E34BBC14-0918-215D-FA50-3DAB209AE581}"/>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507537B8-6F4B-79EF-AB2B-D809DC37B9BD}"/>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948A4FA2-1751-BB47-4140-830D2858F16A}"/>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76DD98E1-3FA6-E661-23E2-E6A13FD32841}"/>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CE98D61-F95C-BDED-8713-5008E861577E}"/>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FE10C70E-5463-CDC9-F190-A9A245F8B168}"/>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943BB973-BE3D-3102-F9A4-7C42D76F66E6}"/>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EB48E7C4-F975-02D1-0B54-A9AEE42AB908}"/>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A08389E1-41E0-4F3A-BEFB-F489F719C064}"/>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5523888C-210B-D8E1-5A75-7DA3C7C2E881}"/>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C29BEF58-75DE-37AE-A6D4-E09528C95EC3}"/>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43E16BDB-8B03-82C0-E787-51A75423DC55}"/>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2A9EB894-928A-1EBB-D34C-D323D710A551}"/>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654AD13-D88C-A1CE-EBC7-45A887AF1C87}"/>
                  </a:ext>
                </a:extLst>
              </p:cNvPr>
              <p:cNvSpPr txBox="1"/>
              <p:nvPr/>
            </p:nvSpPr>
            <p:spPr>
              <a:xfrm>
                <a:off x="793017" y="1035743"/>
                <a:ext cx="3337687" cy="1039259"/>
              </a:xfrm>
              <a:prstGeom prst="rect">
                <a:avLst/>
              </a:prstGeom>
              <a:noFill/>
            </p:spPr>
            <p:txBody>
              <a:bodyPr wrap="square">
                <a:spAutoFit/>
              </a:bodyPr>
              <a:lstStyle/>
              <a:p>
                <a:pPr>
                  <a:lnSpc>
                    <a:spcPct val="150000"/>
                  </a:lnSpc>
                </a:pPr>
                <a14:m>
                  <m:oMath xmlns:m="http://schemas.openxmlformats.org/officeDocument/2006/math">
                    <m:r>
                      <a:rPr lang="en-US">
                        <a:latin typeface="Cambria Math" panose="02040503050406030204" pitchFamily="18" charset="0"/>
                      </a:rPr>
                      <m:t>𝐱</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0</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0</m:t>
                            </m:r>
                          </m:sub>
                        </m:sSub>
                      </m:sup>
                    </m:sSup>
                  </m:oMath>
                </a14:m>
                <a:r>
                  <a:rPr lang="en-US">
                    <a:latin typeface="Corbel" panose="020B0503020204020204" pitchFamily="34" charset="0"/>
                    <a:ea typeface="Tahoma" panose="020B0604030504040204" pitchFamily="34" charset="0"/>
                    <a:cs typeface="Tahoma" panose="020B0604030504040204" pitchFamily="34" charset="0"/>
                  </a:rPr>
                  <a:t>  (input)</a:t>
                </a:r>
                <a:endParaRPr lang="en-US">
                  <a:latin typeface="Cambria Math" panose="02040503050406030204" pitchFamily="18" charset="0"/>
                  <a:ea typeface="Tahoma" panose="020B0604030504040204" pitchFamily="34" charset="0"/>
                  <a:cs typeface="Tahoma" panose="020B0604030504040204" pitchFamily="34" charset="0"/>
                </a:endParaRPr>
              </a:p>
              <a:p>
                <a:pPr>
                  <a:lnSpc>
                    <a:spcPct val="150000"/>
                  </a:lnSpc>
                </a:pP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𝑓</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𝑖</m:t>
                            </m:r>
                          </m:sub>
                        </m:sSub>
                      </m:sup>
                    </m:sSup>
                  </m:oMath>
                </a14:m>
                <a:r>
                  <a:rPr lang="en-US">
                    <a:latin typeface="Corbel" panose="020B0503020204020204" pitchFamily="34" charset="0"/>
                    <a:ea typeface="Tahoma" panose="020B0604030504040204" pitchFamily="34" charset="0"/>
                    <a:cs typeface="Tahoma" panose="020B0604030504040204" pitchFamily="34" charset="0"/>
                  </a:rPr>
                  <a:t> </a:t>
                </a:r>
                <a:br>
                  <a:rPr lang="en-US">
                    <a:latin typeface="Corbel" panose="020B0503020204020204" pitchFamily="34" charset="0"/>
                    <a:ea typeface="Tahoma" panose="020B0604030504040204" pitchFamily="34" charset="0"/>
                    <a:cs typeface="Tahoma" panose="020B0604030504040204" pitchFamily="34" charset="0"/>
                  </a:rPr>
                </a:br>
                <a:r>
                  <a:rPr lang="en-US">
                    <a:latin typeface="Corbel" panose="020B0503020204020204" pitchFamily="34" charset="0"/>
                    <a:ea typeface="Tahoma" panose="020B0604030504040204" pitchFamily="34" charset="0"/>
                    <a:cs typeface="Tahoma" panose="020B0604030504040204" pitchFamily="34" charset="0"/>
                  </a:rPr>
                  <a:t>(</a:t>
                </a:r>
                <a14:m>
                  <m:oMath xmlns:m="http://schemas.openxmlformats.org/officeDocument/2006/math">
                    <m:r>
                      <a:rPr lang="en-US">
                        <a:latin typeface="Cambria Math" panose="02040503050406030204" pitchFamily="18" charset="0"/>
                      </a:rPr>
                      <m:t>0≤</m:t>
                    </m:r>
                    <m:r>
                      <a:rPr lang="en-US">
                        <a:latin typeface="Cambria Math" panose="02040503050406030204" pitchFamily="18" charset="0"/>
                      </a:rPr>
                      <m:t>𝑖</m:t>
                    </m:r>
                    <m:r>
                      <a:rPr lang="en-US">
                        <a:latin typeface="Cambria Math" panose="02040503050406030204" pitchFamily="18" charset="0"/>
                      </a:rPr>
                      <m:t>≤</m:t>
                    </m:r>
                    <m:r>
                      <a:rPr lang="en-US">
                        <a:latin typeface="Cambria Math" panose="02040503050406030204" pitchFamily="18" charset="0"/>
                      </a:rPr>
                      <m:t>𝐿</m:t>
                    </m:r>
                    <m:r>
                      <a:rPr lang="en-US">
                        <a:latin typeface="Cambria Math" panose="02040503050406030204" pitchFamily="18" charset="0"/>
                      </a:rPr>
                      <m:t>−1</m:t>
                    </m:r>
                  </m:oMath>
                </a14:m>
                <a:r>
                  <a:rPr lang="en-US">
                    <a:latin typeface="Corbel" panose="020B0503020204020204" pitchFamily="34" charset="0"/>
                    <a:ea typeface="Tahoma" panose="020B0604030504040204" pitchFamily="34" charset="0"/>
                    <a:cs typeface="Tahoma" panose="020B0604030504040204" pitchFamily="34" charset="0"/>
                  </a:rPr>
                  <a:t>)</a:t>
                </a:r>
              </a:p>
            </p:txBody>
          </p:sp>
        </mc:Choice>
        <mc:Fallback xmlns="">
          <p:sp>
            <p:nvSpPr>
              <p:cNvPr id="51" name="TextBox 50">
                <a:extLst>
                  <a:ext uri="{FF2B5EF4-FFF2-40B4-BE49-F238E27FC236}">
                    <a16:creationId xmlns:a16="http://schemas.microsoft.com/office/drawing/2014/main" id="{F9E838DE-9FAA-2609-C109-E5BBAFAACAF1}"/>
                  </a:ext>
                </a:extLst>
              </p:cNvPr>
              <p:cNvSpPr txBox="1">
                <a:spLocks noRot="1" noChangeAspect="1" noMove="1" noResize="1" noEditPoints="1" noAdjustHandles="1" noChangeArrowheads="1" noChangeShapeType="1" noTextEdit="1"/>
              </p:cNvSpPr>
              <p:nvPr/>
            </p:nvSpPr>
            <p:spPr>
              <a:xfrm>
                <a:off x="793017" y="1035743"/>
                <a:ext cx="3337687" cy="1039259"/>
              </a:xfrm>
              <a:prstGeom prst="rect">
                <a:avLst/>
              </a:prstGeom>
              <a:blipFill>
                <a:blip r:embed="rId4"/>
                <a:stretch>
                  <a:fillRect l="-547" b="-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9CD939A-88C6-DB23-AF26-72DA52C2C9DE}"/>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5"/>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B377AC59-5668-251D-5E93-D215504DA12D}"/>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8E00CD0C-E557-DBC2-BBE5-81E08DB20A09}"/>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99EC12BF-443D-5928-9803-AD66530B4541}"/>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909411D8-1D56-E69E-117D-807B3C0EDD25}"/>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FDC92274-7F42-BFA6-CCF6-7ACC9327DAF8}"/>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9F1A4C20-34A0-E4F2-2E8A-0E81F2BA453F}"/>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5253F026-2979-254E-C0F3-6670F02D9F7C}"/>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0AD478AD-2611-6878-D7D8-5B0196AC4B27}"/>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0B7EE177-F575-F067-1764-FB9B674F0E60}"/>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27C1026D-0CD5-1DBA-2AC6-8C7A0D74971E}"/>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98766A96-7443-7B9C-DDEA-5EDC16F9F609}"/>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0F698B01-92D2-E326-AE1B-9CE0BB267AFA}"/>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5C8AAE4-9B80-0329-2E1A-FA770AD2F09F}"/>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90917433-3BA0-6DB8-6912-7E4C36B63E6C}"/>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AD4C1935-29F9-7CA4-F838-BD21FD2E90DC}"/>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FE6C1F9E-4E35-D7C9-27E5-FC2C4BC8448E}"/>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EF617144-F875-0547-BFF5-3000E47870B4}"/>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A9A9E4E3-4E48-D571-BF57-20A198BF940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14AEDDC8-31A3-42A9-DA28-2E4EBAB6E7D5}"/>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69F87275-BD78-522F-1855-8AC0A7EA26CD}"/>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4EADD3A3-FC2F-565B-86A0-DF03E9E04CD0}"/>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7E22B314-CB2C-3602-2D96-2486ABA5CDC6}"/>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11ED0B22-8702-3E85-CA38-D1D38F377609}"/>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8"/>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3042568-A618-4DA1-5198-B3FF3DA46FF6}"/>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739CF376-B478-C553-4D69-4CCA4219ABFB}"/>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0"/>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4A080ED-44E2-BF09-5B7F-8523D2EFC33E}"/>
                  </a:ext>
                </a:extLst>
              </p:cNvPr>
              <p:cNvSpPr txBox="1"/>
              <p:nvPr/>
            </p:nvSpPr>
            <p:spPr>
              <a:xfrm>
                <a:off x="3591692" y="1028213"/>
                <a:ext cx="2327477" cy="1067536"/>
              </a:xfrm>
              <a:prstGeom prst="rect">
                <a:avLst/>
              </a:prstGeom>
              <a:noFill/>
            </p:spPr>
            <p:txBody>
              <a:bodyPr wrap="square">
                <a:spAutoFit/>
              </a:bodyPr>
              <a:lstStyle/>
              <a:p>
                <a:pPr>
                  <a:lnSpc>
                    <a:spcPct val="150000"/>
                  </a:lnSpc>
                </a:pPr>
                <a14:m>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𝐮</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𝐿</m:t>
                        </m:r>
                      </m:sub>
                    </m:sSub>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(output)</a:t>
                </a:r>
              </a:p>
              <a:p>
                <a:pPr>
                  <a:lnSpc>
                    <a:spcPct val="150000"/>
                  </a:lnSpc>
                </a:pPr>
                <a14:m>
                  <m:oMath xmlns:m="http://schemas.openxmlformats.org/officeDocument/2006/math">
                    <m:r>
                      <a:rPr lang="en-US">
                        <a:latin typeface="Cambria Math" panose="02040503050406030204" pitchFamily="18" charset="0"/>
                        <a:ea typeface="Cambria Math" panose="02040503050406030204" pitchFamily="18" charset="0"/>
                      </a:rPr>
                      <m:t>ℒ</m:t>
                    </m:r>
                    <m:r>
                      <a:rPr lang="en-US">
                        <a:latin typeface="Cambria Math" panose="02040503050406030204" pitchFamily="18" charset="0"/>
                      </a:rPr>
                      <m:t>=ℓ(</m:t>
                    </m:r>
                    <m:r>
                      <a:rPr lang="en-US">
                        <a:latin typeface="Cambria Math" panose="02040503050406030204" pitchFamily="18" charset="0"/>
                      </a:rPr>
                      <m:t>𝑦</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𝑦</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(loss)</a:t>
                </a:r>
              </a:p>
              <a:p>
                <a:pPr>
                  <a:lnSpc>
                    <a:spcPct val="150000"/>
                  </a:lnSpc>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𝐖</m:t>
                      </m:r>
                      <m:r>
                        <a:rPr lang="en-US">
                          <a:latin typeface="Cambria Math" panose="02040503050406030204" pitchFamily="18" charset="0"/>
                        </a:rPr>
                        <m:t>=</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r>
                            <a:rPr lang="en-US" smtClean="0">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1</m:t>
                              </m:r>
                            </m:sub>
                          </m:sSub>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𝐿</m:t>
                              </m:r>
                            </m:sub>
                          </m:sSub>
                          <m:r>
                            <a:rPr lang="en-US" smtClean="0">
                              <a:latin typeface="Cambria Math" panose="02040503050406030204" pitchFamily="18" charset="0"/>
                            </a:rPr>
                            <m:t>, </m:t>
                          </m:r>
                          <m:r>
                            <a:rPr lang="en-US">
                              <a:latin typeface="Cambria Math" panose="02040503050406030204" pitchFamily="18" charset="0"/>
                            </a:rPr>
                            <m:t>𝐮</m:t>
                          </m:r>
                        </m:e>
                      </m:d>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F3FD3B76-14F9-82CC-1EB1-BC29310EEDBD}"/>
                  </a:ext>
                </a:extLst>
              </p:cNvPr>
              <p:cNvSpPr txBox="1">
                <a:spLocks noRot="1" noChangeAspect="1" noMove="1" noResize="1" noEditPoints="1" noAdjustHandles="1" noChangeArrowheads="1" noChangeShapeType="1" noTextEdit="1"/>
              </p:cNvSpPr>
              <p:nvPr/>
            </p:nvSpPr>
            <p:spPr>
              <a:xfrm>
                <a:off x="3591692" y="1028213"/>
                <a:ext cx="2327477" cy="106753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2556E1-B398-B540-C762-BF50B148F25C}"/>
                  </a:ext>
                </a:extLst>
              </p:cNvPr>
              <p:cNvSpPr txBox="1"/>
              <p:nvPr/>
            </p:nvSpPr>
            <p:spPr>
              <a:xfrm>
                <a:off x="550883" y="3716944"/>
                <a:ext cx="4572000" cy="8312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ea typeface="Cambria Math" panose="02040503050406030204" pitchFamily="18" charset="0"/>
                            </a:rPr>
                          </m:ctrlPr>
                        </m:sSupPr>
                        <m:e>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𝐉</m:t>
                                  </m:r>
                                </m:e>
                                <m:sub>
                                  <m:r>
                                    <a:rPr lang="en-US" sz="2800" i="1">
                                      <a:latin typeface="Cambria Math" panose="02040503050406030204" pitchFamily="18" charset="0"/>
                                      <a:ea typeface="Cambria Math" panose="02040503050406030204" pitchFamily="18" charset="0"/>
                                    </a:rPr>
                                    <m:t>ℒ</m:t>
                                  </m:r>
                                </m:sub>
                              </m:sSub>
                              <m:d>
                                <m:dPr>
                                  <m:ctrlPr>
                                    <a:rPr lang="en-US" sz="2800" b="1" i="1">
                                      <a:latin typeface="Cambria Math" panose="02040503050406030204" pitchFamily="18" charset="0"/>
                                      <a:ea typeface="Cambria Math" panose="02040503050406030204" pitchFamily="18" charset="0"/>
                                    </a:rPr>
                                  </m:ctrlPr>
                                </m:dPr>
                                <m:e>
                                  <m:r>
                                    <m:rPr>
                                      <m:sty m:val="p"/>
                                    </m:rPr>
                                    <a:rPr lang="en-US" sz="2800">
                                      <a:latin typeface="Cambria Math" panose="02040503050406030204" pitchFamily="18" charset="0"/>
                                      <a:ea typeface="Cambria Math" panose="02040503050406030204" pitchFamily="18" charset="0"/>
                                    </a:rPr>
                                    <m:t>y</m:t>
                                  </m:r>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r>
                                    <a:rPr lang="en-US" sz="2800" i="1">
                                      <a:latin typeface="Cambria Math" panose="02040503050406030204" pitchFamily="18" charset="0"/>
                                      <a:ea typeface="Cambria Math" panose="02040503050406030204" pitchFamily="18" charset="0"/>
                                    </a:rPr>
                                    <m:t>𝑦</m:t>
                                  </m:r>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sub>
                                  </m:sSub>
                                </m:e>
                              </m:d>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sub>
                                  </m:sSub>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r>
                                        <a:rPr lang="en-US" sz="2800">
                                          <a:latin typeface="Cambria Math" panose="02040503050406030204" pitchFamily="18" charset="0"/>
                                        </a:rPr>
                                        <m:t>−1</m:t>
                                      </m:r>
                                    </m:sub>
                                  </m:sSub>
                                </m:e>
                              </m:d>
                              <m:r>
                                <a:rPr lang="en-US" sz="2800" b="1" i="1" smtClean="0">
                                  <a:latin typeface="Cambria Math" panose="02040503050406030204" pitchFamily="18" charset="0"/>
                                </a:rPr>
                                <m:t>…</m:t>
                              </m:r>
                              <m:sSub>
                                <m:sSubPr>
                                  <m:ctrlPr>
                                    <a:rPr lang="en-US" sz="2800" b="1" i="1">
                                      <a:latin typeface="Cambria Math" panose="02040503050406030204" pitchFamily="18" charset="0"/>
                                      <a:ea typeface="Cambria Math" panose="02040503050406030204" pitchFamily="18" charset="0"/>
                                    </a:rPr>
                                  </m:ctrlPr>
                                </m:sSubPr>
                                <m:e>
                                  <m:r>
                                    <a:rPr lang="en-US" sz="2800" b="1">
                                      <a:latin typeface="Cambria Math" panose="02040503050406030204" pitchFamily="18" charset="0"/>
                                      <a:ea typeface="Cambria Math" panose="02040503050406030204" pitchFamily="18" charset="0"/>
                                    </a:rPr>
                                    <m:t> </m:t>
                                  </m:r>
                                  <m:r>
                                    <a:rPr lang="en-US" sz="2800" b="1">
                                      <a:latin typeface="Cambria Math" panose="02040503050406030204" pitchFamily="18" charset="0"/>
                                      <a:ea typeface="Cambria Math" panose="02040503050406030204" pitchFamily="18" charset="0"/>
                                    </a:rPr>
                                    <m:t>𝐉</m:t>
                                  </m:r>
                                </m:e>
                                <m:sub>
                                  <m:sSub>
                                    <m:sSubPr>
                                      <m:ctrlPr>
                                        <a:rPr lang="en-US" sz="2800" b="1" i="1">
                                          <a:latin typeface="Cambria Math" panose="02040503050406030204" pitchFamily="18" charset="0"/>
                                        </a:rPr>
                                      </m:ctrlPr>
                                    </m:sSubPr>
                                    <m:e>
                                      <m:r>
                                        <a:rPr lang="en-US" sz="2800" b="1">
                                          <a:latin typeface="Cambria Math" panose="02040503050406030204" pitchFamily="18" charset="0"/>
                                        </a:rPr>
                                        <m:t>𝐡</m:t>
                                      </m:r>
                                    </m:e>
                                    <m:sub>
                                      <m:r>
                                        <m:rPr>
                                          <m:sty m:val="p"/>
                                        </m:rPr>
                                        <a:rPr lang="en-US" sz="2800">
                                          <a:latin typeface="Cambria Math" panose="02040503050406030204" pitchFamily="18" charset="0"/>
                                        </a:rPr>
                                        <m:t>L</m:t>
                                      </m:r>
                                      <m:r>
                                        <a:rPr lang="en-US" sz="2800" i="1">
                                          <a:latin typeface="Cambria Math" panose="02040503050406030204" pitchFamily="18" charset="0"/>
                                        </a:rPr>
                                        <m:t>−</m:t>
                                      </m:r>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1" i="1" smtClean="0">
                                      <a:latin typeface="Cambria Math" panose="02040503050406030204" pitchFamily="18" charset="0"/>
                                    </a:rPr>
                                    <m:t>𝟏</m:t>
                                  </m:r>
                                </m:sub>
                              </m:sSub>
                              <m:d>
                                <m:dPr>
                                  <m:ctrlPr>
                                    <a:rPr lang="en-US" sz="2800" b="1" i="1">
                                      <a:latin typeface="Cambria Math" panose="02040503050406030204" pitchFamily="18" charset="0"/>
                                      <a:ea typeface="Cambria Math" panose="02040503050406030204" pitchFamily="18" charset="0"/>
                                    </a:rPr>
                                  </m:ctrlPr>
                                </m:dPr>
                                <m:e>
                                  <m:sSub>
                                    <m:sSubPr>
                                      <m:ctrlPr>
                                        <a:rPr lang="en-US" sz="2800" b="1" i="1">
                                          <a:latin typeface="Cambria Math" panose="02040503050406030204" pitchFamily="18" charset="0"/>
                                        </a:rPr>
                                      </m:ctrlPr>
                                    </m:sSubPr>
                                    <m:e>
                                      <m:r>
                                        <a:rPr lang="en-US" sz="2800" b="1">
                                          <a:latin typeface="Cambria Math" panose="02040503050406030204" pitchFamily="18" charset="0"/>
                                        </a:rPr>
                                        <m:t>𝐖</m:t>
                                      </m:r>
                                    </m:e>
                                    <m:sub>
                                      <m:r>
                                        <m:rPr>
                                          <m:sty m:val="p"/>
                                        </m:rPr>
                                        <a:rPr lang="en-US" sz="2800">
                                          <a:latin typeface="Cambria Math" panose="02040503050406030204" pitchFamily="18" charset="0"/>
                                        </a:rPr>
                                        <m:t>L</m:t>
                                      </m:r>
                                      <m:r>
                                        <a:rPr lang="en-US" sz="2800">
                                          <a:latin typeface="Cambria Math" panose="02040503050406030204" pitchFamily="18" charset="0"/>
                                        </a:rPr>
                                        <m:t>−</m:t>
                                      </m:r>
                                      <m:r>
                                        <a:rPr lang="en-US" sz="2800" b="1" i="1" smtClean="0">
                                          <a:latin typeface="Cambria Math" panose="02040503050406030204" pitchFamily="18" charset="0"/>
                                        </a:rPr>
                                        <m:t>𝒊</m:t>
                                      </m:r>
                                    </m:sub>
                                  </m:sSub>
                                </m:e>
                              </m:d>
                            </m:e>
                          </m:d>
                        </m:e>
                        <m:sup>
                          <m:r>
                            <m:rPr>
                              <m:sty m:val="p"/>
                            </m:rPr>
                            <a:rPr lang="en-US" sz="2800">
                              <a:latin typeface="Cambria Math" panose="02040503050406030204" pitchFamily="18" charset="0"/>
                              <a:ea typeface="Cambria Math" panose="02040503050406030204" pitchFamily="18" charset="0"/>
                            </a:rPr>
                            <m:t>T</m:t>
                          </m:r>
                        </m:sup>
                      </m:sSup>
                    </m:oMath>
                  </m:oMathPara>
                </a14:m>
                <a:endParaRPr lang="en-US" sz="2800" dirty="0"/>
              </a:p>
            </p:txBody>
          </p:sp>
        </mc:Choice>
        <mc:Fallback xmlns="">
          <p:sp>
            <p:nvSpPr>
              <p:cNvPr id="11" name="TextBox 10">
                <a:extLst>
                  <a:ext uri="{FF2B5EF4-FFF2-40B4-BE49-F238E27FC236}">
                    <a16:creationId xmlns:a16="http://schemas.microsoft.com/office/drawing/2014/main" id="{612556E1-B398-B540-C762-BF50B148F25C}"/>
                  </a:ext>
                </a:extLst>
              </p:cNvPr>
              <p:cNvSpPr txBox="1">
                <a:spLocks noRot="1" noChangeAspect="1" noMove="1" noResize="1" noEditPoints="1" noAdjustHandles="1" noChangeArrowheads="1" noChangeShapeType="1" noTextEdit="1"/>
              </p:cNvSpPr>
              <p:nvPr/>
            </p:nvSpPr>
            <p:spPr>
              <a:xfrm>
                <a:off x="550883" y="3716944"/>
                <a:ext cx="4572000" cy="831253"/>
              </a:xfrm>
              <a:prstGeom prst="rect">
                <a:avLst/>
              </a:prstGeom>
              <a:blipFill>
                <a:blip r:embed="rId12"/>
                <a:stretch>
                  <a:fillRect r="-45429" b="-1493"/>
                </a:stretch>
              </a:blipFill>
            </p:spPr>
            <p:txBody>
              <a:bodyPr/>
              <a:lstStyle/>
              <a:p>
                <a:r>
                  <a:rPr lang="en-US">
                    <a:noFill/>
                  </a:rPr>
                  <a:t> </a:t>
                </a:r>
              </a:p>
            </p:txBody>
          </p:sp>
        </mc:Fallback>
      </mc:AlternateContent>
    </p:spTree>
    <p:extLst>
      <p:ext uri="{BB962C8B-B14F-4D97-AF65-F5344CB8AC3E}">
        <p14:creationId xmlns:p14="http://schemas.microsoft.com/office/powerpoint/2010/main" val="51740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D182-9F2B-7084-8C0E-824147AC7FE0}"/>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D5E63AB-3373-F56E-B49B-0FBEA861F458}"/>
              </a:ext>
            </a:extLst>
          </p:cNvPr>
          <p:cNvSpPr/>
          <p:nvPr/>
        </p:nvSpPr>
        <p:spPr>
          <a:xfrm>
            <a:off x="722220" y="1073758"/>
            <a:ext cx="4959624" cy="1046338"/>
          </a:xfrm>
          <a:prstGeom prst="round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Title 1">
            <a:extLst>
              <a:ext uri="{FF2B5EF4-FFF2-40B4-BE49-F238E27FC236}">
                <a16:creationId xmlns:a16="http://schemas.microsoft.com/office/drawing/2014/main" id="{5C728A99-992A-FBF5-ED20-B0306DF4BE99}"/>
              </a:ext>
            </a:extLst>
          </p:cNvPr>
          <p:cNvSpPr>
            <a:spLocks noGrp="1"/>
          </p:cNvSpPr>
          <p:nvPr>
            <p:ph type="title"/>
          </p:nvPr>
        </p:nvSpPr>
        <p:spPr/>
        <p:txBody>
          <a:bodyPr>
            <a:normAutofit/>
          </a:bodyPr>
          <a:lstStyle/>
          <a:p>
            <a:r>
              <a:rPr lang="en-US" sz="2400"/>
              <a:t>A Generic Neural Network: Direct Gradients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A7CBFA9-0557-F09A-942E-93B4D39B0FF6}"/>
                  </a:ext>
                </a:extLst>
              </p:cNvPr>
              <p:cNvSpPr>
                <a:spLocks noGrp="1"/>
              </p:cNvSpPr>
              <p:nvPr>
                <p:ph type="body" sz="quarter" idx="16"/>
              </p:nvPr>
            </p:nvSpPr>
            <p:spPr>
              <a:xfrm>
                <a:off x="279507" y="2146440"/>
                <a:ext cx="8402892" cy="3077573"/>
              </a:xfrm>
              <a:solidFill>
                <a:schemeClr val="bg1"/>
              </a:solidFill>
            </p:spPr>
            <p:txBody>
              <a:bodyPr>
                <a:normAutofit/>
              </a:bodyPr>
              <a:lstStyle/>
              <a:p>
                <a:pPr marL="114300" indent="0">
                  <a:lnSpc>
                    <a:spcPct val="120000"/>
                  </a:lnSpc>
                  <a:spcBef>
                    <a:spcPts val="0"/>
                  </a:spcBef>
                  <a:buNone/>
                </a:pPr>
                <a:r>
                  <a:rPr lang="en-US" sz="1300" dirty="0"/>
                  <a:t>We want the gradients of </a:t>
                </a:r>
                <a14:m>
                  <m:oMath xmlns:m="http://schemas.openxmlformats.org/officeDocument/2006/math">
                    <m:r>
                      <a:rPr lang="en-US" sz="1700" i="1" smtClean="0">
                        <a:latin typeface="Cambria Math" panose="02040503050406030204" pitchFamily="18" charset="0"/>
                        <a:ea typeface="Cambria Math" panose="02040503050406030204" pitchFamily="18" charset="0"/>
                      </a:rPr>
                      <m:t>ℒ</m:t>
                    </m:r>
                  </m:oMath>
                </a14:m>
                <a:r>
                  <a:rPr lang="en-US" sz="1300" dirty="0"/>
                  <a:t> with respect to model parameters. </a:t>
                </a:r>
                <a:endParaRPr lang="en-US" sz="1700" b="1" i="1" dirty="0">
                  <a:latin typeface="Cambria Math" panose="02040503050406030204" pitchFamily="18" charset="0"/>
                  <a:ea typeface="Cambria Math" panose="02040503050406030204" pitchFamily="18" charset="0"/>
                </a:endParaRPr>
              </a:p>
              <a:p>
                <a:pPr marL="287338" indent="-173038">
                  <a:lnSpc>
                    <a:spcPct val="120000"/>
                  </a:lnSpc>
                  <a:spcBef>
                    <a:spcPts val="0"/>
                  </a:spcBef>
                </a:pPr>
                <a14:m>
                  <m:oMath xmlns:m="http://schemas.openxmlformats.org/officeDocument/2006/math">
                    <m:sSub>
                      <m:sSubPr>
                        <m:ctrlPr>
                          <a:rPr lang="en-US" sz="1400" b="1" i="1" smtClean="0">
                            <a:latin typeface="Cambria Math" panose="02040503050406030204" pitchFamily="18" charset="0"/>
                            <a:ea typeface="Cambria Math" panose="02040503050406030204" pitchFamily="18" charset="0"/>
                          </a:rPr>
                        </m:ctrlPr>
                      </m:sSubPr>
                      <m:e>
                        <m:r>
                          <m:rPr>
                            <m:sty m:val="p"/>
                          </m:rPr>
                          <a:rPr lang="en-US" sz="1400" b="0" i="0" smtClean="0">
                            <a:latin typeface="Cambria Math" panose="02040503050406030204" pitchFamily="18" charset="0"/>
                            <a:ea typeface="Cambria Math" panose="02040503050406030204" pitchFamily="18" charset="0"/>
                          </a:rPr>
                          <m:t>∇</m:t>
                        </m:r>
                      </m:e>
                      <m:sub>
                        <m:r>
                          <a:rPr lang="en-US" sz="1400" i="1">
                            <a:latin typeface="Cambria Math" panose="02040503050406030204" pitchFamily="18" charset="0"/>
                            <a:ea typeface="Cambria Math" panose="02040503050406030204" pitchFamily="18" charset="0"/>
                          </a:rPr>
                          <m:t>ℒ</m:t>
                        </m:r>
                      </m:sub>
                    </m:sSub>
                    <m:d>
                      <m:dPr>
                        <m:ctrlPr>
                          <a:rPr lang="en-US" sz="1400" b="1" i="1" smtClean="0">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𝐖</m:t>
                            </m:r>
                          </m:e>
                          <m:sub>
                            <m:r>
                              <a:rPr lang="en-US" sz="1400" b="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−1</m:t>
                            </m:r>
                          </m:sub>
                        </m:sSub>
                      </m:e>
                    </m:d>
                    <m:r>
                      <a:rPr lang="en-US" sz="1400" b="1" i="1" smtClean="0">
                        <a:latin typeface="Cambria Math" panose="02040503050406030204" pitchFamily="18" charset="0"/>
                        <a:ea typeface="Cambria Math" panose="02040503050406030204" pitchFamily="18" charset="0"/>
                      </a:rPr>
                      <m:t>=</m:t>
                    </m:r>
                    <m:sSup>
                      <m:sSupPr>
                        <m:ctrlPr>
                          <a:rPr lang="en-US" sz="1400" b="1" i="1" smtClean="0">
                            <a:latin typeface="Cambria Math" panose="02040503050406030204" pitchFamily="18" charset="0"/>
                            <a:ea typeface="Cambria Math" panose="02040503050406030204" pitchFamily="18" charset="0"/>
                          </a:rPr>
                        </m:ctrlPr>
                      </m:sSupPr>
                      <m:e>
                        <m:d>
                          <m:dPr>
                            <m:ctrlPr>
                              <a:rPr lang="en-US" sz="1400" b="1" i="1" smtClean="0">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𝐖</m:t>
                                    </m:r>
                                  </m:e>
                                  <m:sub>
                                    <m:r>
                                      <a:rPr lang="en-US" sz="1400" i="1">
                                        <a:latin typeface="Cambria Math" panose="02040503050406030204" pitchFamily="18" charset="0"/>
                                        <a:ea typeface="Cambria Math" panose="02040503050406030204" pitchFamily="18" charset="0"/>
                                      </a:rPr>
                                      <m:t>𝐿</m:t>
                                    </m:r>
                                    <m:r>
                                      <a:rPr lang="en-US" sz="1400" i="1">
                                        <a:latin typeface="Cambria Math" panose="02040503050406030204" pitchFamily="18" charset="0"/>
                                        <a:ea typeface="Cambria Math" panose="02040503050406030204" pitchFamily="18" charset="0"/>
                                      </a:rPr>
                                      <m:t>−1</m:t>
                                    </m:r>
                                  </m:sub>
                                </m:sSub>
                              </m:e>
                            </m:d>
                          </m:e>
                        </m:d>
                      </m:e>
                      <m:sup>
                        <m:r>
                          <m:rPr>
                            <m:sty m:val="p"/>
                          </m:rPr>
                          <a:rPr lang="en-US" sz="1400" b="0" i="0" smtClean="0">
                            <a:latin typeface="Cambria Math" panose="02040503050406030204" pitchFamily="18" charset="0"/>
                            <a:ea typeface="Cambria Math" panose="02040503050406030204" pitchFamily="18" charset="0"/>
                          </a:rPr>
                          <m:t>T</m:t>
                        </m:r>
                      </m:sup>
                    </m:sSup>
                    <m:r>
                      <a:rPr lang="en-US" sz="1400" b="1" i="1" smtClean="0">
                        <a:latin typeface="Cambria Math" panose="02040503050406030204" pitchFamily="18" charset="0"/>
                        <a:ea typeface="Cambria Math" panose="02040503050406030204" pitchFamily="18" charset="0"/>
                      </a:rPr>
                      <m:t>=</m:t>
                    </m:r>
                    <m:sSup>
                      <m:sSupPr>
                        <m:ctrlPr>
                          <a:rPr lang="en-US" sz="1400" b="1" i="1">
                            <a:latin typeface="Cambria Math" panose="02040503050406030204" pitchFamily="18" charset="0"/>
                            <a:ea typeface="Cambria Math" panose="02040503050406030204" pitchFamily="18" charset="0"/>
                          </a:rPr>
                        </m:ctrlPr>
                      </m:sSupPr>
                      <m:e>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r>
                                  <m:rPr>
                                    <m:sty m:val="p"/>
                                  </m:rPr>
                                  <a:rPr lang="en-US" sz="1400" b="0" i="0" smtClean="0">
                                    <a:latin typeface="Cambria Math" panose="02040503050406030204" pitchFamily="18" charset="0"/>
                                    <a:ea typeface="Cambria Math" panose="02040503050406030204" pitchFamily="18" charset="0"/>
                                  </a:rPr>
                                  <m:t>y</m:t>
                                </m:r>
                              </m:e>
                            </m:d>
                            <m:sSub>
                              <m:sSubPr>
                                <m:ctrlPr>
                                  <a:rPr lang="en-US" sz="1400" b="1" i="1">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r>
                                  <a:rPr lang="en-US" sz="1400" b="0" i="1" smtClean="0">
                                    <a:latin typeface="Cambria Math" panose="02040503050406030204" pitchFamily="18" charset="0"/>
                                    <a:ea typeface="Cambria Math" panose="02040503050406030204" pitchFamily="18" charset="0"/>
                                  </a:rPr>
                                  <m:t>𝑦</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rPr>
                                    </m:ctrlPr>
                                  </m:sSubPr>
                                  <m:e>
                                    <m:r>
                                      <a:rPr lang="en-US" sz="1400" b="1">
                                        <a:latin typeface="Cambria Math" panose="02040503050406030204" pitchFamily="18" charset="0"/>
                                      </a:rPr>
                                      <m:t>𝐡</m:t>
                                    </m:r>
                                  </m:e>
                                  <m:sub>
                                    <m:r>
                                      <m:rPr>
                                        <m:sty m:val="p"/>
                                      </m:rPr>
                                      <a:rPr lang="en-US" sz="1400" b="0" i="0" smtClean="0">
                                        <a:latin typeface="Cambria Math" panose="02040503050406030204" pitchFamily="18" charset="0"/>
                                      </a:rPr>
                                      <m:t>L</m:t>
                                    </m:r>
                                  </m:sub>
                                </m:sSub>
                              </m:e>
                            </m:d>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i="0" smtClean="0">
                                        <a:latin typeface="Cambria Math" panose="02040503050406030204" pitchFamily="18" charset="0"/>
                                      </a:rPr>
                                      <m:t>𝐖</m:t>
                                    </m:r>
                                  </m:e>
                                  <m:sub>
                                    <m:r>
                                      <m:rPr>
                                        <m:sty m:val="p"/>
                                      </m:rPr>
                                      <a:rPr lang="en-US" sz="1400">
                                        <a:latin typeface="Cambria Math" panose="02040503050406030204" pitchFamily="18" charset="0"/>
                                      </a:rPr>
                                      <m:t>L</m:t>
                                    </m:r>
                                    <m:r>
                                      <a:rPr lang="en-US" sz="1400" b="0" i="0" smtClean="0">
                                        <a:latin typeface="Cambria Math" panose="02040503050406030204" pitchFamily="18" charset="0"/>
                                      </a:rPr>
                                      <m:t>−1</m:t>
                                    </m:r>
                                  </m:sub>
                                </m:sSub>
                              </m:e>
                            </m:d>
                          </m:e>
                        </m:d>
                      </m:e>
                      <m:sup>
                        <m:r>
                          <m:rPr>
                            <m:sty m:val="p"/>
                          </m:rPr>
                          <a:rPr lang="en-US" sz="1400">
                            <a:latin typeface="Cambria Math" panose="02040503050406030204" pitchFamily="18" charset="0"/>
                            <a:ea typeface="Cambria Math" panose="02040503050406030204" pitchFamily="18" charset="0"/>
                          </a:rPr>
                          <m:t>T</m:t>
                        </m:r>
                      </m:sup>
                    </m:sSup>
                  </m:oMath>
                </a14:m>
                <a:endParaRPr lang="en-US" sz="1400" b="1" i="1" dirty="0">
                  <a:latin typeface="Cambria Math" panose="02040503050406030204" pitchFamily="18" charset="0"/>
                  <a:ea typeface="Cambria Math" panose="02040503050406030204" pitchFamily="18" charset="0"/>
                </a:endParaRPr>
              </a:p>
              <a:p>
                <a:pPr marL="287338" indent="-173038">
                  <a:lnSpc>
                    <a:spcPct val="120000"/>
                  </a:lnSpc>
                  <a:spcBef>
                    <a:spcPts val="0"/>
                  </a:spcBef>
                </a:pPr>
                <a14:m>
                  <m:oMath xmlns:m="http://schemas.openxmlformats.org/officeDocument/2006/math">
                    <m:sSub>
                      <m:sSubPr>
                        <m:ctrlPr>
                          <a:rPr lang="en-US" sz="1400" b="1" i="1" smtClean="0">
                            <a:latin typeface="Cambria Math" panose="02040503050406030204" pitchFamily="18" charset="0"/>
                            <a:ea typeface="Cambria Math" panose="02040503050406030204" pitchFamily="18" charset="0"/>
                          </a:rPr>
                        </m:ctrlPr>
                      </m:sSubPr>
                      <m:e>
                        <m:r>
                          <m:rPr>
                            <m:sty m:val="p"/>
                          </m:rPr>
                          <a:rPr lang="en-US" sz="1400" b="0" i="0" smtClean="0">
                            <a:latin typeface="Cambria Math" panose="02040503050406030204" pitchFamily="18" charset="0"/>
                            <a:ea typeface="Cambria Math" panose="02040503050406030204" pitchFamily="18" charset="0"/>
                          </a:rPr>
                          <m:t>∇</m:t>
                        </m:r>
                      </m:e>
                      <m:sub>
                        <m:r>
                          <a:rPr lang="en-US" sz="1400" i="1">
                            <a:latin typeface="Cambria Math" panose="02040503050406030204" pitchFamily="18" charset="0"/>
                            <a:ea typeface="Cambria Math" panose="02040503050406030204" pitchFamily="18" charset="0"/>
                          </a:rPr>
                          <m:t>ℒ</m:t>
                        </m:r>
                      </m:sub>
                    </m:sSub>
                    <m:d>
                      <m:dPr>
                        <m:ctrlPr>
                          <a:rPr lang="en-US" sz="1400" b="1" i="1" smtClean="0">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𝐖</m:t>
                            </m:r>
                          </m:e>
                          <m:sub>
                            <m:r>
                              <a:rPr lang="en-US" sz="1400" b="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−2</m:t>
                            </m:r>
                          </m:sub>
                        </m:sSub>
                      </m:e>
                    </m:d>
                    <m:r>
                      <a:rPr lang="en-US" sz="1400" b="1" i="1" smtClean="0">
                        <a:latin typeface="Cambria Math" panose="02040503050406030204" pitchFamily="18" charset="0"/>
                        <a:ea typeface="Cambria Math" panose="02040503050406030204" pitchFamily="18" charset="0"/>
                      </a:rPr>
                      <m:t>=</m:t>
                    </m:r>
                    <m:sSup>
                      <m:sSupPr>
                        <m:ctrlPr>
                          <a:rPr lang="en-US" sz="1400" b="1" i="1" smtClean="0">
                            <a:latin typeface="Cambria Math" panose="02040503050406030204" pitchFamily="18" charset="0"/>
                            <a:ea typeface="Cambria Math" panose="02040503050406030204" pitchFamily="18" charset="0"/>
                          </a:rPr>
                        </m:ctrlPr>
                      </m:sSupPr>
                      <m:e>
                        <m:d>
                          <m:dPr>
                            <m:ctrlPr>
                              <a:rPr lang="en-US" sz="1400" b="1" i="1" smtClean="0">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𝐖</m:t>
                                    </m:r>
                                  </m:e>
                                  <m:sub>
                                    <m:r>
                                      <a:rPr lang="en-US" sz="1400" i="1">
                                        <a:latin typeface="Cambria Math" panose="02040503050406030204" pitchFamily="18" charset="0"/>
                                        <a:ea typeface="Cambria Math" panose="02040503050406030204" pitchFamily="18" charset="0"/>
                                      </a:rPr>
                                      <m:t>𝐿</m:t>
                                    </m:r>
                                    <m:r>
                                      <a:rPr lang="en-US" sz="1400" i="1">
                                        <a:latin typeface="Cambria Math" panose="02040503050406030204" pitchFamily="18" charset="0"/>
                                        <a:ea typeface="Cambria Math" panose="02040503050406030204" pitchFamily="18" charset="0"/>
                                      </a:rPr>
                                      <m:t>−2</m:t>
                                    </m:r>
                                  </m:sub>
                                </m:sSub>
                              </m:e>
                            </m:d>
                          </m:e>
                        </m:d>
                      </m:e>
                      <m:sup>
                        <m:r>
                          <m:rPr>
                            <m:sty m:val="p"/>
                          </m:rPr>
                          <a:rPr lang="en-US" sz="1400" b="0" i="0" smtClean="0">
                            <a:latin typeface="Cambria Math" panose="02040503050406030204" pitchFamily="18" charset="0"/>
                            <a:ea typeface="Cambria Math" panose="02040503050406030204" pitchFamily="18" charset="0"/>
                          </a:rPr>
                          <m:t>T</m:t>
                        </m:r>
                      </m:sup>
                    </m:sSup>
                    <m:r>
                      <a:rPr lang="en-US" sz="1400" b="1" i="1" smtClean="0">
                        <a:latin typeface="Cambria Math" panose="02040503050406030204" pitchFamily="18" charset="0"/>
                        <a:ea typeface="Cambria Math" panose="02040503050406030204" pitchFamily="18" charset="0"/>
                      </a:rPr>
                      <m:t>=</m:t>
                    </m:r>
                    <m:sSup>
                      <m:sSupPr>
                        <m:ctrlPr>
                          <a:rPr lang="en-US" sz="1400" b="1" i="1" smtClean="0">
                            <a:latin typeface="Cambria Math" panose="02040503050406030204" pitchFamily="18" charset="0"/>
                            <a:ea typeface="Cambria Math" panose="02040503050406030204" pitchFamily="18" charset="0"/>
                          </a:rPr>
                        </m:ctrlPr>
                      </m:sSupPr>
                      <m:e>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r>
                                  <m:rPr>
                                    <m:sty m:val="p"/>
                                  </m:rPr>
                                  <a:rPr lang="en-US" sz="1400" b="0" i="0" smtClean="0">
                                    <a:latin typeface="Cambria Math" panose="02040503050406030204" pitchFamily="18" charset="0"/>
                                    <a:ea typeface="Cambria Math" panose="02040503050406030204" pitchFamily="18" charset="0"/>
                                  </a:rPr>
                                  <m:t>y</m:t>
                                </m:r>
                              </m:e>
                            </m:d>
                            <m:sSub>
                              <m:sSubPr>
                                <m:ctrlPr>
                                  <a:rPr lang="en-US" sz="1400" b="1" i="1">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r>
                                  <a:rPr lang="en-US" sz="1400" b="0" i="1" smtClean="0">
                                    <a:latin typeface="Cambria Math" panose="02040503050406030204" pitchFamily="18" charset="0"/>
                                    <a:ea typeface="Cambria Math" panose="02040503050406030204" pitchFamily="18" charset="0"/>
                                  </a:rPr>
                                  <m:t>𝑦</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rPr>
                                    </m:ctrlPr>
                                  </m:sSubPr>
                                  <m:e>
                                    <m:r>
                                      <a:rPr lang="en-US" sz="1400" b="1">
                                        <a:latin typeface="Cambria Math" panose="02040503050406030204" pitchFamily="18" charset="0"/>
                                      </a:rPr>
                                      <m:t>𝐡</m:t>
                                    </m:r>
                                  </m:e>
                                  <m:sub>
                                    <m:r>
                                      <m:rPr>
                                        <m:sty m:val="p"/>
                                      </m:rPr>
                                      <a:rPr lang="en-US" sz="1400" b="0" i="0" smtClean="0">
                                        <a:latin typeface="Cambria Math" panose="02040503050406030204" pitchFamily="18" charset="0"/>
                                      </a:rPr>
                                      <m:t>L</m:t>
                                    </m:r>
                                  </m:sub>
                                </m:sSub>
                              </m:e>
                            </m:d>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i="0" smtClean="0">
                                        <a:latin typeface="Cambria Math" panose="02040503050406030204" pitchFamily="18" charset="0"/>
                                      </a:rPr>
                                      <m:t>𝐡</m:t>
                                    </m:r>
                                  </m:e>
                                  <m:sub>
                                    <m:r>
                                      <m:rPr>
                                        <m:sty m:val="p"/>
                                      </m:rPr>
                                      <a:rPr lang="en-US" sz="1400">
                                        <a:latin typeface="Cambria Math" panose="02040503050406030204" pitchFamily="18" charset="0"/>
                                      </a:rPr>
                                      <m:t>L</m:t>
                                    </m:r>
                                    <m:r>
                                      <a:rPr lang="en-US" sz="1400" b="0" i="0" smtClean="0">
                                        <a:latin typeface="Cambria Math" panose="02040503050406030204" pitchFamily="18" charset="0"/>
                                      </a:rPr>
                                      <m:t>−1</m:t>
                                    </m:r>
                                  </m:sub>
                                </m:sSub>
                              </m:e>
                            </m:d>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r>
                                      <a:rPr lang="en-US" sz="1400" b="0" i="1" smtClean="0">
                                        <a:latin typeface="Cambria Math" panose="02040503050406030204" pitchFamily="18" charset="0"/>
                                      </a:rPr>
                                      <m:t>−1</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a:latin typeface="Cambria Math" panose="02040503050406030204" pitchFamily="18" charset="0"/>
                                      </a:rPr>
                                      <m:t>𝐖</m:t>
                                    </m:r>
                                  </m:e>
                                  <m:sub>
                                    <m:r>
                                      <m:rPr>
                                        <m:sty m:val="p"/>
                                      </m:rPr>
                                      <a:rPr lang="en-US" sz="1400">
                                        <a:latin typeface="Cambria Math" panose="02040503050406030204" pitchFamily="18" charset="0"/>
                                      </a:rPr>
                                      <m:t>L</m:t>
                                    </m:r>
                                    <m:r>
                                      <a:rPr lang="en-US" sz="1400" b="0">
                                        <a:latin typeface="Cambria Math" panose="02040503050406030204" pitchFamily="18" charset="0"/>
                                      </a:rPr>
                                      <m:t>−</m:t>
                                    </m:r>
                                    <m:r>
                                      <a:rPr lang="en-US" sz="1400" b="0" i="1" smtClean="0">
                                        <a:latin typeface="Cambria Math" panose="02040503050406030204" pitchFamily="18" charset="0"/>
                                      </a:rPr>
                                      <m:t>2</m:t>
                                    </m:r>
                                  </m:sub>
                                </m:sSub>
                              </m:e>
                            </m:d>
                          </m:e>
                        </m:d>
                      </m:e>
                      <m:sup>
                        <m:r>
                          <m:rPr>
                            <m:sty m:val="p"/>
                          </m:rPr>
                          <a:rPr lang="en-US" sz="1400">
                            <a:latin typeface="Cambria Math" panose="02040503050406030204" pitchFamily="18" charset="0"/>
                            <a:ea typeface="Cambria Math" panose="02040503050406030204" pitchFamily="18" charset="0"/>
                          </a:rPr>
                          <m:t>T</m:t>
                        </m:r>
                      </m:sup>
                    </m:sSup>
                  </m:oMath>
                </a14:m>
                <a:endParaRPr lang="en-US" sz="1400" b="1" dirty="0">
                  <a:ea typeface="Cambria Math" panose="02040503050406030204" pitchFamily="18" charset="0"/>
                </a:endParaRPr>
              </a:p>
              <a:p>
                <a:pPr marL="287338" indent="-173038">
                  <a:lnSpc>
                    <a:spcPct val="120000"/>
                  </a:lnSpc>
                  <a:spcBef>
                    <a:spcPts val="0"/>
                  </a:spcBef>
                </a:pPr>
                <a:r>
                  <a:rPr lang="en-US" sz="1400" b="1" dirty="0">
                    <a:ea typeface="Cambria Math" panose="02040503050406030204" pitchFamily="18" charset="0"/>
                  </a:rPr>
                  <a:t>…</a:t>
                </a:r>
              </a:p>
              <a:p>
                <a:pPr marL="287338" indent="-173038">
                  <a:lnSpc>
                    <a:spcPct val="120000"/>
                  </a:lnSpc>
                  <a:spcBef>
                    <a:spcPts val="0"/>
                  </a:spcBef>
                </a:pPr>
                <a14:m>
                  <m:oMath xmlns:m="http://schemas.openxmlformats.org/officeDocument/2006/math">
                    <m:sSub>
                      <m:sSubPr>
                        <m:ctrlPr>
                          <a:rPr lang="en-US" sz="1400" b="1" i="1" smtClean="0">
                            <a:latin typeface="Cambria Math" panose="02040503050406030204" pitchFamily="18" charset="0"/>
                            <a:ea typeface="Cambria Math" panose="02040503050406030204" pitchFamily="18" charset="0"/>
                          </a:rPr>
                        </m:ctrlPr>
                      </m:sSubPr>
                      <m:e>
                        <m:r>
                          <m:rPr>
                            <m:sty m:val="p"/>
                          </m:rPr>
                          <a:rPr lang="en-US" sz="1400" b="0" i="0" smtClean="0">
                            <a:latin typeface="Cambria Math" panose="02040503050406030204" pitchFamily="18" charset="0"/>
                            <a:ea typeface="Cambria Math" panose="02040503050406030204" pitchFamily="18" charset="0"/>
                          </a:rPr>
                          <m:t>∇</m:t>
                        </m:r>
                      </m:e>
                      <m:sub>
                        <m:r>
                          <a:rPr lang="en-US" sz="1400" i="1">
                            <a:latin typeface="Cambria Math" panose="02040503050406030204" pitchFamily="18" charset="0"/>
                            <a:ea typeface="Cambria Math" panose="02040503050406030204" pitchFamily="18" charset="0"/>
                          </a:rPr>
                          <m:t>ℒ</m:t>
                        </m:r>
                      </m:sub>
                    </m:sSub>
                    <m:d>
                      <m:dPr>
                        <m:ctrlPr>
                          <a:rPr lang="en-US" sz="1400" b="1" i="1" smtClean="0">
                            <a:latin typeface="Cambria Math" panose="02040503050406030204" pitchFamily="18" charset="0"/>
                            <a:ea typeface="Cambria Math" panose="02040503050406030204" pitchFamily="18" charset="0"/>
                          </a:rPr>
                        </m:ctrlPr>
                      </m:dPr>
                      <m:e>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𝐖</m:t>
                            </m:r>
                          </m:e>
                          <m:sub>
                            <m:r>
                              <a:rPr lang="en-US" sz="1400" b="0" i="1" smtClean="0">
                                <a:latin typeface="Cambria Math" panose="02040503050406030204" pitchFamily="18" charset="0"/>
                                <a:ea typeface="Cambria Math" panose="02040503050406030204" pitchFamily="18" charset="0"/>
                              </a:rPr>
                              <m:t>0</m:t>
                            </m:r>
                          </m:sub>
                        </m:sSub>
                      </m:e>
                    </m:d>
                    <m:r>
                      <a:rPr lang="en-US" sz="1400" b="1" i="1" smtClean="0">
                        <a:latin typeface="Cambria Math" panose="02040503050406030204" pitchFamily="18" charset="0"/>
                        <a:ea typeface="Cambria Math" panose="02040503050406030204" pitchFamily="18" charset="0"/>
                      </a:rPr>
                      <m:t>=</m:t>
                    </m:r>
                    <m:sSup>
                      <m:sSupPr>
                        <m:ctrlPr>
                          <a:rPr lang="en-US" sz="1400" b="1" i="1" smtClean="0">
                            <a:latin typeface="Cambria Math" panose="02040503050406030204" pitchFamily="18" charset="0"/>
                            <a:ea typeface="Cambria Math" panose="02040503050406030204" pitchFamily="18" charset="0"/>
                          </a:rPr>
                        </m:ctrlPr>
                      </m:sSupPr>
                      <m:e>
                        <m:d>
                          <m:dPr>
                            <m:ctrlPr>
                              <a:rPr lang="en-US" sz="1400" b="1" i="1" smtClean="0">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𝐖</m:t>
                                    </m:r>
                                  </m:e>
                                  <m:sub>
                                    <m:r>
                                      <a:rPr lang="en-US" sz="1400" i="1">
                                        <a:latin typeface="Cambria Math" panose="02040503050406030204" pitchFamily="18" charset="0"/>
                                        <a:ea typeface="Cambria Math" panose="02040503050406030204" pitchFamily="18" charset="0"/>
                                      </a:rPr>
                                      <m:t>𝐿</m:t>
                                    </m:r>
                                    <m:r>
                                      <a:rPr lang="en-US" sz="1400" i="1">
                                        <a:latin typeface="Cambria Math" panose="02040503050406030204" pitchFamily="18" charset="0"/>
                                        <a:ea typeface="Cambria Math" panose="02040503050406030204" pitchFamily="18" charset="0"/>
                                      </a:rPr>
                                      <m:t>−3</m:t>
                                    </m:r>
                                  </m:sub>
                                </m:sSub>
                              </m:e>
                            </m:d>
                          </m:e>
                        </m:d>
                      </m:e>
                      <m:sup>
                        <m:r>
                          <m:rPr>
                            <m:sty m:val="p"/>
                          </m:rPr>
                          <a:rPr lang="en-US" sz="1400" b="0" i="0" smtClean="0">
                            <a:latin typeface="Cambria Math" panose="02040503050406030204" pitchFamily="18" charset="0"/>
                            <a:ea typeface="Cambria Math" panose="02040503050406030204" pitchFamily="18" charset="0"/>
                          </a:rPr>
                          <m:t>T</m:t>
                        </m:r>
                      </m:sup>
                    </m:sSup>
                    <m:r>
                      <a:rPr lang="en-US" sz="1400" b="1" i="1" smtClean="0">
                        <a:latin typeface="Cambria Math" panose="02040503050406030204" pitchFamily="18" charset="0"/>
                        <a:ea typeface="Cambria Math" panose="02040503050406030204" pitchFamily="18" charset="0"/>
                      </a:rPr>
                      <m:t>=</m:t>
                    </m:r>
                    <m:sSup>
                      <m:sSupPr>
                        <m:ctrlPr>
                          <a:rPr lang="en-US" sz="1400" b="1" i="1">
                            <a:latin typeface="Cambria Math" panose="02040503050406030204" pitchFamily="18" charset="0"/>
                            <a:ea typeface="Cambria Math" panose="02040503050406030204" pitchFamily="18" charset="0"/>
                          </a:rPr>
                        </m:ctrlPr>
                      </m:sSupPr>
                      <m:e>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ℒ</m:t>
                                </m:r>
                              </m:sub>
                            </m:sSub>
                            <m:d>
                              <m:dPr>
                                <m:ctrlPr>
                                  <a:rPr lang="en-US" sz="1400" b="1" i="1">
                                    <a:latin typeface="Cambria Math" panose="02040503050406030204" pitchFamily="18" charset="0"/>
                                    <a:ea typeface="Cambria Math" panose="02040503050406030204" pitchFamily="18" charset="0"/>
                                  </a:rPr>
                                </m:ctrlPr>
                              </m:dPr>
                              <m:e>
                                <m:r>
                                  <m:rPr>
                                    <m:sty m:val="p"/>
                                  </m:rPr>
                                  <a:rPr lang="en-US" sz="1400">
                                    <a:latin typeface="Cambria Math" panose="02040503050406030204" pitchFamily="18" charset="0"/>
                                    <a:ea typeface="Cambria Math" panose="02040503050406030204" pitchFamily="18" charset="0"/>
                                  </a:rPr>
                                  <m:t>y</m:t>
                                </m:r>
                              </m:e>
                            </m:d>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r>
                                  <a:rPr lang="en-US" sz="1400" i="1">
                                    <a:latin typeface="Cambria Math" panose="02040503050406030204" pitchFamily="18" charset="0"/>
                                    <a:ea typeface="Cambria Math" panose="02040503050406030204" pitchFamily="18" charset="0"/>
                                  </a:rPr>
                                  <m:t>𝑦</m:t>
                                </m:r>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sub>
                                </m:sSub>
                              </m:e>
                            </m:d>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 </m:t>
                                </m:r>
                                <m:r>
                                  <a:rPr lang="en-US" sz="1400" b="1">
                                    <a:latin typeface="Cambria Math" panose="02040503050406030204" pitchFamily="18" charset="0"/>
                                    <a:ea typeface="Cambria Math" panose="02040503050406030204" pitchFamily="18" charset="0"/>
                                  </a:rPr>
                                  <m:t>𝐉</m:t>
                                </m:r>
                              </m:e>
                              <m:sub>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m:rPr>
                                        <m:sty m:val="p"/>
                                      </m:rPr>
                                      <a:rPr lang="en-US" sz="1400">
                                        <a:latin typeface="Cambria Math" panose="02040503050406030204" pitchFamily="18" charset="0"/>
                                      </a:rPr>
                                      <m:t>L</m:t>
                                    </m:r>
                                    <m:r>
                                      <a:rPr lang="en-US" sz="1400">
                                        <a:latin typeface="Cambria Math" panose="02040503050406030204" pitchFamily="18" charset="0"/>
                                      </a:rPr>
                                      <m:t>−1</m:t>
                                    </m:r>
                                  </m:sub>
                                </m:sSub>
                              </m:e>
                            </m:d>
                            <m:r>
                              <a:rPr lang="en-US" sz="1400" b="1" i="1" smtClean="0">
                                <a:latin typeface="Cambria Math" panose="02040503050406030204" pitchFamily="18" charset="0"/>
                              </a:rPr>
                              <m:t>…</m:t>
                            </m:r>
                            <m:sSub>
                              <m:sSubPr>
                                <m:ctrlPr>
                                  <a:rPr lang="en-US" sz="1400" b="1" i="1">
                                    <a:latin typeface="Cambria Math" panose="02040503050406030204" pitchFamily="18" charset="0"/>
                                    <a:ea typeface="Cambria Math" panose="02040503050406030204" pitchFamily="18" charset="0"/>
                                  </a:rPr>
                                </m:ctrlPr>
                              </m:sSubPr>
                              <m:e>
                                <m:r>
                                  <a:rPr lang="en-US" sz="1400" b="1">
                                    <a:latin typeface="Cambria Math" panose="02040503050406030204" pitchFamily="18" charset="0"/>
                                    <a:ea typeface="Cambria Math" panose="02040503050406030204" pitchFamily="18" charset="0"/>
                                  </a:rPr>
                                  <m:t>𝐉</m:t>
                                </m:r>
                              </m:e>
                              <m:sub>
                                <m:sSub>
                                  <m:sSubPr>
                                    <m:ctrlPr>
                                      <a:rPr lang="en-US" sz="1400" b="1" i="1">
                                        <a:latin typeface="Cambria Math" panose="02040503050406030204" pitchFamily="18" charset="0"/>
                                      </a:rPr>
                                    </m:ctrlPr>
                                  </m:sSubPr>
                                  <m:e>
                                    <m:r>
                                      <a:rPr lang="en-US" sz="1400" b="1">
                                        <a:latin typeface="Cambria Math" panose="02040503050406030204" pitchFamily="18" charset="0"/>
                                      </a:rPr>
                                      <m:t>𝐡</m:t>
                                    </m:r>
                                  </m:e>
                                  <m:sub>
                                    <m:r>
                                      <a:rPr lang="en-US" sz="1400" b="0" i="0" smtClean="0">
                                        <a:latin typeface="Cambria Math" panose="02040503050406030204" pitchFamily="18" charset="0"/>
                                      </a:rPr>
                                      <m:t>1</m:t>
                                    </m:r>
                                  </m:sub>
                                </m:sSub>
                              </m:sub>
                            </m:sSub>
                            <m:d>
                              <m:dPr>
                                <m:ctrlPr>
                                  <a:rPr lang="en-US" sz="1400" b="1" i="1">
                                    <a:latin typeface="Cambria Math" panose="02040503050406030204" pitchFamily="18" charset="0"/>
                                    <a:ea typeface="Cambria Math" panose="02040503050406030204" pitchFamily="18" charset="0"/>
                                  </a:rPr>
                                </m:ctrlPr>
                              </m:dPr>
                              <m:e>
                                <m:sSub>
                                  <m:sSubPr>
                                    <m:ctrlPr>
                                      <a:rPr lang="en-US" sz="1400" b="1" i="1">
                                        <a:latin typeface="Cambria Math" panose="02040503050406030204" pitchFamily="18" charset="0"/>
                                      </a:rPr>
                                    </m:ctrlPr>
                                  </m:sSubPr>
                                  <m:e>
                                    <m:r>
                                      <a:rPr lang="en-US" sz="1400" b="1">
                                        <a:latin typeface="Cambria Math" panose="02040503050406030204" pitchFamily="18" charset="0"/>
                                      </a:rPr>
                                      <m:t>𝐖</m:t>
                                    </m:r>
                                  </m:e>
                                  <m:sub>
                                    <m:r>
                                      <a:rPr lang="en-US" sz="1400" b="0" i="0" smtClean="0">
                                        <a:latin typeface="Cambria Math" panose="02040503050406030204" pitchFamily="18" charset="0"/>
                                      </a:rPr>
                                      <m:t>0</m:t>
                                    </m:r>
                                  </m:sub>
                                </m:sSub>
                              </m:e>
                            </m:d>
                          </m:e>
                        </m:d>
                      </m:e>
                      <m:sup>
                        <m:r>
                          <m:rPr>
                            <m:sty m:val="p"/>
                          </m:rPr>
                          <a:rPr lang="en-US" sz="1400">
                            <a:latin typeface="Cambria Math" panose="02040503050406030204" pitchFamily="18" charset="0"/>
                            <a:ea typeface="Cambria Math" panose="02040503050406030204" pitchFamily="18" charset="0"/>
                          </a:rPr>
                          <m:t>T</m:t>
                        </m:r>
                      </m:sup>
                    </m:sSup>
                  </m:oMath>
                </a14:m>
                <a:endParaRPr lang="en-US" sz="1400" b="1" dirty="0">
                  <a:ea typeface="Cambria Math" panose="02040503050406030204" pitchFamily="18" charset="0"/>
                </a:endParaRPr>
              </a:p>
              <a:p>
                <a:pPr marL="114300" indent="0">
                  <a:lnSpc>
                    <a:spcPct val="120000"/>
                  </a:lnSpc>
                  <a:spcBef>
                    <a:spcPts val="0"/>
                  </a:spcBef>
                  <a:buNone/>
                </a:pPr>
                <a:endParaRPr lang="en-US" sz="1400" b="1" dirty="0">
                  <a:ea typeface="Cambria Math" panose="02040503050406030204" pitchFamily="18" charset="0"/>
                </a:endParaRPr>
              </a:p>
              <a:p>
                <a:pPr marL="114300" indent="0">
                  <a:lnSpc>
                    <a:spcPct val="120000"/>
                  </a:lnSpc>
                  <a:spcBef>
                    <a:spcPts val="0"/>
                  </a:spcBef>
                  <a:buNone/>
                </a:pPr>
                <a:r>
                  <a:rPr lang="en-US" sz="1400" dirty="0">
                    <a:ea typeface="Cambria Math" panose="02040503050406030204" pitchFamily="18" charset="0"/>
                  </a:rPr>
                  <a:t>In total, how many matrix multiplications are done here? </a:t>
                </a:r>
              </a:p>
              <a:p>
                <a:pPr marL="114300" indent="0">
                  <a:lnSpc>
                    <a:spcPct val="120000"/>
                  </a:lnSpc>
                  <a:spcBef>
                    <a:spcPts val="0"/>
                  </a:spcBef>
                  <a:buNone/>
                </a:pPr>
                <a:r>
                  <a:rPr lang="en-US" sz="1400" dirty="0">
                    <a:ea typeface="Cambria Math" panose="02040503050406030204" pitchFamily="18" charset="0"/>
                  </a:rPr>
                  <a:t>(A) </a:t>
                </a:r>
                <a14:m>
                  <m:oMath xmlns:m="http://schemas.openxmlformats.org/officeDocument/2006/math">
                    <m:r>
                      <a:rPr lang="en-US" sz="1400" b="0" i="1" smtClean="0">
                        <a:latin typeface="Cambria Math" panose="02040503050406030204" pitchFamily="18" charset="0"/>
                        <a:ea typeface="Cambria Math" panose="02040503050406030204" pitchFamily="18" charset="0"/>
                      </a:rPr>
                      <m:t>𝑂</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𝐿</m:t>
                        </m:r>
                      </m:e>
                    </m:d>
                  </m:oMath>
                </a14:m>
                <a:r>
                  <a:rPr lang="en-US" sz="1400" dirty="0">
                    <a:ea typeface="Cambria Math" panose="02040503050406030204" pitchFamily="18" charset="0"/>
                  </a:rPr>
                  <a:t> 	(B)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𝐿</m:t>
                            </m:r>
                          </m:e>
                          <m:sup>
                            <m:r>
                              <a:rPr lang="en-US" sz="1400" b="0" i="1" smtClean="0">
                                <a:latin typeface="Cambria Math" panose="02040503050406030204" pitchFamily="18" charset="0"/>
                                <a:ea typeface="Cambria Math" panose="02040503050406030204" pitchFamily="18" charset="0"/>
                              </a:rPr>
                              <m:t>2</m:t>
                            </m:r>
                          </m:sup>
                        </m:sSup>
                      </m:e>
                    </m:d>
                  </m:oMath>
                </a14:m>
                <a:r>
                  <a:rPr lang="en-US" sz="1400" dirty="0">
                    <a:ea typeface="Cambria Math" panose="02040503050406030204" pitchFamily="18" charset="0"/>
                  </a:rPr>
                  <a:t> 	(C)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𝐿</m:t>
                            </m:r>
                          </m:e>
                          <m:sup>
                            <m:r>
                              <a:rPr lang="en-US" sz="1400" b="0" i="1" smtClean="0">
                                <a:latin typeface="Cambria Math" panose="02040503050406030204" pitchFamily="18" charset="0"/>
                                <a:ea typeface="Cambria Math" panose="02040503050406030204" pitchFamily="18" charset="0"/>
                              </a:rPr>
                              <m:t>3</m:t>
                            </m:r>
                          </m:sup>
                        </m:sSup>
                      </m:e>
                    </m:d>
                  </m:oMath>
                </a14:m>
                <a:r>
                  <a:rPr lang="en-US" sz="1400" dirty="0">
                    <a:ea typeface="Cambria Math" panose="02040503050406030204" pitchFamily="18" charset="0"/>
                  </a:rPr>
                  <a:t> 	(C)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r>
                          <m:rPr>
                            <m:sty m:val="p"/>
                          </m:rPr>
                          <a:rPr lang="en-US" sz="1400" b="0" i="1" smtClean="0">
                            <a:latin typeface="Cambria Math" panose="02040503050406030204" pitchFamily="18" charset="0"/>
                            <a:ea typeface="Cambria Math" panose="02040503050406030204" pitchFamily="18" charset="0"/>
                          </a:rPr>
                          <m:t>exp</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m:t>
                        </m:r>
                      </m:e>
                    </m:d>
                  </m:oMath>
                </a14:m>
                <a:r>
                  <a:rPr lang="en-US" sz="1400" dirty="0">
                    <a:ea typeface="Cambria Math" panose="02040503050406030204" pitchFamily="18" charset="0"/>
                  </a:rPr>
                  <a:t> 	</a:t>
                </a:r>
              </a:p>
            </p:txBody>
          </p:sp>
        </mc:Choice>
        <mc:Fallback xmlns="">
          <p:sp>
            <p:nvSpPr>
              <p:cNvPr id="4" name="Content Placeholder 3">
                <a:extLst>
                  <a:ext uri="{FF2B5EF4-FFF2-40B4-BE49-F238E27FC236}">
                    <a16:creationId xmlns:a16="http://schemas.microsoft.com/office/drawing/2014/main" id="{9A7CBFA9-0557-F09A-942E-93B4D39B0FF6}"/>
                  </a:ext>
                </a:extLst>
              </p:cNvPr>
              <p:cNvSpPr>
                <a:spLocks noGrp="1" noRot="1" noChangeAspect="1" noMove="1" noResize="1" noEditPoints="1" noAdjustHandles="1" noChangeArrowheads="1" noChangeShapeType="1" noTextEdit="1"/>
              </p:cNvSpPr>
              <p:nvPr>
                <p:ph type="body" sz="quarter" idx="16"/>
              </p:nvPr>
            </p:nvSpPr>
            <p:spPr>
              <a:xfrm>
                <a:off x="279507" y="2146440"/>
                <a:ext cx="8402892" cy="3077573"/>
              </a:xfrm>
              <a:blipFill>
                <a:blip r:embed="rId3"/>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2DCD66CA-D45F-3D75-ECF6-48277AFC1B2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964D14FD-1293-4DC1-2AC0-3A8BDCCE3CB2}"/>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0C463F11-E122-5448-0F52-40B9587585D4}"/>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C4CEAE2B-F458-4054-FBFE-84AB22EE4972}"/>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BE37B5E3-6162-8922-4ADC-58E3F07445B8}"/>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6426837B-B4B7-9ADF-4A16-37D7CE4BB135}"/>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7E051092-58CE-28AE-C4C5-6BE75DD75E77}"/>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D356AC0-5DF8-E61C-8906-785A14403875}"/>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2C1219D9-9D07-24B7-18F8-2C9E99C2666E}"/>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F3887D51-773C-5B59-410D-A5E07C37A5A5}"/>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EF90FB7B-496B-CDF7-2DED-6A81D0F487AE}"/>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F1C2618E-121C-F9D3-4DB8-62A941514DED}"/>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606DFD3-E8EB-678D-1DF1-7364B0D7DA2B}"/>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B9F10303-CD25-DF49-7D10-01BA1E896327}"/>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2404968A-2A7A-EB52-75D3-703005A798DE}"/>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31CEFACA-512D-D860-FA20-EE92FF904C21}"/>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8DF52EA0-687A-5DE2-574B-2DC62138F424}"/>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C0A53DC8-27F1-2D93-841B-F61215D45887}"/>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7DD8F899-8247-DA80-D5B7-BF3FD75ADE91}"/>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1144937D-CE81-0CDC-2C22-F3DEE84D4B94}"/>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7D856B7E-A9BC-EFF1-C397-6A0E7BE6F722}"/>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EA32B769-B9B8-673A-BDD7-BA20ED03C072}"/>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2A9B1CDC-6A77-846D-C2F2-8D87135C4147}"/>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017DC648-B4C9-9EFA-6E5F-5C0EF33FE1BE}"/>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9BCC4F-0AB9-E1F8-D3ED-28E7BFFF206A}"/>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611AFA75-8312-846F-BD47-DB3CC5C28ADB}"/>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37775DD1-D37E-578D-EA1A-E6AE8616A1A4}"/>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9229D5CC-B1B5-5854-305A-395D1A792E67}"/>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CB89706-196F-0839-57C2-BF6606D2F079}"/>
                  </a:ext>
                </a:extLst>
              </p:cNvPr>
              <p:cNvSpPr txBox="1"/>
              <p:nvPr/>
            </p:nvSpPr>
            <p:spPr>
              <a:xfrm>
                <a:off x="793017" y="1035743"/>
                <a:ext cx="3337687" cy="1039259"/>
              </a:xfrm>
              <a:prstGeom prst="rect">
                <a:avLst/>
              </a:prstGeom>
              <a:noFill/>
            </p:spPr>
            <p:txBody>
              <a:bodyPr wrap="square">
                <a:spAutoFit/>
              </a:bodyPr>
              <a:lstStyle/>
              <a:p>
                <a:pPr>
                  <a:lnSpc>
                    <a:spcPct val="150000"/>
                  </a:lnSpc>
                </a:pPr>
                <a14:m>
                  <m:oMath xmlns:m="http://schemas.openxmlformats.org/officeDocument/2006/math">
                    <m:r>
                      <a:rPr lang="en-US">
                        <a:latin typeface="Cambria Math" panose="02040503050406030204" pitchFamily="18" charset="0"/>
                      </a:rPr>
                      <m:t>𝐱</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0</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0</m:t>
                            </m:r>
                          </m:sub>
                        </m:sSub>
                      </m:sup>
                    </m:sSup>
                  </m:oMath>
                </a14:m>
                <a:r>
                  <a:rPr lang="en-US" dirty="0">
                    <a:latin typeface="Corbel" panose="020B0503020204020204" pitchFamily="34" charset="0"/>
                    <a:ea typeface="Tahoma" panose="020B0604030504040204" pitchFamily="34" charset="0"/>
                    <a:cs typeface="Tahoma" panose="020B0604030504040204" pitchFamily="34" charset="0"/>
                  </a:rPr>
                  <a:t>  (input)</a:t>
                </a:r>
                <a:endParaRPr lang="en-US" dirty="0">
                  <a:latin typeface="Cambria Math" panose="02040503050406030204" pitchFamily="18" charset="0"/>
                  <a:ea typeface="Tahoma" panose="020B0604030504040204" pitchFamily="34" charset="0"/>
                  <a:cs typeface="Tahoma" panose="020B0604030504040204" pitchFamily="34" charset="0"/>
                </a:endParaRPr>
              </a:p>
              <a:p>
                <a:pPr>
                  <a:lnSpc>
                    <a:spcPct val="150000"/>
                  </a:lnSpc>
                </a:pP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𝑓</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𝑖</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𝑑</m:t>
                            </m:r>
                          </m:e>
                          <m:sub>
                            <m:r>
                              <a:rPr lang="en-US">
                                <a:latin typeface="Cambria Math" panose="02040503050406030204" pitchFamily="18" charset="0"/>
                                <a:ea typeface="Cambria Math" panose="02040503050406030204" pitchFamily="18" charset="0"/>
                              </a:rPr>
                              <m:t>𝑖</m:t>
                            </m:r>
                          </m:sub>
                        </m:sSub>
                      </m:sup>
                    </m:sSup>
                  </m:oMath>
                </a14:m>
                <a:r>
                  <a:rPr lang="en-US" dirty="0">
                    <a:latin typeface="Corbel" panose="020B0503020204020204" pitchFamily="34" charset="0"/>
                    <a:ea typeface="Tahoma" panose="020B0604030504040204" pitchFamily="34" charset="0"/>
                    <a:cs typeface="Tahoma" panose="020B0604030504040204" pitchFamily="34" charset="0"/>
                  </a:rPr>
                  <a:t> </a:t>
                </a:r>
                <a:br>
                  <a:rPr lang="en-US" dirty="0">
                    <a:latin typeface="Corbel" panose="020B0503020204020204" pitchFamily="34" charset="0"/>
                    <a:ea typeface="Tahoma" panose="020B0604030504040204" pitchFamily="34" charset="0"/>
                    <a:cs typeface="Tahoma" panose="020B0604030504040204" pitchFamily="34" charset="0"/>
                  </a:rPr>
                </a:br>
                <a:r>
                  <a:rPr lang="en-US" dirty="0">
                    <a:latin typeface="Corbel" panose="020B0503020204020204" pitchFamily="34" charset="0"/>
                    <a:ea typeface="Tahoma" panose="020B0604030504040204" pitchFamily="34" charset="0"/>
                    <a:cs typeface="Tahoma" panose="020B0604030504040204" pitchFamily="34" charset="0"/>
                  </a:rPr>
                  <a:t>(</a:t>
                </a:r>
                <a14:m>
                  <m:oMath xmlns:m="http://schemas.openxmlformats.org/officeDocument/2006/math">
                    <m:r>
                      <a:rPr lang="en-US">
                        <a:latin typeface="Cambria Math" panose="02040503050406030204" pitchFamily="18" charset="0"/>
                      </a:rPr>
                      <m:t>0≤</m:t>
                    </m:r>
                    <m:r>
                      <a:rPr lang="en-US">
                        <a:latin typeface="Cambria Math" panose="02040503050406030204" pitchFamily="18" charset="0"/>
                      </a:rPr>
                      <m:t>𝑖</m:t>
                    </m:r>
                    <m:r>
                      <a:rPr lang="en-US">
                        <a:latin typeface="Cambria Math" panose="02040503050406030204" pitchFamily="18" charset="0"/>
                      </a:rPr>
                      <m:t>≤</m:t>
                    </m:r>
                    <m:r>
                      <a:rPr lang="en-US">
                        <a:latin typeface="Cambria Math" panose="02040503050406030204" pitchFamily="18" charset="0"/>
                      </a:rPr>
                      <m:t>𝐿</m:t>
                    </m:r>
                    <m:r>
                      <a:rPr lang="en-US">
                        <a:latin typeface="Cambria Math" panose="02040503050406030204" pitchFamily="18" charset="0"/>
                      </a:rPr>
                      <m:t>−1</m:t>
                    </m:r>
                  </m:oMath>
                </a14:m>
                <a:r>
                  <a:rPr lang="en-US" dirty="0">
                    <a:latin typeface="Corbel" panose="020B0503020204020204" pitchFamily="34" charset="0"/>
                    <a:ea typeface="Tahoma" panose="020B0604030504040204" pitchFamily="34" charset="0"/>
                    <a:cs typeface="Tahoma" panose="020B0604030504040204" pitchFamily="34" charset="0"/>
                  </a:rPr>
                  <a:t>)</a:t>
                </a:r>
              </a:p>
            </p:txBody>
          </p:sp>
        </mc:Choice>
        <mc:Fallback xmlns="">
          <p:sp>
            <p:nvSpPr>
              <p:cNvPr id="51" name="TextBox 50">
                <a:extLst>
                  <a:ext uri="{FF2B5EF4-FFF2-40B4-BE49-F238E27FC236}">
                    <a16:creationId xmlns:a16="http://schemas.microsoft.com/office/drawing/2014/main" id="{F9E838DE-9FAA-2609-C109-E5BBAFAACAF1}"/>
                  </a:ext>
                </a:extLst>
              </p:cNvPr>
              <p:cNvSpPr txBox="1">
                <a:spLocks noRot="1" noChangeAspect="1" noMove="1" noResize="1" noEditPoints="1" noAdjustHandles="1" noChangeArrowheads="1" noChangeShapeType="1" noTextEdit="1"/>
              </p:cNvSpPr>
              <p:nvPr/>
            </p:nvSpPr>
            <p:spPr>
              <a:xfrm>
                <a:off x="793017" y="1035743"/>
                <a:ext cx="3337687" cy="1039259"/>
              </a:xfrm>
              <a:prstGeom prst="rect">
                <a:avLst/>
              </a:prstGeom>
              <a:blipFill>
                <a:blip r:embed="rId4"/>
                <a:stretch>
                  <a:fillRect l="-547" b="-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3D060F8-80F4-B541-C0F1-804686091F9E}"/>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5"/>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E12F93B6-C8BC-9467-6893-C695269DB117}"/>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ED31F4F0-4A1F-72DD-0FBF-4ABC52303000}"/>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B287BC8-F564-5690-75CC-33B09528D866}"/>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880137EA-E52D-6A52-403F-D6E221890F8E}"/>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5494F024-6025-D041-55A1-551295015919}"/>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1E948F6E-1F7E-F125-BBB3-A2DBD11EEDF0}"/>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3238F574-2864-AE2A-C952-6A43B2FB76D7}"/>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D60E8D92-5699-9C85-BB03-763CD780EFB2}"/>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C495C99A-A272-F83F-0A68-D2237A191EBA}"/>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8B40FAD2-89CC-3762-ECB5-7C0E5D7D8C1C}"/>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4606B7B3-25D5-E64E-4481-B0B9B2C4920C}"/>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6E090535-EC94-C596-E3DC-5DC933B3282F}"/>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852A8D39-6CC0-123E-65FF-4857F273C2E3}"/>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0EC09CEA-E6BD-CB19-1BA3-F45026D39D5D}"/>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1F838504-896E-5DDE-8D48-FFCA861A42B7}"/>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64A232BB-D9B7-04C3-5881-239789FB24B4}"/>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A9CEF09A-720E-91CC-7B9C-2BA1E5441029}"/>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D6D58EBF-D71A-8223-A4C4-7D48E459D2C7}"/>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EB732F74-BACF-F30D-F8AF-F9077E89B6D5}"/>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AF7FEC5C-F189-F336-A96D-94B1D5E35954}"/>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26E9EB9B-2189-FF19-1BBB-36D8CF6546C6}"/>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DB7CDBFB-92AE-BFF3-D2ED-4BE10A1A09DA}"/>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9602C9C5-0ED3-2DED-E0C5-F2A9D1AE7B4C}"/>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8"/>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53E39E32-0425-3546-98B2-49A6F4C90520}"/>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46CCFF78-05A9-2BBF-5059-3115119FF2EC}"/>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0"/>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8109AF-4C96-B3AF-B1B7-4CB7458B839F}"/>
                  </a:ext>
                </a:extLst>
              </p:cNvPr>
              <p:cNvSpPr txBox="1"/>
              <p:nvPr/>
            </p:nvSpPr>
            <p:spPr>
              <a:xfrm>
                <a:off x="3591692" y="1028213"/>
                <a:ext cx="2327477" cy="1067536"/>
              </a:xfrm>
              <a:prstGeom prst="rect">
                <a:avLst/>
              </a:prstGeom>
              <a:noFill/>
            </p:spPr>
            <p:txBody>
              <a:bodyPr wrap="square">
                <a:spAutoFit/>
              </a:bodyPr>
              <a:lstStyle/>
              <a:p>
                <a:pPr>
                  <a:lnSpc>
                    <a:spcPct val="150000"/>
                  </a:lnSpc>
                </a:pPr>
                <a14:m>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𝐮</m:t>
                        </m:r>
                      </m:e>
                      <m:sup>
                        <m:r>
                          <m:rPr>
                            <m:sty m:val="p"/>
                          </m:rPr>
                          <a:rPr lang="en-US">
                            <a:latin typeface="Cambria Math" panose="02040503050406030204" pitchFamily="18" charset="0"/>
                          </a:rPr>
                          <m:t>T</m:t>
                        </m:r>
                      </m:sup>
                    </m:sSup>
                    <m:sSub>
                      <m:sSubPr>
                        <m:ctrlPr>
                          <a:rPr lang="en-US" i="1">
                            <a:latin typeface="Cambria Math" panose="02040503050406030204" pitchFamily="18" charset="0"/>
                          </a:rPr>
                        </m:ctrlPr>
                      </m:sSubPr>
                      <m:e>
                        <m:r>
                          <a:rPr lang="en-US">
                            <a:latin typeface="Cambria Math" panose="02040503050406030204" pitchFamily="18" charset="0"/>
                          </a:rPr>
                          <m:t>𝐡</m:t>
                        </m:r>
                      </m:e>
                      <m:sub>
                        <m:r>
                          <a:rPr lang="en-US">
                            <a:latin typeface="Cambria Math" panose="02040503050406030204" pitchFamily="18" charset="0"/>
                          </a:rPr>
                          <m:t>𝐿</m:t>
                        </m:r>
                      </m:sub>
                    </m:sSub>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(output)</a:t>
                </a:r>
              </a:p>
              <a:p>
                <a:pPr>
                  <a:lnSpc>
                    <a:spcPct val="150000"/>
                  </a:lnSpc>
                </a:pPr>
                <a14:m>
                  <m:oMath xmlns:m="http://schemas.openxmlformats.org/officeDocument/2006/math">
                    <m:r>
                      <a:rPr lang="en-US">
                        <a:latin typeface="Cambria Math" panose="02040503050406030204" pitchFamily="18" charset="0"/>
                        <a:ea typeface="Cambria Math" panose="02040503050406030204" pitchFamily="18" charset="0"/>
                      </a:rPr>
                      <m:t>ℒ</m:t>
                    </m:r>
                    <m:r>
                      <a:rPr lang="en-US">
                        <a:latin typeface="Cambria Math" panose="02040503050406030204" pitchFamily="18" charset="0"/>
                      </a:rPr>
                      <m:t>=ℓ(</m:t>
                    </m:r>
                    <m:r>
                      <a:rPr lang="en-US">
                        <a:latin typeface="Cambria Math" panose="02040503050406030204" pitchFamily="18" charset="0"/>
                      </a:rPr>
                      <m:t>𝑦</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𝑦</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a14:m>
                <a:r>
                  <a:rPr lang="en-US">
                    <a:latin typeface="Corbel" panose="020B0503020204020204" pitchFamily="34" charset="0"/>
                    <a:ea typeface="Tahoma" panose="020B0604030504040204" pitchFamily="34" charset="0"/>
                    <a:cs typeface="Tahoma" panose="020B0604030504040204" pitchFamily="34" charset="0"/>
                  </a:rPr>
                  <a:t>    (loss)</a:t>
                </a:r>
              </a:p>
              <a:p>
                <a:pPr>
                  <a:lnSpc>
                    <a:spcPct val="150000"/>
                  </a:lnSpc>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𝐖</m:t>
                      </m:r>
                      <m:r>
                        <a:rPr lang="en-US">
                          <a:latin typeface="Cambria Math" panose="02040503050406030204" pitchFamily="18" charset="0"/>
                        </a:rPr>
                        <m:t>=</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r>
                            <a:rPr lang="en-US" smtClean="0">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1</m:t>
                              </m:r>
                            </m:sub>
                          </m:sSub>
                          <m:r>
                            <a:rPr lang="en-US"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𝐿</m:t>
                              </m:r>
                            </m:sub>
                          </m:sSub>
                          <m:r>
                            <a:rPr lang="en-US" smtClean="0">
                              <a:latin typeface="Cambria Math" panose="02040503050406030204" pitchFamily="18" charset="0"/>
                            </a:rPr>
                            <m:t>, </m:t>
                          </m:r>
                          <m:r>
                            <a:rPr lang="en-US">
                              <a:latin typeface="Cambria Math" panose="02040503050406030204" pitchFamily="18" charset="0"/>
                            </a:rPr>
                            <m:t>𝐮</m:t>
                          </m:r>
                        </m:e>
                      </m:d>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F3FD3B76-14F9-82CC-1EB1-BC29310EEDBD}"/>
                  </a:ext>
                </a:extLst>
              </p:cNvPr>
              <p:cNvSpPr txBox="1">
                <a:spLocks noRot="1" noChangeAspect="1" noMove="1" noResize="1" noEditPoints="1" noAdjustHandles="1" noChangeArrowheads="1" noChangeShapeType="1" noTextEdit="1"/>
              </p:cNvSpPr>
              <p:nvPr/>
            </p:nvSpPr>
            <p:spPr>
              <a:xfrm>
                <a:off x="3591692" y="1028213"/>
                <a:ext cx="2327477" cy="1067536"/>
              </a:xfrm>
              <a:prstGeom prst="rect">
                <a:avLst/>
              </a:prstGeom>
              <a:blipFill>
                <a:blip r:embed="rId11"/>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9605DF1-DDD3-AB8F-8F13-7911A5C86933}"/>
              </a:ext>
            </a:extLst>
          </p:cNvPr>
          <p:cNvSpPr txBox="1"/>
          <p:nvPr/>
        </p:nvSpPr>
        <p:spPr>
          <a:xfrm>
            <a:off x="5929818" y="3075174"/>
            <a:ext cx="1069343" cy="442674"/>
          </a:xfrm>
          <a:prstGeom prst="wedgeRoundRectCallout">
            <a:avLst>
              <a:gd name="adj1" fmla="val -67917"/>
              <a:gd name="adj2" fmla="val 16862"/>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1400" b="0">
                <a:latin typeface="Corbel" panose="020B0503020204020204" pitchFamily="34" charset="0"/>
              </a:rPr>
              <a:t>4 matrix </a:t>
            </a:r>
          </a:p>
          <a:p>
            <a:pPr algn="ctr"/>
            <a:r>
              <a:rPr lang="en-US" sz="1200" b="0">
                <a:latin typeface="Corbel" panose="020B0503020204020204" pitchFamily="34" charset="0"/>
              </a:rPr>
              <a:t>multiplications</a:t>
            </a:r>
            <a:endParaRPr lang="en-US" sz="1400" b="0">
              <a:latin typeface="Corbel" panose="020B0503020204020204" pitchFamily="34" charset="0"/>
            </a:endParaRPr>
          </a:p>
        </p:txBody>
      </p:sp>
      <p:sp>
        <p:nvSpPr>
          <p:cNvPr id="15" name="TextBox 14">
            <a:extLst>
              <a:ext uri="{FF2B5EF4-FFF2-40B4-BE49-F238E27FC236}">
                <a16:creationId xmlns:a16="http://schemas.microsoft.com/office/drawing/2014/main" id="{6A527A8B-D10C-2CDD-4E2E-37EC20CE30EF}"/>
              </a:ext>
            </a:extLst>
          </p:cNvPr>
          <p:cNvSpPr txBox="1"/>
          <p:nvPr/>
        </p:nvSpPr>
        <p:spPr>
          <a:xfrm>
            <a:off x="5935117" y="2607367"/>
            <a:ext cx="1069343" cy="442674"/>
          </a:xfrm>
          <a:prstGeom prst="wedgeRoundRectCallout">
            <a:avLst>
              <a:gd name="adj1" fmla="val -67917"/>
              <a:gd name="adj2" fmla="val 16862"/>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a:latin typeface="Corbel" panose="020B0503020204020204" pitchFamily="34" charset="0"/>
              </a:rPr>
              <a:t>3</a:t>
            </a:r>
            <a:r>
              <a:rPr lang="en-US" sz="1400" b="0">
                <a:latin typeface="Corbel" panose="020B0503020204020204" pitchFamily="34" charset="0"/>
              </a:rPr>
              <a:t> matrix </a:t>
            </a:r>
          </a:p>
          <a:p>
            <a:pPr algn="ctr"/>
            <a:r>
              <a:rPr lang="en-US" sz="1200" b="0">
                <a:latin typeface="Corbel" panose="020B0503020204020204" pitchFamily="34" charset="0"/>
              </a:rPr>
              <a:t>multiplications</a:t>
            </a:r>
            <a:endParaRPr lang="en-US" sz="1400" b="0">
              <a:latin typeface="Corbel" panose="020B0503020204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094E29D-62CD-57CC-0E8A-7A1BE7358741}"/>
                  </a:ext>
                </a:extLst>
              </p:cNvPr>
              <p:cNvSpPr txBox="1"/>
              <p:nvPr/>
            </p:nvSpPr>
            <p:spPr>
              <a:xfrm>
                <a:off x="5915776" y="3768103"/>
                <a:ext cx="1069343" cy="442674"/>
              </a:xfrm>
              <a:prstGeom prst="wedgeRoundRectCallout">
                <a:avLst>
                  <a:gd name="adj1" fmla="val -67917"/>
                  <a:gd name="adj2" fmla="val 16862"/>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14:m>
                  <m:oMath xmlns:m="http://schemas.openxmlformats.org/officeDocument/2006/math">
                    <m:r>
                      <a:rPr lang="en-US" sz="140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+2</m:t>
                    </m:r>
                  </m:oMath>
                </a14:m>
                <a:r>
                  <a:rPr lang="en-US" sz="1400" b="0" dirty="0">
                    <a:latin typeface="Corbel" panose="020B0503020204020204" pitchFamily="34" charset="0"/>
                  </a:rPr>
                  <a:t> matrix </a:t>
                </a:r>
              </a:p>
              <a:p>
                <a:pPr algn="ctr"/>
                <a:r>
                  <a:rPr lang="en-US" sz="1200" b="0" dirty="0">
                    <a:latin typeface="Corbel" panose="020B0503020204020204" pitchFamily="34" charset="0"/>
                  </a:rPr>
                  <a:t>multiplications</a:t>
                </a:r>
                <a:endParaRPr lang="en-US" sz="1400" b="0" dirty="0">
                  <a:latin typeface="Corbel" panose="020B0503020204020204" pitchFamily="34" charset="0"/>
                </a:endParaRPr>
              </a:p>
            </p:txBody>
          </p:sp>
        </mc:Choice>
        <mc:Fallback xmlns="">
          <p:sp>
            <p:nvSpPr>
              <p:cNvPr id="16" name="TextBox 15">
                <a:extLst>
                  <a:ext uri="{FF2B5EF4-FFF2-40B4-BE49-F238E27FC236}">
                    <a16:creationId xmlns:a16="http://schemas.microsoft.com/office/drawing/2014/main" id="{2A997965-67FB-16C0-4CF3-93F11FFCDF31}"/>
                  </a:ext>
                </a:extLst>
              </p:cNvPr>
              <p:cNvSpPr txBox="1">
                <a:spLocks noRot="1" noChangeAspect="1" noMove="1" noResize="1" noEditPoints="1" noAdjustHandles="1" noChangeArrowheads="1" noChangeShapeType="1" noTextEdit="1"/>
              </p:cNvSpPr>
              <p:nvPr/>
            </p:nvSpPr>
            <p:spPr>
              <a:xfrm>
                <a:off x="5915776" y="3768103"/>
                <a:ext cx="1069343" cy="442674"/>
              </a:xfrm>
              <a:prstGeom prst="wedgeRoundRectCallout">
                <a:avLst>
                  <a:gd name="adj1" fmla="val -67917"/>
                  <a:gd name="adj2" fmla="val 16862"/>
                  <a:gd name="adj3" fmla="val 16667"/>
                </a:avLst>
              </a:prstGeom>
              <a:blipFill>
                <a:blip r:embed="rId12"/>
                <a:stretch>
                  <a:fillRect t="-6667" r="-4695" b="-13333"/>
                </a:stretch>
              </a:blipFill>
              <a:ln w="12700"/>
            </p:spPr>
            <p:txBody>
              <a:bodyPr/>
              <a:lstStyle/>
              <a:p>
                <a:r>
                  <a:rPr lang="en-US">
                    <a:noFill/>
                  </a:rPr>
                  <a:t> </a:t>
                </a:r>
              </a:p>
            </p:txBody>
          </p:sp>
        </mc:Fallback>
      </mc:AlternateContent>
      <p:sp>
        <p:nvSpPr>
          <p:cNvPr id="17" name="TextBox 16">
            <a:extLst>
              <a:ext uri="{FF2B5EF4-FFF2-40B4-BE49-F238E27FC236}">
                <a16:creationId xmlns:a16="http://schemas.microsoft.com/office/drawing/2014/main" id="{B2C2E18C-DA88-81BF-588A-72BD7E9EA467}"/>
              </a:ext>
            </a:extLst>
          </p:cNvPr>
          <p:cNvSpPr txBox="1"/>
          <p:nvPr/>
        </p:nvSpPr>
        <p:spPr>
          <a:xfrm>
            <a:off x="5551743" y="4465824"/>
            <a:ext cx="1739377" cy="476726"/>
          </a:xfrm>
          <a:prstGeom prst="wedgeRoundRectCallout">
            <a:avLst>
              <a:gd name="adj1" fmla="val -49700"/>
              <a:gd name="adj2" fmla="val 17760"/>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1400" b="0">
                <a:latin typeface="Corbel" panose="020B0503020204020204" pitchFamily="34" charset="0"/>
              </a:rPr>
              <a:t>Can we do better </a:t>
            </a:r>
            <a:br>
              <a:rPr lang="en-US" sz="1400" b="0">
                <a:latin typeface="Corbel" panose="020B0503020204020204" pitchFamily="34" charset="0"/>
              </a:rPr>
            </a:br>
            <a:r>
              <a:rPr lang="en-US" sz="1400" b="0">
                <a:latin typeface="Corbel" panose="020B0503020204020204" pitchFamily="34" charset="0"/>
              </a:rPr>
              <a:t>than this? 🤔 </a:t>
            </a:r>
          </a:p>
        </p:txBody>
      </p:sp>
    </p:spTree>
    <p:extLst>
      <p:ext uri="{BB962C8B-B14F-4D97-AF65-F5344CB8AC3E}">
        <p14:creationId xmlns:p14="http://schemas.microsoft.com/office/powerpoint/2010/main" val="208558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F92EE-9CCD-B671-DD8C-D236782D6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1733E-92A4-DE99-B6DA-396CE37E7DE0}"/>
              </a:ext>
            </a:extLst>
          </p:cNvPr>
          <p:cNvSpPr>
            <a:spLocks noGrp="1"/>
          </p:cNvSpPr>
          <p:nvPr>
            <p:ph type="title"/>
          </p:nvPr>
        </p:nvSpPr>
        <p:spPr/>
        <p:txBody>
          <a:bodyPr>
            <a:normAutofit/>
          </a:bodyPr>
          <a:lstStyle/>
          <a:p>
            <a:r>
              <a:rPr lang="en-US" sz="2400" dirty="0"/>
              <a:t>Caching Gradients: The Main Idea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8D5C702-A5DE-5241-5B1D-0B1538C8D239}"/>
                  </a:ext>
                </a:extLst>
              </p:cNvPr>
              <p:cNvSpPr>
                <a:spLocks noGrp="1"/>
              </p:cNvSpPr>
              <p:nvPr>
                <p:ph type="body" sz="quarter" idx="16"/>
              </p:nvPr>
            </p:nvSpPr>
            <p:spPr/>
            <p:txBody>
              <a:bodyPr/>
              <a:lstStyle/>
              <a:p>
                <a:r>
                  <a:rPr lang="en-US" dirty="0"/>
                  <a:t>Suppose we’re computing. </a:t>
                </a:r>
              </a:p>
              <a:p>
                <a:endParaRPr lang="en-US" dirty="0"/>
              </a:p>
              <a:p>
                <a:pPr marL="0" indent="0">
                  <a:buNone/>
                </a:pPr>
                <a14:m>
                  <m:oMathPara xmlns:m="http://schemas.openxmlformats.org/officeDocument/2006/math">
                    <m:oMathParaPr>
                      <m:jc m:val="left"/>
                    </m:oMathParaPr>
                    <m:oMath xmlns:m="http://schemas.openxmlformats.org/officeDocument/2006/math">
                      <m:sSub>
                        <m:sSubPr>
                          <m:ctrlPr>
                            <a:rPr lang="en-US" sz="1600" b="1"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ℒ</m:t>
                          </m:r>
                        </m:sub>
                      </m:sSub>
                      <m:d>
                        <m:dPr>
                          <m:ctrlPr>
                            <a:rPr lang="en-US" sz="1600" b="1" i="1" smtClean="0">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𝐖</m:t>
                              </m:r>
                            </m:e>
                            <m:sub>
                              <m:r>
                                <a:rPr lang="en-US" sz="1600" b="0" i="1" smtClean="0">
                                  <a:latin typeface="Cambria Math" panose="02040503050406030204" pitchFamily="18" charset="0"/>
                                  <a:ea typeface="Cambria Math" panose="02040503050406030204" pitchFamily="18" charset="0"/>
                                </a:rPr>
                                <m:t>𝐿</m:t>
                              </m:r>
                              <m:r>
                                <a:rPr lang="en-US" sz="1600" b="0" i="1" smtClean="0">
                                  <a:latin typeface="Cambria Math" panose="02040503050406030204" pitchFamily="18" charset="0"/>
                                  <a:ea typeface="Cambria Math" panose="02040503050406030204" pitchFamily="18" charset="0"/>
                                </a:rPr>
                                <m:t>−1</m:t>
                              </m:r>
                            </m:sub>
                          </m:sSub>
                        </m:e>
                      </m:d>
                      <m:r>
                        <a:rPr lang="en-US" sz="1600" b="1" i="1" smtClean="0">
                          <a:latin typeface="Cambria Math" panose="02040503050406030204" pitchFamily="18" charset="0"/>
                          <a:ea typeface="Cambria Math" panose="02040503050406030204" pitchFamily="18" charset="0"/>
                        </a:rPr>
                        <m:t>=</m:t>
                      </m:r>
                      <m:sSup>
                        <m:sSupPr>
                          <m:ctrlPr>
                            <a:rPr lang="en-US" sz="1600" b="1" i="1">
                              <a:latin typeface="Cambria Math" panose="02040503050406030204" pitchFamily="18" charset="0"/>
                              <a:ea typeface="Cambria Math" panose="02040503050406030204" pitchFamily="18" charset="0"/>
                            </a:rPr>
                          </m:ctrlPr>
                        </m:sSupPr>
                        <m:e>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sz="1600" b="1" i="1">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y</m:t>
                                  </m:r>
                                </m:e>
                              </m:d>
                              <m:sSub>
                                <m:sSubPr>
                                  <m:ctrlPr>
                                    <a:rPr lang="en-US" sz="1600" b="1" i="1">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r>
                                    <a:rPr lang="en-US" sz="1600" b="0" i="1" smtClean="0">
                                      <a:latin typeface="Cambria Math" panose="02040503050406030204" pitchFamily="18" charset="0"/>
                                      <a:ea typeface="Cambria Math" panose="02040503050406030204" pitchFamily="18" charset="0"/>
                                    </a:rPr>
                                    <m:t>𝑦</m:t>
                                  </m:r>
                                </m:sub>
                              </m:sSub>
                              <m:d>
                                <m:dPr>
                                  <m:ctrlPr>
                                    <a:rPr lang="en-US" sz="1600" b="1" i="1">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rPr>
                                      </m:ctrlPr>
                                    </m:sSubPr>
                                    <m:e>
                                      <m:r>
                                        <a:rPr lang="en-US" sz="1600" b="1">
                                          <a:latin typeface="Cambria Math" panose="02040503050406030204" pitchFamily="18" charset="0"/>
                                        </a:rPr>
                                        <m:t>𝐡</m:t>
                                      </m:r>
                                    </m:e>
                                    <m:sub>
                                      <m:r>
                                        <m:rPr>
                                          <m:sty m:val="p"/>
                                        </m:rPr>
                                        <a:rPr lang="en-US" sz="1600" b="0" i="0" smtClean="0">
                                          <a:latin typeface="Cambria Math" panose="02040503050406030204" pitchFamily="18" charset="0"/>
                                        </a:rPr>
                                        <m:t>L</m:t>
                                      </m:r>
                                    </m:sub>
                                  </m:sSub>
                                </m:e>
                              </m:d>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m:rPr>
                                          <m:sty m:val="p"/>
                                        </m:rPr>
                                        <a:rPr lang="en-US" sz="1600">
                                          <a:latin typeface="Cambria Math" panose="02040503050406030204" pitchFamily="18" charset="0"/>
                                        </a:rPr>
                                        <m:t>L</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i="0" smtClean="0">
                                          <a:latin typeface="Cambria Math" panose="02040503050406030204" pitchFamily="18" charset="0"/>
                                        </a:rPr>
                                        <m:t>𝐖</m:t>
                                      </m:r>
                                    </m:e>
                                    <m:sub>
                                      <m:r>
                                        <m:rPr>
                                          <m:sty m:val="p"/>
                                        </m:rPr>
                                        <a:rPr lang="en-US" sz="1600">
                                          <a:latin typeface="Cambria Math" panose="02040503050406030204" pitchFamily="18" charset="0"/>
                                        </a:rPr>
                                        <m:t>L</m:t>
                                      </m:r>
                                      <m:r>
                                        <a:rPr lang="en-US" sz="1600" b="0" i="0" smtClean="0">
                                          <a:latin typeface="Cambria Math" panose="02040503050406030204" pitchFamily="18" charset="0"/>
                                        </a:rPr>
                                        <m:t>−1</m:t>
                                      </m:r>
                                    </m:sub>
                                  </m:sSub>
                                </m:e>
                              </m:d>
                            </m:e>
                          </m:d>
                        </m:e>
                        <m:sup>
                          <m:r>
                            <m:rPr>
                              <m:sty m:val="p"/>
                            </m:rPr>
                            <a:rPr lang="en-US" sz="1600">
                              <a:latin typeface="Cambria Math" panose="02040503050406030204" pitchFamily="18" charset="0"/>
                              <a:ea typeface="Cambria Math" panose="02040503050406030204" pitchFamily="18" charset="0"/>
                            </a:rPr>
                            <m:t>T</m:t>
                          </m:r>
                        </m:sup>
                      </m:sSup>
                    </m:oMath>
                  </m:oMathPara>
                </a14:m>
                <a:endParaRPr lang="en-US" dirty="0"/>
              </a:p>
              <a:p>
                <a:pPr marL="0" indent="0">
                  <a:buNone/>
                </a:pPr>
                <a:endParaRPr lang="en-US" dirty="0"/>
              </a:p>
              <a:p>
                <a:r>
                  <a:rPr lang="en-US" dirty="0"/>
                  <a:t>What can we cache to speed up the gradient computations </a:t>
                </a:r>
                <a:br>
                  <a:rPr lang="en-US" dirty="0"/>
                </a:br>
                <a:r>
                  <a:rPr lang="en-US" dirty="0"/>
                  <a:t>of the earlier layer? </a:t>
                </a:r>
              </a:p>
              <a:p>
                <a:endParaRPr lang="en-US" dirty="0"/>
              </a:p>
              <a:p>
                <a:pPr marL="0" indent="0">
                  <a:buNone/>
                </a:pPr>
                <a14:m>
                  <m:oMathPara xmlns:m="http://schemas.openxmlformats.org/officeDocument/2006/math">
                    <m:oMathParaPr>
                      <m:jc m:val="left"/>
                    </m:oMathParaPr>
                    <m:oMath xmlns:m="http://schemas.openxmlformats.org/officeDocument/2006/math">
                      <m:sSub>
                        <m:sSubPr>
                          <m:ctrlPr>
                            <a:rPr lang="en-US" sz="1600" b="1"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ℒ</m:t>
                          </m:r>
                        </m:sub>
                      </m:sSub>
                      <m:d>
                        <m:dPr>
                          <m:ctrlPr>
                            <a:rPr lang="en-US" sz="1600" b="1" i="1" smtClean="0">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𝐖</m:t>
                              </m:r>
                            </m:e>
                            <m:sub>
                              <m:r>
                                <a:rPr lang="en-US" sz="1600" b="0" i="1" smtClean="0">
                                  <a:latin typeface="Cambria Math" panose="02040503050406030204" pitchFamily="18" charset="0"/>
                                  <a:ea typeface="Cambria Math" panose="02040503050406030204" pitchFamily="18" charset="0"/>
                                </a:rPr>
                                <m:t>𝐿</m:t>
                              </m:r>
                              <m:r>
                                <a:rPr lang="en-US" sz="1600" b="0" i="1" smtClean="0">
                                  <a:latin typeface="Cambria Math" panose="02040503050406030204" pitchFamily="18" charset="0"/>
                                  <a:ea typeface="Cambria Math" panose="02040503050406030204" pitchFamily="18" charset="0"/>
                                </a:rPr>
                                <m:t>−2</m:t>
                              </m:r>
                            </m:sub>
                          </m:sSub>
                        </m:e>
                      </m:d>
                      <m:r>
                        <a:rPr lang="en-US" sz="1600" b="1" i="1" smtClean="0">
                          <a:latin typeface="Cambria Math" panose="02040503050406030204" pitchFamily="18" charset="0"/>
                          <a:ea typeface="Cambria Math" panose="02040503050406030204" pitchFamily="18" charset="0"/>
                        </a:rPr>
                        <m:t>=</m:t>
                      </m:r>
                      <m:sSup>
                        <m:sSupPr>
                          <m:ctrlPr>
                            <a:rPr lang="en-US" sz="1600" b="1" i="1" smtClean="0">
                              <a:latin typeface="Cambria Math" panose="02040503050406030204" pitchFamily="18" charset="0"/>
                              <a:ea typeface="Cambria Math" panose="02040503050406030204" pitchFamily="18" charset="0"/>
                            </a:rPr>
                          </m:ctrlPr>
                        </m:sSupPr>
                        <m:e>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sz="1600" b="1" i="1">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y</m:t>
                                  </m:r>
                                </m:e>
                              </m:d>
                              <m:sSub>
                                <m:sSubPr>
                                  <m:ctrlPr>
                                    <a:rPr lang="en-US" sz="1600" b="1" i="1">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r>
                                    <a:rPr lang="en-US" sz="1600" b="0" i="1" smtClean="0">
                                      <a:latin typeface="Cambria Math" panose="02040503050406030204" pitchFamily="18" charset="0"/>
                                      <a:ea typeface="Cambria Math" panose="02040503050406030204" pitchFamily="18" charset="0"/>
                                    </a:rPr>
                                    <m:t>𝑦</m:t>
                                  </m:r>
                                </m:sub>
                              </m:sSub>
                              <m:d>
                                <m:dPr>
                                  <m:ctrlPr>
                                    <a:rPr lang="en-US" sz="1600" b="1" i="1">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rPr>
                                      </m:ctrlPr>
                                    </m:sSubPr>
                                    <m:e>
                                      <m:r>
                                        <a:rPr lang="en-US" sz="1600" b="1">
                                          <a:latin typeface="Cambria Math" panose="02040503050406030204" pitchFamily="18" charset="0"/>
                                        </a:rPr>
                                        <m:t>𝐡</m:t>
                                      </m:r>
                                    </m:e>
                                    <m:sub>
                                      <m:r>
                                        <m:rPr>
                                          <m:sty m:val="p"/>
                                        </m:rPr>
                                        <a:rPr lang="en-US" sz="1600" b="0" i="0" smtClean="0">
                                          <a:latin typeface="Cambria Math" panose="02040503050406030204" pitchFamily="18" charset="0"/>
                                        </a:rPr>
                                        <m:t>L</m:t>
                                      </m:r>
                                    </m:sub>
                                  </m:sSub>
                                </m:e>
                              </m:d>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m:rPr>
                                          <m:sty m:val="p"/>
                                        </m:rPr>
                                        <a:rPr lang="en-US" sz="1600">
                                          <a:latin typeface="Cambria Math" panose="02040503050406030204" pitchFamily="18" charset="0"/>
                                        </a:rPr>
                                        <m:t>L</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i="0" smtClean="0">
                                          <a:latin typeface="Cambria Math" panose="02040503050406030204" pitchFamily="18" charset="0"/>
                                        </a:rPr>
                                        <m:t>𝐡</m:t>
                                      </m:r>
                                    </m:e>
                                    <m:sub>
                                      <m:r>
                                        <m:rPr>
                                          <m:sty m:val="p"/>
                                        </m:rPr>
                                        <a:rPr lang="en-US" sz="1600">
                                          <a:latin typeface="Cambria Math" panose="02040503050406030204" pitchFamily="18" charset="0"/>
                                        </a:rPr>
                                        <m:t>L</m:t>
                                      </m:r>
                                      <m:r>
                                        <a:rPr lang="en-US" sz="1600" b="0" i="0" smtClean="0">
                                          <a:latin typeface="Cambria Math" panose="02040503050406030204" pitchFamily="18" charset="0"/>
                                        </a:rPr>
                                        <m:t>−1</m:t>
                                      </m:r>
                                    </m:sub>
                                  </m:sSub>
                                </m:e>
                              </m:d>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m:rPr>
                                          <m:sty m:val="p"/>
                                        </m:rPr>
                                        <a:rPr lang="en-US" sz="1600">
                                          <a:latin typeface="Cambria Math" panose="02040503050406030204" pitchFamily="18" charset="0"/>
                                        </a:rPr>
                                        <m:t>L</m:t>
                                      </m:r>
                                      <m:r>
                                        <a:rPr lang="en-US" sz="1600" b="0" i="1" smtClean="0">
                                          <a:latin typeface="Cambria Math" panose="02040503050406030204" pitchFamily="18" charset="0"/>
                                        </a:rPr>
                                        <m:t>−1</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a:latin typeface="Cambria Math" panose="02040503050406030204" pitchFamily="18" charset="0"/>
                                        </a:rPr>
                                        <m:t>𝐖</m:t>
                                      </m:r>
                                    </m:e>
                                    <m:sub>
                                      <m:r>
                                        <m:rPr>
                                          <m:sty m:val="p"/>
                                        </m:rPr>
                                        <a:rPr lang="en-US" sz="1600">
                                          <a:latin typeface="Cambria Math" panose="02040503050406030204" pitchFamily="18" charset="0"/>
                                        </a:rPr>
                                        <m:t>L</m:t>
                                      </m:r>
                                      <m:r>
                                        <a:rPr lang="en-US" sz="1600" b="0">
                                          <a:latin typeface="Cambria Math" panose="02040503050406030204" pitchFamily="18" charset="0"/>
                                        </a:rPr>
                                        <m:t>−</m:t>
                                      </m:r>
                                      <m:r>
                                        <a:rPr lang="en-US" sz="1600" b="0" i="1" smtClean="0">
                                          <a:latin typeface="Cambria Math" panose="02040503050406030204" pitchFamily="18" charset="0"/>
                                        </a:rPr>
                                        <m:t>2</m:t>
                                      </m:r>
                                    </m:sub>
                                  </m:sSub>
                                </m:e>
                              </m:d>
                            </m:e>
                          </m:d>
                        </m:e>
                        <m:sup>
                          <m:r>
                            <m:rPr>
                              <m:sty m:val="p"/>
                            </m:rPr>
                            <a:rPr lang="en-US" sz="1600">
                              <a:latin typeface="Cambria Math" panose="02040503050406030204" pitchFamily="18" charset="0"/>
                              <a:ea typeface="Cambria Math" panose="02040503050406030204" pitchFamily="18" charset="0"/>
                            </a:rPr>
                            <m:t>T</m:t>
                          </m:r>
                        </m:sup>
                      </m:sSup>
                    </m:oMath>
                  </m:oMathPara>
                </a14:m>
                <a:endParaRPr lang="en-US" dirty="0"/>
              </a:p>
            </p:txBody>
          </p:sp>
        </mc:Choice>
        <mc:Fallback xmlns="">
          <p:sp>
            <p:nvSpPr>
              <p:cNvPr id="3" name="Text Placeholder 2">
                <a:extLst>
                  <a:ext uri="{FF2B5EF4-FFF2-40B4-BE49-F238E27FC236}">
                    <a16:creationId xmlns:a16="http://schemas.microsoft.com/office/drawing/2014/main" id="{18D5C702-A5DE-5241-5B1D-0B1538C8D239}"/>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472100-6861-CFDA-DCC7-7D33A8A4D165}"/>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3EA63FFF-7D3F-66AD-3EE1-31D0C07139D5}"/>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57CC552F-1559-1948-6BBC-234CED304A1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9FAFF812-900B-3402-E4BE-2E44AA8D0757}"/>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2F63EC52-3BAC-F3F8-6B2D-0BAAB23A73C3}"/>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6F778DF-56C9-977F-B4C5-1FCC81D3AAD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518FACEB-97DC-4D77-5862-E8B78552AAD0}"/>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C07BA6E5-22EE-9984-AE3F-A8972B5FE7C7}"/>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2393FCDE-6DAD-0FF5-ED3B-D8E8771742A0}"/>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0BA51794-535C-3AB9-CECB-AB8DD1234B9D}"/>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AB19A8DC-F1FC-4522-8DBA-7631F2845778}"/>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9CA5321A-477A-86CA-6D95-CF0F610BB4BE}"/>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281DDAC2-49B8-C585-47B6-CD36062A99E2}"/>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70A045F4-64D5-BD24-37ED-B2A8EBE2B7B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227E67DA-7C13-25F1-108C-683559B2F14D}"/>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08931497-716F-FF4F-5F29-52B85597686C}"/>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386E1125-6B45-2202-F6D7-AC15DC589049}"/>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C7EEDE7C-895E-EDB2-3ECA-0FEC978257EC}"/>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A1FF3F90-E22F-CC8E-1B91-546CEBBCE786}"/>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604A621B-4687-43BD-458E-CEEE93F02E60}"/>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CA927187-9746-5F0E-6682-AFAC800C6AD7}"/>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0E264C6F-20AA-7084-9E7D-39A49C165F9D}"/>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8EC3E74A-8DEB-3CD3-FD89-1C2C5FDDC9C0}"/>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B89D57C-F909-9B9F-3F84-588D5143E8D3}"/>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A84EA4DF-C59B-077F-3736-53F60194EF2F}"/>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1898E6FF-629F-06C2-692A-F1D22563C185}"/>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34C575C3-4266-75FE-7CC6-FF9EC738A9A0}"/>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91D50B62-6FD2-980C-754C-C20ACFBC6098}"/>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DAECD89-F1CA-ACE8-22F2-0C6D8744963E}"/>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39A16B9B-C450-7323-B878-F142CB9ADD53}"/>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E0C72CE8-E70B-59D5-DF4B-DBB86EF1EF17}"/>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49BFCAFC-E91F-DDA9-39E2-072A140D85B4}"/>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E6BED20C-DA84-9180-FD25-21EDA016D985}"/>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B0F2F596-F819-9091-724C-257E124E886C}"/>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9A5D04C2-6F47-8584-4BD5-3A00DCB96D62}"/>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CFDC13DA-3823-8101-437D-4ACF80CB1208}"/>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5442B187-78DB-8D84-59A1-D12103083DD3}"/>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94C2E9A-CB48-2613-95C3-01DD2C8B6088}"/>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C81A8C7A-EC9F-92EF-BAFC-E3ADCBC0BD42}"/>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4D7DD049-3BA7-B902-7EF5-86B748B87546}"/>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3607F206-CBD5-BE49-60C5-356C28B475AF}"/>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06399BE0-2998-0399-68D4-3F6B6E3F67EF}"/>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B0C2E103-048B-1F83-CF65-ABC126F39EFE}"/>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9C3EC2CF-0859-4BC8-D2A0-40CDC1336E3F}"/>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FA88D3E0-7C09-4A45-8EDE-A505D31D64FA}"/>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E5EAEB49-0A35-B6FA-CCB4-291C28B0B94C}"/>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2F3E3FE6-F48F-D189-C582-F1A94422DEA1}"/>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415B3E19-53AD-8E97-7650-0F3E0BE8C91D}"/>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3481CBE5-9057-F93C-8DB9-D37C55500003}"/>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D49EC59-B2DD-1372-584C-4AFA716E08B4}"/>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23E33EA8-8289-A7B1-DE93-1808A83056CE}"/>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0FF85984-FF8B-8498-8FCA-E8AE977296B3}"/>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7"/>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D13AE1E-DEC7-BF22-E49F-6942D9BA633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1EDF0847-781E-F67B-8611-462BB9196890}"/>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9"/>
                <a:stretch>
                  <a:fillRect b="-5882"/>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AD16C6D5-9B01-454E-98FA-9A636F59DB8B}"/>
              </a:ext>
            </a:extLst>
          </p:cNvPr>
          <p:cNvSpPr/>
          <p:nvPr/>
        </p:nvSpPr>
        <p:spPr>
          <a:xfrm>
            <a:off x="1811379" y="2020389"/>
            <a:ext cx="1088572" cy="348342"/>
          </a:xfrm>
          <a:prstGeom prst="roundRect">
            <a:avLst/>
          </a:prstGeom>
          <a:solidFill>
            <a:srgbClr val="FF0000">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D158C02-6009-6E5F-DE22-18A89138054F}"/>
              </a:ext>
            </a:extLst>
          </p:cNvPr>
          <p:cNvSpPr/>
          <p:nvPr/>
        </p:nvSpPr>
        <p:spPr>
          <a:xfrm>
            <a:off x="1828797" y="3595314"/>
            <a:ext cx="1088572" cy="348342"/>
          </a:xfrm>
          <a:prstGeom prst="roundRect">
            <a:avLst/>
          </a:prstGeom>
          <a:solidFill>
            <a:srgbClr val="FF0000">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5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63AE-DDF2-0451-0EA2-78C77CC887D7}"/>
              </a:ext>
            </a:extLst>
          </p:cNvPr>
          <p:cNvSpPr>
            <a:spLocks noGrp="1"/>
          </p:cNvSpPr>
          <p:nvPr>
            <p:ph type="title"/>
          </p:nvPr>
        </p:nvSpPr>
        <p:spPr/>
        <p:txBody>
          <a:bodyPr>
            <a:normAutofit/>
          </a:bodyPr>
          <a:lstStyle/>
          <a:p>
            <a:r>
              <a:rPr lang="en-US" sz="2400"/>
              <a:t>A Generic Neural Network: Gradients </a:t>
            </a:r>
            <a:br>
              <a:rPr lang="en-US" sz="2400"/>
            </a:br>
            <a:r>
              <a:rPr lang="en-US" sz="1200"/>
              <a:t>with Caching/</a:t>
            </a:r>
            <a:r>
              <a:rPr lang="en-US" sz="1200" err="1"/>
              <a:t>Memoization</a:t>
            </a:r>
            <a:endParaRPr lang="en-US" sz="240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9F0534F-9659-11B4-43B7-624B69AF4475}"/>
                  </a:ext>
                </a:extLst>
              </p:cNvPr>
              <p:cNvSpPr>
                <a:spLocks noGrp="1"/>
              </p:cNvSpPr>
              <p:nvPr>
                <p:ph type="body" sz="quarter" idx="16"/>
              </p:nvPr>
            </p:nvSpPr>
            <p:spPr>
              <a:xfrm>
                <a:off x="533919" y="2724931"/>
                <a:ext cx="8085415" cy="3077573"/>
              </a:xfrm>
            </p:spPr>
            <p:txBody>
              <a:bodyPr>
                <a:noAutofit/>
              </a:bodyPr>
              <a:lstStyle/>
              <a:p>
                <a:pPr>
                  <a:lnSpc>
                    <a:spcPct val="100000"/>
                  </a:lnSpc>
                  <a:spcBef>
                    <a:spcPts val="0"/>
                  </a:spcBef>
                </a:pPr>
                <a:r>
                  <a:rPr lang="en-US" sz="1400">
                    <a:latin typeface="Corbel" panose="020B0503020204020204" pitchFamily="34" charset="0"/>
                    <a:ea typeface="Cambria Math" panose="02040503050406030204" pitchFamily="18" charset="0"/>
                  </a:rPr>
                  <a:t>Parameter gradients </a:t>
                </a:r>
                <a:r>
                  <a:rPr lang="en-US" sz="1400">
                    <a:solidFill>
                      <a:srgbClr val="C00000"/>
                    </a:solidFill>
                    <a:latin typeface="Corbel" panose="020B0503020204020204" pitchFamily="34" charset="0"/>
                    <a:ea typeface="Cambria Math" panose="02040503050406030204" pitchFamily="18" charset="0"/>
                  </a:rPr>
                  <a:t>depend on the gradients of the earlier layers</a:t>
                </a:r>
                <a:r>
                  <a:rPr lang="en-US" sz="1400">
                    <a:latin typeface="Corbel" panose="020B0503020204020204" pitchFamily="34" charset="0"/>
                    <a:ea typeface="Cambria Math" panose="02040503050406030204" pitchFamily="18" charset="0"/>
                  </a:rPr>
                  <a:t>! </a:t>
                </a:r>
              </a:p>
              <a:p>
                <a:pPr>
                  <a:lnSpc>
                    <a:spcPct val="100000"/>
                  </a:lnSpc>
                  <a:spcBef>
                    <a:spcPts val="0"/>
                  </a:spcBef>
                </a:pPr>
                <a:r>
                  <a:rPr lang="en-US" sz="1400">
                    <a:latin typeface="Corbel" panose="020B0503020204020204" pitchFamily="34" charset="0"/>
                    <a:ea typeface="Cambria Math" panose="02040503050406030204" pitchFamily="18" charset="0"/>
                  </a:rPr>
                  <a:t>So, when computing gradients at each layer, </a:t>
                </a:r>
                <a:r>
                  <a:rPr lang="en-US" sz="1400">
                    <a:solidFill>
                      <a:srgbClr val="C00000"/>
                    </a:solidFill>
                    <a:latin typeface="Corbel" panose="020B0503020204020204" pitchFamily="34" charset="0"/>
                    <a:ea typeface="Cambria Math" panose="02040503050406030204" pitchFamily="18" charset="0"/>
                  </a:rPr>
                  <a:t>we don’t need to start from scratch</a:t>
                </a:r>
                <a:r>
                  <a:rPr lang="en-US" sz="1400">
                    <a:latin typeface="Corbel" panose="020B0503020204020204" pitchFamily="34" charset="0"/>
                    <a:ea typeface="Cambria Math" panose="02040503050406030204" pitchFamily="18" charset="0"/>
                  </a:rPr>
                  <a:t>! </a:t>
                </a:r>
              </a:p>
              <a:p>
                <a:pPr>
                  <a:lnSpc>
                    <a:spcPct val="100000"/>
                  </a:lnSpc>
                  <a:spcBef>
                    <a:spcPts val="0"/>
                  </a:spcBef>
                </a:pPr>
                <a:r>
                  <a:rPr lang="en-US" sz="1400">
                    <a:latin typeface="Corbel" panose="020B0503020204020204" pitchFamily="34" charset="0"/>
                    <a:ea typeface="Cambria Math" panose="02040503050406030204" pitchFamily="18" charset="0"/>
                  </a:rPr>
                  <a:t>I can </a:t>
                </a:r>
                <a:r>
                  <a:rPr lang="en-US" sz="1400" b="1">
                    <a:solidFill>
                      <a:srgbClr val="C00000"/>
                    </a:solidFill>
                    <a:latin typeface="Corbel" panose="020B0503020204020204" pitchFamily="34" charset="0"/>
                    <a:ea typeface="Cambria Math" panose="02040503050406030204" pitchFamily="18" charset="0"/>
                  </a:rPr>
                  <a:t>reuse </a:t>
                </a:r>
                <a:r>
                  <a:rPr lang="en-US" sz="1400">
                    <a:solidFill>
                      <a:srgbClr val="C00000"/>
                    </a:solidFill>
                    <a:latin typeface="Corbel" panose="020B0503020204020204" pitchFamily="34" charset="0"/>
                    <a:ea typeface="Cambria Math" panose="02040503050406030204" pitchFamily="18" charset="0"/>
                  </a:rPr>
                  <a:t>gradients</a:t>
                </a:r>
                <a:r>
                  <a:rPr lang="en-US" sz="1400">
                    <a:latin typeface="Corbel" panose="020B0503020204020204" pitchFamily="34" charset="0"/>
                    <a:ea typeface="Cambria Math" panose="02040503050406030204" pitchFamily="18" charset="0"/>
                  </a:rPr>
                  <a:t> computed for higher layers for lower layers (i.e., </a:t>
                </a:r>
                <a:r>
                  <a:rPr lang="en-US" sz="1400" err="1">
                    <a:latin typeface="Corbel" panose="020B0503020204020204" pitchFamily="34" charset="0"/>
                    <a:ea typeface="Cambria Math" panose="02040503050406030204" pitchFamily="18" charset="0"/>
                  </a:rPr>
                  <a:t>memoization</a:t>
                </a:r>
                <a:r>
                  <a:rPr lang="en-US" sz="1400">
                    <a:latin typeface="Corbel" panose="020B0503020204020204" pitchFamily="34" charset="0"/>
                    <a:ea typeface="Cambria Math" panose="02040503050406030204" pitchFamily="18" charset="0"/>
                  </a:rPr>
                  <a:t>). </a:t>
                </a:r>
              </a:p>
              <a:p>
                <a:pPr>
                  <a:lnSpc>
                    <a:spcPct val="100000"/>
                  </a:lnSpc>
                  <a:spcBef>
                    <a:spcPts val="0"/>
                  </a:spcBef>
                </a:pPr>
                <a:endParaRPr lang="en-US" sz="1400">
                  <a:latin typeface="Corbel" panose="020B0503020204020204" pitchFamily="34" charset="0"/>
                  <a:ea typeface="Cambria Math" panose="02040503050406030204" pitchFamily="18" charset="0"/>
                </a:endParaRPr>
              </a:p>
              <a:p>
                <a:pPr>
                  <a:lnSpc>
                    <a:spcPct val="100000"/>
                  </a:lnSpc>
                  <a:spcBef>
                    <a:spcPts val="0"/>
                  </a:spcBef>
                </a:pPr>
                <a:endParaRPr lang="en-US" sz="1400">
                  <a:latin typeface="Corbel" panose="020B0503020204020204" pitchFamily="34" charset="0"/>
                  <a:ea typeface="Cambria Math" panose="02040503050406030204" pitchFamily="18" charset="0"/>
                </a:endParaRPr>
              </a:p>
              <a:p>
                <a:pPr>
                  <a:lnSpc>
                    <a:spcPct val="100000"/>
                  </a:lnSpc>
                  <a:spcBef>
                    <a:spcPts val="0"/>
                  </a:spcBef>
                </a:pPr>
                <a:endParaRPr lang="en-US" sz="1400">
                  <a:latin typeface="Corbel" panose="020B0503020204020204" pitchFamily="34" charset="0"/>
                  <a:ea typeface="Cambria Math" panose="02040503050406030204" pitchFamily="18" charset="0"/>
                </a:endParaRPr>
              </a:p>
              <a:p>
                <a:pPr marL="0" indent="0">
                  <a:lnSpc>
                    <a:spcPct val="100000"/>
                  </a:lnSpc>
                  <a:spcBef>
                    <a:spcPts val="0"/>
                  </a:spcBef>
                  <a:buNone/>
                </a:pPr>
                <a:endParaRPr lang="en-US" sz="1400">
                  <a:latin typeface="Corbel" panose="020B0503020204020204" pitchFamily="34" charset="0"/>
                  <a:ea typeface="Cambria Math" panose="02040503050406030204" pitchFamily="18" charset="0"/>
                </a:endParaRPr>
              </a:p>
              <a:p>
                <a:pPr marL="114300" indent="0">
                  <a:lnSpc>
                    <a:spcPct val="100000"/>
                  </a:lnSpc>
                  <a:spcBef>
                    <a:spcPts val="0"/>
                  </a:spcBef>
                  <a:buNone/>
                </a:pPr>
                <a:r>
                  <a:rPr lang="en-US" sz="1400">
                    <a:latin typeface="Corbel" panose="020B0503020204020204" pitchFamily="34" charset="0"/>
                    <a:ea typeface="Cambria Math" panose="02040503050406030204" pitchFamily="18" charset="0"/>
                  </a:rPr>
                  <a:t>In total, how many matrix multiplications are done here when using caching/</a:t>
                </a:r>
                <a:r>
                  <a:rPr lang="en-US" sz="1400" err="1">
                    <a:latin typeface="Corbel" panose="020B0503020204020204" pitchFamily="34" charset="0"/>
                    <a:ea typeface="Cambria Math" panose="02040503050406030204" pitchFamily="18" charset="0"/>
                  </a:rPr>
                  <a:t>memoization</a:t>
                </a:r>
                <a:r>
                  <a:rPr lang="en-US" sz="1400">
                    <a:latin typeface="Corbel" panose="020B0503020204020204" pitchFamily="34" charset="0"/>
                    <a:ea typeface="Cambria Math" panose="02040503050406030204" pitchFamily="18" charset="0"/>
                  </a:rPr>
                  <a:t>? </a:t>
                </a:r>
              </a:p>
              <a:p>
                <a:pPr marL="114300" indent="0">
                  <a:lnSpc>
                    <a:spcPct val="100000"/>
                  </a:lnSpc>
                  <a:spcBef>
                    <a:spcPts val="0"/>
                  </a:spcBef>
                  <a:buNone/>
                </a:pPr>
                <a:r>
                  <a:rPr lang="en-US" sz="1400">
                    <a:ea typeface="Cambria Math" panose="02040503050406030204" pitchFamily="18" charset="0"/>
                  </a:rPr>
                  <a:t>(A) </a:t>
                </a:r>
                <a14:m>
                  <m:oMath xmlns:m="http://schemas.openxmlformats.org/officeDocument/2006/math">
                    <m:r>
                      <a:rPr lang="en-US" sz="1400" b="0" i="1" smtClean="0">
                        <a:latin typeface="Cambria Math" panose="02040503050406030204" pitchFamily="18" charset="0"/>
                        <a:ea typeface="Cambria Math" panose="02040503050406030204" pitchFamily="18" charset="0"/>
                      </a:rPr>
                      <m:t>𝑂</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𝐿</m:t>
                        </m:r>
                      </m:e>
                    </m:d>
                  </m:oMath>
                </a14:m>
                <a:r>
                  <a:rPr lang="en-US" sz="1400">
                    <a:ea typeface="Cambria Math" panose="02040503050406030204" pitchFamily="18" charset="0"/>
                  </a:rPr>
                  <a:t> 	(B)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𝐿</m:t>
                            </m:r>
                          </m:e>
                          <m:sup>
                            <m:r>
                              <a:rPr lang="en-US" sz="1400" b="0" i="1" smtClean="0">
                                <a:latin typeface="Cambria Math" panose="02040503050406030204" pitchFamily="18" charset="0"/>
                                <a:ea typeface="Cambria Math" panose="02040503050406030204" pitchFamily="18" charset="0"/>
                              </a:rPr>
                              <m:t>2</m:t>
                            </m:r>
                          </m:sup>
                        </m:sSup>
                      </m:e>
                    </m:d>
                  </m:oMath>
                </a14:m>
                <a:r>
                  <a:rPr lang="en-US" sz="1400">
                    <a:ea typeface="Cambria Math" panose="02040503050406030204" pitchFamily="18" charset="0"/>
                  </a:rPr>
                  <a:t> 	(C)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𝐿</m:t>
                            </m:r>
                          </m:e>
                          <m:sup>
                            <m:r>
                              <a:rPr lang="en-US" sz="1400" b="0" i="1" smtClean="0">
                                <a:latin typeface="Cambria Math" panose="02040503050406030204" pitchFamily="18" charset="0"/>
                                <a:ea typeface="Cambria Math" panose="02040503050406030204" pitchFamily="18" charset="0"/>
                              </a:rPr>
                              <m:t>3</m:t>
                            </m:r>
                          </m:sup>
                        </m:sSup>
                      </m:e>
                    </m:d>
                  </m:oMath>
                </a14:m>
                <a:r>
                  <a:rPr lang="en-US" sz="1400">
                    <a:ea typeface="Cambria Math" panose="02040503050406030204" pitchFamily="18" charset="0"/>
                  </a:rPr>
                  <a:t> 	(C) </a:t>
                </a:r>
                <a14:m>
                  <m:oMath xmlns:m="http://schemas.openxmlformats.org/officeDocument/2006/math">
                    <m:r>
                      <a:rPr lang="en-US" sz="1400" i="1">
                        <a:latin typeface="Cambria Math" panose="02040503050406030204" pitchFamily="18" charset="0"/>
                        <a:ea typeface="Cambria Math" panose="02040503050406030204" pitchFamily="18" charset="0"/>
                      </a:rPr>
                      <m:t>𝑂</m:t>
                    </m:r>
                    <m:d>
                      <m:dPr>
                        <m:ctrlPr>
                          <a:rPr lang="en-US" sz="1400" i="1">
                            <a:latin typeface="Cambria Math" panose="02040503050406030204" pitchFamily="18" charset="0"/>
                            <a:ea typeface="Cambria Math" panose="02040503050406030204" pitchFamily="18" charset="0"/>
                          </a:rPr>
                        </m:ctrlPr>
                      </m:dPr>
                      <m:e>
                        <m:r>
                          <m:rPr>
                            <m:sty m:val="p"/>
                          </m:rPr>
                          <a:rPr lang="en-US" sz="1400" b="0" i="1" smtClean="0">
                            <a:latin typeface="Cambria Math" panose="02040503050406030204" pitchFamily="18" charset="0"/>
                            <a:ea typeface="Cambria Math" panose="02040503050406030204" pitchFamily="18" charset="0"/>
                          </a:rPr>
                          <m:t>exp</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m:t>
                        </m:r>
                      </m:e>
                    </m:d>
                  </m:oMath>
                </a14:m>
                <a:r>
                  <a:rPr lang="en-US" sz="1400">
                    <a:ea typeface="Cambria Math" panose="02040503050406030204" pitchFamily="18" charset="0"/>
                  </a:rPr>
                  <a:t> 	</a:t>
                </a:r>
              </a:p>
              <a:p>
                <a:pPr marL="114300" indent="0">
                  <a:lnSpc>
                    <a:spcPct val="100000"/>
                  </a:lnSpc>
                  <a:spcBef>
                    <a:spcPts val="0"/>
                  </a:spcBef>
                  <a:buNone/>
                </a:pPr>
                <a:endParaRPr lang="en-US" sz="1400">
                  <a:latin typeface="Corbel" panose="020B0503020204020204" pitchFamily="34" charset="0"/>
                  <a:ea typeface="Cambria Math" panose="02040503050406030204" pitchFamily="18" charset="0"/>
                </a:endParaRPr>
              </a:p>
            </p:txBody>
          </p:sp>
        </mc:Choice>
        <mc:Fallback xmlns="">
          <p:sp>
            <p:nvSpPr>
              <p:cNvPr id="4" name="Content Placeholder 3">
                <a:extLst>
                  <a:ext uri="{FF2B5EF4-FFF2-40B4-BE49-F238E27FC236}">
                    <a16:creationId xmlns:a16="http://schemas.microsoft.com/office/drawing/2014/main" id="{69F0534F-9659-11B4-43B7-624B69AF4475}"/>
                  </a:ext>
                </a:extLst>
              </p:cNvPr>
              <p:cNvSpPr>
                <a:spLocks noGrp="1" noRot="1" noChangeAspect="1" noMove="1" noResize="1" noEditPoints="1" noAdjustHandles="1" noChangeArrowheads="1" noChangeShapeType="1" noTextEdit="1"/>
              </p:cNvSpPr>
              <p:nvPr>
                <p:ph type="body" sz="quarter" idx="16"/>
              </p:nvPr>
            </p:nvSpPr>
            <p:spPr>
              <a:xfrm>
                <a:off x="533919" y="2724931"/>
                <a:ext cx="8085415" cy="3077573"/>
              </a:xfrm>
              <a:blipFill>
                <a:blip r:embed="rId3"/>
                <a:stretch>
                  <a:fillRect l="-151" t="-396"/>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68CBDD-A64D-03C7-5589-BB115D1B0D6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4D7F9E74-5A2A-553C-DF2B-0273E753ECB6}"/>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6C6F3DCE-73F7-F534-CC82-68E9EA47ED6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D5012E26-3572-343B-EC1C-82AAF1311DDA}"/>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353E1BD9-FE84-A3C3-0D96-DFB0580909EC}"/>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E1F1DAF-C5B4-424E-0C3A-07204B1068F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D0EF3A70-5BFF-11CA-3EC7-0FF284E60665}"/>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F2016AF-6DC9-5E10-08A9-E1803F93141E}"/>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72A5BB-84FC-71AC-91CC-46B0D1FBE6D3}"/>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2C7B12C0-BE94-C55F-9EF7-F911308262C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D8572DBF-971E-0F43-E548-3EED854FCA8C}"/>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639F9344-BD5A-9B7C-20D4-FE8B4F0BA10C}"/>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9EB015A-8ECF-B088-D31A-177ECAB4F680}"/>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5269A92B-1979-EAA1-9877-6B9117CDDE5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1F7AFDDB-0BF2-8B3A-E7C0-968BC74799C3}"/>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B751BE4-46FF-4A80-946C-281EB27962F2}"/>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AA114D25-2170-AC07-D73D-15F657A53FC2}"/>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824469AD-2A2A-7246-DCEE-4377AD8AFA1B}"/>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1DCD8DCC-CE7D-72AF-7F51-A844F57B55BF}"/>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DEA2571-9102-2285-7D3E-9AB69E31F56B}"/>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00581F97-D711-F21D-8316-9E9618990EBE}"/>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0617CC2-E777-BCA2-8C56-2C47E57375F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D451E47-AF5D-C556-60FE-D4B31614C8D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CB62C25-17E9-0DC6-B40A-4A479877EDDF}"/>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F50B04-169B-8980-E3BC-AFAF61E7E6D9}"/>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568BD36-AF52-9410-37A3-75EB02E504A4}"/>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D6617460-4C28-645D-CC23-AE7C88CD274F}"/>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F55216F-4E5F-59E1-AD1D-882102A49EAA}"/>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F5A58B-A892-5BC3-F149-4790DB582B5D}"/>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C0AAA609-2343-F468-AE57-82B4D4865906}"/>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75DAA5E4-EC14-EEE0-FA6D-B9FB5FC5301E}"/>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36F4475-87EB-3E32-7C27-9BB827450CE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1471555E-9CC0-B257-2EA1-DA5A4B57331A}"/>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CB1DF43B-DDBF-A6F2-F0A8-468E75A553CB}"/>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4AC2223-C2A3-1331-6738-FE0423F0F4D9}"/>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FCB9763F-68F1-C60D-3965-F61C3A8CC619}"/>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7CD63D2D-DDAC-969C-600D-09942F3158EF}"/>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0BB381B-CA74-7FBD-AE75-BCAC26868AAF}"/>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7407099B-DC61-F995-D81E-5BF6F847BCC9}"/>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31E85E31-24F4-0DDA-DB21-9F82DE0E545F}"/>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92A2A7C4-6661-0433-309A-F752F8DAA6F6}"/>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8F17A3F-94EA-2AED-BC6F-23B5B849D621}"/>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CA6A7B3F-C7CE-D4D8-39EB-2E91086D5E1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C04C7E0F-808E-D886-AF27-D7F7EA7BFE1A}"/>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FA6DD76-04D5-0116-67B3-9C7BABCBC04F}"/>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9B403BD9-07CB-77CC-A5D0-8893C4C34B6F}"/>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6193908D-0B85-EDA7-1BD1-B34B97DED8C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981C3A3E-CB49-0F7D-2C29-1855E6CD9171}"/>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E6FD7A71-A74A-4352-15D6-297D0F37BC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0E42411-D868-F7F9-B453-E555FD7D998A}"/>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51CE61D-2725-1021-8331-AED3BB5FC7FB}"/>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6F95B677-9DE1-2CCB-0BEB-15AF85E19499}"/>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7"/>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D44F50-6083-81F7-2CB3-C86C6E336CE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8EC05AC4-05B2-98FD-7CE5-B1558F14CAE3}"/>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9"/>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ular Callout 11">
                <a:extLst>
                  <a:ext uri="{FF2B5EF4-FFF2-40B4-BE49-F238E27FC236}">
                    <a16:creationId xmlns:a16="http://schemas.microsoft.com/office/drawing/2014/main" id="{2DE3ADA3-E555-7AAD-262D-DA2623D641C4}"/>
                  </a:ext>
                </a:extLst>
              </p:cNvPr>
              <p:cNvSpPr/>
              <p:nvPr/>
            </p:nvSpPr>
            <p:spPr>
              <a:xfrm>
                <a:off x="1027318" y="3503543"/>
                <a:ext cx="4972886" cy="737451"/>
              </a:xfrm>
              <a:prstGeom prst="wedgeRoundRectCallout">
                <a:avLst>
                  <a:gd name="adj1" fmla="val 25503"/>
                  <a:gd name="adj2" fmla="val -38670"/>
                  <a:gd name="adj3" fmla="val 16667"/>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rbel" panose="020B0503020204020204" pitchFamily="34" charset="0"/>
                  </a:rPr>
                  <a:t>Let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𝑖</m:t>
                        </m:r>
                      </m:sub>
                    </m:sSub>
                  </m:oMath>
                </a14:m>
                <a:r>
                  <a:rPr lang="en-US" dirty="0">
                    <a:latin typeface="Corbel" panose="020B0503020204020204" pitchFamily="34" charset="0"/>
                  </a:rPr>
                  <a:t> denote Jacobian at the output of layer </a:t>
                </a:r>
                <a14:m>
                  <m:oMath xmlns:m="http://schemas.openxmlformats.org/officeDocument/2006/math">
                    <m:r>
                      <a:rPr lang="en-US" i="1" smtClean="0">
                        <a:latin typeface="Cambria Math" panose="02040503050406030204" pitchFamily="18" charset="0"/>
                      </a:rPr>
                      <m:t>𝑖</m:t>
                    </m:r>
                  </m:oMath>
                </a14:m>
                <a:r>
                  <a:rPr lang="en-US" dirty="0">
                    <a:latin typeface="Corbel" panose="020B0503020204020204" pitchFamily="34" charset="0"/>
                  </a:rPr>
                  <a:t>:</a:t>
                </a:r>
              </a:p>
              <a:p>
                <a:pPr algn="ctr"/>
                <a:r>
                  <a:rPr lang="en-US" dirty="0">
                    <a:solidFill>
                      <a:srgbClr val="0006C7"/>
                    </a:solidFill>
                    <a:ea typeface="Cambria Math" panose="02040503050406030204" pitchFamily="18" charset="0"/>
                  </a:rPr>
                  <a:t>First layer: </a:t>
                </a:r>
                <a14:m>
                  <m:oMath xmlns:m="http://schemas.openxmlformats.org/officeDocument/2006/math">
                    <m:sSub>
                      <m:sSubPr>
                        <m:ctrlPr>
                          <a:rPr lang="en-US" b="0" i="1" smtClean="0">
                            <a:solidFill>
                              <a:srgbClr val="0006C7"/>
                            </a:solidFill>
                            <a:latin typeface="Cambria Math" panose="02040503050406030204" pitchFamily="18" charset="0"/>
                            <a:ea typeface="Cambria Math" panose="02040503050406030204" pitchFamily="18" charset="0"/>
                          </a:rPr>
                        </m:ctrlPr>
                      </m:sSubPr>
                      <m:e>
                        <m:r>
                          <a:rPr lang="en-US" b="0" i="1" smtClean="0">
                            <a:solidFill>
                              <a:srgbClr val="0006C7"/>
                            </a:solidFill>
                            <a:latin typeface="Cambria Math" panose="02040503050406030204" pitchFamily="18" charset="0"/>
                            <a:ea typeface="Cambria Math" panose="02040503050406030204" pitchFamily="18" charset="0"/>
                          </a:rPr>
                          <m:t>𝛿</m:t>
                        </m:r>
                      </m:e>
                      <m:sub>
                        <m:r>
                          <a:rPr lang="en-US" b="0" i="1" smtClean="0">
                            <a:solidFill>
                              <a:srgbClr val="0006C7"/>
                            </a:solidFill>
                            <a:latin typeface="Cambria Math" panose="02040503050406030204" pitchFamily="18" charset="0"/>
                            <a:ea typeface="Cambria Math" panose="02040503050406030204" pitchFamily="18" charset="0"/>
                          </a:rPr>
                          <m:t>𝐿</m:t>
                        </m:r>
                      </m:sub>
                    </m:sSub>
                    <m:r>
                      <a:rPr lang="en-US" b="0" i="1" smtClean="0">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b="1"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y</m:t>
                        </m:r>
                      </m:e>
                    </m:d>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𝑦</m:t>
                        </m:r>
                      </m:sub>
                    </m:sSub>
                    <m:d>
                      <m:dPr>
                        <m:ctrlPr>
                          <a:rPr lang="en-US" b="1" i="1">
                            <a:latin typeface="Cambria Math" panose="02040503050406030204" pitchFamily="18" charset="0"/>
                            <a:ea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𝐡</m:t>
                            </m:r>
                          </m:e>
                          <m:sub>
                            <m:r>
                              <m:rPr>
                                <m:sty m:val="p"/>
                              </m:rPr>
                              <a:rPr lang="en-US">
                                <a:latin typeface="Cambria Math" panose="02040503050406030204" pitchFamily="18" charset="0"/>
                              </a:rPr>
                              <m:t>L</m:t>
                            </m:r>
                          </m:sub>
                        </m:sSub>
                      </m:e>
                    </m:d>
                  </m:oMath>
                </a14:m>
                <a:endParaRPr lang="en-US" b="1" i="1" dirty="0">
                  <a:latin typeface="Cambria Math" panose="02040503050406030204" pitchFamily="18" charset="0"/>
                  <a:ea typeface="Cambria Math" panose="02040503050406030204" pitchFamily="18" charset="0"/>
                </a:endParaRPr>
              </a:p>
              <a:p>
                <a:pPr algn="ctr"/>
                <a:r>
                  <a:rPr lang="en-US" dirty="0">
                    <a:solidFill>
                      <a:srgbClr val="0006C7"/>
                    </a:solidFill>
                    <a:ea typeface="Cambria Math" panose="02040503050406030204" pitchFamily="18" charset="0"/>
                  </a:rPr>
                  <a:t>Subsequent layers: </a:t>
                </a:r>
                <a14:m>
                  <m:oMath xmlns:m="http://schemas.openxmlformats.org/officeDocument/2006/math">
                    <m:sSub>
                      <m:sSubPr>
                        <m:ctrlPr>
                          <a:rPr lang="en-US" i="1">
                            <a:solidFill>
                              <a:srgbClr val="0006C7"/>
                            </a:solidFill>
                            <a:latin typeface="Cambria Math" panose="02040503050406030204" pitchFamily="18" charset="0"/>
                            <a:ea typeface="Cambria Math" panose="02040503050406030204" pitchFamily="18" charset="0"/>
                          </a:rPr>
                        </m:ctrlPr>
                      </m:sSubPr>
                      <m:e>
                        <m:r>
                          <a:rPr lang="en-US" i="1">
                            <a:solidFill>
                              <a:srgbClr val="0006C7"/>
                            </a:solidFill>
                            <a:latin typeface="Cambria Math" panose="02040503050406030204" pitchFamily="18" charset="0"/>
                            <a:ea typeface="Cambria Math" panose="02040503050406030204" pitchFamily="18" charset="0"/>
                          </a:rPr>
                          <m:t>𝛿</m:t>
                        </m:r>
                      </m:e>
                      <m:sub>
                        <m:r>
                          <a:rPr lang="en-US" i="1">
                            <a:solidFill>
                              <a:srgbClr val="0006C7"/>
                            </a:solidFill>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oMath>
                </a14:m>
                <a:r>
                  <a:rPr lang="en-US" dirty="0">
                    <a:solidFill>
                      <a:srgbClr val="0006C7"/>
                    </a:solidFill>
                    <a:ea typeface="Cambria Math" panose="02040503050406030204" pitchFamily="18" charset="0"/>
                  </a:rPr>
                  <a:t> </a:t>
                </a:r>
                <a14:m>
                  <m:oMath xmlns:m="http://schemas.openxmlformats.org/officeDocument/2006/math">
                    <m:sSub>
                      <m:sSubPr>
                        <m:ctrlPr>
                          <a:rPr lang="en-US" i="1">
                            <a:solidFill>
                              <a:srgbClr val="0006C7"/>
                            </a:solidFill>
                            <a:latin typeface="Cambria Math" panose="02040503050406030204" pitchFamily="18" charset="0"/>
                            <a:ea typeface="Cambria Math" panose="02040503050406030204" pitchFamily="18" charset="0"/>
                          </a:rPr>
                        </m:ctrlPr>
                      </m:sSubPr>
                      <m:e>
                        <m:r>
                          <a:rPr lang="en-US" i="1">
                            <a:solidFill>
                              <a:srgbClr val="0006C7"/>
                            </a:solidFill>
                            <a:latin typeface="Cambria Math" panose="02040503050406030204" pitchFamily="18" charset="0"/>
                            <a:ea typeface="Cambria Math" panose="02040503050406030204" pitchFamily="18" charset="0"/>
                          </a:rPr>
                          <m:t>𝛿</m:t>
                        </m:r>
                      </m:e>
                      <m:sub>
                        <m:r>
                          <a:rPr lang="en-US" i="1">
                            <a:solidFill>
                              <a:srgbClr val="0006C7"/>
                            </a:solidFill>
                            <a:latin typeface="Cambria Math" panose="02040503050406030204" pitchFamily="18" charset="0"/>
                            <a:ea typeface="Cambria Math" panose="02040503050406030204" pitchFamily="18" charset="0"/>
                          </a:rPr>
                          <m:t>𝑖</m:t>
                        </m:r>
                        <m:r>
                          <a:rPr lang="en-US" b="0" i="1" smtClean="0">
                            <a:solidFill>
                              <a:srgbClr val="0006C7"/>
                            </a:solidFill>
                            <a:latin typeface="Cambria Math" panose="02040503050406030204" pitchFamily="18" charset="0"/>
                            <a:ea typeface="Cambria Math" panose="02040503050406030204" pitchFamily="18" charset="0"/>
                          </a:rPr>
                          <m:t>+1</m:t>
                        </m:r>
                      </m:sub>
                    </m:sSub>
                  </m:oMath>
                </a14:m>
                <a:r>
                  <a:rPr lang="en-US" b="1" dirty="0">
                    <a:ea typeface="Cambria Math" panose="02040503050406030204" pitchFamily="18" charset="0"/>
                  </a:rPr>
                  <a:t> </a:t>
                </a:r>
                <a14:m>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 </m:t>
                        </m:r>
                        <m:r>
                          <a:rPr lang="en-US" b="1">
                            <a:latin typeface="Cambria Math" panose="02040503050406030204" pitchFamily="18" charset="0"/>
                            <a:ea typeface="Cambria Math" panose="02040503050406030204" pitchFamily="18" charset="0"/>
                          </a:rPr>
                          <m:t>𝐉</m:t>
                        </m:r>
                      </m:e>
                      <m:sub>
                        <m:sSub>
                          <m:sSubPr>
                            <m:ctrlPr>
                              <a:rPr lang="en-US" b="1" i="1">
                                <a:latin typeface="Cambria Math" panose="02040503050406030204" pitchFamily="18" charset="0"/>
                              </a:rPr>
                            </m:ctrlPr>
                          </m:sSubPr>
                          <m:e>
                            <m:r>
                              <a:rPr lang="en-US" b="1">
                                <a:latin typeface="Cambria Math" panose="02040503050406030204" pitchFamily="18" charset="0"/>
                              </a:rPr>
                              <m:t>𝐡</m:t>
                            </m:r>
                          </m:e>
                          <m:sub>
                            <m:r>
                              <a:rPr lang="en-US" i="1">
                                <a:latin typeface="Cambria Math" panose="02040503050406030204" pitchFamily="18" charset="0"/>
                              </a:rPr>
                              <m:t>𝑖</m:t>
                            </m:r>
                          </m:sub>
                        </m:sSub>
                      </m:sub>
                    </m:sSub>
                    <m:d>
                      <m:dPr>
                        <m:ctrlPr>
                          <a:rPr lang="en-US" b="1" i="1">
                            <a:latin typeface="Cambria Math" panose="02040503050406030204" pitchFamily="18" charset="0"/>
                            <a:ea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𝐡</m:t>
                            </m:r>
                          </m:e>
                          <m:sub>
                            <m:r>
                              <a:rPr lang="en-US" i="1">
                                <a:latin typeface="Cambria Math" panose="02040503050406030204" pitchFamily="18" charset="0"/>
                              </a:rPr>
                              <m:t>𝑖</m:t>
                            </m:r>
                            <m:r>
                              <a:rPr lang="en-US" i="1">
                                <a:latin typeface="Cambria Math" panose="02040503050406030204" pitchFamily="18" charset="0"/>
                              </a:rPr>
                              <m:t>−1</m:t>
                            </m:r>
                          </m:sub>
                        </m:sSub>
                      </m:e>
                    </m:d>
                    <m:r>
                      <a:rPr lang="en-US" b="1" i="1" smtClean="0">
                        <a:latin typeface="Cambria Math" panose="02040503050406030204" pitchFamily="18" charset="0"/>
                      </a:rPr>
                      <m:t>, ∀</m:t>
                    </m:r>
                    <m:r>
                      <a:rPr lang="en-US" b="0" i="1" smtClean="0">
                        <a:latin typeface="Cambria Math" panose="02040503050406030204" pitchFamily="18" charset="0"/>
                      </a:rPr>
                      <m:t>𝑖</m:t>
                    </m:r>
                  </m:oMath>
                </a14:m>
                <a:r>
                  <a:rPr lang="en-US" i="1" dirty="0">
                    <a:latin typeface="Cambria Math" panose="02040503050406030204" pitchFamily="18" charset="0"/>
                    <a:ea typeface="Cambria Math" panose="02040503050406030204" pitchFamily="18" charset="0"/>
                  </a:rPr>
                  <a:t>: </a:t>
                </a:r>
                <a14:m>
                  <m:oMath xmlns:m="http://schemas.openxmlformats.org/officeDocument/2006/math">
                    <m:r>
                      <a:rPr lang="en-US">
                        <a:latin typeface="Cambria Math" panose="02040503050406030204" pitchFamily="18" charset="0"/>
                      </a:rPr>
                      <m:t>0≤</m:t>
                    </m:r>
                    <m:r>
                      <a:rPr lang="en-US">
                        <a:latin typeface="Cambria Math" panose="02040503050406030204" pitchFamily="18" charset="0"/>
                      </a:rPr>
                      <m:t>𝑖</m:t>
                    </m:r>
                    <m:r>
                      <a:rPr lang="en-US">
                        <a:latin typeface="Cambria Math" panose="02040503050406030204" pitchFamily="18" charset="0"/>
                      </a:rPr>
                      <m:t>≤</m:t>
                    </m:r>
                    <m:r>
                      <a:rPr lang="en-US">
                        <a:latin typeface="Cambria Math" panose="02040503050406030204" pitchFamily="18" charset="0"/>
                      </a:rPr>
                      <m:t>𝐿</m:t>
                    </m:r>
                    <m:r>
                      <a:rPr lang="en-US">
                        <a:latin typeface="Cambria Math" panose="02040503050406030204" pitchFamily="18" charset="0"/>
                      </a:rPr>
                      <m:t>−1</m:t>
                    </m:r>
                  </m:oMath>
                </a14:m>
                <a:endParaRPr lang="en-US" i="1" dirty="0">
                  <a:latin typeface="Cambria Math" panose="02040503050406030204" pitchFamily="18" charset="0"/>
                  <a:ea typeface="Cambria Math" panose="02040503050406030204" pitchFamily="18" charset="0"/>
                </a:endParaRPr>
              </a:p>
            </p:txBody>
          </p:sp>
        </mc:Choice>
        <mc:Fallback xmlns="">
          <p:sp>
            <p:nvSpPr>
              <p:cNvPr id="12" name="Rounded Rectangular Callout 11">
                <a:extLst>
                  <a:ext uri="{FF2B5EF4-FFF2-40B4-BE49-F238E27FC236}">
                    <a16:creationId xmlns:a16="http://schemas.microsoft.com/office/drawing/2014/main" id="{2DE3ADA3-E555-7AAD-262D-DA2623D641C4}"/>
                  </a:ext>
                </a:extLst>
              </p:cNvPr>
              <p:cNvSpPr>
                <a:spLocks noRot="1" noChangeAspect="1" noMove="1" noResize="1" noEditPoints="1" noAdjustHandles="1" noChangeArrowheads="1" noChangeShapeType="1" noTextEdit="1"/>
              </p:cNvSpPr>
              <p:nvPr/>
            </p:nvSpPr>
            <p:spPr>
              <a:xfrm>
                <a:off x="1027318" y="3503543"/>
                <a:ext cx="4972886" cy="737451"/>
              </a:xfrm>
              <a:prstGeom prst="wedgeRoundRectCallout">
                <a:avLst>
                  <a:gd name="adj1" fmla="val 25503"/>
                  <a:gd name="adj2" fmla="val -38670"/>
                  <a:gd name="adj3" fmla="val 16667"/>
                </a:avLst>
              </a:prstGeom>
              <a:blipFill>
                <a:blip r:embed="rId10"/>
                <a:stretch>
                  <a:fillRect t="-3333" b="-6667"/>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54FDD5A-00AD-0AB4-EC40-63D88D40EC5A}"/>
                  </a:ext>
                </a:extLst>
              </p:cNvPr>
              <p:cNvSpPr txBox="1"/>
              <p:nvPr/>
            </p:nvSpPr>
            <p:spPr>
              <a:xfrm>
                <a:off x="-267186" y="924374"/>
                <a:ext cx="6811248" cy="1680653"/>
              </a:xfrm>
              <a:prstGeom prst="rect">
                <a:avLst/>
              </a:prstGeom>
              <a:noFill/>
            </p:spPr>
            <p:txBody>
              <a:bodyPr wrap="square">
                <a:spAutoFit/>
              </a:bodyPr>
              <a:lstStyle/>
              <a:p>
                <a:pPr marL="596900">
                  <a:lnSpc>
                    <a:spcPct val="120000"/>
                  </a:lnSpc>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smtClean="0">
                              <a:latin typeface="Cambria Math" panose="02040503050406030204" pitchFamily="18" charset="0"/>
                              <a:ea typeface="Cambria Math" panose="02040503050406030204" pitchFamily="18" charset="0"/>
                            </a:rPr>
                            <m:t>∇</m:t>
                          </m:r>
                        </m:e>
                        <m:sub>
                          <m:r>
                            <a:rPr lang="en-US">
                              <a:latin typeface="Cambria Math" panose="02040503050406030204" pitchFamily="18" charset="0"/>
                              <a:ea typeface="Cambria Math" panose="02040503050406030204" pitchFamily="18" charset="0"/>
                            </a:rPr>
                            <m:t>ℒ</m:t>
                          </m:r>
                        </m:sub>
                      </m:sSub>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𝐖</m:t>
                              </m:r>
                            </m:e>
                            <m:sub>
                              <m:r>
                                <a:rPr lang="en-US" smtClean="0">
                                  <a:latin typeface="Cambria Math" panose="02040503050406030204" pitchFamily="18" charset="0"/>
                                  <a:ea typeface="Cambria Math" panose="02040503050406030204" pitchFamily="18" charset="0"/>
                                </a:rPr>
                                <m:t>𝐿</m:t>
                              </m:r>
                              <m:r>
                                <a:rPr lang="en-US" smtClean="0">
                                  <a:latin typeface="Cambria Math" panose="02040503050406030204" pitchFamily="18" charset="0"/>
                                  <a:ea typeface="Cambria Math" panose="02040503050406030204" pitchFamily="18" charset="0"/>
                                </a:rPr>
                                <m:t>−1</m:t>
                              </m:r>
                            </m:sub>
                          </m:sSub>
                        </m:e>
                      </m:d>
                      <m:r>
                        <a:rPr lang="en-US"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r>
                                    <m:rPr>
                                      <m:sty m:val="p"/>
                                    </m:rPr>
                                    <a:rPr lang="en-US" smtClean="0">
                                      <a:latin typeface="Cambria Math" panose="02040503050406030204" pitchFamily="18" charset="0"/>
                                      <a:ea typeface="Cambria Math" panose="02040503050406030204" pitchFamily="18" charset="0"/>
                                    </a:rPr>
                                    <m:t>y</m:t>
                                  </m:r>
                                </m:e>
                              </m:d>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smtClean="0">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rPr>
                                      </m:ctrlPr>
                                    </m:sSubPr>
                                    <m:e>
                                      <m:r>
                                        <a:rPr lang="en-US">
                                          <a:latin typeface="Cambria Math" panose="02040503050406030204" pitchFamily="18" charset="0"/>
                                        </a:rPr>
                                        <m:t>𝐡</m:t>
                                      </m:r>
                                    </m:e>
                                    <m:sub>
                                      <m:r>
                                        <m:rPr>
                                          <m:sty m:val="p"/>
                                        </m:rPr>
                                        <a:rPr lang="en-US" smtClean="0">
                                          <a:latin typeface="Cambria Math" panose="02040503050406030204" pitchFamily="18" charset="0"/>
                                        </a:rPr>
                                        <m:t>L</m:t>
                                      </m:r>
                                    </m:sub>
                                  </m:sSub>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smtClean="0">
                                          <a:latin typeface="Cambria Math" panose="02040503050406030204" pitchFamily="18" charset="0"/>
                                        </a:rPr>
                                        <m:t>𝐖</m:t>
                                      </m:r>
                                    </m:e>
                                    <m:sub>
                                      <m:r>
                                        <m:rPr>
                                          <m:sty m:val="p"/>
                                        </m:rPr>
                                        <a:rPr lang="en-US">
                                          <a:latin typeface="Cambria Math" panose="02040503050406030204" pitchFamily="18" charset="0"/>
                                        </a:rPr>
                                        <m:t>L</m:t>
                                      </m:r>
                                      <m:r>
                                        <a:rPr lang="en-US" smtClean="0">
                                          <a:latin typeface="Cambria Math" panose="02040503050406030204" pitchFamily="18" charset="0"/>
                                        </a:rPr>
                                        <m:t>−1</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dirty="0">
                  <a:latin typeface="Cambria Math" panose="02040503050406030204" pitchFamily="18" charset="0"/>
                  <a:ea typeface="Cambria Math" panose="02040503050406030204" pitchFamily="18" charset="0"/>
                  <a:cs typeface="Tahoma" panose="020B0604030504040204" pitchFamily="34" charset="0"/>
                </a:endParaRPr>
              </a:p>
              <a:p>
                <a:pPr marL="596900" lvl="1" indent="0">
                  <a:lnSpc>
                    <a:spcPct val="120000"/>
                  </a:lnSpc>
                  <a:buNone/>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smtClean="0">
                              <a:latin typeface="Cambria Math" panose="02040503050406030204" pitchFamily="18" charset="0"/>
                              <a:ea typeface="Cambria Math" panose="02040503050406030204" pitchFamily="18" charset="0"/>
                            </a:rPr>
                            <m:t>∇</m:t>
                          </m:r>
                        </m:e>
                        <m:sub>
                          <m:r>
                            <a:rPr lang="en-US">
                              <a:latin typeface="Cambria Math" panose="02040503050406030204" pitchFamily="18" charset="0"/>
                              <a:ea typeface="Cambria Math" panose="02040503050406030204" pitchFamily="18" charset="0"/>
                            </a:rPr>
                            <m:t>ℒ</m:t>
                          </m:r>
                        </m:sub>
                      </m:sSub>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𝐖</m:t>
                              </m:r>
                            </m:e>
                            <m:sub>
                              <m:r>
                                <a:rPr lang="en-US" smtClean="0">
                                  <a:latin typeface="Cambria Math" panose="02040503050406030204" pitchFamily="18" charset="0"/>
                                  <a:ea typeface="Cambria Math" panose="02040503050406030204" pitchFamily="18" charset="0"/>
                                </a:rPr>
                                <m:t>𝐿</m:t>
                              </m:r>
                              <m:r>
                                <a:rPr lang="en-US" smtClean="0">
                                  <a:latin typeface="Cambria Math" panose="02040503050406030204" pitchFamily="18" charset="0"/>
                                  <a:ea typeface="Cambria Math" panose="02040503050406030204" pitchFamily="18" charset="0"/>
                                </a:rPr>
                                <m:t>−2</m:t>
                              </m:r>
                            </m:sub>
                          </m:sSub>
                        </m:e>
                      </m:d>
                      <m:r>
                        <a:rPr lang="en-US"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r>
                                    <m:rPr>
                                      <m:sty m:val="p"/>
                                    </m:rPr>
                                    <a:rPr lang="en-US" smtClean="0">
                                      <a:latin typeface="Cambria Math" panose="02040503050406030204" pitchFamily="18" charset="0"/>
                                      <a:ea typeface="Cambria Math" panose="02040503050406030204" pitchFamily="18" charset="0"/>
                                    </a:rPr>
                                    <m:t>y</m:t>
                                  </m:r>
                                </m:e>
                              </m:d>
                              <m:sSub>
                                <m:sSubPr>
                                  <m:ctrlPr>
                                    <a:rPr lang="en-US" i="1">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smtClean="0">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rPr>
                                      </m:ctrlPr>
                                    </m:sSubPr>
                                    <m:e>
                                      <m:r>
                                        <a:rPr lang="en-US">
                                          <a:latin typeface="Cambria Math" panose="02040503050406030204" pitchFamily="18" charset="0"/>
                                        </a:rPr>
                                        <m:t>𝐡</m:t>
                                      </m:r>
                                    </m:e>
                                    <m:sub>
                                      <m:r>
                                        <m:rPr>
                                          <m:sty m:val="p"/>
                                        </m:rPr>
                                        <a:rPr lang="en-US" smtClean="0">
                                          <a:latin typeface="Cambria Math" panose="02040503050406030204" pitchFamily="18" charset="0"/>
                                        </a:rPr>
                                        <m:t>L</m:t>
                                      </m:r>
                                    </m:sub>
                                  </m:sSub>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smtClean="0">
                                          <a:latin typeface="Cambria Math" panose="02040503050406030204" pitchFamily="18" charset="0"/>
                                        </a:rPr>
                                        <m:t>𝐡</m:t>
                                      </m:r>
                                    </m:e>
                                    <m:sub>
                                      <m:r>
                                        <m:rPr>
                                          <m:sty m:val="p"/>
                                        </m:rPr>
                                        <a:rPr lang="en-US">
                                          <a:latin typeface="Cambria Math" panose="02040503050406030204" pitchFamily="18" charset="0"/>
                                        </a:rPr>
                                        <m:t>L</m:t>
                                      </m:r>
                                      <m:r>
                                        <a:rPr lang="en-US" smtClean="0">
                                          <a:latin typeface="Cambria Math" panose="02040503050406030204" pitchFamily="18" charset="0"/>
                                        </a:rPr>
                                        <m:t>−1</m:t>
                                      </m:r>
                                    </m:sub>
                                  </m:sSub>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r>
                                        <a:rPr lang="en-US" smtClean="0">
                                          <a:latin typeface="Cambria Math" panose="02040503050406030204" pitchFamily="18" charset="0"/>
                                        </a:rPr>
                                        <m:t>−1</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m:rPr>
                                          <m:sty m:val="p"/>
                                        </m:rPr>
                                        <a:rPr lang="en-US">
                                          <a:latin typeface="Cambria Math" panose="02040503050406030204" pitchFamily="18" charset="0"/>
                                        </a:rPr>
                                        <m:t>L</m:t>
                                      </m:r>
                                      <m:r>
                                        <a:rPr lang="en-US">
                                          <a:latin typeface="Cambria Math" panose="02040503050406030204" pitchFamily="18" charset="0"/>
                                        </a:rPr>
                                        <m:t>−2</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dirty="0">
                  <a:latin typeface="Tahoma" panose="020B0604030504040204" pitchFamily="34" charset="0"/>
                  <a:ea typeface="Cambria Math" panose="02040503050406030204" pitchFamily="18" charset="0"/>
                  <a:cs typeface="Tahoma" panose="020B0604030504040204" pitchFamily="34" charset="0"/>
                </a:endParaRPr>
              </a:p>
              <a:p>
                <a:pPr marL="596900" lvl="1" indent="0">
                  <a:lnSpc>
                    <a:spcPct val="120000"/>
                  </a:lnSpc>
                  <a:buNone/>
                </a:pPr>
                <a:r>
                  <a:rPr lang="en-US" dirty="0">
                    <a:latin typeface="Tahoma" panose="020B0604030504040204" pitchFamily="34" charset="0"/>
                    <a:ea typeface="Cambria Math" panose="02040503050406030204" pitchFamily="18" charset="0"/>
                    <a:cs typeface="Tahoma" panose="020B0604030504040204" pitchFamily="34" charset="0"/>
                  </a:rPr>
                  <a:t>	… </a:t>
                </a:r>
              </a:p>
              <a:p>
                <a:pPr marL="596900" lvl="1" indent="0">
                  <a:lnSpc>
                    <a:spcPct val="120000"/>
                  </a:lnSpc>
                  <a:buNone/>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smtClean="0">
                              <a:latin typeface="Cambria Math" panose="02040503050406030204" pitchFamily="18" charset="0"/>
                              <a:ea typeface="Cambria Math" panose="02040503050406030204" pitchFamily="18" charset="0"/>
                            </a:rPr>
                            <m:t>∇</m:t>
                          </m:r>
                        </m:e>
                        <m:sub>
                          <m:r>
                            <a:rPr lang="en-US">
                              <a:latin typeface="Cambria Math" panose="02040503050406030204" pitchFamily="18" charset="0"/>
                              <a:ea typeface="Cambria Math" panose="02040503050406030204" pitchFamily="18" charset="0"/>
                            </a:rPr>
                            <m:t>ℒ</m:t>
                          </m:r>
                        </m:sub>
                      </m:sSub>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smtClean="0">
                                  <a:latin typeface="Cambria Math" panose="02040503050406030204" pitchFamily="18" charset="0"/>
                                  <a:ea typeface="Cambria Math" panose="02040503050406030204" pitchFamily="18" charset="0"/>
                                </a:rPr>
                                <m:t>𝐖</m:t>
                              </m:r>
                            </m:e>
                            <m:sub>
                              <m:r>
                                <a:rPr lang="en-US" smtClean="0">
                                  <a:latin typeface="Cambria Math" panose="02040503050406030204" pitchFamily="18" charset="0"/>
                                  <a:ea typeface="Cambria Math" panose="02040503050406030204" pitchFamily="18" charset="0"/>
                                </a:rPr>
                                <m:t>0</m:t>
                              </m:r>
                            </m:sub>
                          </m:sSub>
                        </m:e>
                      </m:d>
                      <m:r>
                        <a:rPr lang="en-US"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r>
                                    <a:rPr lang="en-US" i="1">
                                      <a:latin typeface="Cambria Math" panose="02040503050406030204" pitchFamily="18" charset="0"/>
                                      <a:ea typeface="Cambria Math" panose="02040503050406030204" pitchFamily="18" charset="0"/>
                                    </a:rPr>
                                    <m:t>ℒ</m:t>
                                  </m:r>
                                </m:sub>
                              </m:sSub>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y</m:t>
                                  </m:r>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r>
                                    <a:rPr lang="en-US">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sub>
                                  </m:sSub>
                                </m:e>
                              </m:d>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r>
                                        <a:rPr lang="en-US">
                                          <a:latin typeface="Cambria Math" panose="02040503050406030204" pitchFamily="18" charset="0"/>
                                        </a:rPr>
                                        <m:t>−1</m:t>
                                      </m:r>
                                    </m:sub>
                                  </m:sSub>
                                </m:e>
                              </m:d>
                              <m:r>
                                <a:rPr lang="en-US"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smtClean="0">
                                          <a:latin typeface="Cambria Math" panose="02040503050406030204" pitchFamily="18" charset="0"/>
                                        </a:rPr>
                                        <m:t>1</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354FDD5A-00AD-0AB4-EC40-63D88D40EC5A}"/>
                  </a:ext>
                </a:extLst>
              </p:cNvPr>
              <p:cNvSpPr txBox="1">
                <a:spLocks noRot="1" noChangeAspect="1" noMove="1" noResize="1" noEditPoints="1" noAdjustHandles="1" noChangeArrowheads="1" noChangeShapeType="1" noTextEdit="1"/>
              </p:cNvSpPr>
              <p:nvPr/>
            </p:nvSpPr>
            <p:spPr>
              <a:xfrm>
                <a:off x="-267186" y="924374"/>
                <a:ext cx="6811248" cy="16806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A5BFA57-1554-18B7-7075-DFCD9D731AF7}"/>
                  </a:ext>
                </a:extLst>
              </p:cNvPr>
              <p:cNvSpPr txBox="1"/>
              <p:nvPr/>
            </p:nvSpPr>
            <p:spPr>
              <a:xfrm>
                <a:off x="3309010" y="1017725"/>
                <a:ext cx="1482280" cy="461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solidFill>
                                        <a:srgbClr val="0006C7"/>
                                      </a:solidFill>
                                      <a:latin typeface="Cambria Math" panose="02040503050406030204" pitchFamily="18" charset="0"/>
                                      <a:ea typeface="Cambria Math" panose="02040503050406030204" pitchFamily="18" charset="0"/>
                                    </a:rPr>
                                  </m:ctrlPr>
                                </m:sSubPr>
                                <m:e>
                                  <m:r>
                                    <a:rPr lang="en-US">
                                      <a:solidFill>
                                        <a:srgbClr val="0006C7"/>
                                      </a:solidFill>
                                      <a:latin typeface="Cambria Math" panose="02040503050406030204" pitchFamily="18" charset="0"/>
                                      <a:ea typeface="Cambria Math" panose="02040503050406030204" pitchFamily="18" charset="0"/>
                                    </a:rPr>
                                    <m:t>𝛿</m:t>
                                  </m:r>
                                </m:e>
                                <m:sub>
                                  <m:r>
                                    <a:rPr lang="en-US">
                                      <a:solidFill>
                                        <a:srgbClr val="0006C7"/>
                                      </a:solidFill>
                                      <a:latin typeface="Cambria Math" panose="02040503050406030204" pitchFamily="18" charset="0"/>
                                      <a:ea typeface="Cambria Math" panose="02040503050406030204" pitchFamily="18" charset="0"/>
                                    </a:rPr>
                                    <m:t>𝐿</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m:rPr>
                                          <m:sty m:val="p"/>
                                        </m:rPr>
                                        <a:rPr lang="en-US">
                                          <a:latin typeface="Cambria Math" panose="02040503050406030204" pitchFamily="18" charset="0"/>
                                        </a:rPr>
                                        <m:t>L</m:t>
                                      </m:r>
                                      <m:r>
                                        <a:rPr lang="en-US">
                                          <a:latin typeface="Cambria Math" panose="02040503050406030204" pitchFamily="18" charset="0"/>
                                        </a:rPr>
                                        <m:t>−1</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9" name="TextBox 38">
                <a:extLst>
                  <a:ext uri="{FF2B5EF4-FFF2-40B4-BE49-F238E27FC236}">
                    <a16:creationId xmlns:a16="http://schemas.microsoft.com/office/drawing/2014/main" id="{EA5BFA57-1554-18B7-7075-DFCD9D731AF7}"/>
                  </a:ext>
                </a:extLst>
              </p:cNvPr>
              <p:cNvSpPr txBox="1">
                <a:spLocks noRot="1" noChangeAspect="1" noMove="1" noResize="1" noEditPoints="1" noAdjustHandles="1" noChangeArrowheads="1" noChangeShapeType="1" noTextEdit="1"/>
              </p:cNvSpPr>
              <p:nvPr/>
            </p:nvSpPr>
            <p:spPr>
              <a:xfrm>
                <a:off x="3309010" y="1017725"/>
                <a:ext cx="1482280" cy="461729"/>
              </a:xfrm>
              <a:prstGeom prst="rect">
                <a:avLst/>
              </a:prstGeom>
              <a:blipFill>
                <a:blip r:embed="rId12"/>
                <a:stretch>
                  <a:fillRect r="-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4D27B08-B893-FDA3-77E4-5A53B49DF3BD}"/>
                  </a:ext>
                </a:extLst>
              </p:cNvPr>
              <p:cNvSpPr txBox="1"/>
              <p:nvPr/>
            </p:nvSpPr>
            <p:spPr>
              <a:xfrm>
                <a:off x="2837560" y="1429263"/>
                <a:ext cx="4706470" cy="461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solidFill>
                                        <a:srgbClr val="0006C7"/>
                                      </a:solidFill>
                                      <a:latin typeface="Cambria Math" panose="02040503050406030204" pitchFamily="18" charset="0"/>
                                      <a:ea typeface="Cambria Math" panose="02040503050406030204" pitchFamily="18" charset="0"/>
                                    </a:rPr>
                                  </m:ctrlPr>
                                </m:sSubPr>
                                <m:e>
                                  <m:r>
                                    <a:rPr lang="en-US">
                                      <a:solidFill>
                                        <a:srgbClr val="0006C7"/>
                                      </a:solidFill>
                                      <a:latin typeface="Cambria Math" panose="02040503050406030204" pitchFamily="18" charset="0"/>
                                      <a:ea typeface="Cambria Math" panose="02040503050406030204" pitchFamily="18" charset="0"/>
                                    </a:rPr>
                                    <m:t>𝛿</m:t>
                                  </m:r>
                                </m:e>
                                <m:sub>
                                  <m:r>
                                    <a:rPr lang="en-US">
                                      <a:solidFill>
                                        <a:srgbClr val="0006C7"/>
                                      </a:solidFill>
                                      <a:latin typeface="Cambria Math" panose="02040503050406030204" pitchFamily="18" charset="0"/>
                                      <a:ea typeface="Cambria Math" panose="02040503050406030204" pitchFamily="18" charset="0"/>
                                    </a:rPr>
                                    <m:t>𝐿</m:t>
                                  </m:r>
                                  <m:r>
                                    <a:rPr lang="en-US">
                                      <a:solidFill>
                                        <a:srgbClr val="0006C7"/>
                                      </a:solidFill>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r>
                                        <a:rPr lang="en-US">
                                          <a:latin typeface="Cambria Math" panose="02040503050406030204" pitchFamily="18" charset="0"/>
                                        </a:rPr>
                                        <m:t>−1</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m:rPr>
                                          <m:sty m:val="p"/>
                                        </m:rPr>
                                        <a:rPr lang="en-US">
                                          <a:latin typeface="Cambria Math" panose="02040503050406030204" pitchFamily="18" charset="0"/>
                                        </a:rPr>
                                        <m:t>L</m:t>
                                      </m:r>
                                      <m:r>
                                        <a:rPr lang="en-US">
                                          <a:latin typeface="Cambria Math" panose="02040503050406030204" pitchFamily="18" charset="0"/>
                                        </a:rPr>
                                        <m:t>−2</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TextBox 40">
                <a:extLst>
                  <a:ext uri="{FF2B5EF4-FFF2-40B4-BE49-F238E27FC236}">
                    <a16:creationId xmlns:a16="http://schemas.microsoft.com/office/drawing/2014/main" id="{74D27B08-B893-FDA3-77E4-5A53B49DF3BD}"/>
                  </a:ext>
                </a:extLst>
              </p:cNvPr>
              <p:cNvSpPr txBox="1">
                <a:spLocks noRot="1" noChangeAspect="1" noMove="1" noResize="1" noEditPoints="1" noAdjustHandles="1" noChangeArrowheads="1" noChangeShapeType="1" noTextEdit="1"/>
              </p:cNvSpPr>
              <p:nvPr/>
            </p:nvSpPr>
            <p:spPr>
              <a:xfrm>
                <a:off x="2837560" y="1429263"/>
                <a:ext cx="4706470" cy="46172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B9112B2-C675-E105-CD85-790314BFEFC9}"/>
                  </a:ext>
                </a:extLst>
              </p:cNvPr>
              <p:cNvSpPr txBox="1"/>
              <p:nvPr/>
            </p:nvSpPr>
            <p:spPr>
              <a:xfrm>
                <a:off x="3811290" y="2111251"/>
                <a:ext cx="1618818" cy="4617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b>
                                <m:sSubPr>
                                  <m:ctrlPr>
                                    <a:rPr lang="en-US" i="1">
                                      <a:solidFill>
                                        <a:srgbClr val="0006C7"/>
                                      </a:solidFill>
                                      <a:latin typeface="Cambria Math" panose="02040503050406030204" pitchFamily="18" charset="0"/>
                                      <a:ea typeface="Cambria Math" panose="02040503050406030204" pitchFamily="18" charset="0"/>
                                    </a:rPr>
                                  </m:ctrlPr>
                                </m:sSubPr>
                                <m:e>
                                  <m:r>
                                    <a:rPr lang="en-US">
                                      <a:solidFill>
                                        <a:srgbClr val="0006C7"/>
                                      </a:solidFill>
                                      <a:latin typeface="Cambria Math" panose="02040503050406030204" pitchFamily="18" charset="0"/>
                                      <a:ea typeface="Cambria Math" panose="02040503050406030204" pitchFamily="18" charset="0"/>
                                    </a:rPr>
                                    <m:t>𝛿</m:t>
                                  </m:r>
                                </m:e>
                                <m:sub>
                                  <m:r>
                                    <a:rPr lang="en-US" smtClean="0">
                                      <a:solidFill>
                                        <a:srgbClr val="0006C7"/>
                                      </a:solidFill>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a:rPr lang="en-US" smtClean="0">
                                          <a:latin typeface="Cambria Math" panose="02040503050406030204" pitchFamily="18" charset="0"/>
                                        </a:rPr>
                                        <m:t>1</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a:rPr lang="en-US" smtClean="0">
                                          <a:latin typeface="Cambria Math" panose="02040503050406030204" pitchFamily="18" charset="0"/>
                                        </a:rPr>
                                        <m:t>0</m:t>
                                      </m:r>
                                    </m:sub>
                                  </m:sSub>
                                </m:e>
                              </m:d>
                            </m:e>
                          </m:d>
                        </m:e>
                        <m:sup>
                          <m:r>
                            <m:rPr>
                              <m:sty m:val="p"/>
                            </m:rPr>
                            <a:rPr lang="en-US">
                              <a:latin typeface="Cambria Math" panose="02040503050406030204" pitchFamily="18" charset="0"/>
                              <a:ea typeface="Cambria Math" panose="02040503050406030204" pitchFamily="18" charset="0"/>
                            </a:rPr>
                            <m:t>T</m:t>
                          </m:r>
                        </m:sup>
                      </m:sSup>
                    </m:oMath>
                  </m:oMathPara>
                </a14:m>
                <a:endParaRPr lang="en-US">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5" name="TextBox 44">
                <a:extLst>
                  <a:ext uri="{FF2B5EF4-FFF2-40B4-BE49-F238E27FC236}">
                    <a16:creationId xmlns:a16="http://schemas.microsoft.com/office/drawing/2014/main" id="{1B9112B2-C675-E105-CD85-790314BFEFC9}"/>
                  </a:ext>
                </a:extLst>
              </p:cNvPr>
              <p:cNvSpPr txBox="1">
                <a:spLocks noRot="1" noChangeAspect="1" noMove="1" noResize="1" noEditPoints="1" noAdjustHandles="1" noChangeArrowheads="1" noChangeShapeType="1" noTextEdit="1"/>
              </p:cNvSpPr>
              <p:nvPr/>
            </p:nvSpPr>
            <p:spPr>
              <a:xfrm>
                <a:off x="3811290" y="2111251"/>
                <a:ext cx="1618818" cy="461729"/>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013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9" grpId="0"/>
      <p:bldP spid="41" grpId="0"/>
      <p:bldP spid="4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6A06-009C-F73C-3AA5-EE106AE2C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F3447-FD8C-BE51-78E5-F00F5061E558}"/>
              </a:ext>
            </a:extLst>
          </p:cNvPr>
          <p:cNvSpPr>
            <a:spLocks noGrp="1"/>
          </p:cNvSpPr>
          <p:nvPr>
            <p:ph type="title"/>
          </p:nvPr>
        </p:nvSpPr>
        <p:spPr/>
        <p:txBody>
          <a:bodyPr>
            <a:normAutofit/>
          </a:bodyPr>
          <a:lstStyle/>
          <a:p>
            <a:r>
              <a:rPr lang="en-US" sz="2400" dirty="0"/>
              <a:t>Gradient: Local Grad + Upstream Grad</a:t>
            </a:r>
          </a:p>
        </p:txBody>
      </p:sp>
      <p:sp>
        <p:nvSpPr>
          <p:cNvPr id="5" name="Oval 4">
            <a:extLst>
              <a:ext uri="{FF2B5EF4-FFF2-40B4-BE49-F238E27FC236}">
                <a16:creationId xmlns:a16="http://schemas.microsoft.com/office/drawing/2014/main" id="{D8920330-FDAD-FC3E-028C-7388B26994FD}"/>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D5DFFF75-48F5-024C-C6D0-321250B214A9}"/>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069EC4E8-63FE-FA09-D48E-914179232C0F}"/>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E8CA60BE-6914-38E4-F514-D7CA1037FA43}"/>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6DFDD6F0-000F-06C9-AF00-EF0338953F81}"/>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8DA6F17E-008A-27DD-BE2B-AF19458FF202}"/>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2E8DE168-69A1-7F14-217E-7ED24265E637}"/>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A2D26D4F-A434-6099-D1BA-B4ED677B816F}"/>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ED6DF345-246C-B622-5DFD-155E9F020A4E}"/>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86313D6A-393A-6A7F-D620-062948E8842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01571F57-A268-3541-5E3E-22631B100636}"/>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02D409C3-7235-A00B-53D3-3FE7F424B26B}"/>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E4AFBDCF-9015-2DE4-E3DF-39852313001D}"/>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460F73CB-B2AD-BA66-46E1-9BBDF048B918}"/>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B13A5B7C-9C4F-4A13-6841-59F1339FBE20}"/>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BDD46763-7388-D5B0-3767-5C36C23D2C29}"/>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1449DE4F-96A4-8F7C-83B3-5A7DB43D5688}"/>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4390BBC7-C1F7-94C2-6799-5C99D3B00822}"/>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E7F9D55B-2339-C28F-3B6A-F2F8B481D375}"/>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E32E9867-DC74-50FD-E9C9-7CA89F238136}"/>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46ADFA0A-F6C1-2F1A-FBE4-782E5BAE7C42}"/>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52E26A0-17BB-4B73-859A-D4C05E464E55}"/>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B61F596-505B-D1AF-DC73-7BBF7259FF2B}"/>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77DC0665-95F0-E873-8397-B2112F5EA0FB}"/>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6B9DC6CA-8358-35B2-646B-D039821FEB3E}"/>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B35A0D30-0A14-8F65-2F2C-AB096CBD76C2}"/>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29A17218-75D0-CDE8-B354-B3052BFE629E}"/>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2DC8322-D7B2-15B4-C34B-406820B2F538}"/>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59A6482-E384-9E82-06DE-6F2B6074D607}"/>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531A0CC1-8291-433F-DEDD-BD2E50158CAA}"/>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355385C8-0449-D500-39D4-BFA7185C6E6B}"/>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D99DAB6B-3E30-05AB-D4C7-8CFE4EFBAC4F}"/>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6D68C2CE-8C49-740A-8A14-0A0CB4B09991}"/>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29F0C5C5-54D0-2362-9EAE-C511320EC656}"/>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943E5F2A-E52E-D85A-149A-7DD2149E1894}"/>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70293CB7-65A5-A313-79F8-AB4FA8A44C3D}"/>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187264B7-4D93-E7AB-D020-F705672570E7}"/>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57540515-10D4-2B3F-01E4-273E60357BCB}"/>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50DC919E-FA3C-0590-AF02-0349A05AE1FD}"/>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DC5F5278-5028-EF90-0560-06FDFD6DA58C}"/>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17B91EA1-65D3-7A1F-2DCD-6069EE162D37}"/>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75F9FF3B-7F75-C161-B687-2D48FEBB8BB8}"/>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08AB1599-2CD1-C1AD-DEB2-670A8619E6F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7F580914-0A1B-196D-5745-FA8C767A67A7}"/>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884CB41-B13D-863B-3289-7E257A8F94D5}"/>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B1FFB118-F3BC-8099-B55A-F7B7536867B7}"/>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C6BFF1B6-6333-6A1F-14BC-2089379C962B}"/>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D143C211-ACAA-D7A7-D062-2331C05BE423}"/>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BE4CAB99-44F9-B6CF-1651-1C265A5D33C4}"/>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67A778BE-F161-08A5-B9BB-AE2356166D64}"/>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EF763D7-308B-F112-DA31-6F2D4270B783}"/>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8ADC91F7-C6F4-A4AD-0A41-D790DF38C102}"/>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0" name="TextBox 119">
                <a:extLst>
                  <a:ext uri="{FF2B5EF4-FFF2-40B4-BE49-F238E27FC236}">
                    <a16:creationId xmlns:a16="http://schemas.microsoft.com/office/drawing/2014/main" id="{6F95B677-9DE1-2CCB-0BEB-15AF85E19499}"/>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7"/>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98A90C7-5388-55E7-F2FE-F420D898B511}"/>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BFBBF132-C971-2DCA-56B3-DC89251B9F1E}"/>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6" name="TextBox 125">
                <a:extLst>
                  <a:ext uri="{FF2B5EF4-FFF2-40B4-BE49-F238E27FC236}">
                    <a16:creationId xmlns:a16="http://schemas.microsoft.com/office/drawing/2014/main" id="{8EC05AC4-05B2-98FD-7CE5-B1558F14CAE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9"/>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ular Callout 11">
                <a:extLst>
                  <a:ext uri="{FF2B5EF4-FFF2-40B4-BE49-F238E27FC236}">
                    <a16:creationId xmlns:a16="http://schemas.microsoft.com/office/drawing/2014/main" id="{D7DC892E-82D5-EDB5-9A11-C6FB757BFB9F}"/>
                  </a:ext>
                </a:extLst>
              </p:cNvPr>
              <p:cNvSpPr/>
              <p:nvPr/>
            </p:nvSpPr>
            <p:spPr>
              <a:xfrm>
                <a:off x="923878" y="3716944"/>
                <a:ext cx="5534690" cy="1104660"/>
              </a:xfrm>
              <a:prstGeom prst="wedgeRoundRectCallout">
                <a:avLst>
                  <a:gd name="adj1" fmla="val 25503"/>
                  <a:gd name="adj2" fmla="val -38670"/>
                  <a:gd name="adj3" fmla="val 16667"/>
                </a:avLst>
              </a:prstGeom>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latin typeface="Corbel" panose="020B0503020204020204" pitchFamily="34" charset="0"/>
                  </a:rPr>
                  <a:t>Let </a:t>
                </a:r>
                <a14:m>
                  <m:oMath xmlns:m="http://schemas.openxmlformats.org/officeDocument/2006/math">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𝛿</m:t>
                        </m:r>
                      </m:e>
                      <m:sub>
                        <m:r>
                          <a:rPr lang="en-US" sz="1800" b="0" i="1" smtClean="0">
                            <a:latin typeface="Cambria Math" panose="02040503050406030204" pitchFamily="18" charset="0"/>
                            <a:ea typeface="Cambria Math" panose="02040503050406030204" pitchFamily="18" charset="0"/>
                          </a:rPr>
                          <m:t>𝑖</m:t>
                        </m:r>
                      </m:sub>
                    </m:sSub>
                  </m:oMath>
                </a14:m>
                <a:r>
                  <a:rPr lang="en-US" sz="1800" dirty="0">
                    <a:latin typeface="Corbel" panose="020B0503020204020204" pitchFamily="34" charset="0"/>
                  </a:rPr>
                  <a:t> denote Jacobian at the output of layer </a:t>
                </a:r>
                <a14:m>
                  <m:oMath xmlns:m="http://schemas.openxmlformats.org/officeDocument/2006/math">
                    <m:r>
                      <a:rPr lang="en-US" sz="1800" i="1" smtClean="0">
                        <a:latin typeface="Cambria Math" panose="02040503050406030204" pitchFamily="18" charset="0"/>
                      </a:rPr>
                      <m:t>𝑖</m:t>
                    </m:r>
                  </m:oMath>
                </a14:m>
                <a:r>
                  <a:rPr lang="en-US" sz="1800" dirty="0">
                    <a:latin typeface="Corbel" panose="020B0503020204020204" pitchFamily="34" charset="0"/>
                  </a:rPr>
                  <a:t>:</a:t>
                </a:r>
              </a:p>
              <a:p>
                <a:pPr algn="ctr"/>
                <a14:m>
                  <m:oMathPara xmlns:m="http://schemas.openxmlformats.org/officeDocument/2006/math">
                    <m:oMathParaPr>
                      <m:jc m:val="center"/>
                    </m:oMathParaPr>
                    <m:oMath xmlns:m="http://schemas.openxmlformats.org/officeDocument/2006/math">
                      <m:sSub>
                        <m:sSubPr>
                          <m:ctrlPr>
                            <a:rPr lang="en-US" sz="1800" b="0" i="1" smtClean="0">
                              <a:solidFill>
                                <a:srgbClr val="0006C7"/>
                              </a:solidFill>
                              <a:latin typeface="Cambria Math" panose="02040503050406030204" pitchFamily="18" charset="0"/>
                              <a:ea typeface="Cambria Math" panose="02040503050406030204" pitchFamily="18" charset="0"/>
                            </a:rPr>
                          </m:ctrlPr>
                        </m:sSubPr>
                        <m:e>
                          <m:r>
                            <a:rPr lang="en-US" sz="1800" b="0" i="1" smtClean="0">
                              <a:solidFill>
                                <a:srgbClr val="0006C7"/>
                              </a:solidFill>
                              <a:latin typeface="Cambria Math" panose="02040503050406030204" pitchFamily="18" charset="0"/>
                              <a:ea typeface="Cambria Math" panose="02040503050406030204" pitchFamily="18" charset="0"/>
                            </a:rPr>
                            <m:t>𝛿</m:t>
                          </m:r>
                        </m:e>
                        <m:sub>
                          <m:r>
                            <a:rPr lang="en-US" sz="1800" b="0" i="1" smtClean="0">
                              <a:solidFill>
                                <a:srgbClr val="0006C7"/>
                              </a:solidFill>
                              <a:latin typeface="Cambria Math" panose="02040503050406030204" pitchFamily="18" charset="0"/>
                              <a:ea typeface="Cambria Math" panose="02040503050406030204" pitchFamily="18" charset="0"/>
                            </a:rPr>
                            <m:t>𝑖</m:t>
                          </m:r>
                        </m:sub>
                      </m:sSub>
                      <m:r>
                        <a:rPr lang="en-US" sz="1800" b="0" i="1" smtClean="0">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a:latin typeface="Cambria Math" panose="02040503050406030204" pitchFamily="18" charset="0"/>
                              <a:ea typeface="Cambria Math" panose="02040503050406030204" pitchFamily="18" charset="0"/>
                            </a:rPr>
                            <m:t>𝐉</m:t>
                          </m:r>
                        </m:e>
                        <m:sub>
                          <m:r>
                            <a:rPr lang="en-US" sz="1800" i="1">
                              <a:latin typeface="Cambria Math" panose="02040503050406030204" pitchFamily="18" charset="0"/>
                              <a:ea typeface="Cambria Math" panose="02040503050406030204" pitchFamily="18" charset="0"/>
                            </a:rPr>
                            <m:t>ℒ</m:t>
                          </m:r>
                        </m:sub>
                      </m:sSub>
                      <m:d>
                        <m:dPr>
                          <m:ctrlPr>
                            <a:rPr lang="en-US" sz="1800" b="1" i="1">
                              <a:latin typeface="Cambria Math" panose="02040503050406030204" pitchFamily="18" charset="0"/>
                              <a:ea typeface="Cambria Math" panose="02040503050406030204" pitchFamily="18" charset="0"/>
                            </a:rPr>
                          </m:ctrlPr>
                        </m:dPr>
                        <m:e>
                          <m:r>
                            <m:rPr>
                              <m:sty m:val="p"/>
                            </m:rPr>
                            <a:rPr lang="en-US" sz="1800">
                              <a:latin typeface="Cambria Math" panose="02040503050406030204" pitchFamily="18" charset="0"/>
                              <a:ea typeface="Cambria Math" panose="02040503050406030204" pitchFamily="18" charset="0"/>
                            </a:rPr>
                            <m:t>y</m:t>
                          </m:r>
                        </m:e>
                      </m:d>
                      <m:sSub>
                        <m:sSubPr>
                          <m:ctrlPr>
                            <a:rPr lang="en-US" sz="1800" b="1" i="1">
                              <a:latin typeface="Cambria Math" panose="02040503050406030204" pitchFamily="18" charset="0"/>
                              <a:ea typeface="Cambria Math" panose="02040503050406030204" pitchFamily="18" charset="0"/>
                            </a:rPr>
                          </m:ctrlPr>
                        </m:sSubPr>
                        <m:e>
                          <m:r>
                            <a:rPr lang="en-US" sz="1800" b="1">
                              <a:latin typeface="Cambria Math" panose="02040503050406030204" pitchFamily="18" charset="0"/>
                              <a:ea typeface="Cambria Math" panose="02040503050406030204" pitchFamily="18" charset="0"/>
                            </a:rPr>
                            <m:t> </m:t>
                          </m:r>
                          <m:r>
                            <a:rPr lang="en-US" sz="1800" b="1">
                              <a:latin typeface="Cambria Math" panose="02040503050406030204" pitchFamily="18" charset="0"/>
                              <a:ea typeface="Cambria Math" panose="02040503050406030204" pitchFamily="18" charset="0"/>
                            </a:rPr>
                            <m:t>𝐉</m:t>
                          </m:r>
                        </m:e>
                        <m:sub>
                          <m:r>
                            <a:rPr lang="en-US" sz="1800" i="1">
                              <a:latin typeface="Cambria Math" panose="02040503050406030204" pitchFamily="18" charset="0"/>
                              <a:ea typeface="Cambria Math" panose="02040503050406030204" pitchFamily="18" charset="0"/>
                            </a:rPr>
                            <m:t>𝑦</m:t>
                          </m:r>
                        </m:sub>
                      </m:sSub>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m:rPr>
                                  <m:sty m:val="p"/>
                                </m:rPr>
                                <a:rPr lang="en-US" sz="1800">
                                  <a:latin typeface="Cambria Math" panose="02040503050406030204" pitchFamily="18" charset="0"/>
                                </a:rPr>
                                <m:t>L</m:t>
                              </m:r>
                            </m:sub>
                          </m:sSub>
                        </m:e>
                      </m:d>
                      <m:sSub>
                        <m:sSubPr>
                          <m:ctrlPr>
                            <a:rPr lang="en-US" sz="1800" b="1" i="1">
                              <a:latin typeface="Cambria Math" panose="02040503050406030204" pitchFamily="18" charset="0"/>
                              <a:ea typeface="Cambria Math" panose="02040503050406030204" pitchFamily="18" charset="0"/>
                            </a:rPr>
                          </m:ctrlPr>
                        </m:sSubPr>
                        <m:e>
                          <m:r>
                            <a:rPr lang="en-US" sz="1800" b="1">
                              <a:latin typeface="Cambria Math" panose="02040503050406030204" pitchFamily="18" charset="0"/>
                              <a:ea typeface="Cambria Math" panose="02040503050406030204" pitchFamily="18" charset="0"/>
                            </a:rPr>
                            <m:t> </m:t>
                          </m:r>
                          <m:r>
                            <a:rPr lang="en-US" sz="1800" b="1">
                              <a:latin typeface="Cambria Math" panose="02040503050406030204" pitchFamily="18" charset="0"/>
                              <a:ea typeface="Cambria Math" panose="02040503050406030204" pitchFamily="18" charset="0"/>
                            </a:rPr>
                            <m:t>𝐉</m:t>
                          </m:r>
                        </m:e>
                        <m:sub>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m:rPr>
                                  <m:sty m:val="p"/>
                                </m:rPr>
                                <a:rPr lang="en-US" sz="1800">
                                  <a:latin typeface="Cambria Math" panose="02040503050406030204" pitchFamily="18" charset="0"/>
                                </a:rPr>
                                <m:t>L</m:t>
                              </m:r>
                            </m:sub>
                          </m:sSub>
                        </m:sub>
                      </m:sSub>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m:rPr>
                                  <m:sty m:val="p"/>
                                </m:rPr>
                                <a:rPr lang="en-US" sz="1800">
                                  <a:latin typeface="Cambria Math" panose="02040503050406030204" pitchFamily="18" charset="0"/>
                                </a:rPr>
                                <m:t>L</m:t>
                              </m:r>
                              <m:r>
                                <a:rPr lang="en-US" sz="1800">
                                  <a:latin typeface="Cambria Math" panose="02040503050406030204" pitchFamily="18" charset="0"/>
                                </a:rPr>
                                <m:t>−1</m:t>
                              </m:r>
                            </m:sub>
                          </m:sSub>
                        </m:e>
                      </m:d>
                      <m:r>
                        <a:rPr lang="en-US" sz="1800" b="1" i="1">
                          <a:latin typeface="Cambria Math" panose="02040503050406030204" pitchFamily="18" charset="0"/>
                        </a:rPr>
                        <m:t>…</m:t>
                      </m:r>
                      <m:sSub>
                        <m:sSubPr>
                          <m:ctrlPr>
                            <a:rPr lang="en-US" sz="1800" b="1" i="1">
                              <a:latin typeface="Cambria Math" panose="02040503050406030204" pitchFamily="18" charset="0"/>
                              <a:ea typeface="Cambria Math" panose="02040503050406030204" pitchFamily="18" charset="0"/>
                            </a:rPr>
                          </m:ctrlPr>
                        </m:sSubPr>
                        <m:e>
                          <m:r>
                            <a:rPr lang="en-US" sz="1800" b="1">
                              <a:latin typeface="Cambria Math" panose="02040503050406030204" pitchFamily="18" charset="0"/>
                              <a:ea typeface="Cambria Math" panose="02040503050406030204" pitchFamily="18" charset="0"/>
                            </a:rPr>
                            <m:t> </m:t>
                          </m:r>
                          <m:r>
                            <a:rPr lang="en-US" sz="1800" b="1">
                              <a:latin typeface="Cambria Math" panose="02040503050406030204" pitchFamily="18" charset="0"/>
                              <a:ea typeface="Cambria Math" panose="02040503050406030204" pitchFamily="18" charset="0"/>
                            </a:rPr>
                            <m:t>𝐉</m:t>
                          </m:r>
                        </m:e>
                        <m:sub>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a:rPr lang="en-US" sz="1800" b="0" i="1" smtClean="0">
                                  <a:latin typeface="Cambria Math" panose="02040503050406030204" pitchFamily="18" charset="0"/>
                                </a:rPr>
                                <m:t>𝑖</m:t>
                              </m:r>
                            </m:sub>
                          </m:sSub>
                        </m:sub>
                      </m:sSub>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Sub>
                        </m:e>
                      </m:d>
                    </m:oMath>
                  </m:oMathPara>
                </a14:m>
                <a:endParaRPr lang="en-US" sz="1800" b="1" i="1" dirty="0">
                  <a:latin typeface="Cambria Math" panose="02040503050406030204" pitchFamily="18" charset="0"/>
                  <a:ea typeface="Cambria Math" panose="02040503050406030204" pitchFamily="18" charset="0"/>
                </a:endParaRPr>
              </a:p>
              <a:p>
                <a:pPr algn="ctr"/>
                <a14:m>
                  <m:oMath xmlns:m="http://schemas.openxmlformats.org/officeDocument/2006/math">
                    <m:sSub>
                      <m:sSubPr>
                        <m:ctrlPr>
                          <a:rPr lang="en-US" sz="1800" i="1">
                            <a:solidFill>
                              <a:srgbClr val="0006C7"/>
                            </a:solidFill>
                            <a:latin typeface="Cambria Math" panose="02040503050406030204" pitchFamily="18" charset="0"/>
                            <a:ea typeface="Cambria Math" panose="02040503050406030204" pitchFamily="18" charset="0"/>
                          </a:rPr>
                        </m:ctrlPr>
                      </m:sSubPr>
                      <m:e>
                        <m:r>
                          <a:rPr lang="en-US" sz="1800" i="1">
                            <a:solidFill>
                              <a:srgbClr val="0006C7"/>
                            </a:solidFill>
                            <a:latin typeface="Cambria Math" panose="02040503050406030204" pitchFamily="18" charset="0"/>
                            <a:ea typeface="Cambria Math" panose="02040503050406030204" pitchFamily="18" charset="0"/>
                          </a:rPr>
                          <m:t>𝛿</m:t>
                        </m:r>
                      </m:e>
                      <m:sub>
                        <m:r>
                          <a:rPr lang="en-US" sz="1800" i="1">
                            <a:solidFill>
                              <a:srgbClr val="0006C7"/>
                            </a:solidFill>
                            <a:latin typeface="Cambria Math" panose="02040503050406030204" pitchFamily="18" charset="0"/>
                            <a:ea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oMath>
                </a14:m>
                <a:r>
                  <a:rPr lang="en-US" sz="1800" dirty="0">
                    <a:solidFill>
                      <a:srgbClr val="0006C7"/>
                    </a:solidFill>
                    <a:ea typeface="Cambria Math" panose="02040503050406030204" pitchFamily="18" charset="0"/>
                  </a:rPr>
                  <a:t> </a:t>
                </a:r>
                <a14:m>
                  <m:oMath xmlns:m="http://schemas.openxmlformats.org/officeDocument/2006/math">
                    <m:sSub>
                      <m:sSubPr>
                        <m:ctrlPr>
                          <a:rPr lang="en-US" sz="1800" i="1">
                            <a:solidFill>
                              <a:srgbClr val="0006C7"/>
                            </a:solidFill>
                            <a:latin typeface="Cambria Math" panose="02040503050406030204" pitchFamily="18" charset="0"/>
                            <a:ea typeface="Cambria Math" panose="02040503050406030204" pitchFamily="18" charset="0"/>
                          </a:rPr>
                        </m:ctrlPr>
                      </m:sSubPr>
                      <m:e>
                        <m:r>
                          <a:rPr lang="en-US" sz="1800" i="1">
                            <a:solidFill>
                              <a:srgbClr val="0006C7"/>
                            </a:solidFill>
                            <a:latin typeface="Cambria Math" panose="02040503050406030204" pitchFamily="18" charset="0"/>
                            <a:ea typeface="Cambria Math" panose="02040503050406030204" pitchFamily="18" charset="0"/>
                          </a:rPr>
                          <m:t>𝛿</m:t>
                        </m:r>
                      </m:e>
                      <m:sub>
                        <m:r>
                          <a:rPr lang="en-US" sz="1800" i="1">
                            <a:solidFill>
                              <a:srgbClr val="0006C7"/>
                            </a:solidFill>
                            <a:latin typeface="Cambria Math" panose="02040503050406030204" pitchFamily="18" charset="0"/>
                            <a:ea typeface="Cambria Math" panose="02040503050406030204" pitchFamily="18" charset="0"/>
                          </a:rPr>
                          <m:t>𝑖</m:t>
                        </m:r>
                        <m:r>
                          <a:rPr lang="en-US" sz="1800" b="0" i="1" smtClean="0">
                            <a:solidFill>
                              <a:srgbClr val="0006C7"/>
                            </a:solidFill>
                            <a:latin typeface="Cambria Math" panose="02040503050406030204" pitchFamily="18" charset="0"/>
                            <a:ea typeface="Cambria Math" panose="02040503050406030204" pitchFamily="18" charset="0"/>
                          </a:rPr>
                          <m:t>+1</m:t>
                        </m:r>
                      </m:sub>
                    </m:sSub>
                  </m:oMath>
                </a14:m>
                <a:r>
                  <a:rPr lang="en-US" sz="1800" b="1" dirty="0">
                    <a:ea typeface="Cambria Math" panose="02040503050406030204" pitchFamily="18" charset="0"/>
                  </a:rPr>
                  <a:t> </a:t>
                </a:r>
                <a14:m>
                  <m:oMath xmlns:m="http://schemas.openxmlformats.org/officeDocument/2006/math">
                    <m:sSub>
                      <m:sSubPr>
                        <m:ctrlPr>
                          <a:rPr lang="en-US" sz="1800" b="1" i="1">
                            <a:latin typeface="Cambria Math" panose="02040503050406030204" pitchFamily="18" charset="0"/>
                            <a:ea typeface="Cambria Math" panose="02040503050406030204" pitchFamily="18" charset="0"/>
                          </a:rPr>
                        </m:ctrlPr>
                      </m:sSubPr>
                      <m:e>
                        <m:r>
                          <a:rPr lang="en-US" sz="1800" b="1">
                            <a:latin typeface="Cambria Math" panose="02040503050406030204" pitchFamily="18" charset="0"/>
                            <a:ea typeface="Cambria Math" panose="02040503050406030204" pitchFamily="18" charset="0"/>
                          </a:rPr>
                          <m:t> </m:t>
                        </m:r>
                        <m:r>
                          <a:rPr lang="en-US" sz="1800" b="1">
                            <a:latin typeface="Cambria Math" panose="02040503050406030204" pitchFamily="18" charset="0"/>
                            <a:ea typeface="Cambria Math" panose="02040503050406030204" pitchFamily="18" charset="0"/>
                          </a:rPr>
                          <m:t>𝐉</m:t>
                        </m:r>
                      </m:e>
                      <m:sub>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a:rPr lang="en-US" sz="1800" i="1">
                                <a:latin typeface="Cambria Math" panose="02040503050406030204" pitchFamily="18" charset="0"/>
                              </a:rPr>
                              <m:t>𝑖</m:t>
                            </m:r>
                          </m:sub>
                        </m:sSub>
                      </m:sub>
                    </m:sSub>
                    <m:d>
                      <m:dPr>
                        <m:ctrlPr>
                          <a:rPr lang="en-US" sz="1800" b="1" i="1">
                            <a:latin typeface="Cambria Math" panose="02040503050406030204" pitchFamily="18" charset="0"/>
                            <a:ea typeface="Cambria Math" panose="02040503050406030204" pitchFamily="18" charset="0"/>
                          </a:rPr>
                        </m:ctrlPr>
                      </m:dPr>
                      <m:e>
                        <m:sSub>
                          <m:sSubPr>
                            <m:ctrlPr>
                              <a:rPr lang="en-US" sz="1800" b="1" i="1">
                                <a:latin typeface="Cambria Math" panose="02040503050406030204" pitchFamily="18" charset="0"/>
                              </a:rPr>
                            </m:ctrlPr>
                          </m:sSubPr>
                          <m:e>
                            <m:r>
                              <a:rPr lang="en-US" sz="1800" b="1">
                                <a:latin typeface="Cambria Math" panose="02040503050406030204" pitchFamily="18" charset="0"/>
                              </a:rPr>
                              <m:t>𝐡</m:t>
                            </m:r>
                          </m:e>
                          <m:sub>
                            <m:r>
                              <a:rPr lang="en-US" sz="1800" i="1">
                                <a:latin typeface="Cambria Math" panose="02040503050406030204" pitchFamily="18" charset="0"/>
                              </a:rPr>
                              <m:t>𝑖</m:t>
                            </m:r>
                            <m:r>
                              <a:rPr lang="en-US" sz="1800" i="1">
                                <a:latin typeface="Cambria Math" panose="02040503050406030204" pitchFamily="18" charset="0"/>
                              </a:rPr>
                              <m:t>−1</m:t>
                            </m:r>
                          </m:sub>
                        </m:sSub>
                      </m:e>
                    </m:d>
                  </m:oMath>
                </a14:m>
                <a:endParaRPr lang="en-US" sz="1800" b="1" i="1" dirty="0">
                  <a:latin typeface="Cambria Math" panose="02040503050406030204" pitchFamily="18" charset="0"/>
                  <a:ea typeface="Cambria Math" panose="02040503050406030204" pitchFamily="18" charset="0"/>
                </a:endParaRPr>
              </a:p>
            </p:txBody>
          </p:sp>
        </mc:Choice>
        <mc:Fallback xmlns="">
          <p:sp>
            <p:nvSpPr>
              <p:cNvPr id="12" name="Rounded Rectangular Callout 11">
                <a:extLst>
                  <a:ext uri="{FF2B5EF4-FFF2-40B4-BE49-F238E27FC236}">
                    <a16:creationId xmlns:a16="http://schemas.microsoft.com/office/drawing/2014/main" id="{D7DC892E-82D5-EDB5-9A11-C6FB757BFB9F}"/>
                  </a:ext>
                </a:extLst>
              </p:cNvPr>
              <p:cNvSpPr>
                <a:spLocks noRot="1" noChangeAspect="1" noMove="1" noResize="1" noEditPoints="1" noAdjustHandles="1" noChangeArrowheads="1" noChangeShapeType="1" noTextEdit="1"/>
              </p:cNvSpPr>
              <p:nvPr/>
            </p:nvSpPr>
            <p:spPr>
              <a:xfrm>
                <a:off x="923878" y="3716944"/>
                <a:ext cx="5534690" cy="1104660"/>
              </a:xfrm>
              <a:prstGeom prst="wedgeRoundRectCallout">
                <a:avLst>
                  <a:gd name="adj1" fmla="val 25503"/>
                  <a:gd name="adj2" fmla="val -38670"/>
                  <a:gd name="adj3" fmla="val 16667"/>
                </a:avLst>
              </a:prstGeom>
              <a:blipFill>
                <a:blip r:embed="rId10"/>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19E6E8B-B371-254B-2405-D1E96042661D}"/>
                  </a:ext>
                </a:extLst>
              </p:cNvPr>
              <p:cNvSpPr txBox="1"/>
              <p:nvPr/>
            </p:nvSpPr>
            <p:spPr>
              <a:xfrm>
                <a:off x="871807" y="2197221"/>
                <a:ext cx="6811248" cy="725711"/>
              </a:xfrm>
              <a:prstGeom prst="rect">
                <a:avLst/>
              </a:prstGeom>
              <a:noFill/>
            </p:spPr>
            <p:txBody>
              <a:bodyPr wrap="square">
                <a:spAutoFit/>
              </a:bodyPr>
              <a:lstStyle/>
              <a:p>
                <a:pPr marL="596900" lvl="1" indent="0">
                  <a:lnSpc>
                    <a:spcPct val="120000"/>
                  </a:lnSpc>
                  <a:buNone/>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smtClean="0">
                              <a:latin typeface="Cambria Math" panose="02040503050406030204" pitchFamily="18" charset="0"/>
                              <a:ea typeface="Cambria Math" panose="02040503050406030204" pitchFamily="18" charset="0"/>
                            </a:rPr>
                            <m:t>∇</m:t>
                          </m:r>
                        </m:e>
                        <m:sub>
                          <m:r>
                            <a:rPr lang="en-US" sz="2000">
                              <a:latin typeface="Cambria Math" panose="02040503050406030204" pitchFamily="18" charset="0"/>
                              <a:ea typeface="Cambria Math" panose="02040503050406030204" pitchFamily="18" charset="0"/>
                            </a:rPr>
                            <m:t>ℒ</m:t>
                          </m:r>
                        </m:sub>
                      </m:sSub>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smtClean="0">
                                  <a:latin typeface="Cambria Math" panose="02040503050406030204" pitchFamily="18" charset="0"/>
                                  <a:ea typeface="Cambria Math" panose="02040503050406030204" pitchFamily="18" charset="0"/>
                                </a:rPr>
                                <m:t>𝐖</m:t>
                              </m:r>
                            </m:e>
                            <m:sub>
                              <m:r>
                                <a:rPr lang="en-US" sz="2000" smtClean="0">
                                  <a:latin typeface="Cambria Math" panose="02040503050406030204" pitchFamily="18" charset="0"/>
                                  <a:ea typeface="Cambria Math" panose="02040503050406030204" pitchFamily="18" charset="0"/>
                                </a:rPr>
                                <m:t>𝐿</m:t>
                              </m:r>
                              <m:r>
                                <a:rPr lang="en-US" sz="2000"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sub>
                          </m:sSub>
                        </m:e>
                      </m:d>
                      <m:r>
                        <a:rPr lang="en-US" sz="2000"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d>
                            <m:dPr>
                              <m:ctrlPr>
                                <a:rPr lang="en-US" sz="2000" i="1">
                                  <a:latin typeface="Cambria Math" panose="02040503050406030204" pitchFamily="18" charset="0"/>
                                  <a:ea typeface="Cambria Math" panose="02040503050406030204" pitchFamily="18" charset="0"/>
                                </a:rPr>
                              </m:ctrlPr>
                            </m:dPr>
                            <m:e>
                              <m:sSub>
                                <m:sSubPr>
                                  <m:ctrlPr>
                                    <a:rPr lang="en-US" sz="2000" i="1">
                                      <a:solidFill>
                                        <a:srgbClr val="0006C7"/>
                                      </a:solidFill>
                                      <a:latin typeface="Cambria Math" panose="02040503050406030204" pitchFamily="18" charset="0"/>
                                      <a:ea typeface="Cambria Math" panose="02040503050406030204" pitchFamily="18" charset="0"/>
                                    </a:rPr>
                                  </m:ctrlPr>
                                </m:sSubPr>
                                <m:e>
                                  <m:r>
                                    <a:rPr lang="en-US" sz="2000">
                                      <a:solidFill>
                                        <a:srgbClr val="0006C7"/>
                                      </a:solidFill>
                                      <a:latin typeface="Cambria Math" panose="02040503050406030204" pitchFamily="18" charset="0"/>
                                      <a:ea typeface="Cambria Math" panose="02040503050406030204" pitchFamily="18" charset="0"/>
                                    </a:rPr>
                                    <m:t>𝛿</m:t>
                                  </m:r>
                                </m:e>
                                <m:sub>
                                  <m:r>
                                    <a:rPr lang="en-US" sz="2000">
                                      <a:solidFill>
                                        <a:srgbClr val="0006C7"/>
                                      </a:solidFill>
                                      <a:latin typeface="Cambria Math" panose="02040503050406030204" pitchFamily="18" charset="0"/>
                                      <a:ea typeface="Cambria Math" panose="02040503050406030204" pitchFamily="18" charset="0"/>
                                    </a:rPr>
                                    <m:t>𝐿</m:t>
                                  </m:r>
                                  <m:r>
                                    <a:rPr lang="en-US" sz="2000">
                                      <a:solidFill>
                                        <a:srgbClr val="0006C7"/>
                                      </a:solidFill>
                                      <a:latin typeface="Cambria Math" panose="02040503050406030204" pitchFamily="18" charset="0"/>
                                      <a:ea typeface="Cambria Math" panose="02040503050406030204" pitchFamily="18" charset="0"/>
                                    </a:rPr>
                                    <m:t>−</m:t>
                                  </m:r>
                                  <m:r>
                                    <a:rPr lang="en-US" sz="2000" b="0" i="1" smtClean="0">
                                      <a:solidFill>
                                        <a:srgbClr val="0006C7"/>
                                      </a:solidFill>
                                      <a:latin typeface="Cambria Math" panose="02040503050406030204" pitchFamily="18" charset="0"/>
                                      <a:ea typeface="Cambria Math" panose="02040503050406030204" pitchFamily="18" charset="0"/>
                                    </a:rPr>
                                    <m:t>𝑖</m:t>
                                  </m:r>
                                  <m:r>
                                    <a:rPr lang="en-US" sz="2000" b="0" i="0" smtClean="0">
                                      <a:solidFill>
                                        <a:srgbClr val="0006C7"/>
                                      </a:solidFill>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a:latin typeface="Cambria Math" panose="02040503050406030204" pitchFamily="18" charset="0"/>
                                      <a:ea typeface="Cambria Math" panose="02040503050406030204" pitchFamily="18" charset="0"/>
                                    </a:rPr>
                                    <m:t> </m:t>
                                  </m:r>
                                  <m:r>
                                    <a:rPr lang="en-US" sz="2000">
                                      <a:latin typeface="Cambria Math" panose="02040503050406030204" pitchFamily="18" charset="0"/>
                                      <a:ea typeface="Cambria Math" panose="02040503050406030204" pitchFamily="18" charset="0"/>
                                    </a:rPr>
                                    <m:t>𝐉</m:t>
                                  </m:r>
                                </m:e>
                                <m:sub>
                                  <m:sSub>
                                    <m:sSubPr>
                                      <m:ctrlPr>
                                        <a:rPr lang="en-US" sz="2000" i="1">
                                          <a:latin typeface="Cambria Math" panose="02040503050406030204" pitchFamily="18" charset="0"/>
                                        </a:rPr>
                                      </m:ctrlPr>
                                    </m:sSubPr>
                                    <m:e>
                                      <m:r>
                                        <a:rPr lang="en-US" sz="2000">
                                          <a:latin typeface="Cambria Math" panose="02040503050406030204" pitchFamily="18" charset="0"/>
                                        </a:rPr>
                                        <m:t>𝐡</m:t>
                                      </m:r>
                                    </m:e>
                                    <m:sub>
                                      <m:r>
                                        <m:rPr>
                                          <m:sty m:val="p"/>
                                        </m:rPr>
                                        <a:rPr lang="en-US" sz="2000">
                                          <a:latin typeface="Cambria Math" panose="02040503050406030204" pitchFamily="18" charset="0"/>
                                        </a:rPr>
                                        <m:t>L</m:t>
                                      </m:r>
                                      <m:r>
                                        <a:rPr lang="en-US" sz="2000">
                                          <a:latin typeface="Cambria Math" panose="02040503050406030204" pitchFamily="18" charset="0"/>
                                        </a:rPr>
                                        <m:t>−</m:t>
                                      </m:r>
                                      <m:r>
                                        <a:rPr lang="en-US" sz="2000" b="0" i="1" smtClean="0">
                                          <a:latin typeface="Cambria Math" panose="02040503050406030204" pitchFamily="18" charset="0"/>
                                        </a:rPr>
                                        <m:t>𝑖</m:t>
                                      </m:r>
                                      <m:r>
                                        <a:rPr lang="en-US" sz="2000" b="0" i="0" smtClean="0">
                                          <a:latin typeface="Cambria Math" panose="02040503050406030204" pitchFamily="18" charset="0"/>
                                        </a:rPr>
                                        <m:t>+</m:t>
                                      </m:r>
                                      <m:r>
                                        <a:rPr lang="en-US" sz="2000">
                                          <a:latin typeface="Cambria Math" panose="02040503050406030204" pitchFamily="18" charset="0"/>
                                        </a:rPr>
                                        <m:t>1</m:t>
                                      </m:r>
                                    </m:sub>
                                  </m:sSub>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𝐖</m:t>
                                      </m:r>
                                    </m:e>
                                    <m:sub>
                                      <m:r>
                                        <m:rPr>
                                          <m:sty m:val="p"/>
                                        </m:rPr>
                                        <a:rPr lang="en-US" sz="2000">
                                          <a:latin typeface="Cambria Math" panose="02040503050406030204" pitchFamily="18" charset="0"/>
                                        </a:rPr>
                                        <m:t>L</m:t>
                                      </m:r>
                                      <m:r>
                                        <a:rPr lang="en-US" sz="2000">
                                          <a:latin typeface="Cambria Math" panose="02040503050406030204" pitchFamily="18" charset="0"/>
                                        </a:rPr>
                                        <m:t>−</m:t>
                                      </m:r>
                                      <m:r>
                                        <a:rPr lang="en-US" sz="2000" b="0" i="1" smtClean="0">
                                          <a:latin typeface="Cambria Math" panose="02040503050406030204" pitchFamily="18" charset="0"/>
                                        </a:rPr>
                                        <m:t>𝑖</m:t>
                                      </m:r>
                                    </m:sub>
                                  </m:sSub>
                                </m:e>
                              </m:d>
                            </m:e>
                          </m:d>
                        </m:e>
                        <m:sup>
                          <m:r>
                            <m:rPr>
                              <m:sty m:val="p"/>
                            </m:rPr>
                            <a:rPr lang="en-US" sz="2000">
                              <a:latin typeface="Cambria Math" panose="02040503050406030204" pitchFamily="18" charset="0"/>
                              <a:ea typeface="Cambria Math" panose="02040503050406030204" pitchFamily="18" charset="0"/>
                            </a:rPr>
                            <m:t>T</m:t>
                          </m:r>
                        </m:sup>
                      </m:sSup>
                    </m:oMath>
                  </m:oMathPara>
                </a14:m>
                <a:endParaRPr lang="en-US" sz="2000" dirty="0">
                  <a:latin typeface="Tahoma" panose="020B0604030504040204" pitchFamily="34" charset="0"/>
                  <a:ea typeface="Cambria Math" panose="02040503050406030204" pitchFamily="18"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319E6E8B-B371-254B-2405-D1E96042661D}"/>
                  </a:ext>
                </a:extLst>
              </p:cNvPr>
              <p:cNvSpPr txBox="1">
                <a:spLocks noRot="1" noChangeAspect="1" noMove="1" noResize="1" noEditPoints="1" noAdjustHandles="1" noChangeArrowheads="1" noChangeShapeType="1" noTextEdit="1"/>
              </p:cNvSpPr>
              <p:nvPr/>
            </p:nvSpPr>
            <p:spPr>
              <a:xfrm>
                <a:off x="871807" y="2197221"/>
                <a:ext cx="6811248" cy="725711"/>
              </a:xfrm>
              <a:prstGeom prst="rect">
                <a:avLst/>
              </a:prstGeom>
              <a:blipFill>
                <a:blip r:embed="rId11"/>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BE5E303-3F93-5705-2FD8-EBC43A752500}"/>
              </a:ext>
            </a:extLst>
          </p:cNvPr>
          <p:cNvSpPr txBox="1"/>
          <p:nvPr/>
        </p:nvSpPr>
        <p:spPr>
          <a:xfrm>
            <a:off x="1150814" y="3081575"/>
            <a:ext cx="2610079" cy="476726"/>
          </a:xfrm>
          <a:prstGeom prst="wedgeRoundRectCallout">
            <a:avLst>
              <a:gd name="adj1" fmla="val 35082"/>
              <a:gd name="adj2" fmla="val -9732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1400" b="0" dirty="0">
                <a:latin typeface="Corbel" panose="020B0503020204020204" pitchFamily="34" charset="0"/>
              </a:rPr>
              <a:t>Upstream gradient ~ We lookup from the layer above. </a:t>
            </a:r>
          </a:p>
        </p:txBody>
      </p:sp>
      <p:sp>
        <p:nvSpPr>
          <p:cNvPr id="13" name="Text Placeholder 12">
            <a:extLst>
              <a:ext uri="{FF2B5EF4-FFF2-40B4-BE49-F238E27FC236}">
                <a16:creationId xmlns:a16="http://schemas.microsoft.com/office/drawing/2014/main" id="{C71E62D3-738E-8978-A747-C6DE8075A11B}"/>
              </a:ext>
            </a:extLst>
          </p:cNvPr>
          <p:cNvSpPr>
            <a:spLocks noGrp="1"/>
          </p:cNvSpPr>
          <p:nvPr>
            <p:ph type="body" sz="quarter" idx="16"/>
          </p:nvPr>
        </p:nvSpPr>
        <p:spPr>
          <a:xfrm>
            <a:off x="533919" y="1390651"/>
            <a:ext cx="8085415" cy="276598"/>
          </a:xfrm>
        </p:spPr>
        <p:txBody>
          <a:bodyPr/>
          <a:lstStyle/>
          <a:p>
            <a:r>
              <a:rPr lang="en-US" dirty="0"/>
              <a:t>Gradients at each layer computed by </a:t>
            </a:r>
          </a:p>
        </p:txBody>
      </p:sp>
      <p:sp>
        <p:nvSpPr>
          <p:cNvPr id="14" name="TextBox 13">
            <a:extLst>
              <a:ext uri="{FF2B5EF4-FFF2-40B4-BE49-F238E27FC236}">
                <a16:creationId xmlns:a16="http://schemas.microsoft.com/office/drawing/2014/main" id="{E50AAF91-8531-516C-510C-74F4E3C1A74A}"/>
              </a:ext>
            </a:extLst>
          </p:cNvPr>
          <p:cNvSpPr txBox="1">
            <a:spLocks noChangeAspect="1"/>
          </p:cNvSpPr>
          <p:nvPr/>
        </p:nvSpPr>
        <p:spPr>
          <a:xfrm>
            <a:off x="4213671" y="3071251"/>
            <a:ext cx="1368525" cy="476726"/>
          </a:xfrm>
          <a:prstGeom prst="wedgeRoundRectCallout">
            <a:avLst>
              <a:gd name="adj1" fmla="val -38655"/>
              <a:gd name="adj2" fmla="val -9184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oAutofit/>
          </a:bodyPr>
          <a:lstStyle/>
          <a:p>
            <a:pPr algn="ctr"/>
            <a:r>
              <a:rPr lang="en-US" sz="1400" b="0" dirty="0">
                <a:latin typeface="Corbel" panose="020B0503020204020204" pitchFamily="34" charset="0"/>
              </a:rPr>
              <a:t>Local </a:t>
            </a:r>
          </a:p>
          <a:p>
            <a:pPr algn="ctr"/>
            <a:r>
              <a:rPr lang="en-US" sz="1400" b="0" dirty="0">
                <a:latin typeface="Corbel" panose="020B0503020204020204" pitchFamily="34" charset="0"/>
              </a:rPr>
              <a:t>Gradient</a:t>
            </a:r>
          </a:p>
        </p:txBody>
      </p:sp>
    </p:spTree>
    <p:extLst>
      <p:ext uri="{BB962C8B-B14F-4D97-AF65-F5344CB8AC3E}">
        <p14:creationId xmlns:p14="http://schemas.microsoft.com/office/powerpoint/2010/main" val="31257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63AE-DDF2-0451-0EA2-78C77CC887D7}"/>
              </a:ext>
            </a:extLst>
          </p:cNvPr>
          <p:cNvSpPr>
            <a:spLocks noGrp="1"/>
          </p:cNvSpPr>
          <p:nvPr>
            <p:ph type="title"/>
          </p:nvPr>
        </p:nvSpPr>
        <p:spPr/>
        <p:txBody>
          <a:bodyPr>
            <a:normAutofit/>
          </a:bodyPr>
          <a:lstStyle/>
          <a:p>
            <a:r>
              <a:rPr lang="en-US" sz="2400"/>
              <a:t>A Generic Neural Network: Backward Step </a:t>
            </a:r>
          </a:p>
        </p:txBody>
      </p:sp>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BD6D6BA9-7A05-59B4-EF63-F76D03CE819B}"/>
                  </a:ext>
                </a:extLst>
              </p:cNvPr>
              <p:cNvSpPr>
                <a:spLocks noGrp="1"/>
              </p:cNvSpPr>
              <p:nvPr>
                <p:ph type="body" sz="quarter" idx="16"/>
              </p:nvPr>
            </p:nvSpPr>
            <p:spPr>
              <a:xfrm>
                <a:off x="533919" y="1390650"/>
                <a:ext cx="6364148" cy="3077573"/>
              </a:xfrm>
            </p:spPr>
            <p:txBody>
              <a:bodyPr>
                <a:normAutofit fontScale="92500" lnSpcReduction="20000"/>
              </a:bodyPr>
              <a:lstStyle/>
              <a:p>
                <a:pPr>
                  <a:lnSpc>
                    <a:spcPct val="120000"/>
                  </a:lnSpc>
                </a:pPr>
                <a:r>
                  <a:rPr lang="en-US" sz="1600" dirty="0"/>
                  <a:t>Backward step computes the gradients starting from the end to the beginning, layer by layer. </a:t>
                </a:r>
              </a:p>
              <a:p>
                <a:endParaRPr lang="en-US" sz="1600" dirty="0"/>
              </a:p>
              <a:p>
                <a:r>
                  <a:rPr lang="en-US" sz="1600" dirty="0"/>
                  <a:t>Start by computing </a:t>
                </a:r>
                <a:r>
                  <a:rPr lang="en-US" sz="1600" dirty="0">
                    <a:solidFill>
                      <a:srgbClr val="C00000"/>
                    </a:solidFill>
                  </a:rPr>
                  <a:t>local gradients</a:t>
                </a:r>
                <a:r>
                  <a:rPr lang="en-US" sz="1600"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𝐉</m:t>
                        </m:r>
                      </m:e>
                      <m:sub>
                        <m:sSub>
                          <m:sSubPr>
                            <m:ctrlPr>
                              <a:rPr lang="en-US" i="1">
                                <a:latin typeface="Cambria Math" panose="02040503050406030204" pitchFamily="18" charset="0"/>
                              </a:rPr>
                            </m:ctrlPr>
                          </m:sSubPr>
                          <m:e>
                            <m:r>
                              <a:rPr lang="en-US">
                                <a:latin typeface="Cambria Math" panose="02040503050406030204" pitchFamily="18" charset="0"/>
                              </a:rPr>
                              <m:t>𝐡</m:t>
                            </m:r>
                          </m:e>
                          <m:sub>
                            <m:r>
                              <m:rPr>
                                <m:sty m:val="p"/>
                              </m:rPr>
                              <a:rPr lang="en-US">
                                <a:latin typeface="Cambria Math" panose="02040503050406030204" pitchFamily="18" charset="0"/>
                              </a:rPr>
                              <m:t>L</m:t>
                            </m:r>
                            <m:r>
                              <a:rPr lang="en-US">
                                <a:latin typeface="Cambria Math" panose="02040503050406030204" pitchFamily="18" charset="0"/>
                              </a:rPr>
                              <m:t>−</m:t>
                            </m:r>
                            <m:r>
                              <a:rPr lang="en-US" i="1">
                                <a:latin typeface="Cambria Math" panose="02040503050406030204" pitchFamily="18" charset="0"/>
                              </a:rPr>
                              <m:t>𝑖</m:t>
                            </m:r>
                            <m:r>
                              <a:rPr lang="en-US">
                                <a:latin typeface="Cambria Math" panose="02040503050406030204" pitchFamily="18" charset="0"/>
                              </a:rPr>
                              <m:t>+1</m:t>
                            </m:r>
                          </m:sub>
                        </m:sSub>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𝐖</m:t>
                            </m:r>
                          </m:e>
                          <m:sub>
                            <m:r>
                              <m:rPr>
                                <m:sty m:val="p"/>
                              </m:rPr>
                              <a:rPr lang="en-US">
                                <a:latin typeface="Cambria Math" panose="02040503050406030204" pitchFamily="18" charset="0"/>
                              </a:rPr>
                              <m:t>L</m:t>
                            </m:r>
                            <m:r>
                              <a:rPr lang="en-US">
                                <a:latin typeface="Cambria Math" panose="02040503050406030204" pitchFamily="18" charset="0"/>
                              </a:rPr>
                              <m:t>−</m:t>
                            </m:r>
                            <m:r>
                              <a:rPr lang="en-US" i="1">
                                <a:latin typeface="Cambria Math" panose="02040503050406030204" pitchFamily="18" charset="0"/>
                              </a:rPr>
                              <m:t>𝑖</m:t>
                            </m:r>
                          </m:sub>
                        </m:sSub>
                      </m:e>
                    </m:d>
                  </m:oMath>
                </a14:m>
                <a:endParaRPr lang="en-US" sz="1600" dirty="0"/>
              </a:p>
              <a:p>
                <a:endParaRPr lang="en-US" sz="1600" dirty="0"/>
              </a:p>
              <a:p>
                <a:r>
                  <a:rPr lang="en-US" sz="1600" dirty="0"/>
                  <a:t>Use then to compute </a:t>
                </a:r>
                <a:r>
                  <a:rPr lang="en-US" sz="1600" dirty="0">
                    <a:solidFill>
                      <a:srgbClr val="C00000"/>
                    </a:solidFill>
                  </a:rPr>
                  <a:t>upstream gradients</a:t>
                </a:r>
                <a:r>
                  <a:rPr lang="en-US" sz="1600" dirty="0"/>
                  <a:t> </a:t>
                </a:r>
                <a14:m>
                  <m:oMath xmlns:m="http://schemas.openxmlformats.org/officeDocument/2006/math">
                    <m:sSub>
                      <m:sSubPr>
                        <m:ctrlPr>
                          <a:rPr lang="en-US" sz="1600" b="0" i="1" smtClean="0">
                            <a:solidFill>
                              <a:srgbClr val="0006C7"/>
                            </a:solidFill>
                            <a:latin typeface="Cambria Math" panose="02040503050406030204" pitchFamily="18" charset="0"/>
                            <a:ea typeface="Cambria Math" panose="02040503050406030204" pitchFamily="18" charset="0"/>
                          </a:rPr>
                        </m:ctrlPr>
                      </m:sSubPr>
                      <m:e>
                        <m:r>
                          <a:rPr lang="en-US" sz="1600" b="0" i="1" smtClean="0">
                            <a:solidFill>
                              <a:srgbClr val="0006C7"/>
                            </a:solidFill>
                            <a:latin typeface="Cambria Math" panose="02040503050406030204" pitchFamily="18" charset="0"/>
                            <a:ea typeface="Cambria Math" panose="02040503050406030204" pitchFamily="18" charset="0"/>
                          </a:rPr>
                          <m:t>𝛿</m:t>
                        </m:r>
                      </m:e>
                      <m:sub>
                        <m:r>
                          <a:rPr lang="en-US" sz="1600" b="0" i="1" smtClean="0">
                            <a:solidFill>
                              <a:srgbClr val="0006C7"/>
                            </a:solidFill>
                            <a:latin typeface="Cambria Math" panose="02040503050406030204" pitchFamily="18" charset="0"/>
                            <a:ea typeface="Cambria Math" panose="02040503050406030204" pitchFamily="18" charset="0"/>
                          </a:rPr>
                          <m:t>𝐿</m:t>
                        </m:r>
                      </m:sub>
                    </m:sSub>
                  </m:oMath>
                </a14:m>
                <a:r>
                  <a:rPr lang="en-US" sz="1600" dirty="0"/>
                  <a:t>, then </a:t>
                </a:r>
                <a14:m>
                  <m:oMath xmlns:m="http://schemas.openxmlformats.org/officeDocument/2006/math">
                    <m:sSub>
                      <m:sSubPr>
                        <m:ctrlPr>
                          <a:rPr lang="en-US" sz="1600" i="1">
                            <a:solidFill>
                              <a:srgbClr val="0006C7"/>
                            </a:solidFill>
                            <a:latin typeface="Cambria Math" panose="02040503050406030204" pitchFamily="18" charset="0"/>
                            <a:ea typeface="Cambria Math" panose="02040503050406030204" pitchFamily="18" charset="0"/>
                          </a:rPr>
                        </m:ctrlPr>
                      </m:sSubPr>
                      <m:e>
                        <m:r>
                          <a:rPr lang="en-US" sz="1600" i="1">
                            <a:solidFill>
                              <a:srgbClr val="0006C7"/>
                            </a:solidFill>
                            <a:latin typeface="Cambria Math" panose="02040503050406030204" pitchFamily="18" charset="0"/>
                            <a:ea typeface="Cambria Math" panose="02040503050406030204" pitchFamily="18" charset="0"/>
                          </a:rPr>
                          <m:t>𝛿</m:t>
                        </m:r>
                      </m:e>
                      <m:sub>
                        <m:r>
                          <a:rPr lang="en-US" sz="1600" i="1">
                            <a:solidFill>
                              <a:srgbClr val="0006C7"/>
                            </a:solidFill>
                            <a:latin typeface="Cambria Math" panose="02040503050406030204" pitchFamily="18" charset="0"/>
                            <a:ea typeface="Cambria Math" panose="02040503050406030204" pitchFamily="18" charset="0"/>
                          </a:rPr>
                          <m:t>𝐿</m:t>
                        </m:r>
                        <m:r>
                          <a:rPr lang="en-US" sz="1600" b="0" i="1" smtClean="0">
                            <a:solidFill>
                              <a:srgbClr val="0006C7"/>
                            </a:solidFill>
                            <a:latin typeface="Cambria Math" panose="02040503050406030204" pitchFamily="18" charset="0"/>
                            <a:ea typeface="Cambria Math" panose="02040503050406030204" pitchFamily="18" charset="0"/>
                          </a:rPr>
                          <m:t>−1</m:t>
                        </m:r>
                      </m:sub>
                    </m:sSub>
                  </m:oMath>
                </a14:m>
                <a:r>
                  <a:rPr lang="en-US" sz="1600" dirty="0"/>
                  <a:t>, then </a:t>
                </a:r>
                <a14:m>
                  <m:oMath xmlns:m="http://schemas.openxmlformats.org/officeDocument/2006/math">
                    <m:sSub>
                      <m:sSubPr>
                        <m:ctrlPr>
                          <a:rPr lang="en-US" sz="1600" i="1">
                            <a:solidFill>
                              <a:srgbClr val="0006C7"/>
                            </a:solidFill>
                            <a:latin typeface="Cambria Math" panose="02040503050406030204" pitchFamily="18" charset="0"/>
                            <a:ea typeface="Cambria Math" panose="02040503050406030204" pitchFamily="18" charset="0"/>
                          </a:rPr>
                        </m:ctrlPr>
                      </m:sSubPr>
                      <m:e>
                        <m:r>
                          <a:rPr lang="en-US" sz="1600" i="1">
                            <a:solidFill>
                              <a:srgbClr val="0006C7"/>
                            </a:solidFill>
                            <a:latin typeface="Cambria Math" panose="02040503050406030204" pitchFamily="18" charset="0"/>
                            <a:ea typeface="Cambria Math" panose="02040503050406030204" pitchFamily="18" charset="0"/>
                          </a:rPr>
                          <m:t>𝛿</m:t>
                        </m:r>
                      </m:e>
                      <m:sub>
                        <m:r>
                          <a:rPr lang="en-US" sz="1600" i="1">
                            <a:solidFill>
                              <a:srgbClr val="0006C7"/>
                            </a:solidFill>
                            <a:latin typeface="Cambria Math" panose="02040503050406030204" pitchFamily="18" charset="0"/>
                            <a:ea typeface="Cambria Math" panose="02040503050406030204" pitchFamily="18" charset="0"/>
                          </a:rPr>
                          <m:t>𝐿</m:t>
                        </m:r>
                        <m:r>
                          <a:rPr lang="en-US" sz="1600" b="0" i="1" smtClean="0">
                            <a:solidFill>
                              <a:srgbClr val="0006C7"/>
                            </a:solidFill>
                            <a:latin typeface="Cambria Math" panose="02040503050406030204" pitchFamily="18" charset="0"/>
                            <a:ea typeface="Cambria Math" panose="02040503050406030204" pitchFamily="18" charset="0"/>
                          </a:rPr>
                          <m:t>−2</m:t>
                        </m:r>
                      </m:sub>
                    </m:sSub>
                  </m:oMath>
                </a14:m>
                <a:r>
                  <a:rPr lang="en-US" sz="1600" dirty="0"/>
                  <a:t>, …. </a:t>
                </a:r>
              </a:p>
              <a:p>
                <a:endParaRPr lang="en-US" sz="1600" dirty="0"/>
              </a:p>
              <a:p>
                <a:r>
                  <a:rPr lang="en-US" sz="1600" dirty="0"/>
                  <a:t>Use these to compute </a:t>
                </a:r>
                <a:r>
                  <a:rPr lang="en-US" sz="1600" dirty="0">
                    <a:solidFill>
                      <a:srgbClr val="C00000"/>
                    </a:solidFill>
                  </a:rPr>
                  <a:t>global gradients</a:t>
                </a:r>
                <a:r>
                  <a:rPr lang="en-US" sz="1600" dirty="0"/>
                  <a:t>:</a:t>
                </a:r>
                <a14:m>
                  <m:oMath xmlns:m="http://schemas.openxmlformats.org/officeDocument/2006/math">
                    <m:r>
                      <a:rPr lang="en-US" sz="1600" b="0" i="0" smtClean="0">
                        <a:latin typeface="Cambria Math" panose="02040503050406030204" pitchFamily="18" charset="0"/>
                        <a:ea typeface="Cambria Math" panose="02040503050406030204" pitchFamily="18" charset="0"/>
                      </a:rPr>
                      <m:t> </m:t>
                    </m:r>
                    <m:sSub>
                      <m:sSubPr>
                        <m:ctrlPr>
                          <a:rPr lang="en-US" sz="1600" b="1"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ℒ</m:t>
                        </m:r>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𝐖</m:t>
                            </m:r>
                          </m:e>
                          <m:sub>
                            <m:r>
                              <a:rPr lang="en-US" sz="1600" b="0" i="1" smtClean="0">
                                <a:latin typeface="Cambria Math" panose="02040503050406030204" pitchFamily="18" charset="0"/>
                                <a:ea typeface="Cambria Math" panose="02040503050406030204" pitchFamily="18" charset="0"/>
                              </a:rPr>
                              <m:t>𝑖</m:t>
                            </m:r>
                          </m:sub>
                        </m:sSub>
                      </m:e>
                    </m:d>
                  </m:oMath>
                </a14:m>
                <a:br>
                  <a:rPr lang="en-US" sz="1600" dirty="0"/>
                </a:br>
                <a:endParaRPr lang="en-US" sz="1600" dirty="0"/>
              </a:p>
              <a:p>
                <a:r>
                  <a:rPr lang="en-US" sz="1600" dirty="0"/>
                  <a:t>Computational cost as a function of depth: </a:t>
                </a:r>
              </a:p>
              <a:p>
                <a:pPr lvl="1"/>
                <a:r>
                  <a:rPr lang="en-US" sz="1200" dirty="0"/>
                  <a:t>With </a:t>
                </a:r>
                <a:r>
                  <a:rPr lang="en-US" sz="1200" dirty="0" err="1"/>
                  <a:t>memoization</a:t>
                </a:r>
                <a:r>
                  <a:rPr lang="en-US" sz="1200" dirty="0"/>
                  <a:t>, gradient computation is a </a:t>
                </a:r>
                <a:r>
                  <a:rPr lang="en-US" sz="1200" b="1" dirty="0"/>
                  <a:t>linear</a:t>
                </a:r>
                <a:r>
                  <a:rPr lang="en-US" sz="1200" dirty="0"/>
                  <a:t> function of depth </a:t>
                </a:r>
                <a14:m>
                  <m:oMath xmlns:m="http://schemas.openxmlformats.org/officeDocument/2006/math">
                    <m:r>
                      <m:rPr>
                        <m:sty m:val="p"/>
                      </m:rPr>
                      <a:rPr lang="en-US" sz="1200" b="0" i="0" smtClean="0">
                        <a:latin typeface="Cambria Math" panose="02040503050406030204" pitchFamily="18" charset="0"/>
                      </a:rPr>
                      <m:t>L</m:t>
                    </m:r>
                  </m:oMath>
                </a14:m>
                <a:r>
                  <a:rPr lang="en-US" sz="1200" dirty="0"/>
                  <a:t> </a:t>
                </a:r>
              </a:p>
              <a:p>
                <a:pPr lvl="2"/>
                <a:r>
                  <a:rPr lang="en-US" sz="1200" dirty="0"/>
                  <a:t>(same cost as the forward process!!) </a:t>
                </a:r>
              </a:p>
              <a:p>
                <a:pPr lvl="1"/>
                <a:r>
                  <a:rPr lang="en-US" sz="1200" dirty="0"/>
                  <a:t>Without memorization, gradients computation would grow </a:t>
                </a:r>
                <a:r>
                  <a:rPr lang="en-US" sz="1200" b="1" dirty="0"/>
                  <a:t>quadratic </a:t>
                </a:r>
                <a:r>
                  <a:rPr lang="en-US" sz="1200" dirty="0"/>
                  <a:t>with </a:t>
                </a:r>
                <a14:m>
                  <m:oMath xmlns:m="http://schemas.openxmlformats.org/officeDocument/2006/math">
                    <m:r>
                      <m:rPr>
                        <m:sty m:val="p"/>
                      </m:rPr>
                      <a:rPr lang="en-US" sz="1200" b="0" i="0" smtClean="0">
                        <a:latin typeface="Cambria Math" panose="02040503050406030204" pitchFamily="18" charset="0"/>
                      </a:rPr>
                      <m:t>L</m:t>
                    </m:r>
                  </m:oMath>
                </a14:m>
                <a:endParaRPr lang="en-US" sz="1200" dirty="0"/>
              </a:p>
              <a:p>
                <a:endParaRPr lang="en-US" sz="1600" dirty="0"/>
              </a:p>
            </p:txBody>
          </p:sp>
        </mc:Choice>
        <mc:Fallback xmlns="">
          <p:sp>
            <p:nvSpPr>
              <p:cNvPr id="17" name="Content Placeholder 16">
                <a:extLst>
                  <a:ext uri="{FF2B5EF4-FFF2-40B4-BE49-F238E27FC236}">
                    <a16:creationId xmlns:a16="http://schemas.microsoft.com/office/drawing/2014/main" id="{BD6D6BA9-7A05-59B4-EF63-F76D03CE819B}"/>
                  </a:ext>
                </a:extLst>
              </p:cNvPr>
              <p:cNvSpPr>
                <a:spLocks noGrp="1" noRot="1" noChangeAspect="1" noMove="1" noResize="1" noEditPoints="1" noAdjustHandles="1" noChangeArrowheads="1" noChangeShapeType="1" noTextEdit="1"/>
              </p:cNvSpPr>
              <p:nvPr>
                <p:ph type="body" sz="quarter" idx="16"/>
              </p:nvPr>
            </p:nvSpPr>
            <p:spPr>
              <a:xfrm>
                <a:off x="533919" y="1390650"/>
                <a:ext cx="6364148" cy="3077573"/>
              </a:xfrm>
              <a:blipFill>
                <a:blip r:embed="rId3"/>
                <a:stretch>
                  <a:fillRect l="-398" t="-412" b="-823"/>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68CBDD-A64D-03C7-5589-BB115D1B0D6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4D7F9E74-5A2A-553C-DF2B-0273E753ECB6}"/>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6C6F3DCE-73F7-F534-CC82-68E9EA47ED6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D5012E26-3572-343B-EC1C-82AAF1311DDA}"/>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353E1BD9-FE84-A3C3-0D96-DFB0580909EC}"/>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E1F1DAF-C5B4-424E-0C3A-07204B1068F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D0EF3A70-5BFF-11CA-3EC7-0FF284E60665}"/>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F2016AF-6DC9-5E10-08A9-E1803F93141E}"/>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72A5BB-84FC-71AC-91CC-46B0D1FBE6D3}"/>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2C7B12C0-BE94-C55F-9EF7-F911308262C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D8572DBF-971E-0F43-E548-3EED854FCA8C}"/>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639F9344-BD5A-9B7C-20D4-FE8B4F0BA10C}"/>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9EB015A-8ECF-B088-D31A-177ECAB4F680}"/>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5269A92B-1979-EAA1-9877-6B9117CDDE5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1F7AFDDB-0BF2-8B3A-E7C0-968BC74799C3}"/>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B751BE4-46FF-4A80-946C-281EB27962F2}"/>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AA114D25-2170-AC07-D73D-15F657A53FC2}"/>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824469AD-2A2A-7246-DCEE-4377AD8AFA1B}"/>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1DCD8DCC-CE7D-72AF-7F51-A844F57B55BF}"/>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DEA2571-9102-2285-7D3E-9AB69E31F56B}"/>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00581F97-D711-F21D-8316-9E9618990EBE}"/>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0617CC2-E777-BCA2-8C56-2C47E57375F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D451E47-AF5D-C556-60FE-D4B31614C8D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CB62C25-17E9-0DC6-B40A-4A479877EDDF}"/>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F50B04-169B-8980-E3BC-AFAF61E7E6D9}"/>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568BD36-AF52-9410-37A3-75EB02E504A4}"/>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D6617460-4C28-645D-CC23-AE7C88CD274F}"/>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F55216F-4E5F-59E1-AD1D-882102A49EAA}"/>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F5A58B-A892-5BC3-F149-4790DB582B5D}"/>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C0AAA609-2343-F468-AE57-82B4D4865906}"/>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75DAA5E4-EC14-EEE0-FA6D-B9FB5FC5301E}"/>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36F4475-87EB-3E32-7C27-9BB827450CE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1471555E-9CC0-B257-2EA1-DA5A4B57331A}"/>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CB1DF43B-DDBF-A6F2-F0A8-468E75A553CB}"/>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4AC2223-C2A3-1331-6738-FE0423F0F4D9}"/>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FCB9763F-68F1-C60D-3965-F61C3A8CC619}"/>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7CD63D2D-DDAC-969C-600D-09942F3158EF}"/>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0BB381B-CA74-7FBD-AE75-BCAC26868AAF}"/>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7407099B-DC61-F995-D81E-5BF6F847BCC9}"/>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31E85E31-24F4-0DDA-DB21-9F82DE0E545F}"/>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92A2A7C4-6661-0433-309A-F752F8DAA6F6}"/>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8F17A3F-94EA-2AED-BC6F-23B5B849D621}"/>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CA6A7B3F-C7CE-D4D8-39EB-2E91086D5E1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C04C7E0F-808E-D886-AF27-D7F7EA7BFE1A}"/>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FA6DD76-04D5-0116-67B3-9C7BABCBC04F}"/>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9B403BD9-07CB-77CC-A5D0-8893C4C34B6F}"/>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6193908D-0B85-EDA7-1BD1-B34B97DED8C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981C3A3E-CB49-0F7D-2C29-1855E6CD9171}"/>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E6FD7A71-A74A-4352-15D6-297D0F37BC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0E42411-D868-F7F9-B453-E555FD7D998A}"/>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51CE61D-2725-1021-8331-AED3BB5FC7FB}"/>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D44F50-6083-81F7-2CB3-C86C6E336CE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842AB474-CD2B-7F2B-8494-126D98A0C5C8}"/>
                  </a:ext>
                </a:extLst>
              </p:cNvPr>
              <p:cNvSpPr txBox="1"/>
              <p:nvPr/>
            </p:nvSpPr>
            <p:spPr>
              <a:xfrm>
                <a:off x="6959232" y="4057302"/>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𝟎</m:t>
                          </m:r>
                        </m:sub>
                      </m:sSub>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8" name="TextBox 127">
                <a:extLst>
                  <a:ext uri="{FF2B5EF4-FFF2-40B4-BE49-F238E27FC236}">
                    <a16:creationId xmlns:a16="http://schemas.microsoft.com/office/drawing/2014/main" id="{842AB474-CD2B-7F2B-8494-126D98A0C5C8}"/>
                  </a:ext>
                </a:extLst>
              </p:cNvPr>
              <p:cNvSpPr txBox="1">
                <a:spLocks noRot="1" noChangeAspect="1" noMove="1" noResize="1" noEditPoints="1" noAdjustHandles="1" noChangeArrowheads="1" noChangeShapeType="1" noTextEdit="1"/>
              </p:cNvSpPr>
              <p:nvPr/>
            </p:nvSpPr>
            <p:spPr>
              <a:xfrm>
                <a:off x="6959232" y="4057302"/>
                <a:ext cx="505474"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2F5FCBEF-5062-E616-8BEB-64412ADE8FE6}"/>
                  </a:ext>
                </a:extLst>
              </p:cNvPr>
              <p:cNvSpPr txBox="1"/>
              <p:nvPr/>
            </p:nvSpPr>
            <p:spPr>
              <a:xfrm>
                <a:off x="6858253" y="3104502"/>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9" name="TextBox 128">
                <a:extLst>
                  <a:ext uri="{FF2B5EF4-FFF2-40B4-BE49-F238E27FC236}">
                    <a16:creationId xmlns:a16="http://schemas.microsoft.com/office/drawing/2014/main" id="{2F5FCBEF-5062-E616-8BEB-64412ADE8FE6}"/>
                  </a:ext>
                </a:extLst>
              </p:cNvPr>
              <p:cNvSpPr txBox="1">
                <a:spLocks noRot="1" noChangeAspect="1" noMove="1" noResize="1" noEditPoints="1" noAdjustHandles="1" noChangeArrowheads="1" noChangeShapeType="1" noTextEdit="1"/>
              </p:cNvSpPr>
              <p:nvPr/>
            </p:nvSpPr>
            <p:spPr>
              <a:xfrm>
                <a:off x="6858253" y="3104502"/>
                <a:ext cx="781484"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383B21-6B5C-42CF-6D14-4084520F7AA7}"/>
                  </a:ext>
                </a:extLst>
              </p:cNvPr>
              <p:cNvSpPr txBox="1"/>
              <p:nvPr/>
            </p:nvSpPr>
            <p:spPr>
              <a:xfrm>
                <a:off x="6942967" y="3630865"/>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a:rPr lang="en-US" sz="1400" smtClean="0">
                              <a:latin typeface="Cambria Math" panose="02040503050406030204" pitchFamily="18" charset="0"/>
                            </a:rPr>
                            <m:t>0</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0" name="TextBox 129">
                <a:extLst>
                  <a:ext uri="{FF2B5EF4-FFF2-40B4-BE49-F238E27FC236}">
                    <a16:creationId xmlns:a16="http://schemas.microsoft.com/office/drawing/2014/main" id="{71383B21-6B5C-42CF-6D14-4084520F7AA7}"/>
                  </a:ext>
                </a:extLst>
              </p:cNvPr>
              <p:cNvSpPr txBox="1">
                <a:spLocks noRot="1" noChangeAspect="1" noMove="1" noResize="1" noEditPoints="1" noAdjustHandles="1" noChangeArrowheads="1" noChangeShapeType="1" noTextEdit="1"/>
              </p:cNvSpPr>
              <p:nvPr/>
            </p:nvSpPr>
            <p:spPr>
              <a:xfrm>
                <a:off x="6942967" y="3630865"/>
                <a:ext cx="505474"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2ABAB66-B1D4-A181-2E23-1B414600840F}"/>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1" name="TextBox 130">
                <a:extLst>
                  <a:ext uri="{FF2B5EF4-FFF2-40B4-BE49-F238E27FC236}">
                    <a16:creationId xmlns:a16="http://schemas.microsoft.com/office/drawing/2014/main" id="{02ABAB66-B1D4-A181-2E23-1B414600840F}"/>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11"/>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06B44291-7867-5AC1-F479-ED887B2711D3}"/>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2" name="TextBox 131">
                <a:extLst>
                  <a:ext uri="{FF2B5EF4-FFF2-40B4-BE49-F238E27FC236}">
                    <a16:creationId xmlns:a16="http://schemas.microsoft.com/office/drawing/2014/main" id="{06B44291-7867-5AC1-F479-ED887B2711D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2"/>
                <a:stretch>
                  <a:fillRect b="-5882"/>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F1F0E356-2620-3E5A-C7B1-6DC74FF943CA}"/>
              </a:ext>
            </a:extLst>
          </p:cNvPr>
          <p:cNvCxnSpPr>
            <a:cxnSpLocks/>
          </p:cNvCxnSpPr>
          <p:nvPr/>
        </p:nvCxnSpPr>
        <p:spPr>
          <a:xfrm flipH="1">
            <a:off x="6787134" y="1047672"/>
            <a:ext cx="11744" cy="3731389"/>
          </a:xfrm>
          <a:prstGeom prst="straightConnector1">
            <a:avLst/>
          </a:prstGeom>
          <a:ln w="28575">
            <a:solidFill>
              <a:srgbClr val="FFC000"/>
            </a:solidFill>
            <a:tailEnd type="arrow" w="lg" len="lg"/>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422280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25" name="Content Placeholder 24"/>
          <p:cNvSpPr>
            <a:spLocks noGrp="1"/>
          </p:cNvSpPr>
          <p:nvPr>
            <p:ph type="body" sz="quarter" idx="16"/>
          </p:nvPr>
        </p:nvSpPr>
        <p:spPr>
          <a:xfrm>
            <a:off x="533919" y="1159643"/>
            <a:ext cx="8085415" cy="3077573"/>
          </a:xfrm>
        </p:spPr>
        <p:txBody>
          <a:bodyPr/>
          <a:lstStyle/>
          <a:p>
            <a:pPr marL="285750" indent="-285750"/>
            <a:r>
              <a:rPr lang="en-US" dirty="0"/>
              <a:t>This is a particular class called </a:t>
            </a:r>
            <a:r>
              <a:rPr lang="en-US" dirty="0">
                <a:solidFill>
                  <a:srgbClr val="C00000"/>
                </a:solidFill>
              </a:rPr>
              <a:t>“feedforward” </a:t>
            </a:r>
            <a:r>
              <a:rPr lang="en-US" dirty="0"/>
              <a:t>networks</a:t>
            </a:r>
            <a:r>
              <a:rPr lang="en-US" dirty="0">
                <a:solidFill>
                  <a:srgbClr val="C00000"/>
                </a:solidFill>
              </a:rPr>
              <a:t>.</a:t>
            </a:r>
          </a:p>
          <a:p>
            <a:pPr marL="742950" lvl="1" indent="-285750"/>
            <a:r>
              <a:rPr lang="en-US" dirty="0"/>
              <a:t>Cascade neurons together</a:t>
            </a:r>
          </a:p>
          <a:p>
            <a:pPr>
              <a:buNone/>
            </a:pPr>
            <a:endParaRPr lang="en-US" dirty="0"/>
          </a:p>
          <a:p>
            <a:endParaRPr lang="en-US" dirty="0"/>
          </a:p>
        </p:txBody>
      </p:sp>
      <p:grpSp>
        <p:nvGrpSpPr>
          <p:cNvPr id="6" name="Group 5"/>
          <p:cNvGrpSpPr/>
          <p:nvPr/>
        </p:nvGrpSpPr>
        <p:grpSpPr>
          <a:xfrm>
            <a:off x="3019919" y="2281201"/>
            <a:ext cx="440568" cy="440568"/>
            <a:chOff x="5401994" y="3071949"/>
            <a:chExt cx="587424" cy="587424"/>
          </a:xfrm>
        </p:grpSpPr>
        <p:sp>
          <p:nvSpPr>
            <p:cNvPr id="4" name="Oval 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019919" y="3050323"/>
            <a:ext cx="440568" cy="440568"/>
            <a:chOff x="5401994" y="3071949"/>
            <a:chExt cx="587424" cy="587424"/>
          </a:xfrm>
        </p:grpSpPr>
        <p:sp>
          <p:nvSpPr>
            <p:cNvPr id="8" name="Oval 7"/>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3019919" y="3825340"/>
            <a:ext cx="440568" cy="440568"/>
            <a:chOff x="5401994" y="3071949"/>
            <a:chExt cx="587424" cy="587424"/>
          </a:xfrm>
        </p:grpSpPr>
        <p:sp>
          <p:nvSpPr>
            <p:cNvPr id="11" name="Oval 10"/>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2" name="Curved Connector 11"/>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895398" y="2281201"/>
            <a:ext cx="440568" cy="440568"/>
            <a:chOff x="5401994" y="3071949"/>
            <a:chExt cx="587424" cy="587424"/>
          </a:xfrm>
        </p:grpSpPr>
        <p:sp>
          <p:nvSpPr>
            <p:cNvPr id="14" name="Oval 1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4895398" y="3050323"/>
            <a:ext cx="440568" cy="440568"/>
            <a:chOff x="5401994" y="3071949"/>
            <a:chExt cx="587424" cy="587424"/>
          </a:xfrm>
        </p:grpSpPr>
        <p:sp>
          <p:nvSpPr>
            <p:cNvPr id="17" name="Oval 16"/>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8" name="Curved Connector 17"/>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4895398" y="3825340"/>
            <a:ext cx="440568" cy="440568"/>
            <a:chOff x="5401994" y="3071949"/>
            <a:chExt cx="587424" cy="587424"/>
          </a:xfrm>
        </p:grpSpPr>
        <p:sp>
          <p:nvSpPr>
            <p:cNvPr id="20" name="Oval 19"/>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1" name="Curved Connector 20"/>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6602288" y="3050323"/>
            <a:ext cx="440568" cy="440568"/>
            <a:chOff x="5401994" y="3071949"/>
            <a:chExt cx="587424" cy="587424"/>
          </a:xfrm>
        </p:grpSpPr>
        <p:sp>
          <p:nvSpPr>
            <p:cNvPr id="23" name="Oval 22"/>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4" name="Curved Connector 23"/>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3"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4"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5"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6" cstate="print"/>
          <a:stretch>
            <a:fillRect/>
          </a:stretch>
        </p:blipFill>
        <p:spPr>
          <a:xfrm>
            <a:off x="1791416" y="4046815"/>
            <a:ext cx="266700" cy="142875"/>
          </a:xfrm>
          <a:prstGeom prst="rect">
            <a:avLst/>
          </a:prstGeom>
        </p:spPr>
      </p:pic>
      <p:cxnSp>
        <p:nvCxnSpPr>
          <p:cNvPr id="32" name="Straight Arrow Connector 31"/>
          <p:cNvCxnSpPr>
            <a:stCxn id="4" idx="6"/>
            <a:endCxn id="14" idx="2"/>
          </p:cNvCxnSpPr>
          <p:nvPr/>
        </p:nvCxnSpPr>
        <p:spPr>
          <a:xfrm>
            <a:off x="3460487" y="2501485"/>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4" idx="6"/>
            <a:endCxn id="17" idx="1"/>
          </p:cNvCxnSpPr>
          <p:nvPr/>
        </p:nvCxnSpPr>
        <p:spPr>
          <a:xfrm>
            <a:off x="3460487" y="2501485"/>
            <a:ext cx="1499431"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4" idx="6"/>
            <a:endCxn id="20" idx="1"/>
          </p:cNvCxnSpPr>
          <p:nvPr/>
        </p:nvCxnSpPr>
        <p:spPr>
          <a:xfrm>
            <a:off x="3460487" y="2501485"/>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8" idx="6"/>
            <a:endCxn id="14" idx="2"/>
          </p:cNvCxnSpPr>
          <p:nvPr/>
        </p:nvCxnSpPr>
        <p:spPr>
          <a:xfrm flipV="1">
            <a:off x="3460487" y="2501485"/>
            <a:ext cx="1434911" cy="769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8" idx="6"/>
            <a:endCxn id="17" idx="2"/>
          </p:cNvCxnSpPr>
          <p:nvPr/>
        </p:nvCxnSpPr>
        <p:spPr>
          <a:xfrm>
            <a:off x="3460487" y="3270607"/>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8" idx="6"/>
            <a:endCxn id="20" idx="2"/>
          </p:cNvCxnSpPr>
          <p:nvPr/>
        </p:nvCxnSpPr>
        <p:spPr>
          <a:xfrm>
            <a:off x="3460487" y="3270607"/>
            <a:ext cx="1434911" cy="775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1" idx="6"/>
          </p:cNvCxnSpPr>
          <p:nvPr/>
        </p:nvCxnSpPr>
        <p:spPr>
          <a:xfrm>
            <a:off x="3460487" y="4045624"/>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1" idx="6"/>
            <a:endCxn id="17" idx="3"/>
          </p:cNvCxnSpPr>
          <p:nvPr/>
        </p:nvCxnSpPr>
        <p:spPr>
          <a:xfrm flipV="1">
            <a:off x="3460487" y="3426371"/>
            <a:ext cx="1499431"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1" idx="6"/>
            <a:endCxn id="14" idx="3"/>
          </p:cNvCxnSpPr>
          <p:nvPr/>
        </p:nvCxnSpPr>
        <p:spPr>
          <a:xfrm flipV="1">
            <a:off x="3460487" y="2657249"/>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6" idx="3"/>
            <a:endCxn id="4" idx="2"/>
          </p:cNvCxnSpPr>
          <p:nvPr/>
        </p:nvCxnSpPr>
        <p:spPr>
          <a:xfrm>
            <a:off x="2078832" y="2442907"/>
            <a:ext cx="941087" cy="585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6" idx="3"/>
            <a:endCxn id="8" idx="1"/>
          </p:cNvCxnSpPr>
          <p:nvPr/>
        </p:nvCxnSpPr>
        <p:spPr>
          <a:xfrm>
            <a:off x="2078832" y="2442907"/>
            <a:ext cx="1005607" cy="671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6" idx="3"/>
            <a:endCxn id="11" idx="1"/>
          </p:cNvCxnSpPr>
          <p:nvPr/>
        </p:nvCxnSpPr>
        <p:spPr>
          <a:xfrm>
            <a:off x="2078832" y="2442907"/>
            <a:ext cx="1005607" cy="14469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27" idx="3"/>
            <a:endCxn id="4" idx="2"/>
          </p:cNvCxnSpPr>
          <p:nvPr/>
        </p:nvCxnSpPr>
        <p:spPr>
          <a:xfrm flipV="1">
            <a:off x="2074069" y="2501485"/>
            <a:ext cx="945850" cy="468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7" idx="3"/>
            <a:endCxn id="8" idx="2"/>
          </p:cNvCxnSpPr>
          <p:nvPr/>
        </p:nvCxnSpPr>
        <p:spPr>
          <a:xfrm>
            <a:off x="2074069" y="2970353"/>
            <a:ext cx="945850" cy="300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7" idx="3"/>
            <a:endCxn id="11" idx="2"/>
          </p:cNvCxnSpPr>
          <p:nvPr/>
        </p:nvCxnSpPr>
        <p:spPr>
          <a:xfrm>
            <a:off x="2074069" y="2970353"/>
            <a:ext cx="945850" cy="10752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28" idx="3"/>
            <a:endCxn id="4" idx="3"/>
          </p:cNvCxnSpPr>
          <p:nvPr/>
        </p:nvCxnSpPr>
        <p:spPr>
          <a:xfrm flipV="1">
            <a:off x="2060059" y="2657250"/>
            <a:ext cx="1024379" cy="861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28" idx="3"/>
            <a:endCxn id="8" idx="2"/>
          </p:cNvCxnSpPr>
          <p:nvPr/>
        </p:nvCxnSpPr>
        <p:spPr>
          <a:xfrm flipV="1">
            <a:off x="2060059" y="3270607"/>
            <a:ext cx="959860" cy="24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29" idx="3"/>
            <a:endCxn id="11" idx="2"/>
          </p:cNvCxnSpPr>
          <p:nvPr/>
        </p:nvCxnSpPr>
        <p:spPr>
          <a:xfrm flipV="1">
            <a:off x="2058117" y="4045624"/>
            <a:ext cx="961802" cy="72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9" idx="3"/>
            <a:endCxn id="8" idx="3"/>
          </p:cNvCxnSpPr>
          <p:nvPr/>
        </p:nvCxnSpPr>
        <p:spPr>
          <a:xfrm flipV="1">
            <a:off x="2058117" y="3426371"/>
            <a:ext cx="1026322" cy="691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28" idx="3"/>
            <a:endCxn id="11" idx="2"/>
          </p:cNvCxnSpPr>
          <p:nvPr/>
        </p:nvCxnSpPr>
        <p:spPr>
          <a:xfrm>
            <a:off x="2060059" y="3518631"/>
            <a:ext cx="959860" cy="5269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29" idx="3"/>
            <a:endCxn id="4" idx="3"/>
          </p:cNvCxnSpPr>
          <p:nvPr/>
        </p:nvCxnSpPr>
        <p:spPr>
          <a:xfrm flipV="1">
            <a:off x="2058117" y="2657249"/>
            <a:ext cx="1026322" cy="14610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23" idx="3"/>
          </p:cNvCxnSpPr>
          <p:nvPr/>
        </p:nvCxnSpPr>
        <p:spPr>
          <a:xfrm flipV="1">
            <a:off x="5335966" y="3426371"/>
            <a:ext cx="1330842"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17" idx="6"/>
            <a:endCxn id="23" idx="2"/>
          </p:cNvCxnSpPr>
          <p:nvPr/>
        </p:nvCxnSpPr>
        <p:spPr>
          <a:xfrm>
            <a:off x="5335966" y="3270607"/>
            <a:ext cx="1266323"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14" idx="6"/>
            <a:endCxn id="23" idx="1"/>
          </p:cNvCxnSpPr>
          <p:nvPr/>
        </p:nvCxnSpPr>
        <p:spPr>
          <a:xfrm>
            <a:off x="5335966" y="2501485"/>
            <a:ext cx="1330842"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23"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AFD283B-B53F-2FDA-E548-73AF1087CEB6}"/>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[Slides: HKUST]</a:t>
            </a:r>
          </a:p>
        </p:txBody>
      </p:sp>
    </p:spTree>
    <p:extLst>
      <p:ext uri="{BB962C8B-B14F-4D97-AF65-F5344CB8AC3E}">
        <p14:creationId xmlns:p14="http://schemas.microsoft.com/office/powerpoint/2010/main" val="19561044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63AE-DDF2-0451-0EA2-78C77CC887D7}"/>
              </a:ext>
            </a:extLst>
          </p:cNvPr>
          <p:cNvSpPr>
            <a:spLocks noGrp="1"/>
          </p:cNvSpPr>
          <p:nvPr>
            <p:ph type="title"/>
          </p:nvPr>
        </p:nvSpPr>
        <p:spPr/>
        <p:txBody>
          <a:bodyPr>
            <a:normAutofit/>
          </a:bodyPr>
          <a:lstStyle/>
          <a:p>
            <a:r>
              <a:rPr lang="en-US" sz="2400"/>
              <a:t>A Generic Neural Network: Back Propagation</a:t>
            </a:r>
          </a:p>
        </p:txBody>
      </p:sp>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BD6D6BA9-7A05-59B4-EF63-F76D03CE819B}"/>
                  </a:ext>
                </a:extLst>
              </p:cNvPr>
              <p:cNvSpPr>
                <a:spLocks noGrp="1"/>
              </p:cNvSpPr>
              <p:nvPr>
                <p:ph type="body" sz="quarter" idx="16"/>
              </p:nvPr>
            </p:nvSpPr>
            <p:spPr>
              <a:xfrm>
                <a:off x="272660" y="1390650"/>
                <a:ext cx="6408465" cy="3077573"/>
              </a:xfrm>
            </p:spPr>
            <p:txBody>
              <a:bodyPr>
                <a:normAutofit fontScale="85000" lnSpcReduction="10000"/>
              </a:bodyPr>
              <a:lstStyle/>
              <a:p>
                <a:pPr marL="114300" indent="0">
                  <a:buNone/>
                </a:pPr>
                <a:r>
                  <a:rPr lang="en-US" sz="1600" dirty="0"/>
                  <a:t>Initialize network parameters with random values </a:t>
                </a:r>
              </a:p>
              <a:p>
                <a:pPr marL="114300" indent="0">
                  <a:buNone/>
                </a:pPr>
                <a:r>
                  <a:rPr lang="en-US" sz="1600" dirty="0"/>
                  <a:t>Loop until convergence </a:t>
                </a:r>
              </a:p>
              <a:p>
                <a:pPr marL="596900" lvl="1" indent="0">
                  <a:buNone/>
                </a:pPr>
                <a:r>
                  <a:rPr lang="en-US" sz="1700" dirty="0"/>
                  <a:t>Loop over training instances </a:t>
                </a:r>
              </a:p>
              <a:p>
                <a:pPr lvl="2">
                  <a:buFont typeface="+mj-lt"/>
                  <a:buAutoNum type="romanLcPeriod"/>
                </a:pPr>
                <a:r>
                  <a:rPr lang="en-US" sz="1700" b="1" dirty="0"/>
                  <a:t>Forward step: </a:t>
                </a:r>
                <a:br>
                  <a:rPr lang="en-US" sz="1700" b="1" dirty="0"/>
                </a:br>
                <a:r>
                  <a:rPr lang="en-US" sz="1700" dirty="0"/>
                  <a:t>Start from the input and compute all the layers till the end (loss </a:t>
                </a:r>
                <a14:m>
                  <m:oMath xmlns:m="http://schemas.openxmlformats.org/officeDocument/2006/math">
                    <m:r>
                      <a:rPr lang="en-US" sz="1700" i="1" smtClean="0">
                        <a:latin typeface="Cambria Math" panose="02040503050406030204" pitchFamily="18" charset="0"/>
                        <a:ea typeface="Cambria Math" panose="02040503050406030204" pitchFamily="18" charset="0"/>
                      </a:rPr>
                      <m:t>ℒ</m:t>
                    </m:r>
                  </m:oMath>
                </a14:m>
                <a:r>
                  <a:rPr lang="en-US" sz="1700" dirty="0"/>
                  <a:t>)</a:t>
                </a:r>
                <a:br>
                  <a:rPr lang="en-US" sz="1700" dirty="0"/>
                </a:br>
                <a:endParaRPr lang="en-US" sz="1700" dirty="0"/>
              </a:p>
              <a:p>
                <a:pPr lvl="2">
                  <a:buFont typeface="+mj-lt"/>
                  <a:buAutoNum type="romanLcPeriod"/>
                </a:pPr>
                <a:r>
                  <a:rPr lang="en-US" sz="1700" b="1" dirty="0"/>
                  <a:t>Backward step: </a:t>
                </a:r>
                <a:br>
                  <a:rPr lang="en-US" sz="1700" dirty="0"/>
                </a:br>
                <a:r>
                  <a:rPr lang="en-US" sz="1700" dirty="0"/>
                  <a:t>Compute </a:t>
                </a:r>
                <a:r>
                  <a:rPr lang="en-US" sz="1700" dirty="0">
                    <a:solidFill>
                      <a:srgbClr val="C00000"/>
                    </a:solidFill>
                  </a:rPr>
                  <a:t>local gradients</a:t>
                </a:r>
                <a:r>
                  <a:rPr lang="en-US" sz="1700" dirty="0"/>
                  <a:t>, starting from the last layer</a:t>
                </a:r>
                <a:br>
                  <a:rPr lang="en-US" sz="1700" dirty="0"/>
                </a:br>
                <a:r>
                  <a:rPr lang="en-US" sz="1700" dirty="0"/>
                  <a:t>Compute </a:t>
                </a:r>
                <a:r>
                  <a:rPr lang="en-US" sz="1700" dirty="0">
                    <a:solidFill>
                      <a:srgbClr val="C00000"/>
                    </a:solidFill>
                  </a:rPr>
                  <a:t>upstream gradients</a:t>
                </a:r>
                <a:r>
                  <a:rPr lang="en-US" sz="1700" dirty="0"/>
                  <a:t> </a:t>
                </a:r>
                <a14:m>
                  <m:oMath xmlns:m="http://schemas.openxmlformats.org/officeDocument/2006/math">
                    <m:sSub>
                      <m:sSubPr>
                        <m:ctrlPr>
                          <a:rPr lang="en-US" sz="1700" i="1">
                            <a:solidFill>
                              <a:srgbClr val="0006C7"/>
                            </a:solidFill>
                            <a:latin typeface="Cambria Math" panose="02040503050406030204" pitchFamily="18" charset="0"/>
                            <a:ea typeface="Cambria Math" panose="02040503050406030204" pitchFamily="18" charset="0"/>
                          </a:rPr>
                        </m:ctrlPr>
                      </m:sSubPr>
                      <m:e>
                        <m:r>
                          <a:rPr lang="en-US" sz="1700" i="1">
                            <a:solidFill>
                              <a:srgbClr val="0006C7"/>
                            </a:solidFill>
                            <a:latin typeface="Cambria Math" panose="02040503050406030204" pitchFamily="18" charset="0"/>
                            <a:ea typeface="Cambria Math" panose="02040503050406030204" pitchFamily="18" charset="0"/>
                          </a:rPr>
                          <m:t>𝛿</m:t>
                        </m:r>
                      </m:e>
                      <m:sub>
                        <m:r>
                          <a:rPr lang="en-US" sz="1700" i="1">
                            <a:solidFill>
                              <a:srgbClr val="0006C7"/>
                            </a:solidFill>
                            <a:latin typeface="Cambria Math" panose="02040503050406030204" pitchFamily="18" charset="0"/>
                            <a:ea typeface="Cambria Math" panose="02040503050406030204" pitchFamily="18" charset="0"/>
                          </a:rPr>
                          <m:t>𝑖</m:t>
                        </m:r>
                      </m:sub>
                    </m:sSub>
                  </m:oMath>
                </a14:m>
                <a:r>
                  <a:rPr lang="en-US" sz="1700" dirty="0"/>
                  <a:t> values, starting from the last layer</a:t>
                </a:r>
                <a:br>
                  <a:rPr lang="en-US" sz="1700" dirty="0"/>
                </a:br>
                <a:r>
                  <a:rPr lang="en-US" sz="1700" dirty="0"/>
                  <a:t>Use </a:t>
                </a:r>
                <a14:m>
                  <m:oMath xmlns:m="http://schemas.openxmlformats.org/officeDocument/2006/math">
                    <m:sSub>
                      <m:sSubPr>
                        <m:ctrlPr>
                          <a:rPr lang="en-US" sz="1700" i="1">
                            <a:solidFill>
                              <a:srgbClr val="0006C7"/>
                            </a:solidFill>
                            <a:latin typeface="Cambria Math" panose="02040503050406030204" pitchFamily="18" charset="0"/>
                            <a:ea typeface="Cambria Math" panose="02040503050406030204" pitchFamily="18" charset="0"/>
                          </a:rPr>
                        </m:ctrlPr>
                      </m:sSubPr>
                      <m:e>
                        <m:r>
                          <a:rPr lang="en-US" sz="1700" i="1">
                            <a:solidFill>
                              <a:srgbClr val="0006C7"/>
                            </a:solidFill>
                            <a:latin typeface="Cambria Math" panose="02040503050406030204" pitchFamily="18" charset="0"/>
                            <a:ea typeface="Cambria Math" panose="02040503050406030204" pitchFamily="18" charset="0"/>
                          </a:rPr>
                          <m:t>𝛿</m:t>
                        </m:r>
                      </m:e>
                      <m:sub>
                        <m:r>
                          <a:rPr lang="en-US" sz="1700" i="1">
                            <a:solidFill>
                              <a:srgbClr val="0006C7"/>
                            </a:solidFill>
                            <a:latin typeface="Cambria Math" panose="02040503050406030204" pitchFamily="18" charset="0"/>
                            <a:ea typeface="Cambria Math" panose="02040503050406030204" pitchFamily="18" charset="0"/>
                          </a:rPr>
                          <m:t>𝑖</m:t>
                        </m:r>
                      </m:sub>
                    </m:sSub>
                  </m:oMath>
                </a14:m>
                <a:r>
                  <a:rPr lang="en-US" sz="1700" dirty="0"/>
                  <a:t> values to compute global gradients </a:t>
                </a:r>
                <a14:m>
                  <m:oMath xmlns:m="http://schemas.openxmlformats.org/officeDocument/2006/math">
                    <m:sSub>
                      <m:sSubPr>
                        <m:ctrlPr>
                          <a:rPr lang="en-US" sz="1700" b="1" i="1">
                            <a:latin typeface="Cambria Math" panose="02040503050406030204" pitchFamily="18" charset="0"/>
                            <a:ea typeface="Cambria Math" panose="02040503050406030204" pitchFamily="18" charset="0"/>
                          </a:rPr>
                        </m:ctrlPr>
                      </m:sSubPr>
                      <m:e>
                        <m:r>
                          <m:rPr>
                            <m:sty m:val="p"/>
                          </m:rPr>
                          <a:rPr lang="en-US" sz="1700">
                            <a:latin typeface="Cambria Math" panose="02040503050406030204" pitchFamily="18" charset="0"/>
                            <a:ea typeface="Cambria Math" panose="02040503050406030204" pitchFamily="18" charset="0"/>
                          </a:rPr>
                          <m:t>∇</m:t>
                        </m:r>
                      </m:e>
                      <m:sub>
                        <m:r>
                          <a:rPr lang="en-US" sz="1700" i="1">
                            <a:latin typeface="Cambria Math" panose="02040503050406030204" pitchFamily="18" charset="0"/>
                            <a:ea typeface="Cambria Math" panose="02040503050406030204" pitchFamily="18" charset="0"/>
                          </a:rPr>
                          <m:t>ℒ</m:t>
                        </m:r>
                      </m:sub>
                    </m:sSub>
                    <m:d>
                      <m:dPr>
                        <m:ctrlPr>
                          <a:rPr lang="en-US" sz="1700" b="1" i="1">
                            <a:latin typeface="Cambria Math" panose="02040503050406030204" pitchFamily="18" charset="0"/>
                            <a:ea typeface="Cambria Math" panose="02040503050406030204" pitchFamily="18" charset="0"/>
                          </a:rPr>
                        </m:ctrlPr>
                      </m:dPr>
                      <m:e>
                        <m:sSub>
                          <m:sSubPr>
                            <m:ctrlPr>
                              <a:rPr lang="en-US" sz="1700" b="1" i="1">
                                <a:latin typeface="Cambria Math" panose="02040503050406030204" pitchFamily="18" charset="0"/>
                                <a:ea typeface="Cambria Math" panose="02040503050406030204" pitchFamily="18" charset="0"/>
                              </a:rPr>
                            </m:ctrlPr>
                          </m:sSubPr>
                          <m:e>
                            <m:r>
                              <a:rPr lang="en-US" sz="1700" b="1">
                                <a:latin typeface="Cambria Math" panose="02040503050406030204" pitchFamily="18" charset="0"/>
                                <a:ea typeface="Cambria Math" panose="02040503050406030204" pitchFamily="18" charset="0"/>
                              </a:rPr>
                              <m:t>𝐖</m:t>
                            </m:r>
                          </m:e>
                          <m:sub>
                            <m:r>
                              <a:rPr lang="en-US" sz="1700" b="0" i="1" smtClean="0">
                                <a:latin typeface="Cambria Math" panose="02040503050406030204" pitchFamily="18" charset="0"/>
                                <a:ea typeface="Cambria Math" panose="02040503050406030204" pitchFamily="18" charset="0"/>
                              </a:rPr>
                              <m:t>𝑖</m:t>
                            </m:r>
                          </m:sub>
                        </m:sSub>
                      </m:e>
                    </m:d>
                  </m:oMath>
                </a14:m>
                <a:r>
                  <a:rPr lang="en-US" sz="1700" dirty="0"/>
                  <a:t> at each layer</a:t>
                </a:r>
                <a:br>
                  <a:rPr lang="en-US" sz="1700" dirty="0"/>
                </a:br>
                <a:endParaRPr lang="en-US" sz="1700" dirty="0"/>
              </a:p>
              <a:p>
                <a:pPr lvl="2">
                  <a:buFont typeface="+mj-lt"/>
                  <a:buAutoNum type="romanLcPeriod"/>
                </a:pPr>
                <a:r>
                  <a:rPr lang="en-US" sz="1700" b="1" dirty="0"/>
                  <a:t>Gradient update: </a:t>
                </a:r>
                <a:br>
                  <a:rPr lang="en-US" sz="1700" b="1" dirty="0"/>
                </a:br>
                <a:r>
                  <a:rPr lang="en-US" sz="1700" dirty="0"/>
                  <a:t>Update each parameter:   </a:t>
                </a:r>
                <a14:m>
                  <m:oMath xmlns:m="http://schemas.openxmlformats.org/officeDocument/2006/math">
                    <m:sSubSup>
                      <m:sSubSupPr>
                        <m:ctrlPr>
                          <a:rPr lang="en-US" sz="1700" b="1" i="1" smtClean="0">
                            <a:latin typeface="Cambria Math" panose="02040503050406030204" pitchFamily="18" charset="0"/>
                            <a:ea typeface="Cambria Math" panose="02040503050406030204" pitchFamily="18" charset="0"/>
                          </a:rPr>
                        </m:ctrlPr>
                      </m:sSubSupPr>
                      <m:e>
                        <m:r>
                          <a:rPr lang="en-US" sz="1700" b="1">
                            <a:latin typeface="Cambria Math" panose="02040503050406030204" pitchFamily="18" charset="0"/>
                            <a:ea typeface="Cambria Math" panose="02040503050406030204" pitchFamily="18" charset="0"/>
                          </a:rPr>
                          <m:t>𝐖</m:t>
                        </m:r>
                      </m:e>
                      <m:sub>
                        <m:r>
                          <a:rPr lang="en-US" sz="1700" b="0" i="1" smtClean="0">
                            <a:latin typeface="Cambria Math" panose="02040503050406030204" pitchFamily="18" charset="0"/>
                            <a:ea typeface="Cambria Math" panose="02040503050406030204" pitchFamily="18" charset="0"/>
                          </a:rPr>
                          <m:t>𝑖</m:t>
                        </m:r>
                      </m:sub>
                      <m:sup>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𝑡</m:t>
                        </m:r>
                        <m:r>
                          <a:rPr lang="en-US" sz="1700" b="0" i="1" smtClean="0">
                            <a:latin typeface="Cambria Math" panose="02040503050406030204" pitchFamily="18" charset="0"/>
                            <a:ea typeface="Cambria Math" panose="02040503050406030204" pitchFamily="18" charset="0"/>
                          </a:rPr>
                          <m:t>+1)</m:t>
                        </m:r>
                      </m:sup>
                    </m:sSubSup>
                    <m:r>
                      <a:rPr lang="en-US" sz="1700" b="0" i="1" smtClean="0">
                        <a:latin typeface="Cambria Math" panose="02040503050406030204" pitchFamily="18" charset="0"/>
                        <a:ea typeface="Cambria Math" panose="02040503050406030204" pitchFamily="18" charset="0"/>
                      </a:rPr>
                      <m:t>←</m:t>
                    </m:r>
                    <m:sSubSup>
                      <m:sSubSupPr>
                        <m:ctrlPr>
                          <a:rPr lang="en-US" sz="1700" b="1" i="1">
                            <a:latin typeface="Cambria Math" panose="02040503050406030204" pitchFamily="18" charset="0"/>
                            <a:ea typeface="Cambria Math" panose="02040503050406030204" pitchFamily="18" charset="0"/>
                          </a:rPr>
                        </m:ctrlPr>
                      </m:sSubSupPr>
                      <m:e>
                        <m:r>
                          <a:rPr lang="en-US" sz="1700" b="1">
                            <a:latin typeface="Cambria Math" panose="02040503050406030204" pitchFamily="18" charset="0"/>
                            <a:ea typeface="Cambria Math" panose="02040503050406030204" pitchFamily="18" charset="0"/>
                          </a:rPr>
                          <m:t>𝐖</m:t>
                        </m:r>
                      </m:e>
                      <m:sub>
                        <m:r>
                          <a:rPr lang="en-US" sz="1700" i="1">
                            <a:latin typeface="Cambria Math" panose="02040503050406030204" pitchFamily="18" charset="0"/>
                            <a:ea typeface="Cambria Math" panose="02040503050406030204" pitchFamily="18" charset="0"/>
                          </a:rPr>
                          <m:t>𝑖</m:t>
                        </m:r>
                      </m:sub>
                      <m:sup>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𝑡</m:t>
                        </m:r>
                        <m:r>
                          <a:rPr lang="en-US" sz="1700" i="1">
                            <a:latin typeface="Cambria Math" panose="02040503050406030204" pitchFamily="18" charset="0"/>
                            <a:ea typeface="Cambria Math" panose="02040503050406030204" pitchFamily="18" charset="0"/>
                          </a:rPr>
                          <m:t>)</m:t>
                        </m:r>
                      </m:sup>
                    </m:sSubSup>
                    <m:r>
                      <a:rPr lang="en-US" sz="1700" b="0" i="1" smtClean="0">
                        <a:latin typeface="Cambria Math" panose="02040503050406030204" pitchFamily="18" charset="0"/>
                        <a:ea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𝛼</m:t>
                    </m:r>
                  </m:oMath>
                </a14:m>
                <a:r>
                  <a:rPr lang="en-US" sz="1700" b="1" dirty="0">
                    <a:ea typeface="Cambria Math" panose="02040503050406030204" pitchFamily="18" charset="0"/>
                  </a:rPr>
                  <a:t> </a:t>
                </a:r>
                <a14:m>
                  <m:oMath xmlns:m="http://schemas.openxmlformats.org/officeDocument/2006/math">
                    <m:sSub>
                      <m:sSubPr>
                        <m:ctrlPr>
                          <a:rPr lang="en-US" sz="1700" b="1" i="1">
                            <a:latin typeface="Cambria Math" panose="02040503050406030204" pitchFamily="18" charset="0"/>
                            <a:ea typeface="Cambria Math" panose="02040503050406030204" pitchFamily="18" charset="0"/>
                          </a:rPr>
                        </m:ctrlPr>
                      </m:sSubPr>
                      <m:e>
                        <m:r>
                          <m:rPr>
                            <m:sty m:val="p"/>
                          </m:rPr>
                          <a:rPr lang="en-US" sz="1700">
                            <a:latin typeface="Cambria Math" panose="02040503050406030204" pitchFamily="18" charset="0"/>
                            <a:ea typeface="Cambria Math" panose="02040503050406030204" pitchFamily="18" charset="0"/>
                          </a:rPr>
                          <m:t>∇</m:t>
                        </m:r>
                      </m:e>
                      <m:sub>
                        <m:r>
                          <a:rPr lang="en-US" sz="1700" i="1">
                            <a:latin typeface="Cambria Math" panose="02040503050406030204" pitchFamily="18" charset="0"/>
                            <a:ea typeface="Cambria Math" panose="02040503050406030204" pitchFamily="18" charset="0"/>
                          </a:rPr>
                          <m:t>ℒ</m:t>
                        </m:r>
                      </m:sub>
                    </m:sSub>
                    <m:d>
                      <m:dPr>
                        <m:ctrlPr>
                          <a:rPr lang="en-US" sz="1700" b="1" i="1">
                            <a:latin typeface="Cambria Math" panose="02040503050406030204" pitchFamily="18" charset="0"/>
                            <a:ea typeface="Cambria Math" panose="02040503050406030204" pitchFamily="18" charset="0"/>
                          </a:rPr>
                        </m:ctrlPr>
                      </m:dPr>
                      <m:e>
                        <m:sSub>
                          <m:sSubPr>
                            <m:ctrlPr>
                              <a:rPr lang="en-US" sz="1700" b="1" i="1">
                                <a:latin typeface="Cambria Math" panose="02040503050406030204" pitchFamily="18" charset="0"/>
                                <a:ea typeface="Cambria Math" panose="02040503050406030204" pitchFamily="18" charset="0"/>
                              </a:rPr>
                            </m:ctrlPr>
                          </m:sSubPr>
                          <m:e>
                            <m:r>
                              <a:rPr lang="en-US" sz="1700" b="1">
                                <a:latin typeface="Cambria Math" panose="02040503050406030204" pitchFamily="18" charset="0"/>
                                <a:ea typeface="Cambria Math" panose="02040503050406030204" pitchFamily="18" charset="0"/>
                              </a:rPr>
                              <m:t>𝐖</m:t>
                            </m:r>
                          </m:e>
                          <m:sub>
                            <m:r>
                              <a:rPr lang="en-US" sz="1700" i="1">
                                <a:latin typeface="Cambria Math" panose="02040503050406030204" pitchFamily="18" charset="0"/>
                                <a:ea typeface="Cambria Math" panose="02040503050406030204" pitchFamily="18" charset="0"/>
                              </a:rPr>
                              <m:t>𝑖</m:t>
                            </m:r>
                          </m:sub>
                        </m:sSub>
                      </m:e>
                    </m:d>
                  </m:oMath>
                </a14:m>
                <a:r>
                  <a:rPr lang="en-US" sz="1700" dirty="0"/>
                  <a:t> </a:t>
                </a:r>
              </a:p>
            </p:txBody>
          </p:sp>
        </mc:Choice>
        <mc:Fallback xmlns="">
          <p:sp>
            <p:nvSpPr>
              <p:cNvPr id="17" name="Content Placeholder 16">
                <a:extLst>
                  <a:ext uri="{FF2B5EF4-FFF2-40B4-BE49-F238E27FC236}">
                    <a16:creationId xmlns:a16="http://schemas.microsoft.com/office/drawing/2014/main" id="{BD6D6BA9-7A05-59B4-EF63-F76D03CE819B}"/>
                  </a:ext>
                </a:extLst>
              </p:cNvPr>
              <p:cNvSpPr>
                <a:spLocks noGrp="1" noRot="1" noChangeAspect="1" noMove="1" noResize="1" noEditPoints="1" noAdjustHandles="1" noChangeArrowheads="1" noChangeShapeType="1" noTextEdit="1"/>
              </p:cNvSpPr>
              <p:nvPr>
                <p:ph type="body" sz="quarter" idx="16"/>
              </p:nvPr>
            </p:nvSpPr>
            <p:spPr>
              <a:xfrm>
                <a:off x="272660" y="1390650"/>
                <a:ext cx="6408465" cy="3077573"/>
              </a:xfrm>
              <a:blipFill>
                <a:blip r:embed="rId3"/>
                <a:stretch>
                  <a:fillRect t="-1646"/>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9668CBDD-A64D-03C7-5589-BB115D1B0D6B}"/>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 name="Curved Connector 5">
            <a:extLst>
              <a:ext uri="{FF2B5EF4-FFF2-40B4-BE49-F238E27FC236}">
                <a16:creationId xmlns:a16="http://schemas.microsoft.com/office/drawing/2014/main" id="{4D7F9E74-5A2A-553C-DF2B-0273E753ECB6}"/>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7" name="Oval 6">
            <a:extLst>
              <a:ext uri="{FF2B5EF4-FFF2-40B4-BE49-F238E27FC236}">
                <a16:creationId xmlns:a16="http://schemas.microsoft.com/office/drawing/2014/main" id="{6C6F3DCE-73F7-F534-CC82-68E9EA47ED62}"/>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 name="Curved Connector 7">
            <a:extLst>
              <a:ext uri="{FF2B5EF4-FFF2-40B4-BE49-F238E27FC236}">
                <a16:creationId xmlns:a16="http://schemas.microsoft.com/office/drawing/2014/main" id="{D5012E26-3572-343B-EC1C-82AAF1311DDA}"/>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 name="Oval 8">
            <a:extLst>
              <a:ext uri="{FF2B5EF4-FFF2-40B4-BE49-F238E27FC236}">
                <a16:creationId xmlns:a16="http://schemas.microsoft.com/office/drawing/2014/main" id="{353E1BD9-FE84-A3C3-0D96-DFB0580909EC}"/>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a:extLst>
              <a:ext uri="{FF2B5EF4-FFF2-40B4-BE49-F238E27FC236}">
                <a16:creationId xmlns:a16="http://schemas.microsoft.com/office/drawing/2014/main" id="{9E1F1DAF-C5B4-424E-0C3A-07204B1068F0}"/>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D0EF3A70-5BFF-11CA-3EC7-0FF284E60665}"/>
              </a:ext>
            </a:extLst>
          </p:cNvPr>
          <p:cNvCxnSpPr>
            <a:cxnSpLocks/>
            <a:endCxn id="5"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3F2016AF-6DC9-5E10-08A9-E1803F93141E}"/>
              </a:ext>
            </a:extLst>
          </p:cNvPr>
          <p:cNvCxnSpPr>
            <a:cxnSpLocks/>
            <a:endCxn id="7"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872A5BB-84FC-71AC-91CC-46B0D1FBE6D3}"/>
              </a:ext>
            </a:extLst>
          </p:cNvPr>
          <p:cNvCxnSpPr>
            <a:cxnSpLocks/>
            <a:endCxn id="9"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2C7B12C0-BE94-C55F-9EF7-F911308262C0}"/>
              </a:ext>
            </a:extLst>
          </p:cNvPr>
          <p:cNvCxnSpPr>
            <a:cxnSpLocks/>
            <a:endCxn id="5"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D8572DBF-971E-0F43-E548-3EED854FCA8C}"/>
              </a:ext>
            </a:extLst>
          </p:cNvPr>
          <p:cNvCxnSpPr>
            <a:cxnSpLocks/>
            <a:endCxn id="7"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639F9344-BD5A-9B7C-20D4-FE8B4F0BA10C}"/>
              </a:ext>
            </a:extLst>
          </p:cNvPr>
          <p:cNvCxnSpPr>
            <a:cxnSpLocks/>
            <a:endCxn id="9"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39EB015A-8ECF-B088-D31A-177ECAB4F680}"/>
              </a:ext>
            </a:extLst>
          </p:cNvPr>
          <p:cNvCxnSpPr>
            <a:cxnSpLocks/>
            <a:endCxn id="5"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5269A92B-1979-EAA1-9877-6B9117CDDE50}"/>
              </a:ext>
            </a:extLst>
          </p:cNvPr>
          <p:cNvCxnSpPr>
            <a:cxnSpLocks/>
            <a:endCxn id="7"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1F7AFDDB-0BF2-8B3A-E7C0-968BC74799C3}"/>
              </a:ext>
            </a:extLst>
          </p:cNvPr>
          <p:cNvCxnSpPr>
            <a:cxnSpLocks/>
            <a:endCxn id="9"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B751BE4-46FF-4A80-946C-281EB27962F2}"/>
              </a:ext>
            </a:extLst>
          </p:cNvPr>
          <p:cNvCxnSpPr>
            <a:cxnSpLocks/>
            <a:endCxn id="7"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AA114D25-2170-AC07-D73D-15F657A53FC2}"/>
              </a:ext>
            </a:extLst>
          </p:cNvPr>
          <p:cNvCxnSpPr>
            <a:cxnSpLocks/>
            <a:endCxn id="9"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824469AD-2A2A-7246-DCEE-4377AD8AFA1B}"/>
              </a:ext>
            </a:extLst>
          </p:cNvPr>
          <p:cNvCxnSpPr>
            <a:cxnSpLocks/>
            <a:endCxn id="5"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113" name="Group 112">
            <a:extLst>
              <a:ext uri="{FF2B5EF4-FFF2-40B4-BE49-F238E27FC236}">
                <a16:creationId xmlns:a16="http://schemas.microsoft.com/office/drawing/2014/main" id="{1DCD8DCC-CE7D-72AF-7F51-A844F57B55BF}"/>
              </a:ext>
            </a:extLst>
          </p:cNvPr>
          <p:cNvGrpSpPr/>
          <p:nvPr/>
        </p:nvGrpSpPr>
        <p:grpSpPr>
          <a:xfrm>
            <a:off x="7700902" y="2871335"/>
            <a:ext cx="1042417" cy="803141"/>
            <a:chOff x="7700902" y="2871335"/>
            <a:chExt cx="1042417" cy="803141"/>
          </a:xfrm>
        </p:grpSpPr>
        <p:cxnSp>
          <p:nvCxnSpPr>
            <p:cNvPr id="19" name="Straight Arrow Connector 18">
              <a:extLst>
                <a:ext uri="{FF2B5EF4-FFF2-40B4-BE49-F238E27FC236}">
                  <a16:creationId xmlns:a16="http://schemas.microsoft.com/office/drawing/2014/main" id="{0DEA2571-9102-2285-7D3E-9AB69E31F56B}"/>
                </a:ext>
              </a:extLst>
            </p:cNvPr>
            <p:cNvCxnSpPr>
              <a:cxnSpLocks/>
              <a:stCxn id="5"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0" name="Straight Arrow Connector 19">
              <a:extLst>
                <a:ext uri="{FF2B5EF4-FFF2-40B4-BE49-F238E27FC236}">
                  <a16:creationId xmlns:a16="http://schemas.microsoft.com/office/drawing/2014/main" id="{00581F97-D711-F21D-8316-9E9618990EBE}"/>
                </a:ext>
              </a:extLst>
            </p:cNvPr>
            <p:cNvCxnSpPr>
              <a:cxnSpLocks/>
              <a:stCxn id="5"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a:extLst>
                <a:ext uri="{FF2B5EF4-FFF2-40B4-BE49-F238E27FC236}">
                  <a16:creationId xmlns:a16="http://schemas.microsoft.com/office/drawing/2014/main" id="{30617CC2-E777-BCA2-8C56-2C47E57375FC}"/>
                </a:ext>
              </a:extLst>
            </p:cNvPr>
            <p:cNvCxnSpPr>
              <a:cxnSpLocks/>
              <a:stCxn id="5"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3D451E47-AF5D-C556-60FE-D4B31614C8D5}"/>
                </a:ext>
              </a:extLst>
            </p:cNvPr>
            <p:cNvCxnSpPr>
              <a:cxnSpLocks/>
              <a:stCxn id="7"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1CB62C25-17E9-0DC6-B40A-4A479877EDDF}"/>
                </a:ext>
              </a:extLst>
            </p:cNvPr>
            <p:cNvCxnSpPr>
              <a:cxnSpLocks/>
              <a:stCxn id="7"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1DF50B04-169B-8980-E3BC-AFAF61E7E6D9}"/>
                </a:ext>
              </a:extLst>
            </p:cNvPr>
            <p:cNvCxnSpPr>
              <a:cxnSpLocks/>
              <a:stCxn id="9"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F568BD36-AF52-9410-37A3-75EB02E504A4}"/>
                </a:ext>
              </a:extLst>
            </p:cNvPr>
            <p:cNvCxnSpPr>
              <a:cxnSpLocks/>
              <a:stCxn id="9"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D6617460-4C28-645D-CC23-AE7C88CD274F}"/>
                </a:ext>
              </a:extLst>
            </p:cNvPr>
            <p:cNvCxnSpPr>
              <a:cxnSpLocks/>
              <a:stCxn id="7"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F55216F-4E5F-59E1-AD1D-882102A49EAA}"/>
                </a:ext>
              </a:extLst>
            </p:cNvPr>
            <p:cNvCxnSpPr>
              <a:cxnSpLocks/>
              <a:stCxn id="9"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9F5A58B-A892-5BC3-F149-4790DB582B5D}"/>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69F5A58B-A892-5BC3-F149-4790DB582B5D}"/>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4"/>
                <a:stretch>
                  <a:fillRect/>
                </a:stretch>
              </a:blipFill>
            </p:spPr>
            <p:txBody>
              <a:bodyPr/>
              <a:lstStyle/>
              <a:p>
                <a:r>
                  <a:rPr lang="en-US">
                    <a:noFill/>
                  </a:rPr>
                  <a:t> </a:t>
                </a:r>
              </a:p>
            </p:txBody>
          </p:sp>
        </mc:Fallback>
      </mc:AlternateContent>
      <p:sp>
        <p:nvSpPr>
          <p:cNvPr id="88" name="Oval 87">
            <a:extLst>
              <a:ext uri="{FF2B5EF4-FFF2-40B4-BE49-F238E27FC236}">
                <a16:creationId xmlns:a16="http://schemas.microsoft.com/office/drawing/2014/main" id="{C0AAA609-2343-F468-AE57-82B4D4865906}"/>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89" name="Curved Connector 88">
            <a:extLst>
              <a:ext uri="{FF2B5EF4-FFF2-40B4-BE49-F238E27FC236}">
                <a16:creationId xmlns:a16="http://schemas.microsoft.com/office/drawing/2014/main" id="{75DAA5E4-EC14-EEE0-FA6D-B9FB5FC5301E}"/>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0" name="Oval 89">
            <a:extLst>
              <a:ext uri="{FF2B5EF4-FFF2-40B4-BE49-F238E27FC236}">
                <a16:creationId xmlns:a16="http://schemas.microsoft.com/office/drawing/2014/main" id="{136F4475-87EB-3E32-7C27-9BB827450CE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1" name="Curved Connector 90">
            <a:extLst>
              <a:ext uri="{FF2B5EF4-FFF2-40B4-BE49-F238E27FC236}">
                <a16:creationId xmlns:a16="http://schemas.microsoft.com/office/drawing/2014/main" id="{1471555E-9CC0-B257-2EA1-DA5A4B57331A}"/>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2" name="Oval 91">
            <a:extLst>
              <a:ext uri="{FF2B5EF4-FFF2-40B4-BE49-F238E27FC236}">
                <a16:creationId xmlns:a16="http://schemas.microsoft.com/office/drawing/2014/main" id="{CB1DF43B-DDBF-A6F2-F0A8-468E75A553CB}"/>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A4AC2223-C2A3-1331-6738-FE0423F0F4D9}"/>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FCB9763F-68F1-C60D-3965-F61C3A8CC619}"/>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6" name="Straight Arrow Connector 95">
            <a:extLst>
              <a:ext uri="{FF2B5EF4-FFF2-40B4-BE49-F238E27FC236}">
                <a16:creationId xmlns:a16="http://schemas.microsoft.com/office/drawing/2014/main" id="{7CD63D2D-DDAC-969C-600D-09942F3158EF}"/>
              </a:ext>
            </a:extLst>
          </p:cNvPr>
          <p:cNvCxnSpPr>
            <a:endCxn id="88"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7" name="Straight Arrow Connector 96">
            <a:extLst>
              <a:ext uri="{FF2B5EF4-FFF2-40B4-BE49-F238E27FC236}">
                <a16:creationId xmlns:a16="http://schemas.microsoft.com/office/drawing/2014/main" id="{E0BB381B-CA74-7FBD-AE75-BCAC26868AAF}"/>
              </a:ext>
            </a:extLst>
          </p:cNvPr>
          <p:cNvCxnSpPr>
            <a:endCxn id="90"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8" name="Straight Arrow Connector 97">
            <a:extLst>
              <a:ext uri="{FF2B5EF4-FFF2-40B4-BE49-F238E27FC236}">
                <a16:creationId xmlns:a16="http://schemas.microsoft.com/office/drawing/2014/main" id="{7407099B-DC61-F995-D81E-5BF6F847BCC9}"/>
              </a:ext>
            </a:extLst>
          </p:cNvPr>
          <p:cNvCxnSpPr>
            <a:endCxn id="92"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99" name="Straight Arrow Connector 98">
            <a:extLst>
              <a:ext uri="{FF2B5EF4-FFF2-40B4-BE49-F238E27FC236}">
                <a16:creationId xmlns:a16="http://schemas.microsoft.com/office/drawing/2014/main" id="{31E85E31-24F4-0DDA-DB21-9F82DE0E545F}"/>
              </a:ext>
            </a:extLst>
          </p:cNvPr>
          <p:cNvCxnSpPr>
            <a:endCxn id="88"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92A2A7C4-6661-0433-309A-F752F8DAA6F6}"/>
              </a:ext>
            </a:extLst>
          </p:cNvPr>
          <p:cNvCxnSpPr>
            <a:endCxn id="90"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A8F17A3F-94EA-2AED-BC6F-23B5B849D621}"/>
              </a:ext>
            </a:extLst>
          </p:cNvPr>
          <p:cNvCxnSpPr>
            <a:cxnSpLocks/>
            <a:endCxn id="92"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CA6A7B3F-C7CE-D4D8-39EB-2E91086D5E11}"/>
              </a:ext>
            </a:extLst>
          </p:cNvPr>
          <p:cNvCxnSpPr>
            <a:endCxn id="88"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C04C7E0F-808E-D886-AF27-D7F7EA7BFE1A}"/>
              </a:ext>
            </a:extLst>
          </p:cNvPr>
          <p:cNvCxnSpPr>
            <a:cxnSpLocks/>
            <a:stCxn id="92" idx="6"/>
            <a:endCxn id="94"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DFA6DD76-04D5-0116-67B3-9C7BABCBC04F}"/>
              </a:ext>
            </a:extLst>
          </p:cNvPr>
          <p:cNvCxnSpPr>
            <a:stCxn id="90" idx="6"/>
            <a:endCxn id="94"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9B403BD9-07CB-77CC-A5D0-8893C4C34B6F}"/>
              </a:ext>
            </a:extLst>
          </p:cNvPr>
          <p:cNvCxnSpPr>
            <a:stCxn id="88" idx="6"/>
            <a:endCxn id="94"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6193908D-0B85-EDA7-1BD1-B34B97DED8C3}"/>
              </a:ext>
            </a:extLst>
          </p:cNvPr>
          <p:cNvCxnSpPr>
            <a:cxnSpLocks/>
            <a:stCxn id="94"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981C3A3E-CB49-0F7D-2C29-1855E6CD9171}"/>
              </a:ext>
            </a:extLst>
          </p:cNvPr>
          <p:cNvCxnSpPr>
            <a:cxnSpLocks/>
            <a:endCxn id="92"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E6FD7A71-A74A-4352-15D6-297D0F37BCB8}"/>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30E42411-D868-F7F9-B453-E555FD7D998A}"/>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0" name="TextBox 109">
                <a:extLst>
                  <a:ext uri="{FF2B5EF4-FFF2-40B4-BE49-F238E27FC236}">
                    <a16:creationId xmlns:a16="http://schemas.microsoft.com/office/drawing/2014/main" id="{30E42411-D868-F7F9-B453-E555FD7D998A}"/>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51CE61D-2725-1021-8331-AED3BB5FC7FB}"/>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ea typeface="Tahoma" panose="020B0604030504040204" pitchFamily="34" charset="0"/>
                        <a:cs typeface="Tahoma" panose="020B0604030504040204" pitchFamily="34" charset="0"/>
                      </a:rPr>
                      <m:t>       </m:t>
                    </m:r>
                    <m:r>
                      <a:rPr lang="en-US">
                        <a:latin typeface="Cambria Math" panose="02040503050406030204" pitchFamily="18" charset="0"/>
                      </a:rPr>
                      <m:t>⋮ </m:t>
                    </m:r>
                  </m:oMath>
                </a14:m>
                <a:r>
                  <a:rPr lang="en-US">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a typeface="Tahoma" panose="020B0604030504040204" pitchFamily="34" charset="0"/>
                  <a:cs typeface="Tahoma" panose="020B0604030504040204" pitchFamily="34" charset="0"/>
                </a:endParaRPr>
              </a:p>
              <a:p>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8" name="TextBox 117">
                <a:extLst>
                  <a:ext uri="{FF2B5EF4-FFF2-40B4-BE49-F238E27FC236}">
                    <a16:creationId xmlns:a16="http://schemas.microsoft.com/office/drawing/2014/main" id="{B51CE61D-2725-1021-8331-AED3BB5FC7FB}"/>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D44F50-6083-81F7-2CB3-C86C6E336CE2}"/>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1" name="TextBox 120">
                <a:extLst>
                  <a:ext uri="{FF2B5EF4-FFF2-40B4-BE49-F238E27FC236}">
                    <a16:creationId xmlns:a16="http://schemas.microsoft.com/office/drawing/2014/main" id="{A1D44F50-6083-81F7-2CB3-C86C6E336CE2}"/>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842AB474-CD2B-7F2B-8494-126D98A0C5C8}"/>
                  </a:ext>
                </a:extLst>
              </p:cNvPr>
              <p:cNvSpPr txBox="1"/>
              <p:nvPr/>
            </p:nvSpPr>
            <p:spPr>
              <a:xfrm>
                <a:off x="6959232" y="4057302"/>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𝟎</m:t>
                          </m:r>
                        </m:sub>
                      </m:sSub>
                      <m:r>
                        <a:rPr lang="en-US" sz="1400" smtClean="0">
                          <a:latin typeface="Cambria Math" panose="02040503050406030204" pitchFamily="18" charset="0"/>
                        </a:rPr>
                        <m:t>𝐱</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8" name="TextBox 127">
                <a:extLst>
                  <a:ext uri="{FF2B5EF4-FFF2-40B4-BE49-F238E27FC236}">
                    <a16:creationId xmlns:a16="http://schemas.microsoft.com/office/drawing/2014/main" id="{842AB474-CD2B-7F2B-8494-126D98A0C5C8}"/>
                  </a:ext>
                </a:extLst>
              </p:cNvPr>
              <p:cNvSpPr txBox="1">
                <a:spLocks noRot="1" noChangeAspect="1" noMove="1" noResize="1" noEditPoints="1" noAdjustHandles="1" noChangeArrowheads="1" noChangeShapeType="1" noTextEdit="1"/>
              </p:cNvSpPr>
              <p:nvPr/>
            </p:nvSpPr>
            <p:spPr>
              <a:xfrm>
                <a:off x="6959232" y="4057302"/>
                <a:ext cx="505474"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2F5FCBEF-5062-E616-8BEB-64412ADE8FE6}"/>
                  </a:ext>
                </a:extLst>
              </p:cNvPr>
              <p:cNvSpPr txBox="1"/>
              <p:nvPr/>
            </p:nvSpPr>
            <p:spPr>
              <a:xfrm>
                <a:off x="6858253" y="3104502"/>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9" name="TextBox 128">
                <a:extLst>
                  <a:ext uri="{FF2B5EF4-FFF2-40B4-BE49-F238E27FC236}">
                    <a16:creationId xmlns:a16="http://schemas.microsoft.com/office/drawing/2014/main" id="{2F5FCBEF-5062-E616-8BEB-64412ADE8FE6}"/>
                  </a:ext>
                </a:extLst>
              </p:cNvPr>
              <p:cNvSpPr txBox="1">
                <a:spLocks noRot="1" noChangeAspect="1" noMove="1" noResize="1" noEditPoints="1" noAdjustHandles="1" noChangeArrowheads="1" noChangeShapeType="1" noTextEdit="1"/>
              </p:cNvSpPr>
              <p:nvPr/>
            </p:nvSpPr>
            <p:spPr>
              <a:xfrm>
                <a:off x="6858253" y="3104502"/>
                <a:ext cx="781484"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71383B21-6B5C-42CF-6D14-4084520F7AA7}"/>
                  </a:ext>
                </a:extLst>
              </p:cNvPr>
              <p:cNvSpPr txBox="1"/>
              <p:nvPr/>
            </p:nvSpPr>
            <p:spPr>
              <a:xfrm>
                <a:off x="6942967" y="3630865"/>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a:rPr lang="en-US" sz="1400" smtClean="0">
                              <a:latin typeface="Cambria Math" panose="02040503050406030204" pitchFamily="18" charset="0"/>
                            </a:rPr>
                            <m:t>0</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0" name="TextBox 129">
                <a:extLst>
                  <a:ext uri="{FF2B5EF4-FFF2-40B4-BE49-F238E27FC236}">
                    <a16:creationId xmlns:a16="http://schemas.microsoft.com/office/drawing/2014/main" id="{71383B21-6B5C-42CF-6D14-4084520F7AA7}"/>
                  </a:ext>
                </a:extLst>
              </p:cNvPr>
              <p:cNvSpPr txBox="1">
                <a:spLocks noRot="1" noChangeAspect="1" noMove="1" noResize="1" noEditPoints="1" noAdjustHandles="1" noChangeArrowheads="1" noChangeShapeType="1" noTextEdit="1"/>
              </p:cNvSpPr>
              <p:nvPr/>
            </p:nvSpPr>
            <p:spPr>
              <a:xfrm>
                <a:off x="6942967" y="3630865"/>
                <a:ext cx="505474" cy="307777"/>
              </a:xfrm>
              <a:prstGeom prst="rect">
                <a:avLst/>
              </a:prstGeom>
              <a:blipFill>
                <a:blip r:embed="rId10"/>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2ABAB66-B1D4-A181-2E23-1B414600840F}"/>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1" name="TextBox 130">
                <a:extLst>
                  <a:ext uri="{FF2B5EF4-FFF2-40B4-BE49-F238E27FC236}">
                    <a16:creationId xmlns:a16="http://schemas.microsoft.com/office/drawing/2014/main" id="{02ABAB66-B1D4-A181-2E23-1B414600840F}"/>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11"/>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06B44291-7867-5AC1-F479-ED887B2711D3}"/>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2" name="TextBox 131">
                <a:extLst>
                  <a:ext uri="{FF2B5EF4-FFF2-40B4-BE49-F238E27FC236}">
                    <a16:creationId xmlns:a16="http://schemas.microsoft.com/office/drawing/2014/main" id="{06B44291-7867-5AC1-F479-ED887B2711D3}"/>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2"/>
                <a:stretch>
                  <a:fillRect b="-5882"/>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F1F0E356-2620-3E5A-C7B1-6DC74FF943CA}"/>
              </a:ext>
            </a:extLst>
          </p:cNvPr>
          <p:cNvCxnSpPr>
            <a:cxnSpLocks/>
          </p:cNvCxnSpPr>
          <p:nvPr/>
        </p:nvCxnSpPr>
        <p:spPr>
          <a:xfrm>
            <a:off x="6705045" y="3027786"/>
            <a:ext cx="0" cy="759530"/>
          </a:xfrm>
          <a:prstGeom prst="straightConnector1">
            <a:avLst/>
          </a:prstGeom>
          <a:ln w="28575">
            <a:solidFill>
              <a:srgbClr val="FFC000"/>
            </a:solidFill>
            <a:tailEnd type="arrow" w="lg" len="lg"/>
          </a:ln>
        </p:spPr>
        <p:style>
          <a:lnRef idx="2">
            <a:schemeClr val="dk1"/>
          </a:lnRef>
          <a:fillRef idx="1">
            <a:schemeClr val="lt1"/>
          </a:fillRef>
          <a:effectRef idx="0">
            <a:schemeClr val="dk1"/>
          </a:effectRef>
          <a:fontRef idx="minor">
            <a:schemeClr val="dk1"/>
          </a:fontRef>
        </p:style>
      </p:cxnSp>
      <p:sp>
        <p:nvSpPr>
          <p:cNvPr id="3" name="Rounded Rectangular Callout 2">
            <a:extLst>
              <a:ext uri="{FF2B5EF4-FFF2-40B4-BE49-F238E27FC236}">
                <a16:creationId xmlns:a16="http://schemas.microsoft.com/office/drawing/2014/main" id="{031B0D3E-0879-9AE1-D969-4B213ED263FA}"/>
              </a:ext>
            </a:extLst>
          </p:cNvPr>
          <p:cNvSpPr/>
          <p:nvPr/>
        </p:nvSpPr>
        <p:spPr>
          <a:xfrm>
            <a:off x="3949467" y="1669017"/>
            <a:ext cx="2306398" cy="483212"/>
          </a:xfrm>
          <a:prstGeom prst="wedgeRoundRectCallout">
            <a:avLst>
              <a:gd name="adj1" fmla="val -65239"/>
              <a:gd name="adj2" fmla="val 1672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Corbel" panose="020B0503020204020204" pitchFamily="34" charset="0"/>
              </a:rPr>
              <a:t>In practice, this step is done over </a:t>
            </a:r>
            <a:r>
              <a:rPr lang="en-US" b="1">
                <a:latin typeface="Corbel" panose="020B0503020204020204" pitchFamily="34" charset="0"/>
              </a:rPr>
              <a:t>batches</a:t>
            </a:r>
            <a:r>
              <a:rPr lang="en-US">
                <a:latin typeface="Corbel" panose="020B0503020204020204" pitchFamily="34" charset="0"/>
              </a:rPr>
              <a:t> of instances! </a:t>
            </a:r>
          </a:p>
        </p:txBody>
      </p:sp>
      <p:cxnSp>
        <p:nvCxnSpPr>
          <p:cNvPr id="11" name="Straight Arrow Connector 10">
            <a:extLst>
              <a:ext uri="{FF2B5EF4-FFF2-40B4-BE49-F238E27FC236}">
                <a16:creationId xmlns:a16="http://schemas.microsoft.com/office/drawing/2014/main" id="{C24E2040-1433-A0A2-179C-1C3612A12D70}"/>
              </a:ext>
            </a:extLst>
          </p:cNvPr>
          <p:cNvCxnSpPr>
            <a:cxnSpLocks/>
          </p:cNvCxnSpPr>
          <p:nvPr/>
        </p:nvCxnSpPr>
        <p:spPr>
          <a:xfrm flipV="1">
            <a:off x="6705045" y="2051241"/>
            <a:ext cx="0" cy="655457"/>
          </a:xfrm>
          <a:prstGeom prst="straightConnector1">
            <a:avLst/>
          </a:prstGeom>
          <a:ln w="28575">
            <a:solidFill>
              <a:srgbClr val="FFC000"/>
            </a:solidFill>
            <a:tailEnd type="arrow" w="lg" len="lg"/>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24955569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39AF-CF32-4212-92FC-6DEC8501DB97}"/>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821D5381-D5B4-980C-0CDF-DDEA1DD57258}"/>
              </a:ext>
            </a:extLst>
          </p:cNvPr>
          <p:cNvSpPr>
            <a:spLocks noGrp="1"/>
          </p:cNvSpPr>
          <p:nvPr>
            <p:ph type="body" sz="quarter" idx="16"/>
          </p:nvPr>
        </p:nvSpPr>
        <p:spPr/>
        <p:txBody>
          <a:bodyPr/>
          <a:lstStyle/>
          <a:p>
            <a:r>
              <a:rPr lang="en-US" sz="1800" dirty="0"/>
              <a:t>Backpropagation: an algorithm for training neural networks. </a:t>
            </a:r>
          </a:p>
          <a:p>
            <a:endParaRPr lang="en-US" sz="1800" dirty="0"/>
          </a:p>
          <a:p>
            <a:endParaRPr lang="en-US" sz="1800" dirty="0"/>
          </a:p>
          <a:p>
            <a:r>
              <a:rPr lang="en-US" sz="1800" dirty="0"/>
              <a:t>Using Dynamic Programming for efficient computation of gradients. </a:t>
            </a:r>
          </a:p>
          <a:p>
            <a:pPr marL="0" indent="0">
              <a:buNone/>
            </a:pPr>
            <a:endParaRPr lang="en-US" sz="1800" dirty="0"/>
          </a:p>
          <a:p>
            <a:pPr marL="0" indent="0">
              <a:buNone/>
            </a:pPr>
            <a:endParaRPr lang="en-US" sz="1800" dirty="0"/>
          </a:p>
          <a:p>
            <a:r>
              <a:rPr lang="en-US" sz="1800" b="1" dirty="0"/>
              <a:t>Next: </a:t>
            </a:r>
            <a:r>
              <a:rPr lang="en-US" sz="1800" dirty="0"/>
              <a:t>Backprop in real practice. </a:t>
            </a:r>
          </a:p>
        </p:txBody>
      </p:sp>
    </p:spTree>
    <p:extLst>
      <p:ext uri="{BB962C8B-B14F-4D97-AF65-F5344CB8AC3E}">
        <p14:creationId xmlns:p14="http://schemas.microsoft.com/office/powerpoint/2010/main" val="28658125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5400"/>
              <a:t>Backprop via </a:t>
            </a:r>
            <a:br>
              <a:rPr lang="en-US" sz="5400"/>
            </a:br>
            <a:r>
              <a:rPr lang="en-US" sz="5400"/>
              <a:t>Computation Graph</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35762464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D6CD-AD05-A87C-8981-22581DDF4ABB}"/>
              </a:ext>
            </a:extLst>
          </p:cNvPr>
          <p:cNvSpPr>
            <a:spLocks noGrp="1"/>
          </p:cNvSpPr>
          <p:nvPr>
            <p:ph type="title"/>
          </p:nvPr>
        </p:nvSpPr>
        <p:spPr/>
        <p:txBody>
          <a:bodyPr>
            <a:normAutofit/>
          </a:bodyPr>
          <a:lstStyle/>
          <a:p>
            <a:r>
              <a:rPr lang="en-US"/>
              <a:t>Computation Graph: Example </a:t>
            </a:r>
          </a:p>
        </p:txBody>
      </p:sp>
      <p:sp>
        <p:nvSpPr>
          <p:cNvPr id="3" name="Content Placeholder 2">
            <a:extLst>
              <a:ext uri="{FF2B5EF4-FFF2-40B4-BE49-F238E27FC236}">
                <a16:creationId xmlns:a16="http://schemas.microsoft.com/office/drawing/2014/main" id="{3DC0B935-F2F6-B824-AFF9-086FBB7A3C65}"/>
              </a:ext>
            </a:extLst>
          </p:cNvPr>
          <p:cNvSpPr>
            <a:spLocks noGrp="1"/>
          </p:cNvSpPr>
          <p:nvPr>
            <p:ph type="body" sz="quarter" idx="16"/>
          </p:nvPr>
        </p:nvSpPr>
        <p:spPr>
          <a:xfrm>
            <a:off x="533919" y="1262061"/>
            <a:ext cx="8085415" cy="3077573"/>
          </a:xfrm>
        </p:spPr>
        <p:txBody>
          <a:bodyPr/>
          <a:lstStyle/>
          <a:p>
            <a:r>
              <a:rPr lang="en-US"/>
              <a:t>In reality, neural networks are not as regular as the previous example …</a:t>
            </a:r>
          </a:p>
        </p:txBody>
      </p:sp>
      <p:pic>
        <p:nvPicPr>
          <p:cNvPr id="1026" name="Picture 2" descr="Recursive Neural Networks with PyTorch | NVIDIA Technical Blog">
            <a:extLst>
              <a:ext uri="{FF2B5EF4-FFF2-40B4-BE49-F238E27FC236}">
                <a16:creationId xmlns:a16="http://schemas.microsoft.com/office/drawing/2014/main" id="{697AA567-4400-F48D-791C-D8F58ED37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43" b="19106"/>
          <a:stretch/>
        </p:blipFill>
        <p:spPr bwMode="auto">
          <a:xfrm>
            <a:off x="675080" y="1666552"/>
            <a:ext cx="7280300" cy="347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9944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3F2E-B37F-8E96-1BC9-2821417FBCF7}"/>
              </a:ext>
            </a:extLst>
          </p:cNvPr>
          <p:cNvSpPr>
            <a:spLocks noGrp="1"/>
          </p:cNvSpPr>
          <p:nvPr>
            <p:ph type="title"/>
          </p:nvPr>
        </p:nvSpPr>
        <p:spPr/>
        <p:txBody>
          <a:bodyPr>
            <a:normAutofit/>
          </a:bodyPr>
          <a:lstStyle/>
          <a:p>
            <a:r>
              <a:rPr lang="en-US" spc="-4"/>
              <a:t>Backprop </a:t>
            </a:r>
            <a:r>
              <a:rPr lang="en-US"/>
              <a:t>in</a:t>
            </a:r>
            <a:r>
              <a:rPr lang="en-US" spc="-4"/>
              <a:t> General</a:t>
            </a:r>
            <a:r>
              <a:rPr lang="en-US"/>
              <a:t> </a:t>
            </a:r>
            <a:r>
              <a:rPr lang="en-US" spc="-4"/>
              <a:t>Computation Graph</a:t>
            </a:r>
            <a:endParaRPr lang="en-US"/>
          </a:p>
        </p:txBody>
      </p:sp>
      <p:sp>
        <p:nvSpPr>
          <p:cNvPr id="3" name="Content Placeholder 2">
            <a:extLst>
              <a:ext uri="{FF2B5EF4-FFF2-40B4-BE49-F238E27FC236}">
                <a16:creationId xmlns:a16="http://schemas.microsoft.com/office/drawing/2014/main" id="{E033A81A-809F-FA7B-C766-08D1E290ECB8}"/>
              </a:ext>
            </a:extLst>
          </p:cNvPr>
          <p:cNvSpPr>
            <a:spLocks noGrp="1"/>
          </p:cNvSpPr>
          <p:nvPr>
            <p:ph type="body" sz="quarter" idx="16"/>
          </p:nvPr>
        </p:nvSpPr>
        <p:spPr/>
        <p:txBody>
          <a:bodyPr/>
          <a:lstStyle/>
          <a:p>
            <a:r>
              <a:rPr lang="en-US"/>
              <a:t>What if the network does not have a regular structure? Same idea! </a:t>
            </a:r>
          </a:p>
          <a:p>
            <a:endParaRPr lang="en-US"/>
          </a:p>
          <a:p>
            <a:pPr marL="342900" indent="-342900">
              <a:buFont typeface="+mj-lt"/>
              <a:buAutoNum type="arabicPeriod"/>
            </a:pPr>
            <a:r>
              <a:rPr lang="en-US"/>
              <a:t>Sort the nodes in </a:t>
            </a:r>
            <a:r>
              <a:rPr lang="en-US">
                <a:solidFill>
                  <a:srgbClr val="C00000"/>
                </a:solidFill>
              </a:rPr>
              <a:t>topological order</a:t>
            </a:r>
            <a:r>
              <a:rPr lang="en-US"/>
              <a:t> (what depends on what)</a:t>
            </a:r>
          </a:p>
          <a:p>
            <a:pPr marL="684212" lvl="1" indent="-342900"/>
            <a:r>
              <a:rPr lang="en-US" b="1"/>
              <a:t>Cost:</a:t>
            </a:r>
            <a:r>
              <a:rPr lang="en-US"/>
              <a:t> Linear in the number of nodes/edges.</a:t>
            </a:r>
          </a:p>
          <a:p>
            <a:pPr marL="0" indent="0">
              <a:buNone/>
            </a:pPr>
            <a:endParaRPr lang="en-US"/>
          </a:p>
          <a:p>
            <a:pPr lvl="1"/>
            <a:endParaRPr lang="en-US"/>
          </a:p>
          <a:p>
            <a:pPr lvl="1"/>
            <a:endParaRPr lang="en-US"/>
          </a:p>
        </p:txBody>
      </p:sp>
      <p:grpSp>
        <p:nvGrpSpPr>
          <p:cNvPr id="4" name="object 5">
            <a:extLst>
              <a:ext uri="{FF2B5EF4-FFF2-40B4-BE49-F238E27FC236}">
                <a16:creationId xmlns:a16="http://schemas.microsoft.com/office/drawing/2014/main" id="{C03D6B0C-692D-54A2-DEB9-C6A621F82BAC}"/>
              </a:ext>
            </a:extLst>
          </p:cNvPr>
          <p:cNvGrpSpPr/>
          <p:nvPr/>
        </p:nvGrpSpPr>
        <p:grpSpPr>
          <a:xfrm>
            <a:off x="7684039" y="1017725"/>
            <a:ext cx="520541" cy="528638"/>
            <a:chOff x="3323723" y="1395207"/>
            <a:chExt cx="694055" cy="704850"/>
          </a:xfrm>
        </p:grpSpPr>
        <p:pic>
          <p:nvPicPr>
            <p:cNvPr id="5" name="object 6">
              <a:extLst>
                <a:ext uri="{FF2B5EF4-FFF2-40B4-BE49-F238E27FC236}">
                  <a16:creationId xmlns:a16="http://schemas.microsoft.com/office/drawing/2014/main" id="{4557F000-6B29-35F9-373F-B38B6E37FDA0}"/>
                </a:ext>
              </a:extLst>
            </p:cNvPr>
            <p:cNvPicPr/>
            <p:nvPr/>
          </p:nvPicPr>
          <p:blipFill>
            <a:blip r:embed="rId2" cstate="print"/>
            <a:stretch>
              <a:fillRect/>
            </a:stretch>
          </p:blipFill>
          <p:spPr>
            <a:xfrm>
              <a:off x="3763317" y="1395207"/>
              <a:ext cx="254293" cy="333473"/>
            </a:xfrm>
            <a:prstGeom prst="rect">
              <a:avLst/>
            </a:prstGeom>
          </p:spPr>
        </p:pic>
        <p:sp>
          <p:nvSpPr>
            <p:cNvPr id="6" name="object 7">
              <a:extLst>
                <a:ext uri="{FF2B5EF4-FFF2-40B4-BE49-F238E27FC236}">
                  <a16:creationId xmlns:a16="http://schemas.microsoft.com/office/drawing/2014/main" id="{46E5ACB7-99E5-039B-0505-D88F8E9883A6}"/>
                </a:ext>
              </a:extLst>
            </p:cNvPr>
            <p:cNvSpPr/>
            <p:nvPr/>
          </p:nvSpPr>
          <p:spPr>
            <a:xfrm>
              <a:off x="3323723" y="1672638"/>
              <a:ext cx="440055" cy="427355"/>
            </a:xfrm>
            <a:custGeom>
              <a:avLst/>
              <a:gdLst/>
              <a:ahLst/>
              <a:cxnLst/>
              <a:rect l="l" t="t" r="r" b="b"/>
              <a:pathLst>
                <a:path w="440054" h="427355">
                  <a:moveTo>
                    <a:pt x="219796" y="0"/>
                  </a:moveTo>
                  <a:lnTo>
                    <a:pt x="169398" y="5636"/>
                  </a:lnTo>
                  <a:lnTo>
                    <a:pt x="123135" y="21690"/>
                  </a:lnTo>
                  <a:lnTo>
                    <a:pt x="82324" y="46882"/>
                  </a:lnTo>
                  <a:lnTo>
                    <a:pt x="48286" y="79930"/>
                  </a:lnTo>
                  <a:lnTo>
                    <a:pt x="22340" y="119554"/>
                  </a:lnTo>
                  <a:lnTo>
                    <a:pt x="5804" y="164472"/>
                  </a:lnTo>
                  <a:lnTo>
                    <a:pt x="0" y="213404"/>
                  </a:lnTo>
                  <a:lnTo>
                    <a:pt x="5804" y="262336"/>
                  </a:lnTo>
                  <a:lnTo>
                    <a:pt x="22340" y="307255"/>
                  </a:lnTo>
                  <a:lnTo>
                    <a:pt x="48286" y="346878"/>
                  </a:lnTo>
                  <a:lnTo>
                    <a:pt x="82324" y="379927"/>
                  </a:lnTo>
                  <a:lnTo>
                    <a:pt x="123135" y="405119"/>
                  </a:lnTo>
                  <a:lnTo>
                    <a:pt x="169398" y="421173"/>
                  </a:lnTo>
                  <a:lnTo>
                    <a:pt x="219796" y="426810"/>
                  </a:lnTo>
                  <a:lnTo>
                    <a:pt x="270193" y="421173"/>
                  </a:lnTo>
                  <a:lnTo>
                    <a:pt x="316457" y="405119"/>
                  </a:lnTo>
                  <a:lnTo>
                    <a:pt x="357268" y="379927"/>
                  </a:lnTo>
                  <a:lnTo>
                    <a:pt x="391306" y="346878"/>
                  </a:lnTo>
                  <a:lnTo>
                    <a:pt x="417253" y="307255"/>
                  </a:lnTo>
                  <a:lnTo>
                    <a:pt x="433788" y="262336"/>
                  </a:lnTo>
                  <a:lnTo>
                    <a:pt x="439593" y="213404"/>
                  </a:lnTo>
                  <a:lnTo>
                    <a:pt x="433788" y="164472"/>
                  </a:lnTo>
                  <a:lnTo>
                    <a:pt x="417253" y="119554"/>
                  </a:lnTo>
                  <a:lnTo>
                    <a:pt x="391306" y="79930"/>
                  </a:lnTo>
                  <a:lnTo>
                    <a:pt x="357268" y="46882"/>
                  </a:lnTo>
                  <a:lnTo>
                    <a:pt x="316457" y="21690"/>
                  </a:lnTo>
                  <a:lnTo>
                    <a:pt x="270193" y="5636"/>
                  </a:lnTo>
                  <a:lnTo>
                    <a:pt x="219796" y="0"/>
                  </a:lnTo>
                  <a:close/>
                </a:path>
              </a:pathLst>
            </a:custGeom>
            <a:solidFill>
              <a:srgbClr val="8C1515"/>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pic>
        <p:nvPicPr>
          <p:cNvPr id="8" name="object 10">
            <a:extLst>
              <a:ext uri="{FF2B5EF4-FFF2-40B4-BE49-F238E27FC236}">
                <a16:creationId xmlns:a16="http://schemas.microsoft.com/office/drawing/2014/main" id="{DC1C8E99-5777-AA0C-F8B1-0A9A72095F54}"/>
              </a:ext>
            </a:extLst>
          </p:cNvPr>
          <p:cNvPicPr/>
          <p:nvPr/>
        </p:nvPicPr>
        <p:blipFill>
          <a:blip r:embed="rId3" cstate="print"/>
          <a:stretch>
            <a:fillRect/>
          </a:stretch>
        </p:blipFill>
        <p:spPr>
          <a:xfrm>
            <a:off x="7759078" y="3608909"/>
            <a:ext cx="199282" cy="174371"/>
          </a:xfrm>
          <a:prstGeom prst="rect">
            <a:avLst/>
          </a:prstGeom>
        </p:spPr>
      </p:pic>
      <p:pic>
        <p:nvPicPr>
          <p:cNvPr id="9" name="object 11">
            <a:extLst>
              <a:ext uri="{FF2B5EF4-FFF2-40B4-BE49-F238E27FC236}">
                <a16:creationId xmlns:a16="http://schemas.microsoft.com/office/drawing/2014/main" id="{26034C39-FAB7-2C83-310C-C254B23B229A}"/>
              </a:ext>
            </a:extLst>
          </p:cNvPr>
          <p:cNvPicPr/>
          <p:nvPr/>
        </p:nvPicPr>
        <p:blipFill>
          <a:blip r:embed="rId4" cstate="print"/>
          <a:stretch>
            <a:fillRect/>
          </a:stretch>
        </p:blipFill>
        <p:spPr>
          <a:xfrm>
            <a:off x="7097693" y="2386541"/>
            <a:ext cx="248072" cy="193083"/>
          </a:xfrm>
          <a:prstGeom prst="rect">
            <a:avLst/>
          </a:prstGeom>
        </p:spPr>
      </p:pic>
      <p:pic>
        <p:nvPicPr>
          <p:cNvPr id="10" name="object 12">
            <a:extLst>
              <a:ext uri="{FF2B5EF4-FFF2-40B4-BE49-F238E27FC236}">
                <a16:creationId xmlns:a16="http://schemas.microsoft.com/office/drawing/2014/main" id="{A55400EF-0EB9-640B-FDA6-9467E49BF182}"/>
              </a:ext>
            </a:extLst>
          </p:cNvPr>
          <p:cNvPicPr/>
          <p:nvPr/>
        </p:nvPicPr>
        <p:blipFill>
          <a:blip r:embed="rId5" cstate="print"/>
          <a:stretch>
            <a:fillRect/>
          </a:stretch>
        </p:blipFill>
        <p:spPr>
          <a:xfrm>
            <a:off x="8716150" y="2480198"/>
            <a:ext cx="291082" cy="188125"/>
          </a:xfrm>
          <a:prstGeom prst="rect">
            <a:avLst/>
          </a:prstGeom>
        </p:spPr>
      </p:pic>
      <p:pic>
        <p:nvPicPr>
          <p:cNvPr id="11" name="object 13">
            <a:extLst>
              <a:ext uri="{FF2B5EF4-FFF2-40B4-BE49-F238E27FC236}">
                <a16:creationId xmlns:a16="http://schemas.microsoft.com/office/drawing/2014/main" id="{F2AC9402-714C-58F0-0A2C-00579A0E53E1}"/>
              </a:ext>
            </a:extLst>
          </p:cNvPr>
          <p:cNvPicPr/>
          <p:nvPr/>
        </p:nvPicPr>
        <p:blipFill>
          <a:blip r:embed="rId6" cstate="print"/>
          <a:stretch>
            <a:fillRect/>
          </a:stretch>
        </p:blipFill>
        <p:spPr>
          <a:xfrm>
            <a:off x="7956407" y="2465602"/>
            <a:ext cx="267662" cy="204742"/>
          </a:xfrm>
          <a:prstGeom prst="rect">
            <a:avLst/>
          </a:prstGeom>
        </p:spPr>
      </p:pic>
      <p:pic>
        <p:nvPicPr>
          <p:cNvPr id="12" name="object 14">
            <a:extLst>
              <a:ext uri="{FF2B5EF4-FFF2-40B4-BE49-F238E27FC236}">
                <a16:creationId xmlns:a16="http://schemas.microsoft.com/office/drawing/2014/main" id="{A5FEDCB4-6AF1-71D2-5035-4F670937A2E2}"/>
              </a:ext>
            </a:extLst>
          </p:cNvPr>
          <p:cNvPicPr/>
          <p:nvPr/>
        </p:nvPicPr>
        <p:blipFill>
          <a:blip r:embed="rId7" cstate="print"/>
          <a:stretch>
            <a:fillRect/>
          </a:stretch>
        </p:blipFill>
        <p:spPr>
          <a:xfrm>
            <a:off x="6781439" y="1961958"/>
            <a:ext cx="2001897" cy="2359833"/>
          </a:xfrm>
          <a:prstGeom prst="rect">
            <a:avLst/>
          </a:prstGeom>
        </p:spPr>
      </p:pic>
      <p:sp>
        <p:nvSpPr>
          <p:cNvPr id="13" name="object 15">
            <a:extLst>
              <a:ext uri="{FF2B5EF4-FFF2-40B4-BE49-F238E27FC236}">
                <a16:creationId xmlns:a16="http://schemas.microsoft.com/office/drawing/2014/main" id="{68607A17-DC55-AE6A-935A-0321C6AE7432}"/>
              </a:ext>
            </a:extLst>
          </p:cNvPr>
          <p:cNvSpPr txBox="1"/>
          <p:nvPr/>
        </p:nvSpPr>
        <p:spPr>
          <a:xfrm>
            <a:off x="8068526" y="2293515"/>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4" name="object 16">
            <a:extLst>
              <a:ext uri="{FF2B5EF4-FFF2-40B4-BE49-F238E27FC236}">
                <a16:creationId xmlns:a16="http://schemas.microsoft.com/office/drawing/2014/main" id="{6ECF1970-268E-7DCB-91D7-3995C706A48A}"/>
              </a:ext>
            </a:extLst>
          </p:cNvPr>
          <p:cNvSpPr txBox="1"/>
          <p:nvPr/>
        </p:nvSpPr>
        <p:spPr>
          <a:xfrm>
            <a:off x="7647670" y="1529991"/>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5" name="object 17">
            <a:extLst>
              <a:ext uri="{FF2B5EF4-FFF2-40B4-BE49-F238E27FC236}">
                <a16:creationId xmlns:a16="http://schemas.microsoft.com/office/drawing/2014/main" id="{5F096E07-9C11-6461-A3E7-55122B2D2275}"/>
              </a:ext>
            </a:extLst>
          </p:cNvPr>
          <p:cNvSpPr txBox="1"/>
          <p:nvPr/>
        </p:nvSpPr>
        <p:spPr>
          <a:xfrm>
            <a:off x="7729650" y="4327349"/>
            <a:ext cx="619125" cy="286617"/>
          </a:xfrm>
          <a:prstGeom prst="rect">
            <a:avLst/>
          </a:prstGeom>
        </p:spPr>
        <p:txBody>
          <a:bodyPr vert="horz" wrap="square" lIns="0" tIns="9525" rIns="0" bIns="0" rtlCol="0">
            <a:spAutoFit/>
          </a:bodyPr>
          <a:lstStyle/>
          <a:p>
            <a:pPr marL="9525">
              <a:spcBef>
                <a:spcPts val="75"/>
              </a:spcBef>
            </a:pPr>
            <a:r>
              <a:rPr sz="1800" spc="-4">
                <a:latin typeface="Calibri"/>
                <a:ea typeface="Tahoma" panose="020B0604030504040204" pitchFamily="34" charset="0"/>
                <a:cs typeface="Calibri"/>
              </a:rPr>
              <a:t>I</a:t>
            </a:r>
            <a:r>
              <a:rPr sz="1800">
                <a:latin typeface="Calibri"/>
                <a:ea typeface="Tahoma" panose="020B0604030504040204" pitchFamily="34" charset="0"/>
                <a:cs typeface="Calibri"/>
              </a:rPr>
              <a:t>n</a:t>
            </a:r>
            <a:r>
              <a:rPr sz="1800" spc="-4">
                <a:latin typeface="Calibri"/>
                <a:ea typeface="Tahoma" panose="020B0604030504040204" pitchFamily="34" charset="0"/>
                <a:cs typeface="Calibri"/>
              </a:rPr>
              <a:t>pu</a:t>
            </a:r>
            <a:r>
              <a:rPr sz="1800">
                <a:latin typeface="Calibri"/>
                <a:ea typeface="Tahoma" panose="020B0604030504040204" pitchFamily="34" charset="0"/>
                <a:cs typeface="Calibri"/>
              </a:rPr>
              <a:t>ts</a:t>
            </a:r>
          </a:p>
        </p:txBody>
      </p:sp>
      <p:grpSp>
        <p:nvGrpSpPr>
          <p:cNvPr id="16" name="object 18">
            <a:extLst>
              <a:ext uri="{FF2B5EF4-FFF2-40B4-BE49-F238E27FC236}">
                <a16:creationId xmlns:a16="http://schemas.microsoft.com/office/drawing/2014/main" id="{4F91921D-3208-380D-78E3-9F228A81BBBE}"/>
              </a:ext>
            </a:extLst>
          </p:cNvPr>
          <p:cNvGrpSpPr/>
          <p:nvPr/>
        </p:nvGrpSpPr>
        <p:grpSpPr>
          <a:xfrm>
            <a:off x="7518476" y="1519046"/>
            <a:ext cx="740569" cy="326231"/>
            <a:chOff x="3102973" y="2063634"/>
            <a:chExt cx="987425" cy="434975"/>
          </a:xfrm>
        </p:grpSpPr>
        <p:sp>
          <p:nvSpPr>
            <p:cNvPr id="17" name="object 19">
              <a:extLst>
                <a:ext uri="{FF2B5EF4-FFF2-40B4-BE49-F238E27FC236}">
                  <a16:creationId xmlns:a16="http://schemas.microsoft.com/office/drawing/2014/main" id="{182026C7-1EC0-9780-5BC1-2A4ECBD4EC53}"/>
                </a:ext>
              </a:extLst>
            </p:cNvPr>
            <p:cNvSpPr/>
            <p:nvPr/>
          </p:nvSpPr>
          <p:spPr>
            <a:xfrm>
              <a:off x="3102965" y="2082914"/>
              <a:ext cx="909955" cy="398145"/>
            </a:xfrm>
            <a:custGeom>
              <a:avLst/>
              <a:gdLst/>
              <a:ahLst/>
              <a:cxnLst/>
              <a:rect l="l" t="t" r="r" b="b"/>
              <a:pathLst>
                <a:path w="909954" h="398144">
                  <a:moveTo>
                    <a:pt x="401421" y="16459"/>
                  </a:moveTo>
                  <a:lnTo>
                    <a:pt x="187159" y="66243"/>
                  </a:lnTo>
                  <a:lnTo>
                    <a:pt x="177977" y="70421"/>
                  </a:lnTo>
                  <a:lnTo>
                    <a:pt x="171348" y="77546"/>
                  </a:lnTo>
                  <a:lnTo>
                    <a:pt x="167868" y="86652"/>
                  </a:lnTo>
                  <a:lnTo>
                    <a:pt x="168160" y="96723"/>
                  </a:lnTo>
                  <a:lnTo>
                    <a:pt x="172339" y="105905"/>
                  </a:lnTo>
                  <a:lnTo>
                    <a:pt x="179476" y="112534"/>
                  </a:lnTo>
                  <a:lnTo>
                    <a:pt x="188569" y="116014"/>
                  </a:lnTo>
                  <a:lnTo>
                    <a:pt x="198653" y="115722"/>
                  </a:lnTo>
                  <a:lnTo>
                    <a:pt x="278993" y="97053"/>
                  </a:lnTo>
                  <a:lnTo>
                    <a:pt x="0" y="360299"/>
                  </a:lnTo>
                  <a:lnTo>
                    <a:pt x="34861" y="397243"/>
                  </a:lnTo>
                  <a:lnTo>
                    <a:pt x="313855" y="134010"/>
                  </a:lnTo>
                  <a:lnTo>
                    <a:pt x="290563" y="213131"/>
                  </a:lnTo>
                  <a:lnTo>
                    <a:pt x="317792" y="245541"/>
                  </a:lnTo>
                  <a:lnTo>
                    <a:pt x="327075" y="242608"/>
                  </a:lnTo>
                  <a:lnTo>
                    <a:pt x="334581" y="236397"/>
                  </a:lnTo>
                  <a:lnTo>
                    <a:pt x="339293" y="227482"/>
                  </a:lnTo>
                  <a:lnTo>
                    <a:pt x="396684" y="32575"/>
                  </a:lnTo>
                  <a:lnTo>
                    <a:pt x="401421" y="16459"/>
                  </a:lnTo>
                  <a:close/>
                </a:path>
                <a:path w="909954" h="398144">
                  <a:moveTo>
                    <a:pt x="909764" y="359410"/>
                  </a:moveTo>
                  <a:lnTo>
                    <a:pt x="574167" y="74142"/>
                  </a:lnTo>
                  <a:lnTo>
                    <a:pt x="655370" y="88620"/>
                  </a:lnTo>
                  <a:lnTo>
                    <a:pt x="665454" y="88392"/>
                  </a:lnTo>
                  <a:lnTo>
                    <a:pt x="674357" y="84455"/>
                  </a:lnTo>
                  <a:lnTo>
                    <a:pt x="681126" y="77457"/>
                  </a:lnTo>
                  <a:lnTo>
                    <a:pt x="684834" y="68072"/>
                  </a:lnTo>
                  <a:lnTo>
                    <a:pt x="684606" y="58000"/>
                  </a:lnTo>
                  <a:lnTo>
                    <a:pt x="680656" y="49085"/>
                  </a:lnTo>
                  <a:lnTo>
                    <a:pt x="673671" y="42316"/>
                  </a:lnTo>
                  <a:lnTo>
                    <a:pt x="664286" y="38608"/>
                  </a:lnTo>
                  <a:lnTo>
                    <a:pt x="522287" y="13296"/>
                  </a:lnTo>
                  <a:lnTo>
                    <a:pt x="447725" y="0"/>
                  </a:lnTo>
                  <a:lnTo>
                    <a:pt x="520712" y="207518"/>
                  </a:lnTo>
                  <a:lnTo>
                    <a:pt x="525868" y="216179"/>
                  </a:lnTo>
                  <a:lnTo>
                    <a:pt x="533692" y="221996"/>
                  </a:lnTo>
                  <a:lnTo>
                    <a:pt x="543102" y="224447"/>
                  </a:lnTo>
                  <a:lnTo>
                    <a:pt x="553097" y="223050"/>
                  </a:lnTo>
                  <a:lnTo>
                    <a:pt x="561759" y="217893"/>
                  </a:lnTo>
                  <a:lnTo>
                    <a:pt x="567575" y="210070"/>
                  </a:lnTo>
                  <a:lnTo>
                    <a:pt x="570026" y="200647"/>
                  </a:lnTo>
                  <a:lnTo>
                    <a:pt x="568629" y="190665"/>
                  </a:lnTo>
                  <a:lnTo>
                    <a:pt x="541261" y="112852"/>
                  </a:lnTo>
                  <a:lnTo>
                    <a:pt x="876858" y="398119"/>
                  </a:lnTo>
                  <a:lnTo>
                    <a:pt x="909764" y="359410"/>
                  </a:lnTo>
                  <a:close/>
                </a:path>
              </a:pathLst>
            </a:custGeom>
            <a:solidFill>
              <a:srgbClr val="000000"/>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9B629395-A168-8E51-22A9-D1DB533C1D3A}"/>
                </a:ext>
              </a:extLst>
            </p:cNvPr>
            <p:cNvSpPr/>
            <p:nvPr/>
          </p:nvSpPr>
          <p:spPr>
            <a:xfrm>
              <a:off x="3196425" y="2063635"/>
              <a:ext cx="893444" cy="434975"/>
            </a:xfrm>
            <a:custGeom>
              <a:avLst/>
              <a:gdLst/>
              <a:ahLst/>
              <a:cxnLst/>
              <a:rect l="l" t="t" r="r" b="b"/>
              <a:pathLst>
                <a:path w="893445" h="434975">
                  <a:moveTo>
                    <a:pt x="208559" y="308559"/>
                  </a:moveTo>
                  <a:lnTo>
                    <a:pt x="205752" y="298869"/>
                  </a:lnTo>
                  <a:lnTo>
                    <a:pt x="199415" y="291033"/>
                  </a:lnTo>
                  <a:lnTo>
                    <a:pt x="190842" y="286397"/>
                  </a:lnTo>
                  <a:lnTo>
                    <a:pt x="181178" y="285305"/>
                  </a:lnTo>
                  <a:lnTo>
                    <a:pt x="171488" y="288112"/>
                  </a:lnTo>
                  <a:lnTo>
                    <a:pt x="98374" y="326288"/>
                  </a:lnTo>
                  <a:lnTo>
                    <a:pt x="129489" y="276809"/>
                  </a:lnTo>
                  <a:lnTo>
                    <a:pt x="86487" y="249758"/>
                  </a:lnTo>
                  <a:lnTo>
                    <a:pt x="55372" y="299237"/>
                  </a:lnTo>
                  <a:lnTo>
                    <a:pt x="58127" y="216801"/>
                  </a:lnTo>
                  <a:lnTo>
                    <a:pt x="56464" y="206857"/>
                  </a:lnTo>
                  <a:lnTo>
                    <a:pt x="51295" y="198602"/>
                  </a:lnTo>
                  <a:lnTo>
                    <a:pt x="43408" y="192887"/>
                  </a:lnTo>
                  <a:lnTo>
                    <a:pt x="33591" y="190563"/>
                  </a:lnTo>
                  <a:lnTo>
                    <a:pt x="23647" y="192227"/>
                  </a:lnTo>
                  <a:lnTo>
                    <a:pt x="15392" y="197396"/>
                  </a:lnTo>
                  <a:lnTo>
                    <a:pt x="9677" y="205282"/>
                  </a:lnTo>
                  <a:lnTo>
                    <a:pt x="7353" y="215099"/>
                  </a:lnTo>
                  <a:lnTo>
                    <a:pt x="0" y="434949"/>
                  </a:lnTo>
                  <a:lnTo>
                    <a:pt x="55816" y="405815"/>
                  </a:lnTo>
                  <a:lnTo>
                    <a:pt x="194995" y="333146"/>
                  </a:lnTo>
                  <a:lnTo>
                    <a:pt x="202831" y="326796"/>
                  </a:lnTo>
                  <a:lnTo>
                    <a:pt x="207479" y="318236"/>
                  </a:lnTo>
                  <a:lnTo>
                    <a:pt x="208559" y="308559"/>
                  </a:lnTo>
                  <a:close/>
                </a:path>
                <a:path w="893445" h="434975">
                  <a:moveTo>
                    <a:pt x="237693" y="104813"/>
                  </a:moveTo>
                  <a:lnTo>
                    <a:pt x="194691" y="77762"/>
                  </a:lnTo>
                  <a:lnTo>
                    <a:pt x="113538" y="206768"/>
                  </a:lnTo>
                  <a:lnTo>
                    <a:pt x="156540" y="233819"/>
                  </a:lnTo>
                  <a:lnTo>
                    <a:pt x="237693" y="104813"/>
                  </a:lnTo>
                  <a:close/>
                </a:path>
                <a:path w="893445" h="434975">
                  <a:moveTo>
                    <a:pt x="282943" y="32880"/>
                  </a:moveTo>
                  <a:lnTo>
                    <a:pt x="239941" y="5829"/>
                  </a:lnTo>
                  <a:lnTo>
                    <a:pt x="221742" y="34772"/>
                  </a:lnTo>
                  <a:lnTo>
                    <a:pt x="264744" y="61810"/>
                  </a:lnTo>
                  <a:lnTo>
                    <a:pt x="282943" y="32880"/>
                  </a:lnTo>
                  <a:close/>
                </a:path>
                <a:path w="893445" h="434975">
                  <a:moveTo>
                    <a:pt x="561809" y="82905"/>
                  </a:moveTo>
                  <a:lnTo>
                    <a:pt x="464273" y="0"/>
                  </a:lnTo>
                  <a:lnTo>
                    <a:pt x="431380" y="38709"/>
                  </a:lnTo>
                  <a:lnTo>
                    <a:pt x="528904" y="121615"/>
                  </a:lnTo>
                  <a:lnTo>
                    <a:pt x="561809" y="82905"/>
                  </a:lnTo>
                  <a:close/>
                </a:path>
                <a:path w="893445" h="434975">
                  <a:moveTo>
                    <a:pt x="716635" y="214515"/>
                  </a:moveTo>
                  <a:lnTo>
                    <a:pt x="600519" y="115811"/>
                  </a:lnTo>
                  <a:lnTo>
                    <a:pt x="567613" y="154520"/>
                  </a:lnTo>
                  <a:lnTo>
                    <a:pt x="683729" y="253225"/>
                  </a:lnTo>
                  <a:lnTo>
                    <a:pt x="716635" y="214515"/>
                  </a:lnTo>
                  <a:close/>
                </a:path>
                <a:path w="893445" h="434975">
                  <a:moveTo>
                    <a:pt x="893419" y="398119"/>
                  </a:moveTo>
                  <a:lnTo>
                    <a:pt x="888733" y="384822"/>
                  </a:lnTo>
                  <a:lnTo>
                    <a:pt x="820432" y="190601"/>
                  </a:lnTo>
                  <a:lnTo>
                    <a:pt x="815263" y="181940"/>
                  </a:lnTo>
                  <a:lnTo>
                    <a:pt x="807453" y="176136"/>
                  </a:lnTo>
                  <a:lnTo>
                    <a:pt x="798029" y="173672"/>
                  </a:lnTo>
                  <a:lnTo>
                    <a:pt x="788035" y="175069"/>
                  </a:lnTo>
                  <a:lnTo>
                    <a:pt x="779373" y="180238"/>
                  </a:lnTo>
                  <a:lnTo>
                    <a:pt x="773569" y="188048"/>
                  </a:lnTo>
                  <a:lnTo>
                    <a:pt x="771105" y="197472"/>
                  </a:lnTo>
                  <a:lnTo>
                    <a:pt x="772502" y="207467"/>
                  </a:lnTo>
                  <a:lnTo>
                    <a:pt x="799871" y="285267"/>
                  </a:lnTo>
                  <a:lnTo>
                    <a:pt x="755345" y="247421"/>
                  </a:lnTo>
                  <a:lnTo>
                    <a:pt x="722439" y="286118"/>
                  </a:lnTo>
                  <a:lnTo>
                    <a:pt x="766965" y="323977"/>
                  </a:lnTo>
                  <a:lnTo>
                    <a:pt x="685774" y="309499"/>
                  </a:lnTo>
                  <a:lnTo>
                    <a:pt x="675690" y="309727"/>
                  </a:lnTo>
                  <a:lnTo>
                    <a:pt x="666788" y="313664"/>
                  </a:lnTo>
                  <a:lnTo>
                    <a:pt x="660006" y="320662"/>
                  </a:lnTo>
                  <a:lnTo>
                    <a:pt x="656310" y="330047"/>
                  </a:lnTo>
                  <a:lnTo>
                    <a:pt x="656539" y="340131"/>
                  </a:lnTo>
                  <a:lnTo>
                    <a:pt x="660476" y="349034"/>
                  </a:lnTo>
                  <a:lnTo>
                    <a:pt x="667473" y="355815"/>
                  </a:lnTo>
                  <a:lnTo>
                    <a:pt x="676859" y="359511"/>
                  </a:lnTo>
                  <a:lnTo>
                    <a:pt x="893419" y="398119"/>
                  </a:lnTo>
                  <a:close/>
                </a:path>
              </a:pathLst>
            </a:custGeom>
            <a:solidFill>
              <a:srgbClr val="C800B8"/>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sp>
        <p:nvSpPr>
          <p:cNvPr id="19" name="object 24">
            <a:extLst>
              <a:ext uri="{FF2B5EF4-FFF2-40B4-BE49-F238E27FC236}">
                <a16:creationId xmlns:a16="http://schemas.microsoft.com/office/drawing/2014/main" id="{518DEF79-1351-0AE2-9DF9-FDE691D44C88}"/>
              </a:ext>
            </a:extLst>
          </p:cNvPr>
          <p:cNvSpPr txBox="1"/>
          <p:nvPr/>
        </p:nvSpPr>
        <p:spPr>
          <a:xfrm>
            <a:off x="7261082" y="815971"/>
            <a:ext cx="1390650" cy="217367"/>
          </a:xfrm>
          <a:prstGeom prst="rect">
            <a:avLst/>
          </a:prstGeom>
        </p:spPr>
        <p:txBody>
          <a:bodyPr vert="horz" wrap="square" lIns="0" tIns="9525" rIns="0" bIns="0" rtlCol="0">
            <a:spAutoFit/>
          </a:bodyPr>
          <a:lstStyle/>
          <a:p>
            <a:pPr marL="9525">
              <a:spcBef>
                <a:spcPts val="75"/>
              </a:spcBef>
            </a:pPr>
            <a:r>
              <a:rPr sz="1350" spc="-4">
                <a:latin typeface="Calibri"/>
                <a:ea typeface="Tahoma" panose="020B0604030504040204" pitchFamily="34" charset="0"/>
                <a:cs typeface="Calibri"/>
              </a:rPr>
              <a:t>Single</a:t>
            </a:r>
            <a:r>
              <a:rPr sz="1350" spc="-15">
                <a:latin typeface="Calibri"/>
                <a:ea typeface="Tahoma" panose="020B0604030504040204" pitchFamily="34" charset="0"/>
                <a:cs typeface="Calibri"/>
              </a:rPr>
              <a:t> </a:t>
            </a:r>
            <a:r>
              <a:rPr sz="1350" spc="-4">
                <a:latin typeface="Calibri"/>
                <a:ea typeface="Tahoma" panose="020B0604030504040204" pitchFamily="34" charset="0"/>
                <a:cs typeface="Calibri"/>
              </a:rPr>
              <a:t>scalar</a:t>
            </a:r>
            <a:r>
              <a:rPr sz="1350" spc="-23">
                <a:latin typeface="Calibri"/>
                <a:ea typeface="Tahoma" panose="020B0604030504040204" pitchFamily="34" charset="0"/>
                <a:cs typeface="Calibri"/>
              </a:rPr>
              <a:t> </a:t>
            </a:r>
            <a:r>
              <a:rPr sz="1350">
                <a:latin typeface="Calibri"/>
                <a:ea typeface="Tahoma" panose="020B0604030504040204" pitchFamily="34" charset="0"/>
                <a:cs typeface="Calibri"/>
              </a:rPr>
              <a:t>output</a:t>
            </a:r>
          </a:p>
        </p:txBody>
      </p:sp>
      <p:pic>
        <p:nvPicPr>
          <p:cNvPr id="5122" name="Picture 2" descr="Topological sorting of a graph | Mauricio Poppe">
            <a:extLst>
              <a:ext uri="{FF2B5EF4-FFF2-40B4-BE49-F238E27FC236}">
                <a16:creationId xmlns:a16="http://schemas.microsoft.com/office/drawing/2014/main" id="{AF42A157-A387-800D-ED84-ABC244817F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599" y="2727857"/>
            <a:ext cx="4835499" cy="176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0114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3F2E-B37F-8E96-1BC9-2821417FBCF7}"/>
              </a:ext>
            </a:extLst>
          </p:cNvPr>
          <p:cNvSpPr>
            <a:spLocks noGrp="1"/>
          </p:cNvSpPr>
          <p:nvPr>
            <p:ph type="title"/>
          </p:nvPr>
        </p:nvSpPr>
        <p:spPr/>
        <p:txBody>
          <a:bodyPr>
            <a:normAutofit/>
          </a:bodyPr>
          <a:lstStyle/>
          <a:p>
            <a:r>
              <a:rPr lang="en-US" spc="-4"/>
              <a:t>Backprop </a:t>
            </a:r>
            <a:r>
              <a:rPr lang="en-US"/>
              <a:t>in</a:t>
            </a:r>
            <a:r>
              <a:rPr lang="en-US" spc="-4"/>
              <a:t> General</a:t>
            </a:r>
            <a:r>
              <a:rPr lang="en-US"/>
              <a:t> </a:t>
            </a:r>
            <a:r>
              <a:rPr lang="en-US" spc="-4"/>
              <a:t>Computation Graph</a:t>
            </a:r>
            <a:endParaRPr lang="en-US"/>
          </a:p>
        </p:txBody>
      </p:sp>
      <p:sp>
        <p:nvSpPr>
          <p:cNvPr id="3" name="Content Placeholder 2">
            <a:extLst>
              <a:ext uri="{FF2B5EF4-FFF2-40B4-BE49-F238E27FC236}">
                <a16:creationId xmlns:a16="http://schemas.microsoft.com/office/drawing/2014/main" id="{E033A81A-809F-FA7B-C766-08D1E290ECB8}"/>
              </a:ext>
            </a:extLst>
          </p:cNvPr>
          <p:cNvSpPr>
            <a:spLocks noGrp="1"/>
          </p:cNvSpPr>
          <p:nvPr>
            <p:ph type="body" sz="quarter" idx="16"/>
          </p:nvPr>
        </p:nvSpPr>
        <p:spPr/>
        <p:txBody>
          <a:bodyPr/>
          <a:lstStyle/>
          <a:p>
            <a:r>
              <a:rPr lang="en-US"/>
              <a:t>What if the network does not have a regular structure? Same idea! </a:t>
            </a:r>
          </a:p>
          <a:p>
            <a:endParaRPr lang="en-US"/>
          </a:p>
          <a:p>
            <a:pPr marL="342900" indent="-342900">
              <a:buFont typeface="+mj-lt"/>
              <a:buAutoNum type="arabicPeriod"/>
            </a:pPr>
            <a:r>
              <a:rPr lang="en-US"/>
              <a:t>Sort the nodes in </a:t>
            </a:r>
            <a:r>
              <a:rPr lang="en-US">
                <a:solidFill>
                  <a:srgbClr val="C00000"/>
                </a:solidFill>
              </a:rPr>
              <a:t>topological order</a:t>
            </a:r>
            <a:r>
              <a:rPr lang="en-US"/>
              <a:t> (what depends on what)</a:t>
            </a:r>
          </a:p>
          <a:p>
            <a:pPr marL="342900" indent="-342900">
              <a:buFont typeface="+mj-lt"/>
              <a:buAutoNum type="arabicPeriod"/>
            </a:pPr>
            <a:r>
              <a:rPr lang="en-US"/>
              <a:t>Forward-Propagation: </a:t>
            </a:r>
          </a:p>
          <a:p>
            <a:pPr lvl="1"/>
            <a:r>
              <a:rPr lang="en-US"/>
              <a:t>Visit nodes in topological sort order and </a:t>
            </a:r>
            <a:br>
              <a:rPr lang="en-US"/>
            </a:br>
            <a:r>
              <a:rPr lang="en-US"/>
              <a:t>compute value of node given predecessors</a:t>
            </a:r>
          </a:p>
          <a:p>
            <a:pPr lvl="1"/>
            <a:r>
              <a:rPr lang="en-US" b="1"/>
              <a:t>Cost:</a:t>
            </a:r>
            <a:r>
              <a:rPr lang="en-US"/>
              <a:t> Linear in the number of node/edges </a:t>
            </a:r>
          </a:p>
          <a:p>
            <a:endParaRPr lang="en-US"/>
          </a:p>
          <a:p>
            <a:pPr lvl="1"/>
            <a:endParaRPr lang="en-US"/>
          </a:p>
          <a:p>
            <a:pPr lvl="1"/>
            <a:endParaRPr lang="en-US"/>
          </a:p>
        </p:txBody>
      </p:sp>
      <p:grpSp>
        <p:nvGrpSpPr>
          <p:cNvPr id="4" name="object 5">
            <a:extLst>
              <a:ext uri="{FF2B5EF4-FFF2-40B4-BE49-F238E27FC236}">
                <a16:creationId xmlns:a16="http://schemas.microsoft.com/office/drawing/2014/main" id="{C03D6B0C-692D-54A2-DEB9-C6A621F82BAC}"/>
              </a:ext>
            </a:extLst>
          </p:cNvPr>
          <p:cNvGrpSpPr/>
          <p:nvPr/>
        </p:nvGrpSpPr>
        <p:grpSpPr>
          <a:xfrm>
            <a:off x="7684039" y="1017725"/>
            <a:ext cx="520541" cy="528638"/>
            <a:chOff x="3323723" y="1395207"/>
            <a:chExt cx="694055" cy="704850"/>
          </a:xfrm>
        </p:grpSpPr>
        <p:pic>
          <p:nvPicPr>
            <p:cNvPr id="5" name="object 6">
              <a:extLst>
                <a:ext uri="{FF2B5EF4-FFF2-40B4-BE49-F238E27FC236}">
                  <a16:creationId xmlns:a16="http://schemas.microsoft.com/office/drawing/2014/main" id="{4557F000-6B29-35F9-373F-B38B6E37FDA0}"/>
                </a:ext>
              </a:extLst>
            </p:cNvPr>
            <p:cNvPicPr/>
            <p:nvPr/>
          </p:nvPicPr>
          <p:blipFill>
            <a:blip r:embed="rId2" cstate="print"/>
            <a:stretch>
              <a:fillRect/>
            </a:stretch>
          </p:blipFill>
          <p:spPr>
            <a:xfrm>
              <a:off x="3763317" y="1395207"/>
              <a:ext cx="254293" cy="333473"/>
            </a:xfrm>
            <a:prstGeom prst="rect">
              <a:avLst/>
            </a:prstGeom>
          </p:spPr>
        </p:pic>
        <p:sp>
          <p:nvSpPr>
            <p:cNvPr id="6" name="object 7">
              <a:extLst>
                <a:ext uri="{FF2B5EF4-FFF2-40B4-BE49-F238E27FC236}">
                  <a16:creationId xmlns:a16="http://schemas.microsoft.com/office/drawing/2014/main" id="{46E5ACB7-99E5-039B-0505-D88F8E9883A6}"/>
                </a:ext>
              </a:extLst>
            </p:cNvPr>
            <p:cNvSpPr/>
            <p:nvPr/>
          </p:nvSpPr>
          <p:spPr>
            <a:xfrm>
              <a:off x="3323723" y="1672638"/>
              <a:ext cx="440055" cy="427355"/>
            </a:xfrm>
            <a:custGeom>
              <a:avLst/>
              <a:gdLst/>
              <a:ahLst/>
              <a:cxnLst/>
              <a:rect l="l" t="t" r="r" b="b"/>
              <a:pathLst>
                <a:path w="440054" h="427355">
                  <a:moveTo>
                    <a:pt x="219796" y="0"/>
                  </a:moveTo>
                  <a:lnTo>
                    <a:pt x="169398" y="5636"/>
                  </a:lnTo>
                  <a:lnTo>
                    <a:pt x="123135" y="21690"/>
                  </a:lnTo>
                  <a:lnTo>
                    <a:pt x="82324" y="46882"/>
                  </a:lnTo>
                  <a:lnTo>
                    <a:pt x="48286" y="79930"/>
                  </a:lnTo>
                  <a:lnTo>
                    <a:pt x="22340" y="119554"/>
                  </a:lnTo>
                  <a:lnTo>
                    <a:pt x="5804" y="164472"/>
                  </a:lnTo>
                  <a:lnTo>
                    <a:pt x="0" y="213404"/>
                  </a:lnTo>
                  <a:lnTo>
                    <a:pt x="5804" y="262336"/>
                  </a:lnTo>
                  <a:lnTo>
                    <a:pt x="22340" y="307255"/>
                  </a:lnTo>
                  <a:lnTo>
                    <a:pt x="48286" y="346878"/>
                  </a:lnTo>
                  <a:lnTo>
                    <a:pt x="82324" y="379927"/>
                  </a:lnTo>
                  <a:lnTo>
                    <a:pt x="123135" y="405119"/>
                  </a:lnTo>
                  <a:lnTo>
                    <a:pt x="169398" y="421173"/>
                  </a:lnTo>
                  <a:lnTo>
                    <a:pt x="219796" y="426810"/>
                  </a:lnTo>
                  <a:lnTo>
                    <a:pt x="270193" y="421173"/>
                  </a:lnTo>
                  <a:lnTo>
                    <a:pt x="316457" y="405119"/>
                  </a:lnTo>
                  <a:lnTo>
                    <a:pt x="357268" y="379927"/>
                  </a:lnTo>
                  <a:lnTo>
                    <a:pt x="391306" y="346878"/>
                  </a:lnTo>
                  <a:lnTo>
                    <a:pt x="417253" y="307255"/>
                  </a:lnTo>
                  <a:lnTo>
                    <a:pt x="433788" y="262336"/>
                  </a:lnTo>
                  <a:lnTo>
                    <a:pt x="439593" y="213404"/>
                  </a:lnTo>
                  <a:lnTo>
                    <a:pt x="433788" y="164472"/>
                  </a:lnTo>
                  <a:lnTo>
                    <a:pt x="417253" y="119554"/>
                  </a:lnTo>
                  <a:lnTo>
                    <a:pt x="391306" y="79930"/>
                  </a:lnTo>
                  <a:lnTo>
                    <a:pt x="357268" y="46882"/>
                  </a:lnTo>
                  <a:lnTo>
                    <a:pt x="316457" y="21690"/>
                  </a:lnTo>
                  <a:lnTo>
                    <a:pt x="270193" y="5636"/>
                  </a:lnTo>
                  <a:lnTo>
                    <a:pt x="219796" y="0"/>
                  </a:lnTo>
                  <a:close/>
                </a:path>
              </a:pathLst>
            </a:custGeom>
            <a:solidFill>
              <a:srgbClr val="8C1515"/>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pic>
        <p:nvPicPr>
          <p:cNvPr id="8" name="object 10">
            <a:extLst>
              <a:ext uri="{FF2B5EF4-FFF2-40B4-BE49-F238E27FC236}">
                <a16:creationId xmlns:a16="http://schemas.microsoft.com/office/drawing/2014/main" id="{DC1C8E99-5777-AA0C-F8B1-0A9A72095F54}"/>
              </a:ext>
            </a:extLst>
          </p:cNvPr>
          <p:cNvPicPr/>
          <p:nvPr/>
        </p:nvPicPr>
        <p:blipFill>
          <a:blip r:embed="rId3" cstate="print"/>
          <a:stretch>
            <a:fillRect/>
          </a:stretch>
        </p:blipFill>
        <p:spPr>
          <a:xfrm>
            <a:off x="7759078" y="3608909"/>
            <a:ext cx="199282" cy="174371"/>
          </a:xfrm>
          <a:prstGeom prst="rect">
            <a:avLst/>
          </a:prstGeom>
        </p:spPr>
      </p:pic>
      <p:pic>
        <p:nvPicPr>
          <p:cNvPr id="9" name="object 11">
            <a:extLst>
              <a:ext uri="{FF2B5EF4-FFF2-40B4-BE49-F238E27FC236}">
                <a16:creationId xmlns:a16="http://schemas.microsoft.com/office/drawing/2014/main" id="{26034C39-FAB7-2C83-310C-C254B23B229A}"/>
              </a:ext>
            </a:extLst>
          </p:cNvPr>
          <p:cNvPicPr/>
          <p:nvPr/>
        </p:nvPicPr>
        <p:blipFill>
          <a:blip r:embed="rId4" cstate="print"/>
          <a:stretch>
            <a:fillRect/>
          </a:stretch>
        </p:blipFill>
        <p:spPr>
          <a:xfrm>
            <a:off x="7097693" y="2386541"/>
            <a:ext cx="248072" cy="193083"/>
          </a:xfrm>
          <a:prstGeom prst="rect">
            <a:avLst/>
          </a:prstGeom>
        </p:spPr>
      </p:pic>
      <p:pic>
        <p:nvPicPr>
          <p:cNvPr id="10" name="object 12">
            <a:extLst>
              <a:ext uri="{FF2B5EF4-FFF2-40B4-BE49-F238E27FC236}">
                <a16:creationId xmlns:a16="http://schemas.microsoft.com/office/drawing/2014/main" id="{A55400EF-0EB9-640B-FDA6-9467E49BF182}"/>
              </a:ext>
            </a:extLst>
          </p:cNvPr>
          <p:cNvPicPr/>
          <p:nvPr/>
        </p:nvPicPr>
        <p:blipFill>
          <a:blip r:embed="rId5" cstate="print"/>
          <a:stretch>
            <a:fillRect/>
          </a:stretch>
        </p:blipFill>
        <p:spPr>
          <a:xfrm>
            <a:off x="8716150" y="2480198"/>
            <a:ext cx="291082" cy="188125"/>
          </a:xfrm>
          <a:prstGeom prst="rect">
            <a:avLst/>
          </a:prstGeom>
        </p:spPr>
      </p:pic>
      <p:pic>
        <p:nvPicPr>
          <p:cNvPr id="11" name="object 13">
            <a:extLst>
              <a:ext uri="{FF2B5EF4-FFF2-40B4-BE49-F238E27FC236}">
                <a16:creationId xmlns:a16="http://schemas.microsoft.com/office/drawing/2014/main" id="{F2AC9402-714C-58F0-0A2C-00579A0E53E1}"/>
              </a:ext>
            </a:extLst>
          </p:cNvPr>
          <p:cNvPicPr/>
          <p:nvPr/>
        </p:nvPicPr>
        <p:blipFill>
          <a:blip r:embed="rId6" cstate="print"/>
          <a:stretch>
            <a:fillRect/>
          </a:stretch>
        </p:blipFill>
        <p:spPr>
          <a:xfrm>
            <a:off x="7956407" y="2465602"/>
            <a:ext cx="267662" cy="204742"/>
          </a:xfrm>
          <a:prstGeom prst="rect">
            <a:avLst/>
          </a:prstGeom>
        </p:spPr>
      </p:pic>
      <p:pic>
        <p:nvPicPr>
          <p:cNvPr id="12" name="object 14">
            <a:extLst>
              <a:ext uri="{FF2B5EF4-FFF2-40B4-BE49-F238E27FC236}">
                <a16:creationId xmlns:a16="http://schemas.microsoft.com/office/drawing/2014/main" id="{A5FEDCB4-6AF1-71D2-5035-4F670937A2E2}"/>
              </a:ext>
            </a:extLst>
          </p:cNvPr>
          <p:cNvPicPr/>
          <p:nvPr/>
        </p:nvPicPr>
        <p:blipFill>
          <a:blip r:embed="rId7" cstate="print"/>
          <a:stretch>
            <a:fillRect/>
          </a:stretch>
        </p:blipFill>
        <p:spPr>
          <a:xfrm>
            <a:off x="6781439" y="1961958"/>
            <a:ext cx="2001897" cy="2359833"/>
          </a:xfrm>
          <a:prstGeom prst="rect">
            <a:avLst/>
          </a:prstGeom>
        </p:spPr>
      </p:pic>
      <p:sp>
        <p:nvSpPr>
          <p:cNvPr id="13" name="object 15">
            <a:extLst>
              <a:ext uri="{FF2B5EF4-FFF2-40B4-BE49-F238E27FC236}">
                <a16:creationId xmlns:a16="http://schemas.microsoft.com/office/drawing/2014/main" id="{68607A17-DC55-AE6A-935A-0321C6AE7432}"/>
              </a:ext>
            </a:extLst>
          </p:cNvPr>
          <p:cNvSpPr txBox="1"/>
          <p:nvPr/>
        </p:nvSpPr>
        <p:spPr>
          <a:xfrm>
            <a:off x="8068526" y="2293515"/>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4" name="object 16">
            <a:extLst>
              <a:ext uri="{FF2B5EF4-FFF2-40B4-BE49-F238E27FC236}">
                <a16:creationId xmlns:a16="http://schemas.microsoft.com/office/drawing/2014/main" id="{6ECF1970-268E-7DCB-91D7-3995C706A48A}"/>
              </a:ext>
            </a:extLst>
          </p:cNvPr>
          <p:cNvSpPr txBox="1"/>
          <p:nvPr/>
        </p:nvSpPr>
        <p:spPr>
          <a:xfrm>
            <a:off x="7647670" y="1529991"/>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5" name="object 17">
            <a:extLst>
              <a:ext uri="{FF2B5EF4-FFF2-40B4-BE49-F238E27FC236}">
                <a16:creationId xmlns:a16="http://schemas.microsoft.com/office/drawing/2014/main" id="{5F096E07-9C11-6461-A3E7-55122B2D2275}"/>
              </a:ext>
            </a:extLst>
          </p:cNvPr>
          <p:cNvSpPr txBox="1"/>
          <p:nvPr/>
        </p:nvSpPr>
        <p:spPr>
          <a:xfrm>
            <a:off x="7729650" y="4327349"/>
            <a:ext cx="619125" cy="286617"/>
          </a:xfrm>
          <a:prstGeom prst="rect">
            <a:avLst/>
          </a:prstGeom>
        </p:spPr>
        <p:txBody>
          <a:bodyPr vert="horz" wrap="square" lIns="0" tIns="9525" rIns="0" bIns="0" rtlCol="0">
            <a:spAutoFit/>
          </a:bodyPr>
          <a:lstStyle/>
          <a:p>
            <a:pPr marL="9525">
              <a:spcBef>
                <a:spcPts val="75"/>
              </a:spcBef>
            </a:pPr>
            <a:r>
              <a:rPr sz="1800" spc="-4">
                <a:latin typeface="Calibri"/>
                <a:ea typeface="Tahoma" panose="020B0604030504040204" pitchFamily="34" charset="0"/>
                <a:cs typeface="Calibri"/>
              </a:rPr>
              <a:t>I</a:t>
            </a:r>
            <a:r>
              <a:rPr sz="1800">
                <a:latin typeface="Calibri"/>
                <a:ea typeface="Tahoma" panose="020B0604030504040204" pitchFamily="34" charset="0"/>
                <a:cs typeface="Calibri"/>
              </a:rPr>
              <a:t>n</a:t>
            </a:r>
            <a:r>
              <a:rPr sz="1800" spc="-4">
                <a:latin typeface="Calibri"/>
                <a:ea typeface="Tahoma" panose="020B0604030504040204" pitchFamily="34" charset="0"/>
                <a:cs typeface="Calibri"/>
              </a:rPr>
              <a:t>pu</a:t>
            </a:r>
            <a:r>
              <a:rPr sz="1800">
                <a:latin typeface="Calibri"/>
                <a:ea typeface="Tahoma" panose="020B0604030504040204" pitchFamily="34" charset="0"/>
                <a:cs typeface="Calibri"/>
              </a:rPr>
              <a:t>ts</a:t>
            </a:r>
          </a:p>
        </p:txBody>
      </p:sp>
      <p:grpSp>
        <p:nvGrpSpPr>
          <p:cNvPr id="16" name="object 18">
            <a:extLst>
              <a:ext uri="{FF2B5EF4-FFF2-40B4-BE49-F238E27FC236}">
                <a16:creationId xmlns:a16="http://schemas.microsoft.com/office/drawing/2014/main" id="{4F91921D-3208-380D-78E3-9F228A81BBBE}"/>
              </a:ext>
            </a:extLst>
          </p:cNvPr>
          <p:cNvGrpSpPr/>
          <p:nvPr/>
        </p:nvGrpSpPr>
        <p:grpSpPr>
          <a:xfrm>
            <a:off x="7518476" y="1519046"/>
            <a:ext cx="740569" cy="326231"/>
            <a:chOff x="3102973" y="2063634"/>
            <a:chExt cx="987425" cy="434975"/>
          </a:xfrm>
        </p:grpSpPr>
        <p:sp>
          <p:nvSpPr>
            <p:cNvPr id="17" name="object 19">
              <a:extLst>
                <a:ext uri="{FF2B5EF4-FFF2-40B4-BE49-F238E27FC236}">
                  <a16:creationId xmlns:a16="http://schemas.microsoft.com/office/drawing/2014/main" id="{182026C7-1EC0-9780-5BC1-2A4ECBD4EC53}"/>
                </a:ext>
              </a:extLst>
            </p:cNvPr>
            <p:cNvSpPr/>
            <p:nvPr/>
          </p:nvSpPr>
          <p:spPr>
            <a:xfrm>
              <a:off x="3102965" y="2082914"/>
              <a:ext cx="909955" cy="398145"/>
            </a:xfrm>
            <a:custGeom>
              <a:avLst/>
              <a:gdLst/>
              <a:ahLst/>
              <a:cxnLst/>
              <a:rect l="l" t="t" r="r" b="b"/>
              <a:pathLst>
                <a:path w="909954" h="398144">
                  <a:moveTo>
                    <a:pt x="401421" y="16459"/>
                  </a:moveTo>
                  <a:lnTo>
                    <a:pt x="187159" y="66243"/>
                  </a:lnTo>
                  <a:lnTo>
                    <a:pt x="177977" y="70421"/>
                  </a:lnTo>
                  <a:lnTo>
                    <a:pt x="171348" y="77546"/>
                  </a:lnTo>
                  <a:lnTo>
                    <a:pt x="167868" y="86652"/>
                  </a:lnTo>
                  <a:lnTo>
                    <a:pt x="168160" y="96723"/>
                  </a:lnTo>
                  <a:lnTo>
                    <a:pt x="172339" y="105905"/>
                  </a:lnTo>
                  <a:lnTo>
                    <a:pt x="179476" y="112534"/>
                  </a:lnTo>
                  <a:lnTo>
                    <a:pt x="188569" y="116014"/>
                  </a:lnTo>
                  <a:lnTo>
                    <a:pt x="198653" y="115722"/>
                  </a:lnTo>
                  <a:lnTo>
                    <a:pt x="278993" y="97053"/>
                  </a:lnTo>
                  <a:lnTo>
                    <a:pt x="0" y="360299"/>
                  </a:lnTo>
                  <a:lnTo>
                    <a:pt x="34861" y="397243"/>
                  </a:lnTo>
                  <a:lnTo>
                    <a:pt x="313855" y="134010"/>
                  </a:lnTo>
                  <a:lnTo>
                    <a:pt x="290563" y="213131"/>
                  </a:lnTo>
                  <a:lnTo>
                    <a:pt x="317792" y="245541"/>
                  </a:lnTo>
                  <a:lnTo>
                    <a:pt x="327075" y="242608"/>
                  </a:lnTo>
                  <a:lnTo>
                    <a:pt x="334581" y="236397"/>
                  </a:lnTo>
                  <a:lnTo>
                    <a:pt x="339293" y="227482"/>
                  </a:lnTo>
                  <a:lnTo>
                    <a:pt x="396684" y="32575"/>
                  </a:lnTo>
                  <a:lnTo>
                    <a:pt x="401421" y="16459"/>
                  </a:lnTo>
                  <a:close/>
                </a:path>
                <a:path w="909954" h="398144">
                  <a:moveTo>
                    <a:pt x="909764" y="359410"/>
                  </a:moveTo>
                  <a:lnTo>
                    <a:pt x="574167" y="74142"/>
                  </a:lnTo>
                  <a:lnTo>
                    <a:pt x="655370" y="88620"/>
                  </a:lnTo>
                  <a:lnTo>
                    <a:pt x="665454" y="88392"/>
                  </a:lnTo>
                  <a:lnTo>
                    <a:pt x="674357" y="84455"/>
                  </a:lnTo>
                  <a:lnTo>
                    <a:pt x="681126" y="77457"/>
                  </a:lnTo>
                  <a:lnTo>
                    <a:pt x="684834" y="68072"/>
                  </a:lnTo>
                  <a:lnTo>
                    <a:pt x="684606" y="58000"/>
                  </a:lnTo>
                  <a:lnTo>
                    <a:pt x="680656" y="49085"/>
                  </a:lnTo>
                  <a:lnTo>
                    <a:pt x="673671" y="42316"/>
                  </a:lnTo>
                  <a:lnTo>
                    <a:pt x="664286" y="38608"/>
                  </a:lnTo>
                  <a:lnTo>
                    <a:pt x="522287" y="13296"/>
                  </a:lnTo>
                  <a:lnTo>
                    <a:pt x="447725" y="0"/>
                  </a:lnTo>
                  <a:lnTo>
                    <a:pt x="520712" y="207518"/>
                  </a:lnTo>
                  <a:lnTo>
                    <a:pt x="525868" y="216179"/>
                  </a:lnTo>
                  <a:lnTo>
                    <a:pt x="533692" y="221996"/>
                  </a:lnTo>
                  <a:lnTo>
                    <a:pt x="543102" y="224447"/>
                  </a:lnTo>
                  <a:lnTo>
                    <a:pt x="553097" y="223050"/>
                  </a:lnTo>
                  <a:lnTo>
                    <a:pt x="561759" y="217893"/>
                  </a:lnTo>
                  <a:lnTo>
                    <a:pt x="567575" y="210070"/>
                  </a:lnTo>
                  <a:lnTo>
                    <a:pt x="570026" y="200647"/>
                  </a:lnTo>
                  <a:lnTo>
                    <a:pt x="568629" y="190665"/>
                  </a:lnTo>
                  <a:lnTo>
                    <a:pt x="541261" y="112852"/>
                  </a:lnTo>
                  <a:lnTo>
                    <a:pt x="876858" y="398119"/>
                  </a:lnTo>
                  <a:lnTo>
                    <a:pt x="909764" y="359410"/>
                  </a:lnTo>
                  <a:close/>
                </a:path>
              </a:pathLst>
            </a:custGeom>
            <a:solidFill>
              <a:srgbClr val="000000"/>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9B629395-A168-8E51-22A9-D1DB533C1D3A}"/>
                </a:ext>
              </a:extLst>
            </p:cNvPr>
            <p:cNvSpPr/>
            <p:nvPr/>
          </p:nvSpPr>
          <p:spPr>
            <a:xfrm>
              <a:off x="3196425" y="2063635"/>
              <a:ext cx="893444" cy="434975"/>
            </a:xfrm>
            <a:custGeom>
              <a:avLst/>
              <a:gdLst/>
              <a:ahLst/>
              <a:cxnLst/>
              <a:rect l="l" t="t" r="r" b="b"/>
              <a:pathLst>
                <a:path w="893445" h="434975">
                  <a:moveTo>
                    <a:pt x="208559" y="308559"/>
                  </a:moveTo>
                  <a:lnTo>
                    <a:pt x="205752" y="298869"/>
                  </a:lnTo>
                  <a:lnTo>
                    <a:pt x="199415" y="291033"/>
                  </a:lnTo>
                  <a:lnTo>
                    <a:pt x="190842" y="286397"/>
                  </a:lnTo>
                  <a:lnTo>
                    <a:pt x="181178" y="285305"/>
                  </a:lnTo>
                  <a:lnTo>
                    <a:pt x="171488" y="288112"/>
                  </a:lnTo>
                  <a:lnTo>
                    <a:pt x="98374" y="326288"/>
                  </a:lnTo>
                  <a:lnTo>
                    <a:pt x="129489" y="276809"/>
                  </a:lnTo>
                  <a:lnTo>
                    <a:pt x="86487" y="249758"/>
                  </a:lnTo>
                  <a:lnTo>
                    <a:pt x="55372" y="299237"/>
                  </a:lnTo>
                  <a:lnTo>
                    <a:pt x="58127" y="216801"/>
                  </a:lnTo>
                  <a:lnTo>
                    <a:pt x="56464" y="206857"/>
                  </a:lnTo>
                  <a:lnTo>
                    <a:pt x="51295" y="198602"/>
                  </a:lnTo>
                  <a:lnTo>
                    <a:pt x="43408" y="192887"/>
                  </a:lnTo>
                  <a:lnTo>
                    <a:pt x="33591" y="190563"/>
                  </a:lnTo>
                  <a:lnTo>
                    <a:pt x="23647" y="192227"/>
                  </a:lnTo>
                  <a:lnTo>
                    <a:pt x="15392" y="197396"/>
                  </a:lnTo>
                  <a:lnTo>
                    <a:pt x="9677" y="205282"/>
                  </a:lnTo>
                  <a:lnTo>
                    <a:pt x="7353" y="215099"/>
                  </a:lnTo>
                  <a:lnTo>
                    <a:pt x="0" y="434949"/>
                  </a:lnTo>
                  <a:lnTo>
                    <a:pt x="55816" y="405815"/>
                  </a:lnTo>
                  <a:lnTo>
                    <a:pt x="194995" y="333146"/>
                  </a:lnTo>
                  <a:lnTo>
                    <a:pt x="202831" y="326796"/>
                  </a:lnTo>
                  <a:lnTo>
                    <a:pt x="207479" y="318236"/>
                  </a:lnTo>
                  <a:lnTo>
                    <a:pt x="208559" y="308559"/>
                  </a:lnTo>
                  <a:close/>
                </a:path>
                <a:path w="893445" h="434975">
                  <a:moveTo>
                    <a:pt x="237693" y="104813"/>
                  </a:moveTo>
                  <a:lnTo>
                    <a:pt x="194691" y="77762"/>
                  </a:lnTo>
                  <a:lnTo>
                    <a:pt x="113538" y="206768"/>
                  </a:lnTo>
                  <a:lnTo>
                    <a:pt x="156540" y="233819"/>
                  </a:lnTo>
                  <a:lnTo>
                    <a:pt x="237693" y="104813"/>
                  </a:lnTo>
                  <a:close/>
                </a:path>
                <a:path w="893445" h="434975">
                  <a:moveTo>
                    <a:pt x="282943" y="32880"/>
                  </a:moveTo>
                  <a:lnTo>
                    <a:pt x="239941" y="5829"/>
                  </a:lnTo>
                  <a:lnTo>
                    <a:pt x="221742" y="34772"/>
                  </a:lnTo>
                  <a:lnTo>
                    <a:pt x="264744" y="61810"/>
                  </a:lnTo>
                  <a:lnTo>
                    <a:pt x="282943" y="32880"/>
                  </a:lnTo>
                  <a:close/>
                </a:path>
                <a:path w="893445" h="434975">
                  <a:moveTo>
                    <a:pt x="561809" y="82905"/>
                  </a:moveTo>
                  <a:lnTo>
                    <a:pt x="464273" y="0"/>
                  </a:lnTo>
                  <a:lnTo>
                    <a:pt x="431380" y="38709"/>
                  </a:lnTo>
                  <a:lnTo>
                    <a:pt x="528904" y="121615"/>
                  </a:lnTo>
                  <a:lnTo>
                    <a:pt x="561809" y="82905"/>
                  </a:lnTo>
                  <a:close/>
                </a:path>
                <a:path w="893445" h="434975">
                  <a:moveTo>
                    <a:pt x="716635" y="214515"/>
                  </a:moveTo>
                  <a:lnTo>
                    <a:pt x="600519" y="115811"/>
                  </a:lnTo>
                  <a:lnTo>
                    <a:pt x="567613" y="154520"/>
                  </a:lnTo>
                  <a:lnTo>
                    <a:pt x="683729" y="253225"/>
                  </a:lnTo>
                  <a:lnTo>
                    <a:pt x="716635" y="214515"/>
                  </a:lnTo>
                  <a:close/>
                </a:path>
                <a:path w="893445" h="434975">
                  <a:moveTo>
                    <a:pt x="893419" y="398119"/>
                  </a:moveTo>
                  <a:lnTo>
                    <a:pt x="888733" y="384822"/>
                  </a:lnTo>
                  <a:lnTo>
                    <a:pt x="820432" y="190601"/>
                  </a:lnTo>
                  <a:lnTo>
                    <a:pt x="815263" y="181940"/>
                  </a:lnTo>
                  <a:lnTo>
                    <a:pt x="807453" y="176136"/>
                  </a:lnTo>
                  <a:lnTo>
                    <a:pt x="798029" y="173672"/>
                  </a:lnTo>
                  <a:lnTo>
                    <a:pt x="788035" y="175069"/>
                  </a:lnTo>
                  <a:lnTo>
                    <a:pt x="779373" y="180238"/>
                  </a:lnTo>
                  <a:lnTo>
                    <a:pt x="773569" y="188048"/>
                  </a:lnTo>
                  <a:lnTo>
                    <a:pt x="771105" y="197472"/>
                  </a:lnTo>
                  <a:lnTo>
                    <a:pt x="772502" y="207467"/>
                  </a:lnTo>
                  <a:lnTo>
                    <a:pt x="799871" y="285267"/>
                  </a:lnTo>
                  <a:lnTo>
                    <a:pt x="755345" y="247421"/>
                  </a:lnTo>
                  <a:lnTo>
                    <a:pt x="722439" y="286118"/>
                  </a:lnTo>
                  <a:lnTo>
                    <a:pt x="766965" y="323977"/>
                  </a:lnTo>
                  <a:lnTo>
                    <a:pt x="685774" y="309499"/>
                  </a:lnTo>
                  <a:lnTo>
                    <a:pt x="675690" y="309727"/>
                  </a:lnTo>
                  <a:lnTo>
                    <a:pt x="666788" y="313664"/>
                  </a:lnTo>
                  <a:lnTo>
                    <a:pt x="660006" y="320662"/>
                  </a:lnTo>
                  <a:lnTo>
                    <a:pt x="656310" y="330047"/>
                  </a:lnTo>
                  <a:lnTo>
                    <a:pt x="656539" y="340131"/>
                  </a:lnTo>
                  <a:lnTo>
                    <a:pt x="660476" y="349034"/>
                  </a:lnTo>
                  <a:lnTo>
                    <a:pt x="667473" y="355815"/>
                  </a:lnTo>
                  <a:lnTo>
                    <a:pt x="676859" y="359511"/>
                  </a:lnTo>
                  <a:lnTo>
                    <a:pt x="893419" y="398119"/>
                  </a:lnTo>
                  <a:close/>
                </a:path>
              </a:pathLst>
            </a:custGeom>
            <a:solidFill>
              <a:srgbClr val="C800B8"/>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sp>
        <p:nvSpPr>
          <p:cNvPr id="19" name="object 24">
            <a:extLst>
              <a:ext uri="{FF2B5EF4-FFF2-40B4-BE49-F238E27FC236}">
                <a16:creationId xmlns:a16="http://schemas.microsoft.com/office/drawing/2014/main" id="{518DEF79-1351-0AE2-9DF9-FDE691D44C88}"/>
              </a:ext>
            </a:extLst>
          </p:cNvPr>
          <p:cNvSpPr txBox="1"/>
          <p:nvPr/>
        </p:nvSpPr>
        <p:spPr>
          <a:xfrm>
            <a:off x="7261082" y="815971"/>
            <a:ext cx="1390650" cy="217367"/>
          </a:xfrm>
          <a:prstGeom prst="rect">
            <a:avLst/>
          </a:prstGeom>
        </p:spPr>
        <p:txBody>
          <a:bodyPr vert="horz" wrap="square" lIns="0" tIns="9525" rIns="0" bIns="0" rtlCol="0">
            <a:spAutoFit/>
          </a:bodyPr>
          <a:lstStyle/>
          <a:p>
            <a:pPr marL="9525">
              <a:spcBef>
                <a:spcPts val="75"/>
              </a:spcBef>
            </a:pPr>
            <a:r>
              <a:rPr sz="1350" spc="-4">
                <a:latin typeface="Calibri"/>
                <a:ea typeface="Tahoma" panose="020B0604030504040204" pitchFamily="34" charset="0"/>
                <a:cs typeface="Calibri"/>
              </a:rPr>
              <a:t>Single</a:t>
            </a:r>
            <a:r>
              <a:rPr sz="1350" spc="-15">
                <a:latin typeface="Calibri"/>
                <a:ea typeface="Tahoma" panose="020B0604030504040204" pitchFamily="34" charset="0"/>
                <a:cs typeface="Calibri"/>
              </a:rPr>
              <a:t> </a:t>
            </a:r>
            <a:r>
              <a:rPr sz="1350" spc="-4">
                <a:latin typeface="Calibri"/>
                <a:ea typeface="Tahoma" panose="020B0604030504040204" pitchFamily="34" charset="0"/>
                <a:cs typeface="Calibri"/>
              </a:rPr>
              <a:t>scalar</a:t>
            </a:r>
            <a:r>
              <a:rPr sz="1350" spc="-23">
                <a:latin typeface="Calibri"/>
                <a:ea typeface="Tahoma" panose="020B0604030504040204" pitchFamily="34" charset="0"/>
                <a:cs typeface="Calibri"/>
              </a:rPr>
              <a:t> </a:t>
            </a:r>
            <a:r>
              <a:rPr sz="1350">
                <a:latin typeface="Calibri"/>
                <a:ea typeface="Tahoma" panose="020B0604030504040204" pitchFamily="34" charset="0"/>
                <a:cs typeface="Calibri"/>
              </a:rPr>
              <a:t>output</a:t>
            </a:r>
          </a:p>
        </p:txBody>
      </p:sp>
    </p:spTree>
    <p:extLst>
      <p:ext uri="{BB962C8B-B14F-4D97-AF65-F5344CB8AC3E}">
        <p14:creationId xmlns:p14="http://schemas.microsoft.com/office/powerpoint/2010/main" val="9076232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3F2E-B37F-8E96-1BC9-2821417FBCF7}"/>
              </a:ext>
            </a:extLst>
          </p:cNvPr>
          <p:cNvSpPr>
            <a:spLocks noGrp="1"/>
          </p:cNvSpPr>
          <p:nvPr>
            <p:ph type="title"/>
          </p:nvPr>
        </p:nvSpPr>
        <p:spPr/>
        <p:txBody>
          <a:bodyPr>
            <a:normAutofit/>
          </a:bodyPr>
          <a:lstStyle/>
          <a:p>
            <a:r>
              <a:rPr lang="en-US" spc="-4"/>
              <a:t>Backprop </a:t>
            </a:r>
            <a:r>
              <a:rPr lang="en-US"/>
              <a:t>in</a:t>
            </a:r>
            <a:r>
              <a:rPr lang="en-US" spc="-4"/>
              <a:t> General</a:t>
            </a:r>
            <a:r>
              <a:rPr lang="en-US"/>
              <a:t> </a:t>
            </a:r>
            <a:r>
              <a:rPr lang="en-US" spc="-4"/>
              <a:t>Computation Graph</a:t>
            </a:r>
            <a:endParaRPr lang="en-US"/>
          </a:p>
        </p:txBody>
      </p:sp>
      <p:sp>
        <p:nvSpPr>
          <p:cNvPr id="3" name="Content Placeholder 2">
            <a:extLst>
              <a:ext uri="{FF2B5EF4-FFF2-40B4-BE49-F238E27FC236}">
                <a16:creationId xmlns:a16="http://schemas.microsoft.com/office/drawing/2014/main" id="{E033A81A-809F-FA7B-C766-08D1E290ECB8}"/>
              </a:ext>
            </a:extLst>
          </p:cNvPr>
          <p:cNvSpPr>
            <a:spLocks noGrp="1"/>
          </p:cNvSpPr>
          <p:nvPr>
            <p:ph type="body" sz="quarter" idx="16"/>
          </p:nvPr>
        </p:nvSpPr>
        <p:spPr/>
        <p:txBody>
          <a:bodyPr/>
          <a:lstStyle/>
          <a:p>
            <a:r>
              <a:rPr lang="en-US"/>
              <a:t>What if the network does not have a regular structure? Same idea! </a:t>
            </a:r>
          </a:p>
          <a:p>
            <a:endParaRPr lang="en-US"/>
          </a:p>
          <a:p>
            <a:pPr marL="342900" indent="-342900">
              <a:buFont typeface="+mj-lt"/>
              <a:buAutoNum type="arabicPeriod"/>
            </a:pPr>
            <a:r>
              <a:rPr lang="en-US"/>
              <a:t>Sort the nodes in </a:t>
            </a:r>
            <a:r>
              <a:rPr lang="en-US">
                <a:solidFill>
                  <a:srgbClr val="C00000"/>
                </a:solidFill>
              </a:rPr>
              <a:t>topological order</a:t>
            </a:r>
            <a:r>
              <a:rPr lang="en-US"/>
              <a:t> (what depends on what)</a:t>
            </a:r>
          </a:p>
          <a:p>
            <a:pPr marL="342900" indent="-342900">
              <a:buFont typeface="+mj-lt"/>
              <a:buAutoNum type="arabicPeriod"/>
            </a:pPr>
            <a:r>
              <a:rPr lang="en-US"/>
              <a:t>Forward-Propagation: </a:t>
            </a:r>
          </a:p>
          <a:p>
            <a:pPr lvl="1"/>
            <a:r>
              <a:rPr lang="en-US"/>
              <a:t>Visit nodes in topological sort order and </a:t>
            </a:r>
            <a:br>
              <a:rPr lang="en-US"/>
            </a:br>
            <a:r>
              <a:rPr lang="en-US"/>
              <a:t>compute value of node given predecessors</a:t>
            </a:r>
          </a:p>
          <a:p>
            <a:pPr marL="342900" indent="-342900">
              <a:buFont typeface="+mj-lt"/>
              <a:buAutoNum type="arabicPeriod"/>
            </a:pPr>
            <a:r>
              <a:rPr lang="en-US"/>
              <a:t>Backward-Propagation: </a:t>
            </a:r>
          </a:p>
          <a:p>
            <a:pPr lvl="1"/>
            <a:r>
              <a:rPr lang="en-US"/>
              <a:t>Compute </a:t>
            </a:r>
            <a:r>
              <a:rPr lang="en-US">
                <a:solidFill>
                  <a:srgbClr val="C00000"/>
                </a:solidFill>
              </a:rPr>
              <a:t>local gradients </a:t>
            </a:r>
          </a:p>
          <a:p>
            <a:pPr lvl="1"/>
            <a:r>
              <a:rPr lang="en-US"/>
              <a:t>Visit nodes in reverse order and </a:t>
            </a:r>
            <a:br>
              <a:rPr lang="en-US"/>
            </a:br>
            <a:r>
              <a:rPr lang="en-US"/>
              <a:t>compute </a:t>
            </a:r>
            <a:r>
              <a:rPr lang="en-US">
                <a:solidFill>
                  <a:srgbClr val="C00000"/>
                </a:solidFill>
              </a:rPr>
              <a:t>global gradients </a:t>
            </a:r>
            <a:r>
              <a:rPr lang="en-US"/>
              <a:t>using gradients of successors</a:t>
            </a:r>
          </a:p>
          <a:p>
            <a:pPr marL="684212" lvl="1" indent="-342900"/>
            <a:r>
              <a:rPr lang="en-US" b="1"/>
              <a:t>Cost:</a:t>
            </a:r>
            <a:r>
              <a:rPr lang="en-US"/>
              <a:t> Linear in the number of nodes/edges.</a:t>
            </a:r>
          </a:p>
          <a:p>
            <a:endParaRPr lang="en-US"/>
          </a:p>
          <a:p>
            <a:pPr lvl="1"/>
            <a:endParaRPr lang="en-US"/>
          </a:p>
          <a:p>
            <a:pPr lvl="1"/>
            <a:endParaRPr lang="en-US"/>
          </a:p>
        </p:txBody>
      </p:sp>
      <p:grpSp>
        <p:nvGrpSpPr>
          <p:cNvPr id="4" name="object 5">
            <a:extLst>
              <a:ext uri="{FF2B5EF4-FFF2-40B4-BE49-F238E27FC236}">
                <a16:creationId xmlns:a16="http://schemas.microsoft.com/office/drawing/2014/main" id="{C03D6B0C-692D-54A2-DEB9-C6A621F82BAC}"/>
              </a:ext>
            </a:extLst>
          </p:cNvPr>
          <p:cNvGrpSpPr/>
          <p:nvPr/>
        </p:nvGrpSpPr>
        <p:grpSpPr>
          <a:xfrm>
            <a:off x="7684039" y="1017725"/>
            <a:ext cx="520541" cy="528638"/>
            <a:chOff x="3323723" y="1395207"/>
            <a:chExt cx="694055" cy="704850"/>
          </a:xfrm>
        </p:grpSpPr>
        <p:pic>
          <p:nvPicPr>
            <p:cNvPr id="5" name="object 6">
              <a:extLst>
                <a:ext uri="{FF2B5EF4-FFF2-40B4-BE49-F238E27FC236}">
                  <a16:creationId xmlns:a16="http://schemas.microsoft.com/office/drawing/2014/main" id="{4557F000-6B29-35F9-373F-B38B6E37FDA0}"/>
                </a:ext>
              </a:extLst>
            </p:cNvPr>
            <p:cNvPicPr/>
            <p:nvPr/>
          </p:nvPicPr>
          <p:blipFill>
            <a:blip r:embed="rId2" cstate="print"/>
            <a:stretch>
              <a:fillRect/>
            </a:stretch>
          </p:blipFill>
          <p:spPr>
            <a:xfrm>
              <a:off x="3763317" y="1395207"/>
              <a:ext cx="254293" cy="333473"/>
            </a:xfrm>
            <a:prstGeom prst="rect">
              <a:avLst/>
            </a:prstGeom>
          </p:spPr>
        </p:pic>
        <p:sp>
          <p:nvSpPr>
            <p:cNvPr id="6" name="object 7">
              <a:extLst>
                <a:ext uri="{FF2B5EF4-FFF2-40B4-BE49-F238E27FC236}">
                  <a16:creationId xmlns:a16="http://schemas.microsoft.com/office/drawing/2014/main" id="{46E5ACB7-99E5-039B-0505-D88F8E9883A6}"/>
                </a:ext>
              </a:extLst>
            </p:cNvPr>
            <p:cNvSpPr/>
            <p:nvPr/>
          </p:nvSpPr>
          <p:spPr>
            <a:xfrm>
              <a:off x="3323723" y="1672638"/>
              <a:ext cx="440055" cy="427355"/>
            </a:xfrm>
            <a:custGeom>
              <a:avLst/>
              <a:gdLst/>
              <a:ahLst/>
              <a:cxnLst/>
              <a:rect l="l" t="t" r="r" b="b"/>
              <a:pathLst>
                <a:path w="440054" h="427355">
                  <a:moveTo>
                    <a:pt x="219796" y="0"/>
                  </a:moveTo>
                  <a:lnTo>
                    <a:pt x="169398" y="5636"/>
                  </a:lnTo>
                  <a:lnTo>
                    <a:pt x="123135" y="21690"/>
                  </a:lnTo>
                  <a:lnTo>
                    <a:pt x="82324" y="46882"/>
                  </a:lnTo>
                  <a:lnTo>
                    <a:pt x="48286" y="79930"/>
                  </a:lnTo>
                  <a:lnTo>
                    <a:pt x="22340" y="119554"/>
                  </a:lnTo>
                  <a:lnTo>
                    <a:pt x="5804" y="164472"/>
                  </a:lnTo>
                  <a:lnTo>
                    <a:pt x="0" y="213404"/>
                  </a:lnTo>
                  <a:lnTo>
                    <a:pt x="5804" y="262336"/>
                  </a:lnTo>
                  <a:lnTo>
                    <a:pt x="22340" y="307255"/>
                  </a:lnTo>
                  <a:lnTo>
                    <a:pt x="48286" y="346878"/>
                  </a:lnTo>
                  <a:lnTo>
                    <a:pt x="82324" y="379927"/>
                  </a:lnTo>
                  <a:lnTo>
                    <a:pt x="123135" y="405119"/>
                  </a:lnTo>
                  <a:lnTo>
                    <a:pt x="169398" y="421173"/>
                  </a:lnTo>
                  <a:lnTo>
                    <a:pt x="219796" y="426810"/>
                  </a:lnTo>
                  <a:lnTo>
                    <a:pt x="270193" y="421173"/>
                  </a:lnTo>
                  <a:lnTo>
                    <a:pt x="316457" y="405119"/>
                  </a:lnTo>
                  <a:lnTo>
                    <a:pt x="357268" y="379927"/>
                  </a:lnTo>
                  <a:lnTo>
                    <a:pt x="391306" y="346878"/>
                  </a:lnTo>
                  <a:lnTo>
                    <a:pt x="417253" y="307255"/>
                  </a:lnTo>
                  <a:lnTo>
                    <a:pt x="433788" y="262336"/>
                  </a:lnTo>
                  <a:lnTo>
                    <a:pt x="439593" y="213404"/>
                  </a:lnTo>
                  <a:lnTo>
                    <a:pt x="433788" y="164472"/>
                  </a:lnTo>
                  <a:lnTo>
                    <a:pt x="417253" y="119554"/>
                  </a:lnTo>
                  <a:lnTo>
                    <a:pt x="391306" y="79930"/>
                  </a:lnTo>
                  <a:lnTo>
                    <a:pt x="357268" y="46882"/>
                  </a:lnTo>
                  <a:lnTo>
                    <a:pt x="316457" y="21690"/>
                  </a:lnTo>
                  <a:lnTo>
                    <a:pt x="270193" y="5636"/>
                  </a:lnTo>
                  <a:lnTo>
                    <a:pt x="219796" y="0"/>
                  </a:lnTo>
                  <a:close/>
                </a:path>
              </a:pathLst>
            </a:custGeom>
            <a:solidFill>
              <a:srgbClr val="8C1515"/>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pic>
        <p:nvPicPr>
          <p:cNvPr id="8" name="object 10">
            <a:extLst>
              <a:ext uri="{FF2B5EF4-FFF2-40B4-BE49-F238E27FC236}">
                <a16:creationId xmlns:a16="http://schemas.microsoft.com/office/drawing/2014/main" id="{DC1C8E99-5777-AA0C-F8B1-0A9A72095F54}"/>
              </a:ext>
            </a:extLst>
          </p:cNvPr>
          <p:cNvPicPr/>
          <p:nvPr/>
        </p:nvPicPr>
        <p:blipFill>
          <a:blip r:embed="rId3" cstate="print"/>
          <a:stretch>
            <a:fillRect/>
          </a:stretch>
        </p:blipFill>
        <p:spPr>
          <a:xfrm>
            <a:off x="7759078" y="3608909"/>
            <a:ext cx="199282" cy="174371"/>
          </a:xfrm>
          <a:prstGeom prst="rect">
            <a:avLst/>
          </a:prstGeom>
        </p:spPr>
      </p:pic>
      <p:pic>
        <p:nvPicPr>
          <p:cNvPr id="9" name="object 11">
            <a:extLst>
              <a:ext uri="{FF2B5EF4-FFF2-40B4-BE49-F238E27FC236}">
                <a16:creationId xmlns:a16="http://schemas.microsoft.com/office/drawing/2014/main" id="{26034C39-FAB7-2C83-310C-C254B23B229A}"/>
              </a:ext>
            </a:extLst>
          </p:cNvPr>
          <p:cNvPicPr/>
          <p:nvPr/>
        </p:nvPicPr>
        <p:blipFill>
          <a:blip r:embed="rId4" cstate="print"/>
          <a:stretch>
            <a:fillRect/>
          </a:stretch>
        </p:blipFill>
        <p:spPr>
          <a:xfrm>
            <a:off x="7097693" y="2386541"/>
            <a:ext cx="248072" cy="193083"/>
          </a:xfrm>
          <a:prstGeom prst="rect">
            <a:avLst/>
          </a:prstGeom>
        </p:spPr>
      </p:pic>
      <p:pic>
        <p:nvPicPr>
          <p:cNvPr id="10" name="object 12">
            <a:extLst>
              <a:ext uri="{FF2B5EF4-FFF2-40B4-BE49-F238E27FC236}">
                <a16:creationId xmlns:a16="http://schemas.microsoft.com/office/drawing/2014/main" id="{A55400EF-0EB9-640B-FDA6-9467E49BF182}"/>
              </a:ext>
            </a:extLst>
          </p:cNvPr>
          <p:cNvPicPr/>
          <p:nvPr/>
        </p:nvPicPr>
        <p:blipFill>
          <a:blip r:embed="rId5" cstate="print"/>
          <a:stretch>
            <a:fillRect/>
          </a:stretch>
        </p:blipFill>
        <p:spPr>
          <a:xfrm>
            <a:off x="8716150" y="2480198"/>
            <a:ext cx="291082" cy="188125"/>
          </a:xfrm>
          <a:prstGeom prst="rect">
            <a:avLst/>
          </a:prstGeom>
        </p:spPr>
      </p:pic>
      <p:pic>
        <p:nvPicPr>
          <p:cNvPr id="11" name="object 13">
            <a:extLst>
              <a:ext uri="{FF2B5EF4-FFF2-40B4-BE49-F238E27FC236}">
                <a16:creationId xmlns:a16="http://schemas.microsoft.com/office/drawing/2014/main" id="{F2AC9402-714C-58F0-0A2C-00579A0E53E1}"/>
              </a:ext>
            </a:extLst>
          </p:cNvPr>
          <p:cNvPicPr/>
          <p:nvPr/>
        </p:nvPicPr>
        <p:blipFill>
          <a:blip r:embed="rId6" cstate="print"/>
          <a:stretch>
            <a:fillRect/>
          </a:stretch>
        </p:blipFill>
        <p:spPr>
          <a:xfrm>
            <a:off x="7956407" y="2465602"/>
            <a:ext cx="267662" cy="204742"/>
          </a:xfrm>
          <a:prstGeom prst="rect">
            <a:avLst/>
          </a:prstGeom>
        </p:spPr>
      </p:pic>
      <p:pic>
        <p:nvPicPr>
          <p:cNvPr id="12" name="object 14">
            <a:extLst>
              <a:ext uri="{FF2B5EF4-FFF2-40B4-BE49-F238E27FC236}">
                <a16:creationId xmlns:a16="http://schemas.microsoft.com/office/drawing/2014/main" id="{A5FEDCB4-6AF1-71D2-5035-4F670937A2E2}"/>
              </a:ext>
            </a:extLst>
          </p:cNvPr>
          <p:cNvPicPr/>
          <p:nvPr/>
        </p:nvPicPr>
        <p:blipFill>
          <a:blip r:embed="rId7" cstate="print"/>
          <a:stretch>
            <a:fillRect/>
          </a:stretch>
        </p:blipFill>
        <p:spPr>
          <a:xfrm>
            <a:off x="6781439" y="1961958"/>
            <a:ext cx="2001897" cy="2359833"/>
          </a:xfrm>
          <a:prstGeom prst="rect">
            <a:avLst/>
          </a:prstGeom>
        </p:spPr>
      </p:pic>
      <p:sp>
        <p:nvSpPr>
          <p:cNvPr id="13" name="object 15">
            <a:extLst>
              <a:ext uri="{FF2B5EF4-FFF2-40B4-BE49-F238E27FC236}">
                <a16:creationId xmlns:a16="http://schemas.microsoft.com/office/drawing/2014/main" id="{68607A17-DC55-AE6A-935A-0321C6AE7432}"/>
              </a:ext>
            </a:extLst>
          </p:cNvPr>
          <p:cNvSpPr txBox="1"/>
          <p:nvPr/>
        </p:nvSpPr>
        <p:spPr>
          <a:xfrm>
            <a:off x="8068526" y="2293515"/>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4" name="object 16">
            <a:extLst>
              <a:ext uri="{FF2B5EF4-FFF2-40B4-BE49-F238E27FC236}">
                <a16:creationId xmlns:a16="http://schemas.microsoft.com/office/drawing/2014/main" id="{6ECF1970-268E-7DCB-91D7-3995C706A48A}"/>
              </a:ext>
            </a:extLst>
          </p:cNvPr>
          <p:cNvSpPr txBox="1"/>
          <p:nvPr/>
        </p:nvSpPr>
        <p:spPr>
          <a:xfrm>
            <a:off x="7647670" y="1529991"/>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5" name="object 17">
            <a:extLst>
              <a:ext uri="{FF2B5EF4-FFF2-40B4-BE49-F238E27FC236}">
                <a16:creationId xmlns:a16="http://schemas.microsoft.com/office/drawing/2014/main" id="{5F096E07-9C11-6461-A3E7-55122B2D2275}"/>
              </a:ext>
            </a:extLst>
          </p:cNvPr>
          <p:cNvSpPr txBox="1"/>
          <p:nvPr/>
        </p:nvSpPr>
        <p:spPr>
          <a:xfrm>
            <a:off x="7729650" y="4327349"/>
            <a:ext cx="619125" cy="286617"/>
          </a:xfrm>
          <a:prstGeom prst="rect">
            <a:avLst/>
          </a:prstGeom>
        </p:spPr>
        <p:txBody>
          <a:bodyPr vert="horz" wrap="square" lIns="0" tIns="9525" rIns="0" bIns="0" rtlCol="0">
            <a:spAutoFit/>
          </a:bodyPr>
          <a:lstStyle/>
          <a:p>
            <a:pPr marL="9525">
              <a:spcBef>
                <a:spcPts val="75"/>
              </a:spcBef>
            </a:pPr>
            <a:r>
              <a:rPr sz="1800" spc="-4">
                <a:latin typeface="Calibri"/>
                <a:ea typeface="Tahoma" panose="020B0604030504040204" pitchFamily="34" charset="0"/>
                <a:cs typeface="Calibri"/>
              </a:rPr>
              <a:t>I</a:t>
            </a:r>
            <a:r>
              <a:rPr sz="1800">
                <a:latin typeface="Calibri"/>
                <a:ea typeface="Tahoma" panose="020B0604030504040204" pitchFamily="34" charset="0"/>
                <a:cs typeface="Calibri"/>
              </a:rPr>
              <a:t>n</a:t>
            </a:r>
            <a:r>
              <a:rPr sz="1800" spc="-4">
                <a:latin typeface="Calibri"/>
                <a:ea typeface="Tahoma" panose="020B0604030504040204" pitchFamily="34" charset="0"/>
                <a:cs typeface="Calibri"/>
              </a:rPr>
              <a:t>pu</a:t>
            </a:r>
            <a:r>
              <a:rPr sz="1800">
                <a:latin typeface="Calibri"/>
                <a:ea typeface="Tahoma" panose="020B0604030504040204" pitchFamily="34" charset="0"/>
                <a:cs typeface="Calibri"/>
              </a:rPr>
              <a:t>ts</a:t>
            </a:r>
          </a:p>
        </p:txBody>
      </p:sp>
      <p:grpSp>
        <p:nvGrpSpPr>
          <p:cNvPr id="16" name="object 18">
            <a:extLst>
              <a:ext uri="{FF2B5EF4-FFF2-40B4-BE49-F238E27FC236}">
                <a16:creationId xmlns:a16="http://schemas.microsoft.com/office/drawing/2014/main" id="{4F91921D-3208-380D-78E3-9F228A81BBBE}"/>
              </a:ext>
            </a:extLst>
          </p:cNvPr>
          <p:cNvGrpSpPr/>
          <p:nvPr/>
        </p:nvGrpSpPr>
        <p:grpSpPr>
          <a:xfrm>
            <a:off x="7518476" y="1519046"/>
            <a:ext cx="740569" cy="326231"/>
            <a:chOff x="3102973" y="2063634"/>
            <a:chExt cx="987425" cy="434975"/>
          </a:xfrm>
        </p:grpSpPr>
        <p:sp>
          <p:nvSpPr>
            <p:cNvPr id="17" name="object 19">
              <a:extLst>
                <a:ext uri="{FF2B5EF4-FFF2-40B4-BE49-F238E27FC236}">
                  <a16:creationId xmlns:a16="http://schemas.microsoft.com/office/drawing/2014/main" id="{182026C7-1EC0-9780-5BC1-2A4ECBD4EC53}"/>
                </a:ext>
              </a:extLst>
            </p:cNvPr>
            <p:cNvSpPr/>
            <p:nvPr/>
          </p:nvSpPr>
          <p:spPr>
            <a:xfrm>
              <a:off x="3102965" y="2082914"/>
              <a:ext cx="909955" cy="398145"/>
            </a:xfrm>
            <a:custGeom>
              <a:avLst/>
              <a:gdLst/>
              <a:ahLst/>
              <a:cxnLst/>
              <a:rect l="l" t="t" r="r" b="b"/>
              <a:pathLst>
                <a:path w="909954" h="398144">
                  <a:moveTo>
                    <a:pt x="401421" y="16459"/>
                  </a:moveTo>
                  <a:lnTo>
                    <a:pt x="187159" y="66243"/>
                  </a:lnTo>
                  <a:lnTo>
                    <a:pt x="177977" y="70421"/>
                  </a:lnTo>
                  <a:lnTo>
                    <a:pt x="171348" y="77546"/>
                  </a:lnTo>
                  <a:lnTo>
                    <a:pt x="167868" y="86652"/>
                  </a:lnTo>
                  <a:lnTo>
                    <a:pt x="168160" y="96723"/>
                  </a:lnTo>
                  <a:lnTo>
                    <a:pt x="172339" y="105905"/>
                  </a:lnTo>
                  <a:lnTo>
                    <a:pt x="179476" y="112534"/>
                  </a:lnTo>
                  <a:lnTo>
                    <a:pt x="188569" y="116014"/>
                  </a:lnTo>
                  <a:lnTo>
                    <a:pt x="198653" y="115722"/>
                  </a:lnTo>
                  <a:lnTo>
                    <a:pt x="278993" y="97053"/>
                  </a:lnTo>
                  <a:lnTo>
                    <a:pt x="0" y="360299"/>
                  </a:lnTo>
                  <a:lnTo>
                    <a:pt x="34861" y="397243"/>
                  </a:lnTo>
                  <a:lnTo>
                    <a:pt x="313855" y="134010"/>
                  </a:lnTo>
                  <a:lnTo>
                    <a:pt x="290563" y="213131"/>
                  </a:lnTo>
                  <a:lnTo>
                    <a:pt x="317792" y="245541"/>
                  </a:lnTo>
                  <a:lnTo>
                    <a:pt x="327075" y="242608"/>
                  </a:lnTo>
                  <a:lnTo>
                    <a:pt x="334581" y="236397"/>
                  </a:lnTo>
                  <a:lnTo>
                    <a:pt x="339293" y="227482"/>
                  </a:lnTo>
                  <a:lnTo>
                    <a:pt x="396684" y="32575"/>
                  </a:lnTo>
                  <a:lnTo>
                    <a:pt x="401421" y="16459"/>
                  </a:lnTo>
                  <a:close/>
                </a:path>
                <a:path w="909954" h="398144">
                  <a:moveTo>
                    <a:pt x="909764" y="359410"/>
                  </a:moveTo>
                  <a:lnTo>
                    <a:pt x="574167" y="74142"/>
                  </a:lnTo>
                  <a:lnTo>
                    <a:pt x="655370" y="88620"/>
                  </a:lnTo>
                  <a:lnTo>
                    <a:pt x="665454" y="88392"/>
                  </a:lnTo>
                  <a:lnTo>
                    <a:pt x="674357" y="84455"/>
                  </a:lnTo>
                  <a:lnTo>
                    <a:pt x="681126" y="77457"/>
                  </a:lnTo>
                  <a:lnTo>
                    <a:pt x="684834" y="68072"/>
                  </a:lnTo>
                  <a:lnTo>
                    <a:pt x="684606" y="58000"/>
                  </a:lnTo>
                  <a:lnTo>
                    <a:pt x="680656" y="49085"/>
                  </a:lnTo>
                  <a:lnTo>
                    <a:pt x="673671" y="42316"/>
                  </a:lnTo>
                  <a:lnTo>
                    <a:pt x="664286" y="38608"/>
                  </a:lnTo>
                  <a:lnTo>
                    <a:pt x="522287" y="13296"/>
                  </a:lnTo>
                  <a:lnTo>
                    <a:pt x="447725" y="0"/>
                  </a:lnTo>
                  <a:lnTo>
                    <a:pt x="520712" y="207518"/>
                  </a:lnTo>
                  <a:lnTo>
                    <a:pt x="525868" y="216179"/>
                  </a:lnTo>
                  <a:lnTo>
                    <a:pt x="533692" y="221996"/>
                  </a:lnTo>
                  <a:lnTo>
                    <a:pt x="543102" y="224447"/>
                  </a:lnTo>
                  <a:lnTo>
                    <a:pt x="553097" y="223050"/>
                  </a:lnTo>
                  <a:lnTo>
                    <a:pt x="561759" y="217893"/>
                  </a:lnTo>
                  <a:lnTo>
                    <a:pt x="567575" y="210070"/>
                  </a:lnTo>
                  <a:lnTo>
                    <a:pt x="570026" y="200647"/>
                  </a:lnTo>
                  <a:lnTo>
                    <a:pt x="568629" y="190665"/>
                  </a:lnTo>
                  <a:lnTo>
                    <a:pt x="541261" y="112852"/>
                  </a:lnTo>
                  <a:lnTo>
                    <a:pt x="876858" y="398119"/>
                  </a:lnTo>
                  <a:lnTo>
                    <a:pt x="909764" y="359410"/>
                  </a:lnTo>
                  <a:close/>
                </a:path>
              </a:pathLst>
            </a:custGeom>
            <a:solidFill>
              <a:srgbClr val="000000"/>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9B629395-A168-8E51-22A9-D1DB533C1D3A}"/>
                </a:ext>
              </a:extLst>
            </p:cNvPr>
            <p:cNvSpPr/>
            <p:nvPr/>
          </p:nvSpPr>
          <p:spPr>
            <a:xfrm>
              <a:off x="3196425" y="2063635"/>
              <a:ext cx="893444" cy="434975"/>
            </a:xfrm>
            <a:custGeom>
              <a:avLst/>
              <a:gdLst/>
              <a:ahLst/>
              <a:cxnLst/>
              <a:rect l="l" t="t" r="r" b="b"/>
              <a:pathLst>
                <a:path w="893445" h="434975">
                  <a:moveTo>
                    <a:pt x="208559" y="308559"/>
                  </a:moveTo>
                  <a:lnTo>
                    <a:pt x="205752" y="298869"/>
                  </a:lnTo>
                  <a:lnTo>
                    <a:pt x="199415" y="291033"/>
                  </a:lnTo>
                  <a:lnTo>
                    <a:pt x="190842" y="286397"/>
                  </a:lnTo>
                  <a:lnTo>
                    <a:pt x="181178" y="285305"/>
                  </a:lnTo>
                  <a:lnTo>
                    <a:pt x="171488" y="288112"/>
                  </a:lnTo>
                  <a:lnTo>
                    <a:pt x="98374" y="326288"/>
                  </a:lnTo>
                  <a:lnTo>
                    <a:pt x="129489" y="276809"/>
                  </a:lnTo>
                  <a:lnTo>
                    <a:pt x="86487" y="249758"/>
                  </a:lnTo>
                  <a:lnTo>
                    <a:pt x="55372" y="299237"/>
                  </a:lnTo>
                  <a:lnTo>
                    <a:pt x="58127" y="216801"/>
                  </a:lnTo>
                  <a:lnTo>
                    <a:pt x="56464" y="206857"/>
                  </a:lnTo>
                  <a:lnTo>
                    <a:pt x="51295" y="198602"/>
                  </a:lnTo>
                  <a:lnTo>
                    <a:pt x="43408" y="192887"/>
                  </a:lnTo>
                  <a:lnTo>
                    <a:pt x="33591" y="190563"/>
                  </a:lnTo>
                  <a:lnTo>
                    <a:pt x="23647" y="192227"/>
                  </a:lnTo>
                  <a:lnTo>
                    <a:pt x="15392" y="197396"/>
                  </a:lnTo>
                  <a:lnTo>
                    <a:pt x="9677" y="205282"/>
                  </a:lnTo>
                  <a:lnTo>
                    <a:pt x="7353" y="215099"/>
                  </a:lnTo>
                  <a:lnTo>
                    <a:pt x="0" y="434949"/>
                  </a:lnTo>
                  <a:lnTo>
                    <a:pt x="55816" y="405815"/>
                  </a:lnTo>
                  <a:lnTo>
                    <a:pt x="194995" y="333146"/>
                  </a:lnTo>
                  <a:lnTo>
                    <a:pt x="202831" y="326796"/>
                  </a:lnTo>
                  <a:lnTo>
                    <a:pt x="207479" y="318236"/>
                  </a:lnTo>
                  <a:lnTo>
                    <a:pt x="208559" y="308559"/>
                  </a:lnTo>
                  <a:close/>
                </a:path>
                <a:path w="893445" h="434975">
                  <a:moveTo>
                    <a:pt x="237693" y="104813"/>
                  </a:moveTo>
                  <a:lnTo>
                    <a:pt x="194691" y="77762"/>
                  </a:lnTo>
                  <a:lnTo>
                    <a:pt x="113538" y="206768"/>
                  </a:lnTo>
                  <a:lnTo>
                    <a:pt x="156540" y="233819"/>
                  </a:lnTo>
                  <a:lnTo>
                    <a:pt x="237693" y="104813"/>
                  </a:lnTo>
                  <a:close/>
                </a:path>
                <a:path w="893445" h="434975">
                  <a:moveTo>
                    <a:pt x="282943" y="32880"/>
                  </a:moveTo>
                  <a:lnTo>
                    <a:pt x="239941" y="5829"/>
                  </a:lnTo>
                  <a:lnTo>
                    <a:pt x="221742" y="34772"/>
                  </a:lnTo>
                  <a:lnTo>
                    <a:pt x="264744" y="61810"/>
                  </a:lnTo>
                  <a:lnTo>
                    <a:pt x="282943" y="32880"/>
                  </a:lnTo>
                  <a:close/>
                </a:path>
                <a:path w="893445" h="434975">
                  <a:moveTo>
                    <a:pt x="561809" y="82905"/>
                  </a:moveTo>
                  <a:lnTo>
                    <a:pt x="464273" y="0"/>
                  </a:lnTo>
                  <a:lnTo>
                    <a:pt x="431380" y="38709"/>
                  </a:lnTo>
                  <a:lnTo>
                    <a:pt x="528904" y="121615"/>
                  </a:lnTo>
                  <a:lnTo>
                    <a:pt x="561809" y="82905"/>
                  </a:lnTo>
                  <a:close/>
                </a:path>
                <a:path w="893445" h="434975">
                  <a:moveTo>
                    <a:pt x="716635" y="214515"/>
                  </a:moveTo>
                  <a:lnTo>
                    <a:pt x="600519" y="115811"/>
                  </a:lnTo>
                  <a:lnTo>
                    <a:pt x="567613" y="154520"/>
                  </a:lnTo>
                  <a:lnTo>
                    <a:pt x="683729" y="253225"/>
                  </a:lnTo>
                  <a:lnTo>
                    <a:pt x="716635" y="214515"/>
                  </a:lnTo>
                  <a:close/>
                </a:path>
                <a:path w="893445" h="434975">
                  <a:moveTo>
                    <a:pt x="893419" y="398119"/>
                  </a:moveTo>
                  <a:lnTo>
                    <a:pt x="888733" y="384822"/>
                  </a:lnTo>
                  <a:lnTo>
                    <a:pt x="820432" y="190601"/>
                  </a:lnTo>
                  <a:lnTo>
                    <a:pt x="815263" y="181940"/>
                  </a:lnTo>
                  <a:lnTo>
                    <a:pt x="807453" y="176136"/>
                  </a:lnTo>
                  <a:lnTo>
                    <a:pt x="798029" y="173672"/>
                  </a:lnTo>
                  <a:lnTo>
                    <a:pt x="788035" y="175069"/>
                  </a:lnTo>
                  <a:lnTo>
                    <a:pt x="779373" y="180238"/>
                  </a:lnTo>
                  <a:lnTo>
                    <a:pt x="773569" y="188048"/>
                  </a:lnTo>
                  <a:lnTo>
                    <a:pt x="771105" y="197472"/>
                  </a:lnTo>
                  <a:lnTo>
                    <a:pt x="772502" y="207467"/>
                  </a:lnTo>
                  <a:lnTo>
                    <a:pt x="799871" y="285267"/>
                  </a:lnTo>
                  <a:lnTo>
                    <a:pt x="755345" y="247421"/>
                  </a:lnTo>
                  <a:lnTo>
                    <a:pt x="722439" y="286118"/>
                  </a:lnTo>
                  <a:lnTo>
                    <a:pt x="766965" y="323977"/>
                  </a:lnTo>
                  <a:lnTo>
                    <a:pt x="685774" y="309499"/>
                  </a:lnTo>
                  <a:lnTo>
                    <a:pt x="675690" y="309727"/>
                  </a:lnTo>
                  <a:lnTo>
                    <a:pt x="666788" y="313664"/>
                  </a:lnTo>
                  <a:lnTo>
                    <a:pt x="660006" y="320662"/>
                  </a:lnTo>
                  <a:lnTo>
                    <a:pt x="656310" y="330047"/>
                  </a:lnTo>
                  <a:lnTo>
                    <a:pt x="656539" y="340131"/>
                  </a:lnTo>
                  <a:lnTo>
                    <a:pt x="660476" y="349034"/>
                  </a:lnTo>
                  <a:lnTo>
                    <a:pt x="667473" y="355815"/>
                  </a:lnTo>
                  <a:lnTo>
                    <a:pt x="676859" y="359511"/>
                  </a:lnTo>
                  <a:lnTo>
                    <a:pt x="893419" y="398119"/>
                  </a:lnTo>
                  <a:close/>
                </a:path>
              </a:pathLst>
            </a:custGeom>
            <a:solidFill>
              <a:srgbClr val="C800B8"/>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sp>
        <p:nvSpPr>
          <p:cNvPr id="19" name="object 24">
            <a:extLst>
              <a:ext uri="{FF2B5EF4-FFF2-40B4-BE49-F238E27FC236}">
                <a16:creationId xmlns:a16="http://schemas.microsoft.com/office/drawing/2014/main" id="{518DEF79-1351-0AE2-9DF9-FDE691D44C88}"/>
              </a:ext>
            </a:extLst>
          </p:cNvPr>
          <p:cNvSpPr txBox="1"/>
          <p:nvPr/>
        </p:nvSpPr>
        <p:spPr>
          <a:xfrm>
            <a:off x="7261082" y="815971"/>
            <a:ext cx="1390650" cy="217367"/>
          </a:xfrm>
          <a:prstGeom prst="rect">
            <a:avLst/>
          </a:prstGeom>
        </p:spPr>
        <p:txBody>
          <a:bodyPr vert="horz" wrap="square" lIns="0" tIns="9525" rIns="0" bIns="0" rtlCol="0">
            <a:spAutoFit/>
          </a:bodyPr>
          <a:lstStyle/>
          <a:p>
            <a:pPr marL="9525">
              <a:spcBef>
                <a:spcPts val="75"/>
              </a:spcBef>
            </a:pPr>
            <a:r>
              <a:rPr sz="1350" spc="-4">
                <a:latin typeface="Calibri"/>
                <a:ea typeface="Tahoma" panose="020B0604030504040204" pitchFamily="34" charset="0"/>
                <a:cs typeface="Calibri"/>
              </a:rPr>
              <a:t>Single</a:t>
            </a:r>
            <a:r>
              <a:rPr sz="1350" spc="-15">
                <a:latin typeface="Calibri"/>
                <a:ea typeface="Tahoma" panose="020B0604030504040204" pitchFamily="34" charset="0"/>
                <a:cs typeface="Calibri"/>
              </a:rPr>
              <a:t> </a:t>
            </a:r>
            <a:r>
              <a:rPr sz="1350" spc="-4">
                <a:latin typeface="Calibri"/>
                <a:ea typeface="Tahoma" panose="020B0604030504040204" pitchFamily="34" charset="0"/>
                <a:cs typeface="Calibri"/>
              </a:rPr>
              <a:t>scalar</a:t>
            </a:r>
            <a:r>
              <a:rPr sz="1350" spc="-23">
                <a:latin typeface="Calibri"/>
                <a:ea typeface="Tahoma" panose="020B0604030504040204" pitchFamily="34" charset="0"/>
                <a:cs typeface="Calibri"/>
              </a:rPr>
              <a:t> </a:t>
            </a:r>
            <a:r>
              <a:rPr sz="1350">
                <a:latin typeface="Calibri"/>
                <a:ea typeface="Tahoma" panose="020B0604030504040204" pitchFamily="34" charset="0"/>
                <a:cs typeface="Calibri"/>
              </a:rPr>
              <a:t>output</a:t>
            </a:r>
          </a:p>
        </p:txBody>
      </p:sp>
    </p:spTree>
    <p:extLst>
      <p:ext uri="{BB962C8B-B14F-4D97-AF65-F5344CB8AC3E}">
        <p14:creationId xmlns:p14="http://schemas.microsoft.com/office/powerpoint/2010/main" val="4113312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A82472-9EF6-31E2-429F-318DD1DF7E6C}"/>
              </a:ext>
            </a:extLst>
          </p:cNvPr>
          <p:cNvSpPr>
            <a:spLocks noGrp="1"/>
          </p:cNvSpPr>
          <p:nvPr>
            <p:ph type="body" sz="quarter" idx="10"/>
          </p:nvPr>
        </p:nvSpPr>
        <p:spPr/>
        <p:txBody>
          <a:bodyPr>
            <a:normAutofit/>
          </a:bodyPr>
          <a:lstStyle/>
          <a:p>
            <a:r>
              <a:rPr lang="en-US" altLang="en-US" sz="5400"/>
              <a:t>A Generic Example</a:t>
            </a:r>
            <a:endParaRPr lang="en-US" sz="5400"/>
          </a:p>
        </p:txBody>
      </p:sp>
    </p:spTree>
    <p:extLst>
      <p:ext uri="{BB962C8B-B14F-4D97-AF65-F5344CB8AC3E}">
        <p14:creationId xmlns:p14="http://schemas.microsoft.com/office/powerpoint/2010/main" val="39268906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66674" y="485224"/>
            <a:ext cx="3514090" cy="3514090"/>
            <a:chOff x="2966674" y="485224"/>
            <a:chExt cx="3514090" cy="351409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5" name="object 5"/>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grpSp>
        <p:nvGrpSpPr>
          <p:cNvPr id="6" name="object 6"/>
          <p:cNvGrpSpPr/>
          <p:nvPr/>
        </p:nvGrpSpPr>
        <p:grpSpPr>
          <a:xfrm>
            <a:off x="692650" y="214049"/>
            <a:ext cx="8034655" cy="3585845"/>
            <a:chOff x="692650" y="214049"/>
            <a:chExt cx="8034655" cy="3585845"/>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3" cstate="print"/>
            <a:stretch>
              <a:fillRect/>
            </a:stretch>
          </p:blipFill>
          <p:spPr>
            <a:xfrm>
              <a:off x="2984190" y="2973411"/>
              <a:ext cx="111023" cy="78672"/>
            </a:xfrm>
            <a:prstGeom prst="rect">
              <a:avLst/>
            </a:prstGeom>
          </p:spPr>
        </p:pic>
        <p:sp>
          <p:nvSpPr>
            <p:cNvPr id="9" name="object 9"/>
            <p:cNvSpPr/>
            <p:nvPr/>
          </p:nvSpPr>
          <p:spPr>
            <a:xfrm>
              <a:off x="989425"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4" cstate="print"/>
            <a:stretch>
              <a:fillRect/>
            </a:stretch>
          </p:blipFill>
          <p:spPr>
            <a:xfrm>
              <a:off x="3056605" y="1321145"/>
              <a:ext cx="110918" cy="81850"/>
            </a:xfrm>
            <a:prstGeom prst="rect">
              <a:avLst/>
            </a:prstGeom>
          </p:spPr>
        </p:pic>
        <p:sp>
          <p:nvSpPr>
            <p:cNvPr id="11" name="object 11"/>
            <p:cNvSpPr/>
            <p:nvPr/>
          </p:nvSpPr>
          <p:spPr>
            <a:xfrm>
              <a:off x="6470900" y="2242100"/>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5" cstate="print"/>
            <a:stretch>
              <a:fillRect/>
            </a:stretch>
          </p:blipFill>
          <p:spPr>
            <a:xfrm>
              <a:off x="8621375" y="2201109"/>
              <a:ext cx="105500" cy="81980"/>
            </a:xfrm>
            <a:prstGeom prst="rect">
              <a:avLst/>
            </a:prstGeom>
          </p:spPr>
        </p:pic>
        <p:pic>
          <p:nvPicPr>
            <p:cNvPr id="13" name="object 13"/>
            <p:cNvPicPr/>
            <p:nvPr/>
          </p:nvPicPr>
          <p:blipFill>
            <a:blip r:embed="rId6" cstate="print"/>
            <a:stretch>
              <a:fillRect/>
            </a:stretch>
          </p:blipFill>
          <p:spPr>
            <a:xfrm>
              <a:off x="1380513" y="233099"/>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7" cstate="print"/>
            <a:stretch>
              <a:fillRect/>
            </a:stretch>
          </p:blipFill>
          <p:spPr>
            <a:xfrm>
              <a:off x="1300363" y="3061025"/>
              <a:ext cx="295274" cy="361949"/>
            </a:xfrm>
            <a:prstGeom prst="rect">
              <a:avLst/>
            </a:prstGeom>
          </p:spPr>
        </p:pic>
        <p:sp>
          <p:nvSpPr>
            <p:cNvPr id="16" name="object 16"/>
            <p:cNvSpPr/>
            <p:nvPr/>
          </p:nvSpPr>
          <p:spPr>
            <a:xfrm>
              <a:off x="1290838" y="3051500"/>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8" cstate="print"/>
            <a:stretch>
              <a:fillRect/>
            </a:stretch>
          </p:blipFill>
          <p:spPr>
            <a:xfrm>
              <a:off x="7245938" y="1758700"/>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object 20"/>
          <p:cNvSpPr txBox="1">
            <a:spLocks noGrp="1"/>
          </p:cNvSpPr>
          <p:nvPr>
            <p:ph type="sldNum" sz="quarter" idx="4294967295"/>
          </p:nvPr>
        </p:nvSpPr>
        <p:spPr>
          <a:xfrm>
            <a:off x="8594725" y="4662488"/>
            <a:ext cx="549275" cy="393700"/>
          </a:xfrm>
          <a:prstGeom prst="rect">
            <a:avLst/>
          </a:prstGeom>
          <a:noFill/>
          <a:ln>
            <a:noFill/>
          </a:ln>
        </p:spPr>
        <p:txBody>
          <a:bodyPr spcFirstLastPara="1" vert="horz" wrap="square" lIns="0" tIns="0" rIns="0" bIns="0" rtlCol="0" anchor="ctr" anchorCtr="0">
            <a:normAutofit fontScale="40000" lnSpcReduction="20000"/>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bg1"/>
                </a:solidFill>
                <a:latin typeface="Arial MT"/>
                <a:ea typeface="Arial"/>
                <a:cs typeface="Arial MT"/>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12700">
              <a:lnSpc>
                <a:spcPts val="2090"/>
              </a:lnSpc>
            </a:pPr>
            <a:r>
              <a:rPr lang="en-US" spc="-5">
                <a:latin typeface="Corbel" panose="020B0503020204020204" pitchFamily="34" charset="0"/>
                <a:ea typeface="Tahoma" panose="020B0604030504040204" pitchFamily="34" charset="0"/>
                <a:cs typeface="Tahoma" panose="020B0604030504040204" pitchFamily="34" charset="0"/>
              </a:rPr>
              <a:t>Lectur</a:t>
            </a:r>
            <a:r>
              <a:rPr lang="en-US">
                <a:latin typeface="Corbel" panose="020B0503020204020204" pitchFamily="34" charset="0"/>
                <a:ea typeface="Tahoma" panose="020B0604030504040204" pitchFamily="34" charset="0"/>
                <a:cs typeface="Tahoma" panose="020B0604030504040204" pitchFamily="34" charset="0"/>
              </a:rPr>
              <a:t>e</a:t>
            </a:r>
            <a:r>
              <a:rPr lang="en-US" spc="-5">
                <a:latin typeface="Corbel" panose="020B0503020204020204" pitchFamily="34" charset="0"/>
                <a:ea typeface="Tahoma" panose="020B0604030504040204" pitchFamily="34" charset="0"/>
                <a:cs typeface="Tahoma" panose="020B0604030504040204" pitchFamily="34" charset="0"/>
              </a:rPr>
              <a:t> </a:t>
            </a:r>
            <a:r>
              <a:rPr lang="en-US">
                <a:latin typeface="Corbel" panose="020B0503020204020204" pitchFamily="34" charset="0"/>
                <a:ea typeface="Tahoma" panose="020B0604030504040204" pitchFamily="34" charset="0"/>
                <a:cs typeface="Tahoma" panose="020B0604030504040204" pitchFamily="34" charset="0"/>
              </a:rPr>
              <a:t>4</a:t>
            </a:r>
            <a:r>
              <a:rPr lang="en-US" spc="-5">
                <a:latin typeface="Corbel" panose="020B0503020204020204" pitchFamily="34" charset="0"/>
                <a:ea typeface="Tahoma" panose="020B0604030504040204" pitchFamily="34" charset="0"/>
                <a:cs typeface="Tahoma" panose="020B0604030504040204" pitchFamily="34" charset="0"/>
              </a:rPr>
              <a:t> </a:t>
            </a:r>
            <a:r>
              <a:rPr lang="en-US">
                <a:latin typeface="Corbel" panose="020B0503020204020204" pitchFamily="34" charset="0"/>
                <a:ea typeface="Tahoma" panose="020B0604030504040204" pitchFamily="34" charset="0"/>
                <a:cs typeface="Tahoma" panose="020B0604030504040204" pitchFamily="34" charset="0"/>
              </a:rPr>
              <a:t>-</a:t>
            </a:r>
            <a:r>
              <a:rPr lang="en-US" spc="-125">
                <a:latin typeface="Corbel" panose="020B0503020204020204" pitchFamily="34" charset="0"/>
                <a:ea typeface="Tahoma" panose="020B0604030504040204" pitchFamily="34" charset="0"/>
                <a:cs typeface="Tahoma" panose="020B0604030504040204" pitchFamily="34" charset="0"/>
              </a:rPr>
              <a:t> </a:t>
            </a:r>
            <a:fld id="{81D60167-4931-47E6-BA6A-407CBD079E47}" type="slidenum">
              <a:rPr smtClean="0">
                <a:latin typeface="Corbel" panose="020B0503020204020204" pitchFamily="34" charset="0"/>
                <a:ea typeface="Tahoma" panose="020B0604030504040204" pitchFamily="34" charset="0"/>
                <a:cs typeface="Tahoma" panose="020B0604030504040204" pitchFamily="34" charset="0"/>
              </a:rPr>
              <a:pPr marL="12700">
                <a:lnSpc>
                  <a:spcPts val="2090"/>
                </a:lnSpc>
              </a:pPr>
              <a:t>118</a:t>
            </a:fld>
            <a:endParaRPr>
              <a:latin typeface="Corbel" panose="020B050302020402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0A05214D-B02E-455B-FE20-FAC6C64F93F4}"/>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30303356"/>
      </p:ext>
    </p:extLst>
  </p:cSld>
  <p:clrMapOvr>
    <a:masterClrMapping/>
  </p:clrMapOvr>
  <p:extLst>
    <p:ext uri="{6950BFC3-D8DA-4A85-94F7-54DA5524770B}">
      <p188:commentRel xmlns:p188="http://schemas.microsoft.com/office/powerpoint/2018/8/main" r:id="rId2"/>
    </p:ext>
  </p:extLs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66674" y="485224"/>
            <a:ext cx="3514090" cy="3514090"/>
            <a:chOff x="2966674" y="485224"/>
            <a:chExt cx="3514090" cy="351409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692650" y="214049"/>
            <a:ext cx="8034655" cy="3585845"/>
            <a:chOff x="692650" y="214049"/>
            <a:chExt cx="8034655" cy="3585845"/>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2" cstate="print"/>
            <a:stretch>
              <a:fillRect/>
            </a:stretch>
          </p:blipFill>
          <p:spPr>
            <a:xfrm>
              <a:off x="2984190" y="2973411"/>
              <a:ext cx="111023" cy="78672"/>
            </a:xfrm>
            <a:prstGeom prst="rect">
              <a:avLst/>
            </a:prstGeom>
          </p:spPr>
        </p:pic>
        <p:sp>
          <p:nvSpPr>
            <p:cNvPr id="9" name="object 9"/>
            <p:cNvSpPr/>
            <p:nvPr/>
          </p:nvSpPr>
          <p:spPr>
            <a:xfrm>
              <a:off x="989425"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3" cstate="print"/>
            <a:stretch>
              <a:fillRect/>
            </a:stretch>
          </p:blipFill>
          <p:spPr>
            <a:xfrm>
              <a:off x="3056605" y="1321145"/>
              <a:ext cx="110918" cy="81850"/>
            </a:xfrm>
            <a:prstGeom prst="rect">
              <a:avLst/>
            </a:prstGeom>
          </p:spPr>
        </p:pic>
        <p:sp>
          <p:nvSpPr>
            <p:cNvPr id="11" name="object 11"/>
            <p:cNvSpPr/>
            <p:nvPr/>
          </p:nvSpPr>
          <p:spPr>
            <a:xfrm>
              <a:off x="6470900" y="2242100"/>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8621375" y="2201109"/>
              <a:ext cx="105500" cy="81980"/>
            </a:xfrm>
            <a:prstGeom prst="rect">
              <a:avLst/>
            </a:prstGeom>
          </p:spPr>
        </p:pic>
        <p:pic>
          <p:nvPicPr>
            <p:cNvPr id="13" name="object 13"/>
            <p:cNvPicPr/>
            <p:nvPr/>
          </p:nvPicPr>
          <p:blipFill>
            <a:blip r:embed="rId5" cstate="print"/>
            <a:stretch>
              <a:fillRect/>
            </a:stretch>
          </p:blipFill>
          <p:spPr>
            <a:xfrm>
              <a:off x="1380513" y="233099"/>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6" cstate="print"/>
            <a:stretch>
              <a:fillRect/>
            </a:stretch>
          </p:blipFill>
          <p:spPr>
            <a:xfrm>
              <a:off x="1300363" y="3061025"/>
              <a:ext cx="295274" cy="361949"/>
            </a:xfrm>
            <a:prstGeom prst="rect">
              <a:avLst/>
            </a:prstGeom>
          </p:spPr>
        </p:pic>
        <p:sp>
          <p:nvSpPr>
            <p:cNvPr id="16" name="object 16"/>
            <p:cNvSpPr/>
            <p:nvPr/>
          </p:nvSpPr>
          <p:spPr>
            <a:xfrm>
              <a:off x="1290838" y="3051500"/>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7" cstate="print"/>
            <a:stretch>
              <a:fillRect/>
            </a:stretch>
          </p:blipFill>
          <p:spPr>
            <a:xfrm>
              <a:off x="7245938" y="1758700"/>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9" name="object 19"/>
            <p:cNvPicPr/>
            <p:nvPr/>
          </p:nvPicPr>
          <p:blipFill>
            <a:blip r:embed="rId8" cstate="print"/>
            <a:stretch>
              <a:fillRect/>
            </a:stretch>
          </p:blipFill>
          <p:spPr>
            <a:xfrm>
              <a:off x="3398763" y="1290438"/>
              <a:ext cx="485774" cy="638174"/>
            </a:xfrm>
            <a:prstGeom prst="rect">
              <a:avLst/>
            </a:prstGeom>
          </p:spPr>
        </p:pic>
        <p:sp>
          <p:nvSpPr>
            <p:cNvPr id="20" name="object 20"/>
            <p:cNvSpPr/>
            <p:nvPr/>
          </p:nvSpPr>
          <p:spPr>
            <a:xfrm>
              <a:off x="3389237" y="1280912"/>
              <a:ext cx="504825" cy="657225"/>
            </a:xfrm>
            <a:custGeom>
              <a:avLst/>
              <a:gdLst/>
              <a:ahLst/>
              <a:cxnLst/>
              <a:rect l="l" t="t" r="r" b="b"/>
              <a:pathLst>
                <a:path w="504825" h="657225">
                  <a:moveTo>
                    <a:pt x="0" y="0"/>
                  </a:moveTo>
                  <a:lnTo>
                    <a:pt x="504824" y="0"/>
                  </a:lnTo>
                  <a:lnTo>
                    <a:pt x="504824" y="657224"/>
                  </a:lnTo>
                  <a:lnTo>
                    <a:pt x="0" y="6572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1" name="object 21"/>
            <p:cNvPicPr/>
            <p:nvPr/>
          </p:nvPicPr>
          <p:blipFill>
            <a:blip r:embed="rId9" cstate="print"/>
            <a:stretch>
              <a:fillRect/>
            </a:stretch>
          </p:blipFill>
          <p:spPr>
            <a:xfrm>
              <a:off x="3398763" y="2493038"/>
              <a:ext cx="409574" cy="704849"/>
            </a:xfrm>
            <a:prstGeom prst="rect">
              <a:avLst/>
            </a:prstGeom>
          </p:spPr>
        </p:pic>
        <p:sp>
          <p:nvSpPr>
            <p:cNvPr id="22" name="object 22"/>
            <p:cNvSpPr/>
            <p:nvPr/>
          </p:nvSpPr>
          <p:spPr>
            <a:xfrm>
              <a:off x="3389237" y="2483513"/>
              <a:ext cx="428625" cy="723900"/>
            </a:xfrm>
            <a:custGeom>
              <a:avLst/>
              <a:gdLst/>
              <a:ahLst/>
              <a:cxnLst/>
              <a:rect l="l" t="t" r="r" b="b"/>
              <a:pathLst>
                <a:path w="428625" h="723900">
                  <a:moveTo>
                    <a:pt x="0" y="0"/>
                  </a:moveTo>
                  <a:lnTo>
                    <a:pt x="428624" y="0"/>
                  </a:lnTo>
                  <a:lnTo>
                    <a:pt x="428624" y="723899"/>
                  </a:lnTo>
                  <a:lnTo>
                    <a:pt x="0" y="7238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3" name="object 23"/>
          <p:cNvSpPr txBox="1"/>
          <p:nvPr/>
        </p:nvSpPr>
        <p:spPr>
          <a:xfrm>
            <a:off x="4018300" y="957555"/>
            <a:ext cx="153733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0000"/>
                </a:solidFill>
                <a:latin typeface="Corbel" panose="020B0503020204020204" pitchFamily="34" charset="0"/>
                <a:ea typeface="Tahoma" panose="020B0604030504040204" pitchFamily="34" charset="0"/>
                <a:cs typeface="Tahoma" panose="020B0604030504040204" pitchFamily="34" charset="0"/>
              </a:rPr>
              <a:t>“local</a:t>
            </a:r>
            <a:r>
              <a:rPr sz="1800" spc="-85">
                <a:solidFill>
                  <a:srgbClr val="FF0000"/>
                </a:solidFill>
                <a:latin typeface="Corbel" panose="020B0503020204020204" pitchFamily="34" charset="0"/>
                <a:ea typeface="Tahoma" panose="020B0604030504040204" pitchFamily="34" charset="0"/>
                <a:cs typeface="Tahoma" panose="020B0604030504040204" pitchFamily="34" charset="0"/>
              </a:rPr>
              <a:t> </a:t>
            </a:r>
            <a:r>
              <a:rPr sz="1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800">
              <a:latin typeface="Corbel" panose="020B0503020204020204" pitchFamily="34" charset="0"/>
              <a:ea typeface="Tahoma" panose="020B0604030504040204" pitchFamily="34" charset="0"/>
              <a:cs typeface="Tahoma" panose="020B0604030504040204" pitchFamily="34" charset="0"/>
            </a:endParaRPr>
          </a:p>
        </p:txBody>
      </p:sp>
      <p:sp>
        <p:nvSpPr>
          <p:cNvPr id="29" name="object 5">
            <a:extLst>
              <a:ext uri="{FF2B5EF4-FFF2-40B4-BE49-F238E27FC236}">
                <a16:creationId xmlns:a16="http://schemas.microsoft.com/office/drawing/2014/main" id="{C98B83DF-8836-D323-C268-8FF7017237EA}"/>
              </a:ext>
            </a:extLst>
          </p:cNvPr>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sp>
        <p:nvSpPr>
          <p:cNvPr id="30" name="TextBox 29">
            <a:extLst>
              <a:ext uri="{FF2B5EF4-FFF2-40B4-BE49-F238E27FC236}">
                <a16:creationId xmlns:a16="http://schemas.microsoft.com/office/drawing/2014/main" id="{801A83DD-D60A-CD4A-6A56-1D9F2926DA00}"/>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969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55" name="Content Placeholder 54"/>
          <p:cNvSpPr>
            <a:spLocks noGrp="1"/>
          </p:cNvSpPr>
          <p:nvPr>
            <p:ph type="body" sz="quarter" idx="16"/>
          </p:nvPr>
        </p:nvSpPr>
        <p:spPr/>
        <p:txBody>
          <a:bodyPr/>
          <a:lstStyle/>
          <a:p>
            <a:pPr marL="342900">
              <a:buFont typeface="Arial" panose="020B0604020202020204" pitchFamily="34" charset="0"/>
              <a:buChar char="•"/>
            </a:pPr>
            <a:r>
              <a:rPr lang="en-US"/>
              <a:t>Inputs multiplied by initial set of weights</a:t>
            </a:r>
          </a:p>
          <a:p>
            <a:endParaRPr lang="en-US"/>
          </a:p>
        </p:txBody>
      </p:sp>
      <p:grpSp>
        <p:nvGrpSpPr>
          <p:cNvPr id="5" name="Group 4"/>
          <p:cNvGrpSpPr/>
          <p:nvPr/>
        </p:nvGrpSpPr>
        <p:grpSpPr>
          <a:xfrm>
            <a:off x="3019919" y="2281201"/>
            <a:ext cx="440568" cy="440568"/>
            <a:chOff x="5401994" y="3071949"/>
            <a:chExt cx="587424" cy="587424"/>
          </a:xfrm>
        </p:grpSpPr>
        <p:sp>
          <p:nvSpPr>
            <p:cNvPr id="6" name="Oval 5"/>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3019919" y="3050323"/>
            <a:ext cx="440568" cy="440568"/>
            <a:chOff x="5401994" y="3071949"/>
            <a:chExt cx="587424" cy="587424"/>
          </a:xfrm>
        </p:grpSpPr>
        <p:sp>
          <p:nvSpPr>
            <p:cNvPr id="9" name="Oval 8"/>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3019919" y="3825340"/>
            <a:ext cx="440568" cy="440568"/>
            <a:chOff x="5401994" y="3071949"/>
            <a:chExt cx="587424" cy="587424"/>
          </a:xfrm>
        </p:grpSpPr>
        <p:sp>
          <p:nvSpPr>
            <p:cNvPr id="12" name="Oval 11"/>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95398" y="2281201"/>
            <a:ext cx="440568" cy="440568"/>
            <a:chOff x="5401994" y="3071949"/>
            <a:chExt cx="587424" cy="587424"/>
          </a:xfrm>
        </p:grpSpPr>
        <p:sp>
          <p:nvSpPr>
            <p:cNvPr id="15" name="Oval 14"/>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95398" y="3050323"/>
            <a:ext cx="440568" cy="440568"/>
            <a:chOff x="5401994" y="3071949"/>
            <a:chExt cx="587424" cy="587424"/>
          </a:xfrm>
        </p:grpSpPr>
        <p:sp>
          <p:nvSpPr>
            <p:cNvPr id="18" name="Oval 17"/>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895398" y="3825340"/>
            <a:ext cx="440568" cy="440568"/>
            <a:chOff x="5401994" y="3071949"/>
            <a:chExt cx="587424" cy="587424"/>
          </a:xfrm>
        </p:grpSpPr>
        <p:sp>
          <p:nvSpPr>
            <p:cNvPr id="21" name="Oval 20"/>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602288" y="3050323"/>
            <a:ext cx="440568" cy="440568"/>
            <a:chOff x="5401994" y="3071949"/>
            <a:chExt cx="587424" cy="587424"/>
          </a:xfrm>
        </p:grpSpPr>
        <p:sp>
          <p:nvSpPr>
            <p:cNvPr id="24" name="Oval 2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9" idx="6"/>
            <a:endCxn id="21" idx="2"/>
          </p:cNvCxnSpPr>
          <p:nvPr/>
        </p:nvCxnSpPr>
        <p:spPr>
          <a:xfrm>
            <a:off x="3460487" y="3270607"/>
            <a:ext cx="1434911" cy="775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2" idx="6"/>
            <a:endCxn id="18" idx="3"/>
          </p:cNvCxnSpPr>
          <p:nvPr/>
        </p:nvCxnSpPr>
        <p:spPr>
          <a:xfrm flipV="1">
            <a:off x="3460487" y="3426371"/>
            <a:ext cx="1499431"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72880B7-1804-0DF6-73E2-C5C1E5F0AEF5}"/>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487575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66674" y="485224"/>
            <a:ext cx="3514090" cy="3514090"/>
            <a:chOff x="2966674" y="485224"/>
            <a:chExt cx="3514090" cy="351409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692650" y="214049"/>
            <a:ext cx="8034655" cy="3585845"/>
            <a:chOff x="692650" y="214049"/>
            <a:chExt cx="8034655" cy="3585845"/>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2" cstate="print"/>
            <a:stretch>
              <a:fillRect/>
            </a:stretch>
          </p:blipFill>
          <p:spPr>
            <a:xfrm>
              <a:off x="2984190" y="2973411"/>
              <a:ext cx="111023" cy="78672"/>
            </a:xfrm>
            <a:prstGeom prst="rect">
              <a:avLst/>
            </a:prstGeom>
          </p:spPr>
        </p:pic>
        <p:sp>
          <p:nvSpPr>
            <p:cNvPr id="9" name="object 9"/>
            <p:cNvSpPr/>
            <p:nvPr/>
          </p:nvSpPr>
          <p:spPr>
            <a:xfrm>
              <a:off x="989425"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3" cstate="print"/>
            <a:stretch>
              <a:fillRect/>
            </a:stretch>
          </p:blipFill>
          <p:spPr>
            <a:xfrm>
              <a:off x="3056605" y="1321145"/>
              <a:ext cx="110918" cy="81850"/>
            </a:xfrm>
            <a:prstGeom prst="rect">
              <a:avLst/>
            </a:prstGeom>
          </p:spPr>
        </p:pic>
        <p:sp>
          <p:nvSpPr>
            <p:cNvPr id="11" name="object 11"/>
            <p:cNvSpPr/>
            <p:nvPr/>
          </p:nvSpPr>
          <p:spPr>
            <a:xfrm>
              <a:off x="6470900" y="2242100"/>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8621375" y="2201109"/>
              <a:ext cx="105500" cy="81980"/>
            </a:xfrm>
            <a:prstGeom prst="rect">
              <a:avLst/>
            </a:prstGeom>
          </p:spPr>
        </p:pic>
        <p:pic>
          <p:nvPicPr>
            <p:cNvPr id="13" name="object 13"/>
            <p:cNvPicPr/>
            <p:nvPr/>
          </p:nvPicPr>
          <p:blipFill>
            <a:blip r:embed="rId5" cstate="print"/>
            <a:stretch>
              <a:fillRect/>
            </a:stretch>
          </p:blipFill>
          <p:spPr>
            <a:xfrm>
              <a:off x="1380513" y="233099"/>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6" cstate="print"/>
            <a:stretch>
              <a:fillRect/>
            </a:stretch>
          </p:blipFill>
          <p:spPr>
            <a:xfrm>
              <a:off x="1300363" y="3061025"/>
              <a:ext cx="295274" cy="361949"/>
            </a:xfrm>
            <a:prstGeom prst="rect">
              <a:avLst/>
            </a:prstGeom>
          </p:spPr>
        </p:pic>
        <p:sp>
          <p:nvSpPr>
            <p:cNvPr id="16" name="object 16"/>
            <p:cNvSpPr/>
            <p:nvPr/>
          </p:nvSpPr>
          <p:spPr>
            <a:xfrm>
              <a:off x="1290838" y="3051500"/>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7" cstate="print"/>
            <a:stretch>
              <a:fillRect/>
            </a:stretch>
          </p:blipFill>
          <p:spPr>
            <a:xfrm>
              <a:off x="7245938" y="1758700"/>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9" name="object 19"/>
            <p:cNvPicPr/>
            <p:nvPr/>
          </p:nvPicPr>
          <p:blipFill>
            <a:blip r:embed="rId8" cstate="print"/>
            <a:stretch>
              <a:fillRect/>
            </a:stretch>
          </p:blipFill>
          <p:spPr>
            <a:xfrm>
              <a:off x="3398763" y="1290438"/>
              <a:ext cx="485774" cy="638174"/>
            </a:xfrm>
            <a:prstGeom prst="rect">
              <a:avLst/>
            </a:prstGeom>
          </p:spPr>
        </p:pic>
        <p:sp>
          <p:nvSpPr>
            <p:cNvPr id="20" name="object 20"/>
            <p:cNvSpPr/>
            <p:nvPr/>
          </p:nvSpPr>
          <p:spPr>
            <a:xfrm>
              <a:off x="3389237" y="1280912"/>
              <a:ext cx="504825" cy="657225"/>
            </a:xfrm>
            <a:custGeom>
              <a:avLst/>
              <a:gdLst/>
              <a:ahLst/>
              <a:cxnLst/>
              <a:rect l="l" t="t" r="r" b="b"/>
              <a:pathLst>
                <a:path w="504825" h="657225">
                  <a:moveTo>
                    <a:pt x="0" y="0"/>
                  </a:moveTo>
                  <a:lnTo>
                    <a:pt x="504824" y="0"/>
                  </a:lnTo>
                  <a:lnTo>
                    <a:pt x="504824" y="657224"/>
                  </a:lnTo>
                  <a:lnTo>
                    <a:pt x="0" y="6572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1" name="object 21"/>
            <p:cNvPicPr/>
            <p:nvPr/>
          </p:nvPicPr>
          <p:blipFill>
            <a:blip r:embed="rId9" cstate="print"/>
            <a:stretch>
              <a:fillRect/>
            </a:stretch>
          </p:blipFill>
          <p:spPr>
            <a:xfrm>
              <a:off x="3398763" y="2493038"/>
              <a:ext cx="409574" cy="704849"/>
            </a:xfrm>
            <a:prstGeom prst="rect">
              <a:avLst/>
            </a:prstGeom>
          </p:spPr>
        </p:pic>
        <p:sp>
          <p:nvSpPr>
            <p:cNvPr id="22" name="object 22"/>
            <p:cNvSpPr/>
            <p:nvPr/>
          </p:nvSpPr>
          <p:spPr>
            <a:xfrm>
              <a:off x="3389237" y="2433624"/>
              <a:ext cx="5307965" cy="774065"/>
            </a:xfrm>
            <a:custGeom>
              <a:avLst/>
              <a:gdLst/>
              <a:ahLst/>
              <a:cxnLst/>
              <a:rect l="l" t="t" r="r" b="b"/>
              <a:pathLst>
                <a:path w="5307965" h="774064">
                  <a:moveTo>
                    <a:pt x="0" y="49887"/>
                  </a:moveTo>
                  <a:lnTo>
                    <a:pt x="428624" y="49887"/>
                  </a:lnTo>
                  <a:lnTo>
                    <a:pt x="428624" y="773787"/>
                  </a:lnTo>
                  <a:lnTo>
                    <a:pt x="0" y="773787"/>
                  </a:lnTo>
                  <a:lnTo>
                    <a:pt x="0" y="49887"/>
                  </a:lnTo>
                  <a:close/>
                </a:path>
                <a:path w="5307965" h="774064">
                  <a:moveTo>
                    <a:pt x="5307875" y="0"/>
                  </a:moveTo>
                  <a:lnTo>
                    <a:pt x="3196174"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23"/>
            <p:cNvPicPr/>
            <p:nvPr/>
          </p:nvPicPr>
          <p:blipFill>
            <a:blip r:embed="rId10" cstate="print"/>
            <a:stretch>
              <a:fillRect/>
            </a:stretch>
          </p:blipFill>
          <p:spPr>
            <a:xfrm>
              <a:off x="6489436" y="2392634"/>
              <a:ext cx="105500" cy="81980"/>
            </a:xfrm>
            <a:prstGeom prst="rect">
              <a:avLst/>
            </a:prstGeom>
          </p:spPr>
        </p:pic>
        <p:pic>
          <p:nvPicPr>
            <p:cNvPr id="24" name="object 24"/>
            <p:cNvPicPr/>
            <p:nvPr/>
          </p:nvPicPr>
          <p:blipFill>
            <a:blip r:embed="rId11" cstate="print"/>
            <a:stretch>
              <a:fillRect/>
            </a:stretch>
          </p:blipFill>
          <p:spPr>
            <a:xfrm>
              <a:off x="7164988" y="2555188"/>
              <a:ext cx="514349" cy="676274"/>
            </a:xfrm>
            <a:prstGeom prst="rect">
              <a:avLst/>
            </a:prstGeom>
          </p:spPr>
        </p:pic>
        <p:sp>
          <p:nvSpPr>
            <p:cNvPr id="25" name="object 25"/>
            <p:cNvSpPr/>
            <p:nvPr/>
          </p:nvSpPr>
          <p:spPr>
            <a:xfrm>
              <a:off x="7155463" y="2545662"/>
              <a:ext cx="533400" cy="695325"/>
            </a:xfrm>
            <a:custGeom>
              <a:avLst/>
              <a:gdLst/>
              <a:ahLst/>
              <a:cxnLst/>
              <a:rect l="l" t="t" r="r" b="b"/>
              <a:pathLst>
                <a:path w="533400" h="695325">
                  <a:moveTo>
                    <a:pt x="0" y="0"/>
                  </a:moveTo>
                  <a:lnTo>
                    <a:pt x="533399" y="0"/>
                  </a:lnTo>
                  <a:lnTo>
                    <a:pt x="533399" y="695324"/>
                  </a:lnTo>
                  <a:lnTo>
                    <a:pt x="0" y="6953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6" name="object 26"/>
          <p:cNvSpPr txBox="1"/>
          <p:nvPr/>
        </p:nvSpPr>
        <p:spPr>
          <a:xfrm>
            <a:off x="4018300" y="957555"/>
            <a:ext cx="153733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0000"/>
                </a:solidFill>
                <a:latin typeface="Corbel" panose="020B0503020204020204" pitchFamily="34" charset="0"/>
                <a:ea typeface="Tahoma" panose="020B0604030504040204" pitchFamily="34" charset="0"/>
                <a:cs typeface="Tahoma" panose="020B0604030504040204" pitchFamily="34" charset="0"/>
              </a:rPr>
              <a:t>“local</a:t>
            </a:r>
            <a:r>
              <a:rPr sz="1800" spc="-85">
                <a:solidFill>
                  <a:srgbClr val="FF0000"/>
                </a:solidFill>
                <a:latin typeface="Corbel" panose="020B0503020204020204" pitchFamily="34" charset="0"/>
                <a:ea typeface="Tahoma" panose="020B0604030504040204" pitchFamily="34" charset="0"/>
                <a:cs typeface="Tahoma" panose="020B0604030504040204" pitchFamily="34" charset="0"/>
              </a:rPr>
              <a:t> </a:t>
            </a:r>
            <a:r>
              <a:rPr sz="1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800">
              <a:latin typeface="Corbel" panose="020B0503020204020204" pitchFamily="34" charset="0"/>
              <a:ea typeface="Tahoma" panose="020B0604030504040204" pitchFamily="34" charset="0"/>
              <a:cs typeface="Tahoma" panose="020B0604030504040204" pitchFamily="34" charset="0"/>
            </a:endParaRPr>
          </a:p>
        </p:txBody>
      </p:sp>
      <p:sp>
        <p:nvSpPr>
          <p:cNvPr id="27" name="object 27"/>
          <p:cNvSpPr txBox="1"/>
          <p:nvPr/>
        </p:nvSpPr>
        <p:spPr>
          <a:xfrm>
            <a:off x="6556370" y="3445535"/>
            <a:ext cx="1685289" cy="849630"/>
          </a:xfrm>
          <a:prstGeom prst="rect">
            <a:avLst/>
          </a:prstGeom>
        </p:spPr>
        <p:txBody>
          <a:bodyPr vert="horz" wrap="square" lIns="0" tIns="0" rIns="0" bIns="0" rtlCol="0">
            <a:spAutoFit/>
          </a:bodyPr>
          <a:lstStyle/>
          <a:p>
            <a:pPr marL="12700">
              <a:lnSpc>
                <a:spcPts val="3195"/>
              </a:lnSpc>
            </a:pPr>
            <a:r>
              <a:rPr sz="2800">
                <a:solidFill>
                  <a:srgbClr val="FF0000"/>
                </a:solidFill>
                <a:latin typeface="Corbel" panose="020B0503020204020204" pitchFamily="34" charset="0"/>
                <a:ea typeface="Tahoma" panose="020B0604030504040204" pitchFamily="34" charset="0"/>
                <a:cs typeface="Tahoma" panose="020B0604030504040204" pitchFamily="34" charset="0"/>
              </a:rPr>
              <a:t>Upstream</a:t>
            </a:r>
            <a:endParaRPr sz="2800">
              <a:latin typeface="Corbel" panose="020B0503020204020204" pitchFamily="34" charset="0"/>
              <a:ea typeface="Tahoma" panose="020B0604030504040204" pitchFamily="34" charset="0"/>
              <a:cs typeface="Tahoma" panose="020B0604030504040204" pitchFamily="34" charset="0"/>
            </a:endParaRPr>
          </a:p>
          <a:p>
            <a:pPr marL="140335">
              <a:lnSpc>
                <a:spcPct val="100000"/>
              </a:lnSpc>
            </a:pPr>
            <a:r>
              <a:rPr sz="2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2800">
              <a:latin typeface="Corbel" panose="020B0503020204020204" pitchFamily="34" charset="0"/>
              <a:ea typeface="Tahoma" panose="020B0604030504040204" pitchFamily="34" charset="0"/>
              <a:cs typeface="Tahoma" panose="020B0604030504040204" pitchFamily="34" charset="0"/>
            </a:endParaRPr>
          </a:p>
        </p:txBody>
      </p:sp>
      <p:sp>
        <p:nvSpPr>
          <p:cNvPr id="33" name="object 5">
            <a:extLst>
              <a:ext uri="{FF2B5EF4-FFF2-40B4-BE49-F238E27FC236}">
                <a16:creationId xmlns:a16="http://schemas.microsoft.com/office/drawing/2014/main" id="{636086AE-C2BB-740E-A1C7-FC1EE14C8A61}"/>
              </a:ext>
            </a:extLst>
          </p:cNvPr>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sp>
        <p:nvSpPr>
          <p:cNvPr id="34" name="TextBox 33">
            <a:extLst>
              <a:ext uri="{FF2B5EF4-FFF2-40B4-BE49-F238E27FC236}">
                <a16:creationId xmlns:a16="http://schemas.microsoft.com/office/drawing/2014/main" id="{90905D6E-12CC-B812-301F-3EA7D01EA28F}"/>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57167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66674" y="485224"/>
            <a:ext cx="3514090" cy="3514090"/>
            <a:chOff x="2966674" y="485224"/>
            <a:chExt cx="3514090" cy="351409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692650" y="214049"/>
            <a:ext cx="8034655" cy="3585845"/>
            <a:chOff x="692650" y="214049"/>
            <a:chExt cx="8034655" cy="3585845"/>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2" cstate="print"/>
            <a:stretch>
              <a:fillRect/>
            </a:stretch>
          </p:blipFill>
          <p:spPr>
            <a:xfrm>
              <a:off x="2984190" y="2973411"/>
              <a:ext cx="111023" cy="78672"/>
            </a:xfrm>
            <a:prstGeom prst="rect">
              <a:avLst/>
            </a:prstGeom>
          </p:spPr>
        </p:pic>
        <p:sp>
          <p:nvSpPr>
            <p:cNvPr id="9" name="object 9"/>
            <p:cNvSpPr/>
            <p:nvPr/>
          </p:nvSpPr>
          <p:spPr>
            <a:xfrm>
              <a:off x="989425"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3" cstate="print"/>
            <a:stretch>
              <a:fillRect/>
            </a:stretch>
          </p:blipFill>
          <p:spPr>
            <a:xfrm>
              <a:off x="3056605" y="1321145"/>
              <a:ext cx="110918" cy="81850"/>
            </a:xfrm>
            <a:prstGeom prst="rect">
              <a:avLst/>
            </a:prstGeom>
          </p:spPr>
        </p:pic>
        <p:sp>
          <p:nvSpPr>
            <p:cNvPr id="11" name="object 11"/>
            <p:cNvSpPr/>
            <p:nvPr/>
          </p:nvSpPr>
          <p:spPr>
            <a:xfrm>
              <a:off x="6470900" y="2242100"/>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8621375" y="2201109"/>
              <a:ext cx="105500" cy="81980"/>
            </a:xfrm>
            <a:prstGeom prst="rect">
              <a:avLst/>
            </a:prstGeom>
          </p:spPr>
        </p:pic>
        <p:pic>
          <p:nvPicPr>
            <p:cNvPr id="13" name="object 13"/>
            <p:cNvPicPr/>
            <p:nvPr/>
          </p:nvPicPr>
          <p:blipFill>
            <a:blip r:embed="rId5" cstate="print"/>
            <a:stretch>
              <a:fillRect/>
            </a:stretch>
          </p:blipFill>
          <p:spPr>
            <a:xfrm>
              <a:off x="1380513" y="233099"/>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6" cstate="print"/>
            <a:stretch>
              <a:fillRect/>
            </a:stretch>
          </p:blipFill>
          <p:spPr>
            <a:xfrm>
              <a:off x="1300363" y="3061025"/>
              <a:ext cx="295274" cy="361949"/>
            </a:xfrm>
            <a:prstGeom prst="rect">
              <a:avLst/>
            </a:prstGeom>
          </p:spPr>
        </p:pic>
        <p:sp>
          <p:nvSpPr>
            <p:cNvPr id="16" name="object 16"/>
            <p:cNvSpPr/>
            <p:nvPr/>
          </p:nvSpPr>
          <p:spPr>
            <a:xfrm>
              <a:off x="1290838" y="3051500"/>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7" cstate="print"/>
            <a:stretch>
              <a:fillRect/>
            </a:stretch>
          </p:blipFill>
          <p:spPr>
            <a:xfrm>
              <a:off x="7245938" y="1758700"/>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9" name="object 19"/>
            <p:cNvSpPr/>
            <p:nvPr/>
          </p:nvSpPr>
          <p:spPr>
            <a:xfrm>
              <a:off x="6585412" y="2433624"/>
              <a:ext cx="2112010" cy="0"/>
            </a:xfrm>
            <a:custGeom>
              <a:avLst/>
              <a:gdLst/>
              <a:ahLst/>
              <a:cxnLst/>
              <a:rect l="l" t="t" r="r" b="b"/>
              <a:pathLst>
                <a:path w="2112009">
                  <a:moveTo>
                    <a:pt x="2111700" y="0"/>
                  </a:moveTo>
                  <a:lnTo>
                    <a:pt x="0"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0" name="object 20"/>
            <p:cNvPicPr/>
            <p:nvPr/>
          </p:nvPicPr>
          <p:blipFill>
            <a:blip r:embed="rId8" cstate="print"/>
            <a:stretch>
              <a:fillRect/>
            </a:stretch>
          </p:blipFill>
          <p:spPr>
            <a:xfrm>
              <a:off x="6489436" y="2392634"/>
              <a:ext cx="105500" cy="81980"/>
            </a:xfrm>
            <a:prstGeom prst="rect">
              <a:avLst/>
            </a:prstGeom>
          </p:spPr>
        </p:pic>
        <p:pic>
          <p:nvPicPr>
            <p:cNvPr id="21" name="object 21"/>
            <p:cNvPicPr/>
            <p:nvPr/>
          </p:nvPicPr>
          <p:blipFill>
            <a:blip r:embed="rId9" cstate="print"/>
            <a:stretch>
              <a:fillRect/>
            </a:stretch>
          </p:blipFill>
          <p:spPr>
            <a:xfrm>
              <a:off x="7164988" y="2555188"/>
              <a:ext cx="514349" cy="676274"/>
            </a:xfrm>
            <a:prstGeom prst="rect">
              <a:avLst/>
            </a:prstGeom>
          </p:spPr>
        </p:pic>
        <p:sp>
          <p:nvSpPr>
            <p:cNvPr id="22" name="object 22"/>
            <p:cNvSpPr/>
            <p:nvPr/>
          </p:nvSpPr>
          <p:spPr>
            <a:xfrm>
              <a:off x="7155463" y="2545662"/>
              <a:ext cx="533400" cy="695325"/>
            </a:xfrm>
            <a:custGeom>
              <a:avLst/>
              <a:gdLst/>
              <a:ahLst/>
              <a:cxnLst/>
              <a:rect l="l" t="t" r="r" b="b"/>
              <a:pathLst>
                <a:path w="533400" h="695325">
                  <a:moveTo>
                    <a:pt x="0" y="0"/>
                  </a:moveTo>
                  <a:lnTo>
                    <a:pt x="533399" y="0"/>
                  </a:lnTo>
                  <a:lnTo>
                    <a:pt x="533399" y="695324"/>
                  </a:lnTo>
                  <a:lnTo>
                    <a:pt x="0" y="6953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23"/>
            <p:cNvPicPr/>
            <p:nvPr/>
          </p:nvPicPr>
          <p:blipFill>
            <a:blip r:embed="rId10" cstate="print"/>
            <a:stretch>
              <a:fillRect/>
            </a:stretch>
          </p:blipFill>
          <p:spPr>
            <a:xfrm>
              <a:off x="3398763" y="1290438"/>
              <a:ext cx="485774" cy="638174"/>
            </a:xfrm>
            <a:prstGeom prst="rect">
              <a:avLst/>
            </a:prstGeom>
          </p:spPr>
        </p:pic>
        <p:sp>
          <p:nvSpPr>
            <p:cNvPr id="24" name="object 24"/>
            <p:cNvSpPr/>
            <p:nvPr/>
          </p:nvSpPr>
          <p:spPr>
            <a:xfrm>
              <a:off x="3389237" y="1280912"/>
              <a:ext cx="504825" cy="657225"/>
            </a:xfrm>
            <a:custGeom>
              <a:avLst/>
              <a:gdLst/>
              <a:ahLst/>
              <a:cxnLst/>
              <a:rect l="l" t="t" r="r" b="b"/>
              <a:pathLst>
                <a:path w="504825" h="657225">
                  <a:moveTo>
                    <a:pt x="0" y="0"/>
                  </a:moveTo>
                  <a:lnTo>
                    <a:pt x="504824" y="0"/>
                  </a:lnTo>
                  <a:lnTo>
                    <a:pt x="504824" y="657224"/>
                  </a:lnTo>
                  <a:lnTo>
                    <a:pt x="0" y="6572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5" name="object 25"/>
            <p:cNvPicPr/>
            <p:nvPr/>
          </p:nvPicPr>
          <p:blipFill>
            <a:blip r:embed="rId11" cstate="print"/>
            <a:stretch>
              <a:fillRect/>
            </a:stretch>
          </p:blipFill>
          <p:spPr>
            <a:xfrm>
              <a:off x="3398763" y="2493038"/>
              <a:ext cx="409574" cy="704849"/>
            </a:xfrm>
            <a:prstGeom prst="rect">
              <a:avLst/>
            </a:prstGeom>
          </p:spPr>
        </p:pic>
        <p:sp>
          <p:nvSpPr>
            <p:cNvPr id="26" name="object 26"/>
            <p:cNvSpPr/>
            <p:nvPr/>
          </p:nvSpPr>
          <p:spPr>
            <a:xfrm>
              <a:off x="3389237" y="2483513"/>
              <a:ext cx="428625" cy="723900"/>
            </a:xfrm>
            <a:custGeom>
              <a:avLst/>
              <a:gdLst/>
              <a:ahLst/>
              <a:cxnLst/>
              <a:rect l="l" t="t" r="r" b="b"/>
              <a:pathLst>
                <a:path w="428625" h="723900">
                  <a:moveTo>
                    <a:pt x="0" y="0"/>
                  </a:moveTo>
                  <a:lnTo>
                    <a:pt x="428624" y="0"/>
                  </a:lnTo>
                  <a:lnTo>
                    <a:pt x="428624" y="723899"/>
                  </a:lnTo>
                  <a:lnTo>
                    <a:pt x="0" y="7238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7" name="object 27"/>
            <p:cNvPicPr/>
            <p:nvPr/>
          </p:nvPicPr>
          <p:blipFill>
            <a:blip r:embed="rId12" cstate="print"/>
            <a:stretch>
              <a:fillRect/>
            </a:stretch>
          </p:blipFill>
          <p:spPr>
            <a:xfrm>
              <a:off x="799525" y="712036"/>
              <a:ext cx="2129399" cy="1553150"/>
            </a:xfrm>
            <a:prstGeom prst="rect">
              <a:avLst/>
            </a:prstGeom>
          </p:spPr>
        </p:pic>
        <p:sp>
          <p:nvSpPr>
            <p:cNvPr id="28" name="object 28"/>
            <p:cNvSpPr/>
            <p:nvPr/>
          </p:nvSpPr>
          <p:spPr>
            <a:xfrm>
              <a:off x="784705" y="653814"/>
              <a:ext cx="2319655" cy="921385"/>
            </a:xfrm>
            <a:custGeom>
              <a:avLst/>
              <a:gdLst/>
              <a:ahLst/>
              <a:cxnLst/>
              <a:rect l="l" t="t" r="r" b="b"/>
              <a:pathLst>
                <a:path w="2319655" h="921385">
                  <a:moveTo>
                    <a:pt x="281468" y="87742"/>
                  </a:moveTo>
                  <a:lnTo>
                    <a:pt x="811269" y="348142"/>
                  </a:lnTo>
                  <a:lnTo>
                    <a:pt x="529800" y="920809"/>
                  </a:lnTo>
                  <a:lnTo>
                    <a:pt x="0" y="660409"/>
                  </a:lnTo>
                  <a:lnTo>
                    <a:pt x="281468" y="87742"/>
                  </a:lnTo>
                  <a:close/>
                </a:path>
                <a:path w="2319655" h="921385">
                  <a:moveTo>
                    <a:pt x="2319094" y="886435"/>
                  </a:moveTo>
                  <a:lnTo>
                    <a:pt x="269106"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9" name="object 29"/>
            <p:cNvPicPr/>
            <p:nvPr/>
          </p:nvPicPr>
          <p:blipFill>
            <a:blip r:embed="rId13" cstate="print"/>
            <a:stretch>
              <a:fillRect/>
            </a:stretch>
          </p:blipFill>
          <p:spPr>
            <a:xfrm>
              <a:off x="964936" y="609978"/>
              <a:ext cx="110888" cy="82242"/>
            </a:xfrm>
            <a:prstGeom prst="rect">
              <a:avLst/>
            </a:prstGeom>
          </p:spPr>
        </p:pic>
      </p:grpSp>
      <p:sp>
        <p:nvSpPr>
          <p:cNvPr id="30" name="object 30"/>
          <p:cNvSpPr txBox="1"/>
          <p:nvPr/>
        </p:nvSpPr>
        <p:spPr>
          <a:xfrm>
            <a:off x="4018300" y="957555"/>
            <a:ext cx="153733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0000"/>
                </a:solidFill>
                <a:latin typeface="Corbel" panose="020B0503020204020204" pitchFamily="34" charset="0"/>
                <a:ea typeface="Tahoma" panose="020B0604030504040204" pitchFamily="34" charset="0"/>
                <a:cs typeface="Tahoma" panose="020B0604030504040204" pitchFamily="34" charset="0"/>
              </a:rPr>
              <a:t>“local</a:t>
            </a:r>
            <a:r>
              <a:rPr sz="1800" spc="-85">
                <a:solidFill>
                  <a:srgbClr val="FF0000"/>
                </a:solidFill>
                <a:latin typeface="Corbel" panose="020B0503020204020204" pitchFamily="34" charset="0"/>
                <a:ea typeface="Tahoma" panose="020B0604030504040204" pitchFamily="34" charset="0"/>
                <a:cs typeface="Tahoma" panose="020B0604030504040204" pitchFamily="34" charset="0"/>
              </a:rPr>
              <a:t> </a:t>
            </a:r>
            <a:r>
              <a:rPr sz="1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800">
              <a:latin typeface="Corbel" panose="020B0503020204020204" pitchFamily="34" charset="0"/>
              <a:ea typeface="Tahoma" panose="020B0604030504040204" pitchFamily="34" charset="0"/>
              <a:cs typeface="Tahoma" panose="020B0604030504040204" pitchFamily="34" charset="0"/>
            </a:endParaRPr>
          </a:p>
        </p:txBody>
      </p:sp>
      <p:sp>
        <p:nvSpPr>
          <p:cNvPr id="31" name="object 31"/>
          <p:cNvSpPr txBox="1"/>
          <p:nvPr/>
        </p:nvSpPr>
        <p:spPr>
          <a:xfrm>
            <a:off x="-647529" y="1724066"/>
            <a:ext cx="3186199" cy="1120820"/>
          </a:xfrm>
          <a:prstGeom prst="rect">
            <a:avLst/>
          </a:prstGeom>
        </p:spPr>
        <p:txBody>
          <a:bodyPr vert="horz" wrap="square" lIns="0" tIns="12700" rIns="0" bIns="0" rtlCol="0">
            <a:spAutoFit/>
          </a:bodyPr>
          <a:lstStyle/>
          <a:p>
            <a:pPr marL="240665" marR="5080" indent="-228600" algn="ctr">
              <a:lnSpc>
                <a:spcPct val="100000"/>
              </a:lnSpc>
              <a:spcBef>
                <a:spcPts val="100"/>
              </a:spcBef>
            </a:pP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   Global or</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d</a:t>
            </a:r>
            <a:r>
              <a:rPr sz="2400">
                <a:solidFill>
                  <a:srgbClr val="FF0000"/>
                </a:solidFill>
                <a:latin typeface="Corbel" panose="020B0503020204020204" pitchFamily="34" charset="0"/>
                <a:ea typeface="Tahoma" panose="020B0604030504040204" pitchFamily="34" charset="0"/>
                <a:cs typeface="Tahoma" panose="020B0604030504040204" pitchFamily="34" charset="0"/>
              </a:rPr>
              <a:t>ownstream</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sz="2400" spc="-5">
                <a:solidFill>
                  <a:srgbClr val="FF0000"/>
                </a:solidFill>
                <a:latin typeface="Corbel" panose="020B0503020204020204" pitchFamily="34" charset="0"/>
                <a:ea typeface="Tahoma" panose="020B0604030504040204" pitchFamily="34" charset="0"/>
                <a:cs typeface="Tahoma" panose="020B0604030504040204" pitchFamily="34" charset="0"/>
              </a:rPr>
              <a:t>gradients</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38" name="object 5">
            <a:extLst>
              <a:ext uri="{FF2B5EF4-FFF2-40B4-BE49-F238E27FC236}">
                <a16:creationId xmlns:a16="http://schemas.microsoft.com/office/drawing/2014/main" id="{AB116F1F-AFE4-7859-0096-EA15CC120A5B}"/>
              </a:ext>
            </a:extLst>
          </p:cNvPr>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sp>
        <p:nvSpPr>
          <p:cNvPr id="39" name="TextBox 38">
            <a:extLst>
              <a:ext uri="{FF2B5EF4-FFF2-40B4-BE49-F238E27FC236}">
                <a16:creationId xmlns:a16="http://schemas.microsoft.com/office/drawing/2014/main" id="{5361B039-99F9-2FE3-DD8C-A0E834057CAD}"/>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
        <p:nvSpPr>
          <p:cNvPr id="5" name="object 27">
            <a:extLst>
              <a:ext uri="{FF2B5EF4-FFF2-40B4-BE49-F238E27FC236}">
                <a16:creationId xmlns:a16="http://schemas.microsoft.com/office/drawing/2014/main" id="{3BA58CA5-016A-F1F4-7B43-8ECC942EFFAE}"/>
              </a:ext>
            </a:extLst>
          </p:cNvPr>
          <p:cNvSpPr txBox="1"/>
          <p:nvPr/>
        </p:nvSpPr>
        <p:spPr>
          <a:xfrm>
            <a:off x="6556370" y="3445535"/>
            <a:ext cx="1685289" cy="849630"/>
          </a:xfrm>
          <a:prstGeom prst="rect">
            <a:avLst/>
          </a:prstGeom>
        </p:spPr>
        <p:txBody>
          <a:bodyPr vert="horz" wrap="square" lIns="0" tIns="0" rIns="0" bIns="0" rtlCol="0">
            <a:spAutoFit/>
          </a:bodyPr>
          <a:lstStyle/>
          <a:p>
            <a:pPr marL="12700">
              <a:lnSpc>
                <a:spcPts val="3195"/>
              </a:lnSpc>
            </a:pPr>
            <a:r>
              <a:rPr sz="2800">
                <a:solidFill>
                  <a:srgbClr val="FF0000"/>
                </a:solidFill>
                <a:latin typeface="Corbel" panose="020B0503020204020204" pitchFamily="34" charset="0"/>
                <a:ea typeface="Tahoma" panose="020B0604030504040204" pitchFamily="34" charset="0"/>
                <a:cs typeface="Tahoma" panose="020B0604030504040204" pitchFamily="34" charset="0"/>
              </a:rPr>
              <a:t>Upstream</a:t>
            </a:r>
            <a:endParaRPr sz="2800">
              <a:latin typeface="Corbel" panose="020B0503020204020204" pitchFamily="34" charset="0"/>
              <a:ea typeface="Tahoma" panose="020B0604030504040204" pitchFamily="34" charset="0"/>
              <a:cs typeface="Tahoma" panose="020B0604030504040204" pitchFamily="34" charset="0"/>
            </a:endParaRPr>
          </a:p>
          <a:p>
            <a:pPr marL="140335">
              <a:lnSpc>
                <a:spcPct val="100000"/>
              </a:lnSpc>
            </a:pPr>
            <a:r>
              <a:rPr sz="2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28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72170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66674" y="485224"/>
            <a:ext cx="3514090" cy="3514090"/>
            <a:chOff x="2966674" y="485224"/>
            <a:chExt cx="3514090" cy="351409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692650" y="214049"/>
            <a:ext cx="8034655" cy="4295775"/>
            <a:chOff x="692650" y="214049"/>
            <a:chExt cx="8034655" cy="4295775"/>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2" cstate="print"/>
            <a:stretch>
              <a:fillRect/>
            </a:stretch>
          </p:blipFill>
          <p:spPr>
            <a:xfrm>
              <a:off x="2984190" y="2973411"/>
              <a:ext cx="111023" cy="78672"/>
            </a:xfrm>
            <a:prstGeom prst="rect">
              <a:avLst/>
            </a:prstGeom>
          </p:spPr>
        </p:pic>
        <p:sp>
          <p:nvSpPr>
            <p:cNvPr id="9" name="object 9"/>
            <p:cNvSpPr/>
            <p:nvPr/>
          </p:nvSpPr>
          <p:spPr>
            <a:xfrm>
              <a:off x="989425"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3" cstate="print"/>
            <a:stretch>
              <a:fillRect/>
            </a:stretch>
          </p:blipFill>
          <p:spPr>
            <a:xfrm>
              <a:off x="3056605" y="1321145"/>
              <a:ext cx="110918" cy="81850"/>
            </a:xfrm>
            <a:prstGeom prst="rect">
              <a:avLst/>
            </a:prstGeom>
          </p:spPr>
        </p:pic>
        <p:sp>
          <p:nvSpPr>
            <p:cNvPr id="11" name="object 11"/>
            <p:cNvSpPr/>
            <p:nvPr/>
          </p:nvSpPr>
          <p:spPr>
            <a:xfrm>
              <a:off x="6470900" y="2242100"/>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8621375" y="2201109"/>
              <a:ext cx="105500" cy="81980"/>
            </a:xfrm>
            <a:prstGeom prst="rect">
              <a:avLst/>
            </a:prstGeom>
          </p:spPr>
        </p:pic>
        <p:pic>
          <p:nvPicPr>
            <p:cNvPr id="13" name="object 13"/>
            <p:cNvPicPr/>
            <p:nvPr/>
          </p:nvPicPr>
          <p:blipFill>
            <a:blip r:embed="rId5" cstate="print"/>
            <a:stretch>
              <a:fillRect/>
            </a:stretch>
          </p:blipFill>
          <p:spPr>
            <a:xfrm>
              <a:off x="1380513" y="233099"/>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6" cstate="print"/>
            <a:stretch>
              <a:fillRect/>
            </a:stretch>
          </p:blipFill>
          <p:spPr>
            <a:xfrm>
              <a:off x="1300363" y="3061025"/>
              <a:ext cx="295274" cy="361949"/>
            </a:xfrm>
            <a:prstGeom prst="rect">
              <a:avLst/>
            </a:prstGeom>
          </p:spPr>
        </p:pic>
        <p:sp>
          <p:nvSpPr>
            <p:cNvPr id="16" name="object 16"/>
            <p:cNvSpPr/>
            <p:nvPr/>
          </p:nvSpPr>
          <p:spPr>
            <a:xfrm>
              <a:off x="1290838" y="3051500"/>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7" cstate="print"/>
            <a:stretch>
              <a:fillRect/>
            </a:stretch>
          </p:blipFill>
          <p:spPr>
            <a:xfrm>
              <a:off x="7245938" y="1758700"/>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9" name="object 19"/>
            <p:cNvSpPr/>
            <p:nvPr/>
          </p:nvSpPr>
          <p:spPr>
            <a:xfrm>
              <a:off x="6585412" y="2433624"/>
              <a:ext cx="2112010" cy="0"/>
            </a:xfrm>
            <a:custGeom>
              <a:avLst/>
              <a:gdLst/>
              <a:ahLst/>
              <a:cxnLst/>
              <a:rect l="l" t="t" r="r" b="b"/>
              <a:pathLst>
                <a:path w="2112009">
                  <a:moveTo>
                    <a:pt x="2111700" y="0"/>
                  </a:moveTo>
                  <a:lnTo>
                    <a:pt x="0"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0" name="object 20"/>
            <p:cNvPicPr/>
            <p:nvPr/>
          </p:nvPicPr>
          <p:blipFill>
            <a:blip r:embed="rId8" cstate="print"/>
            <a:stretch>
              <a:fillRect/>
            </a:stretch>
          </p:blipFill>
          <p:spPr>
            <a:xfrm>
              <a:off x="6489436" y="2392634"/>
              <a:ext cx="105500" cy="81980"/>
            </a:xfrm>
            <a:prstGeom prst="rect">
              <a:avLst/>
            </a:prstGeom>
          </p:spPr>
        </p:pic>
        <p:pic>
          <p:nvPicPr>
            <p:cNvPr id="21" name="object 21"/>
            <p:cNvPicPr/>
            <p:nvPr/>
          </p:nvPicPr>
          <p:blipFill>
            <a:blip r:embed="rId9" cstate="print"/>
            <a:stretch>
              <a:fillRect/>
            </a:stretch>
          </p:blipFill>
          <p:spPr>
            <a:xfrm>
              <a:off x="7164988" y="2555188"/>
              <a:ext cx="514349" cy="676274"/>
            </a:xfrm>
            <a:prstGeom prst="rect">
              <a:avLst/>
            </a:prstGeom>
          </p:spPr>
        </p:pic>
        <p:sp>
          <p:nvSpPr>
            <p:cNvPr id="22" name="object 22"/>
            <p:cNvSpPr/>
            <p:nvPr/>
          </p:nvSpPr>
          <p:spPr>
            <a:xfrm>
              <a:off x="7155463" y="2545662"/>
              <a:ext cx="533400" cy="695325"/>
            </a:xfrm>
            <a:custGeom>
              <a:avLst/>
              <a:gdLst/>
              <a:ahLst/>
              <a:cxnLst/>
              <a:rect l="l" t="t" r="r" b="b"/>
              <a:pathLst>
                <a:path w="533400" h="695325">
                  <a:moveTo>
                    <a:pt x="0" y="0"/>
                  </a:moveTo>
                  <a:lnTo>
                    <a:pt x="533399" y="0"/>
                  </a:lnTo>
                  <a:lnTo>
                    <a:pt x="533399" y="695324"/>
                  </a:lnTo>
                  <a:lnTo>
                    <a:pt x="0" y="6953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23"/>
            <p:cNvPicPr/>
            <p:nvPr/>
          </p:nvPicPr>
          <p:blipFill>
            <a:blip r:embed="rId10" cstate="print"/>
            <a:stretch>
              <a:fillRect/>
            </a:stretch>
          </p:blipFill>
          <p:spPr>
            <a:xfrm>
              <a:off x="3398763" y="1290438"/>
              <a:ext cx="485774" cy="638174"/>
            </a:xfrm>
            <a:prstGeom prst="rect">
              <a:avLst/>
            </a:prstGeom>
          </p:spPr>
        </p:pic>
        <p:sp>
          <p:nvSpPr>
            <p:cNvPr id="24" name="object 24"/>
            <p:cNvSpPr/>
            <p:nvPr/>
          </p:nvSpPr>
          <p:spPr>
            <a:xfrm>
              <a:off x="3389237" y="1280912"/>
              <a:ext cx="504825" cy="657225"/>
            </a:xfrm>
            <a:custGeom>
              <a:avLst/>
              <a:gdLst/>
              <a:ahLst/>
              <a:cxnLst/>
              <a:rect l="l" t="t" r="r" b="b"/>
              <a:pathLst>
                <a:path w="504825" h="657225">
                  <a:moveTo>
                    <a:pt x="0" y="0"/>
                  </a:moveTo>
                  <a:lnTo>
                    <a:pt x="504824" y="0"/>
                  </a:lnTo>
                  <a:lnTo>
                    <a:pt x="504824" y="657224"/>
                  </a:lnTo>
                  <a:lnTo>
                    <a:pt x="0" y="6572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5" name="object 25"/>
            <p:cNvPicPr/>
            <p:nvPr/>
          </p:nvPicPr>
          <p:blipFill>
            <a:blip r:embed="rId11" cstate="print"/>
            <a:stretch>
              <a:fillRect/>
            </a:stretch>
          </p:blipFill>
          <p:spPr>
            <a:xfrm>
              <a:off x="3398763" y="2493038"/>
              <a:ext cx="409574" cy="704849"/>
            </a:xfrm>
            <a:prstGeom prst="rect">
              <a:avLst/>
            </a:prstGeom>
          </p:spPr>
        </p:pic>
        <p:sp>
          <p:nvSpPr>
            <p:cNvPr id="26" name="object 26"/>
            <p:cNvSpPr/>
            <p:nvPr/>
          </p:nvSpPr>
          <p:spPr>
            <a:xfrm>
              <a:off x="3389237" y="2483513"/>
              <a:ext cx="428625" cy="723900"/>
            </a:xfrm>
            <a:custGeom>
              <a:avLst/>
              <a:gdLst/>
              <a:ahLst/>
              <a:cxnLst/>
              <a:rect l="l" t="t" r="r" b="b"/>
              <a:pathLst>
                <a:path w="428625" h="723900">
                  <a:moveTo>
                    <a:pt x="0" y="0"/>
                  </a:moveTo>
                  <a:lnTo>
                    <a:pt x="428624" y="0"/>
                  </a:lnTo>
                  <a:lnTo>
                    <a:pt x="428624" y="723899"/>
                  </a:lnTo>
                  <a:lnTo>
                    <a:pt x="0" y="7238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7" name="object 27"/>
            <p:cNvPicPr/>
            <p:nvPr/>
          </p:nvPicPr>
          <p:blipFill>
            <a:blip r:embed="rId12" cstate="print"/>
            <a:stretch>
              <a:fillRect/>
            </a:stretch>
          </p:blipFill>
          <p:spPr>
            <a:xfrm>
              <a:off x="799525" y="712036"/>
              <a:ext cx="2129399" cy="1553150"/>
            </a:xfrm>
            <a:prstGeom prst="rect">
              <a:avLst/>
            </a:prstGeom>
          </p:spPr>
        </p:pic>
        <p:sp>
          <p:nvSpPr>
            <p:cNvPr id="28" name="object 28"/>
            <p:cNvSpPr/>
            <p:nvPr/>
          </p:nvSpPr>
          <p:spPr>
            <a:xfrm>
              <a:off x="784705" y="741557"/>
              <a:ext cx="811530" cy="833119"/>
            </a:xfrm>
            <a:custGeom>
              <a:avLst/>
              <a:gdLst/>
              <a:ahLst/>
              <a:cxnLst/>
              <a:rect l="l" t="t" r="r" b="b"/>
              <a:pathLst>
                <a:path w="811530" h="833119">
                  <a:moveTo>
                    <a:pt x="281468" y="0"/>
                  </a:moveTo>
                  <a:lnTo>
                    <a:pt x="811269" y="260400"/>
                  </a:lnTo>
                  <a:lnTo>
                    <a:pt x="529800" y="833066"/>
                  </a:lnTo>
                  <a:lnTo>
                    <a:pt x="0" y="572666"/>
                  </a:lnTo>
                  <a:lnTo>
                    <a:pt x="281468"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9" name="object 29"/>
            <p:cNvPicPr/>
            <p:nvPr/>
          </p:nvPicPr>
          <p:blipFill>
            <a:blip r:embed="rId13" cstate="print"/>
            <a:stretch>
              <a:fillRect/>
            </a:stretch>
          </p:blipFill>
          <p:spPr>
            <a:xfrm>
              <a:off x="1202509" y="3189279"/>
              <a:ext cx="2132705" cy="1320414"/>
            </a:xfrm>
            <a:prstGeom prst="rect">
              <a:avLst/>
            </a:prstGeom>
          </p:spPr>
        </p:pic>
        <p:sp>
          <p:nvSpPr>
            <p:cNvPr id="30" name="object 30"/>
            <p:cNvSpPr/>
            <p:nvPr/>
          </p:nvSpPr>
          <p:spPr>
            <a:xfrm>
              <a:off x="1053811" y="653814"/>
              <a:ext cx="2050414" cy="3813810"/>
            </a:xfrm>
            <a:custGeom>
              <a:avLst/>
              <a:gdLst/>
              <a:ahLst/>
              <a:cxnLst/>
              <a:rect l="l" t="t" r="r" b="b"/>
              <a:pathLst>
                <a:path w="2050414" h="3813810">
                  <a:moveTo>
                    <a:pt x="142204" y="3210578"/>
                  </a:moveTo>
                  <a:lnTo>
                    <a:pt x="699905" y="3017378"/>
                  </a:lnTo>
                  <a:lnTo>
                    <a:pt x="908820" y="3620443"/>
                  </a:lnTo>
                  <a:lnTo>
                    <a:pt x="351119" y="3813643"/>
                  </a:lnTo>
                  <a:lnTo>
                    <a:pt x="142204" y="3210578"/>
                  </a:lnTo>
                  <a:close/>
                </a:path>
                <a:path w="2050414" h="3813810">
                  <a:moveTo>
                    <a:pt x="2049988" y="886435"/>
                  </a:moveTo>
                  <a:lnTo>
                    <a:pt x="0"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1" name="object 31"/>
            <p:cNvPicPr/>
            <p:nvPr/>
          </p:nvPicPr>
          <p:blipFill>
            <a:blip r:embed="rId14" cstate="print"/>
            <a:stretch>
              <a:fillRect/>
            </a:stretch>
          </p:blipFill>
          <p:spPr>
            <a:xfrm>
              <a:off x="964936" y="609978"/>
              <a:ext cx="110888" cy="82242"/>
            </a:xfrm>
            <a:prstGeom prst="rect">
              <a:avLst/>
            </a:prstGeom>
          </p:spPr>
        </p:pic>
        <p:sp>
          <p:nvSpPr>
            <p:cNvPr id="32" name="object 32"/>
            <p:cNvSpPr/>
            <p:nvPr/>
          </p:nvSpPr>
          <p:spPr>
            <a:xfrm>
              <a:off x="850439" y="3105100"/>
              <a:ext cx="2310130" cy="796290"/>
            </a:xfrm>
            <a:custGeom>
              <a:avLst/>
              <a:gdLst/>
              <a:ahLst/>
              <a:cxnLst/>
              <a:rect l="l" t="t" r="r" b="b"/>
              <a:pathLst>
                <a:path w="2310130" h="796289">
                  <a:moveTo>
                    <a:pt x="2309635" y="0"/>
                  </a:moveTo>
                  <a:lnTo>
                    <a:pt x="0" y="795862"/>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3" name="object 33"/>
            <p:cNvPicPr/>
            <p:nvPr/>
          </p:nvPicPr>
          <p:blipFill>
            <a:blip r:embed="rId15" cstate="print"/>
            <a:stretch>
              <a:fillRect/>
            </a:stretch>
          </p:blipFill>
          <p:spPr>
            <a:xfrm>
              <a:off x="759179" y="3861688"/>
              <a:ext cx="111035" cy="78547"/>
            </a:xfrm>
            <a:prstGeom prst="rect">
              <a:avLst/>
            </a:prstGeom>
          </p:spPr>
        </p:pic>
      </p:grpSp>
      <p:sp>
        <p:nvSpPr>
          <p:cNvPr id="34" name="object 34"/>
          <p:cNvSpPr txBox="1"/>
          <p:nvPr/>
        </p:nvSpPr>
        <p:spPr>
          <a:xfrm>
            <a:off x="4018300" y="957555"/>
            <a:ext cx="153733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0000"/>
                </a:solidFill>
                <a:latin typeface="Corbel" panose="020B0503020204020204" pitchFamily="34" charset="0"/>
                <a:ea typeface="Tahoma" panose="020B0604030504040204" pitchFamily="34" charset="0"/>
                <a:cs typeface="Tahoma" panose="020B0604030504040204" pitchFamily="34" charset="0"/>
              </a:rPr>
              <a:t>“local</a:t>
            </a:r>
            <a:r>
              <a:rPr sz="1800" spc="-85">
                <a:solidFill>
                  <a:srgbClr val="FF0000"/>
                </a:solidFill>
                <a:latin typeface="Corbel" panose="020B0503020204020204" pitchFamily="34" charset="0"/>
                <a:ea typeface="Tahoma" panose="020B0604030504040204" pitchFamily="34" charset="0"/>
                <a:cs typeface="Tahoma" panose="020B0604030504040204" pitchFamily="34" charset="0"/>
              </a:rPr>
              <a:t> </a:t>
            </a:r>
            <a:r>
              <a:rPr sz="1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800">
              <a:latin typeface="Corbel" panose="020B0503020204020204" pitchFamily="34" charset="0"/>
              <a:ea typeface="Tahoma" panose="020B0604030504040204" pitchFamily="34" charset="0"/>
              <a:cs typeface="Tahoma" panose="020B0604030504040204" pitchFamily="34" charset="0"/>
            </a:endParaRPr>
          </a:p>
        </p:txBody>
      </p:sp>
      <p:sp>
        <p:nvSpPr>
          <p:cNvPr id="42" name="object 5">
            <a:extLst>
              <a:ext uri="{FF2B5EF4-FFF2-40B4-BE49-F238E27FC236}">
                <a16:creationId xmlns:a16="http://schemas.microsoft.com/office/drawing/2014/main" id="{9F597732-2610-68DD-48DB-222BC469DDCE}"/>
              </a:ext>
            </a:extLst>
          </p:cNvPr>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sp>
        <p:nvSpPr>
          <p:cNvPr id="43" name="TextBox 42">
            <a:extLst>
              <a:ext uri="{FF2B5EF4-FFF2-40B4-BE49-F238E27FC236}">
                <a16:creationId xmlns:a16="http://schemas.microsoft.com/office/drawing/2014/main" id="{60B55EE3-5570-BD5D-16DB-F80E78A10D48}"/>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
        <p:nvSpPr>
          <p:cNvPr id="5" name="object 31">
            <a:extLst>
              <a:ext uri="{FF2B5EF4-FFF2-40B4-BE49-F238E27FC236}">
                <a16:creationId xmlns:a16="http://schemas.microsoft.com/office/drawing/2014/main" id="{2687CAC2-F5D9-8D51-2018-A80F780660C3}"/>
              </a:ext>
            </a:extLst>
          </p:cNvPr>
          <p:cNvSpPr txBox="1"/>
          <p:nvPr/>
        </p:nvSpPr>
        <p:spPr>
          <a:xfrm>
            <a:off x="-647529" y="1724066"/>
            <a:ext cx="3186199" cy="1120820"/>
          </a:xfrm>
          <a:prstGeom prst="rect">
            <a:avLst/>
          </a:prstGeom>
        </p:spPr>
        <p:txBody>
          <a:bodyPr vert="horz" wrap="square" lIns="0" tIns="12700" rIns="0" bIns="0" rtlCol="0">
            <a:spAutoFit/>
          </a:bodyPr>
          <a:lstStyle/>
          <a:p>
            <a:pPr marL="240665" marR="5080" indent="-228600" algn="ctr">
              <a:lnSpc>
                <a:spcPct val="100000"/>
              </a:lnSpc>
              <a:spcBef>
                <a:spcPts val="100"/>
              </a:spcBef>
            </a:pP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   Global or</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d</a:t>
            </a:r>
            <a:r>
              <a:rPr sz="2400">
                <a:solidFill>
                  <a:srgbClr val="FF0000"/>
                </a:solidFill>
                <a:latin typeface="Corbel" panose="020B0503020204020204" pitchFamily="34" charset="0"/>
                <a:ea typeface="Tahoma" panose="020B0604030504040204" pitchFamily="34" charset="0"/>
                <a:cs typeface="Tahoma" panose="020B0604030504040204" pitchFamily="34" charset="0"/>
              </a:rPr>
              <a:t>ownstream</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sz="2400" spc="-5">
                <a:solidFill>
                  <a:srgbClr val="FF0000"/>
                </a:solidFill>
                <a:latin typeface="Corbel" panose="020B0503020204020204" pitchFamily="34" charset="0"/>
                <a:ea typeface="Tahoma" panose="020B0604030504040204" pitchFamily="34" charset="0"/>
                <a:cs typeface="Tahoma" panose="020B0604030504040204" pitchFamily="34" charset="0"/>
              </a:rPr>
              <a:t>gradients</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37" name="object 27">
            <a:extLst>
              <a:ext uri="{FF2B5EF4-FFF2-40B4-BE49-F238E27FC236}">
                <a16:creationId xmlns:a16="http://schemas.microsoft.com/office/drawing/2014/main" id="{1E5B58D6-BD6E-2D8A-615E-1717DA90C4BD}"/>
              </a:ext>
            </a:extLst>
          </p:cNvPr>
          <p:cNvSpPr txBox="1"/>
          <p:nvPr/>
        </p:nvSpPr>
        <p:spPr>
          <a:xfrm>
            <a:off x="6556370" y="3445535"/>
            <a:ext cx="1685289" cy="849630"/>
          </a:xfrm>
          <a:prstGeom prst="rect">
            <a:avLst/>
          </a:prstGeom>
        </p:spPr>
        <p:txBody>
          <a:bodyPr vert="horz" wrap="square" lIns="0" tIns="0" rIns="0" bIns="0" rtlCol="0">
            <a:spAutoFit/>
          </a:bodyPr>
          <a:lstStyle/>
          <a:p>
            <a:pPr marL="12700">
              <a:lnSpc>
                <a:spcPts val="3195"/>
              </a:lnSpc>
            </a:pPr>
            <a:r>
              <a:rPr sz="2800">
                <a:solidFill>
                  <a:srgbClr val="FF0000"/>
                </a:solidFill>
                <a:latin typeface="Corbel" panose="020B0503020204020204" pitchFamily="34" charset="0"/>
                <a:ea typeface="Tahoma" panose="020B0604030504040204" pitchFamily="34" charset="0"/>
                <a:cs typeface="Tahoma" panose="020B0604030504040204" pitchFamily="34" charset="0"/>
              </a:rPr>
              <a:t>Upstream</a:t>
            </a:r>
            <a:endParaRPr sz="2800">
              <a:latin typeface="Corbel" panose="020B0503020204020204" pitchFamily="34" charset="0"/>
              <a:ea typeface="Tahoma" panose="020B0604030504040204" pitchFamily="34" charset="0"/>
              <a:cs typeface="Tahoma" panose="020B0604030504040204" pitchFamily="34" charset="0"/>
            </a:endParaRPr>
          </a:p>
          <a:p>
            <a:pPr marL="140335">
              <a:lnSpc>
                <a:spcPct val="100000"/>
              </a:lnSpc>
            </a:pPr>
            <a:r>
              <a:rPr sz="2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28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59350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249" y="485224"/>
            <a:ext cx="9182100" cy="4677410"/>
            <a:chOff x="-19249" y="485224"/>
            <a:chExt cx="9182100" cy="4677410"/>
          </a:xfrm>
        </p:grpSpPr>
        <p:sp>
          <p:nvSpPr>
            <p:cNvPr id="3" name="object 3"/>
            <p:cNvSpPr/>
            <p:nvPr/>
          </p:nvSpPr>
          <p:spPr>
            <a:xfrm>
              <a:off x="2976199" y="494749"/>
              <a:ext cx="3495040" cy="3495040"/>
            </a:xfrm>
            <a:custGeom>
              <a:avLst/>
              <a:gdLst/>
              <a:ahLst/>
              <a:cxnLst/>
              <a:rect l="l" t="t" r="r" b="b"/>
              <a:pathLst>
                <a:path w="3495040" h="3495040">
                  <a:moveTo>
                    <a:pt x="1747349" y="3494699"/>
                  </a:move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p:nvPr/>
          </p:nvSpPr>
          <p:spPr>
            <a:xfrm>
              <a:off x="2976199" y="494749"/>
              <a:ext cx="3495040" cy="3495040"/>
            </a:xfrm>
            <a:custGeom>
              <a:avLst/>
              <a:gdLst/>
              <a:ahLst/>
              <a:cxnLst/>
              <a:rect l="l" t="t" r="r" b="b"/>
              <a:pathLst>
                <a:path w="3495040" h="3495040">
                  <a:moveTo>
                    <a:pt x="0" y="1747349"/>
                  </a:moveTo>
                  <a:lnTo>
                    <a:pt x="649" y="1699253"/>
                  </a:lnTo>
                  <a:lnTo>
                    <a:pt x="2585" y="1651477"/>
                  </a:lnTo>
                  <a:lnTo>
                    <a:pt x="5792" y="1604040"/>
                  </a:lnTo>
                  <a:lnTo>
                    <a:pt x="10253" y="1556956"/>
                  </a:lnTo>
                  <a:lnTo>
                    <a:pt x="15951" y="1510244"/>
                  </a:lnTo>
                  <a:lnTo>
                    <a:pt x="22869" y="1463920"/>
                  </a:lnTo>
                  <a:lnTo>
                    <a:pt x="30992" y="1418001"/>
                  </a:lnTo>
                  <a:lnTo>
                    <a:pt x="40302" y="1372502"/>
                  </a:lnTo>
                  <a:lnTo>
                    <a:pt x="50782" y="1327441"/>
                  </a:lnTo>
                  <a:lnTo>
                    <a:pt x="62417" y="1282835"/>
                  </a:lnTo>
                  <a:lnTo>
                    <a:pt x="75188" y="1238699"/>
                  </a:lnTo>
                  <a:lnTo>
                    <a:pt x="89081" y="1195052"/>
                  </a:lnTo>
                  <a:lnTo>
                    <a:pt x="104077" y="1151909"/>
                  </a:lnTo>
                  <a:lnTo>
                    <a:pt x="120161" y="1109286"/>
                  </a:lnTo>
                  <a:lnTo>
                    <a:pt x="137315" y="1067202"/>
                  </a:lnTo>
                  <a:lnTo>
                    <a:pt x="155523" y="1025672"/>
                  </a:lnTo>
                  <a:lnTo>
                    <a:pt x="174769" y="984713"/>
                  </a:lnTo>
                  <a:lnTo>
                    <a:pt x="195036" y="944342"/>
                  </a:lnTo>
                  <a:lnTo>
                    <a:pt x="216306" y="904575"/>
                  </a:lnTo>
                  <a:lnTo>
                    <a:pt x="238564" y="865428"/>
                  </a:lnTo>
                  <a:lnTo>
                    <a:pt x="261793" y="826920"/>
                  </a:lnTo>
                  <a:lnTo>
                    <a:pt x="285975" y="789066"/>
                  </a:lnTo>
                  <a:lnTo>
                    <a:pt x="311096" y="751883"/>
                  </a:lnTo>
                  <a:lnTo>
                    <a:pt x="337137" y="715387"/>
                  </a:lnTo>
                  <a:lnTo>
                    <a:pt x="364082" y="679596"/>
                  </a:lnTo>
                  <a:lnTo>
                    <a:pt x="391914" y="644526"/>
                  </a:lnTo>
                  <a:lnTo>
                    <a:pt x="420618" y="610193"/>
                  </a:lnTo>
                  <a:lnTo>
                    <a:pt x="450175" y="576614"/>
                  </a:lnTo>
                  <a:lnTo>
                    <a:pt x="480571" y="543807"/>
                  </a:lnTo>
                  <a:lnTo>
                    <a:pt x="511786" y="511786"/>
                  </a:lnTo>
                  <a:lnTo>
                    <a:pt x="543807" y="480571"/>
                  </a:lnTo>
                  <a:lnTo>
                    <a:pt x="576614" y="450175"/>
                  </a:lnTo>
                  <a:lnTo>
                    <a:pt x="610193" y="420618"/>
                  </a:lnTo>
                  <a:lnTo>
                    <a:pt x="644526" y="391914"/>
                  </a:lnTo>
                  <a:lnTo>
                    <a:pt x="679596" y="364082"/>
                  </a:lnTo>
                  <a:lnTo>
                    <a:pt x="715387" y="337137"/>
                  </a:lnTo>
                  <a:lnTo>
                    <a:pt x="751883" y="311096"/>
                  </a:lnTo>
                  <a:lnTo>
                    <a:pt x="789066" y="285975"/>
                  </a:lnTo>
                  <a:lnTo>
                    <a:pt x="826920" y="261793"/>
                  </a:lnTo>
                  <a:lnTo>
                    <a:pt x="865428" y="238564"/>
                  </a:lnTo>
                  <a:lnTo>
                    <a:pt x="904575" y="216306"/>
                  </a:lnTo>
                  <a:lnTo>
                    <a:pt x="944342" y="195036"/>
                  </a:lnTo>
                  <a:lnTo>
                    <a:pt x="984713" y="174769"/>
                  </a:lnTo>
                  <a:lnTo>
                    <a:pt x="1025672" y="155523"/>
                  </a:lnTo>
                  <a:lnTo>
                    <a:pt x="1067202" y="137315"/>
                  </a:lnTo>
                  <a:lnTo>
                    <a:pt x="1109286" y="120161"/>
                  </a:lnTo>
                  <a:lnTo>
                    <a:pt x="1151909" y="104077"/>
                  </a:lnTo>
                  <a:lnTo>
                    <a:pt x="1195052" y="89081"/>
                  </a:lnTo>
                  <a:lnTo>
                    <a:pt x="1238699" y="75188"/>
                  </a:lnTo>
                  <a:lnTo>
                    <a:pt x="1282835" y="62417"/>
                  </a:lnTo>
                  <a:lnTo>
                    <a:pt x="1327441" y="50782"/>
                  </a:lnTo>
                  <a:lnTo>
                    <a:pt x="1372502" y="40302"/>
                  </a:lnTo>
                  <a:lnTo>
                    <a:pt x="1418001" y="30992"/>
                  </a:lnTo>
                  <a:lnTo>
                    <a:pt x="1463920" y="22869"/>
                  </a:lnTo>
                  <a:lnTo>
                    <a:pt x="1510244" y="15951"/>
                  </a:lnTo>
                  <a:lnTo>
                    <a:pt x="1556956" y="10253"/>
                  </a:lnTo>
                  <a:lnTo>
                    <a:pt x="1604040" y="5792"/>
                  </a:lnTo>
                  <a:lnTo>
                    <a:pt x="1651477" y="2585"/>
                  </a:lnTo>
                  <a:lnTo>
                    <a:pt x="1699253" y="649"/>
                  </a:lnTo>
                  <a:lnTo>
                    <a:pt x="1747349" y="0"/>
                  </a:lnTo>
                  <a:lnTo>
                    <a:pt x="1796925" y="702"/>
                  </a:lnTo>
                  <a:lnTo>
                    <a:pt x="1846329" y="2803"/>
                  </a:lnTo>
                  <a:lnTo>
                    <a:pt x="1895534" y="6290"/>
                  </a:lnTo>
                  <a:lnTo>
                    <a:pt x="1944514" y="11153"/>
                  </a:lnTo>
                  <a:lnTo>
                    <a:pt x="1993241" y="17380"/>
                  </a:lnTo>
                  <a:lnTo>
                    <a:pt x="2041690" y="24961"/>
                  </a:lnTo>
                  <a:lnTo>
                    <a:pt x="2089833" y="33885"/>
                  </a:lnTo>
                  <a:lnTo>
                    <a:pt x="2137643" y="44139"/>
                  </a:lnTo>
                  <a:lnTo>
                    <a:pt x="2185095" y="55715"/>
                  </a:lnTo>
                  <a:lnTo>
                    <a:pt x="2232161" y="68599"/>
                  </a:lnTo>
                  <a:lnTo>
                    <a:pt x="2278814" y="82782"/>
                  </a:lnTo>
                  <a:lnTo>
                    <a:pt x="2325028" y="98252"/>
                  </a:lnTo>
                  <a:lnTo>
                    <a:pt x="2370776" y="114998"/>
                  </a:lnTo>
                  <a:lnTo>
                    <a:pt x="2416032" y="133009"/>
                  </a:lnTo>
                  <a:lnTo>
                    <a:pt x="2460768" y="152273"/>
                  </a:lnTo>
                  <a:lnTo>
                    <a:pt x="2504958" y="172781"/>
                  </a:lnTo>
                  <a:lnTo>
                    <a:pt x="2548575" y="194521"/>
                  </a:lnTo>
                  <a:lnTo>
                    <a:pt x="2591592" y="217481"/>
                  </a:lnTo>
                  <a:lnTo>
                    <a:pt x="2633983" y="241651"/>
                  </a:lnTo>
                  <a:lnTo>
                    <a:pt x="2675722" y="267019"/>
                  </a:lnTo>
                  <a:lnTo>
                    <a:pt x="2716780" y="293575"/>
                  </a:lnTo>
                  <a:lnTo>
                    <a:pt x="2757132" y="321307"/>
                  </a:lnTo>
                  <a:lnTo>
                    <a:pt x="2796751" y="350205"/>
                  </a:lnTo>
                  <a:lnTo>
                    <a:pt x="2835610" y="380257"/>
                  </a:lnTo>
                  <a:lnTo>
                    <a:pt x="2873682" y="411452"/>
                  </a:lnTo>
                  <a:lnTo>
                    <a:pt x="2910941" y="443780"/>
                  </a:lnTo>
                  <a:lnTo>
                    <a:pt x="2947360" y="477228"/>
                  </a:lnTo>
                  <a:lnTo>
                    <a:pt x="2982912" y="511786"/>
                  </a:lnTo>
                  <a:lnTo>
                    <a:pt x="3017471" y="547339"/>
                  </a:lnTo>
                  <a:lnTo>
                    <a:pt x="3050919" y="583758"/>
                  </a:lnTo>
                  <a:lnTo>
                    <a:pt x="3083247" y="621017"/>
                  </a:lnTo>
                  <a:lnTo>
                    <a:pt x="3114442" y="659089"/>
                  </a:lnTo>
                  <a:lnTo>
                    <a:pt x="3144494" y="697948"/>
                  </a:lnTo>
                  <a:lnTo>
                    <a:pt x="3173392" y="737567"/>
                  </a:lnTo>
                  <a:lnTo>
                    <a:pt x="3201124" y="777919"/>
                  </a:lnTo>
                  <a:lnTo>
                    <a:pt x="3227680" y="818977"/>
                  </a:lnTo>
                  <a:lnTo>
                    <a:pt x="3253048" y="860716"/>
                  </a:lnTo>
                  <a:lnTo>
                    <a:pt x="3277218" y="903107"/>
                  </a:lnTo>
                  <a:lnTo>
                    <a:pt x="3300178" y="946124"/>
                  </a:lnTo>
                  <a:lnTo>
                    <a:pt x="3321918" y="989742"/>
                  </a:lnTo>
                  <a:lnTo>
                    <a:pt x="3342426" y="1033932"/>
                  </a:lnTo>
                  <a:lnTo>
                    <a:pt x="3361690" y="1078668"/>
                  </a:lnTo>
                  <a:lnTo>
                    <a:pt x="3379701" y="1123923"/>
                  </a:lnTo>
                  <a:lnTo>
                    <a:pt x="3396447" y="1169671"/>
                  </a:lnTo>
                  <a:lnTo>
                    <a:pt x="3411917" y="1215885"/>
                  </a:lnTo>
                  <a:lnTo>
                    <a:pt x="3426100" y="1262539"/>
                  </a:lnTo>
                  <a:lnTo>
                    <a:pt x="3438984" y="1309604"/>
                  </a:lnTo>
                  <a:lnTo>
                    <a:pt x="3450560" y="1357056"/>
                  </a:lnTo>
                  <a:lnTo>
                    <a:pt x="3460814" y="1404867"/>
                  </a:lnTo>
                  <a:lnTo>
                    <a:pt x="3469738" y="1453010"/>
                  </a:lnTo>
                  <a:lnTo>
                    <a:pt x="3477319" y="1501458"/>
                  </a:lnTo>
                  <a:lnTo>
                    <a:pt x="3483546" y="1550185"/>
                  </a:lnTo>
                  <a:lnTo>
                    <a:pt x="3488409" y="1599165"/>
                  </a:lnTo>
                  <a:lnTo>
                    <a:pt x="3491896" y="1648370"/>
                  </a:lnTo>
                  <a:lnTo>
                    <a:pt x="3493997" y="1697774"/>
                  </a:lnTo>
                  <a:lnTo>
                    <a:pt x="3494699" y="1747349"/>
                  </a:lnTo>
                  <a:lnTo>
                    <a:pt x="3494050" y="1795446"/>
                  </a:lnTo>
                  <a:lnTo>
                    <a:pt x="3492114" y="1843222"/>
                  </a:lnTo>
                  <a:lnTo>
                    <a:pt x="3488907" y="1890659"/>
                  </a:lnTo>
                  <a:lnTo>
                    <a:pt x="3484446" y="1937743"/>
                  </a:lnTo>
                  <a:lnTo>
                    <a:pt x="3478748" y="1984455"/>
                  </a:lnTo>
                  <a:lnTo>
                    <a:pt x="3471830" y="2030779"/>
                  </a:lnTo>
                  <a:lnTo>
                    <a:pt x="3463707" y="2076698"/>
                  </a:lnTo>
                  <a:lnTo>
                    <a:pt x="3454397" y="2122197"/>
                  </a:lnTo>
                  <a:lnTo>
                    <a:pt x="3443917" y="2167258"/>
                  </a:lnTo>
                  <a:lnTo>
                    <a:pt x="3432282" y="2211864"/>
                  </a:lnTo>
                  <a:lnTo>
                    <a:pt x="3419511" y="2256000"/>
                  </a:lnTo>
                  <a:lnTo>
                    <a:pt x="3405618" y="2299647"/>
                  </a:lnTo>
                  <a:lnTo>
                    <a:pt x="3390622" y="2342790"/>
                  </a:lnTo>
                  <a:lnTo>
                    <a:pt x="3374538" y="2385413"/>
                  </a:lnTo>
                  <a:lnTo>
                    <a:pt x="3357384" y="2427497"/>
                  </a:lnTo>
                  <a:lnTo>
                    <a:pt x="3339176" y="2469027"/>
                  </a:lnTo>
                  <a:lnTo>
                    <a:pt x="3319930" y="2509986"/>
                  </a:lnTo>
                  <a:lnTo>
                    <a:pt x="3299663" y="2550357"/>
                  </a:lnTo>
                  <a:lnTo>
                    <a:pt x="3278393" y="2590124"/>
                  </a:lnTo>
                  <a:lnTo>
                    <a:pt x="3256135" y="2629270"/>
                  </a:lnTo>
                  <a:lnTo>
                    <a:pt x="3232906" y="2667779"/>
                  </a:lnTo>
                  <a:lnTo>
                    <a:pt x="3208724" y="2705633"/>
                  </a:lnTo>
                  <a:lnTo>
                    <a:pt x="3183603" y="2742816"/>
                  </a:lnTo>
                  <a:lnTo>
                    <a:pt x="3157562" y="2779312"/>
                  </a:lnTo>
                  <a:lnTo>
                    <a:pt x="3130617" y="2815103"/>
                  </a:lnTo>
                  <a:lnTo>
                    <a:pt x="3102785" y="2850173"/>
                  </a:lnTo>
                  <a:lnTo>
                    <a:pt x="3074081" y="2884506"/>
                  </a:lnTo>
                  <a:lnTo>
                    <a:pt x="3044524" y="2918085"/>
                  </a:lnTo>
                  <a:lnTo>
                    <a:pt x="3014128" y="2950892"/>
                  </a:lnTo>
                  <a:lnTo>
                    <a:pt x="2982913" y="2982913"/>
                  </a:lnTo>
                  <a:lnTo>
                    <a:pt x="2950892" y="3014128"/>
                  </a:lnTo>
                  <a:lnTo>
                    <a:pt x="2918085" y="3044524"/>
                  </a:lnTo>
                  <a:lnTo>
                    <a:pt x="2884506" y="3074081"/>
                  </a:lnTo>
                  <a:lnTo>
                    <a:pt x="2850173" y="3102785"/>
                  </a:lnTo>
                  <a:lnTo>
                    <a:pt x="2815103" y="3130617"/>
                  </a:lnTo>
                  <a:lnTo>
                    <a:pt x="2779312" y="3157562"/>
                  </a:lnTo>
                  <a:lnTo>
                    <a:pt x="2742816" y="3183603"/>
                  </a:lnTo>
                  <a:lnTo>
                    <a:pt x="2705633" y="3208724"/>
                  </a:lnTo>
                  <a:lnTo>
                    <a:pt x="2667779" y="3232906"/>
                  </a:lnTo>
                  <a:lnTo>
                    <a:pt x="2629270" y="3256135"/>
                  </a:lnTo>
                  <a:lnTo>
                    <a:pt x="2590124" y="3278393"/>
                  </a:lnTo>
                  <a:lnTo>
                    <a:pt x="2550357" y="3299663"/>
                  </a:lnTo>
                  <a:lnTo>
                    <a:pt x="2509986" y="3319930"/>
                  </a:lnTo>
                  <a:lnTo>
                    <a:pt x="2469027" y="3339176"/>
                  </a:lnTo>
                  <a:lnTo>
                    <a:pt x="2427497" y="3357384"/>
                  </a:lnTo>
                  <a:lnTo>
                    <a:pt x="2385413" y="3374538"/>
                  </a:lnTo>
                  <a:lnTo>
                    <a:pt x="2342790" y="3390622"/>
                  </a:lnTo>
                  <a:lnTo>
                    <a:pt x="2299647" y="3405618"/>
                  </a:lnTo>
                  <a:lnTo>
                    <a:pt x="2256000" y="3419511"/>
                  </a:lnTo>
                  <a:lnTo>
                    <a:pt x="2211864" y="3432282"/>
                  </a:lnTo>
                  <a:lnTo>
                    <a:pt x="2167258" y="3443917"/>
                  </a:lnTo>
                  <a:lnTo>
                    <a:pt x="2122197" y="3454397"/>
                  </a:lnTo>
                  <a:lnTo>
                    <a:pt x="2076698" y="3463707"/>
                  </a:lnTo>
                  <a:lnTo>
                    <a:pt x="2030779" y="3471830"/>
                  </a:lnTo>
                  <a:lnTo>
                    <a:pt x="1984455" y="3478748"/>
                  </a:lnTo>
                  <a:lnTo>
                    <a:pt x="1937743" y="3484446"/>
                  </a:lnTo>
                  <a:lnTo>
                    <a:pt x="1890659" y="3488907"/>
                  </a:lnTo>
                  <a:lnTo>
                    <a:pt x="1843222" y="3492114"/>
                  </a:lnTo>
                  <a:lnTo>
                    <a:pt x="1795446" y="3494050"/>
                  </a:lnTo>
                  <a:lnTo>
                    <a:pt x="1747349" y="3494699"/>
                  </a:lnTo>
                  <a:lnTo>
                    <a:pt x="1699253" y="3494050"/>
                  </a:lnTo>
                  <a:lnTo>
                    <a:pt x="1651477" y="3492114"/>
                  </a:lnTo>
                  <a:lnTo>
                    <a:pt x="1604040" y="3488907"/>
                  </a:lnTo>
                  <a:lnTo>
                    <a:pt x="1556956" y="3484446"/>
                  </a:lnTo>
                  <a:lnTo>
                    <a:pt x="1510244" y="3478748"/>
                  </a:lnTo>
                  <a:lnTo>
                    <a:pt x="1463920" y="3471830"/>
                  </a:lnTo>
                  <a:lnTo>
                    <a:pt x="1418001" y="3463707"/>
                  </a:lnTo>
                  <a:lnTo>
                    <a:pt x="1372502" y="3454397"/>
                  </a:lnTo>
                  <a:lnTo>
                    <a:pt x="1327441" y="3443917"/>
                  </a:lnTo>
                  <a:lnTo>
                    <a:pt x="1282835" y="3432282"/>
                  </a:lnTo>
                  <a:lnTo>
                    <a:pt x="1238699" y="3419511"/>
                  </a:lnTo>
                  <a:lnTo>
                    <a:pt x="1195052" y="3405618"/>
                  </a:lnTo>
                  <a:lnTo>
                    <a:pt x="1151909" y="3390622"/>
                  </a:lnTo>
                  <a:lnTo>
                    <a:pt x="1109286" y="3374538"/>
                  </a:lnTo>
                  <a:lnTo>
                    <a:pt x="1067202" y="3357384"/>
                  </a:lnTo>
                  <a:lnTo>
                    <a:pt x="1025672" y="3339176"/>
                  </a:lnTo>
                  <a:lnTo>
                    <a:pt x="984713" y="3319930"/>
                  </a:lnTo>
                  <a:lnTo>
                    <a:pt x="944342" y="3299663"/>
                  </a:lnTo>
                  <a:lnTo>
                    <a:pt x="904575" y="3278393"/>
                  </a:lnTo>
                  <a:lnTo>
                    <a:pt x="865428" y="3256135"/>
                  </a:lnTo>
                  <a:lnTo>
                    <a:pt x="826920" y="3232906"/>
                  </a:lnTo>
                  <a:lnTo>
                    <a:pt x="789066" y="3208724"/>
                  </a:lnTo>
                  <a:lnTo>
                    <a:pt x="751883" y="3183603"/>
                  </a:lnTo>
                  <a:lnTo>
                    <a:pt x="715387" y="3157562"/>
                  </a:lnTo>
                  <a:lnTo>
                    <a:pt x="679596" y="3130617"/>
                  </a:lnTo>
                  <a:lnTo>
                    <a:pt x="644526" y="3102785"/>
                  </a:lnTo>
                  <a:lnTo>
                    <a:pt x="610193" y="3074081"/>
                  </a:lnTo>
                  <a:lnTo>
                    <a:pt x="576614" y="3044524"/>
                  </a:lnTo>
                  <a:lnTo>
                    <a:pt x="543807" y="3014128"/>
                  </a:lnTo>
                  <a:lnTo>
                    <a:pt x="511786" y="2982913"/>
                  </a:lnTo>
                  <a:lnTo>
                    <a:pt x="480571" y="2950892"/>
                  </a:lnTo>
                  <a:lnTo>
                    <a:pt x="450175" y="2918085"/>
                  </a:lnTo>
                  <a:lnTo>
                    <a:pt x="420618" y="2884506"/>
                  </a:lnTo>
                  <a:lnTo>
                    <a:pt x="391914" y="2850173"/>
                  </a:lnTo>
                  <a:lnTo>
                    <a:pt x="364082" y="2815103"/>
                  </a:lnTo>
                  <a:lnTo>
                    <a:pt x="337137" y="2779312"/>
                  </a:lnTo>
                  <a:lnTo>
                    <a:pt x="311096" y="2742816"/>
                  </a:lnTo>
                  <a:lnTo>
                    <a:pt x="285975" y="2705633"/>
                  </a:lnTo>
                  <a:lnTo>
                    <a:pt x="261793" y="2667779"/>
                  </a:lnTo>
                  <a:lnTo>
                    <a:pt x="238564" y="2629270"/>
                  </a:lnTo>
                  <a:lnTo>
                    <a:pt x="216306" y="2590124"/>
                  </a:lnTo>
                  <a:lnTo>
                    <a:pt x="195036" y="2550357"/>
                  </a:lnTo>
                  <a:lnTo>
                    <a:pt x="174769" y="2509986"/>
                  </a:lnTo>
                  <a:lnTo>
                    <a:pt x="155523" y="2469027"/>
                  </a:lnTo>
                  <a:lnTo>
                    <a:pt x="137315" y="2427497"/>
                  </a:lnTo>
                  <a:lnTo>
                    <a:pt x="120161" y="2385413"/>
                  </a:lnTo>
                  <a:lnTo>
                    <a:pt x="104077" y="2342790"/>
                  </a:lnTo>
                  <a:lnTo>
                    <a:pt x="89081" y="2299647"/>
                  </a:lnTo>
                  <a:lnTo>
                    <a:pt x="75188" y="2256000"/>
                  </a:lnTo>
                  <a:lnTo>
                    <a:pt x="62417" y="2211864"/>
                  </a:lnTo>
                  <a:lnTo>
                    <a:pt x="50782" y="2167258"/>
                  </a:lnTo>
                  <a:lnTo>
                    <a:pt x="40302" y="2122197"/>
                  </a:lnTo>
                  <a:lnTo>
                    <a:pt x="30992" y="2076698"/>
                  </a:lnTo>
                  <a:lnTo>
                    <a:pt x="22869" y="2030779"/>
                  </a:lnTo>
                  <a:lnTo>
                    <a:pt x="15951" y="1984455"/>
                  </a:lnTo>
                  <a:lnTo>
                    <a:pt x="10253" y="1937743"/>
                  </a:lnTo>
                  <a:lnTo>
                    <a:pt x="5792" y="1890659"/>
                  </a:lnTo>
                  <a:lnTo>
                    <a:pt x="2585" y="1843222"/>
                  </a:lnTo>
                  <a:lnTo>
                    <a:pt x="649" y="1795446"/>
                  </a:lnTo>
                  <a:lnTo>
                    <a:pt x="0" y="1747349"/>
                  </a:lnTo>
                  <a:close/>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9525" y="0"/>
            <a:ext cx="8736965" cy="5162550"/>
            <a:chOff x="-9525" y="0"/>
            <a:chExt cx="8736965" cy="5162550"/>
          </a:xfrm>
        </p:grpSpPr>
        <p:sp>
          <p:nvSpPr>
            <p:cNvPr id="7" name="object 7"/>
            <p:cNvSpPr/>
            <p:nvPr/>
          </p:nvSpPr>
          <p:spPr>
            <a:xfrm>
              <a:off x="702175" y="3012748"/>
              <a:ext cx="2301875" cy="777875"/>
            </a:xfrm>
            <a:custGeom>
              <a:avLst/>
              <a:gdLst/>
              <a:ahLst/>
              <a:cxnLst/>
              <a:rect l="l" t="t" r="r" b="b"/>
              <a:pathLst>
                <a:path w="2301875" h="777875">
                  <a:moveTo>
                    <a:pt x="0" y="777326"/>
                  </a:moveTo>
                  <a:lnTo>
                    <a:pt x="230160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8" name="object 8"/>
            <p:cNvPicPr/>
            <p:nvPr/>
          </p:nvPicPr>
          <p:blipFill>
            <a:blip r:embed="rId2" cstate="print"/>
            <a:stretch>
              <a:fillRect/>
            </a:stretch>
          </p:blipFill>
          <p:spPr>
            <a:xfrm>
              <a:off x="2984190" y="2973412"/>
              <a:ext cx="111023" cy="78672"/>
            </a:xfrm>
            <a:prstGeom prst="rect">
              <a:avLst/>
            </a:prstGeom>
          </p:spPr>
        </p:pic>
        <p:sp>
          <p:nvSpPr>
            <p:cNvPr id="9" name="object 9"/>
            <p:cNvSpPr/>
            <p:nvPr/>
          </p:nvSpPr>
          <p:spPr>
            <a:xfrm>
              <a:off x="989424" y="470774"/>
              <a:ext cx="2089150" cy="889000"/>
            </a:xfrm>
            <a:custGeom>
              <a:avLst/>
              <a:gdLst/>
              <a:ahLst/>
              <a:cxnLst/>
              <a:rect l="l" t="t" r="r" b="b"/>
              <a:pathLst>
                <a:path w="2089150" h="889000">
                  <a:moveTo>
                    <a:pt x="0" y="0"/>
                  </a:moveTo>
                  <a:lnTo>
                    <a:pt x="2089024" y="888849"/>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0" name="object 10"/>
            <p:cNvPicPr/>
            <p:nvPr/>
          </p:nvPicPr>
          <p:blipFill>
            <a:blip r:embed="rId3" cstate="print"/>
            <a:stretch>
              <a:fillRect/>
            </a:stretch>
          </p:blipFill>
          <p:spPr>
            <a:xfrm>
              <a:off x="3056605" y="1321145"/>
              <a:ext cx="110918" cy="81850"/>
            </a:xfrm>
            <a:prstGeom prst="rect">
              <a:avLst/>
            </a:prstGeom>
          </p:spPr>
        </p:pic>
        <p:sp>
          <p:nvSpPr>
            <p:cNvPr id="11" name="object 11"/>
            <p:cNvSpPr/>
            <p:nvPr/>
          </p:nvSpPr>
          <p:spPr>
            <a:xfrm>
              <a:off x="6470899" y="2242099"/>
              <a:ext cx="2160270" cy="0"/>
            </a:xfrm>
            <a:custGeom>
              <a:avLst/>
              <a:gdLst/>
              <a:ahLst/>
              <a:cxnLst/>
              <a:rect l="l" t="t" r="r" b="b"/>
              <a:pathLst>
                <a:path w="2160270">
                  <a:moveTo>
                    <a:pt x="0" y="0"/>
                  </a:moveTo>
                  <a:lnTo>
                    <a:pt x="2159999" y="0"/>
                  </a:lnTo>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8621375" y="2201109"/>
              <a:ext cx="105500" cy="81980"/>
            </a:xfrm>
            <a:prstGeom prst="rect">
              <a:avLst/>
            </a:prstGeom>
          </p:spPr>
        </p:pic>
        <p:pic>
          <p:nvPicPr>
            <p:cNvPr id="13" name="object 13"/>
            <p:cNvPicPr/>
            <p:nvPr/>
          </p:nvPicPr>
          <p:blipFill>
            <a:blip r:embed="rId5" cstate="print"/>
            <a:stretch>
              <a:fillRect/>
            </a:stretch>
          </p:blipFill>
          <p:spPr>
            <a:xfrm>
              <a:off x="1380513" y="233100"/>
              <a:ext cx="352424" cy="304799"/>
            </a:xfrm>
            <a:prstGeom prst="rect">
              <a:avLst/>
            </a:prstGeom>
          </p:spPr>
        </p:pic>
        <p:sp>
          <p:nvSpPr>
            <p:cNvPr id="14" name="object 14"/>
            <p:cNvSpPr/>
            <p:nvPr/>
          </p:nvSpPr>
          <p:spPr>
            <a:xfrm>
              <a:off x="1370988" y="2235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5" name="object 15"/>
            <p:cNvPicPr/>
            <p:nvPr/>
          </p:nvPicPr>
          <p:blipFill>
            <a:blip r:embed="rId6" cstate="print"/>
            <a:stretch>
              <a:fillRect/>
            </a:stretch>
          </p:blipFill>
          <p:spPr>
            <a:xfrm>
              <a:off x="1300363" y="3061025"/>
              <a:ext cx="295274" cy="361949"/>
            </a:xfrm>
            <a:prstGeom prst="rect">
              <a:avLst/>
            </a:prstGeom>
          </p:spPr>
        </p:pic>
        <p:sp>
          <p:nvSpPr>
            <p:cNvPr id="16" name="object 16"/>
            <p:cNvSpPr/>
            <p:nvPr/>
          </p:nvSpPr>
          <p:spPr>
            <a:xfrm>
              <a:off x="1290837" y="3051499"/>
              <a:ext cx="314325" cy="381000"/>
            </a:xfrm>
            <a:custGeom>
              <a:avLst/>
              <a:gdLst/>
              <a:ahLst/>
              <a:cxnLst/>
              <a:rect l="l" t="t" r="r" b="b"/>
              <a:pathLst>
                <a:path w="314325" h="381000">
                  <a:moveTo>
                    <a:pt x="0" y="0"/>
                  </a:moveTo>
                  <a:lnTo>
                    <a:pt x="314324" y="0"/>
                  </a:lnTo>
                  <a:lnTo>
                    <a:pt x="314324" y="380999"/>
                  </a:lnTo>
                  <a:lnTo>
                    <a:pt x="0" y="38099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7" name="object 17"/>
            <p:cNvPicPr/>
            <p:nvPr/>
          </p:nvPicPr>
          <p:blipFill>
            <a:blip r:embed="rId7" cstate="print"/>
            <a:stretch>
              <a:fillRect/>
            </a:stretch>
          </p:blipFill>
          <p:spPr>
            <a:xfrm>
              <a:off x="7245938" y="1758699"/>
              <a:ext cx="314324" cy="304799"/>
            </a:xfrm>
            <a:prstGeom prst="rect">
              <a:avLst/>
            </a:prstGeom>
          </p:spPr>
        </p:pic>
        <p:sp>
          <p:nvSpPr>
            <p:cNvPr id="18" name="object 18"/>
            <p:cNvSpPr/>
            <p:nvPr/>
          </p:nvSpPr>
          <p:spPr>
            <a:xfrm>
              <a:off x="7236413" y="1749174"/>
              <a:ext cx="371475" cy="323850"/>
            </a:xfrm>
            <a:custGeom>
              <a:avLst/>
              <a:gdLst/>
              <a:ahLst/>
              <a:cxnLst/>
              <a:rect l="l" t="t" r="r" b="b"/>
              <a:pathLst>
                <a:path w="371475" h="323850">
                  <a:moveTo>
                    <a:pt x="0" y="0"/>
                  </a:moveTo>
                  <a:lnTo>
                    <a:pt x="371474" y="0"/>
                  </a:lnTo>
                  <a:lnTo>
                    <a:pt x="371474" y="323849"/>
                  </a:lnTo>
                  <a:lnTo>
                    <a:pt x="0" y="32384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19" name="object 19"/>
            <p:cNvSpPr/>
            <p:nvPr/>
          </p:nvSpPr>
          <p:spPr>
            <a:xfrm>
              <a:off x="6585412" y="2433625"/>
              <a:ext cx="2112010" cy="0"/>
            </a:xfrm>
            <a:custGeom>
              <a:avLst/>
              <a:gdLst/>
              <a:ahLst/>
              <a:cxnLst/>
              <a:rect l="l" t="t" r="r" b="b"/>
              <a:pathLst>
                <a:path w="2112009">
                  <a:moveTo>
                    <a:pt x="2111700" y="0"/>
                  </a:moveTo>
                  <a:lnTo>
                    <a:pt x="0"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0" name="object 20"/>
            <p:cNvPicPr/>
            <p:nvPr/>
          </p:nvPicPr>
          <p:blipFill>
            <a:blip r:embed="rId8" cstate="print"/>
            <a:stretch>
              <a:fillRect/>
            </a:stretch>
          </p:blipFill>
          <p:spPr>
            <a:xfrm>
              <a:off x="6489436" y="2392634"/>
              <a:ext cx="105500" cy="81980"/>
            </a:xfrm>
            <a:prstGeom prst="rect">
              <a:avLst/>
            </a:prstGeom>
          </p:spPr>
        </p:pic>
        <p:pic>
          <p:nvPicPr>
            <p:cNvPr id="21" name="object 21"/>
            <p:cNvPicPr/>
            <p:nvPr/>
          </p:nvPicPr>
          <p:blipFill>
            <a:blip r:embed="rId9" cstate="print"/>
            <a:stretch>
              <a:fillRect/>
            </a:stretch>
          </p:blipFill>
          <p:spPr>
            <a:xfrm>
              <a:off x="7164988" y="2555188"/>
              <a:ext cx="514349" cy="676274"/>
            </a:xfrm>
            <a:prstGeom prst="rect">
              <a:avLst/>
            </a:prstGeom>
          </p:spPr>
        </p:pic>
        <p:sp>
          <p:nvSpPr>
            <p:cNvPr id="22" name="object 22"/>
            <p:cNvSpPr/>
            <p:nvPr/>
          </p:nvSpPr>
          <p:spPr>
            <a:xfrm>
              <a:off x="7155463" y="2545662"/>
              <a:ext cx="533400" cy="695325"/>
            </a:xfrm>
            <a:custGeom>
              <a:avLst/>
              <a:gdLst/>
              <a:ahLst/>
              <a:cxnLst/>
              <a:rect l="l" t="t" r="r" b="b"/>
              <a:pathLst>
                <a:path w="533400" h="695325">
                  <a:moveTo>
                    <a:pt x="0" y="0"/>
                  </a:moveTo>
                  <a:lnTo>
                    <a:pt x="533399" y="0"/>
                  </a:lnTo>
                  <a:lnTo>
                    <a:pt x="533399" y="695324"/>
                  </a:lnTo>
                  <a:lnTo>
                    <a:pt x="0" y="6953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23"/>
            <p:cNvPicPr/>
            <p:nvPr/>
          </p:nvPicPr>
          <p:blipFill>
            <a:blip r:embed="rId10" cstate="print"/>
            <a:stretch>
              <a:fillRect/>
            </a:stretch>
          </p:blipFill>
          <p:spPr>
            <a:xfrm>
              <a:off x="3398763" y="1290438"/>
              <a:ext cx="485774" cy="638174"/>
            </a:xfrm>
            <a:prstGeom prst="rect">
              <a:avLst/>
            </a:prstGeom>
          </p:spPr>
        </p:pic>
        <p:sp>
          <p:nvSpPr>
            <p:cNvPr id="24" name="object 24"/>
            <p:cNvSpPr/>
            <p:nvPr/>
          </p:nvSpPr>
          <p:spPr>
            <a:xfrm>
              <a:off x="3389238" y="1280913"/>
              <a:ext cx="504825" cy="657225"/>
            </a:xfrm>
            <a:custGeom>
              <a:avLst/>
              <a:gdLst/>
              <a:ahLst/>
              <a:cxnLst/>
              <a:rect l="l" t="t" r="r" b="b"/>
              <a:pathLst>
                <a:path w="504825" h="657225">
                  <a:moveTo>
                    <a:pt x="0" y="0"/>
                  </a:moveTo>
                  <a:lnTo>
                    <a:pt x="504824" y="0"/>
                  </a:lnTo>
                  <a:lnTo>
                    <a:pt x="504824" y="657224"/>
                  </a:lnTo>
                  <a:lnTo>
                    <a:pt x="0" y="657224"/>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5" name="object 25"/>
            <p:cNvPicPr/>
            <p:nvPr/>
          </p:nvPicPr>
          <p:blipFill>
            <a:blip r:embed="rId11" cstate="print"/>
            <a:stretch>
              <a:fillRect/>
            </a:stretch>
          </p:blipFill>
          <p:spPr>
            <a:xfrm>
              <a:off x="3398763" y="2493038"/>
              <a:ext cx="409574" cy="704849"/>
            </a:xfrm>
            <a:prstGeom prst="rect">
              <a:avLst/>
            </a:prstGeom>
          </p:spPr>
        </p:pic>
        <p:sp>
          <p:nvSpPr>
            <p:cNvPr id="26" name="object 26"/>
            <p:cNvSpPr/>
            <p:nvPr/>
          </p:nvSpPr>
          <p:spPr>
            <a:xfrm>
              <a:off x="3389238" y="2483512"/>
              <a:ext cx="428625" cy="723900"/>
            </a:xfrm>
            <a:custGeom>
              <a:avLst/>
              <a:gdLst/>
              <a:ahLst/>
              <a:cxnLst/>
              <a:rect l="l" t="t" r="r" b="b"/>
              <a:pathLst>
                <a:path w="428625" h="723900">
                  <a:moveTo>
                    <a:pt x="0" y="0"/>
                  </a:moveTo>
                  <a:lnTo>
                    <a:pt x="428624" y="0"/>
                  </a:lnTo>
                  <a:lnTo>
                    <a:pt x="428624" y="723899"/>
                  </a:lnTo>
                  <a:lnTo>
                    <a:pt x="0" y="7238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7" name="object 27"/>
            <p:cNvPicPr/>
            <p:nvPr/>
          </p:nvPicPr>
          <p:blipFill>
            <a:blip r:embed="rId12" cstate="print"/>
            <a:stretch>
              <a:fillRect/>
            </a:stretch>
          </p:blipFill>
          <p:spPr>
            <a:xfrm>
              <a:off x="799525" y="712036"/>
              <a:ext cx="2129399" cy="1553150"/>
            </a:xfrm>
            <a:prstGeom prst="rect">
              <a:avLst/>
            </a:prstGeom>
          </p:spPr>
        </p:pic>
        <p:sp>
          <p:nvSpPr>
            <p:cNvPr id="28" name="object 28"/>
            <p:cNvSpPr/>
            <p:nvPr/>
          </p:nvSpPr>
          <p:spPr>
            <a:xfrm>
              <a:off x="784705" y="741557"/>
              <a:ext cx="811530" cy="833119"/>
            </a:xfrm>
            <a:custGeom>
              <a:avLst/>
              <a:gdLst/>
              <a:ahLst/>
              <a:cxnLst/>
              <a:rect l="l" t="t" r="r" b="b"/>
              <a:pathLst>
                <a:path w="811530" h="833119">
                  <a:moveTo>
                    <a:pt x="281468" y="0"/>
                  </a:moveTo>
                  <a:lnTo>
                    <a:pt x="811269" y="260400"/>
                  </a:lnTo>
                  <a:lnTo>
                    <a:pt x="529800" y="833066"/>
                  </a:lnTo>
                  <a:lnTo>
                    <a:pt x="0" y="572666"/>
                  </a:lnTo>
                  <a:lnTo>
                    <a:pt x="281468"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9" name="object 29"/>
            <p:cNvPicPr/>
            <p:nvPr/>
          </p:nvPicPr>
          <p:blipFill>
            <a:blip r:embed="rId13" cstate="print"/>
            <a:stretch>
              <a:fillRect/>
            </a:stretch>
          </p:blipFill>
          <p:spPr>
            <a:xfrm>
              <a:off x="1202509" y="3189279"/>
              <a:ext cx="2132705" cy="1320414"/>
            </a:xfrm>
            <a:prstGeom prst="rect">
              <a:avLst/>
            </a:prstGeom>
          </p:spPr>
        </p:pic>
        <p:sp>
          <p:nvSpPr>
            <p:cNvPr id="30" name="object 30"/>
            <p:cNvSpPr/>
            <p:nvPr/>
          </p:nvSpPr>
          <p:spPr>
            <a:xfrm>
              <a:off x="1196016" y="3671193"/>
              <a:ext cx="767080" cy="796290"/>
            </a:xfrm>
            <a:custGeom>
              <a:avLst/>
              <a:gdLst/>
              <a:ahLst/>
              <a:cxnLst/>
              <a:rect l="l" t="t" r="r" b="b"/>
              <a:pathLst>
                <a:path w="767080" h="796289">
                  <a:moveTo>
                    <a:pt x="0" y="193199"/>
                  </a:moveTo>
                  <a:lnTo>
                    <a:pt x="557700" y="0"/>
                  </a:lnTo>
                  <a:lnTo>
                    <a:pt x="766615" y="603064"/>
                  </a:lnTo>
                  <a:lnTo>
                    <a:pt x="208915" y="796264"/>
                  </a:lnTo>
                  <a:lnTo>
                    <a:pt x="0" y="193199"/>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1" name="object 31"/>
            <p:cNvSpPr/>
            <p:nvPr/>
          </p:nvSpPr>
          <p:spPr>
            <a:xfrm>
              <a:off x="0" y="0"/>
              <a:ext cx="1119505" cy="1125855"/>
            </a:xfrm>
            <a:custGeom>
              <a:avLst/>
              <a:gdLst/>
              <a:ahLst/>
              <a:cxnLst/>
              <a:rect l="l" t="t" r="r" b="b"/>
              <a:pathLst>
                <a:path w="1119505" h="1125855">
                  <a:moveTo>
                    <a:pt x="0" y="1125539"/>
                  </a:moveTo>
                  <a:lnTo>
                    <a:pt x="0" y="0"/>
                  </a:lnTo>
                  <a:lnTo>
                    <a:pt x="1118892" y="0"/>
                  </a:lnTo>
                  <a:lnTo>
                    <a:pt x="1098422" y="60340"/>
                  </a:lnTo>
                  <a:lnTo>
                    <a:pt x="1082338" y="102963"/>
                  </a:lnTo>
                  <a:lnTo>
                    <a:pt x="1065184" y="145047"/>
                  </a:lnTo>
                  <a:lnTo>
                    <a:pt x="1046976" y="186577"/>
                  </a:lnTo>
                  <a:lnTo>
                    <a:pt x="1027730" y="227536"/>
                  </a:lnTo>
                  <a:lnTo>
                    <a:pt x="1007463" y="267907"/>
                  </a:lnTo>
                  <a:lnTo>
                    <a:pt x="986193" y="307675"/>
                  </a:lnTo>
                  <a:lnTo>
                    <a:pt x="963935" y="346821"/>
                  </a:lnTo>
                  <a:lnTo>
                    <a:pt x="940706" y="385329"/>
                  </a:lnTo>
                  <a:lnTo>
                    <a:pt x="916524" y="423183"/>
                  </a:lnTo>
                  <a:lnTo>
                    <a:pt x="891403" y="460366"/>
                  </a:lnTo>
                  <a:lnTo>
                    <a:pt x="865362" y="496862"/>
                  </a:lnTo>
                  <a:lnTo>
                    <a:pt x="838417" y="532653"/>
                  </a:lnTo>
                  <a:lnTo>
                    <a:pt x="810585" y="567723"/>
                  </a:lnTo>
                  <a:lnTo>
                    <a:pt x="781881" y="602056"/>
                  </a:lnTo>
                  <a:lnTo>
                    <a:pt x="752324" y="635635"/>
                  </a:lnTo>
                  <a:lnTo>
                    <a:pt x="721928" y="668442"/>
                  </a:lnTo>
                  <a:lnTo>
                    <a:pt x="690713" y="700463"/>
                  </a:lnTo>
                  <a:lnTo>
                    <a:pt x="658692" y="731679"/>
                  </a:lnTo>
                  <a:lnTo>
                    <a:pt x="625885" y="762074"/>
                  </a:lnTo>
                  <a:lnTo>
                    <a:pt x="592306" y="791631"/>
                  </a:lnTo>
                  <a:lnTo>
                    <a:pt x="557973" y="820335"/>
                  </a:lnTo>
                  <a:lnTo>
                    <a:pt x="522903" y="848167"/>
                  </a:lnTo>
                  <a:lnTo>
                    <a:pt x="487112" y="875112"/>
                  </a:lnTo>
                  <a:lnTo>
                    <a:pt x="450616" y="901153"/>
                  </a:lnTo>
                  <a:lnTo>
                    <a:pt x="413433" y="926274"/>
                  </a:lnTo>
                  <a:lnTo>
                    <a:pt x="375579" y="950456"/>
                  </a:lnTo>
                  <a:lnTo>
                    <a:pt x="337070" y="973685"/>
                  </a:lnTo>
                  <a:lnTo>
                    <a:pt x="297924" y="995943"/>
                  </a:lnTo>
                  <a:lnTo>
                    <a:pt x="258157" y="1017214"/>
                  </a:lnTo>
                  <a:lnTo>
                    <a:pt x="217786" y="1037480"/>
                  </a:lnTo>
                  <a:lnTo>
                    <a:pt x="176827" y="1056726"/>
                  </a:lnTo>
                  <a:lnTo>
                    <a:pt x="135297" y="1074934"/>
                  </a:lnTo>
                  <a:lnTo>
                    <a:pt x="93213" y="1092088"/>
                  </a:lnTo>
                  <a:lnTo>
                    <a:pt x="50590" y="1108172"/>
                  </a:lnTo>
                  <a:lnTo>
                    <a:pt x="7447" y="1123168"/>
                  </a:lnTo>
                  <a:lnTo>
                    <a:pt x="0" y="1125539"/>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2" name="object 32"/>
            <p:cNvSpPr/>
            <p:nvPr/>
          </p:nvSpPr>
          <p:spPr>
            <a:xfrm>
              <a:off x="0" y="0"/>
              <a:ext cx="1119505" cy="1125855"/>
            </a:xfrm>
            <a:custGeom>
              <a:avLst/>
              <a:gdLst/>
              <a:ahLst/>
              <a:cxnLst/>
              <a:rect l="l" t="t" r="r" b="b"/>
              <a:pathLst>
                <a:path w="1119505" h="1125855">
                  <a:moveTo>
                    <a:pt x="1118892" y="0"/>
                  </a:moveTo>
                  <a:lnTo>
                    <a:pt x="1098422" y="60340"/>
                  </a:lnTo>
                  <a:lnTo>
                    <a:pt x="1082338" y="102963"/>
                  </a:lnTo>
                  <a:lnTo>
                    <a:pt x="1065184" y="145047"/>
                  </a:lnTo>
                  <a:lnTo>
                    <a:pt x="1046976" y="186577"/>
                  </a:lnTo>
                  <a:lnTo>
                    <a:pt x="1027730" y="227536"/>
                  </a:lnTo>
                  <a:lnTo>
                    <a:pt x="1007463" y="267907"/>
                  </a:lnTo>
                  <a:lnTo>
                    <a:pt x="986193" y="307675"/>
                  </a:lnTo>
                  <a:lnTo>
                    <a:pt x="963935" y="346821"/>
                  </a:lnTo>
                  <a:lnTo>
                    <a:pt x="940706" y="385329"/>
                  </a:lnTo>
                  <a:lnTo>
                    <a:pt x="916524" y="423183"/>
                  </a:lnTo>
                  <a:lnTo>
                    <a:pt x="891403" y="460366"/>
                  </a:lnTo>
                  <a:lnTo>
                    <a:pt x="865362" y="496862"/>
                  </a:lnTo>
                  <a:lnTo>
                    <a:pt x="838417" y="532653"/>
                  </a:lnTo>
                  <a:lnTo>
                    <a:pt x="810585" y="567723"/>
                  </a:lnTo>
                  <a:lnTo>
                    <a:pt x="781881" y="602056"/>
                  </a:lnTo>
                  <a:lnTo>
                    <a:pt x="752324" y="635635"/>
                  </a:lnTo>
                  <a:lnTo>
                    <a:pt x="721928" y="668442"/>
                  </a:lnTo>
                  <a:lnTo>
                    <a:pt x="690713" y="700463"/>
                  </a:lnTo>
                  <a:lnTo>
                    <a:pt x="658692" y="731679"/>
                  </a:lnTo>
                  <a:lnTo>
                    <a:pt x="625885" y="762074"/>
                  </a:lnTo>
                  <a:lnTo>
                    <a:pt x="592306" y="791631"/>
                  </a:lnTo>
                  <a:lnTo>
                    <a:pt x="557973" y="820335"/>
                  </a:lnTo>
                  <a:lnTo>
                    <a:pt x="522903" y="848167"/>
                  </a:lnTo>
                  <a:lnTo>
                    <a:pt x="487112" y="875112"/>
                  </a:lnTo>
                  <a:lnTo>
                    <a:pt x="450616" y="901153"/>
                  </a:lnTo>
                  <a:lnTo>
                    <a:pt x="413433" y="926274"/>
                  </a:lnTo>
                  <a:lnTo>
                    <a:pt x="375579" y="950456"/>
                  </a:lnTo>
                  <a:lnTo>
                    <a:pt x="337070" y="973685"/>
                  </a:lnTo>
                  <a:lnTo>
                    <a:pt x="297924" y="995943"/>
                  </a:lnTo>
                  <a:lnTo>
                    <a:pt x="258157" y="1017214"/>
                  </a:lnTo>
                  <a:lnTo>
                    <a:pt x="217786" y="1037480"/>
                  </a:lnTo>
                  <a:lnTo>
                    <a:pt x="176827" y="1056726"/>
                  </a:lnTo>
                  <a:lnTo>
                    <a:pt x="135297" y="1074934"/>
                  </a:lnTo>
                  <a:lnTo>
                    <a:pt x="93213" y="1092088"/>
                  </a:lnTo>
                  <a:lnTo>
                    <a:pt x="50590" y="1108172"/>
                  </a:lnTo>
                  <a:lnTo>
                    <a:pt x="7447" y="1123168"/>
                  </a:lnTo>
                  <a:lnTo>
                    <a:pt x="0" y="1125539"/>
                  </a:lnTo>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3" name="object 33"/>
            <p:cNvSpPr/>
            <p:nvPr/>
          </p:nvSpPr>
          <p:spPr>
            <a:xfrm>
              <a:off x="0" y="2973422"/>
              <a:ext cx="702310" cy="2170430"/>
            </a:xfrm>
            <a:custGeom>
              <a:avLst/>
              <a:gdLst/>
              <a:ahLst/>
              <a:cxnLst/>
              <a:rect l="l" t="t" r="r" b="b"/>
              <a:pathLst>
                <a:path w="702310" h="2170429">
                  <a:moveTo>
                    <a:pt x="523784" y="2170077"/>
                  </a:moveTo>
                  <a:lnTo>
                    <a:pt x="0" y="2170077"/>
                  </a:lnTo>
                  <a:lnTo>
                    <a:pt x="0" y="0"/>
                  </a:lnTo>
                  <a:lnTo>
                    <a:pt x="43085" y="33134"/>
                  </a:lnTo>
                  <a:lnTo>
                    <a:pt x="81157" y="64330"/>
                  </a:lnTo>
                  <a:lnTo>
                    <a:pt x="118416" y="96657"/>
                  </a:lnTo>
                  <a:lnTo>
                    <a:pt x="154835" y="130105"/>
                  </a:lnTo>
                  <a:lnTo>
                    <a:pt x="190388" y="164664"/>
                  </a:lnTo>
                  <a:lnTo>
                    <a:pt x="224946" y="200216"/>
                  </a:lnTo>
                  <a:lnTo>
                    <a:pt x="258395" y="236635"/>
                  </a:lnTo>
                  <a:lnTo>
                    <a:pt x="290722" y="273894"/>
                  </a:lnTo>
                  <a:lnTo>
                    <a:pt x="321917" y="311966"/>
                  </a:lnTo>
                  <a:lnTo>
                    <a:pt x="351969" y="350825"/>
                  </a:lnTo>
                  <a:lnTo>
                    <a:pt x="380867" y="390444"/>
                  </a:lnTo>
                  <a:lnTo>
                    <a:pt x="408599" y="430796"/>
                  </a:lnTo>
                  <a:lnTo>
                    <a:pt x="435155" y="471855"/>
                  </a:lnTo>
                  <a:lnTo>
                    <a:pt x="460523" y="513593"/>
                  </a:lnTo>
                  <a:lnTo>
                    <a:pt x="484693" y="555984"/>
                  </a:lnTo>
                  <a:lnTo>
                    <a:pt x="507653" y="599002"/>
                  </a:lnTo>
                  <a:lnTo>
                    <a:pt x="529393" y="642619"/>
                  </a:lnTo>
                  <a:lnTo>
                    <a:pt x="549901" y="686809"/>
                  </a:lnTo>
                  <a:lnTo>
                    <a:pt x="569165" y="731545"/>
                  </a:lnTo>
                  <a:lnTo>
                    <a:pt x="587176" y="776800"/>
                  </a:lnTo>
                  <a:lnTo>
                    <a:pt x="603922" y="822549"/>
                  </a:lnTo>
                  <a:lnTo>
                    <a:pt x="619392" y="868763"/>
                  </a:lnTo>
                  <a:lnTo>
                    <a:pt x="633575" y="915416"/>
                  </a:lnTo>
                  <a:lnTo>
                    <a:pt x="646459" y="962482"/>
                  </a:lnTo>
                  <a:lnTo>
                    <a:pt x="658035" y="1009933"/>
                  </a:lnTo>
                  <a:lnTo>
                    <a:pt x="668289" y="1057744"/>
                  </a:lnTo>
                  <a:lnTo>
                    <a:pt x="677213" y="1105887"/>
                  </a:lnTo>
                  <a:lnTo>
                    <a:pt x="684794" y="1154335"/>
                  </a:lnTo>
                  <a:lnTo>
                    <a:pt x="691021" y="1203063"/>
                  </a:lnTo>
                  <a:lnTo>
                    <a:pt x="695884" y="1252042"/>
                  </a:lnTo>
                  <a:lnTo>
                    <a:pt x="699371" y="1301248"/>
                  </a:lnTo>
                  <a:lnTo>
                    <a:pt x="701472" y="1350651"/>
                  </a:lnTo>
                  <a:lnTo>
                    <a:pt x="702174" y="1400227"/>
                  </a:lnTo>
                  <a:lnTo>
                    <a:pt x="701525" y="1448324"/>
                  </a:lnTo>
                  <a:lnTo>
                    <a:pt x="699589" y="1496099"/>
                  </a:lnTo>
                  <a:lnTo>
                    <a:pt x="696382" y="1543537"/>
                  </a:lnTo>
                  <a:lnTo>
                    <a:pt x="691921" y="1590620"/>
                  </a:lnTo>
                  <a:lnTo>
                    <a:pt x="686223" y="1637332"/>
                  </a:lnTo>
                  <a:lnTo>
                    <a:pt x="679305" y="1683656"/>
                  </a:lnTo>
                  <a:lnTo>
                    <a:pt x="671182" y="1729576"/>
                  </a:lnTo>
                  <a:lnTo>
                    <a:pt x="661872" y="1775075"/>
                  </a:lnTo>
                  <a:lnTo>
                    <a:pt x="651392" y="1820135"/>
                  </a:lnTo>
                  <a:lnTo>
                    <a:pt x="639757" y="1864742"/>
                  </a:lnTo>
                  <a:lnTo>
                    <a:pt x="626986" y="1908877"/>
                  </a:lnTo>
                  <a:lnTo>
                    <a:pt x="613093" y="1952525"/>
                  </a:lnTo>
                  <a:lnTo>
                    <a:pt x="598097" y="1995668"/>
                  </a:lnTo>
                  <a:lnTo>
                    <a:pt x="582013" y="2038290"/>
                  </a:lnTo>
                  <a:lnTo>
                    <a:pt x="564859" y="2080374"/>
                  </a:lnTo>
                  <a:lnTo>
                    <a:pt x="546651" y="2121905"/>
                  </a:lnTo>
                  <a:lnTo>
                    <a:pt x="527405" y="2162864"/>
                  </a:lnTo>
                  <a:lnTo>
                    <a:pt x="523784" y="2170077"/>
                  </a:lnTo>
                  <a:close/>
                </a:path>
              </a:pathLst>
            </a:custGeom>
            <a:solidFill>
              <a:srgbClr val="F3F3F3"/>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4" name="object 34"/>
            <p:cNvSpPr/>
            <p:nvPr/>
          </p:nvSpPr>
          <p:spPr>
            <a:xfrm>
              <a:off x="0" y="2973422"/>
              <a:ext cx="702310" cy="2170430"/>
            </a:xfrm>
            <a:custGeom>
              <a:avLst/>
              <a:gdLst/>
              <a:ahLst/>
              <a:cxnLst/>
              <a:rect l="l" t="t" r="r" b="b"/>
              <a:pathLst>
                <a:path w="702310" h="2170429">
                  <a:moveTo>
                    <a:pt x="0" y="0"/>
                  </a:moveTo>
                  <a:lnTo>
                    <a:pt x="43085" y="33134"/>
                  </a:lnTo>
                  <a:lnTo>
                    <a:pt x="81157" y="64330"/>
                  </a:lnTo>
                  <a:lnTo>
                    <a:pt x="118416" y="96657"/>
                  </a:lnTo>
                  <a:lnTo>
                    <a:pt x="154835" y="130105"/>
                  </a:lnTo>
                  <a:lnTo>
                    <a:pt x="190388" y="164664"/>
                  </a:lnTo>
                  <a:lnTo>
                    <a:pt x="224946" y="200216"/>
                  </a:lnTo>
                  <a:lnTo>
                    <a:pt x="258395" y="236635"/>
                  </a:lnTo>
                  <a:lnTo>
                    <a:pt x="290722" y="273894"/>
                  </a:lnTo>
                  <a:lnTo>
                    <a:pt x="321917" y="311966"/>
                  </a:lnTo>
                  <a:lnTo>
                    <a:pt x="351969" y="350825"/>
                  </a:lnTo>
                  <a:lnTo>
                    <a:pt x="380867" y="390444"/>
                  </a:lnTo>
                  <a:lnTo>
                    <a:pt x="408599" y="430796"/>
                  </a:lnTo>
                  <a:lnTo>
                    <a:pt x="435155" y="471855"/>
                  </a:lnTo>
                  <a:lnTo>
                    <a:pt x="460523" y="513593"/>
                  </a:lnTo>
                  <a:lnTo>
                    <a:pt x="484693" y="555984"/>
                  </a:lnTo>
                  <a:lnTo>
                    <a:pt x="507653" y="599002"/>
                  </a:lnTo>
                  <a:lnTo>
                    <a:pt x="529393" y="642619"/>
                  </a:lnTo>
                  <a:lnTo>
                    <a:pt x="549901" y="686809"/>
                  </a:lnTo>
                  <a:lnTo>
                    <a:pt x="569165" y="731545"/>
                  </a:lnTo>
                  <a:lnTo>
                    <a:pt x="587176" y="776800"/>
                  </a:lnTo>
                  <a:lnTo>
                    <a:pt x="603922" y="822549"/>
                  </a:lnTo>
                  <a:lnTo>
                    <a:pt x="619392" y="868763"/>
                  </a:lnTo>
                  <a:lnTo>
                    <a:pt x="633575" y="915416"/>
                  </a:lnTo>
                  <a:lnTo>
                    <a:pt x="646459" y="962482"/>
                  </a:lnTo>
                  <a:lnTo>
                    <a:pt x="658035" y="1009933"/>
                  </a:lnTo>
                  <a:lnTo>
                    <a:pt x="668289" y="1057744"/>
                  </a:lnTo>
                  <a:lnTo>
                    <a:pt x="677213" y="1105887"/>
                  </a:lnTo>
                  <a:lnTo>
                    <a:pt x="684794" y="1154335"/>
                  </a:lnTo>
                  <a:lnTo>
                    <a:pt x="691021" y="1203063"/>
                  </a:lnTo>
                  <a:lnTo>
                    <a:pt x="695884" y="1252042"/>
                  </a:lnTo>
                  <a:lnTo>
                    <a:pt x="699371" y="1301248"/>
                  </a:lnTo>
                  <a:lnTo>
                    <a:pt x="701472" y="1350651"/>
                  </a:lnTo>
                  <a:lnTo>
                    <a:pt x="702174" y="1400227"/>
                  </a:lnTo>
                  <a:lnTo>
                    <a:pt x="701525" y="1448324"/>
                  </a:lnTo>
                  <a:lnTo>
                    <a:pt x="699589" y="1496099"/>
                  </a:lnTo>
                  <a:lnTo>
                    <a:pt x="696382" y="1543537"/>
                  </a:lnTo>
                  <a:lnTo>
                    <a:pt x="691921" y="1590620"/>
                  </a:lnTo>
                  <a:lnTo>
                    <a:pt x="686223" y="1637332"/>
                  </a:lnTo>
                  <a:lnTo>
                    <a:pt x="679305" y="1683656"/>
                  </a:lnTo>
                  <a:lnTo>
                    <a:pt x="671182" y="1729576"/>
                  </a:lnTo>
                  <a:lnTo>
                    <a:pt x="661872" y="1775075"/>
                  </a:lnTo>
                  <a:lnTo>
                    <a:pt x="651392" y="1820135"/>
                  </a:lnTo>
                  <a:lnTo>
                    <a:pt x="639757" y="1864742"/>
                  </a:lnTo>
                  <a:lnTo>
                    <a:pt x="626986" y="1908877"/>
                  </a:lnTo>
                  <a:lnTo>
                    <a:pt x="613093" y="1952525"/>
                  </a:lnTo>
                  <a:lnTo>
                    <a:pt x="598097" y="1995668"/>
                  </a:lnTo>
                  <a:lnTo>
                    <a:pt x="582013" y="2038290"/>
                  </a:lnTo>
                  <a:lnTo>
                    <a:pt x="564859" y="2080374"/>
                  </a:lnTo>
                  <a:lnTo>
                    <a:pt x="546651" y="2121905"/>
                  </a:lnTo>
                  <a:lnTo>
                    <a:pt x="527405" y="2162864"/>
                  </a:lnTo>
                  <a:lnTo>
                    <a:pt x="523784" y="2170077"/>
                  </a:lnTo>
                </a:path>
              </a:pathLst>
            </a:custGeom>
            <a:ln w="19049">
              <a:solidFill>
                <a:srgbClr val="595959"/>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5" name="object 35"/>
            <p:cNvSpPr/>
            <p:nvPr/>
          </p:nvSpPr>
          <p:spPr>
            <a:xfrm>
              <a:off x="1053811" y="653814"/>
              <a:ext cx="2050414" cy="886460"/>
            </a:xfrm>
            <a:custGeom>
              <a:avLst/>
              <a:gdLst/>
              <a:ahLst/>
              <a:cxnLst/>
              <a:rect l="l" t="t" r="r" b="b"/>
              <a:pathLst>
                <a:path w="2050414" h="886460">
                  <a:moveTo>
                    <a:pt x="2049988" y="886435"/>
                  </a:moveTo>
                  <a:lnTo>
                    <a:pt x="0" y="0"/>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6" name="object 36"/>
            <p:cNvPicPr/>
            <p:nvPr/>
          </p:nvPicPr>
          <p:blipFill>
            <a:blip r:embed="rId14" cstate="print"/>
            <a:stretch>
              <a:fillRect/>
            </a:stretch>
          </p:blipFill>
          <p:spPr>
            <a:xfrm>
              <a:off x="964936" y="609978"/>
              <a:ext cx="110888" cy="82242"/>
            </a:xfrm>
            <a:prstGeom prst="rect">
              <a:avLst/>
            </a:prstGeom>
          </p:spPr>
        </p:pic>
        <p:sp>
          <p:nvSpPr>
            <p:cNvPr id="37" name="object 37"/>
            <p:cNvSpPr/>
            <p:nvPr/>
          </p:nvSpPr>
          <p:spPr>
            <a:xfrm>
              <a:off x="850439" y="3105099"/>
              <a:ext cx="2310130" cy="796290"/>
            </a:xfrm>
            <a:custGeom>
              <a:avLst/>
              <a:gdLst/>
              <a:ahLst/>
              <a:cxnLst/>
              <a:rect l="l" t="t" r="r" b="b"/>
              <a:pathLst>
                <a:path w="2310130" h="796289">
                  <a:moveTo>
                    <a:pt x="2309635" y="0"/>
                  </a:moveTo>
                  <a:lnTo>
                    <a:pt x="0" y="795862"/>
                  </a:lnTo>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8" name="object 38"/>
            <p:cNvPicPr/>
            <p:nvPr/>
          </p:nvPicPr>
          <p:blipFill>
            <a:blip r:embed="rId15" cstate="print"/>
            <a:stretch>
              <a:fillRect/>
            </a:stretch>
          </p:blipFill>
          <p:spPr>
            <a:xfrm>
              <a:off x="759179" y="3861689"/>
              <a:ext cx="111035" cy="78547"/>
            </a:xfrm>
            <a:prstGeom prst="rect">
              <a:avLst/>
            </a:prstGeom>
          </p:spPr>
        </p:pic>
      </p:grpSp>
      <p:sp>
        <p:nvSpPr>
          <p:cNvPr id="39" name="object 39"/>
          <p:cNvSpPr txBox="1"/>
          <p:nvPr/>
        </p:nvSpPr>
        <p:spPr>
          <a:xfrm>
            <a:off x="4018300" y="957555"/>
            <a:ext cx="153733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0000"/>
                </a:solidFill>
                <a:latin typeface="Corbel" panose="020B0503020204020204" pitchFamily="34" charset="0"/>
                <a:ea typeface="Tahoma" panose="020B0604030504040204" pitchFamily="34" charset="0"/>
                <a:cs typeface="Tahoma" panose="020B0604030504040204" pitchFamily="34" charset="0"/>
              </a:rPr>
              <a:t>“local</a:t>
            </a:r>
            <a:r>
              <a:rPr sz="1800" spc="-85">
                <a:solidFill>
                  <a:srgbClr val="FF0000"/>
                </a:solidFill>
                <a:latin typeface="Corbel" panose="020B0503020204020204" pitchFamily="34" charset="0"/>
                <a:ea typeface="Tahoma" panose="020B0604030504040204" pitchFamily="34" charset="0"/>
                <a:cs typeface="Tahoma" panose="020B0604030504040204" pitchFamily="34" charset="0"/>
              </a:rPr>
              <a:t> </a:t>
            </a:r>
            <a:r>
              <a:rPr sz="1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800">
              <a:latin typeface="Corbel" panose="020B0503020204020204" pitchFamily="34" charset="0"/>
              <a:ea typeface="Tahoma" panose="020B0604030504040204" pitchFamily="34" charset="0"/>
              <a:cs typeface="Tahoma" panose="020B0604030504040204" pitchFamily="34" charset="0"/>
            </a:endParaRPr>
          </a:p>
        </p:txBody>
      </p:sp>
      <p:sp>
        <p:nvSpPr>
          <p:cNvPr id="47" name="object 5">
            <a:extLst>
              <a:ext uri="{FF2B5EF4-FFF2-40B4-BE49-F238E27FC236}">
                <a16:creationId xmlns:a16="http://schemas.microsoft.com/office/drawing/2014/main" id="{D43149DE-3635-8E51-650C-AE449B33028D}"/>
              </a:ext>
            </a:extLst>
          </p:cNvPr>
          <p:cNvSpPr txBox="1"/>
          <p:nvPr/>
        </p:nvSpPr>
        <p:spPr>
          <a:xfrm>
            <a:off x="4626167" y="1839255"/>
            <a:ext cx="194945" cy="756920"/>
          </a:xfrm>
          <a:prstGeom prst="rect">
            <a:avLst/>
          </a:prstGeom>
        </p:spPr>
        <p:txBody>
          <a:bodyPr vert="horz" wrap="square" lIns="0" tIns="12700" rIns="0" bIns="0" rtlCol="0">
            <a:spAutoFit/>
          </a:bodyPr>
          <a:lstStyle/>
          <a:p>
            <a:pPr marL="12700">
              <a:lnSpc>
                <a:spcPct val="100000"/>
              </a:lnSpc>
              <a:spcBef>
                <a:spcPts val="100"/>
              </a:spcBef>
            </a:pPr>
            <a:r>
              <a:rPr lang="en-US" sz="4800">
                <a:latin typeface="Corbel" panose="020B0503020204020204" pitchFamily="34" charset="0"/>
                <a:ea typeface="Tahoma" panose="020B0604030504040204" pitchFamily="34" charset="0"/>
                <a:cs typeface="Tahoma" panose="020B0604030504040204" pitchFamily="34" charset="0"/>
              </a:rPr>
              <a:t>f</a:t>
            </a:r>
          </a:p>
        </p:txBody>
      </p:sp>
      <p:sp>
        <p:nvSpPr>
          <p:cNvPr id="48" name="TextBox 47">
            <a:extLst>
              <a:ext uri="{FF2B5EF4-FFF2-40B4-BE49-F238E27FC236}">
                <a16:creationId xmlns:a16="http://schemas.microsoft.com/office/drawing/2014/main" id="{5C1BEACF-6F4E-4830-10F5-0BD989CC235B}"/>
              </a:ext>
            </a:extLst>
          </p:cNvPr>
          <p:cNvSpPr txBox="1"/>
          <p:nvPr/>
        </p:nvSpPr>
        <p:spPr>
          <a:xfrm>
            <a:off x="3941021" y="4953063"/>
            <a:ext cx="1399742" cy="213585"/>
          </a:xfrm>
          <a:prstGeom prst="rect">
            <a:avLst/>
          </a:prstGeom>
          <a:noFill/>
        </p:spPr>
        <p:txBody>
          <a:bodyPr wrap="none" rtlCol="0">
            <a:spAutoFit/>
          </a:bodyPr>
          <a:lstStyle/>
          <a:p>
            <a:pPr defTabSz="685800">
              <a:buClrTx/>
              <a:defRPr/>
            </a:pPr>
            <a:r>
              <a:rPr lang="en-US" sz="788" kern="1200">
                <a:latin typeface="Corbel" panose="020B0503020204020204" pitchFamily="34" charset="0"/>
                <a:ea typeface="Tahoma" panose="020B0604030504040204" pitchFamily="34" charset="0"/>
                <a:cs typeface="Tahoma" panose="020B0604030504040204" pitchFamily="34" charset="0"/>
              </a:rPr>
              <a:t>Figure from Andrej </a:t>
            </a:r>
            <a:r>
              <a:rPr lang="en-US" sz="788" kern="1200" err="1">
                <a:latin typeface="Corbel" panose="020B0503020204020204" pitchFamily="34" charset="0"/>
                <a:ea typeface="Tahoma" panose="020B0604030504040204" pitchFamily="34" charset="0"/>
                <a:cs typeface="Tahoma" panose="020B0604030504040204" pitchFamily="34" charset="0"/>
              </a:rPr>
              <a:t>Karpathy</a:t>
            </a:r>
            <a:endParaRPr lang="en-US" sz="788" kern="1200">
              <a:latin typeface="Corbel" panose="020B0503020204020204" pitchFamily="34" charset="0"/>
              <a:ea typeface="Tahoma" panose="020B0604030504040204" pitchFamily="34" charset="0"/>
              <a:cs typeface="Tahoma" panose="020B0604030504040204" pitchFamily="34" charset="0"/>
            </a:endParaRPr>
          </a:p>
        </p:txBody>
      </p:sp>
      <p:sp>
        <p:nvSpPr>
          <p:cNvPr id="5" name="object 31">
            <a:extLst>
              <a:ext uri="{FF2B5EF4-FFF2-40B4-BE49-F238E27FC236}">
                <a16:creationId xmlns:a16="http://schemas.microsoft.com/office/drawing/2014/main" id="{4F8FC9DE-380A-F00D-287A-AA77DEA1F029}"/>
              </a:ext>
            </a:extLst>
          </p:cNvPr>
          <p:cNvSpPr txBox="1"/>
          <p:nvPr/>
        </p:nvSpPr>
        <p:spPr>
          <a:xfrm>
            <a:off x="-647529" y="1724066"/>
            <a:ext cx="3186199" cy="1120820"/>
          </a:xfrm>
          <a:prstGeom prst="rect">
            <a:avLst/>
          </a:prstGeom>
        </p:spPr>
        <p:txBody>
          <a:bodyPr vert="horz" wrap="square" lIns="0" tIns="12700" rIns="0" bIns="0" rtlCol="0">
            <a:spAutoFit/>
          </a:bodyPr>
          <a:lstStyle/>
          <a:p>
            <a:pPr marL="240665" marR="5080" indent="-228600" algn="ctr">
              <a:lnSpc>
                <a:spcPct val="100000"/>
              </a:lnSpc>
              <a:spcBef>
                <a:spcPts val="100"/>
              </a:spcBef>
            </a:pP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   Global or</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t>d</a:t>
            </a:r>
            <a:r>
              <a:rPr sz="2400">
                <a:solidFill>
                  <a:srgbClr val="FF0000"/>
                </a:solidFill>
                <a:latin typeface="Corbel" panose="020B0503020204020204" pitchFamily="34" charset="0"/>
                <a:ea typeface="Tahoma" panose="020B0604030504040204" pitchFamily="34" charset="0"/>
                <a:cs typeface="Tahoma" panose="020B0604030504040204" pitchFamily="34" charset="0"/>
              </a:rPr>
              <a:t>ownstream</a:t>
            </a:r>
            <a:br>
              <a:rPr lang="en-US" sz="2400">
                <a:solidFill>
                  <a:srgbClr val="FF0000"/>
                </a:solidFill>
                <a:latin typeface="Corbel" panose="020B0503020204020204" pitchFamily="34" charset="0"/>
                <a:ea typeface="Tahoma" panose="020B0604030504040204" pitchFamily="34" charset="0"/>
                <a:cs typeface="Tahoma" panose="020B0604030504040204" pitchFamily="34" charset="0"/>
              </a:rPr>
            </a:br>
            <a:r>
              <a:rPr sz="2400" spc="-5">
                <a:solidFill>
                  <a:srgbClr val="FF0000"/>
                </a:solidFill>
                <a:latin typeface="Corbel" panose="020B0503020204020204" pitchFamily="34" charset="0"/>
                <a:ea typeface="Tahoma" panose="020B0604030504040204" pitchFamily="34" charset="0"/>
                <a:cs typeface="Tahoma" panose="020B0604030504040204" pitchFamily="34" charset="0"/>
              </a:rPr>
              <a:t>gradients</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42" name="object 27">
            <a:extLst>
              <a:ext uri="{FF2B5EF4-FFF2-40B4-BE49-F238E27FC236}">
                <a16:creationId xmlns:a16="http://schemas.microsoft.com/office/drawing/2014/main" id="{02CEB68B-912C-D4C7-796E-C0EBCAAB0F7B}"/>
              </a:ext>
            </a:extLst>
          </p:cNvPr>
          <p:cNvSpPr txBox="1"/>
          <p:nvPr/>
        </p:nvSpPr>
        <p:spPr>
          <a:xfrm>
            <a:off x="6556370" y="3445535"/>
            <a:ext cx="1685289" cy="849630"/>
          </a:xfrm>
          <a:prstGeom prst="rect">
            <a:avLst/>
          </a:prstGeom>
        </p:spPr>
        <p:txBody>
          <a:bodyPr vert="horz" wrap="square" lIns="0" tIns="0" rIns="0" bIns="0" rtlCol="0">
            <a:spAutoFit/>
          </a:bodyPr>
          <a:lstStyle/>
          <a:p>
            <a:pPr marL="12700">
              <a:lnSpc>
                <a:spcPts val="3195"/>
              </a:lnSpc>
            </a:pPr>
            <a:r>
              <a:rPr sz="2800">
                <a:solidFill>
                  <a:srgbClr val="FF0000"/>
                </a:solidFill>
                <a:latin typeface="Corbel" panose="020B0503020204020204" pitchFamily="34" charset="0"/>
                <a:ea typeface="Tahoma" panose="020B0604030504040204" pitchFamily="34" charset="0"/>
                <a:cs typeface="Tahoma" panose="020B0604030504040204" pitchFamily="34" charset="0"/>
              </a:rPr>
              <a:t>Upstream</a:t>
            </a:r>
            <a:endParaRPr sz="2800">
              <a:latin typeface="Corbel" panose="020B0503020204020204" pitchFamily="34" charset="0"/>
              <a:ea typeface="Tahoma" panose="020B0604030504040204" pitchFamily="34" charset="0"/>
              <a:cs typeface="Tahoma" panose="020B0604030504040204" pitchFamily="34" charset="0"/>
            </a:endParaRPr>
          </a:p>
          <a:p>
            <a:pPr marL="140335">
              <a:lnSpc>
                <a:spcPct val="100000"/>
              </a:lnSpc>
            </a:pPr>
            <a:r>
              <a:rPr sz="28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28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42740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108C-55ED-ADDF-0555-11E2ED937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39D01-7729-0A4E-2A7F-258B72520D01}"/>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C695C3FA-72E4-C38F-C5B2-4E860E49BE35}"/>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3C41ADFE-0FAB-0D8D-FD02-FC7F064CB474}"/>
              </a:ext>
            </a:extLst>
          </p:cNvPr>
          <p:cNvPicPr/>
          <p:nvPr/>
        </p:nvPicPr>
        <p:blipFill>
          <a:blip r:embed="rId3"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E6B1849D-EA2F-8160-7970-A991A6F9515F}"/>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16711AAC-96CA-8E4A-CECD-7883A00E2399}"/>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6EDC819B-9A68-5AAA-0EF5-24DC04BB176F}"/>
                </a:ext>
              </a:extLst>
            </p:cNvPr>
            <p:cNvPicPr/>
            <p:nvPr/>
          </p:nvPicPr>
          <p:blipFill>
            <a:blip r:embed="rId4"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110F4062-A2C7-034C-AC02-C80A85D8CC3A}"/>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C120107F-4167-AC6D-E712-A7E22C63BFB9}"/>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21867940"/>
      </p:ext>
    </p:extLst>
  </p:cSld>
  <p:clrMapOvr>
    <a:masterClrMapping/>
  </p:clrMapOvr>
  <p:extLst>
    <p:ext uri="{6950BFC3-D8DA-4A85-94F7-54DA5524770B}">
      <p188:commentRel xmlns:p188="http://schemas.microsoft.com/office/powerpoint/2018/8/main" r:id="rId2"/>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9985-F16B-9AA9-1677-74E9AB35C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332BA-F0C0-B61F-51AC-D759E28BE1BD}"/>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FE6B895A-E8B0-5C45-297E-786B18ED316F}"/>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169E9E8A-6825-3CB2-46A0-E7FC7E4BBA58}"/>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D96EAF4E-F306-7252-C5B2-CA002D7707BD}"/>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F5CEC326-54BC-B5D1-1A34-D4F170F8998B}"/>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D3FB208D-5C94-5A42-8F8F-07DB5E7AA1F9}"/>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CAAEC2AB-C6F1-37D9-8893-B0FE31D276F7}"/>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582AE7F7-8DBE-1565-3650-812E79B29E77}"/>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929FBE19-1E40-B8DC-8CD6-9277DFE59D99}"/>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9C7C953C-FED3-7081-43B0-456800BBF15F}"/>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8DCCF64C-FD86-D69C-BEE1-B59163162458}"/>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8635E17E-CB6B-FADE-EF95-113BAE5DB80D}"/>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D02110F1-D48F-7449-381D-511EC1F04F60}"/>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467B25ED-4D18-6E6F-B5C1-AA062570EDF6}"/>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940BA447-E433-33C4-BB3F-2018A59C3D07}"/>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5B1660C8-F525-54A3-696A-76A2F5630808}"/>
                </a:ext>
              </a:extLst>
            </p:cNvPr>
            <p:cNvPicPr/>
            <p:nvPr/>
          </p:nvPicPr>
          <p:blipFill>
            <a:blip r:embed="rId7" cstate="print"/>
            <a:stretch>
              <a:fillRect/>
            </a:stretch>
          </p:blipFill>
          <p:spPr>
            <a:xfrm>
              <a:off x="2123437" y="1884050"/>
              <a:ext cx="2009774" cy="619124"/>
            </a:xfrm>
            <a:prstGeom prst="rect">
              <a:avLst/>
            </a:prstGeom>
          </p:spPr>
        </p:pic>
      </p:grpSp>
    </p:spTree>
    <p:extLst>
      <p:ext uri="{BB962C8B-B14F-4D97-AF65-F5344CB8AC3E}">
        <p14:creationId xmlns:p14="http://schemas.microsoft.com/office/powerpoint/2010/main" val="19894285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8AC13-3B6E-627E-7C91-9E904579F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A3947-7A43-402A-8A7D-D88AA613E858}"/>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4F4692E9-A22F-DDD8-26C8-CC50B5278A14}"/>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0A303CCD-7E6A-BDC8-CC6D-6C9E713389C2}"/>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8BF6A02B-C4BD-7D73-0BA4-DDA3CEDC3FAD}"/>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49A917C6-BD13-E550-FC85-F6CACDBCADF8}"/>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7D1C39AB-5E27-3552-730D-B0326D887DBC}"/>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50F6DEDC-2B11-4CD7-A88B-F8B810235991}"/>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B36BE5D2-87D5-3673-94D8-7CD036338CC8}"/>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11BD8F7F-2026-C395-7BB7-63201E277783}"/>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A1F92E39-28EF-CB9F-D377-64FC3B802CFC}"/>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538AADA1-88F0-B0D9-A97B-EC789A1EB225}"/>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5AE900C7-65D4-C7B5-B66E-16E333756E5A}"/>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78A4DC63-6ECD-6326-D305-01EF8BCF4381}"/>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5FC028B8-5D4F-2C03-5A65-0B89A9D0C775}"/>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B5BFF1AE-35E9-1BF1-1507-AEA016E98E97}"/>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851E1910-8724-7B9B-0F05-FD8228E5705C}"/>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EE6E437B-F463-4E74-6360-AD3EC86E7975}"/>
              </a:ext>
            </a:extLst>
          </p:cNvPr>
          <p:cNvGrpSpPr/>
          <p:nvPr/>
        </p:nvGrpSpPr>
        <p:grpSpPr>
          <a:xfrm>
            <a:off x="4300125" y="1152475"/>
            <a:ext cx="4530090" cy="2937510"/>
            <a:chOff x="4496425" y="145149"/>
            <a:chExt cx="4530090" cy="2937510"/>
          </a:xfrm>
        </p:grpSpPr>
        <p:pic>
          <p:nvPicPr>
            <p:cNvPr id="6" name="object 6">
              <a:extLst>
                <a:ext uri="{FF2B5EF4-FFF2-40B4-BE49-F238E27FC236}">
                  <a16:creationId xmlns:a16="http://schemas.microsoft.com/office/drawing/2014/main" id="{73321A63-6C04-E62B-873D-09682D33FC97}"/>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E1755258-257C-226E-062C-E51327C38E17}"/>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6B0B17A2-52F9-746A-B329-9FAC9499C113}"/>
                </a:ext>
              </a:extLst>
            </p:cNvPr>
            <p:cNvSpPr/>
            <p:nvPr/>
          </p:nvSpPr>
          <p:spPr>
            <a:xfrm>
              <a:off x="4702048" y="456005"/>
              <a:ext cx="2315845" cy="1714500"/>
            </a:xfrm>
            <a:custGeom>
              <a:avLst/>
              <a:gdLst/>
              <a:ahLst/>
              <a:cxnLst/>
              <a:rect l="l" t="t" r="r" b="b"/>
              <a:pathLst>
                <a:path w="2315845" h="1714500">
                  <a:moveTo>
                    <a:pt x="374992" y="1555927"/>
                  </a:moveTo>
                  <a:lnTo>
                    <a:pt x="0" y="1555927"/>
                  </a:lnTo>
                  <a:lnTo>
                    <a:pt x="0" y="1714030"/>
                  </a:lnTo>
                  <a:lnTo>
                    <a:pt x="374992" y="1714030"/>
                  </a:lnTo>
                  <a:lnTo>
                    <a:pt x="374992" y="1555927"/>
                  </a:lnTo>
                  <a:close/>
                </a:path>
                <a:path w="2315845" h="1714500">
                  <a:moveTo>
                    <a:pt x="374992" y="0"/>
                  </a:moveTo>
                  <a:lnTo>
                    <a:pt x="0" y="0"/>
                  </a:lnTo>
                  <a:lnTo>
                    <a:pt x="0" y="263398"/>
                  </a:lnTo>
                  <a:lnTo>
                    <a:pt x="374992" y="263398"/>
                  </a:lnTo>
                  <a:lnTo>
                    <a:pt x="374992" y="0"/>
                  </a:lnTo>
                  <a:close/>
                </a:path>
                <a:path w="2315845" h="1714500">
                  <a:moveTo>
                    <a:pt x="447624" y="758799"/>
                  </a:moveTo>
                  <a:lnTo>
                    <a:pt x="72618" y="758799"/>
                  </a:lnTo>
                  <a:lnTo>
                    <a:pt x="72618" y="1022197"/>
                  </a:lnTo>
                  <a:lnTo>
                    <a:pt x="447624" y="1022197"/>
                  </a:lnTo>
                  <a:lnTo>
                    <a:pt x="447624" y="758799"/>
                  </a:lnTo>
                  <a:close/>
                </a:path>
                <a:path w="2315845" h="1714500">
                  <a:moveTo>
                    <a:pt x="2315489" y="400545"/>
                  </a:moveTo>
                  <a:lnTo>
                    <a:pt x="1940496" y="400545"/>
                  </a:lnTo>
                  <a:lnTo>
                    <a:pt x="1940496" y="663956"/>
                  </a:lnTo>
                  <a:lnTo>
                    <a:pt x="2315489" y="663956"/>
                  </a:lnTo>
                  <a:lnTo>
                    <a:pt x="2315489" y="400545"/>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2" name="object 9">
              <a:extLst>
                <a:ext uri="{FF2B5EF4-FFF2-40B4-BE49-F238E27FC236}">
                  <a16:creationId xmlns:a16="http://schemas.microsoft.com/office/drawing/2014/main" id="{1CA705AD-8118-F69A-19DF-3B08AF80A7FD}"/>
                </a:ext>
              </a:extLst>
            </p:cNvPr>
            <p:cNvSpPr/>
            <p:nvPr/>
          </p:nvSpPr>
          <p:spPr>
            <a:xfrm>
              <a:off x="5411579" y="2087623"/>
              <a:ext cx="3044825" cy="348615"/>
            </a:xfrm>
            <a:custGeom>
              <a:avLst/>
              <a:gdLst/>
              <a:ahLst/>
              <a:cxnLst/>
              <a:rect l="l" t="t" r="r" b="b"/>
              <a:pathLst>
                <a:path w="3044825" h="348614">
                  <a:moveTo>
                    <a:pt x="3044541" y="348501"/>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10">
              <a:extLst>
                <a:ext uri="{FF2B5EF4-FFF2-40B4-BE49-F238E27FC236}">
                  <a16:creationId xmlns:a16="http://schemas.microsoft.com/office/drawing/2014/main" id="{95B4DD59-80BF-FB33-2C8F-AAB2FC0582CA}"/>
                </a:ext>
              </a:extLst>
            </p:cNvPr>
            <p:cNvPicPr/>
            <p:nvPr/>
          </p:nvPicPr>
          <p:blipFill>
            <a:blip r:embed="rId8" cstate="print"/>
            <a:stretch>
              <a:fillRect/>
            </a:stretch>
          </p:blipFill>
          <p:spPr>
            <a:xfrm>
              <a:off x="5316165" y="2046837"/>
              <a:ext cx="108517" cy="81572"/>
            </a:xfrm>
            <a:prstGeom prst="rect">
              <a:avLst/>
            </a:prstGeom>
          </p:spPr>
        </p:pic>
        <p:pic>
          <p:nvPicPr>
            <p:cNvPr id="24" name="object 11">
              <a:extLst>
                <a:ext uri="{FF2B5EF4-FFF2-40B4-BE49-F238E27FC236}">
                  <a16:creationId xmlns:a16="http://schemas.microsoft.com/office/drawing/2014/main" id="{47A1C225-6077-C4BD-975E-A6BDA597A6AA}"/>
                </a:ext>
              </a:extLst>
            </p:cNvPr>
            <p:cNvPicPr/>
            <p:nvPr/>
          </p:nvPicPr>
          <p:blipFill>
            <a:blip r:embed="rId9" cstate="print"/>
            <a:stretch>
              <a:fillRect/>
            </a:stretch>
          </p:blipFill>
          <p:spPr>
            <a:xfrm>
              <a:off x="8378013" y="2444230"/>
              <a:ext cx="423146" cy="619199"/>
            </a:xfrm>
            <a:prstGeom prst="rect">
              <a:avLst/>
            </a:prstGeom>
          </p:spPr>
        </p:pic>
        <p:sp>
          <p:nvSpPr>
            <p:cNvPr id="25" name="object 12">
              <a:extLst>
                <a:ext uri="{FF2B5EF4-FFF2-40B4-BE49-F238E27FC236}">
                  <a16:creationId xmlns:a16="http://schemas.microsoft.com/office/drawing/2014/main" id="{482065A7-4410-3220-EF0D-CC4875859075}"/>
                </a:ext>
              </a:extLst>
            </p:cNvPr>
            <p:cNvSpPr/>
            <p:nvPr/>
          </p:nvSpPr>
          <p:spPr>
            <a:xfrm>
              <a:off x="8368488" y="2434705"/>
              <a:ext cx="485775" cy="638810"/>
            </a:xfrm>
            <a:custGeom>
              <a:avLst/>
              <a:gdLst/>
              <a:ahLst/>
              <a:cxnLst/>
              <a:rect l="l" t="t" r="r" b="b"/>
              <a:pathLst>
                <a:path w="485775" h="638810">
                  <a:moveTo>
                    <a:pt x="0" y="0"/>
                  </a:moveTo>
                  <a:lnTo>
                    <a:pt x="485374" y="0"/>
                  </a:lnTo>
                  <a:lnTo>
                    <a:pt x="485374"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a:extLst>
              <a:ext uri="{FF2B5EF4-FFF2-40B4-BE49-F238E27FC236}">
                <a16:creationId xmlns:a16="http://schemas.microsoft.com/office/drawing/2014/main" id="{3D348DCA-287C-9CB6-2187-87AB660E6AB1}"/>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1162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E6C5-E456-014B-ECCC-96E8F3066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A3C3F-0107-F5AE-CEF4-5E5623789E89}"/>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A62C1653-8F06-58C5-CB41-0DBEEF93E9AE}"/>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5F82429B-1DA9-33B0-45AA-B4644BAC8D44}"/>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B1D059B2-DCFB-9109-FE17-F059A810DACA}"/>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417FB3E8-3D2C-8FA3-F985-3937420BEB40}"/>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BB328C02-6977-9866-5579-FD749D8438C7}"/>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FB726CCE-3274-4ECD-CD92-7F0C9A960BE3}"/>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CAD602DA-3C27-4B6A-5F70-47D16334230E}"/>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1D57F736-9CD9-E7DF-FC84-9FE250DC9187}"/>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06A98649-5BDD-B681-7672-3F76A57A52C7}"/>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D262FA70-CD59-9D39-16AF-1742380B56B3}"/>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440D930C-1242-4150-2A83-53ECC94A8B44}"/>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6B5D0AEF-532B-651C-3003-D48D4C306D6E}"/>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FAC71E3B-6AF3-32E8-2819-EF10606564D9}"/>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C0E05105-FDF0-02FB-B71D-ABEB32B8B2DD}"/>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80046EB2-D641-0491-97C1-7EE3E44BFB9A}"/>
                </a:ext>
              </a:extLst>
            </p:cNvPr>
            <p:cNvPicPr/>
            <p:nvPr/>
          </p:nvPicPr>
          <p:blipFill>
            <a:blip r:embed="rId7" cstate="print"/>
            <a:stretch>
              <a:fillRect/>
            </a:stretch>
          </p:blipFill>
          <p:spPr>
            <a:xfrm>
              <a:off x="2123437" y="1884050"/>
              <a:ext cx="2009774" cy="619124"/>
            </a:xfrm>
            <a:prstGeom prst="rect">
              <a:avLst/>
            </a:prstGeom>
          </p:spPr>
        </p:pic>
      </p:grpSp>
      <p:grpSp>
        <p:nvGrpSpPr>
          <p:cNvPr id="33" name="object 5">
            <a:extLst>
              <a:ext uri="{FF2B5EF4-FFF2-40B4-BE49-F238E27FC236}">
                <a16:creationId xmlns:a16="http://schemas.microsoft.com/office/drawing/2014/main" id="{CE408792-3158-3CED-733C-ED58DF897AB7}"/>
              </a:ext>
            </a:extLst>
          </p:cNvPr>
          <p:cNvGrpSpPr/>
          <p:nvPr/>
        </p:nvGrpSpPr>
        <p:grpSpPr>
          <a:xfrm>
            <a:off x="4305058" y="1152475"/>
            <a:ext cx="4530090" cy="2937510"/>
            <a:chOff x="4496425" y="145149"/>
            <a:chExt cx="4530090" cy="2937510"/>
          </a:xfrm>
        </p:grpSpPr>
        <p:pic>
          <p:nvPicPr>
            <p:cNvPr id="34" name="object 6">
              <a:extLst>
                <a:ext uri="{FF2B5EF4-FFF2-40B4-BE49-F238E27FC236}">
                  <a16:creationId xmlns:a16="http://schemas.microsoft.com/office/drawing/2014/main" id="{F05ACF56-2776-DDBE-A5CA-AC97C9D2E36F}"/>
                </a:ext>
              </a:extLst>
            </p:cNvPr>
            <p:cNvPicPr/>
            <p:nvPr/>
          </p:nvPicPr>
          <p:blipFill>
            <a:blip r:embed="rId3" cstate="print"/>
            <a:stretch>
              <a:fillRect/>
            </a:stretch>
          </p:blipFill>
          <p:spPr>
            <a:xfrm>
              <a:off x="4505950" y="154674"/>
              <a:ext cx="4510699" cy="2056724"/>
            </a:xfrm>
            <a:prstGeom prst="rect">
              <a:avLst/>
            </a:prstGeom>
          </p:spPr>
        </p:pic>
        <p:sp>
          <p:nvSpPr>
            <p:cNvPr id="35" name="object 7">
              <a:extLst>
                <a:ext uri="{FF2B5EF4-FFF2-40B4-BE49-F238E27FC236}">
                  <a16:creationId xmlns:a16="http://schemas.microsoft.com/office/drawing/2014/main" id="{56F75490-660E-9F72-4A1C-DA47AAEE940F}"/>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6" name="object 8">
              <a:extLst>
                <a:ext uri="{FF2B5EF4-FFF2-40B4-BE49-F238E27FC236}">
                  <a16:creationId xmlns:a16="http://schemas.microsoft.com/office/drawing/2014/main" id="{88A58C9D-8938-F045-0BE3-74C0088E710F}"/>
                </a:ext>
              </a:extLst>
            </p:cNvPr>
            <p:cNvSpPr/>
            <p:nvPr/>
          </p:nvSpPr>
          <p:spPr>
            <a:xfrm>
              <a:off x="4702048" y="456005"/>
              <a:ext cx="2315845" cy="1022350"/>
            </a:xfrm>
            <a:custGeom>
              <a:avLst/>
              <a:gdLst/>
              <a:ahLst/>
              <a:cxnLst/>
              <a:rect l="l" t="t" r="r" b="b"/>
              <a:pathLst>
                <a:path w="2315845" h="1022350">
                  <a:moveTo>
                    <a:pt x="374992" y="0"/>
                  </a:moveTo>
                  <a:lnTo>
                    <a:pt x="0" y="0"/>
                  </a:lnTo>
                  <a:lnTo>
                    <a:pt x="0" y="263398"/>
                  </a:lnTo>
                  <a:lnTo>
                    <a:pt x="374992" y="263398"/>
                  </a:lnTo>
                  <a:lnTo>
                    <a:pt x="374992" y="0"/>
                  </a:lnTo>
                  <a:close/>
                </a:path>
                <a:path w="2315845" h="1022350">
                  <a:moveTo>
                    <a:pt x="447624" y="758799"/>
                  </a:moveTo>
                  <a:lnTo>
                    <a:pt x="72618" y="758799"/>
                  </a:lnTo>
                  <a:lnTo>
                    <a:pt x="72618" y="1022197"/>
                  </a:lnTo>
                  <a:lnTo>
                    <a:pt x="447624" y="1022197"/>
                  </a:lnTo>
                  <a:lnTo>
                    <a:pt x="447624" y="758799"/>
                  </a:lnTo>
                  <a:close/>
                </a:path>
                <a:path w="2315845" h="1022350">
                  <a:moveTo>
                    <a:pt x="2315489" y="400545"/>
                  </a:moveTo>
                  <a:lnTo>
                    <a:pt x="1940496" y="400545"/>
                  </a:lnTo>
                  <a:lnTo>
                    <a:pt x="1940496" y="663956"/>
                  </a:lnTo>
                  <a:lnTo>
                    <a:pt x="2315489" y="663956"/>
                  </a:lnTo>
                  <a:lnTo>
                    <a:pt x="2315489" y="400545"/>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7" name="object 9">
              <a:extLst>
                <a:ext uri="{FF2B5EF4-FFF2-40B4-BE49-F238E27FC236}">
                  <a16:creationId xmlns:a16="http://schemas.microsoft.com/office/drawing/2014/main" id="{C1C97D1E-33F8-ADB5-3D28-496F897E38D2}"/>
                </a:ext>
              </a:extLst>
            </p:cNvPr>
            <p:cNvPicPr/>
            <p:nvPr/>
          </p:nvPicPr>
          <p:blipFill>
            <a:blip r:embed="rId8" cstate="print"/>
            <a:stretch>
              <a:fillRect/>
            </a:stretch>
          </p:blipFill>
          <p:spPr>
            <a:xfrm>
              <a:off x="8378013" y="2444230"/>
              <a:ext cx="423146" cy="619199"/>
            </a:xfrm>
            <a:prstGeom prst="rect">
              <a:avLst/>
            </a:prstGeom>
          </p:spPr>
        </p:pic>
        <p:sp>
          <p:nvSpPr>
            <p:cNvPr id="38" name="object 10">
              <a:extLst>
                <a:ext uri="{FF2B5EF4-FFF2-40B4-BE49-F238E27FC236}">
                  <a16:creationId xmlns:a16="http://schemas.microsoft.com/office/drawing/2014/main" id="{44F0E979-7FE3-ED05-000D-D14879F59017}"/>
                </a:ext>
              </a:extLst>
            </p:cNvPr>
            <p:cNvSpPr/>
            <p:nvPr/>
          </p:nvSpPr>
          <p:spPr>
            <a:xfrm>
              <a:off x="5411579" y="2087623"/>
              <a:ext cx="3442335" cy="985519"/>
            </a:xfrm>
            <a:custGeom>
              <a:avLst/>
              <a:gdLst/>
              <a:ahLst/>
              <a:cxnLst/>
              <a:rect l="l" t="t" r="r" b="b"/>
              <a:pathLst>
                <a:path w="3442334" h="985519">
                  <a:moveTo>
                    <a:pt x="2956908" y="347081"/>
                  </a:moveTo>
                  <a:lnTo>
                    <a:pt x="3442283" y="347081"/>
                  </a:lnTo>
                  <a:lnTo>
                    <a:pt x="3442283" y="985331"/>
                  </a:lnTo>
                  <a:lnTo>
                    <a:pt x="2956908" y="985331"/>
                  </a:lnTo>
                  <a:lnTo>
                    <a:pt x="2956908" y="347081"/>
                  </a:lnTo>
                  <a:close/>
                </a:path>
                <a:path w="3442334" h="985519">
                  <a:moveTo>
                    <a:pt x="3044541" y="348501"/>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9" name="object 11">
              <a:extLst>
                <a:ext uri="{FF2B5EF4-FFF2-40B4-BE49-F238E27FC236}">
                  <a16:creationId xmlns:a16="http://schemas.microsoft.com/office/drawing/2014/main" id="{9E00F900-9B7D-C58C-A50F-B1A5BBBF85B4}"/>
                </a:ext>
              </a:extLst>
            </p:cNvPr>
            <p:cNvPicPr/>
            <p:nvPr/>
          </p:nvPicPr>
          <p:blipFill>
            <a:blip r:embed="rId9" cstate="print"/>
            <a:stretch>
              <a:fillRect/>
            </a:stretch>
          </p:blipFill>
          <p:spPr>
            <a:xfrm>
              <a:off x="5316165" y="2046837"/>
              <a:ext cx="108517" cy="81572"/>
            </a:xfrm>
            <a:prstGeom prst="rect">
              <a:avLst/>
            </a:prstGeom>
          </p:spPr>
        </p:pic>
      </p:grpSp>
      <p:sp>
        <p:nvSpPr>
          <p:cNvPr id="5" name="Rectangle 4">
            <a:extLst>
              <a:ext uri="{FF2B5EF4-FFF2-40B4-BE49-F238E27FC236}">
                <a16:creationId xmlns:a16="http://schemas.microsoft.com/office/drawing/2014/main" id="{4F184361-EB8D-6BD6-4C9B-44BAF739CEFF}"/>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238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4F1B4-4F35-B8FD-FB93-BDBFD814D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F76A0-B2F1-FFE4-4F53-14F7F47AF8FB}"/>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F3522055-CD4C-09F4-E594-3B779A8E5721}"/>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F4E4E893-4757-EF2C-75CF-92D7321F8983}"/>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7B699C84-B8E3-EAE5-42FE-4E453A4308F2}"/>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FFA9EF6D-DC91-1F3F-FEF0-93C626989C0C}"/>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039E44DD-DF8B-3920-0185-6C63D437E2EF}"/>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C6DC649E-4CDF-2040-21F1-50CAD641FB3F}"/>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4D01DEF5-2465-7257-691E-3262CA7D4BF8}"/>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7F60A449-0126-F8C1-2990-CDAABBF5DAF7}"/>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22CB3D68-F51C-D4C4-C184-309DA79FC990}"/>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A13BA9DB-0007-1831-AF42-7F89330D4730}"/>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FC0B28E8-39BF-C5C1-0C6B-60B527157444}"/>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64D005E8-42F5-BF5D-A50A-6437F1373D70}"/>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11CE29FE-26FF-F398-BC15-E4E0E7E897D6}"/>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E8CD8DB7-0C05-12F4-8A02-AE81CA397A68}"/>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44FA305A-30D5-0BCA-5D17-BEB819915E76}"/>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77148BD7-30D0-4934-3E9C-D0485D2706E1}"/>
              </a:ext>
            </a:extLst>
          </p:cNvPr>
          <p:cNvGrpSpPr/>
          <p:nvPr/>
        </p:nvGrpSpPr>
        <p:grpSpPr>
          <a:xfrm>
            <a:off x="4302210" y="1152475"/>
            <a:ext cx="4530090" cy="3053080"/>
            <a:chOff x="4496425" y="145149"/>
            <a:chExt cx="4530090" cy="3053080"/>
          </a:xfrm>
        </p:grpSpPr>
        <p:pic>
          <p:nvPicPr>
            <p:cNvPr id="6" name="object 6">
              <a:extLst>
                <a:ext uri="{FF2B5EF4-FFF2-40B4-BE49-F238E27FC236}">
                  <a16:creationId xmlns:a16="http://schemas.microsoft.com/office/drawing/2014/main" id="{4771FA01-3AC6-2AAD-9B76-F07BEF85CD71}"/>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CE7EA7AA-96C2-5C76-0A31-A02437821B9E}"/>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3BE6EDCC-BBC9-918F-2B94-57AF631A04A7}"/>
                </a:ext>
              </a:extLst>
            </p:cNvPr>
            <p:cNvSpPr/>
            <p:nvPr/>
          </p:nvSpPr>
          <p:spPr>
            <a:xfrm>
              <a:off x="4702048" y="456005"/>
              <a:ext cx="2315845" cy="1022350"/>
            </a:xfrm>
            <a:custGeom>
              <a:avLst/>
              <a:gdLst/>
              <a:ahLst/>
              <a:cxnLst/>
              <a:rect l="l" t="t" r="r" b="b"/>
              <a:pathLst>
                <a:path w="2315845" h="1022350">
                  <a:moveTo>
                    <a:pt x="374992" y="0"/>
                  </a:moveTo>
                  <a:lnTo>
                    <a:pt x="0" y="0"/>
                  </a:lnTo>
                  <a:lnTo>
                    <a:pt x="0" y="263398"/>
                  </a:lnTo>
                  <a:lnTo>
                    <a:pt x="374992" y="263398"/>
                  </a:lnTo>
                  <a:lnTo>
                    <a:pt x="374992" y="0"/>
                  </a:lnTo>
                  <a:close/>
                </a:path>
                <a:path w="2315845" h="1022350">
                  <a:moveTo>
                    <a:pt x="447624" y="758799"/>
                  </a:moveTo>
                  <a:lnTo>
                    <a:pt x="72618" y="758799"/>
                  </a:lnTo>
                  <a:lnTo>
                    <a:pt x="72618" y="1022197"/>
                  </a:lnTo>
                  <a:lnTo>
                    <a:pt x="447624" y="1022197"/>
                  </a:lnTo>
                  <a:lnTo>
                    <a:pt x="447624" y="758799"/>
                  </a:lnTo>
                  <a:close/>
                </a:path>
                <a:path w="2315845" h="1022350">
                  <a:moveTo>
                    <a:pt x="2315489" y="400545"/>
                  </a:moveTo>
                  <a:lnTo>
                    <a:pt x="1940496" y="400545"/>
                  </a:lnTo>
                  <a:lnTo>
                    <a:pt x="1940496" y="663956"/>
                  </a:lnTo>
                  <a:lnTo>
                    <a:pt x="2315489" y="663956"/>
                  </a:lnTo>
                  <a:lnTo>
                    <a:pt x="2315489" y="400545"/>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2" name="object 9">
              <a:extLst>
                <a:ext uri="{FF2B5EF4-FFF2-40B4-BE49-F238E27FC236}">
                  <a16:creationId xmlns:a16="http://schemas.microsoft.com/office/drawing/2014/main" id="{B49A9597-08CA-15B3-11C0-D825FED0FB4B}"/>
                </a:ext>
              </a:extLst>
            </p:cNvPr>
            <p:cNvPicPr/>
            <p:nvPr/>
          </p:nvPicPr>
          <p:blipFill>
            <a:blip r:embed="rId8" cstate="print"/>
            <a:stretch>
              <a:fillRect/>
            </a:stretch>
          </p:blipFill>
          <p:spPr>
            <a:xfrm>
              <a:off x="8261125" y="2436125"/>
              <a:ext cx="457199" cy="742949"/>
            </a:xfrm>
            <a:prstGeom prst="rect">
              <a:avLst/>
            </a:prstGeom>
          </p:spPr>
        </p:pic>
        <p:sp>
          <p:nvSpPr>
            <p:cNvPr id="23" name="object 10">
              <a:extLst>
                <a:ext uri="{FF2B5EF4-FFF2-40B4-BE49-F238E27FC236}">
                  <a16:creationId xmlns:a16="http://schemas.microsoft.com/office/drawing/2014/main" id="{058A5A4F-605D-99DD-8AD9-62CA16BA57BD}"/>
                </a:ext>
              </a:extLst>
            </p:cNvPr>
            <p:cNvSpPr/>
            <p:nvPr/>
          </p:nvSpPr>
          <p:spPr>
            <a:xfrm>
              <a:off x="7035361" y="1176936"/>
              <a:ext cx="1692910" cy="2011680"/>
            </a:xfrm>
            <a:custGeom>
              <a:avLst/>
              <a:gdLst/>
              <a:ahLst/>
              <a:cxnLst/>
              <a:rect l="l" t="t" r="r" b="b"/>
              <a:pathLst>
                <a:path w="1692909" h="2011680">
                  <a:moveTo>
                    <a:pt x="1216238" y="1249663"/>
                  </a:moveTo>
                  <a:lnTo>
                    <a:pt x="1692488" y="1249663"/>
                  </a:lnTo>
                  <a:lnTo>
                    <a:pt x="1692488" y="2011663"/>
                  </a:lnTo>
                  <a:lnTo>
                    <a:pt x="1216238" y="2011663"/>
                  </a:lnTo>
                  <a:lnTo>
                    <a:pt x="1216238" y="1249663"/>
                  </a:lnTo>
                  <a:close/>
                </a:path>
                <a:path w="1692909" h="2011680">
                  <a:moveTo>
                    <a:pt x="1420759" y="1259188"/>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4" name="object 11">
              <a:extLst>
                <a:ext uri="{FF2B5EF4-FFF2-40B4-BE49-F238E27FC236}">
                  <a16:creationId xmlns:a16="http://schemas.microsoft.com/office/drawing/2014/main" id="{27D6B722-33C4-DCB7-17CF-7A99883F6FE9}"/>
                </a:ext>
              </a:extLst>
            </p:cNvPr>
            <p:cNvPicPr/>
            <p:nvPr/>
          </p:nvPicPr>
          <p:blipFill>
            <a:blip r:embed="rId9" cstate="print"/>
            <a:stretch>
              <a:fillRect/>
            </a:stretch>
          </p:blipFill>
          <p:spPr>
            <a:xfrm>
              <a:off x="6961137" y="1110071"/>
              <a:ext cx="104618" cy="99938"/>
            </a:xfrm>
            <a:prstGeom prst="rect">
              <a:avLst/>
            </a:prstGeom>
          </p:spPr>
        </p:pic>
      </p:grpSp>
      <p:sp>
        <p:nvSpPr>
          <p:cNvPr id="25" name="Rectangle 24">
            <a:extLst>
              <a:ext uri="{FF2B5EF4-FFF2-40B4-BE49-F238E27FC236}">
                <a16:creationId xmlns:a16="http://schemas.microsoft.com/office/drawing/2014/main" id="{2307E613-7F60-DFB7-9D8B-C8B7C2BDDAA7}"/>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1604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21F6-C13C-E6BE-6CC5-CC252E4B5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87B27-48A8-1526-8211-DE5B81140E93}"/>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59A8F93A-7A92-1437-E193-DD966E00A29F}"/>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1A4331E1-0E88-C672-EA77-F9F740715ED1}"/>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0E562982-B0D6-B9FC-BE13-3DE98C0E7726}"/>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99F7C576-6D65-9B5B-D085-C9B9C29C29C0}"/>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6582862B-9246-4847-9782-06F5CDBD34FF}"/>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C89E33B5-343B-81E1-F7ED-8D89F2DE5961}"/>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1024EBF5-BFBA-34E1-DFD1-DD2F4C505A9F}"/>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7EAE3333-F982-8718-1950-6FF0EF01A7F1}"/>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AB6F7815-FA39-D28F-81FD-2728E3C7D92D}"/>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A935DB48-13BE-E811-FEF5-D17B69058538}"/>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6E8BBE67-115F-8D91-56C7-C5C60E13D1A4}"/>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B8A6536F-32A2-A39E-C11F-9B76DEC54096}"/>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D410966D-4C4B-C1A4-0349-2FEED87FBBC5}"/>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30C70D6D-6673-E71C-55F2-4999168506BE}"/>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7804E0F3-6DA6-08E8-82BE-E7F198922264}"/>
                </a:ext>
              </a:extLst>
            </p:cNvPr>
            <p:cNvPicPr/>
            <p:nvPr/>
          </p:nvPicPr>
          <p:blipFill>
            <a:blip r:embed="rId7" cstate="print"/>
            <a:stretch>
              <a:fillRect/>
            </a:stretch>
          </p:blipFill>
          <p:spPr>
            <a:xfrm>
              <a:off x="2123437" y="1884050"/>
              <a:ext cx="2009774" cy="619124"/>
            </a:xfrm>
            <a:prstGeom prst="rect">
              <a:avLst/>
            </a:prstGeom>
          </p:spPr>
        </p:pic>
      </p:grpSp>
      <p:grpSp>
        <p:nvGrpSpPr>
          <p:cNvPr id="25" name="object 5">
            <a:extLst>
              <a:ext uri="{FF2B5EF4-FFF2-40B4-BE49-F238E27FC236}">
                <a16:creationId xmlns:a16="http://schemas.microsoft.com/office/drawing/2014/main" id="{73DD0C33-0394-4586-ED3F-85B5C1D7DC8E}"/>
              </a:ext>
            </a:extLst>
          </p:cNvPr>
          <p:cNvGrpSpPr/>
          <p:nvPr/>
        </p:nvGrpSpPr>
        <p:grpSpPr>
          <a:xfrm>
            <a:off x="4300125" y="1152475"/>
            <a:ext cx="4530090" cy="3053080"/>
            <a:chOff x="4496425" y="145149"/>
            <a:chExt cx="4530090" cy="3053080"/>
          </a:xfrm>
        </p:grpSpPr>
        <p:pic>
          <p:nvPicPr>
            <p:cNvPr id="26" name="object 6">
              <a:extLst>
                <a:ext uri="{FF2B5EF4-FFF2-40B4-BE49-F238E27FC236}">
                  <a16:creationId xmlns:a16="http://schemas.microsoft.com/office/drawing/2014/main" id="{45BEA251-5955-40EC-D997-C02EA09AE06A}"/>
                </a:ext>
              </a:extLst>
            </p:cNvPr>
            <p:cNvPicPr/>
            <p:nvPr/>
          </p:nvPicPr>
          <p:blipFill>
            <a:blip r:embed="rId3" cstate="print"/>
            <a:stretch>
              <a:fillRect/>
            </a:stretch>
          </p:blipFill>
          <p:spPr>
            <a:xfrm>
              <a:off x="4505950" y="154674"/>
              <a:ext cx="4510699" cy="2056724"/>
            </a:xfrm>
            <a:prstGeom prst="rect">
              <a:avLst/>
            </a:prstGeom>
          </p:spPr>
        </p:pic>
        <p:sp>
          <p:nvSpPr>
            <p:cNvPr id="27" name="object 7">
              <a:extLst>
                <a:ext uri="{FF2B5EF4-FFF2-40B4-BE49-F238E27FC236}">
                  <a16:creationId xmlns:a16="http://schemas.microsoft.com/office/drawing/2014/main" id="{6AA05188-0B40-607B-53AE-6ABC3D6C5D4E}"/>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8" name="object 8">
              <a:extLst>
                <a:ext uri="{FF2B5EF4-FFF2-40B4-BE49-F238E27FC236}">
                  <a16:creationId xmlns:a16="http://schemas.microsoft.com/office/drawing/2014/main" id="{990D1DAE-C292-F84C-43D6-6085A552F908}"/>
                </a:ext>
              </a:extLst>
            </p:cNvPr>
            <p:cNvSpPr/>
            <p:nvPr/>
          </p:nvSpPr>
          <p:spPr>
            <a:xfrm>
              <a:off x="4702048" y="456005"/>
              <a:ext cx="447675" cy="1022350"/>
            </a:xfrm>
            <a:custGeom>
              <a:avLst/>
              <a:gdLst/>
              <a:ahLst/>
              <a:cxnLst/>
              <a:rect l="l" t="t" r="r" b="b"/>
              <a:pathLst>
                <a:path w="447675" h="1022350">
                  <a:moveTo>
                    <a:pt x="374992" y="0"/>
                  </a:moveTo>
                  <a:lnTo>
                    <a:pt x="0" y="0"/>
                  </a:lnTo>
                  <a:lnTo>
                    <a:pt x="0" y="263398"/>
                  </a:lnTo>
                  <a:lnTo>
                    <a:pt x="374992" y="263398"/>
                  </a:lnTo>
                  <a:lnTo>
                    <a:pt x="374992" y="0"/>
                  </a:lnTo>
                  <a:close/>
                </a:path>
                <a:path w="447675" h="1022350">
                  <a:moveTo>
                    <a:pt x="447624" y="758799"/>
                  </a:moveTo>
                  <a:lnTo>
                    <a:pt x="72618" y="758799"/>
                  </a:lnTo>
                  <a:lnTo>
                    <a:pt x="72618" y="1022197"/>
                  </a:lnTo>
                  <a:lnTo>
                    <a:pt x="447624" y="1022197"/>
                  </a:lnTo>
                  <a:lnTo>
                    <a:pt x="447624" y="7587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9" name="object 9">
              <a:extLst>
                <a:ext uri="{FF2B5EF4-FFF2-40B4-BE49-F238E27FC236}">
                  <a16:creationId xmlns:a16="http://schemas.microsoft.com/office/drawing/2014/main" id="{1EB65EE5-E6A0-B912-F3AE-0B39062FE73E}"/>
                </a:ext>
              </a:extLst>
            </p:cNvPr>
            <p:cNvSpPr/>
            <p:nvPr/>
          </p:nvSpPr>
          <p:spPr>
            <a:xfrm>
              <a:off x="7035361" y="1176936"/>
              <a:ext cx="1421130" cy="1259205"/>
            </a:xfrm>
            <a:custGeom>
              <a:avLst/>
              <a:gdLst/>
              <a:ahLst/>
              <a:cxnLst/>
              <a:rect l="l" t="t" r="r" b="b"/>
              <a:pathLst>
                <a:path w="1421129" h="1259205">
                  <a:moveTo>
                    <a:pt x="1420759" y="1259188"/>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0" name="object 10">
              <a:extLst>
                <a:ext uri="{FF2B5EF4-FFF2-40B4-BE49-F238E27FC236}">
                  <a16:creationId xmlns:a16="http://schemas.microsoft.com/office/drawing/2014/main" id="{39C85075-DD55-B179-59CD-FF3545A672F0}"/>
                </a:ext>
              </a:extLst>
            </p:cNvPr>
            <p:cNvPicPr/>
            <p:nvPr/>
          </p:nvPicPr>
          <p:blipFill>
            <a:blip r:embed="rId8" cstate="print"/>
            <a:stretch>
              <a:fillRect/>
            </a:stretch>
          </p:blipFill>
          <p:spPr>
            <a:xfrm>
              <a:off x="6961137" y="1110071"/>
              <a:ext cx="104618" cy="99938"/>
            </a:xfrm>
            <a:prstGeom prst="rect">
              <a:avLst/>
            </a:prstGeom>
          </p:spPr>
        </p:pic>
        <p:pic>
          <p:nvPicPr>
            <p:cNvPr id="31" name="object 11">
              <a:extLst>
                <a:ext uri="{FF2B5EF4-FFF2-40B4-BE49-F238E27FC236}">
                  <a16:creationId xmlns:a16="http://schemas.microsoft.com/office/drawing/2014/main" id="{F4608C57-1EC4-5192-CB42-19F5BC84D019}"/>
                </a:ext>
              </a:extLst>
            </p:cNvPr>
            <p:cNvPicPr/>
            <p:nvPr/>
          </p:nvPicPr>
          <p:blipFill>
            <a:blip r:embed="rId9" cstate="print"/>
            <a:stretch>
              <a:fillRect/>
            </a:stretch>
          </p:blipFill>
          <p:spPr>
            <a:xfrm>
              <a:off x="8261125" y="2436125"/>
              <a:ext cx="457199" cy="742949"/>
            </a:xfrm>
            <a:prstGeom prst="rect">
              <a:avLst/>
            </a:prstGeom>
          </p:spPr>
        </p:pic>
        <p:sp>
          <p:nvSpPr>
            <p:cNvPr id="32" name="object 12">
              <a:extLst>
                <a:ext uri="{FF2B5EF4-FFF2-40B4-BE49-F238E27FC236}">
                  <a16:creationId xmlns:a16="http://schemas.microsoft.com/office/drawing/2014/main" id="{D245F892-D7B6-82C1-9F0A-854FD71945F7}"/>
                </a:ext>
              </a:extLst>
            </p:cNvPr>
            <p:cNvSpPr/>
            <p:nvPr/>
          </p:nvSpPr>
          <p:spPr>
            <a:xfrm>
              <a:off x="8251600" y="2426600"/>
              <a:ext cx="476250" cy="762000"/>
            </a:xfrm>
            <a:custGeom>
              <a:avLst/>
              <a:gdLst/>
              <a:ahLst/>
              <a:cxnLst/>
              <a:rect l="l" t="t" r="r" b="b"/>
              <a:pathLst>
                <a:path w="476250" h="762000">
                  <a:moveTo>
                    <a:pt x="0" y="0"/>
                  </a:moveTo>
                  <a:lnTo>
                    <a:pt x="476249" y="0"/>
                  </a:lnTo>
                  <a:lnTo>
                    <a:pt x="476249" y="761999"/>
                  </a:lnTo>
                  <a:lnTo>
                    <a:pt x="0" y="76199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a:extLst>
              <a:ext uri="{FF2B5EF4-FFF2-40B4-BE49-F238E27FC236}">
                <a16:creationId xmlns:a16="http://schemas.microsoft.com/office/drawing/2014/main" id="{E0AF18F9-D2C6-B086-BE57-D07ED828232D}"/>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74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70" name="Content Placeholder 54"/>
          <p:cNvSpPr>
            <a:spLocks noGrp="1"/>
          </p:cNvSpPr>
          <p:nvPr>
            <p:ph type="body" sz="quarter" idx="16"/>
          </p:nvPr>
        </p:nvSpPr>
        <p:spPr/>
        <p:txBody>
          <a:bodyPr/>
          <a:lstStyle/>
          <a:p>
            <a:pPr marL="342900">
              <a:buFont typeface="Arial" panose="020B0604020202020204" pitchFamily="34" charset="0"/>
              <a:buChar char="•"/>
            </a:pPr>
            <a:r>
              <a:rPr lang="en-US"/>
              <a:t>Intermediate “predictions” computed at first hidden layer</a:t>
            </a:r>
          </a:p>
          <a:p>
            <a:endParaRPr lang="en-US"/>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895398" y="2281201"/>
            <a:ext cx="440568" cy="440568"/>
            <a:chOff x="5401994" y="3071949"/>
            <a:chExt cx="587424" cy="587424"/>
          </a:xfrm>
        </p:grpSpPr>
        <p:sp>
          <p:nvSpPr>
            <p:cNvPr id="15" name="Oval 14"/>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95398" y="3050323"/>
            <a:ext cx="440568" cy="440568"/>
            <a:chOff x="5401994" y="3071949"/>
            <a:chExt cx="587424" cy="587424"/>
          </a:xfrm>
        </p:grpSpPr>
        <p:sp>
          <p:nvSpPr>
            <p:cNvPr id="18" name="Oval 17"/>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895398" y="3825340"/>
            <a:ext cx="440568" cy="440568"/>
            <a:chOff x="5401994" y="3071949"/>
            <a:chExt cx="587424" cy="587424"/>
          </a:xfrm>
        </p:grpSpPr>
        <p:sp>
          <p:nvSpPr>
            <p:cNvPr id="21" name="Oval 20"/>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602288" y="3050323"/>
            <a:ext cx="440568" cy="440568"/>
            <a:chOff x="5401994" y="3071949"/>
            <a:chExt cx="587424" cy="587424"/>
          </a:xfrm>
        </p:grpSpPr>
        <p:sp>
          <p:nvSpPr>
            <p:cNvPr id="24" name="Oval 2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a:noFill/>
          <a:ln>
            <a:noFill/>
          </a:ln>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a:noFill/>
          <a:ln>
            <a:noFill/>
          </a:ln>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a:noFill/>
          <a:ln>
            <a:noFill/>
          </a:ln>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a:noFill/>
          <a:ln>
            <a:noFill/>
          </a:ln>
        </p:spPr>
      </p:pic>
      <p:cxnSp>
        <p:nvCxnSpPr>
          <p:cNvPr id="30" name="Straight Arrow Connector 29"/>
          <p:cNvCxnSpPr>
            <a:stCxn id="6" idx="6"/>
            <a:endCxn id="15" idx="2"/>
          </p:cNvCxnSpPr>
          <p:nvPr/>
        </p:nvCxnSpPr>
        <p:spPr>
          <a:xfrm>
            <a:off x="3460487" y="2501485"/>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9" idx="6"/>
            <a:endCxn id="21" idx="2"/>
          </p:cNvCxnSpPr>
          <p:nvPr/>
        </p:nvCxnSpPr>
        <p:spPr>
          <a:xfrm>
            <a:off x="3460487" y="3270607"/>
            <a:ext cx="1434911" cy="775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2" idx="6"/>
            <a:endCxn id="18" idx="3"/>
          </p:cNvCxnSpPr>
          <p:nvPr/>
        </p:nvCxnSpPr>
        <p:spPr>
          <a:xfrm flipV="1">
            <a:off x="3460487" y="3426371"/>
            <a:ext cx="1499431"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37BB185-8A2D-1257-1C6C-6CC6A8021C23}"/>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24862440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3253F-863C-ED0B-6D8E-B3373DEA8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D770C-16F3-50EB-6B1A-1D61C4FAE52E}"/>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02677E03-F03A-E8C1-E9D8-C251463F6ABE}"/>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8E3CB3D9-98A8-6F86-1092-54631D955A4D}"/>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97EAF1C5-A422-9732-FB96-BCD76AC585BA}"/>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D2F3B8E9-59E0-4E3B-38EE-3812A42FB2D2}"/>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42260ABF-8117-F900-B6D2-0832B0848CE2}"/>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E3C767F9-2D0C-C1E5-19CF-583D1451D91A}"/>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6F494948-3DE1-1E4D-0EBB-E94DAD00E589}"/>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475030D9-2607-AED0-17B9-CAA0D96CBBDF}"/>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4EC83F48-ED3C-1267-61E3-40CA5015D05B}"/>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974F0AF0-AFA2-062E-FE1A-4DEF0CFB1D54}"/>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01AD008E-98EF-5EDD-3536-319D386AB392}"/>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805C04D6-A011-923F-899D-48E6A3B126DE}"/>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03D18F0C-4D36-EEA8-706A-96FBAD6620C6}"/>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EA2C24CC-FC69-CEB4-DFE0-E145CF6FC477}"/>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0BF4394A-22C6-2460-284A-DBB4F86B46E1}"/>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3B8F9516-A956-0C57-44FD-FB9BD3193BD7}"/>
              </a:ext>
            </a:extLst>
          </p:cNvPr>
          <p:cNvGrpSpPr/>
          <p:nvPr/>
        </p:nvGrpSpPr>
        <p:grpSpPr>
          <a:xfrm>
            <a:off x="4305058" y="1152475"/>
            <a:ext cx="4530090" cy="2929255"/>
            <a:chOff x="4496425" y="145149"/>
            <a:chExt cx="4530090" cy="2929255"/>
          </a:xfrm>
        </p:grpSpPr>
        <p:pic>
          <p:nvPicPr>
            <p:cNvPr id="6" name="object 6">
              <a:extLst>
                <a:ext uri="{FF2B5EF4-FFF2-40B4-BE49-F238E27FC236}">
                  <a16:creationId xmlns:a16="http://schemas.microsoft.com/office/drawing/2014/main" id="{A39E1DE4-FA4F-2C5D-53B0-481CF5F1128B}"/>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3651BCDA-1508-F41D-DF41-3CFE1C1ADC30}"/>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7CA88FE3-5325-6BA9-608D-CF7E22027DA5}"/>
                </a:ext>
              </a:extLst>
            </p:cNvPr>
            <p:cNvSpPr/>
            <p:nvPr/>
          </p:nvSpPr>
          <p:spPr>
            <a:xfrm>
              <a:off x="4702048" y="456005"/>
              <a:ext cx="447675" cy="1022350"/>
            </a:xfrm>
            <a:custGeom>
              <a:avLst/>
              <a:gdLst/>
              <a:ahLst/>
              <a:cxnLst/>
              <a:rect l="l" t="t" r="r" b="b"/>
              <a:pathLst>
                <a:path w="447675" h="1022350">
                  <a:moveTo>
                    <a:pt x="374992" y="0"/>
                  </a:moveTo>
                  <a:lnTo>
                    <a:pt x="0" y="0"/>
                  </a:lnTo>
                  <a:lnTo>
                    <a:pt x="0" y="263398"/>
                  </a:lnTo>
                  <a:lnTo>
                    <a:pt x="374992" y="263398"/>
                  </a:lnTo>
                  <a:lnTo>
                    <a:pt x="374992" y="0"/>
                  </a:lnTo>
                  <a:close/>
                </a:path>
                <a:path w="447675" h="1022350">
                  <a:moveTo>
                    <a:pt x="447624" y="758799"/>
                  </a:moveTo>
                  <a:lnTo>
                    <a:pt x="72618" y="758799"/>
                  </a:lnTo>
                  <a:lnTo>
                    <a:pt x="72618" y="1022197"/>
                  </a:lnTo>
                  <a:lnTo>
                    <a:pt x="447624" y="1022197"/>
                  </a:lnTo>
                  <a:lnTo>
                    <a:pt x="447624" y="7587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2" name="object 9">
              <a:extLst>
                <a:ext uri="{FF2B5EF4-FFF2-40B4-BE49-F238E27FC236}">
                  <a16:creationId xmlns:a16="http://schemas.microsoft.com/office/drawing/2014/main" id="{09B88FCF-3544-8D32-7DFD-075297F8C9A4}"/>
                </a:ext>
              </a:extLst>
            </p:cNvPr>
            <p:cNvSpPr/>
            <p:nvPr/>
          </p:nvSpPr>
          <p:spPr>
            <a:xfrm>
              <a:off x="5258232" y="1382275"/>
              <a:ext cx="3197860" cy="1054100"/>
            </a:xfrm>
            <a:custGeom>
              <a:avLst/>
              <a:gdLst/>
              <a:ahLst/>
              <a:cxnLst/>
              <a:rect l="l" t="t" r="r" b="b"/>
              <a:pathLst>
                <a:path w="3197859" h="1054100">
                  <a:moveTo>
                    <a:pt x="3197742" y="1053824"/>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10">
              <a:extLst>
                <a:ext uri="{FF2B5EF4-FFF2-40B4-BE49-F238E27FC236}">
                  <a16:creationId xmlns:a16="http://schemas.microsoft.com/office/drawing/2014/main" id="{C60289F4-189A-C968-0275-3BA197064388}"/>
                </a:ext>
              </a:extLst>
            </p:cNvPr>
            <p:cNvPicPr/>
            <p:nvPr/>
          </p:nvPicPr>
          <p:blipFill>
            <a:blip r:embed="rId8" cstate="print"/>
            <a:stretch>
              <a:fillRect/>
            </a:stretch>
          </p:blipFill>
          <p:spPr>
            <a:xfrm>
              <a:off x="5166600" y="1342865"/>
              <a:ext cx="111005" cy="78818"/>
            </a:xfrm>
            <a:prstGeom prst="rect">
              <a:avLst/>
            </a:prstGeom>
          </p:spPr>
        </p:pic>
        <p:pic>
          <p:nvPicPr>
            <p:cNvPr id="24" name="object 11">
              <a:extLst>
                <a:ext uri="{FF2B5EF4-FFF2-40B4-BE49-F238E27FC236}">
                  <a16:creationId xmlns:a16="http://schemas.microsoft.com/office/drawing/2014/main" id="{A983F379-8420-7582-6B71-83309A778BEF}"/>
                </a:ext>
              </a:extLst>
            </p:cNvPr>
            <p:cNvPicPr/>
            <p:nvPr/>
          </p:nvPicPr>
          <p:blipFill>
            <a:blip r:embed="rId9" cstate="print"/>
            <a:stretch>
              <a:fillRect/>
            </a:stretch>
          </p:blipFill>
          <p:spPr>
            <a:xfrm>
              <a:off x="8271872" y="2436125"/>
              <a:ext cx="457199" cy="619199"/>
            </a:xfrm>
            <a:prstGeom prst="rect">
              <a:avLst/>
            </a:prstGeom>
          </p:spPr>
        </p:pic>
        <p:sp>
          <p:nvSpPr>
            <p:cNvPr id="33" name="object 12">
              <a:extLst>
                <a:ext uri="{FF2B5EF4-FFF2-40B4-BE49-F238E27FC236}">
                  <a16:creationId xmlns:a16="http://schemas.microsoft.com/office/drawing/2014/main" id="{F0AC74EE-9F17-70CF-0A9F-D951307B6748}"/>
                </a:ext>
              </a:extLst>
            </p:cNvPr>
            <p:cNvSpPr/>
            <p:nvPr/>
          </p:nvSpPr>
          <p:spPr>
            <a:xfrm>
              <a:off x="8262347" y="2426600"/>
              <a:ext cx="476250" cy="638810"/>
            </a:xfrm>
            <a:custGeom>
              <a:avLst/>
              <a:gdLst/>
              <a:ahLst/>
              <a:cxnLst/>
              <a:rect l="l" t="t" r="r" b="b"/>
              <a:pathLst>
                <a:path w="476250" h="638810">
                  <a:moveTo>
                    <a:pt x="0" y="0"/>
                  </a:moveTo>
                  <a:lnTo>
                    <a:pt x="476249" y="0"/>
                  </a:lnTo>
                  <a:lnTo>
                    <a:pt x="476249"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5" name="Rectangle 24">
            <a:extLst>
              <a:ext uri="{FF2B5EF4-FFF2-40B4-BE49-F238E27FC236}">
                <a16:creationId xmlns:a16="http://schemas.microsoft.com/office/drawing/2014/main" id="{B6941277-80BF-72AB-DA8D-ED3FB375A21C}"/>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8883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BC3B-688D-826F-C36B-71E0036CC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7A8EC-F37D-73EB-7B80-142E21B385E3}"/>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0B0AAFAA-CEC6-186B-9166-8601F9C86735}"/>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10A8FDC3-4E2C-3A2D-4947-DC1139ADAA56}"/>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18031B82-408C-34D5-0026-2CC44169CF7E}"/>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415F1509-37B5-733F-2164-BC5BF8EDB52F}"/>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563C502C-B8FA-7205-61BF-D3A1F4EB4F8E}"/>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9C8CC4F9-81E5-E595-3CC1-AFFF37B9C156}"/>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D789D926-300F-729C-8144-5F70D33B4445}"/>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4F1460A4-5631-4994-2470-208C70D6A83B}"/>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1EB15857-2CB3-6BCA-F057-FA489CD611B6}"/>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E90B9E16-B0FC-49E6-F679-2045A22C6A75}"/>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7A6BAE2C-BE7A-C175-E731-82310FC47131}"/>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94BC08FC-AC0A-CD77-4F48-EF101BC5EB0F}"/>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00B8775E-3DBE-2FDF-499E-765FE03C97EF}"/>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1C1178DE-9710-DA70-E367-DC61BF6721A7}"/>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8907B8DC-8CC4-8CA0-9C61-F938561DBFE0}"/>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A6180342-51CF-B7BF-E72D-9E4FE24F0EB4}"/>
              </a:ext>
            </a:extLst>
          </p:cNvPr>
          <p:cNvGrpSpPr/>
          <p:nvPr/>
        </p:nvGrpSpPr>
        <p:grpSpPr>
          <a:xfrm>
            <a:off x="4305058" y="1152475"/>
            <a:ext cx="4530090" cy="2929255"/>
            <a:chOff x="4496425" y="145149"/>
            <a:chExt cx="4530090" cy="2929255"/>
          </a:xfrm>
        </p:grpSpPr>
        <p:pic>
          <p:nvPicPr>
            <p:cNvPr id="6" name="object 6">
              <a:extLst>
                <a:ext uri="{FF2B5EF4-FFF2-40B4-BE49-F238E27FC236}">
                  <a16:creationId xmlns:a16="http://schemas.microsoft.com/office/drawing/2014/main" id="{745D295B-517B-70C3-AB65-49B00D181263}"/>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EE9A4928-63F0-3142-5255-29EDAF7F4592}"/>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DB26A9F0-D8BB-0B0B-8C80-ED425EC4579B}"/>
                </a:ext>
              </a:extLst>
            </p:cNvPr>
            <p:cNvSpPr/>
            <p:nvPr/>
          </p:nvSpPr>
          <p:spPr>
            <a:xfrm>
              <a:off x="4702048" y="456005"/>
              <a:ext cx="447675" cy="1022350"/>
            </a:xfrm>
            <a:custGeom>
              <a:avLst/>
              <a:gdLst/>
              <a:ahLst/>
              <a:cxnLst/>
              <a:rect l="l" t="t" r="r" b="b"/>
              <a:pathLst>
                <a:path w="447675" h="1022350">
                  <a:moveTo>
                    <a:pt x="374992" y="0"/>
                  </a:moveTo>
                  <a:lnTo>
                    <a:pt x="0" y="0"/>
                  </a:lnTo>
                  <a:lnTo>
                    <a:pt x="0" y="263398"/>
                  </a:lnTo>
                  <a:lnTo>
                    <a:pt x="374992" y="263398"/>
                  </a:lnTo>
                  <a:lnTo>
                    <a:pt x="374992" y="0"/>
                  </a:lnTo>
                  <a:close/>
                </a:path>
                <a:path w="447675" h="1022350">
                  <a:moveTo>
                    <a:pt x="447624" y="758799"/>
                  </a:moveTo>
                  <a:lnTo>
                    <a:pt x="72618" y="758799"/>
                  </a:lnTo>
                  <a:lnTo>
                    <a:pt x="72618" y="1022197"/>
                  </a:lnTo>
                  <a:lnTo>
                    <a:pt x="447624" y="1022197"/>
                  </a:lnTo>
                  <a:lnTo>
                    <a:pt x="447624" y="7587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2" name="object 9">
              <a:extLst>
                <a:ext uri="{FF2B5EF4-FFF2-40B4-BE49-F238E27FC236}">
                  <a16:creationId xmlns:a16="http://schemas.microsoft.com/office/drawing/2014/main" id="{1A13FA32-79A4-ADA1-7F40-2F6F3AE46425}"/>
                </a:ext>
              </a:extLst>
            </p:cNvPr>
            <p:cNvSpPr/>
            <p:nvPr/>
          </p:nvSpPr>
          <p:spPr>
            <a:xfrm>
              <a:off x="5258232" y="1382275"/>
              <a:ext cx="3197860" cy="1054100"/>
            </a:xfrm>
            <a:custGeom>
              <a:avLst/>
              <a:gdLst/>
              <a:ahLst/>
              <a:cxnLst/>
              <a:rect l="l" t="t" r="r" b="b"/>
              <a:pathLst>
                <a:path w="3197859" h="1054100">
                  <a:moveTo>
                    <a:pt x="3197742" y="1053824"/>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10">
              <a:extLst>
                <a:ext uri="{FF2B5EF4-FFF2-40B4-BE49-F238E27FC236}">
                  <a16:creationId xmlns:a16="http://schemas.microsoft.com/office/drawing/2014/main" id="{96ED74E5-3BC5-55CF-A884-5125626A9400}"/>
                </a:ext>
              </a:extLst>
            </p:cNvPr>
            <p:cNvPicPr/>
            <p:nvPr/>
          </p:nvPicPr>
          <p:blipFill>
            <a:blip r:embed="rId8" cstate="print"/>
            <a:stretch>
              <a:fillRect/>
            </a:stretch>
          </p:blipFill>
          <p:spPr>
            <a:xfrm>
              <a:off x="5166600" y="1342865"/>
              <a:ext cx="111005" cy="78818"/>
            </a:xfrm>
            <a:prstGeom prst="rect">
              <a:avLst/>
            </a:prstGeom>
          </p:spPr>
        </p:pic>
        <p:pic>
          <p:nvPicPr>
            <p:cNvPr id="24" name="object 11">
              <a:extLst>
                <a:ext uri="{FF2B5EF4-FFF2-40B4-BE49-F238E27FC236}">
                  <a16:creationId xmlns:a16="http://schemas.microsoft.com/office/drawing/2014/main" id="{1C0E6E41-CA64-9F4B-5A7D-AA81CEBCAD50}"/>
                </a:ext>
              </a:extLst>
            </p:cNvPr>
            <p:cNvPicPr/>
            <p:nvPr/>
          </p:nvPicPr>
          <p:blipFill>
            <a:blip r:embed="rId9" cstate="print"/>
            <a:stretch>
              <a:fillRect/>
            </a:stretch>
          </p:blipFill>
          <p:spPr>
            <a:xfrm>
              <a:off x="8271872" y="2436125"/>
              <a:ext cx="457199" cy="619199"/>
            </a:xfrm>
            <a:prstGeom prst="rect">
              <a:avLst/>
            </a:prstGeom>
          </p:spPr>
        </p:pic>
        <p:sp>
          <p:nvSpPr>
            <p:cNvPr id="33" name="object 12">
              <a:extLst>
                <a:ext uri="{FF2B5EF4-FFF2-40B4-BE49-F238E27FC236}">
                  <a16:creationId xmlns:a16="http://schemas.microsoft.com/office/drawing/2014/main" id="{49A5E2F6-960C-F061-A95B-6D492A8C6C1B}"/>
                </a:ext>
              </a:extLst>
            </p:cNvPr>
            <p:cNvSpPr/>
            <p:nvPr/>
          </p:nvSpPr>
          <p:spPr>
            <a:xfrm>
              <a:off x="8262347" y="2426600"/>
              <a:ext cx="476250" cy="638810"/>
            </a:xfrm>
            <a:custGeom>
              <a:avLst/>
              <a:gdLst/>
              <a:ahLst/>
              <a:cxnLst/>
              <a:rect l="l" t="t" r="r" b="b"/>
              <a:pathLst>
                <a:path w="476250" h="638810">
                  <a:moveTo>
                    <a:pt x="0" y="0"/>
                  </a:moveTo>
                  <a:lnTo>
                    <a:pt x="476249" y="0"/>
                  </a:lnTo>
                  <a:lnTo>
                    <a:pt x="476249"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34" name="object 25">
            <a:extLst>
              <a:ext uri="{FF2B5EF4-FFF2-40B4-BE49-F238E27FC236}">
                <a16:creationId xmlns:a16="http://schemas.microsoft.com/office/drawing/2014/main" id="{2B02CE3A-F9F7-0849-EC62-540D3576C59E}"/>
              </a:ext>
            </a:extLst>
          </p:cNvPr>
          <p:cNvGrpSpPr/>
          <p:nvPr/>
        </p:nvGrpSpPr>
        <p:grpSpPr>
          <a:xfrm>
            <a:off x="5539844" y="3714268"/>
            <a:ext cx="1995170" cy="967740"/>
            <a:chOff x="5436575" y="3128399"/>
            <a:chExt cx="1995170" cy="967740"/>
          </a:xfrm>
        </p:grpSpPr>
        <p:pic>
          <p:nvPicPr>
            <p:cNvPr id="35" name="object 26">
              <a:extLst>
                <a:ext uri="{FF2B5EF4-FFF2-40B4-BE49-F238E27FC236}">
                  <a16:creationId xmlns:a16="http://schemas.microsoft.com/office/drawing/2014/main" id="{EEF96EE2-856F-9417-88A9-7A0E26E21247}"/>
                </a:ext>
              </a:extLst>
            </p:cNvPr>
            <p:cNvPicPr/>
            <p:nvPr/>
          </p:nvPicPr>
          <p:blipFill>
            <a:blip r:embed="rId10" cstate="print"/>
            <a:stretch>
              <a:fillRect/>
            </a:stretch>
          </p:blipFill>
          <p:spPr>
            <a:xfrm>
              <a:off x="5455625" y="3147450"/>
              <a:ext cx="1956899" cy="747179"/>
            </a:xfrm>
            <a:prstGeom prst="rect">
              <a:avLst/>
            </a:prstGeom>
          </p:spPr>
        </p:pic>
        <p:sp>
          <p:nvSpPr>
            <p:cNvPr id="36" name="object 27">
              <a:extLst>
                <a:ext uri="{FF2B5EF4-FFF2-40B4-BE49-F238E27FC236}">
                  <a16:creationId xmlns:a16="http://schemas.microsoft.com/office/drawing/2014/main" id="{8D03EF0E-501D-D3F1-C2B4-0548FC2920BB}"/>
                </a:ext>
              </a:extLst>
            </p:cNvPr>
            <p:cNvSpPr/>
            <p:nvPr/>
          </p:nvSpPr>
          <p:spPr>
            <a:xfrm>
              <a:off x="5446100" y="3137924"/>
              <a:ext cx="1976120" cy="766445"/>
            </a:xfrm>
            <a:custGeom>
              <a:avLst/>
              <a:gdLst/>
              <a:ahLst/>
              <a:cxnLst/>
              <a:rect l="l" t="t" r="r" b="b"/>
              <a:pathLst>
                <a:path w="1976120" h="766445">
                  <a:moveTo>
                    <a:pt x="0" y="0"/>
                  </a:moveTo>
                  <a:lnTo>
                    <a:pt x="1975949" y="0"/>
                  </a:lnTo>
                  <a:lnTo>
                    <a:pt x="1975949" y="766229"/>
                  </a:lnTo>
                  <a:lnTo>
                    <a:pt x="0" y="76622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7" name="object 28">
              <a:extLst>
                <a:ext uri="{FF2B5EF4-FFF2-40B4-BE49-F238E27FC236}">
                  <a16:creationId xmlns:a16="http://schemas.microsoft.com/office/drawing/2014/main" id="{CF87FAD0-EC13-FD4D-01F1-4F34407DCD9F}"/>
                </a:ext>
              </a:extLst>
            </p:cNvPr>
            <p:cNvPicPr/>
            <p:nvPr/>
          </p:nvPicPr>
          <p:blipFill>
            <a:blip r:embed="rId9" cstate="print"/>
            <a:stretch>
              <a:fillRect/>
            </a:stretch>
          </p:blipFill>
          <p:spPr>
            <a:xfrm>
              <a:off x="5510313" y="3171387"/>
              <a:ext cx="504456" cy="683199"/>
            </a:xfrm>
            <a:prstGeom prst="rect">
              <a:avLst/>
            </a:prstGeom>
          </p:spPr>
        </p:pic>
        <p:pic>
          <p:nvPicPr>
            <p:cNvPr id="38" name="object 29">
              <a:extLst>
                <a:ext uri="{FF2B5EF4-FFF2-40B4-BE49-F238E27FC236}">
                  <a16:creationId xmlns:a16="http://schemas.microsoft.com/office/drawing/2014/main" id="{3F4BE5FD-AFB1-46E4-439D-514B992CD6C2}"/>
                </a:ext>
              </a:extLst>
            </p:cNvPr>
            <p:cNvPicPr/>
            <p:nvPr/>
          </p:nvPicPr>
          <p:blipFill>
            <a:blip r:embed="rId11" cstate="print"/>
            <a:stretch>
              <a:fillRect/>
            </a:stretch>
          </p:blipFill>
          <p:spPr>
            <a:xfrm>
              <a:off x="6900100" y="3185925"/>
              <a:ext cx="504449" cy="683199"/>
            </a:xfrm>
            <a:prstGeom prst="rect">
              <a:avLst/>
            </a:prstGeom>
          </p:spPr>
        </p:pic>
        <p:pic>
          <p:nvPicPr>
            <p:cNvPr id="39" name="object 30">
              <a:extLst>
                <a:ext uri="{FF2B5EF4-FFF2-40B4-BE49-F238E27FC236}">
                  <a16:creationId xmlns:a16="http://schemas.microsoft.com/office/drawing/2014/main" id="{9A8FD778-AA1B-1604-758A-724A98390ED8}"/>
                </a:ext>
              </a:extLst>
            </p:cNvPr>
            <p:cNvPicPr/>
            <p:nvPr/>
          </p:nvPicPr>
          <p:blipFill>
            <a:blip r:embed="rId12" cstate="print"/>
            <a:stretch>
              <a:fillRect/>
            </a:stretch>
          </p:blipFill>
          <p:spPr>
            <a:xfrm>
              <a:off x="6460387" y="3931927"/>
              <a:ext cx="181336" cy="136834"/>
            </a:xfrm>
            <a:prstGeom prst="rect">
              <a:avLst/>
            </a:prstGeom>
          </p:spPr>
        </p:pic>
        <p:pic>
          <p:nvPicPr>
            <p:cNvPr id="40" name="object 31">
              <a:extLst>
                <a:ext uri="{FF2B5EF4-FFF2-40B4-BE49-F238E27FC236}">
                  <a16:creationId xmlns:a16="http://schemas.microsoft.com/office/drawing/2014/main" id="{E230C8C0-E58A-E6B1-F593-8A1243300991}"/>
                </a:ext>
              </a:extLst>
            </p:cNvPr>
            <p:cNvPicPr/>
            <p:nvPr/>
          </p:nvPicPr>
          <p:blipFill>
            <a:blip r:embed="rId13" cstate="print"/>
            <a:stretch>
              <a:fillRect/>
            </a:stretch>
          </p:blipFill>
          <p:spPr>
            <a:xfrm>
              <a:off x="7191316" y="3966730"/>
              <a:ext cx="84620" cy="129131"/>
            </a:xfrm>
            <a:prstGeom prst="rect">
              <a:avLst/>
            </a:prstGeom>
          </p:spPr>
        </p:pic>
      </p:grpSp>
      <p:sp>
        <p:nvSpPr>
          <p:cNvPr id="41" name="object 32">
            <a:extLst>
              <a:ext uri="{FF2B5EF4-FFF2-40B4-BE49-F238E27FC236}">
                <a16:creationId xmlns:a16="http://schemas.microsoft.com/office/drawing/2014/main" id="{B26CD600-7A7C-0B92-6FCE-80471D0C6B78}"/>
              </a:ext>
            </a:extLst>
          </p:cNvPr>
          <p:cNvSpPr txBox="1"/>
          <p:nvPr/>
        </p:nvSpPr>
        <p:spPr>
          <a:xfrm>
            <a:off x="5718844" y="3317227"/>
            <a:ext cx="1499235" cy="391160"/>
          </a:xfrm>
          <a:prstGeom prst="rect">
            <a:avLst/>
          </a:prstGeom>
        </p:spPr>
        <p:txBody>
          <a:bodyPr vert="horz" wrap="square" lIns="0" tIns="12700" rIns="0" bIns="0" rtlCol="0">
            <a:spAutoFit/>
          </a:bodyPr>
          <a:lstStyle/>
          <a:p>
            <a:pPr marL="12700">
              <a:lnSpc>
                <a:spcPct val="100000"/>
              </a:lnSpc>
              <a:spcBef>
                <a:spcPts val="100"/>
              </a:spcBef>
            </a:pPr>
            <a:r>
              <a:rPr sz="2400" spc="-5">
                <a:solidFill>
                  <a:srgbClr val="37761C"/>
                </a:solidFill>
                <a:latin typeface="Corbel" panose="020B0503020204020204" pitchFamily="34" charset="0"/>
                <a:ea typeface="Tahoma" panose="020B0604030504040204" pitchFamily="34" charset="0"/>
                <a:cs typeface="Tahoma" panose="020B0604030504040204" pitchFamily="34" charset="0"/>
              </a:rPr>
              <a:t>Chain</a:t>
            </a:r>
            <a:r>
              <a:rPr sz="2400" spc="-85">
                <a:solidFill>
                  <a:srgbClr val="37761C"/>
                </a:solidFill>
                <a:latin typeface="Corbel" panose="020B0503020204020204" pitchFamily="34" charset="0"/>
                <a:ea typeface="Tahoma" panose="020B0604030504040204" pitchFamily="34" charset="0"/>
                <a:cs typeface="Tahoma" panose="020B0604030504040204" pitchFamily="34" charset="0"/>
              </a:rPr>
              <a:t> </a:t>
            </a:r>
            <a:r>
              <a:rPr sz="2400">
                <a:solidFill>
                  <a:srgbClr val="37761C"/>
                </a:solidFill>
                <a:latin typeface="Corbel" panose="020B0503020204020204" pitchFamily="34" charset="0"/>
                <a:ea typeface="Tahoma" panose="020B0604030504040204" pitchFamily="34" charset="0"/>
                <a:cs typeface="Tahoma" panose="020B0604030504040204" pitchFamily="34" charset="0"/>
              </a:rPr>
              <a:t>rule:</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42" name="object 34">
            <a:extLst>
              <a:ext uri="{FF2B5EF4-FFF2-40B4-BE49-F238E27FC236}">
                <a16:creationId xmlns:a16="http://schemas.microsoft.com/office/drawing/2014/main" id="{5AF4CB91-222B-C27E-3F5F-3D410A1EA9F3}"/>
              </a:ext>
            </a:extLst>
          </p:cNvPr>
          <p:cNvSpPr txBox="1"/>
          <p:nvPr/>
        </p:nvSpPr>
        <p:spPr>
          <a:xfrm>
            <a:off x="6176032" y="4628349"/>
            <a:ext cx="795655"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Upstream  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43" name="object 35">
            <a:extLst>
              <a:ext uri="{FF2B5EF4-FFF2-40B4-BE49-F238E27FC236}">
                <a16:creationId xmlns:a16="http://schemas.microsoft.com/office/drawing/2014/main" id="{21F50F36-0571-07AF-9474-594C420B320B}"/>
              </a:ext>
            </a:extLst>
          </p:cNvPr>
          <p:cNvSpPr txBox="1"/>
          <p:nvPr/>
        </p:nvSpPr>
        <p:spPr>
          <a:xfrm>
            <a:off x="7181881" y="4628349"/>
            <a:ext cx="668020"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Local </a:t>
            </a:r>
            <a:r>
              <a:rPr sz="1400">
                <a:solidFill>
                  <a:srgbClr val="FF0000"/>
                </a:solidFill>
                <a:latin typeface="Corbel" panose="020B0503020204020204" pitchFamily="34" charset="0"/>
                <a:ea typeface="Tahoma" panose="020B0604030504040204" pitchFamily="34" charset="0"/>
                <a:cs typeface="Tahoma" panose="020B0604030504040204" pitchFamily="34" charset="0"/>
              </a:rPr>
              <a:t> </a:t>
            </a: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97C61423-ADD9-D65E-1FAB-215CFF12DF4E}"/>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5995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61DD7-569B-D263-761E-E58CBF91A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C99FE-143A-17D3-5720-3ABD5E45EF6B}"/>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E6E1976B-D859-2895-E747-09AF2DAE48AA}"/>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7ED258A8-67E8-FED1-104A-8CDF9BC8BB83}"/>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8CC56875-042B-268C-EEE2-06D0908998C0}"/>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A93EFCE8-B666-BC96-6C3D-62F3957ED9E6}"/>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FE582EC6-C828-4ABE-A8D2-D6C27EDD0C57}"/>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EE2F4997-BD5D-A92E-7F72-00A168B036F9}"/>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9C633B90-364E-1D36-15C7-9188FBC99411}"/>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08F0B751-8994-BEF3-0925-F241DA8A3DDB}"/>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13FEE7DF-414D-CFDF-88CD-D5E8C18DFD5F}"/>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85778058-5362-AFCD-A920-84FC6A59FB4C}"/>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1CB1EE1F-D85A-AB74-EFDA-E37A02944341}"/>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9532CBE2-35B0-7BDB-A7CC-6DF422882FD5}"/>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6B2B79C1-CCC1-864E-3183-A7836DC4586B}"/>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9276887D-986A-38FE-0AF3-547D40585548}"/>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B352D84D-F0A9-16ED-A672-A99A1A516478}"/>
                </a:ext>
              </a:extLst>
            </p:cNvPr>
            <p:cNvPicPr/>
            <p:nvPr/>
          </p:nvPicPr>
          <p:blipFill>
            <a:blip r:embed="rId7" cstate="print"/>
            <a:stretch>
              <a:fillRect/>
            </a:stretch>
          </p:blipFill>
          <p:spPr>
            <a:xfrm>
              <a:off x="2123437" y="1884050"/>
              <a:ext cx="2009774" cy="619124"/>
            </a:xfrm>
            <a:prstGeom prst="rect">
              <a:avLst/>
            </a:prstGeom>
          </p:spPr>
        </p:pic>
      </p:grpSp>
      <p:grpSp>
        <p:nvGrpSpPr>
          <p:cNvPr id="34" name="object 25">
            <a:extLst>
              <a:ext uri="{FF2B5EF4-FFF2-40B4-BE49-F238E27FC236}">
                <a16:creationId xmlns:a16="http://schemas.microsoft.com/office/drawing/2014/main" id="{77F5D92C-1156-2468-7CB7-E1236C903861}"/>
              </a:ext>
            </a:extLst>
          </p:cNvPr>
          <p:cNvGrpSpPr/>
          <p:nvPr/>
        </p:nvGrpSpPr>
        <p:grpSpPr>
          <a:xfrm>
            <a:off x="5539844" y="3714268"/>
            <a:ext cx="1995170" cy="967740"/>
            <a:chOff x="5436575" y="3128399"/>
            <a:chExt cx="1995170" cy="967740"/>
          </a:xfrm>
        </p:grpSpPr>
        <p:pic>
          <p:nvPicPr>
            <p:cNvPr id="35" name="object 26">
              <a:extLst>
                <a:ext uri="{FF2B5EF4-FFF2-40B4-BE49-F238E27FC236}">
                  <a16:creationId xmlns:a16="http://schemas.microsoft.com/office/drawing/2014/main" id="{E63D1F33-D672-A7D5-E9CA-BBBF5DC2CD0B}"/>
                </a:ext>
              </a:extLst>
            </p:cNvPr>
            <p:cNvPicPr/>
            <p:nvPr/>
          </p:nvPicPr>
          <p:blipFill>
            <a:blip r:embed="rId8" cstate="print"/>
            <a:stretch>
              <a:fillRect/>
            </a:stretch>
          </p:blipFill>
          <p:spPr>
            <a:xfrm>
              <a:off x="5455625" y="3147450"/>
              <a:ext cx="1956899" cy="747179"/>
            </a:xfrm>
            <a:prstGeom prst="rect">
              <a:avLst/>
            </a:prstGeom>
          </p:spPr>
        </p:pic>
        <p:sp>
          <p:nvSpPr>
            <p:cNvPr id="36" name="object 27">
              <a:extLst>
                <a:ext uri="{FF2B5EF4-FFF2-40B4-BE49-F238E27FC236}">
                  <a16:creationId xmlns:a16="http://schemas.microsoft.com/office/drawing/2014/main" id="{A3A8B042-A8BF-B90C-49ED-DE93C4C0CBB4}"/>
                </a:ext>
              </a:extLst>
            </p:cNvPr>
            <p:cNvSpPr/>
            <p:nvPr/>
          </p:nvSpPr>
          <p:spPr>
            <a:xfrm>
              <a:off x="5446100" y="3137924"/>
              <a:ext cx="1976120" cy="766445"/>
            </a:xfrm>
            <a:custGeom>
              <a:avLst/>
              <a:gdLst/>
              <a:ahLst/>
              <a:cxnLst/>
              <a:rect l="l" t="t" r="r" b="b"/>
              <a:pathLst>
                <a:path w="1976120" h="766445">
                  <a:moveTo>
                    <a:pt x="0" y="0"/>
                  </a:moveTo>
                  <a:lnTo>
                    <a:pt x="1975949" y="0"/>
                  </a:lnTo>
                  <a:lnTo>
                    <a:pt x="1975949" y="766229"/>
                  </a:lnTo>
                  <a:lnTo>
                    <a:pt x="0" y="76622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7" name="object 28">
              <a:extLst>
                <a:ext uri="{FF2B5EF4-FFF2-40B4-BE49-F238E27FC236}">
                  <a16:creationId xmlns:a16="http://schemas.microsoft.com/office/drawing/2014/main" id="{01A81B7F-AEAC-2B75-F029-F0A5C85B0EAC}"/>
                </a:ext>
              </a:extLst>
            </p:cNvPr>
            <p:cNvPicPr/>
            <p:nvPr/>
          </p:nvPicPr>
          <p:blipFill>
            <a:blip r:embed="rId9" cstate="print"/>
            <a:stretch>
              <a:fillRect/>
            </a:stretch>
          </p:blipFill>
          <p:spPr>
            <a:xfrm>
              <a:off x="5510313" y="3171387"/>
              <a:ext cx="504456" cy="683199"/>
            </a:xfrm>
            <a:prstGeom prst="rect">
              <a:avLst/>
            </a:prstGeom>
          </p:spPr>
        </p:pic>
        <p:pic>
          <p:nvPicPr>
            <p:cNvPr id="38" name="object 29">
              <a:extLst>
                <a:ext uri="{FF2B5EF4-FFF2-40B4-BE49-F238E27FC236}">
                  <a16:creationId xmlns:a16="http://schemas.microsoft.com/office/drawing/2014/main" id="{D3686641-9BE4-5AEE-93E7-641B74C9E2F3}"/>
                </a:ext>
              </a:extLst>
            </p:cNvPr>
            <p:cNvPicPr/>
            <p:nvPr/>
          </p:nvPicPr>
          <p:blipFill>
            <a:blip r:embed="rId10" cstate="print"/>
            <a:stretch>
              <a:fillRect/>
            </a:stretch>
          </p:blipFill>
          <p:spPr>
            <a:xfrm>
              <a:off x="6900100" y="3185925"/>
              <a:ext cx="504449" cy="683199"/>
            </a:xfrm>
            <a:prstGeom prst="rect">
              <a:avLst/>
            </a:prstGeom>
          </p:spPr>
        </p:pic>
        <p:pic>
          <p:nvPicPr>
            <p:cNvPr id="39" name="object 30">
              <a:extLst>
                <a:ext uri="{FF2B5EF4-FFF2-40B4-BE49-F238E27FC236}">
                  <a16:creationId xmlns:a16="http://schemas.microsoft.com/office/drawing/2014/main" id="{0A459202-336D-AD21-61CD-1BA41A1D49F1}"/>
                </a:ext>
              </a:extLst>
            </p:cNvPr>
            <p:cNvPicPr/>
            <p:nvPr/>
          </p:nvPicPr>
          <p:blipFill>
            <a:blip r:embed="rId11" cstate="print"/>
            <a:stretch>
              <a:fillRect/>
            </a:stretch>
          </p:blipFill>
          <p:spPr>
            <a:xfrm>
              <a:off x="6460387" y="3931927"/>
              <a:ext cx="181336" cy="136834"/>
            </a:xfrm>
            <a:prstGeom prst="rect">
              <a:avLst/>
            </a:prstGeom>
          </p:spPr>
        </p:pic>
        <p:pic>
          <p:nvPicPr>
            <p:cNvPr id="40" name="object 31">
              <a:extLst>
                <a:ext uri="{FF2B5EF4-FFF2-40B4-BE49-F238E27FC236}">
                  <a16:creationId xmlns:a16="http://schemas.microsoft.com/office/drawing/2014/main" id="{BD8043F9-353B-A739-B657-6FBC3E110AF3}"/>
                </a:ext>
              </a:extLst>
            </p:cNvPr>
            <p:cNvPicPr/>
            <p:nvPr/>
          </p:nvPicPr>
          <p:blipFill>
            <a:blip r:embed="rId12" cstate="print"/>
            <a:stretch>
              <a:fillRect/>
            </a:stretch>
          </p:blipFill>
          <p:spPr>
            <a:xfrm>
              <a:off x="7191316" y="3966730"/>
              <a:ext cx="84620" cy="129131"/>
            </a:xfrm>
            <a:prstGeom prst="rect">
              <a:avLst/>
            </a:prstGeom>
          </p:spPr>
        </p:pic>
      </p:grpSp>
      <p:sp>
        <p:nvSpPr>
          <p:cNvPr id="41" name="object 32">
            <a:extLst>
              <a:ext uri="{FF2B5EF4-FFF2-40B4-BE49-F238E27FC236}">
                <a16:creationId xmlns:a16="http://schemas.microsoft.com/office/drawing/2014/main" id="{924BE263-1221-6F65-72E5-AE7A47763E7E}"/>
              </a:ext>
            </a:extLst>
          </p:cNvPr>
          <p:cNvSpPr txBox="1"/>
          <p:nvPr/>
        </p:nvSpPr>
        <p:spPr>
          <a:xfrm>
            <a:off x="5718844" y="3317227"/>
            <a:ext cx="1499235" cy="391160"/>
          </a:xfrm>
          <a:prstGeom prst="rect">
            <a:avLst/>
          </a:prstGeom>
        </p:spPr>
        <p:txBody>
          <a:bodyPr vert="horz" wrap="square" lIns="0" tIns="12700" rIns="0" bIns="0" rtlCol="0">
            <a:spAutoFit/>
          </a:bodyPr>
          <a:lstStyle/>
          <a:p>
            <a:pPr marL="12700">
              <a:lnSpc>
                <a:spcPct val="100000"/>
              </a:lnSpc>
              <a:spcBef>
                <a:spcPts val="100"/>
              </a:spcBef>
            </a:pPr>
            <a:r>
              <a:rPr sz="2400" spc="-5">
                <a:solidFill>
                  <a:srgbClr val="37761C"/>
                </a:solidFill>
                <a:latin typeface="Corbel" panose="020B0503020204020204" pitchFamily="34" charset="0"/>
                <a:ea typeface="Tahoma" panose="020B0604030504040204" pitchFamily="34" charset="0"/>
                <a:cs typeface="Tahoma" panose="020B0604030504040204" pitchFamily="34" charset="0"/>
              </a:rPr>
              <a:t>Chain</a:t>
            </a:r>
            <a:r>
              <a:rPr sz="2400" spc="-85">
                <a:solidFill>
                  <a:srgbClr val="37761C"/>
                </a:solidFill>
                <a:latin typeface="Corbel" panose="020B0503020204020204" pitchFamily="34" charset="0"/>
                <a:ea typeface="Tahoma" panose="020B0604030504040204" pitchFamily="34" charset="0"/>
                <a:cs typeface="Tahoma" panose="020B0604030504040204" pitchFamily="34" charset="0"/>
              </a:rPr>
              <a:t> </a:t>
            </a:r>
            <a:r>
              <a:rPr sz="2400">
                <a:solidFill>
                  <a:srgbClr val="37761C"/>
                </a:solidFill>
                <a:latin typeface="Corbel" panose="020B0503020204020204" pitchFamily="34" charset="0"/>
                <a:ea typeface="Tahoma" panose="020B0604030504040204" pitchFamily="34" charset="0"/>
                <a:cs typeface="Tahoma" panose="020B0604030504040204" pitchFamily="34" charset="0"/>
              </a:rPr>
              <a:t>rule:</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42" name="object 34">
            <a:extLst>
              <a:ext uri="{FF2B5EF4-FFF2-40B4-BE49-F238E27FC236}">
                <a16:creationId xmlns:a16="http://schemas.microsoft.com/office/drawing/2014/main" id="{3D1F2D55-DD92-82CE-22F1-F769D9EC48B7}"/>
              </a:ext>
            </a:extLst>
          </p:cNvPr>
          <p:cNvSpPr txBox="1"/>
          <p:nvPr/>
        </p:nvSpPr>
        <p:spPr>
          <a:xfrm>
            <a:off x="6176032" y="4628349"/>
            <a:ext cx="795655"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Upstream  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43" name="object 35">
            <a:extLst>
              <a:ext uri="{FF2B5EF4-FFF2-40B4-BE49-F238E27FC236}">
                <a16:creationId xmlns:a16="http://schemas.microsoft.com/office/drawing/2014/main" id="{04446E5F-18CF-6839-254F-7ADDDC64F24C}"/>
              </a:ext>
            </a:extLst>
          </p:cNvPr>
          <p:cNvSpPr txBox="1"/>
          <p:nvPr/>
        </p:nvSpPr>
        <p:spPr>
          <a:xfrm>
            <a:off x="7181881" y="4628349"/>
            <a:ext cx="668020"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Local </a:t>
            </a:r>
            <a:r>
              <a:rPr sz="1400">
                <a:solidFill>
                  <a:srgbClr val="FF0000"/>
                </a:solidFill>
                <a:latin typeface="Corbel" panose="020B0503020204020204" pitchFamily="34" charset="0"/>
                <a:ea typeface="Tahoma" panose="020B0604030504040204" pitchFamily="34" charset="0"/>
                <a:cs typeface="Tahoma" panose="020B0604030504040204" pitchFamily="34" charset="0"/>
              </a:rPr>
              <a:t> </a:t>
            </a: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400">
              <a:latin typeface="Corbel" panose="020B0503020204020204" pitchFamily="34" charset="0"/>
              <a:ea typeface="Tahoma" panose="020B0604030504040204" pitchFamily="34" charset="0"/>
              <a:cs typeface="Tahoma" panose="020B0604030504040204" pitchFamily="34" charset="0"/>
            </a:endParaRPr>
          </a:p>
        </p:txBody>
      </p:sp>
      <p:grpSp>
        <p:nvGrpSpPr>
          <p:cNvPr id="25" name="object 5">
            <a:extLst>
              <a:ext uri="{FF2B5EF4-FFF2-40B4-BE49-F238E27FC236}">
                <a16:creationId xmlns:a16="http://schemas.microsoft.com/office/drawing/2014/main" id="{4996DF8F-1936-A4F4-F010-74FE015FFB09}"/>
              </a:ext>
            </a:extLst>
          </p:cNvPr>
          <p:cNvGrpSpPr/>
          <p:nvPr/>
        </p:nvGrpSpPr>
        <p:grpSpPr>
          <a:xfrm>
            <a:off x="4305058" y="1152475"/>
            <a:ext cx="4530090" cy="2929255"/>
            <a:chOff x="4496425" y="145149"/>
            <a:chExt cx="4530090" cy="2929255"/>
          </a:xfrm>
        </p:grpSpPr>
        <p:pic>
          <p:nvPicPr>
            <p:cNvPr id="26" name="object 6">
              <a:extLst>
                <a:ext uri="{FF2B5EF4-FFF2-40B4-BE49-F238E27FC236}">
                  <a16:creationId xmlns:a16="http://schemas.microsoft.com/office/drawing/2014/main" id="{48894E18-48CC-29FB-881F-1460B7D4B89F}"/>
                </a:ext>
              </a:extLst>
            </p:cNvPr>
            <p:cNvPicPr/>
            <p:nvPr/>
          </p:nvPicPr>
          <p:blipFill>
            <a:blip r:embed="rId3" cstate="print"/>
            <a:stretch>
              <a:fillRect/>
            </a:stretch>
          </p:blipFill>
          <p:spPr>
            <a:xfrm>
              <a:off x="4505950" y="154674"/>
              <a:ext cx="4510699" cy="2056724"/>
            </a:xfrm>
            <a:prstGeom prst="rect">
              <a:avLst/>
            </a:prstGeom>
          </p:spPr>
        </p:pic>
        <p:sp>
          <p:nvSpPr>
            <p:cNvPr id="27" name="object 7">
              <a:extLst>
                <a:ext uri="{FF2B5EF4-FFF2-40B4-BE49-F238E27FC236}">
                  <a16:creationId xmlns:a16="http://schemas.microsoft.com/office/drawing/2014/main" id="{5CB19400-DFC6-0F52-573B-B13FECF1D00D}"/>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8" name="object 8">
              <a:extLst>
                <a:ext uri="{FF2B5EF4-FFF2-40B4-BE49-F238E27FC236}">
                  <a16:creationId xmlns:a16="http://schemas.microsoft.com/office/drawing/2014/main" id="{C25AEC32-6663-987C-729B-38CE1A40816C}"/>
                </a:ext>
              </a:extLst>
            </p:cNvPr>
            <p:cNvSpPr/>
            <p:nvPr/>
          </p:nvSpPr>
          <p:spPr>
            <a:xfrm>
              <a:off x="4702050" y="455999"/>
              <a:ext cx="375285" cy="263525"/>
            </a:xfrm>
            <a:custGeom>
              <a:avLst/>
              <a:gdLst/>
              <a:ahLst/>
              <a:cxnLst/>
              <a:rect l="l" t="t" r="r" b="b"/>
              <a:pathLst>
                <a:path w="375285" h="263525">
                  <a:moveTo>
                    <a:pt x="374999" y="263399"/>
                  </a:moveTo>
                  <a:lnTo>
                    <a:pt x="0" y="263399"/>
                  </a:lnTo>
                  <a:lnTo>
                    <a:pt x="0" y="0"/>
                  </a:lnTo>
                  <a:lnTo>
                    <a:pt x="374999" y="0"/>
                  </a:lnTo>
                  <a:lnTo>
                    <a:pt x="374999" y="2633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9" name="object 9">
              <a:extLst>
                <a:ext uri="{FF2B5EF4-FFF2-40B4-BE49-F238E27FC236}">
                  <a16:creationId xmlns:a16="http://schemas.microsoft.com/office/drawing/2014/main" id="{0121FD94-8195-9EC4-BCB9-2A5B0A12F535}"/>
                </a:ext>
              </a:extLst>
            </p:cNvPr>
            <p:cNvSpPr/>
            <p:nvPr/>
          </p:nvSpPr>
          <p:spPr>
            <a:xfrm>
              <a:off x="5258232" y="1382275"/>
              <a:ext cx="3197860" cy="1054100"/>
            </a:xfrm>
            <a:custGeom>
              <a:avLst/>
              <a:gdLst/>
              <a:ahLst/>
              <a:cxnLst/>
              <a:rect l="l" t="t" r="r" b="b"/>
              <a:pathLst>
                <a:path w="3197859" h="1054100">
                  <a:moveTo>
                    <a:pt x="3197742" y="1053824"/>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0" name="object 10">
              <a:extLst>
                <a:ext uri="{FF2B5EF4-FFF2-40B4-BE49-F238E27FC236}">
                  <a16:creationId xmlns:a16="http://schemas.microsoft.com/office/drawing/2014/main" id="{6C18C962-7A93-7AAF-B27F-BE19F6E57DE5}"/>
                </a:ext>
              </a:extLst>
            </p:cNvPr>
            <p:cNvPicPr/>
            <p:nvPr/>
          </p:nvPicPr>
          <p:blipFill>
            <a:blip r:embed="rId13" cstate="print"/>
            <a:stretch>
              <a:fillRect/>
            </a:stretch>
          </p:blipFill>
          <p:spPr>
            <a:xfrm>
              <a:off x="5166600" y="1342865"/>
              <a:ext cx="111005" cy="78818"/>
            </a:xfrm>
            <a:prstGeom prst="rect">
              <a:avLst/>
            </a:prstGeom>
          </p:spPr>
        </p:pic>
        <p:pic>
          <p:nvPicPr>
            <p:cNvPr id="31" name="object 11">
              <a:extLst>
                <a:ext uri="{FF2B5EF4-FFF2-40B4-BE49-F238E27FC236}">
                  <a16:creationId xmlns:a16="http://schemas.microsoft.com/office/drawing/2014/main" id="{62F9DDC8-12CD-0B4B-12B9-DF617955D0C3}"/>
                </a:ext>
              </a:extLst>
            </p:cNvPr>
            <p:cNvPicPr/>
            <p:nvPr/>
          </p:nvPicPr>
          <p:blipFill>
            <a:blip r:embed="rId9" cstate="print"/>
            <a:stretch>
              <a:fillRect/>
            </a:stretch>
          </p:blipFill>
          <p:spPr>
            <a:xfrm>
              <a:off x="8271872" y="2436125"/>
              <a:ext cx="457199" cy="619199"/>
            </a:xfrm>
            <a:prstGeom prst="rect">
              <a:avLst/>
            </a:prstGeom>
          </p:spPr>
        </p:pic>
        <p:sp>
          <p:nvSpPr>
            <p:cNvPr id="32" name="object 12">
              <a:extLst>
                <a:ext uri="{FF2B5EF4-FFF2-40B4-BE49-F238E27FC236}">
                  <a16:creationId xmlns:a16="http://schemas.microsoft.com/office/drawing/2014/main" id="{24450200-807A-946A-B0F0-AB817833E19C}"/>
                </a:ext>
              </a:extLst>
            </p:cNvPr>
            <p:cNvSpPr/>
            <p:nvPr/>
          </p:nvSpPr>
          <p:spPr>
            <a:xfrm>
              <a:off x="8262347" y="2426600"/>
              <a:ext cx="476250" cy="638810"/>
            </a:xfrm>
            <a:custGeom>
              <a:avLst/>
              <a:gdLst/>
              <a:ahLst/>
              <a:cxnLst/>
              <a:rect l="l" t="t" r="r" b="b"/>
              <a:pathLst>
                <a:path w="476250" h="638810">
                  <a:moveTo>
                    <a:pt x="0" y="0"/>
                  </a:moveTo>
                  <a:lnTo>
                    <a:pt x="476249" y="0"/>
                  </a:lnTo>
                  <a:lnTo>
                    <a:pt x="476249"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a:extLst>
              <a:ext uri="{FF2B5EF4-FFF2-40B4-BE49-F238E27FC236}">
                <a16:creationId xmlns:a16="http://schemas.microsoft.com/office/drawing/2014/main" id="{645CF8C0-8B2D-A6ED-5DCF-BAC93A0AAEFD}"/>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466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9900-7628-F5E2-D209-7F4EE0A39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DF429-AE4F-1161-C76F-3CD30990854D}"/>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E7716820-68C1-DE87-4716-69980D325697}"/>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302A420E-3617-6856-C03E-EAB01D782333}"/>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081FA96E-9F80-AB16-DDDB-C36A58E004B6}"/>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F161CBDF-EB75-CB56-C1F1-3793CEC8D2B8}"/>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B83DB702-E88C-835F-EFA7-6BC802E56FB8}"/>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3B4D2DC3-F29E-AD90-2CF6-0521CCCCC47B}"/>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0C483186-310E-CF70-5E39-FDA377A42DB1}"/>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A580E661-196E-E9AF-DC5C-2F873E8CD773}"/>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9002BA69-4B62-E049-CCCA-B3A794BFE7F4}"/>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E484EABF-6466-3B61-E34E-E774B861EC3E}"/>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CC5FD531-5F34-A1BD-9076-B6A3E4002385}"/>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D5168689-F630-9B59-9F92-6DE5801704DC}"/>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662754F4-961A-FBEA-DFA8-831881972554}"/>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64054767-29C7-73E4-7C37-5F7276A94C71}"/>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CC3961A6-522D-D470-058D-4D61AB50E53A}"/>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A7E5A2F0-69DC-9C9C-2772-B47190E6A9C0}"/>
              </a:ext>
            </a:extLst>
          </p:cNvPr>
          <p:cNvGrpSpPr/>
          <p:nvPr/>
        </p:nvGrpSpPr>
        <p:grpSpPr>
          <a:xfrm>
            <a:off x="4305058" y="1152475"/>
            <a:ext cx="4530090" cy="2929255"/>
            <a:chOff x="4496425" y="145149"/>
            <a:chExt cx="4530090" cy="2929255"/>
          </a:xfrm>
        </p:grpSpPr>
        <p:pic>
          <p:nvPicPr>
            <p:cNvPr id="6" name="object 6">
              <a:extLst>
                <a:ext uri="{FF2B5EF4-FFF2-40B4-BE49-F238E27FC236}">
                  <a16:creationId xmlns:a16="http://schemas.microsoft.com/office/drawing/2014/main" id="{DF71DCC6-D4B7-26FD-8A80-5D8A6BF1CE4F}"/>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63D002FB-2160-710A-AC1D-0F320A9D9B33}"/>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1AF8F02F-2652-3715-5DDE-426166A7BF8F}"/>
                </a:ext>
              </a:extLst>
            </p:cNvPr>
            <p:cNvSpPr/>
            <p:nvPr/>
          </p:nvSpPr>
          <p:spPr>
            <a:xfrm>
              <a:off x="4702050" y="455999"/>
              <a:ext cx="375285" cy="263525"/>
            </a:xfrm>
            <a:custGeom>
              <a:avLst/>
              <a:gdLst/>
              <a:ahLst/>
              <a:cxnLst/>
              <a:rect l="l" t="t" r="r" b="b"/>
              <a:pathLst>
                <a:path w="375285" h="263525">
                  <a:moveTo>
                    <a:pt x="374999" y="263399"/>
                  </a:moveTo>
                  <a:lnTo>
                    <a:pt x="0" y="263399"/>
                  </a:lnTo>
                  <a:lnTo>
                    <a:pt x="0" y="0"/>
                  </a:lnTo>
                  <a:lnTo>
                    <a:pt x="374999" y="0"/>
                  </a:lnTo>
                  <a:lnTo>
                    <a:pt x="374999" y="2633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2" name="object 9">
              <a:extLst>
                <a:ext uri="{FF2B5EF4-FFF2-40B4-BE49-F238E27FC236}">
                  <a16:creationId xmlns:a16="http://schemas.microsoft.com/office/drawing/2014/main" id="{E992803C-D1C6-03D4-F774-877D4C7493B2}"/>
                </a:ext>
              </a:extLst>
            </p:cNvPr>
            <p:cNvSpPr/>
            <p:nvPr/>
          </p:nvSpPr>
          <p:spPr>
            <a:xfrm>
              <a:off x="5177327" y="642553"/>
              <a:ext cx="3279140" cy="1793875"/>
            </a:xfrm>
            <a:custGeom>
              <a:avLst/>
              <a:gdLst/>
              <a:ahLst/>
              <a:cxnLst/>
              <a:rect l="l" t="t" r="r" b="b"/>
              <a:pathLst>
                <a:path w="3279140" h="1793875">
                  <a:moveTo>
                    <a:pt x="3278622" y="1793446"/>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10">
              <a:extLst>
                <a:ext uri="{FF2B5EF4-FFF2-40B4-BE49-F238E27FC236}">
                  <a16:creationId xmlns:a16="http://schemas.microsoft.com/office/drawing/2014/main" id="{F69153AA-73FB-907D-4E09-2079E65823E4}"/>
                </a:ext>
              </a:extLst>
            </p:cNvPr>
            <p:cNvPicPr/>
            <p:nvPr/>
          </p:nvPicPr>
          <p:blipFill>
            <a:blip r:embed="rId8" cstate="print"/>
            <a:stretch>
              <a:fillRect/>
            </a:stretch>
          </p:blipFill>
          <p:spPr>
            <a:xfrm>
              <a:off x="5091957" y="591539"/>
              <a:ext cx="109995" cy="88143"/>
            </a:xfrm>
            <a:prstGeom prst="rect">
              <a:avLst/>
            </a:prstGeom>
          </p:spPr>
        </p:pic>
        <p:pic>
          <p:nvPicPr>
            <p:cNvPr id="24" name="object 11">
              <a:extLst>
                <a:ext uri="{FF2B5EF4-FFF2-40B4-BE49-F238E27FC236}">
                  <a16:creationId xmlns:a16="http://schemas.microsoft.com/office/drawing/2014/main" id="{B724B394-F042-2F6D-7ADF-8CCC3D73B941}"/>
                </a:ext>
              </a:extLst>
            </p:cNvPr>
            <p:cNvPicPr/>
            <p:nvPr/>
          </p:nvPicPr>
          <p:blipFill>
            <a:blip r:embed="rId9" cstate="print"/>
            <a:stretch>
              <a:fillRect/>
            </a:stretch>
          </p:blipFill>
          <p:spPr>
            <a:xfrm>
              <a:off x="8262703" y="2436000"/>
              <a:ext cx="426474" cy="619199"/>
            </a:xfrm>
            <a:prstGeom prst="rect">
              <a:avLst/>
            </a:prstGeom>
          </p:spPr>
        </p:pic>
        <p:sp>
          <p:nvSpPr>
            <p:cNvPr id="33" name="object 12">
              <a:extLst>
                <a:ext uri="{FF2B5EF4-FFF2-40B4-BE49-F238E27FC236}">
                  <a16:creationId xmlns:a16="http://schemas.microsoft.com/office/drawing/2014/main" id="{18B1B675-7786-2FE7-2E56-9EB96C19A761}"/>
                </a:ext>
              </a:extLst>
            </p:cNvPr>
            <p:cNvSpPr/>
            <p:nvPr/>
          </p:nvSpPr>
          <p:spPr>
            <a:xfrm>
              <a:off x="8253177" y="2426474"/>
              <a:ext cx="445770" cy="638810"/>
            </a:xfrm>
            <a:custGeom>
              <a:avLst/>
              <a:gdLst/>
              <a:ahLst/>
              <a:cxnLst/>
              <a:rect l="l" t="t" r="r" b="b"/>
              <a:pathLst>
                <a:path w="445770" h="638810">
                  <a:moveTo>
                    <a:pt x="0" y="0"/>
                  </a:moveTo>
                  <a:lnTo>
                    <a:pt x="445524" y="0"/>
                  </a:lnTo>
                  <a:lnTo>
                    <a:pt x="445524"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25" name="Rectangle 24">
            <a:extLst>
              <a:ext uri="{FF2B5EF4-FFF2-40B4-BE49-F238E27FC236}">
                <a16:creationId xmlns:a16="http://schemas.microsoft.com/office/drawing/2014/main" id="{227F0E56-9D71-0714-FE2E-339DAEF0B6E8}"/>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2898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4130D-DEB2-CB0A-ABFE-676B450F0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2A415-35F3-9DF4-1703-E59D3C6A7A13}"/>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E4E32D65-DB1A-BDAD-7590-B49714EFDFDA}"/>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7F1343B9-95A3-BD00-8F3E-CE4704FA968A}"/>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B16DD5B6-2BFC-C478-1382-885472A547CF}"/>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01A58351-378E-7C91-AAE6-9909D5E79933}"/>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46C22B57-BA68-7AC8-407A-9B01186D72CC}"/>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8EF117BD-2826-CCBC-2E81-FBF70354AC68}"/>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92C02A91-AF8F-D243-6157-1A76D4890FD4}"/>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8A5434CC-DFDE-7CE2-3CFE-5DD1621D525A}"/>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353BD203-256D-411C-339B-F0FFD358BB63}"/>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08FE66AE-AF5F-AA64-DC78-5CB236D2346A}"/>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27FC030D-A887-D186-A1A1-2C60F8800A09}"/>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E9A78717-AE73-27D1-1E2D-769E75EAEA7C}"/>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57872C49-D557-F6B9-B2F2-89484FE7E5A1}"/>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1ECDD5B6-A3BE-09ED-F787-152E55392563}"/>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F039831A-C398-29CD-72C2-E9AEBEE766F9}"/>
                </a:ext>
              </a:extLst>
            </p:cNvPr>
            <p:cNvPicPr/>
            <p:nvPr/>
          </p:nvPicPr>
          <p:blipFill>
            <a:blip r:embed="rId7" cstate="print"/>
            <a:stretch>
              <a:fillRect/>
            </a:stretch>
          </p:blipFill>
          <p:spPr>
            <a:xfrm>
              <a:off x="2123437" y="1884050"/>
              <a:ext cx="2009774" cy="619124"/>
            </a:xfrm>
            <a:prstGeom prst="rect">
              <a:avLst/>
            </a:prstGeom>
          </p:spPr>
        </p:pic>
      </p:grpSp>
      <p:grpSp>
        <p:nvGrpSpPr>
          <p:cNvPr id="5" name="object 5">
            <a:extLst>
              <a:ext uri="{FF2B5EF4-FFF2-40B4-BE49-F238E27FC236}">
                <a16:creationId xmlns:a16="http://schemas.microsoft.com/office/drawing/2014/main" id="{30ADB3C8-0CD9-1859-9CEE-A23089924A91}"/>
              </a:ext>
            </a:extLst>
          </p:cNvPr>
          <p:cNvGrpSpPr/>
          <p:nvPr/>
        </p:nvGrpSpPr>
        <p:grpSpPr>
          <a:xfrm>
            <a:off x="4305058" y="1152475"/>
            <a:ext cx="4530090" cy="2929255"/>
            <a:chOff x="4496425" y="145149"/>
            <a:chExt cx="4530090" cy="2929255"/>
          </a:xfrm>
        </p:grpSpPr>
        <p:pic>
          <p:nvPicPr>
            <p:cNvPr id="6" name="object 6">
              <a:extLst>
                <a:ext uri="{FF2B5EF4-FFF2-40B4-BE49-F238E27FC236}">
                  <a16:creationId xmlns:a16="http://schemas.microsoft.com/office/drawing/2014/main" id="{625CED41-4045-C103-486A-A5A005CFEDF4}"/>
                </a:ext>
              </a:extLst>
            </p:cNvPr>
            <p:cNvPicPr/>
            <p:nvPr/>
          </p:nvPicPr>
          <p:blipFill>
            <a:blip r:embed="rId3" cstate="print"/>
            <a:stretch>
              <a:fillRect/>
            </a:stretch>
          </p:blipFill>
          <p:spPr>
            <a:xfrm>
              <a:off x="4505950" y="154674"/>
              <a:ext cx="4510699" cy="2056724"/>
            </a:xfrm>
            <a:prstGeom prst="rect">
              <a:avLst/>
            </a:prstGeom>
          </p:spPr>
        </p:pic>
        <p:sp>
          <p:nvSpPr>
            <p:cNvPr id="7" name="object 7">
              <a:extLst>
                <a:ext uri="{FF2B5EF4-FFF2-40B4-BE49-F238E27FC236}">
                  <a16:creationId xmlns:a16="http://schemas.microsoft.com/office/drawing/2014/main" id="{058F24C4-4974-EBF6-9654-4D1842247E5D}"/>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10EE1C4E-4076-F3AC-160F-7E95C04B92EF}"/>
                </a:ext>
              </a:extLst>
            </p:cNvPr>
            <p:cNvSpPr/>
            <p:nvPr/>
          </p:nvSpPr>
          <p:spPr>
            <a:xfrm>
              <a:off x="4702050" y="455999"/>
              <a:ext cx="375285" cy="263525"/>
            </a:xfrm>
            <a:custGeom>
              <a:avLst/>
              <a:gdLst/>
              <a:ahLst/>
              <a:cxnLst/>
              <a:rect l="l" t="t" r="r" b="b"/>
              <a:pathLst>
                <a:path w="375285" h="263525">
                  <a:moveTo>
                    <a:pt x="374999" y="263399"/>
                  </a:moveTo>
                  <a:lnTo>
                    <a:pt x="0" y="263399"/>
                  </a:lnTo>
                  <a:lnTo>
                    <a:pt x="0" y="0"/>
                  </a:lnTo>
                  <a:lnTo>
                    <a:pt x="374999" y="0"/>
                  </a:lnTo>
                  <a:lnTo>
                    <a:pt x="374999" y="263399"/>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2" name="object 9">
              <a:extLst>
                <a:ext uri="{FF2B5EF4-FFF2-40B4-BE49-F238E27FC236}">
                  <a16:creationId xmlns:a16="http://schemas.microsoft.com/office/drawing/2014/main" id="{2BF65DC5-CE0D-C96B-2471-EC835AE61CCC}"/>
                </a:ext>
              </a:extLst>
            </p:cNvPr>
            <p:cNvSpPr/>
            <p:nvPr/>
          </p:nvSpPr>
          <p:spPr>
            <a:xfrm>
              <a:off x="5177327" y="642553"/>
              <a:ext cx="3279140" cy="1793875"/>
            </a:xfrm>
            <a:custGeom>
              <a:avLst/>
              <a:gdLst/>
              <a:ahLst/>
              <a:cxnLst/>
              <a:rect l="l" t="t" r="r" b="b"/>
              <a:pathLst>
                <a:path w="3279140" h="1793875">
                  <a:moveTo>
                    <a:pt x="3278622" y="1793446"/>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3" name="object 10">
              <a:extLst>
                <a:ext uri="{FF2B5EF4-FFF2-40B4-BE49-F238E27FC236}">
                  <a16:creationId xmlns:a16="http://schemas.microsoft.com/office/drawing/2014/main" id="{84E55C09-11DC-DA74-E057-379A85C9D4D0}"/>
                </a:ext>
              </a:extLst>
            </p:cNvPr>
            <p:cNvPicPr/>
            <p:nvPr/>
          </p:nvPicPr>
          <p:blipFill>
            <a:blip r:embed="rId8" cstate="print"/>
            <a:stretch>
              <a:fillRect/>
            </a:stretch>
          </p:blipFill>
          <p:spPr>
            <a:xfrm>
              <a:off x="5091957" y="591539"/>
              <a:ext cx="109995" cy="88143"/>
            </a:xfrm>
            <a:prstGeom prst="rect">
              <a:avLst/>
            </a:prstGeom>
          </p:spPr>
        </p:pic>
        <p:pic>
          <p:nvPicPr>
            <p:cNvPr id="24" name="object 11">
              <a:extLst>
                <a:ext uri="{FF2B5EF4-FFF2-40B4-BE49-F238E27FC236}">
                  <a16:creationId xmlns:a16="http://schemas.microsoft.com/office/drawing/2014/main" id="{B6E8C2DA-3962-01F7-00DD-304B6DC58F3F}"/>
                </a:ext>
              </a:extLst>
            </p:cNvPr>
            <p:cNvPicPr/>
            <p:nvPr/>
          </p:nvPicPr>
          <p:blipFill>
            <a:blip r:embed="rId9" cstate="print"/>
            <a:stretch>
              <a:fillRect/>
            </a:stretch>
          </p:blipFill>
          <p:spPr>
            <a:xfrm>
              <a:off x="8262703" y="2436000"/>
              <a:ext cx="426474" cy="619199"/>
            </a:xfrm>
            <a:prstGeom prst="rect">
              <a:avLst/>
            </a:prstGeom>
          </p:spPr>
        </p:pic>
        <p:sp>
          <p:nvSpPr>
            <p:cNvPr id="33" name="object 12">
              <a:extLst>
                <a:ext uri="{FF2B5EF4-FFF2-40B4-BE49-F238E27FC236}">
                  <a16:creationId xmlns:a16="http://schemas.microsoft.com/office/drawing/2014/main" id="{A288B859-5A66-FF78-B473-4478883ECC02}"/>
                </a:ext>
              </a:extLst>
            </p:cNvPr>
            <p:cNvSpPr/>
            <p:nvPr/>
          </p:nvSpPr>
          <p:spPr>
            <a:xfrm>
              <a:off x="8253177" y="2426474"/>
              <a:ext cx="445770" cy="638810"/>
            </a:xfrm>
            <a:custGeom>
              <a:avLst/>
              <a:gdLst/>
              <a:ahLst/>
              <a:cxnLst/>
              <a:rect l="l" t="t" r="r" b="b"/>
              <a:pathLst>
                <a:path w="445770" h="638810">
                  <a:moveTo>
                    <a:pt x="0" y="0"/>
                  </a:moveTo>
                  <a:lnTo>
                    <a:pt x="445524" y="0"/>
                  </a:lnTo>
                  <a:lnTo>
                    <a:pt x="445524"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5" name="object 25">
            <a:extLst>
              <a:ext uri="{FF2B5EF4-FFF2-40B4-BE49-F238E27FC236}">
                <a16:creationId xmlns:a16="http://schemas.microsoft.com/office/drawing/2014/main" id="{C8F6A5F7-0940-09F0-2D8A-EDEAFAA072A9}"/>
              </a:ext>
            </a:extLst>
          </p:cNvPr>
          <p:cNvGrpSpPr/>
          <p:nvPr/>
        </p:nvGrpSpPr>
        <p:grpSpPr>
          <a:xfrm>
            <a:off x="5509273" y="3714268"/>
            <a:ext cx="1995170" cy="959485"/>
            <a:chOff x="5436575" y="3136378"/>
            <a:chExt cx="1995170" cy="959485"/>
          </a:xfrm>
        </p:grpSpPr>
        <p:pic>
          <p:nvPicPr>
            <p:cNvPr id="26" name="object 26">
              <a:extLst>
                <a:ext uri="{FF2B5EF4-FFF2-40B4-BE49-F238E27FC236}">
                  <a16:creationId xmlns:a16="http://schemas.microsoft.com/office/drawing/2014/main" id="{991FC1FE-F8AA-B537-153C-26E614475584}"/>
                </a:ext>
              </a:extLst>
            </p:cNvPr>
            <p:cNvPicPr/>
            <p:nvPr/>
          </p:nvPicPr>
          <p:blipFill>
            <a:blip r:embed="rId10" cstate="print"/>
            <a:stretch>
              <a:fillRect/>
            </a:stretch>
          </p:blipFill>
          <p:spPr>
            <a:xfrm>
              <a:off x="5455625" y="3155429"/>
              <a:ext cx="1956899" cy="747179"/>
            </a:xfrm>
            <a:prstGeom prst="rect">
              <a:avLst/>
            </a:prstGeom>
          </p:spPr>
        </p:pic>
        <p:sp>
          <p:nvSpPr>
            <p:cNvPr id="27" name="object 27">
              <a:extLst>
                <a:ext uri="{FF2B5EF4-FFF2-40B4-BE49-F238E27FC236}">
                  <a16:creationId xmlns:a16="http://schemas.microsoft.com/office/drawing/2014/main" id="{933D452D-C00D-520D-3F42-10D863BD1B07}"/>
                </a:ext>
              </a:extLst>
            </p:cNvPr>
            <p:cNvSpPr/>
            <p:nvPr/>
          </p:nvSpPr>
          <p:spPr>
            <a:xfrm>
              <a:off x="5446100" y="3145903"/>
              <a:ext cx="1976120" cy="766445"/>
            </a:xfrm>
            <a:custGeom>
              <a:avLst/>
              <a:gdLst/>
              <a:ahLst/>
              <a:cxnLst/>
              <a:rect l="l" t="t" r="r" b="b"/>
              <a:pathLst>
                <a:path w="1976120" h="766445">
                  <a:moveTo>
                    <a:pt x="0" y="0"/>
                  </a:moveTo>
                  <a:lnTo>
                    <a:pt x="1975949" y="0"/>
                  </a:lnTo>
                  <a:lnTo>
                    <a:pt x="1975949" y="766229"/>
                  </a:lnTo>
                  <a:lnTo>
                    <a:pt x="0" y="76622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8" name="object 28">
              <a:extLst>
                <a:ext uri="{FF2B5EF4-FFF2-40B4-BE49-F238E27FC236}">
                  <a16:creationId xmlns:a16="http://schemas.microsoft.com/office/drawing/2014/main" id="{382B0C12-A74D-6D4D-6EF9-3615F73F6C76}"/>
                </a:ext>
              </a:extLst>
            </p:cNvPr>
            <p:cNvPicPr/>
            <p:nvPr/>
          </p:nvPicPr>
          <p:blipFill>
            <a:blip r:embed="rId11" cstate="print"/>
            <a:stretch>
              <a:fillRect/>
            </a:stretch>
          </p:blipFill>
          <p:spPr>
            <a:xfrm>
              <a:off x="6536587" y="3931927"/>
              <a:ext cx="181336" cy="136834"/>
            </a:xfrm>
            <a:prstGeom prst="rect">
              <a:avLst/>
            </a:prstGeom>
          </p:spPr>
        </p:pic>
        <p:pic>
          <p:nvPicPr>
            <p:cNvPr id="29" name="object 29">
              <a:extLst>
                <a:ext uri="{FF2B5EF4-FFF2-40B4-BE49-F238E27FC236}">
                  <a16:creationId xmlns:a16="http://schemas.microsoft.com/office/drawing/2014/main" id="{06296FDD-5F9F-4C1D-E576-EEBD1D94A496}"/>
                </a:ext>
              </a:extLst>
            </p:cNvPr>
            <p:cNvPicPr/>
            <p:nvPr/>
          </p:nvPicPr>
          <p:blipFill>
            <a:blip r:embed="rId12" cstate="print"/>
            <a:stretch>
              <a:fillRect/>
            </a:stretch>
          </p:blipFill>
          <p:spPr>
            <a:xfrm>
              <a:off x="7267516" y="3966730"/>
              <a:ext cx="84620" cy="129131"/>
            </a:xfrm>
            <a:prstGeom prst="rect">
              <a:avLst/>
            </a:prstGeom>
          </p:spPr>
        </p:pic>
      </p:grpSp>
      <p:sp>
        <p:nvSpPr>
          <p:cNvPr id="30" name="object 30">
            <a:extLst>
              <a:ext uri="{FF2B5EF4-FFF2-40B4-BE49-F238E27FC236}">
                <a16:creationId xmlns:a16="http://schemas.microsoft.com/office/drawing/2014/main" id="{818DAD23-93C2-0A78-7503-9D11789E1A6E}"/>
              </a:ext>
            </a:extLst>
          </p:cNvPr>
          <p:cNvSpPr txBox="1"/>
          <p:nvPr/>
        </p:nvSpPr>
        <p:spPr>
          <a:xfrm>
            <a:off x="5688273" y="3309248"/>
            <a:ext cx="1499235" cy="391160"/>
          </a:xfrm>
          <a:prstGeom prst="rect">
            <a:avLst/>
          </a:prstGeom>
        </p:spPr>
        <p:txBody>
          <a:bodyPr vert="horz" wrap="square" lIns="0" tIns="12700" rIns="0" bIns="0" rtlCol="0">
            <a:spAutoFit/>
          </a:bodyPr>
          <a:lstStyle/>
          <a:p>
            <a:pPr marL="12700">
              <a:lnSpc>
                <a:spcPct val="100000"/>
              </a:lnSpc>
              <a:spcBef>
                <a:spcPts val="100"/>
              </a:spcBef>
            </a:pPr>
            <a:r>
              <a:rPr sz="2400" spc="-5">
                <a:solidFill>
                  <a:srgbClr val="37761C"/>
                </a:solidFill>
                <a:latin typeface="Corbel" panose="020B0503020204020204" pitchFamily="34" charset="0"/>
                <a:ea typeface="Tahoma" panose="020B0604030504040204" pitchFamily="34" charset="0"/>
                <a:cs typeface="Tahoma" panose="020B0604030504040204" pitchFamily="34" charset="0"/>
              </a:rPr>
              <a:t>Chain</a:t>
            </a:r>
            <a:r>
              <a:rPr sz="2400" spc="-85">
                <a:solidFill>
                  <a:srgbClr val="37761C"/>
                </a:solidFill>
                <a:latin typeface="Corbel" panose="020B0503020204020204" pitchFamily="34" charset="0"/>
                <a:ea typeface="Tahoma" panose="020B0604030504040204" pitchFamily="34" charset="0"/>
                <a:cs typeface="Tahoma" panose="020B0604030504040204" pitchFamily="34" charset="0"/>
              </a:rPr>
              <a:t> </a:t>
            </a:r>
            <a:r>
              <a:rPr sz="2400">
                <a:solidFill>
                  <a:srgbClr val="37761C"/>
                </a:solidFill>
                <a:latin typeface="Corbel" panose="020B0503020204020204" pitchFamily="34" charset="0"/>
                <a:ea typeface="Tahoma" panose="020B0604030504040204" pitchFamily="34" charset="0"/>
                <a:cs typeface="Tahoma" panose="020B0604030504040204" pitchFamily="34" charset="0"/>
              </a:rPr>
              <a:t>rule:</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31" name="object 32">
            <a:extLst>
              <a:ext uri="{FF2B5EF4-FFF2-40B4-BE49-F238E27FC236}">
                <a16:creationId xmlns:a16="http://schemas.microsoft.com/office/drawing/2014/main" id="{8F987176-8492-B827-B479-F909935BA6DF}"/>
              </a:ext>
            </a:extLst>
          </p:cNvPr>
          <p:cNvSpPr txBox="1"/>
          <p:nvPr/>
        </p:nvSpPr>
        <p:spPr>
          <a:xfrm>
            <a:off x="6145461" y="4620370"/>
            <a:ext cx="795655"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Upstream  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32" name="object 33">
            <a:extLst>
              <a:ext uri="{FF2B5EF4-FFF2-40B4-BE49-F238E27FC236}">
                <a16:creationId xmlns:a16="http://schemas.microsoft.com/office/drawing/2014/main" id="{20F2CEF3-8047-06E2-CB26-39E191FDE02D}"/>
              </a:ext>
            </a:extLst>
          </p:cNvPr>
          <p:cNvSpPr txBox="1"/>
          <p:nvPr/>
        </p:nvSpPr>
        <p:spPr>
          <a:xfrm>
            <a:off x="7151310" y="4620370"/>
            <a:ext cx="668020"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Local </a:t>
            </a:r>
            <a:r>
              <a:rPr sz="1400">
                <a:solidFill>
                  <a:srgbClr val="FF0000"/>
                </a:solidFill>
                <a:latin typeface="Corbel" panose="020B0503020204020204" pitchFamily="34" charset="0"/>
                <a:ea typeface="Tahoma" panose="020B0604030504040204" pitchFamily="34" charset="0"/>
                <a:cs typeface="Tahoma" panose="020B0604030504040204" pitchFamily="34" charset="0"/>
              </a:rPr>
              <a:t> </a:t>
            </a: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id="{755ADA11-EF05-7184-3D3D-0A81B3F58785}"/>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7117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08DC4-A2FD-1305-51A3-F61D92F22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CE0EB-5A67-AE53-5721-EB33ED1B1E0D}"/>
              </a:ext>
            </a:extLst>
          </p:cNvPr>
          <p:cNvSpPr>
            <a:spLocks noGrp="1"/>
          </p:cNvSpPr>
          <p:nvPr>
            <p:ph type="title"/>
          </p:nvPr>
        </p:nvSpPr>
        <p:spPr/>
        <p:txBody>
          <a:bodyPr>
            <a:normAutofit/>
          </a:bodyPr>
          <a:lstStyle/>
          <a:p>
            <a:r>
              <a:rPr lang="en-US"/>
              <a:t>Computation Graph: An Example </a:t>
            </a:r>
          </a:p>
        </p:txBody>
      </p:sp>
      <p:sp>
        <p:nvSpPr>
          <p:cNvPr id="3" name="Content Placeholder 2">
            <a:extLst>
              <a:ext uri="{FF2B5EF4-FFF2-40B4-BE49-F238E27FC236}">
                <a16:creationId xmlns:a16="http://schemas.microsoft.com/office/drawing/2014/main" id="{99B8197E-852C-6CE0-34ED-45790D37F870}"/>
              </a:ext>
            </a:extLst>
          </p:cNvPr>
          <p:cNvSpPr>
            <a:spLocks noGrp="1"/>
          </p:cNvSpPr>
          <p:nvPr>
            <p:ph type="body" sz="quarter" idx="16"/>
          </p:nvPr>
        </p:nvSpPr>
        <p:spPr/>
        <p:txBody>
          <a:bodyPr/>
          <a:lstStyle/>
          <a:p>
            <a:endParaRPr lang="en-US"/>
          </a:p>
          <a:p>
            <a:pPr marL="114300" indent="0">
              <a:buNone/>
            </a:pPr>
            <a:endParaRPr lang="en-US"/>
          </a:p>
          <a:p>
            <a:r>
              <a:rPr lang="en-US"/>
              <a:t>Evaluated at: </a:t>
            </a:r>
            <a:r>
              <a:rPr lang="en-US" sz="1800">
                <a:solidFill>
                  <a:srgbClr val="37761C"/>
                </a:solidFill>
                <a:latin typeface="Corbel" panose="020B0503020204020204" pitchFamily="34" charset="0"/>
              </a:rPr>
              <a:t>x</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-2,</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y</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spc="-5">
                <a:solidFill>
                  <a:srgbClr val="37761C"/>
                </a:solidFill>
                <a:latin typeface="Corbel" panose="020B0503020204020204" pitchFamily="34" charset="0"/>
              </a:rPr>
              <a:t>5,</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z</a:t>
            </a:r>
            <a:r>
              <a:rPr lang="en-US" sz="1800" spc="-15">
                <a:solidFill>
                  <a:srgbClr val="37761C"/>
                </a:solidFill>
                <a:latin typeface="Corbel" panose="020B0503020204020204" pitchFamily="34" charset="0"/>
              </a:rPr>
              <a:t> </a:t>
            </a:r>
            <a:r>
              <a:rPr lang="en-US" sz="1800">
                <a:solidFill>
                  <a:srgbClr val="37761C"/>
                </a:solidFill>
                <a:latin typeface="Corbel" panose="020B0503020204020204" pitchFamily="34" charset="0"/>
              </a:rPr>
              <a:t>=</a:t>
            </a:r>
            <a:r>
              <a:rPr lang="en-US" sz="1800" spc="-20">
                <a:solidFill>
                  <a:srgbClr val="37761C"/>
                </a:solidFill>
                <a:latin typeface="Corbel" panose="020B0503020204020204" pitchFamily="34" charset="0"/>
              </a:rPr>
              <a:t> </a:t>
            </a:r>
            <a:r>
              <a:rPr lang="en-US" sz="1800">
                <a:solidFill>
                  <a:srgbClr val="37761C"/>
                </a:solidFill>
                <a:latin typeface="Corbel" panose="020B0503020204020204" pitchFamily="34" charset="0"/>
              </a:rPr>
              <a:t>-4</a:t>
            </a:r>
          </a:p>
          <a:p>
            <a:r>
              <a:rPr lang="en-US"/>
              <a:t>Start with local gradients! </a:t>
            </a:r>
            <a:endParaRPr lang="en-US">
              <a:solidFill>
                <a:srgbClr val="37761C"/>
              </a:solidFill>
              <a:latin typeface="Corbel" panose="020B0503020204020204" pitchFamily="34" charset="0"/>
            </a:endParaRPr>
          </a:p>
          <a:p>
            <a:endParaRPr lang="en-US" sz="1800">
              <a:solidFill>
                <a:srgbClr val="37761C"/>
              </a:solidFill>
              <a:latin typeface="Corbel" panose="020B0503020204020204" pitchFamily="34" charset="0"/>
            </a:endParaRPr>
          </a:p>
          <a:p>
            <a:endParaRPr lang="en-US" sz="1800">
              <a:latin typeface="Corbel" panose="020B0503020204020204" pitchFamily="34" charset="0"/>
            </a:endParaRPr>
          </a:p>
          <a:p>
            <a:endParaRPr lang="en-US"/>
          </a:p>
        </p:txBody>
      </p:sp>
      <p:pic>
        <p:nvPicPr>
          <p:cNvPr id="4" name="object 3">
            <a:extLst>
              <a:ext uri="{FF2B5EF4-FFF2-40B4-BE49-F238E27FC236}">
                <a16:creationId xmlns:a16="http://schemas.microsoft.com/office/drawing/2014/main" id="{F3256620-568D-A37A-0FC9-510C8B6D8CC8}"/>
              </a:ext>
            </a:extLst>
          </p:cNvPr>
          <p:cNvPicPr/>
          <p:nvPr/>
        </p:nvPicPr>
        <p:blipFill>
          <a:blip r:embed="rId2" cstate="print"/>
          <a:stretch>
            <a:fillRect/>
          </a:stretch>
        </p:blipFill>
        <p:spPr>
          <a:xfrm>
            <a:off x="634693" y="1254167"/>
            <a:ext cx="2838449" cy="438149"/>
          </a:xfrm>
          <a:prstGeom prst="rect">
            <a:avLst/>
          </a:prstGeom>
        </p:spPr>
      </p:pic>
      <p:sp>
        <p:nvSpPr>
          <p:cNvPr id="9" name="TextBox 8">
            <a:extLst>
              <a:ext uri="{FF2B5EF4-FFF2-40B4-BE49-F238E27FC236}">
                <a16:creationId xmlns:a16="http://schemas.microsoft.com/office/drawing/2014/main" id="{B9F6279E-DB7D-C729-C29A-6F9F95708A0E}"/>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Stanford CS231N]</a:t>
            </a:r>
          </a:p>
        </p:txBody>
      </p:sp>
      <p:grpSp>
        <p:nvGrpSpPr>
          <p:cNvPr id="18" name="object 5">
            <a:extLst>
              <a:ext uri="{FF2B5EF4-FFF2-40B4-BE49-F238E27FC236}">
                <a16:creationId xmlns:a16="http://schemas.microsoft.com/office/drawing/2014/main" id="{7548F043-975A-DCE3-D28E-E32F4EE98E2F}"/>
              </a:ext>
            </a:extLst>
          </p:cNvPr>
          <p:cNvGrpSpPr/>
          <p:nvPr/>
        </p:nvGrpSpPr>
        <p:grpSpPr>
          <a:xfrm>
            <a:off x="4300296" y="1153946"/>
            <a:ext cx="4530090" cy="2075814"/>
            <a:chOff x="4496425" y="145149"/>
            <a:chExt cx="4530090" cy="2075814"/>
          </a:xfrm>
        </p:grpSpPr>
        <p:pic>
          <p:nvPicPr>
            <p:cNvPr id="19" name="object 6">
              <a:extLst>
                <a:ext uri="{FF2B5EF4-FFF2-40B4-BE49-F238E27FC236}">
                  <a16:creationId xmlns:a16="http://schemas.microsoft.com/office/drawing/2014/main" id="{9A8C645F-59A0-F8D0-0519-6F42E62451D2}"/>
                </a:ext>
              </a:extLst>
            </p:cNvPr>
            <p:cNvPicPr/>
            <p:nvPr/>
          </p:nvPicPr>
          <p:blipFill>
            <a:blip r:embed="rId3" cstate="print"/>
            <a:stretch>
              <a:fillRect/>
            </a:stretch>
          </p:blipFill>
          <p:spPr>
            <a:xfrm>
              <a:off x="4505950" y="154674"/>
              <a:ext cx="4510699" cy="2056724"/>
            </a:xfrm>
            <a:prstGeom prst="rect">
              <a:avLst/>
            </a:prstGeom>
          </p:spPr>
        </p:pic>
        <p:sp>
          <p:nvSpPr>
            <p:cNvPr id="20" name="object 7">
              <a:extLst>
                <a:ext uri="{FF2B5EF4-FFF2-40B4-BE49-F238E27FC236}">
                  <a16:creationId xmlns:a16="http://schemas.microsoft.com/office/drawing/2014/main" id="{E23AEB62-636E-9392-42A0-475199E06E41}"/>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21" name="object 8">
              <a:extLst>
                <a:ext uri="{FF2B5EF4-FFF2-40B4-BE49-F238E27FC236}">
                  <a16:creationId xmlns:a16="http://schemas.microsoft.com/office/drawing/2014/main" id="{32CFF9C9-398C-4EE3-60B3-CDDB10D2A8DF}"/>
                </a:ext>
              </a:extLst>
            </p:cNvPr>
            <p:cNvSpPr/>
            <p:nvPr/>
          </p:nvSpPr>
          <p:spPr>
            <a:xfrm>
              <a:off x="4702048" y="456005"/>
              <a:ext cx="4144010" cy="1714500"/>
            </a:xfrm>
            <a:custGeom>
              <a:avLst/>
              <a:gdLst/>
              <a:ahLst/>
              <a:cxnLst/>
              <a:rect l="l" t="t" r="r" b="b"/>
              <a:pathLst>
                <a:path w="4144009" h="1714500">
                  <a:moveTo>
                    <a:pt x="374992" y="1555927"/>
                  </a:moveTo>
                  <a:lnTo>
                    <a:pt x="0" y="1555927"/>
                  </a:lnTo>
                  <a:lnTo>
                    <a:pt x="0" y="1714030"/>
                  </a:lnTo>
                  <a:lnTo>
                    <a:pt x="374992" y="1714030"/>
                  </a:lnTo>
                  <a:lnTo>
                    <a:pt x="374992" y="1555927"/>
                  </a:lnTo>
                  <a:close/>
                </a:path>
                <a:path w="4144009" h="1714500">
                  <a:moveTo>
                    <a:pt x="374992" y="0"/>
                  </a:moveTo>
                  <a:lnTo>
                    <a:pt x="0" y="0"/>
                  </a:lnTo>
                  <a:lnTo>
                    <a:pt x="0" y="263398"/>
                  </a:lnTo>
                  <a:lnTo>
                    <a:pt x="374992" y="263398"/>
                  </a:lnTo>
                  <a:lnTo>
                    <a:pt x="374992" y="0"/>
                  </a:lnTo>
                  <a:close/>
                </a:path>
                <a:path w="4144009" h="1714500">
                  <a:moveTo>
                    <a:pt x="447624" y="758799"/>
                  </a:moveTo>
                  <a:lnTo>
                    <a:pt x="72618" y="758799"/>
                  </a:lnTo>
                  <a:lnTo>
                    <a:pt x="72618" y="1022197"/>
                  </a:lnTo>
                  <a:lnTo>
                    <a:pt x="447624" y="1022197"/>
                  </a:lnTo>
                  <a:lnTo>
                    <a:pt x="447624" y="758799"/>
                  </a:lnTo>
                  <a:close/>
                </a:path>
                <a:path w="4144009" h="1714500">
                  <a:moveTo>
                    <a:pt x="2315489" y="400545"/>
                  </a:moveTo>
                  <a:lnTo>
                    <a:pt x="1940496" y="400545"/>
                  </a:lnTo>
                  <a:lnTo>
                    <a:pt x="1940496" y="663956"/>
                  </a:lnTo>
                  <a:lnTo>
                    <a:pt x="2315489" y="663956"/>
                  </a:lnTo>
                  <a:lnTo>
                    <a:pt x="2315489" y="400545"/>
                  </a:lnTo>
                  <a:close/>
                </a:path>
                <a:path w="4144009" h="1714500">
                  <a:moveTo>
                    <a:pt x="4143514" y="943927"/>
                  </a:moveTo>
                  <a:lnTo>
                    <a:pt x="3768521" y="943927"/>
                  </a:lnTo>
                  <a:lnTo>
                    <a:pt x="3768521" y="1207325"/>
                  </a:lnTo>
                  <a:lnTo>
                    <a:pt x="4143514" y="1207325"/>
                  </a:lnTo>
                  <a:lnTo>
                    <a:pt x="4143514" y="943927"/>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10" name="object 5">
            <a:extLst>
              <a:ext uri="{FF2B5EF4-FFF2-40B4-BE49-F238E27FC236}">
                <a16:creationId xmlns:a16="http://schemas.microsoft.com/office/drawing/2014/main" id="{0780AB91-6B95-980C-515F-E86044F942D8}"/>
              </a:ext>
            </a:extLst>
          </p:cNvPr>
          <p:cNvGrpSpPr/>
          <p:nvPr/>
        </p:nvGrpSpPr>
        <p:grpSpPr>
          <a:xfrm>
            <a:off x="82810" y="3645050"/>
            <a:ext cx="4185285" cy="804545"/>
            <a:chOff x="167275" y="2717225"/>
            <a:chExt cx="4185285" cy="804545"/>
          </a:xfrm>
        </p:grpSpPr>
        <p:sp>
          <p:nvSpPr>
            <p:cNvPr id="11" name="object 6">
              <a:extLst>
                <a:ext uri="{FF2B5EF4-FFF2-40B4-BE49-F238E27FC236}">
                  <a16:creationId xmlns:a16="http://schemas.microsoft.com/office/drawing/2014/main" id="{43B941D8-6BB3-789E-DEC8-95BEF8D3854A}"/>
                </a:ext>
              </a:extLst>
            </p:cNvPr>
            <p:cNvSpPr/>
            <p:nvPr/>
          </p:nvSpPr>
          <p:spPr>
            <a:xfrm>
              <a:off x="176800" y="2726750"/>
              <a:ext cx="4166235" cy="785495"/>
            </a:xfrm>
            <a:custGeom>
              <a:avLst/>
              <a:gdLst/>
              <a:ahLst/>
              <a:cxnLst/>
              <a:rect l="l" t="t" r="r" b="b"/>
              <a:pathLst>
                <a:path w="4166235" h="785495">
                  <a:moveTo>
                    <a:pt x="0" y="0"/>
                  </a:moveTo>
                  <a:lnTo>
                    <a:pt x="4166099" y="0"/>
                  </a:lnTo>
                  <a:lnTo>
                    <a:pt x="4166099" y="785399"/>
                  </a:lnTo>
                  <a:lnTo>
                    <a:pt x="0" y="785399"/>
                  </a:lnTo>
                  <a:lnTo>
                    <a:pt x="0" y="0"/>
                  </a:lnTo>
                  <a:close/>
                </a:path>
              </a:pathLst>
            </a:custGeom>
            <a:ln w="19049">
              <a:solidFill>
                <a:srgbClr val="00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2" name="object 7">
              <a:extLst>
                <a:ext uri="{FF2B5EF4-FFF2-40B4-BE49-F238E27FC236}">
                  <a16:creationId xmlns:a16="http://schemas.microsoft.com/office/drawing/2014/main" id="{83E4611E-44CC-C7DC-A800-82D7C8880EEC}"/>
                </a:ext>
              </a:extLst>
            </p:cNvPr>
            <p:cNvPicPr/>
            <p:nvPr/>
          </p:nvPicPr>
          <p:blipFill>
            <a:blip r:embed="rId4" cstate="print"/>
            <a:stretch>
              <a:fillRect/>
            </a:stretch>
          </p:blipFill>
          <p:spPr>
            <a:xfrm>
              <a:off x="329200" y="2892225"/>
              <a:ext cx="942974" cy="457199"/>
            </a:xfrm>
            <a:prstGeom prst="rect">
              <a:avLst/>
            </a:prstGeom>
          </p:spPr>
        </p:pic>
        <p:pic>
          <p:nvPicPr>
            <p:cNvPr id="13" name="object 8">
              <a:extLst>
                <a:ext uri="{FF2B5EF4-FFF2-40B4-BE49-F238E27FC236}">
                  <a16:creationId xmlns:a16="http://schemas.microsoft.com/office/drawing/2014/main" id="{F7152AE1-663A-CD42-F272-CC8A74979E6F}"/>
                </a:ext>
              </a:extLst>
            </p:cNvPr>
            <p:cNvPicPr/>
            <p:nvPr/>
          </p:nvPicPr>
          <p:blipFill>
            <a:blip r:embed="rId5" cstate="print"/>
            <a:stretch>
              <a:fillRect/>
            </a:stretch>
          </p:blipFill>
          <p:spPr>
            <a:xfrm>
              <a:off x="2076775" y="2825550"/>
              <a:ext cx="2047874" cy="590549"/>
            </a:xfrm>
            <a:prstGeom prst="rect">
              <a:avLst/>
            </a:prstGeom>
          </p:spPr>
        </p:pic>
      </p:grpSp>
      <p:grpSp>
        <p:nvGrpSpPr>
          <p:cNvPr id="14" name="object 9">
            <a:extLst>
              <a:ext uri="{FF2B5EF4-FFF2-40B4-BE49-F238E27FC236}">
                <a16:creationId xmlns:a16="http://schemas.microsoft.com/office/drawing/2014/main" id="{EF174F93-2271-664F-2D15-AE288B03FB91}"/>
              </a:ext>
            </a:extLst>
          </p:cNvPr>
          <p:cNvGrpSpPr/>
          <p:nvPr/>
        </p:nvGrpSpPr>
        <p:grpSpPr>
          <a:xfrm>
            <a:off x="73285" y="2715280"/>
            <a:ext cx="4185285" cy="804545"/>
            <a:chOff x="156774" y="1809650"/>
            <a:chExt cx="4185285" cy="804545"/>
          </a:xfrm>
        </p:grpSpPr>
        <p:sp>
          <p:nvSpPr>
            <p:cNvPr id="15" name="object 10">
              <a:extLst>
                <a:ext uri="{FF2B5EF4-FFF2-40B4-BE49-F238E27FC236}">
                  <a16:creationId xmlns:a16="http://schemas.microsoft.com/office/drawing/2014/main" id="{38C6DC34-87DA-C57A-7FCB-C3F1EE7AC4E8}"/>
                </a:ext>
              </a:extLst>
            </p:cNvPr>
            <p:cNvSpPr/>
            <p:nvPr/>
          </p:nvSpPr>
          <p:spPr>
            <a:xfrm>
              <a:off x="166299" y="1819175"/>
              <a:ext cx="4166235" cy="785495"/>
            </a:xfrm>
            <a:custGeom>
              <a:avLst/>
              <a:gdLst/>
              <a:ahLst/>
              <a:cxnLst/>
              <a:rect l="l" t="t" r="r" b="b"/>
              <a:pathLst>
                <a:path w="4166235" h="785494">
                  <a:moveTo>
                    <a:pt x="0" y="0"/>
                  </a:moveTo>
                  <a:lnTo>
                    <a:pt x="4166099" y="0"/>
                  </a:lnTo>
                  <a:lnTo>
                    <a:pt x="4166099" y="785399"/>
                  </a:lnTo>
                  <a:lnTo>
                    <a:pt x="0" y="785399"/>
                  </a:lnTo>
                  <a:lnTo>
                    <a:pt x="0" y="0"/>
                  </a:lnTo>
                  <a:close/>
                </a:path>
              </a:pathLst>
            </a:custGeom>
            <a:ln w="19049">
              <a:solidFill>
                <a:srgbClr val="FF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16" name="object 11">
              <a:extLst>
                <a:ext uri="{FF2B5EF4-FFF2-40B4-BE49-F238E27FC236}">
                  <a16:creationId xmlns:a16="http://schemas.microsoft.com/office/drawing/2014/main" id="{9F02F2D2-CB14-A40E-1ADE-75BA15E27B9B}"/>
                </a:ext>
              </a:extLst>
            </p:cNvPr>
            <p:cNvPicPr/>
            <p:nvPr/>
          </p:nvPicPr>
          <p:blipFill>
            <a:blip r:embed="rId6" cstate="print"/>
            <a:stretch>
              <a:fillRect/>
            </a:stretch>
          </p:blipFill>
          <p:spPr>
            <a:xfrm>
              <a:off x="283387" y="1998350"/>
              <a:ext cx="1409699" cy="390524"/>
            </a:xfrm>
            <a:prstGeom prst="rect">
              <a:avLst/>
            </a:prstGeom>
          </p:spPr>
        </p:pic>
        <p:pic>
          <p:nvPicPr>
            <p:cNvPr id="17" name="object 12">
              <a:extLst>
                <a:ext uri="{FF2B5EF4-FFF2-40B4-BE49-F238E27FC236}">
                  <a16:creationId xmlns:a16="http://schemas.microsoft.com/office/drawing/2014/main" id="{41BDA9B3-9AF7-D13A-0E6D-C7A8CC625051}"/>
                </a:ext>
              </a:extLst>
            </p:cNvPr>
            <p:cNvPicPr/>
            <p:nvPr/>
          </p:nvPicPr>
          <p:blipFill>
            <a:blip r:embed="rId7" cstate="print"/>
            <a:stretch>
              <a:fillRect/>
            </a:stretch>
          </p:blipFill>
          <p:spPr>
            <a:xfrm>
              <a:off x="2123437" y="1884050"/>
              <a:ext cx="2009774" cy="619124"/>
            </a:xfrm>
            <a:prstGeom prst="rect">
              <a:avLst/>
            </a:prstGeom>
          </p:spPr>
        </p:pic>
      </p:grpSp>
      <p:grpSp>
        <p:nvGrpSpPr>
          <p:cNvPr id="25" name="object 25">
            <a:extLst>
              <a:ext uri="{FF2B5EF4-FFF2-40B4-BE49-F238E27FC236}">
                <a16:creationId xmlns:a16="http://schemas.microsoft.com/office/drawing/2014/main" id="{6D7E9662-8B24-42D0-55D1-85734DCA9413}"/>
              </a:ext>
            </a:extLst>
          </p:cNvPr>
          <p:cNvGrpSpPr/>
          <p:nvPr/>
        </p:nvGrpSpPr>
        <p:grpSpPr>
          <a:xfrm>
            <a:off x="5509273" y="3714268"/>
            <a:ext cx="1995170" cy="959485"/>
            <a:chOff x="5436575" y="3136378"/>
            <a:chExt cx="1995170" cy="959485"/>
          </a:xfrm>
        </p:grpSpPr>
        <p:pic>
          <p:nvPicPr>
            <p:cNvPr id="26" name="object 26">
              <a:extLst>
                <a:ext uri="{FF2B5EF4-FFF2-40B4-BE49-F238E27FC236}">
                  <a16:creationId xmlns:a16="http://schemas.microsoft.com/office/drawing/2014/main" id="{1D8D21D0-C19B-AEC7-5075-0F57C4A5A5F7}"/>
                </a:ext>
              </a:extLst>
            </p:cNvPr>
            <p:cNvPicPr/>
            <p:nvPr/>
          </p:nvPicPr>
          <p:blipFill>
            <a:blip r:embed="rId8" cstate="print"/>
            <a:stretch>
              <a:fillRect/>
            </a:stretch>
          </p:blipFill>
          <p:spPr>
            <a:xfrm>
              <a:off x="5455625" y="3155429"/>
              <a:ext cx="1956899" cy="747179"/>
            </a:xfrm>
            <a:prstGeom prst="rect">
              <a:avLst/>
            </a:prstGeom>
          </p:spPr>
        </p:pic>
        <p:sp>
          <p:nvSpPr>
            <p:cNvPr id="27" name="object 27">
              <a:extLst>
                <a:ext uri="{FF2B5EF4-FFF2-40B4-BE49-F238E27FC236}">
                  <a16:creationId xmlns:a16="http://schemas.microsoft.com/office/drawing/2014/main" id="{BC1D118F-28DF-F1C4-BADC-558703FFBD4B}"/>
                </a:ext>
              </a:extLst>
            </p:cNvPr>
            <p:cNvSpPr/>
            <p:nvPr/>
          </p:nvSpPr>
          <p:spPr>
            <a:xfrm>
              <a:off x="5446100" y="3145903"/>
              <a:ext cx="1976120" cy="766445"/>
            </a:xfrm>
            <a:custGeom>
              <a:avLst/>
              <a:gdLst/>
              <a:ahLst/>
              <a:cxnLst/>
              <a:rect l="l" t="t" r="r" b="b"/>
              <a:pathLst>
                <a:path w="1976120" h="766445">
                  <a:moveTo>
                    <a:pt x="0" y="0"/>
                  </a:moveTo>
                  <a:lnTo>
                    <a:pt x="1975949" y="0"/>
                  </a:lnTo>
                  <a:lnTo>
                    <a:pt x="1975949" y="766229"/>
                  </a:lnTo>
                  <a:lnTo>
                    <a:pt x="0" y="766229"/>
                  </a:lnTo>
                  <a:lnTo>
                    <a:pt x="0" y="0"/>
                  </a:lnTo>
                  <a:close/>
                </a:path>
              </a:pathLst>
            </a:custGeom>
            <a:ln w="19049">
              <a:solidFill>
                <a:srgbClr val="37761C"/>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28" name="object 28">
              <a:extLst>
                <a:ext uri="{FF2B5EF4-FFF2-40B4-BE49-F238E27FC236}">
                  <a16:creationId xmlns:a16="http://schemas.microsoft.com/office/drawing/2014/main" id="{99AC5C87-0EE9-4142-11D0-141074589D14}"/>
                </a:ext>
              </a:extLst>
            </p:cNvPr>
            <p:cNvPicPr/>
            <p:nvPr/>
          </p:nvPicPr>
          <p:blipFill>
            <a:blip r:embed="rId9" cstate="print"/>
            <a:stretch>
              <a:fillRect/>
            </a:stretch>
          </p:blipFill>
          <p:spPr>
            <a:xfrm>
              <a:off x="6536587" y="3931927"/>
              <a:ext cx="181336" cy="136834"/>
            </a:xfrm>
            <a:prstGeom prst="rect">
              <a:avLst/>
            </a:prstGeom>
          </p:spPr>
        </p:pic>
        <p:pic>
          <p:nvPicPr>
            <p:cNvPr id="29" name="object 29">
              <a:extLst>
                <a:ext uri="{FF2B5EF4-FFF2-40B4-BE49-F238E27FC236}">
                  <a16:creationId xmlns:a16="http://schemas.microsoft.com/office/drawing/2014/main" id="{BF14909C-2D2A-BDF8-E19E-E13A35AEB1B5}"/>
                </a:ext>
              </a:extLst>
            </p:cNvPr>
            <p:cNvPicPr/>
            <p:nvPr/>
          </p:nvPicPr>
          <p:blipFill>
            <a:blip r:embed="rId10" cstate="print"/>
            <a:stretch>
              <a:fillRect/>
            </a:stretch>
          </p:blipFill>
          <p:spPr>
            <a:xfrm>
              <a:off x="7267516" y="3966730"/>
              <a:ext cx="84620" cy="129131"/>
            </a:xfrm>
            <a:prstGeom prst="rect">
              <a:avLst/>
            </a:prstGeom>
          </p:spPr>
        </p:pic>
      </p:grpSp>
      <p:sp>
        <p:nvSpPr>
          <p:cNvPr id="30" name="object 30">
            <a:extLst>
              <a:ext uri="{FF2B5EF4-FFF2-40B4-BE49-F238E27FC236}">
                <a16:creationId xmlns:a16="http://schemas.microsoft.com/office/drawing/2014/main" id="{15F1B11A-C20F-A0F6-D9A8-801B0E0999E0}"/>
              </a:ext>
            </a:extLst>
          </p:cNvPr>
          <p:cNvSpPr txBox="1"/>
          <p:nvPr/>
        </p:nvSpPr>
        <p:spPr>
          <a:xfrm>
            <a:off x="5688273" y="3309248"/>
            <a:ext cx="1499235" cy="391160"/>
          </a:xfrm>
          <a:prstGeom prst="rect">
            <a:avLst/>
          </a:prstGeom>
        </p:spPr>
        <p:txBody>
          <a:bodyPr vert="horz" wrap="square" lIns="0" tIns="12700" rIns="0" bIns="0" rtlCol="0">
            <a:spAutoFit/>
          </a:bodyPr>
          <a:lstStyle/>
          <a:p>
            <a:pPr marL="12700">
              <a:lnSpc>
                <a:spcPct val="100000"/>
              </a:lnSpc>
              <a:spcBef>
                <a:spcPts val="100"/>
              </a:spcBef>
            </a:pPr>
            <a:r>
              <a:rPr sz="2400" spc="-5">
                <a:solidFill>
                  <a:srgbClr val="37761C"/>
                </a:solidFill>
                <a:latin typeface="Corbel" panose="020B0503020204020204" pitchFamily="34" charset="0"/>
                <a:ea typeface="Tahoma" panose="020B0604030504040204" pitchFamily="34" charset="0"/>
                <a:cs typeface="Tahoma" panose="020B0604030504040204" pitchFamily="34" charset="0"/>
              </a:rPr>
              <a:t>Chain</a:t>
            </a:r>
            <a:r>
              <a:rPr sz="2400" spc="-85">
                <a:solidFill>
                  <a:srgbClr val="37761C"/>
                </a:solidFill>
                <a:latin typeface="Corbel" panose="020B0503020204020204" pitchFamily="34" charset="0"/>
                <a:ea typeface="Tahoma" panose="020B0604030504040204" pitchFamily="34" charset="0"/>
                <a:cs typeface="Tahoma" panose="020B0604030504040204" pitchFamily="34" charset="0"/>
              </a:rPr>
              <a:t> </a:t>
            </a:r>
            <a:r>
              <a:rPr sz="2400">
                <a:solidFill>
                  <a:srgbClr val="37761C"/>
                </a:solidFill>
                <a:latin typeface="Corbel" panose="020B0503020204020204" pitchFamily="34" charset="0"/>
                <a:ea typeface="Tahoma" panose="020B0604030504040204" pitchFamily="34" charset="0"/>
                <a:cs typeface="Tahoma" panose="020B0604030504040204" pitchFamily="34" charset="0"/>
              </a:rPr>
              <a:t>rule:</a:t>
            </a:r>
            <a:endParaRPr sz="2400">
              <a:latin typeface="Corbel" panose="020B0503020204020204" pitchFamily="34" charset="0"/>
              <a:ea typeface="Tahoma" panose="020B0604030504040204" pitchFamily="34" charset="0"/>
              <a:cs typeface="Tahoma" panose="020B0604030504040204" pitchFamily="34" charset="0"/>
            </a:endParaRPr>
          </a:p>
        </p:txBody>
      </p:sp>
      <p:sp>
        <p:nvSpPr>
          <p:cNvPr id="31" name="object 32">
            <a:extLst>
              <a:ext uri="{FF2B5EF4-FFF2-40B4-BE49-F238E27FC236}">
                <a16:creationId xmlns:a16="http://schemas.microsoft.com/office/drawing/2014/main" id="{0CD8B7BC-A3F0-864F-0B21-1E108903C2F7}"/>
              </a:ext>
            </a:extLst>
          </p:cNvPr>
          <p:cNvSpPr txBox="1"/>
          <p:nvPr/>
        </p:nvSpPr>
        <p:spPr>
          <a:xfrm>
            <a:off x="6145461" y="4620370"/>
            <a:ext cx="795655"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Upstream  gradient</a:t>
            </a:r>
            <a:endParaRPr sz="1400">
              <a:latin typeface="Corbel" panose="020B0503020204020204" pitchFamily="34" charset="0"/>
              <a:ea typeface="Tahoma" panose="020B0604030504040204" pitchFamily="34" charset="0"/>
              <a:cs typeface="Tahoma" panose="020B0604030504040204" pitchFamily="34" charset="0"/>
            </a:endParaRPr>
          </a:p>
        </p:txBody>
      </p:sp>
      <p:sp>
        <p:nvSpPr>
          <p:cNvPr id="32" name="object 33">
            <a:extLst>
              <a:ext uri="{FF2B5EF4-FFF2-40B4-BE49-F238E27FC236}">
                <a16:creationId xmlns:a16="http://schemas.microsoft.com/office/drawing/2014/main" id="{0A3BD44E-F834-9553-C210-80BEB926A566}"/>
              </a:ext>
            </a:extLst>
          </p:cNvPr>
          <p:cNvSpPr txBox="1"/>
          <p:nvPr/>
        </p:nvSpPr>
        <p:spPr>
          <a:xfrm>
            <a:off x="7151310" y="4620370"/>
            <a:ext cx="668020" cy="437515"/>
          </a:xfrm>
          <a:prstGeom prst="rect">
            <a:avLst/>
          </a:prstGeom>
        </p:spPr>
        <p:txBody>
          <a:bodyPr vert="horz" wrap="square" lIns="0" tIns="2540" rIns="0" bIns="0" rtlCol="0">
            <a:spAutoFit/>
          </a:bodyPr>
          <a:lstStyle/>
          <a:p>
            <a:pPr marL="12700" marR="5080">
              <a:lnSpc>
                <a:spcPts val="1680"/>
              </a:lnSpc>
              <a:spcBef>
                <a:spcPts val="20"/>
              </a:spcBef>
            </a:pP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Local </a:t>
            </a:r>
            <a:r>
              <a:rPr sz="1400">
                <a:solidFill>
                  <a:srgbClr val="FF0000"/>
                </a:solidFill>
                <a:latin typeface="Corbel" panose="020B0503020204020204" pitchFamily="34" charset="0"/>
                <a:ea typeface="Tahoma" panose="020B0604030504040204" pitchFamily="34" charset="0"/>
                <a:cs typeface="Tahoma" panose="020B0604030504040204" pitchFamily="34" charset="0"/>
              </a:rPr>
              <a:t> </a:t>
            </a:r>
            <a:r>
              <a:rPr sz="1400" spc="-5">
                <a:solidFill>
                  <a:srgbClr val="FF0000"/>
                </a:solidFill>
                <a:latin typeface="Corbel" panose="020B0503020204020204" pitchFamily="34" charset="0"/>
                <a:ea typeface="Tahoma" panose="020B0604030504040204" pitchFamily="34" charset="0"/>
                <a:cs typeface="Tahoma" panose="020B0604030504040204" pitchFamily="34" charset="0"/>
              </a:rPr>
              <a:t>gradient</a:t>
            </a:r>
            <a:endParaRPr sz="1400">
              <a:latin typeface="Corbel" panose="020B0503020204020204" pitchFamily="34" charset="0"/>
              <a:ea typeface="Tahoma" panose="020B0604030504040204" pitchFamily="34" charset="0"/>
              <a:cs typeface="Tahoma" panose="020B0604030504040204" pitchFamily="34" charset="0"/>
            </a:endParaRPr>
          </a:p>
        </p:txBody>
      </p:sp>
      <p:grpSp>
        <p:nvGrpSpPr>
          <p:cNvPr id="34" name="object 5">
            <a:extLst>
              <a:ext uri="{FF2B5EF4-FFF2-40B4-BE49-F238E27FC236}">
                <a16:creationId xmlns:a16="http://schemas.microsoft.com/office/drawing/2014/main" id="{42115D1C-B1FE-77DF-4041-77D79272CDAF}"/>
              </a:ext>
            </a:extLst>
          </p:cNvPr>
          <p:cNvGrpSpPr/>
          <p:nvPr/>
        </p:nvGrpSpPr>
        <p:grpSpPr>
          <a:xfrm>
            <a:off x="4300125" y="1152475"/>
            <a:ext cx="4530090" cy="2929255"/>
            <a:chOff x="4496425" y="145149"/>
            <a:chExt cx="4530090" cy="2929255"/>
          </a:xfrm>
        </p:grpSpPr>
        <p:pic>
          <p:nvPicPr>
            <p:cNvPr id="35" name="object 6">
              <a:extLst>
                <a:ext uri="{FF2B5EF4-FFF2-40B4-BE49-F238E27FC236}">
                  <a16:creationId xmlns:a16="http://schemas.microsoft.com/office/drawing/2014/main" id="{D93AA515-3925-887C-5F2E-98E1CB3B7C15}"/>
                </a:ext>
              </a:extLst>
            </p:cNvPr>
            <p:cNvPicPr/>
            <p:nvPr/>
          </p:nvPicPr>
          <p:blipFill>
            <a:blip r:embed="rId3" cstate="print"/>
            <a:stretch>
              <a:fillRect/>
            </a:stretch>
          </p:blipFill>
          <p:spPr>
            <a:xfrm>
              <a:off x="4505950" y="154674"/>
              <a:ext cx="4510699" cy="2056724"/>
            </a:xfrm>
            <a:prstGeom prst="rect">
              <a:avLst/>
            </a:prstGeom>
          </p:spPr>
        </p:pic>
        <p:sp>
          <p:nvSpPr>
            <p:cNvPr id="36" name="object 7">
              <a:extLst>
                <a:ext uri="{FF2B5EF4-FFF2-40B4-BE49-F238E27FC236}">
                  <a16:creationId xmlns:a16="http://schemas.microsoft.com/office/drawing/2014/main" id="{56856C11-6351-6A35-BDF9-2DFCBE6DBAB7}"/>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37" name="object 8">
              <a:extLst>
                <a:ext uri="{FF2B5EF4-FFF2-40B4-BE49-F238E27FC236}">
                  <a16:creationId xmlns:a16="http://schemas.microsoft.com/office/drawing/2014/main" id="{53128AA6-4BBF-03CC-B4C6-71D1FE4E223C}"/>
                </a:ext>
              </a:extLst>
            </p:cNvPr>
            <p:cNvSpPr/>
            <p:nvPr/>
          </p:nvSpPr>
          <p:spPr>
            <a:xfrm>
              <a:off x="5177327" y="642553"/>
              <a:ext cx="3279140" cy="1793875"/>
            </a:xfrm>
            <a:custGeom>
              <a:avLst/>
              <a:gdLst/>
              <a:ahLst/>
              <a:cxnLst/>
              <a:rect l="l" t="t" r="r" b="b"/>
              <a:pathLst>
                <a:path w="3279140" h="1793875">
                  <a:moveTo>
                    <a:pt x="3278622" y="1793446"/>
                  </a:moveTo>
                  <a:lnTo>
                    <a:pt x="0" y="0"/>
                  </a:lnTo>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pic>
          <p:nvPicPr>
            <p:cNvPr id="38" name="object 9">
              <a:extLst>
                <a:ext uri="{FF2B5EF4-FFF2-40B4-BE49-F238E27FC236}">
                  <a16:creationId xmlns:a16="http://schemas.microsoft.com/office/drawing/2014/main" id="{66B11001-CCFF-17B6-C00C-8895B884A17C}"/>
                </a:ext>
              </a:extLst>
            </p:cNvPr>
            <p:cNvPicPr/>
            <p:nvPr/>
          </p:nvPicPr>
          <p:blipFill>
            <a:blip r:embed="rId11" cstate="print"/>
            <a:stretch>
              <a:fillRect/>
            </a:stretch>
          </p:blipFill>
          <p:spPr>
            <a:xfrm>
              <a:off x="5091957" y="591539"/>
              <a:ext cx="109995" cy="88143"/>
            </a:xfrm>
            <a:prstGeom prst="rect">
              <a:avLst/>
            </a:prstGeom>
          </p:spPr>
        </p:pic>
        <p:pic>
          <p:nvPicPr>
            <p:cNvPr id="39" name="object 10">
              <a:extLst>
                <a:ext uri="{FF2B5EF4-FFF2-40B4-BE49-F238E27FC236}">
                  <a16:creationId xmlns:a16="http://schemas.microsoft.com/office/drawing/2014/main" id="{52A8E592-980A-B548-E574-9C13812A8582}"/>
                </a:ext>
              </a:extLst>
            </p:cNvPr>
            <p:cNvPicPr/>
            <p:nvPr/>
          </p:nvPicPr>
          <p:blipFill>
            <a:blip r:embed="rId12" cstate="print"/>
            <a:stretch>
              <a:fillRect/>
            </a:stretch>
          </p:blipFill>
          <p:spPr>
            <a:xfrm>
              <a:off x="8262703" y="2436000"/>
              <a:ext cx="426474" cy="619199"/>
            </a:xfrm>
            <a:prstGeom prst="rect">
              <a:avLst/>
            </a:prstGeom>
          </p:spPr>
        </p:pic>
        <p:sp>
          <p:nvSpPr>
            <p:cNvPr id="40" name="object 11">
              <a:extLst>
                <a:ext uri="{FF2B5EF4-FFF2-40B4-BE49-F238E27FC236}">
                  <a16:creationId xmlns:a16="http://schemas.microsoft.com/office/drawing/2014/main" id="{E7F875BD-6E9F-9DF5-0C77-556A0745453C}"/>
                </a:ext>
              </a:extLst>
            </p:cNvPr>
            <p:cNvSpPr/>
            <p:nvPr/>
          </p:nvSpPr>
          <p:spPr>
            <a:xfrm>
              <a:off x="8253177" y="2426474"/>
              <a:ext cx="445770" cy="638810"/>
            </a:xfrm>
            <a:custGeom>
              <a:avLst/>
              <a:gdLst/>
              <a:ahLst/>
              <a:cxnLst/>
              <a:rect l="l" t="t" r="r" b="b"/>
              <a:pathLst>
                <a:path w="445770" h="638810">
                  <a:moveTo>
                    <a:pt x="0" y="0"/>
                  </a:moveTo>
                  <a:lnTo>
                    <a:pt x="445524" y="0"/>
                  </a:lnTo>
                  <a:lnTo>
                    <a:pt x="445524" y="638249"/>
                  </a:lnTo>
                  <a:lnTo>
                    <a:pt x="0" y="638249"/>
                  </a:lnTo>
                  <a:lnTo>
                    <a:pt x="0" y="0"/>
                  </a:lnTo>
                  <a:close/>
                </a:path>
              </a:pathLst>
            </a:custGeom>
            <a:ln w="19049">
              <a:solidFill>
                <a:srgbClr val="FF00FF"/>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5" name="Rectangle 4">
            <a:extLst>
              <a:ext uri="{FF2B5EF4-FFF2-40B4-BE49-F238E27FC236}">
                <a16:creationId xmlns:a16="http://schemas.microsoft.com/office/drawing/2014/main" id="{B64954F1-9347-E619-5264-29F70A189091}"/>
              </a:ext>
            </a:extLst>
          </p:cNvPr>
          <p:cNvSpPr/>
          <p:nvPr/>
        </p:nvSpPr>
        <p:spPr>
          <a:xfrm>
            <a:off x="8325394" y="2420983"/>
            <a:ext cx="209006" cy="235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304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1BD45-3295-D9DF-3B14-199E3C11A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D0491-2906-29D1-03EE-428EE1EBFF84}"/>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232C1-BA8B-D86E-436F-C7B6DF861D8D}"/>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5</m:t>
                              </m:r>
                            </m:sub>
                          </m:sSub>
                        </m:e>
                      </m:d>
                      <m:r>
                        <a:rPr lang="en-US" sz="2000" b="0" i="1" smtClean="0">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7D1232C1-BA8B-D86E-436F-C7B6DF861D8D}"/>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3"/>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102E64-0062-CDDF-8A41-4F1E81BE9E84}"/>
                  </a:ext>
                </a:extLst>
              </p:cNvPr>
              <p:cNvSpPr txBox="1"/>
              <p:nvPr/>
            </p:nvSpPr>
            <p:spPr>
              <a:xfrm>
                <a:off x="3770811" y="2215152"/>
                <a:ext cx="4720046" cy="583108"/>
              </a:xfrm>
              <a:prstGeom prst="rect">
                <a:avLst/>
              </a:prstGeom>
              <a:noFill/>
            </p:spPr>
            <p:txBody>
              <a:bodyPr wrap="square">
                <a:spAutoFit/>
              </a:bodyPr>
              <a:lstStyle/>
              <a:p>
                <a:r>
                  <a:rPr lang="en-US" sz="2000" spc="-95" dirty="0">
                    <a:solidFill>
                      <a:srgbClr val="C00000"/>
                    </a:solidFill>
                    <a:latin typeface="Corbel" panose="020B0503020204020204" pitchFamily="34" charset="0"/>
                    <a:ea typeface="Tahoma" panose="020B0604030504040204" pitchFamily="34" charset="0"/>
                    <a:cs typeface="Tahoma" panose="020B0604030504040204" pitchFamily="34" charset="0"/>
                  </a:rPr>
                  <a:t>W</a:t>
                </a:r>
                <a:r>
                  <a:rPr lang="en-US" sz="2000" spc="-5" dirty="0">
                    <a:solidFill>
                      <a:srgbClr val="C00000"/>
                    </a:solidFill>
                    <a:latin typeface="Corbel" panose="020B0503020204020204" pitchFamily="34" charset="0"/>
                    <a:ea typeface="Tahoma" panose="020B0604030504040204" pitchFamily="34" charset="0"/>
                    <a:cs typeface="Tahoma" panose="020B0604030504040204" pitchFamily="34" charset="0"/>
                  </a:rPr>
                  <a:t>ant:  </a:t>
                </a:r>
                <a:r>
                  <a:rPr lang="en-US" sz="2000" dirty="0"/>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r>
                          <a:rPr lang="en-US" sz="2000" b="0" i="1" smtClean="0">
                            <a:latin typeface="Cambria Math" panose="02040503050406030204" pitchFamily="18" charset="0"/>
                          </a:rPr>
                          <m:t>𝑓</m:t>
                        </m:r>
                      </m:num>
                      <m:den>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den>
                    </m:f>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den>
                    </m:f>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den>
                    </m:f>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den>
                    </m:f>
                  </m:oMath>
                </a14:m>
                <a:endParaRPr lang="en-US" sz="2000" dirty="0"/>
              </a:p>
            </p:txBody>
          </p:sp>
        </mc:Choice>
        <mc:Fallback xmlns="">
          <p:sp>
            <p:nvSpPr>
              <p:cNvPr id="18" name="TextBox 17">
                <a:extLst>
                  <a:ext uri="{FF2B5EF4-FFF2-40B4-BE49-F238E27FC236}">
                    <a16:creationId xmlns:a16="http://schemas.microsoft.com/office/drawing/2014/main" id="{48102E64-0062-CDDF-8A41-4F1E81BE9E84}"/>
                  </a:ext>
                </a:extLst>
              </p:cNvPr>
              <p:cNvSpPr txBox="1">
                <a:spLocks noRot="1" noChangeAspect="1" noMove="1" noResize="1" noEditPoints="1" noAdjustHandles="1" noChangeArrowheads="1" noChangeShapeType="1" noTextEdit="1"/>
              </p:cNvSpPr>
              <p:nvPr/>
            </p:nvSpPr>
            <p:spPr>
              <a:xfrm>
                <a:off x="3770811" y="2215152"/>
                <a:ext cx="4720046" cy="583108"/>
              </a:xfrm>
              <a:prstGeom prst="rect">
                <a:avLst/>
              </a:prstGeom>
              <a:blipFill>
                <a:blip r:embed="rId4"/>
                <a:stretch>
                  <a:fillRect l="-161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D2E637E7-5C1D-B586-A613-9F2BCF1310B0}"/>
              </a:ext>
            </a:extLst>
          </p:cNvPr>
          <p:cNvSpPr txBox="1"/>
          <p:nvPr/>
        </p:nvSpPr>
        <p:spPr>
          <a:xfrm>
            <a:off x="4907283" y="3344883"/>
            <a:ext cx="2975675" cy="1225868"/>
          </a:xfrm>
          <a:prstGeom prst="wedgeRoundRectCallout">
            <a:avLst>
              <a:gd name="adj1" fmla="val -50000"/>
              <a:gd name="adj2" fmla="val 309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2400" b="0" dirty="0">
                <a:latin typeface="Corbel" panose="020B0503020204020204" pitchFamily="34" charset="0"/>
              </a:rPr>
              <a:t>In what order should we process the </a:t>
            </a:r>
            <a:r>
              <a:rPr lang="en-US" sz="2400" b="1" dirty="0">
                <a:latin typeface="Corbel" panose="020B0503020204020204" pitchFamily="34" charset="0"/>
              </a:rPr>
              <a:t>forward</a:t>
            </a:r>
            <a:r>
              <a:rPr lang="en-US" sz="2400" b="0" dirty="0">
                <a:latin typeface="Corbel" panose="020B0503020204020204" pitchFamily="34" charset="0"/>
              </a:rPr>
              <a:t> step?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654D85B-7A4D-1575-9625-09270A550E60}"/>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22" name="TextBox 21">
                <a:extLst>
                  <a:ext uri="{FF2B5EF4-FFF2-40B4-BE49-F238E27FC236}">
                    <a16:creationId xmlns:a16="http://schemas.microsoft.com/office/drawing/2014/main" id="{9654D85B-7A4D-1575-9625-09270A550E60}"/>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29" name="Picture 28" descr="A diagram of a flowchart&#10;&#10;Description automatically generated">
            <a:extLst>
              <a:ext uri="{FF2B5EF4-FFF2-40B4-BE49-F238E27FC236}">
                <a16:creationId xmlns:a16="http://schemas.microsoft.com/office/drawing/2014/main" id="{289D1C09-2297-5A0F-F8CC-939F86E5D595}"/>
              </a:ext>
            </a:extLst>
          </p:cNvPr>
          <p:cNvPicPr>
            <a:picLocks noChangeAspect="1"/>
          </p:cNvPicPr>
          <p:nvPr/>
        </p:nvPicPr>
        <p:blipFill>
          <a:blip r:embed="rId6"/>
          <a:stretch>
            <a:fillRect/>
          </a:stretch>
        </p:blipFill>
        <p:spPr>
          <a:xfrm>
            <a:off x="178727" y="2301193"/>
            <a:ext cx="3275418" cy="2818224"/>
          </a:xfrm>
          <a:prstGeom prst="rect">
            <a:avLst/>
          </a:prstGeom>
        </p:spPr>
      </p:pic>
    </p:spTree>
    <p:extLst>
      <p:ext uri="{BB962C8B-B14F-4D97-AF65-F5344CB8AC3E}">
        <p14:creationId xmlns:p14="http://schemas.microsoft.com/office/powerpoint/2010/main" val="2024240008"/>
      </p:ext>
    </p:extLst>
  </p:cSld>
  <p:clrMapOvr>
    <a:masterClrMapping/>
  </p:clrMapOvr>
  <p:extLst>
    <p:ext uri="{6950BFC3-D8DA-4A85-94F7-54DA5524770B}">
      <p188:commentRel xmlns:p188="http://schemas.microsoft.com/office/powerpoint/2018/8/main" r:id="rId2"/>
    </p:ext>
  </p:extLs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66CD-05EE-210B-C89C-D467B10BF6CF}"/>
            </a:ext>
          </a:extLst>
        </p:cNvPr>
        <p:cNvGrpSpPr/>
        <p:nvPr/>
      </p:nvGrpSpPr>
      <p:grpSpPr>
        <a:xfrm>
          <a:off x="0" y="0"/>
          <a:ext cx="0" cy="0"/>
          <a:chOff x="0" y="0"/>
          <a:chExt cx="0" cy="0"/>
        </a:xfrm>
      </p:grpSpPr>
      <p:pic>
        <p:nvPicPr>
          <p:cNvPr id="28" name="Picture 27" descr="A diagram of a flowchart&#10;&#10;Description automatically generated">
            <a:extLst>
              <a:ext uri="{FF2B5EF4-FFF2-40B4-BE49-F238E27FC236}">
                <a16:creationId xmlns:a16="http://schemas.microsoft.com/office/drawing/2014/main" id="{140FA9A8-B619-8A45-5834-4801D014C7E3}"/>
              </a:ext>
            </a:extLst>
          </p:cNvPr>
          <p:cNvPicPr>
            <a:picLocks noChangeAspect="1"/>
          </p:cNvPicPr>
          <p:nvPr/>
        </p:nvPicPr>
        <p:blipFill>
          <a:blip r:embed="rId3"/>
          <a:stretch>
            <a:fillRect/>
          </a:stretch>
        </p:blipFill>
        <p:spPr>
          <a:xfrm>
            <a:off x="178727" y="2301193"/>
            <a:ext cx="3275418" cy="2818224"/>
          </a:xfrm>
          <a:prstGeom prst="rect">
            <a:avLst/>
          </a:prstGeom>
        </p:spPr>
      </p:pic>
      <p:sp>
        <p:nvSpPr>
          <p:cNvPr id="2" name="Title 1">
            <a:extLst>
              <a:ext uri="{FF2B5EF4-FFF2-40B4-BE49-F238E27FC236}">
                <a16:creationId xmlns:a16="http://schemas.microsoft.com/office/drawing/2014/main" id="{FAE62BE8-C8AE-B9BA-523B-17BFAC59FF12}"/>
              </a:ext>
            </a:extLst>
          </p:cNvPr>
          <p:cNvSpPr>
            <a:spLocks noGrp="1"/>
          </p:cNvSpPr>
          <p:nvPr>
            <p:ph type="title"/>
          </p:nvPr>
        </p:nvSpPr>
        <p:spPr/>
        <p:txBody>
          <a:bodyPr>
            <a:normAutofit/>
          </a:bodyPr>
          <a:lstStyle/>
          <a:p>
            <a:r>
              <a:rPr lang="en-US"/>
              <a:t>Computation Graph: An Example </a:t>
            </a:r>
          </a:p>
        </p:txBody>
      </p:sp>
      <p:sp>
        <p:nvSpPr>
          <p:cNvPr id="5" name="TextBox 4">
            <a:extLst>
              <a:ext uri="{FF2B5EF4-FFF2-40B4-BE49-F238E27FC236}">
                <a16:creationId xmlns:a16="http://schemas.microsoft.com/office/drawing/2014/main" id="{F141F1DF-B7B8-A8CC-4EB9-D85488E4AE32}"/>
              </a:ext>
            </a:extLst>
          </p:cNvPr>
          <p:cNvSpPr txBox="1"/>
          <p:nvPr/>
        </p:nvSpPr>
        <p:spPr>
          <a:xfrm>
            <a:off x="4907283" y="3344883"/>
            <a:ext cx="2975675" cy="1225868"/>
          </a:xfrm>
          <a:prstGeom prst="wedgeRoundRectCallout">
            <a:avLst>
              <a:gd name="adj1" fmla="val -50000"/>
              <a:gd name="adj2" fmla="val 309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2400" b="0" dirty="0">
                <a:latin typeface="Corbel" panose="020B0503020204020204" pitchFamily="34" charset="0"/>
              </a:rPr>
              <a:t>In what order should we process the </a:t>
            </a:r>
            <a:r>
              <a:rPr lang="en-US" sz="2400" b="1" dirty="0">
                <a:latin typeface="Corbel" panose="020B0503020204020204" pitchFamily="34" charset="0"/>
              </a:rPr>
              <a:t>forward</a:t>
            </a:r>
            <a:r>
              <a:rPr lang="en-US" sz="2400" b="0" dirty="0">
                <a:latin typeface="Corbel" panose="020B0503020204020204" pitchFamily="34" charset="0"/>
              </a:rPr>
              <a:t> step? </a:t>
            </a:r>
          </a:p>
        </p:txBody>
      </p:sp>
      <p:cxnSp>
        <p:nvCxnSpPr>
          <p:cNvPr id="7" name="Straight Arrow Connector 6">
            <a:extLst>
              <a:ext uri="{FF2B5EF4-FFF2-40B4-BE49-F238E27FC236}">
                <a16:creationId xmlns:a16="http://schemas.microsoft.com/office/drawing/2014/main" id="{8B1BF9AB-F257-7AE3-166E-DBACDB238AFA}"/>
              </a:ext>
            </a:extLst>
          </p:cNvPr>
          <p:cNvCxnSpPr>
            <a:cxnSpLocks/>
          </p:cNvCxnSpPr>
          <p:nvPr/>
        </p:nvCxnSpPr>
        <p:spPr>
          <a:xfrm>
            <a:off x="4077788" y="3039292"/>
            <a:ext cx="371638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70F505-5A1D-0CBB-FEAB-AE7BC669C5A2}"/>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4</m:t>
                            </m:r>
                          </m:sub>
                        </m:sSub>
                      </m:e>
                    </m:d>
                    <m:r>
                      <a:rPr lang="en-US" sz="2000" b="0" i="1" smtClean="0">
                        <a:latin typeface="Cambria Math" panose="02040503050406030204" pitchFamily="18" charset="0"/>
                      </a:rPr>
                      <m:t>=(5, 4, 3, 2)</m:t>
                    </m:r>
                  </m:oMath>
                </a14:m>
                <a:endParaRPr lang="en-US" sz="2000" dirty="0"/>
              </a:p>
            </p:txBody>
          </p:sp>
        </mc:Choice>
        <mc:Fallback xmlns="">
          <p:sp>
            <p:nvSpPr>
              <p:cNvPr id="9" name="TextBox 8">
                <a:extLst>
                  <a:ext uri="{FF2B5EF4-FFF2-40B4-BE49-F238E27FC236}">
                    <a16:creationId xmlns:a16="http://schemas.microsoft.com/office/drawing/2014/main" id="{FF70F505-5A1D-0CBB-FEAB-AE7BC669C5A2}"/>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4"/>
                <a:stretch>
                  <a:fillRect l="-1205" t="-606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CBE5C0C-3B82-CF84-229A-477C56762DA1}"/>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0" name="TextBox 9">
                <a:extLst>
                  <a:ext uri="{FF2B5EF4-FFF2-40B4-BE49-F238E27FC236}">
                    <a16:creationId xmlns:a16="http://schemas.microsoft.com/office/drawing/2014/main" id="{8CBE5C0C-3B82-CF84-229A-477C56762DA1}"/>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5"/>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9AD30F1-532D-ED15-0EEA-8827FE09C857}"/>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12" name="TextBox 11">
                <a:extLst>
                  <a:ext uri="{FF2B5EF4-FFF2-40B4-BE49-F238E27FC236}">
                    <a16:creationId xmlns:a16="http://schemas.microsoft.com/office/drawing/2014/main" id="{09AD30F1-532D-ED15-0EEA-8827FE09C857}"/>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30692A7-DE41-C3C6-FB06-56CD43C6A9B3}"/>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13" name="TextBox 12">
                <a:extLst>
                  <a:ext uri="{FF2B5EF4-FFF2-40B4-BE49-F238E27FC236}">
                    <a16:creationId xmlns:a16="http://schemas.microsoft.com/office/drawing/2014/main" id="{C30692A7-DE41-C3C6-FB06-56CD43C6A9B3}"/>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189DFF0-9B04-5203-C79F-0B8E6058005D}"/>
                  </a:ext>
                </a:extLst>
              </p:cNvPr>
              <p:cNvSpPr txBox="1"/>
              <p:nvPr/>
            </p:nvSpPr>
            <p:spPr>
              <a:xfrm>
                <a:off x="1127959"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9</m:t>
                      </m:r>
                    </m:oMath>
                  </m:oMathPara>
                </a14:m>
                <a:endParaRPr lang="en-US" sz="1200" dirty="0">
                  <a:solidFill>
                    <a:srgbClr val="00B050"/>
                  </a:solidFill>
                </a:endParaRPr>
              </a:p>
            </p:txBody>
          </p:sp>
        </mc:Choice>
        <mc:Fallback xmlns="">
          <p:sp>
            <p:nvSpPr>
              <p:cNvPr id="15" name="TextBox 14">
                <a:extLst>
                  <a:ext uri="{FF2B5EF4-FFF2-40B4-BE49-F238E27FC236}">
                    <a16:creationId xmlns:a16="http://schemas.microsoft.com/office/drawing/2014/main" id="{E189DFF0-9B04-5203-C79F-0B8E6058005D}"/>
                  </a:ext>
                </a:extLst>
              </p:cNvPr>
              <p:cNvSpPr txBox="1">
                <a:spLocks noRot="1" noChangeAspect="1" noMove="1" noResize="1" noEditPoints="1" noAdjustHandles="1" noChangeArrowheads="1" noChangeShapeType="1" noTextEdit="1"/>
              </p:cNvSpPr>
              <p:nvPr/>
            </p:nvSpPr>
            <p:spPr>
              <a:xfrm>
                <a:off x="1127959" y="2596092"/>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F93D164-E2DD-B529-78CF-4FDBAA1E62BE}"/>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19" name="TextBox 18">
                <a:extLst>
                  <a:ext uri="{FF2B5EF4-FFF2-40B4-BE49-F238E27FC236}">
                    <a16:creationId xmlns:a16="http://schemas.microsoft.com/office/drawing/2014/main" id="{FF93D164-E2DD-B529-78CF-4FDBAA1E62BE}"/>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BE4B0D-8FE8-E016-8341-4C06A87D544B}"/>
                  </a:ext>
                </a:extLst>
              </p:cNvPr>
              <p:cNvSpPr txBox="1"/>
              <p:nvPr/>
            </p:nvSpPr>
            <p:spPr>
              <a:xfrm>
                <a:off x="2024945" y="317750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27</m:t>
                      </m:r>
                    </m:oMath>
                  </m:oMathPara>
                </a14:m>
                <a:endParaRPr lang="en-US" sz="1800" dirty="0">
                  <a:solidFill>
                    <a:srgbClr val="00B050"/>
                  </a:solidFill>
                </a:endParaRPr>
              </a:p>
            </p:txBody>
          </p:sp>
        </mc:Choice>
        <mc:Fallback xmlns="">
          <p:sp>
            <p:nvSpPr>
              <p:cNvPr id="22" name="TextBox 21">
                <a:extLst>
                  <a:ext uri="{FF2B5EF4-FFF2-40B4-BE49-F238E27FC236}">
                    <a16:creationId xmlns:a16="http://schemas.microsoft.com/office/drawing/2014/main" id="{C6BE4B0D-8FE8-E016-8341-4C06A87D544B}"/>
                  </a:ext>
                </a:extLst>
              </p:cNvPr>
              <p:cNvSpPr txBox="1">
                <a:spLocks noRot="1" noChangeAspect="1" noMove="1" noResize="1" noEditPoints="1" noAdjustHandles="1" noChangeArrowheads="1" noChangeShapeType="1" noTextEdit="1"/>
              </p:cNvSpPr>
              <p:nvPr/>
            </p:nvSpPr>
            <p:spPr>
              <a:xfrm>
                <a:off x="2024945" y="3177502"/>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2A2742C-53B0-E88C-29F9-E612E136938D}"/>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23" name="TextBox 22">
                <a:extLst>
                  <a:ext uri="{FF2B5EF4-FFF2-40B4-BE49-F238E27FC236}">
                    <a16:creationId xmlns:a16="http://schemas.microsoft.com/office/drawing/2014/main" id="{E2A2742C-53B0-E88C-29F9-E612E136938D}"/>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7352AE9-FE14-00A7-505F-8F9BE1F985EB}"/>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24" name="TextBox 23">
                <a:extLst>
                  <a:ext uri="{FF2B5EF4-FFF2-40B4-BE49-F238E27FC236}">
                    <a16:creationId xmlns:a16="http://schemas.microsoft.com/office/drawing/2014/main" id="{F7352AE9-FE14-00A7-505F-8F9BE1F985EB}"/>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2"/>
                <a:stretch>
                  <a:fillRect/>
                </a:stretch>
              </a:blipFill>
            </p:spPr>
            <p:txBody>
              <a:bodyPr/>
              <a:lstStyle/>
              <a:p>
                <a:r>
                  <a:rPr lang="en-US">
                    <a:noFill/>
                  </a:rPr>
                  <a:t> </a:t>
                </a:r>
              </a:p>
            </p:txBody>
          </p:sp>
        </mc:Fallback>
      </mc:AlternateContent>
      <p:pic>
        <p:nvPicPr>
          <p:cNvPr id="27" name="Picture 26" descr="A diagram of a mathematical equation&#10;&#10;Description automatically generated">
            <a:extLst>
              <a:ext uri="{FF2B5EF4-FFF2-40B4-BE49-F238E27FC236}">
                <a16:creationId xmlns:a16="http://schemas.microsoft.com/office/drawing/2014/main" id="{2F3D98A9-7432-AC8F-CC18-66D107C1F872}"/>
              </a:ext>
            </a:extLst>
          </p:cNvPr>
          <p:cNvPicPr>
            <a:picLocks noChangeAspect="1"/>
          </p:cNvPicPr>
          <p:nvPr/>
        </p:nvPicPr>
        <p:blipFill>
          <a:blip r:embed="rId13"/>
          <a:stretch>
            <a:fillRect/>
          </a:stretch>
        </p:blipFill>
        <p:spPr>
          <a:xfrm>
            <a:off x="4262070" y="1812569"/>
            <a:ext cx="3295562" cy="1191103"/>
          </a:xfrm>
          <a:prstGeom prst="rect">
            <a:avLst/>
          </a:prstGeom>
        </p:spPr>
      </p:pic>
    </p:spTree>
    <p:extLst>
      <p:ext uri="{BB962C8B-B14F-4D97-AF65-F5344CB8AC3E}">
        <p14:creationId xmlns:p14="http://schemas.microsoft.com/office/powerpoint/2010/main" val="418003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9" grpId="0"/>
      <p:bldP spid="22" grpId="0"/>
      <p:bldP spid="23" grpId="0"/>
      <p:bldP spid="24" grpId="0"/>
    </p:bldLst>
  </p:timing>
  <p:extLst>
    <p:ext uri="{6950BFC3-D8DA-4A85-94F7-54DA5524770B}">
      <p188:commentRel xmlns:p188="http://schemas.microsoft.com/office/powerpoint/2018/8/main" r:id="rId2"/>
    </p:ext>
  </p:extLs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EDDE-D175-478D-B0C8-9FCE6FA8C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36AC8-4B8F-733C-38A0-787F60AAC26D}"/>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A7E1805-96D2-0870-6576-ABA85DCA2D4B}"/>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1A7E1805-96D2-0870-6576-ABA85DCA2D4B}"/>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9238B2D-2B91-00E4-39A1-CE36E6223DE1}"/>
                  </a:ext>
                </a:extLst>
              </p:cNvPr>
              <p:cNvSpPr txBox="1"/>
              <p:nvPr/>
            </p:nvSpPr>
            <p:spPr>
              <a:xfrm>
                <a:off x="3770811" y="2215152"/>
                <a:ext cx="3204755" cy="583108"/>
              </a:xfrm>
              <a:prstGeom prst="rect">
                <a:avLst/>
              </a:prstGeom>
              <a:noFill/>
            </p:spPr>
            <p:txBody>
              <a:bodyPr wrap="square">
                <a:spAutoFit/>
              </a:bodyPr>
              <a:lstStyle/>
              <a:p>
                <a:r>
                  <a:rPr lang="en-US" sz="2000" spc="-95" dirty="0">
                    <a:solidFill>
                      <a:srgbClr val="C00000"/>
                    </a:solidFill>
                    <a:latin typeface="Corbel" panose="020B0503020204020204" pitchFamily="34" charset="0"/>
                    <a:ea typeface="Tahoma" panose="020B0604030504040204" pitchFamily="34" charset="0"/>
                    <a:cs typeface="Tahoma" panose="020B0604030504040204" pitchFamily="34" charset="0"/>
                  </a:rPr>
                  <a:t>W</a:t>
                </a:r>
                <a:r>
                  <a:rPr lang="en-US" sz="2000" spc="-5" dirty="0">
                    <a:solidFill>
                      <a:srgbClr val="C00000"/>
                    </a:solidFill>
                    <a:latin typeface="Corbel" panose="020B0503020204020204" pitchFamily="34" charset="0"/>
                    <a:ea typeface="Tahoma" panose="020B0604030504040204" pitchFamily="34" charset="0"/>
                    <a:cs typeface="Tahoma" panose="020B0604030504040204" pitchFamily="34" charset="0"/>
                  </a:rPr>
                  <a:t>ant:  </a:t>
                </a:r>
                <a:r>
                  <a:rPr lang="en-US" sz="2000" dirty="0"/>
                  <a:t>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r>
                          <a:rPr lang="en-US" sz="2000" b="0" i="1" smtClean="0">
                            <a:latin typeface="Cambria Math" panose="02040503050406030204" pitchFamily="18" charset="0"/>
                          </a:rPr>
                          <m:t>𝑓</m:t>
                        </m:r>
                      </m:num>
                      <m:den>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den>
                    </m:f>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den>
                    </m:f>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3</m:t>
                            </m:r>
                          </m:sub>
                        </m:sSub>
                      </m:den>
                    </m:f>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𝑓</m:t>
                        </m:r>
                      </m:num>
                      <m:den>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4</m:t>
                            </m:r>
                          </m:sub>
                        </m:sSub>
                      </m:den>
                    </m:f>
                  </m:oMath>
                </a14:m>
                <a:endParaRPr lang="en-US" sz="2000" dirty="0"/>
              </a:p>
            </p:txBody>
          </p:sp>
        </mc:Choice>
        <mc:Fallback xmlns="">
          <p:sp>
            <p:nvSpPr>
              <p:cNvPr id="18" name="TextBox 17">
                <a:extLst>
                  <a:ext uri="{FF2B5EF4-FFF2-40B4-BE49-F238E27FC236}">
                    <a16:creationId xmlns:a16="http://schemas.microsoft.com/office/drawing/2014/main" id="{E9238B2D-2B91-00E4-39A1-CE36E6223DE1}"/>
                  </a:ext>
                </a:extLst>
              </p:cNvPr>
              <p:cNvSpPr txBox="1">
                <a:spLocks noRot="1" noChangeAspect="1" noMove="1" noResize="1" noEditPoints="1" noAdjustHandles="1" noChangeArrowheads="1" noChangeShapeType="1" noTextEdit="1"/>
              </p:cNvSpPr>
              <p:nvPr/>
            </p:nvSpPr>
            <p:spPr>
              <a:xfrm>
                <a:off x="3770811" y="2215152"/>
                <a:ext cx="3204755" cy="583108"/>
              </a:xfrm>
              <a:prstGeom prst="rect">
                <a:avLst/>
              </a:prstGeom>
              <a:blipFill>
                <a:blip r:embed="rId5"/>
                <a:stretch>
                  <a:fillRect l="-237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C22C50B-EB59-0015-2A73-E55BB31C52A0}"/>
              </a:ext>
            </a:extLst>
          </p:cNvPr>
          <p:cNvSpPr txBox="1"/>
          <p:nvPr/>
        </p:nvSpPr>
        <p:spPr>
          <a:xfrm>
            <a:off x="4907283" y="3344883"/>
            <a:ext cx="2975675" cy="1225868"/>
          </a:xfrm>
          <a:prstGeom prst="wedgeRoundRectCallout">
            <a:avLst>
              <a:gd name="adj1" fmla="val -50000"/>
              <a:gd name="adj2" fmla="val 309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2400" b="0" dirty="0">
                <a:latin typeface="Corbel" panose="020B0503020204020204" pitchFamily="34" charset="0"/>
              </a:rPr>
              <a:t>In what order should we process the </a:t>
            </a:r>
            <a:r>
              <a:rPr lang="en-US" sz="2400" b="1" dirty="0">
                <a:latin typeface="Corbel" panose="020B0503020204020204" pitchFamily="34" charset="0"/>
              </a:rPr>
              <a:t>backward</a:t>
            </a:r>
            <a:r>
              <a:rPr lang="en-US" sz="2400" b="0" dirty="0">
                <a:latin typeface="Corbel" panose="020B0503020204020204" pitchFamily="34" charset="0"/>
              </a:rPr>
              <a:t> step?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F230D71-46FA-35E1-0A75-2E021CEDED87}"/>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3" name="TextBox 2">
                <a:extLst>
                  <a:ext uri="{FF2B5EF4-FFF2-40B4-BE49-F238E27FC236}">
                    <a16:creationId xmlns:a16="http://schemas.microsoft.com/office/drawing/2014/main" id="{2F230D71-46FA-35E1-0A75-2E021CEDED87}"/>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6"/>
                <a:stretch>
                  <a:fillRect l="-1205" t="-6061" b="-24242"/>
                </a:stretch>
              </a:blipFill>
            </p:spPr>
            <p:txBody>
              <a:bodyPr/>
              <a:lstStyle/>
              <a:p>
                <a:r>
                  <a:rPr lang="en-US">
                    <a:noFill/>
                  </a:rPr>
                  <a:t> </a:t>
                </a:r>
              </a:p>
            </p:txBody>
          </p:sp>
        </mc:Fallback>
      </mc:AlternateContent>
      <p:pic>
        <p:nvPicPr>
          <p:cNvPr id="41" name="Picture 40" descr="A diagram of a flowchart&#10;&#10;Description automatically generated">
            <a:extLst>
              <a:ext uri="{FF2B5EF4-FFF2-40B4-BE49-F238E27FC236}">
                <a16:creationId xmlns:a16="http://schemas.microsoft.com/office/drawing/2014/main" id="{15C6465E-1959-CFA6-2447-13C3E7874997}"/>
              </a:ext>
            </a:extLst>
          </p:cNvPr>
          <p:cNvPicPr>
            <a:picLocks noChangeAspect="1"/>
          </p:cNvPicPr>
          <p:nvPr/>
        </p:nvPicPr>
        <p:blipFill>
          <a:blip r:embed="rId7"/>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ECBBBE0B-F7A0-FBA4-DD19-6FEF23E939CB}"/>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42" name="TextBox 41">
                <a:extLst>
                  <a:ext uri="{FF2B5EF4-FFF2-40B4-BE49-F238E27FC236}">
                    <a16:creationId xmlns:a16="http://schemas.microsoft.com/office/drawing/2014/main" id="{ECBBBE0B-F7A0-FBA4-DD19-6FEF23E939CB}"/>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ACEEB8F-DA03-C8B3-58A2-0C850D5EF027}"/>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43" name="TextBox 42">
                <a:extLst>
                  <a:ext uri="{FF2B5EF4-FFF2-40B4-BE49-F238E27FC236}">
                    <a16:creationId xmlns:a16="http://schemas.microsoft.com/office/drawing/2014/main" id="{EACEEB8F-DA03-C8B3-58A2-0C850D5EF027}"/>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148D7DF-D94B-610D-A2D4-6804F0E62AF6}"/>
                  </a:ext>
                </a:extLst>
              </p:cNvPr>
              <p:cNvSpPr txBox="1"/>
              <p:nvPr/>
            </p:nvSpPr>
            <p:spPr>
              <a:xfrm>
                <a:off x="1127959"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9</m:t>
                      </m:r>
                    </m:oMath>
                  </m:oMathPara>
                </a14:m>
                <a:endParaRPr lang="en-US" sz="1200" dirty="0">
                  <a:solidFill>
                    <a:srgbClr val="00B050"/>
                  </a:solidFill>
                </a:endParaRPr>
              </a:p>
            </p:txBody>
          </p:sp>
        </mc:Choice>
        <mc:Fallback xmlns="">
          <p:sp>
            <p:nvSpPr>
              <p:cNvPr id="44" name="TextBox 43">
                <a:extLst>
                  <a:ext uri="{FF2B5EF4-FFF2-40B4-BE49-F238E27FC236}">
                    <a16:creationId xmlns:a16="http://schemas.microsoft.com/office/drawing/2014/main" id="{A148D7DF-D94B-610D-A2D4-6804F0E62AF6}"/>
                  </a:ext>
                </a:extLst>
              </p:cNvPr>
              <p:cNvSpPr txBox="1">
                <a:spLocks noRot="1" noChangeAspect="1" noMove="1" noResize="1" noEditPoints="1" noAdjustHandles="1" noChangeArrowheads="1" noChangeShapeType="1" noTextEdit="1"/>
              </p:cNvSpPr>
              <p:nvPr/>
            </p:nvSpPr>
            <p:spPr>
              <a:xfrm>
                <a:off x="1127959" y="2596092"/>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9B9357E-19EC-691C-D628-7949B30FC376}"/>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45" name="TextBox 44">
                <a:extLst>
                  <a:ext uri="{FF2B5EF4-FFF2-40B4-BE49-F238E27FC236}">
                    <a16:creationId xmlns:a16="http://schemas.microsoft.com/office/drawing/2014/main" id="{79B9357E-19EC-691C-D628-7949B30FC376}"/>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06FD546-B055-AF39-A30A-CA48F7343468}"/>
                  </a:ext>
                </a:extLst>
              </p:cNvPr>
              <p:cNvSpPr txBox="1"/>
              <p:nvPr/>
            </p:nvSpPr>
            <p:spPr>
              <a:xfrm>
                <a:off x="2024945" y="317750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27</m:t>
                      </m:r>
                    </m:oMath>
                  </m:oMathPara>
                </a14:m>
                <a:endParaRPr lang="en-US" sz="1800" dirty="0">
                  <a:solidFill>
                    <a:srgbClr val="00B050"/>
                  </a:solidFill>
                </a:endParaRPr>
              </a:p>
            </p:txBody>
          </p:sp>
        </mc:Choice>
        <mc:Fallback xmlns="">
          <p:sp>
            <p:nvSpPr>
              <p:cNvPr id="46" name="TextBox 45">
                <a:extLst>
                  <a:ext uri="{FF2B5EF4-FFF2-40B4-BE49-F238E27FC236}">
                    <a16:creationId xmlns:a16="http://schemas.microsoft.com/office/drawing/2014/main" id="{706FD546-B055-AF39-A30A-CA48F7343468}"/>
                  </a:ext>
                </a:extLst>
              </p:cNvPr>
              <p:cNvSpPr txBox="1">
                <a:spLocks noRot="1" noChangeAspect="1" noMove="1" noResize="1" noEditPoints="1" noAdjustHandles="1" noChangeArrowheads="1" noChangeShapeType="1" noTextEdit="1"/>
              </p:cNvSpPr>
              <p:nvPr/>
            </p:nvSpPr>
            <p:spPr>
              <a:xfrm>
                <a:off x="2024945" y="3177502"/>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F3DEE40-C440-1B41-8D7E-12FD22F6C705}"/>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7" name="TextBox 46">
                <a:extLst>
                  <a:ext uri="{FF2B5EF4-FFF2-40B4-BE49-F238E27FC236}">
                    <a16:creationId xmlns:a16="http://schemas.microsoft.com/office/drawing/2014/main" id="{4F3DEE40-C440-1B41-8D7E-12FD22F6C705}"/>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6F33270-345F-C105-DCFA-B88C40C9CF92}"/>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8" name="TextBox 47">
                <a:extLst>
                  <a:ext uri="{FF2B5EF4-FFF2-40B4-BE49-F238E27FC236}">
                    <a16:creationId xmlns:a16="http://schemas.microsoft.com/office/drawing/2014/main" id="{C6F33270-345F-C105-DCFA-B88C40C9CF92}"/>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7225993"/>
      </p:ext>
    </p:extLst>
  </p:cSld>
  <p:clrMapOvr>
    <a:masterClrMapping/>
  </p:clrMapOvr>
  <p:extLst>
    <p:ext uri="{6950BFC3-D8DA-4A85-94F7-54DA5524770B}">
      <p188:commentRel xmlns:p188="http://schemas.microsoft.com/office/powerpoint/2018/8/main" r:id="rId3"/>
    </p:ext>
  </p:extLs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778EE-940B-6B00-EB0C-D339E612E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FF4E4-E362-9E55-6440-7E3C05FF150E}"/>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D96A86A-4571-C99A-8795-D09D86B106B2}"/>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AD96A86A-4571-C99A-8795-D09D86B106B2}"/>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601FA06C-5F18-00B6-2EFD-C627B6B9D08A}"/>
              </a:ext>
            </a:extLst>
          </p:cNvPr>
          <p:cNvSpPr txBox="1"/>
          <p:nvPr/>
        </p:nvSpPr>
        <p:spPr>
          <a:xfrm>
            <a:off x="4907283" y="3344883"/>
            <a:ext cx="2975675" cy="1225868"/>
          </a:xfrm>
          <a:prstGeom prst="wedgeRoundRectCallout">
            <a:avLst>
              <a:gd name="adj1" fmla="val -50000"/>
              <a:gd name="adj2" fmla="val 3091"/>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2400" b="0" dirty="0">
                <a:latin typeface="Corbel" panose="020B0503020204020204" pitchFamily="34" charset="0"/>
              </a:rPr>
              <a:t>In what order should we process the </a:t>
            </a:r>
            <a:r>
              <a:rPr lang="en-US" sz="2400" b="1" dirty="0">
                <a:latin typeface="Corbel" panose="020B0503020204020204" pitchFamily="34" charset="0"/>
              </a:rPr>
              <a:t>backward</a:t>
            </a:r>
            <a:r>
              <a:rPr lang="en-US" sz="2400" b="0" dirty="0">
                <a:latin typeface="Corbel" panose="020B0503020204020204" pitchFamily="34" charset="0"/>
              </a:rPr>
              <a:t> step? </a:t>
            </a:r>
          </a:p>
        </p:txBody>
      </p:sp>
      <p:cxnSp>
        <p:nvCxnSpPr>
          <p:cNvPr id="4" name="Straight Arrow Connector 3">
            <a:extLst>
              <a:ext uri="{FF2B5EF4-FFF2-40B4-BE49-F238E27FC236}">
                <a16:creationId xmlns:a16="http://schemas.microsoft.com/office/drawing/2014/main" id="{2AD7E708-2354-2C94-E8CB-6E72346AEE23}"/>
              </a:ext>
            </a:extLst>
          </p:cNvPr>
          <p:cNvCxnSpPr>
            <a:cxnSpLocks/>
          </p:cNvCxnSpPr>
          <p:nvPr/>
        </p:nvCxnSpPr>
        <p:spPr>
          <a:xfrm>
            <a:off x="4077788" y="3039292"/>
            <a:ext cx="3716380" cy="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0A6CD1-0E98-3D77-31D1-25BE67DC03F2}"/>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ED0A6CD1-0E98-3D77-31D1-25BE67DC03F2}"/>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4" name="Picture 33" descr="A diagram of a mathematical equation&#10;&#10;Description automatically generated">
            <a:extLst>
              <a:ext uri="{FF2B5EF4-FFF2-40B4-BE49-F238E27FC236}">
                <a16:creationId xmlns:a16="http://schemas.microsoft.com/office/drawing/2014/main" id="{CED29D8F-B984-7287-0C1E-B97CF51A9479}"/>
              </a:ext>
            </a:extLst>
          </p:cNvPr>
          <p:cNvPicPr>
            <a:picLocks noChangeAspect="1"/>
          </p:cNvPicPr>
          <p:nvPr/>
        </p:nvPicPr>
        <p:blipFill>
          <a:blip r:embed="rId6"/>
          <a:stretch>
            <a:fillRect/>
          </a:stretch>
        </p:blipFill>
        <p:spPr>
          <a:xfrm>
            <a:off x="4262070" y="1812569"/>
            <a:ext cx="3295562" cy="1191103"/>
          </a:xfrm>
          <a:prstGeom prst="rect">
            <a:avLst/>
          </a:prstGeom>
        </p:spPr>
      </p:pic>
      <p:pic>
        <p:nvPicPr>
          <p:cNvPr id="35" name="Picture 34" descr="A diagram of a flowchart&#10;&#10;Description automatically generated">
            <a:extLst>
              <a:ext uri="{FF2B5EF4-FFF2-40B4-BE49-F238E27FC236}">
                <a16:creationId xmlns:a16="http://schemas.microsoft.com/office/drawing/2014/main" id="{404F9BE3-BBB8-49EE-1D02-448F19B11884}"/>
              </a:ext>
            </a:extLst>
          </p:cNvPr>
          <p:cNvPicPr>
            <a:picLocks noChangeAspect="1"/>
          </p:cNvPicPr>
          <p:nvPr/>
        </p:nvPicPr>
        <p:blipFill>
          <a:blip r:embed="rId7"/>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A34E52B-D244-E4C2-9872-2D78E892CDF9}"/>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5A34E52B-D244-E4C2-9872-2D78E892CDF9}"/>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6DC00E0-1203-287A-88AF-001B6B5E2463}"/>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96DC00E0-1203-287A-88AF-001B6B5E2463}"/>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5A9A822-E15B-7FDF-E71F-684609F4B659}"/>
                  </a:ext>
                </a:extLst>
              </p:cNvPr>
              <p:cNvSpPr txBox="1"/>
              <p:nvPr/>
            </p:nvSpPr>
            <p:spPr>
              <a:xfrm>
                <a:off x="1127959"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35A9A822-E15B-7FDF-E71F-684609F4B659}"/>
                  </a:ext>
                </a:extLst>
              </p:cNvPr>
              <p:cNvSpPr txBox="1">
                <a:spLocks noRot="1" noChangeAspect="1" noMove="1" noResize="1" noEditPoints="1" noAdjustHandles="1" noChangeArrowheads="1" noChangeShapeType="1" noTextEdit="1"/>
              </p:cNvSpPr>
              <p:nvPr/>
            </p:nvSpPr>
            <p:spPr>
              <a:xfrm>
                <a:off x="1127959" y="2596092"/>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30261AF-31F6-6206-B0A0-B74090F3B962}"/>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F30261AF-31F6-6206-B0A0-B74090F3B962}"/>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253D1E0-7099-8F40-5A4A-4C0EE847FB7B}"/>
                  </a:ext>
                </a:extLst>
              </p:cNvPr>
              <p:cNvSpPr txBox="1"/>
              <p:nvPr/>
            </p:nvSpPr>
            <p:spPr>
              <a:xfrm>
                <a:off x="2024945" y="317750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4253D1E0-7099-8F40-5A4A-4C0EE847FB7B}"/>
                  </a:ext>
                </a:extLst>
              </p:cNvPr>
              <p:cNvSpPr txBox="1">
                <a:spLocks noRot="1" noChangeAspect="1" noMove="1" noResize="1" noEditPoints="1" noAdjustHandles="1" noChangeArrowheads="1" noChangeShapeType="1" noTextEdit="1"/>
              </p:cNvSpPr>
              <p:nvPr/>
            </p:nvSpPr>
            <p:spPr>
              <a:xfrm>
                <a:off x="2024945" y="3177502"/>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D8D0155-8E92-40FA-312A-EFAF33FA7C45}"/>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CD8D0155-8E92-40FA-312A-EFAF33FA7C45}"/>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9D9ADC2-66C3-3837-C716-B035AF58E2BB}"/>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29D9ADC2-66C3-3837-C716-B035AF58E2BB}"/>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6991881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70" name="Content Placeholder 54"/>
          <p:cNvSpPr>
            <a:spLocks noGrp="1"/>
          </p:cNvSpPr>
          <p:nvPr>
            <p:ph type="body" sz="quarter" idx="16"/>
          </p:nvPr>
        </p:nvSpPr>
        <p:spPr/>
        <p:txBody>
          <a:bodyPr/>
          <a:lstStyle/>
          <a:p>
            <a:pPr marL="342900">
              <a:buFont typeface="Arial" panose="020B0604020202020204" pitchFamily="34" charset="0"/>
              <a:buChar char="•"/>
            </a:pPr>
            <a:r>
              <a:rPr lang="en-US"/>
              <a:t>Intermediate predictions multiplied by second layer of weights</a:t>
            </a:r>
          </a:p>
          <a:p>
            <a:pPr marL="342900">
              <a:buFont typeface="Arial" panose="020B0604020202020204" pitchFamily="34" charset="0"/>
              <a:buChar char="•"/>
            </a:pPr>
            <a:r>
              <a:rPr lang="en-US"/>
              <a:t>Predictions are </a:t>
            </a:r>
            <a:r>
              <a:rPr lang="en-US">
                <a:solidFill>
                  <a:srgbClr val="C00000"/>
                </a:solidFill>
              </a:rPr>
              <a:t>fed forward</a:t>
            </a:r>
            <a:r>
              <a:rPr lang="en-US"/>
              <a:t> through the network</a:t>
            </a:r>
          </a:p>
          <a:p>
            <a:pPr marL="342900">
              <a:buFont typeface="Arial" panose="020B0604020202020204" pitchFamily="34" charset="0"/>
              <a:buChar char="•"/>
            </a:pPr>
            <a:endParaRPr lang="en-US"/>
          </a:p>
          <a:p>
            <a:endParaRPr lang="en-US"/>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5" name="Group 13"/>
          <p:cNvGrpSpPr/>
          <p:nvPr/>
        </p:nvGrpSpPr>
        <p:grpSpPr>
          <a:xfrm>
            <a:off x="4895398" y="2281201"/>
            <a:ext cx="440568" cy="440568"/>
            <a:chOff x="5401994" y="3071949"/>
            <a:chExt cx="587424" cy="587424"/>
          </a:xfrm>
        </p:grpSpPr>
        <p:sp>
          <p:nvSpPr>
            <p:cNvPr id="15" name="Oval 14"/>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8" name="Group 16"/>
          <p:cNvGrpSpPr/>
          <p:nvPr/>
        </p:nvGrpSpPr>
        <p:grpSpPr>
          <a:xfrm>
            <a:off x="4895398" y="3050323"/>
            <a:ext cx="440568" cy="440568"/>
            <a:chOff x="5401994" y="3071949"/>
            <a:chExt cx="587424" cy="587424"/>
          </a:xfrm>
        </p:grpSpPr>
        <p:sp>
          <p:nvSpPr>
            <p:cNvPr id="18" name="Oval 17"/>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1" name="Group 19"/>
          <p:cNvGrpSpPr/>
          <p:nvPr/>
        </p:nvGrpSpPr>
        <p:grpSpPr>
          <a:xfrm>
            <a:off x="4895398" y="3825340"/>
            <a:ext cx="440568" cy="440568"/>
            <a:chOff x="5401994" y="3071949"/>
            <a:chExt cx="587424" cy="587424"/>
          </a:xfrm>
        </p:grpSpPr>
        <p:sp>
          <p:nvSpPr>
            <p:cNvPr id="21" name="Oval 20"/>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4" name="Group 22"/>
          <p:cNvGrpSpPr/>
          <p:nvPr/>
        </p:nvGrpSpPr>
        <p:grpSpPr>
          <a:xfrm>
            <a:off x="6602288" y="3050323"/>
            <a:ext cx="440568" cy="440568"/>
            <a:chOff x="5401994" y="3071949"/>
            <a:chExt cx="587424" cy="587424"/>
          </a:xfrm>
        </p:grpSpPr>
        <p:sp>
          <p:nvSpPr>
            <p:cNvPr id="24" name="Oval 2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a:stCxn id="9" idx="6"/>
            <a:endCxn id="21" idx="2"/>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7" name="Straight Arrow Connector 36"/>
          <p:cNvCxnSpPr>
            <a:stCxn id="12" idx="6"/>
            <a:endCxn id="18" idx="3"/>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FADF372-C3E6-3CCF-A4F1-A9323C45F39D}"/>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28974107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606B-3D8C-5CA1-C653-378551C05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F5003-F12C-5E11-BBD5-610EB2358C1F}"/>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7250AD-884F-EB39-196C-503749F515CB}"/>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C17250AD-884F-EB39-196C-503749F515CB}"/>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CA5F78D0-1CF8-7888-0910-E75705F6398F}"/>
              </a:ext>
            </a:extLst>
          </p:cNvPr>
          <p:cNvCxnSpPr>
            <a:cxnSpLocks/>
          </p:cNvCxnSpPr>
          <p:nvPr/>
        </p:nvCxnSpPr>
        <p:spPr>
          <a:xfrm>
            <a:off x="4077788" y="3039292"/>
            <a:ext cx="3716380" cy="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92F724-2CF6-6F15-0DAF-7793BD3421D9}"/>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CB92F724-2CF6-6F15-0DAF-7793BD3421D9}"/>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4" name="Picture 33" descr="A diagram of a mathematical equation&#10;&#10;Description automatically generated">
            <a:extLst>
              <a:ext uri="{FF2B5EF4-FFF2-40B4-BE49-F238E27FC236}">
                <a16:creationId xmlns:a16="http://schemas.microsoft.com/office/drawing/2014/main" id="{C6ACDEE0-15D4-42E0-5C80-D9DC08477E40}"/>
              </a:ext>
            </a:extLst>
          </p:cNvPr>
          <p:cNvPicPr>
            <a:picLocks noChangeAspect="1"/>
          </p:cNvPicPr>
          <p:nvPr/>
        </p:nvPicPr>
        <p:blipFill>
          <a:blip r:embed="rId6"/>
          <a:stretch>
            <a:fillRect/>
          </a:stretch>
        </p:blipFill>
        <p:spPr>
          <a:xfrm>
            <a:off x="4262070" y="1812569"/>
            <a:ext cx="3295562" cy="1191103"/>
          </a:xfrm>
          <a:prstGeom prst="rect">
            <a:avLst/>
          </a:prstGeom>
        </p:spPr>
      </p:pic>
      <p:pic>
        <p:nvPicPr>
          <p:cNvPr id="35" name="Picture 34" descr="A diagram of a flowchart&#10;&#10;Description automatically generated">
            <a:extLst>
              <a:ext uri="{FF2B5EF4-FFF2-40B4-BE49-F238E27FC236}">
                <a16:creationId xmlns:a16="http://schemas.microsoft.com/office/drawing/2014/main" id="{7C8FC664-2368-56B7-409C-769CDDA95187}"/>
              </a:ext>
            </a:extLst>
          </p:cNvPr>
          <p:cNvPicPr>
            <a:picLocks noChangeAspect="1"/>
          </p:cNvPicPr>
          <p:nvPr/>
        </p:nvPicPr>
        <p:blipFill>
          <a:blip r:embed="rId7"/>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3AFC542-17DD-A171-A88B-FAA0D81D191D}"/>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73AFC542-17DD-A171-A88B-FAA0D81D191D}"/>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C7C8D0E-ADAC-2033-7682-75AC5640A3FF}"/>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7C7C8D0E-ADAC-2033-7682-75AC5640A3FF}"/>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F28D931-0609-E8D5-932D-5E040170DF77}"/>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7F28D931-0609-E8D5-932D-5E040170DF77}"/>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81C655D-1216-BA31-AD5F-0ADAD26B3903}"/>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E81C655D-1216-BA31-AD5F-0ADAD26B3903}"/>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D1838CC-8FC9-FE42-0190-68CBDB72C338}"/>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0D1838CC-8FC9-FE42-0190-68CBDB72C338}"/>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A503722-562C-C33F-76E0-9DD0A3379B97}"/>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CA503722-562C-C33F-76E0-9DD0A3379B97}"/>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43064AB-B505-71A1-0BFE-1B245ABAA72C}"/>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F43064AB-B505-71A1-0BFE-1B245ABAA72C}"/>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500EF7F-B433-0874-58B8-617EF939C3FC}"/>
              </a:ext>
            </a:extLst>
          </p:cNvPr>
          <p:cNvSpPr txBox="1"/>
          <p:nvPr/>
        </p:nvSpPr>
        <p:spPr>
          <a:xfrm>
            <a:off x="5122806" y="3638156"/>
            <a:ext cx="2671362" cy="681038"/>
          </a:xfrm>
          <a:prstGeom prst="wedgeRoundRectCallout">
            <a:avLst>
              <a:gd name="adj1" fmla="val -60828"/>
              <a:gd name="adj2" fmla="val 249"/>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2000" b="0" dirty="0">
                <a:latin typeface="Corbel" panose="020B0503020204020204" pitchFamily="34" charset="0"/>
              </a:rPr>
              <a:t>Introduce intermediate variable names </a:t>
            </a:r>
          </a:p>
        </p:txBody>
      </p:sp>
    </p:spTree>
    <p:extLst>
      <p:ext uri="{BB962C8B-B14F-4D97-AF65-F5344CB8AC3E}">
        <p14:creationId xmlns:p14="http://schemas.microsoft.com/office/powerpoint/2010/main" val="1987076872"/>
      </p:ext>
    </p:extLst>
  </p:cSld>
  <p:clrMapOvr>
    <a:masterClrMapping/>
  </p:clrMapOvr>
  <p:extLst>
    <p:ext uri="{6950BFC3-D8DA-4A85-94F7-54DA5524770B}">
      <p188:commentRel xmlns:p188="http://schemas.microsoft.com/office/powerpoint/2018/8/main" r:id="rId3"/>
    </p:ext>
  </p:extLs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EFDFE-F24B-9CCA-27E5-E98EB25BF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69EBB-1783-4E89-6FE4-11494B1B23C8}"/>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7DD9125-EC60-0677-EEDA-820484479241}"/>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67DD9125-EC60-0677-EEDA-820484479241}"/>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761181-777B-9FBB-4B33-FBC0B2CD81D2}"/>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CD761181-777B-9FBB-4B33-FBC0B2CD81D2}"/>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62A841B1-9B8D-BF34-24F0-10AFA8AC9043}"/>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933E21-4933-3DF5-0BC2-8CD045552DE1}"/>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5B933E21-4933-3DF5-0BC2-8CD045552DE1}"/>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B1DA505-8348-7623-0675-00370E1CCAE5}"/>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AB1DA505-8348-7623-0675-00370E1CCAE5}"/>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90B35A6-BE35-020B-17E4-36C7F5529063}"/>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290B35A6-BE35-020B-17E4-36C7F5529063}"/>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C84406B-4525-DFBA-6B50-F62017462896}"/>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BC84406B-4525-DFBA-6B50-F62017462896}"/>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BC9C90B-B97B-9ADE-A26D-F491379001D8}"/>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ABC9C90B-B97B-9ADE-A26D-F491379001D8}"/>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4E4564A-9AB2-886F-A0F4-1B4763B4B764}"/>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E4E4564A-9AB2-886F-A0F4-1B4763B4B764}"/>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58A13DD-DB3E-6CF8-7B13-18B8030E874E}"/>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058A13DD-DB3E-6CF8-7B13-18B8030E874E}"/>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9DA78C-8FA0-22E1-F657-FD2E786BE966}"/>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349DA78C-8FA0-22E1-F657-FD2E786BE966}"/>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848E649-4005-83B6-1DE2-719E2708801F}"/>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E2994A-B56A-0477-2AC4-4F7AD4AF2A49}"/>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2CE2994A-B56A-0477-2AC4-4F7AD4AF2A49}"/>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EE5C430-69E7-EAAF-9A12-03BBF6134051}"/>
                  </a:ext>
                </a:extLst>
              </p:cNvPr>
              <p:cNvSpPr txBox="1"/>
              <p:nvPr/>
            </p:nvSpPr>
            <p:spPr>
              <a:xfrm>
                <a:off x="4362983" y="2961525"/>
                <a:ext cx="4310751" cy="679160"/>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den>
                    </m:f>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7EE5C430-69E7-EAAF-9A12-03BBF6134051}"/>
                  </a:ext>
                </a:extLst>
              </p:cNvPr>
              <p:cNvSpPr txBox="1">
                <a:spLocks noRot="1" noChangeAspect="1" noMove="1" noResize="1" noEditPoints="1" noAdjustHandles="1" noChangeArrowheads="1" noChangeShapeType="1" noTextEdit="1"/>
              </p:cNvSpPr>
              <p:nvPr/>
            </p:nvSpPr>
            <p:spPr>
              <a:xfrm>
                <a:off x="4362983" y="2961525"/>
                <a:ext cx="4310751" cy="679160"/>
              </a:xfrm>
              <a:prstGeom prst="rect">
                <a:avLst/>
              </a:prstGeom>
              <a:blipFill>
                <a:blip r:embed="rId16"/>
                <a:stretch>
                  <a:fillRect b="-5556"/>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7834AC4C-6E15-BACB-C584-BD206368F9EB}"/>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18B4F30E-6534-6857-178E-A7D25ABFDA7A}"/>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8AA7DFC1-6A4C-3380-D3CB-38D91D8AFE86}"/>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4A3A9600-2125-58B1-53F1-458AB0D11693}"/>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932CB4F3-046D-CC9D-375D-F64A1FCF964D}"/>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ACF8338-E592-28D3-A3A7-62B76C88EC42}"/>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oMath>
                  </m:oMathPara>
                </a14:m>
                <a:endParaRPr lang="en-US" sz="2400" dirty="0"/>
              </a:p>
            </p:txBody>
          </p:sp>
        </mc:Choice>
        <mc:Fallback xmlns="">
          <p:sp>
            <p:nvSpPr>
              <p:cNvPr id="24" name="TextBox 23">
                <a:extLst>
                  <a:ext uri="{FF2B5EF4-FFF2-40B4-BE49-F238E27FC236}">
                    <a16:creationId xmlns:a16="http://schemas.microsoft.com/office/drawing/2014/main" id="{5ACF8338-E592-28D3-A3A7-62B76C88EC42}"/>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7"/>
                <a:stretch>
                  <a:fillRect b="-18919"/>
                </a:stretch>
              </a:blipFill>
            </p:spPr>
            <p:txBody>
              <a:bodyPr/>
              <a:lstStyle/>
              <a:p>
                <a:r>
                  <a:rPr lang="en-US">
                    <a:noFill/>
                  </a:rPr>
                  <a:t> </a:t>
                </a:r>
              </a:p>
            </p:txBody>
          </p:sp>
        </mc:Fallback>
      </mc:AlternateContent>
      <p:sp>
        <p:nvSpPr>
          <p:cNvPr id="27" name="Freeform 26">
            <a:extLst>
              <a:ext uri="{FF2B5EF4-FFF2-40B4-BE49-F238E27FC236}">
                <a16:creationId xmlns:a16="http://schemas.microsoft.com/office/drawing/2014/main" id="{D48FDA61-F190-7914-313E-29BF6A4E0B4A}"/>
              </a:ext>
            </a:extLst>
          </p:cNvPr>
          <p:cNvSpPr/>
          <p:nvPr/>
        </p:nvSpPr>
        <p:spPr>
          <a:xfrm>
            <a:off x="1262743" y="3344091"/>
            <a:ext cx="2987040" cy="1628513"/>
          </a:xfrm>
          <a:custGeom>
            <a:avLst/>
            <a:gdLst>
              <a:gd name="connsiteX0" fmla="*/ 2987040 w 2987040"/>
              <a:gd name="connsiteY0" fmla="*/ 0 h 1628513"/>
              <a:gd name="connsiteX1" fmla="*/ 2960914 w 2987040"/>
              <a:gd name="connsiteY1" fmla="*/ 139338 h 1628513"/>
              <a:gd name="connsiteX2" fmla="*/ 2926080 w 2987040"/>
              <a:gd name="connsiteY2" fmla="*/ 269966 h 1628513"/>
              <a:gd name="connsiteX3" fmla="*/ 2899954 w 2987040"/>
              <a:gd name="connsiteY3" fmla="*/ 357052 h 1628513"/>
              <a:gd name="connsiteX4" fmla="*/ 2882537 w 2987040"/>
              <a:gd name="connsiteY4" fmla="*/ 400595 h 1628513"/>
              <a:gd name="connsiteX5" fmla="*/ 2865120 w 2987040"/>
              <a:gd name="connsiteY5" fmla="*/ 487680 h 1628513"/>
              <a:gd name="connsiteX6" fmla="*/ 2847703 w 2987040"/>
              <a:gd name="connsiteY6" fmla="*/ 557349 h 1628513"/>
              <a:gd name="connsiteX7" fmla="*/ 2838994 w 2987040"/>
              <a:gd name="connsiteY7" fmla="*/ 627018 h 1628513"/>
              <a:gd name="connsiteX8" fmla="*/ 2830286 w 2987040"/>
              <a:gd name="connsiteY8" fmla="*/ 661852 h 1628513"/>
              <a:gd name="connsiteX9" fmla="*/ 2812868 w 2987040"/>
              <a:gd name="connsiteY9" fmla="*/ 775063 h 1628513"/>
              <a:gd name="connsiteX10" fmla="*/ 2786743 w 2987040"/>
              <a:gd name="connsiteY10" fmla="*/ 1010195 h 1628513"/>
              <a:gd name="connsiteX11" fmla="*/ 2769326 w 2987040"/>
              <a:gd name="connsiteY11" fmla="*/ 1140823 h 1628513"/>
              <a:gd name="connsiteX12" fmla="*/ 2751908 w 2987040"/>
              <a:gd name="connsiteY12" fmla="*/ 1201783 h 1628513"/>
              <a:gd name="connsiteX13" fmla="*/ 2734491 w 2987040"/>
              <a:gd name="connsiteY13" fmla="*/ 1227909 h 1628513"/>
              <a:gd name="connsiteX14" fmla="*/ 2690948 w 2987040"/>
              <a:gd name="connsiteY14" fmla="*/ 1314995 h 1628513"/>
              <a:gd name="connsiteX15" fmla="*/ 2656114 w 2987040"/>
              <a:gd name="connsiteY15" fmla="*/ 1375955 h 1628513"/>
              <a:gd name="connsiteX16" fmla="*/ 2603863 w 2987040"/>
              <a:gd name="connsiteY16" fmla="*/ 1419498 h 1628513"/>
              <a:gd name="connsiteX17" fmla="*/ 2542903 w 2987040"/>
              <a:gd name="connsiteY17" fmla="*/ 1463040 h 1628513"/>
              <a:gd name="connsiteX18" fmla="*/ 2516777 w 2987040"/>
              <a:gd name="connsiteY18" fmla="*/ 1480458 h 1628513"/>
              <a:gd name="connsiteX19" fmla="*/ 2481943 w 2987040"/>
              <a:gd name="connsiteY19" fmla="*/ 1497875 h 1628513"/>
              <a:gd name="connsiteX20" fmla="*/ 2455817 w 2987040"/>
              <a:gd name="connsiteY20" fmla="*/ 1515292 h 1628513"/>
              <a:gd name="connsiteX21" fmla="*/ 2403566 w 2987040"/>
              <a:gd name="connsiteY21" fmla="*/ 1532709 h 1628513"/>
              <a:gd name="connsiteX22" fmla="*/ 2325188 w 2987040"/>
              <a:gd name="connsiteY22" fmla="*/ 1550126 h 1628513"/>
              <a:gd name="connsiteX23" fmla="*/ 2264228 w 2987040"/>
              <a:gd name="connsiteY23" fmla="*/ 1567543 h 1628513"/>
              <a:gd name="connsiteX24" fmla="*/ 2238103 w 2987040"/>
              <a:gd name="connsiteY24" fmla="*/ 1576252 h 1628513"/>
              <a:gd name="connsiteX25" fmla="*/ 2168434 w 2987040"/>
              <a:gd name="connsiteY25" fmla="*/ 1584960 h 1628513"/>
              <a:gd name="connsiteX26" fmla="*/ 2063931 w 2987040"/>
              <a:gd name="connsiteY26" fmla="*/ 1602378 h 1628513"/>
              <a:gd name="connsiteX27" fmla="*/ 2029097 w 2987040"/>
              <a:gd name="connsiteY27" fmla="*/ 1611086 h 1628513"/>
              <a:gd name="connsiteX28" fmla="*/ 1454331 w 2987040"/>
              <a:gd name="connsiteY28" fmla="*/ 1628503 h 1628513"/>
              <a:gd name="connsiteX29" fmla="*/ 0 w 2987040"/>
              <a:gd name="connsiteY29" fmla="*/ 1628503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7040" h="1628513">
                <a:moveTo>
                  <a:pt x="2987040" y="0"/>
                </a:moveTo>
                <a:cubicBezTo>
                  <a:pt x="2980384" y="39934"/>
                  <a:pt x="2970192" y="104544"/>
                  <a:pt x="2960914" y="139338"/>
                </a:cubicBezTo>
                <a:cubicBezTo>
                  <a:pt x="2949303" y="182881"/>
                  <a:pt x="2942816" y="228125"/>
                  <a:pt x="2926080" y="269966"/>
                </a:cubicBezTo>
                <a:cubicBezTo>
                  <a:pt x="2878296" y="389427"/>
                  <a:pt x="2935277" y="239308"/>
                  <a:pt x="2899954" y="357052"/>
                </a:cubicBezTo>
                <a:cubicBezTo>
                  <a:pt x="2895462" y="372025"/>
                  <a:pt x="2886565" y="385490"/>
                  <a:pt x="2882537" y="400595"/>
                </a:cubicBezTo>
                <a:cubicBezTo>
                  <a:pt x="2874909" y="429199"/>
                  <a:pt x="2872300" y="458961"/>
                  <a:pt x="2865120" y="487680"/>
                </a:cubicBezTo>
                <a:cubicBezTo>
                  <a:pt x="2859314" y="510903"/>
                  <a:pt x="2850672" y="533596"/>
                  <a:pt x="2847703" y="557349"/>
                </a:cubicBezTo>
                <a:cubicBezTo>
                  <a:pt x="2844800" y="580572"/>
                  <a:pt x="2842842" y="603933"/>
                  <a:pt x="2838994" y="627018"/>
                </a:cubicBezTo>
                <a:cubicBezTo>
                  <a:pt x="2837026" y="638824"/>
                  <a:pt x="2832633" y="650116"/>
                  <a:pt x="2830286" y="661852"/>
                </a:cubicBezTo>
                <a:cubicBezTo>
                  <a:pt x="2825143" y="687566"/>
                  <a:pt x="2816005" y="751009"/>
                  <a:pt x="2812868" y="775063"/>
                </a:cubicBezTo>
                <a:cubicBezTo>
                  <a:pt x="2786427" y="977772"/>
                  <a:pt x="2803145" y="846168"/>
                  <a:pt x="2786743" y="1010195"/>
                </a:cubicBezTo>
                <a:cubicBezTo>
                  <a:pt x="2782097" y="1056651"/>
                  <a:pt x="2778316" y="1095873"/>
                  <a:pt x="2769326" y="1140823"/>
                </a:cubicBezTo>
                <a:cubicBezTo>
                  <a:pt x="2767465" y="1150126"/>
                  <a:pt x="2757442" y="1190714"/>
                  <a:pt x="2751908" y="1201783"/>
                </a:cubicBezTo>
                <a:cubicBezTo>
                  <a:pt x="2747227" y="1211144"/>
                  <a:pt x="2740297" y="1219200"/>
                  <a:pt x="2734491" y="1227909"/>
                </a:cubicBezTo>
                <a:cubicBezTo>
                  <a:pt x="2714778" y="1306764"/>
                  <a:pt x="2742790" y="1211312"/>
                  <a:pt x="2690948" y="1314995"/>
                </a:cubicBezTo>
                <a:cubicBezTo>
                  <a:pt x="2680302" y="1336287"/>
                  <a:pt x="2671499" y="1357493"/>
                  <a:pt x="2656114" y="1375955"/>
                </a:cubicBezTo>
                <a:cubicBezTo>
                  <a:pt x="2621428" y="1417578"/>
                  <a:pt x="2641220" y="1388366"/>
                  <a:pt x="2603863" y="1419498"/>
                </a:cubicBezTo>
                <a:cubicBezTo>
                  <a:pt x="2534231" y="1477525"/>
                  <a:pt x="2624935" y="1416164"/>
                  <a:pt x="2542903" y="1463040"/>
                </a:cubicBezTo>
                <a:cubicBezTo>
                  <a:pt x="2533815" y="1468233"/>
                  <a:pt x="2525865" y="1475265"/>
                  <a:pt x="2516777" y="1480458"/>
                </a:cubicBezTo>
                <a:cubicBezTo>
                  <a:pt x="2505506" y="1486899"/>
                  <a:pt x="2493214" y="1491434"/>
                  <a:pt x="2481943" y="1497875"/>
                </a:cubicBezTo>
                <a:cubicBezTo>
                  <a:pt x="2472856" y="1503068"/>
                  <a:pt x="2465381" y="1511041"/>
                  <a:pt x="2455817" y="1515292"/>
                </a:cubicBezTo>
                <a:cubicBezTo>
                  <a:pt x="2439040" y="1522748"/>
                  <a:pt x="2420983" y="1526903"/>
                  <a:pt x="2403566" y="1532709"/>
                </a:cubicBezTo>
                <a:cubicBezTo>
                  <a:pt x="2360686" y="1547002"/>
                  <a:pt x="2386499" y="1539908"/>
                  <a:pt x="2325188" y="1550126"/>
                </a:cubicBezTo>
                <a:cubicBezTo>
                  <a:pt x="2262550" y="1571007"/>
                  <a:pt x="2340772" y="1545673"/>
                  <a:pt x="2264228" y="1567543"/>
                </a:cubicBezTo>
                <a:cubicBezTo>
                  <a:pt x="2255402" y="1570065"/>
                  <a:pt x="2247134" y="1574610"/>
                  <a:pt x="2238103" y="1576252"/>
                </a:cubicBezTo>
                <a:cubicBezTo>
                  <a:pt x="2215077" y="1580439"/>
                  <a:pt x="2191657" y="1582057"/>
                  <a:pt x="2168434" y="1584960"/>
                </a:cubicBezTo>
                <a:cubicBezTo>
                  <a:pt x="2090051" y="1604557"/>
                  <a:pt x="2186234" y="1581994"/>
                  <a:pt x="2063931" y="1602378"/>
                </a:cubicBezTo>
                <a:cubicBezTo>
                  <a:pt x="2052125" y="1604346"/>
                  <a:pt x="2040973" y="1609601"/>
                  <a:pt x="2029097" y="1611086"/>
                </a:cubicBezTo>
                <a:cubicBezTo>
                  <a:pt x="1871606" y="1630772"/>
                  <a:pt x="1496439" y="1628312"/>
                  <a:pt x="1454331" y="1628503"/>
                </a:cubicBezTo>
                <a:lnTo>
                  <a:pt x="0" y="1628503"/>
                </a:lnTo>
              </a:path>
            </a:pathLst>
          </a:custGeom>
          <a:noFill/>
          <a:ln w="28575">
            <a:solidFill>
              <a:srgbClr val="C00000"/>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94A5868-751E-E5D7-9259-45965249C789}"/>
                  </a:ext>
                </a:extLst>
              </p:cNvPr>
              <p:cNvSpPr txBox="1"/>
              <p:nvPr/>
            </p:nvSpPr>
            <p:spPr>
              <a:xfrm>
                <a:off x="6324755" y="3050772"/>
                <a:ext cx="239370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−1</m:t>
                          </m:r>
                        </m:e>
                      </m:d>
                      <m:r>
                        <a:rPr lang="en-US" sz="2400" b="0" i="1" smtClean="0">
                          <a:solidFill>
                            <a:srgbClr val="C00000"/>
                          </a:solidFill>
                          <a:latin typeface="Cambria Math" panose="02040503050406030204" pitchFamily="18" charset="0"/>
                        </a:rPr>
                        <m:t>×1=−1</m:t>
                      </m:r>
                    </m:oMath>
                  </m:oMathPara>
                </a14:m>
                <a:endParaRPr lang="en-US" sz="2400" dirty="0"/>
              </a:p>
            </p:txBody>
          </p:sp>
        </mc:Choice>
        <mc:Fallback xmlns="">
          <p:sp>
            <p:nvSpPr>
              <p:cNvPr id="29" name="TextBox 28">
                <a:extLst>
                  <a:ext uri="{FF2B5EF4-FFF2-40B4-BE49-F238E27FC236}">
                    <a16:creationId xmlns:a16="http://schemas.microsoft.com/office/drawing/2014/main" id="{B94A5868-751E-E5D7-9259-45965249C789}"/>
                  </a:ext>
                </a:extLst>
              </p:cNvPr>
              <p:cNvSpPr txBox="1">
                <a:spLocks noRot="1" noChangeAspect="1" noMove="1" noResize="1" noEditPoints="1" noAdjustHandles="1" noChangeArrowheads="1" noChangeShapeType="1" noTextEdit="1"/>
              </p:cNvSpPr>
              <p:nvPr/>
            </p:nvSpPr>
            <p:spPr>
              <a:xfrm>
                <a:off x="6324755" y="3050772"/>
                <a:ext cx="2393706" cy="461665"/>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518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animBg="1"/>
      <p:bldP spid="13" grpId="0" animBg="1"/>
      <p:bldP spid="14" grpId="0"/>
      <p:bldP spid="15" grpId="0"/>
      <p:bldP spid="27" grpId="0" animBg="1"/>
      <p:bldP spid="29" grpId="0"/>
    </p:bldLst>
  </p:timing>
  <p:extLst>
    <p:ext uri="{6950BFC3-D8DA-4A85-94F7-54DA5524770B}">
      <p188:commentRel xmlns:p188="http://schemas.microsoft.com/office/powerpoint/2018/8/main" r:id="rId3"/>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3AF6-56F4-E4E2-F303-A259180AF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2B7CB-76C1-CF48-0019-85EF24216EF0}"/>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716941-1D7C-119D-3176-974090DE3EEA}"/>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EC716941-1D7C-119D-3176-974090DE3EEA}"/>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AC594D-9B98-C9B9-6855-82D3FCF1F85B}"/>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76AC594D-9B98-C9B9-6855-82D3FCF1F85B}"/>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5EED5513-435C-C7C8-C140-DEC1822774CD}"/>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97FEBC0-CCD2-895D-98F7-BA11BDC02CB1}"/>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297FEBC0-CCD2-895D-98F7-BA11BDC02CB1}"/>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DEB1A5B-C85E-BE94-027A-9909486FE49F}"/>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EDEB1A5B-C85E-BE94-027A-9909486FE49F}"/>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0F8AFB8-171E-7595-D962-887E793F8C2A}"/>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50F8AFB8-171E-7595-D962-887E793F8C2A}"/>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67EDB6-8A1B-8A58-1F3E-192F8C17CCFE}"/>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9367EDB6-8A1B-8A58-1F3E-192F8C17CCFE}"/>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6CF92DA-7205-D912-989B-BA1E6DD76B3B}"/>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E6CF92DA-7205-D912-989B-BA1E6DD76B3B}"/>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7396635-C5B2-353C-DE47-1F0166370A67}"/>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67396635-C5B2-353C-DE47-1F0166370A67}"/>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84F86E-5544-8E82-6785-524881C7297B}"/>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2084F86E-5544-8E82-6785-524881C7297B}"/>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36213BB-4C1C-D38D-B149-86EDC2813288}"/>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F36213BB-4C1C-D38D-B149-86EDC2813288}"/>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07E241FE-29F9-241A-2DCD-87D920547F33}"/>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6E2A7A-EA14-27A1-0B6A-595797623785}"/>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B96E2A7A-EA14-27A1-0B6A-595797623785}"/>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03E144D6-BBAE-CD68-8612-7FB8045E5F33}"/>
              </a:ext>
            </a:extLst>
          </p:cNvPr>
          <p:cNvCxnSpPr>
            <a:cxnSpLocks/>
          </p:cNvCxnSpPr>
          <p:nvPr/>
        </p:nvCxnSpPr>
        <p:spPr>
          <a:xfrm flipH="1">
            <a:off x="2286000" y="3609959"/>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B92EF4-8643-D256-4C8C-D91C79C3C836}"/>
                  </a:ext>
                </a:extLst>
              </p:cNvPr>
              <p:cNvSpPr txBox="1"/>
              <p:nvPr/>
            </p:nvSpPr>
            <p:spPr>
              <a:xfrm>
                <a:off x="2554331" y="3407875"/>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10" name="TextBox 9">
                <a:extLst>
                  <a:ext uri="{FF2B5EF4-FFF2-40B4-BE49-F238E27FC236}">
                    <a16:creationId xmlns:a16="http://schemas.microsoft.com/office/drawing/2014/main" id="{CAB92EF4-8643-D256-4C8C-D91C79C3C836}"/>
                  </a:ext>
                </a:extLst>
              </p:cNvPr>
              <p:cNvSpPr txBox="1">
                <a:spLocks noRot="1" noChangeAspect="1" noMove="1" noResize="1" noEditPoints="1" noAdjustHandles="1" noChangeArrowheads="1" noChangeShapeType="1" noTextEdit="1"/>
              </p:cNvSpPr>
              <p:nvPr/>
            </p:nvSpPr>
            <p:spPr>
              <a:xfrm>
                <a:off x="2554331" y="3407875"/>
                <a:ext cx="58238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906702-0BFF-255A-D724-DC6D7F84AF20}"/>
                  </a:ext>
                </a:extLst>
              </p:cNvPr>
              <p:cNvSpPr txBox="1"/>
              <p:nvPr/>
            </p:nvSpPr>
            <p:spPr>
              <a:xfrm>
                <a:off x="4362983" y="2961525"/>
                <a:ext cx="4310751" cy="679160"/>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den>
                    </m:f>
                    <m:r>
                      <a:rPr lang="en-US" sz="2400" b="0" i="1" smtClean="0">
                        <a:solidFill>
                          <a:srgbClr val="C00000"/>
                        </a:solidFill>
                        <a:latin typeface="Cambria Math" panose="02040503050406030204" pitchFamily="18" charset="0"/>
                      </a:rPr>
                      <m:t>=</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−1</m:t>
                        </m:r>
                      </m:e>
                    </m:d>
                    <m:r>
                      <a:rPr lang="en-US" sz="2400" b="0" i="1" smtClean="0">
                        <a:solidFill>
                          <a:srgbClr val="C00000"/>
                        </a:solidFill>
                        <a:latin typeface="Cambria Math" panose="02040503050406030204" pitchFamily="18" charset="0"/>
                      </a:rPr>
                      <m:t>×1=−1</m:t>
                    </m:r>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2B906702-0BFF-255A-D724-DC6D7F84AF20}"/>
                  </a:ext>
                </a:extLst>
              </p:cNvPr>
              <p:cNvSpPr txBox="1">
                <a:spLocks noRot="1" noChangeAspect="1" noMove="1" noResize="1" noEditPoints="1" noAdjustHandles="1" noChangeArrowheads="1" noChangeShapeType="1" noTextEdit="1"/>
              </p:cNvSpPr>
              <p:nvPr/>
            </p:nvSpPr>
            <p:spPr>
              <a:xfrm>
                <a:off x="4362983" y="2961525"/>
                <a:ext cx="4310751" cy="679160"/>
              </a:xfrm>
              <a:prstGeom prst="rect">
                <a:avLst/>
              </a:prstGeom>
              <a:blipFill>
                <a:blip r:embed="rId17"/>
                <a:stretch>
                  <a:fillRect b="-5556"/>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D4A2FDD0-B3E0-EED4-1A6F-29F8E2681EB6}"/>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C07CC8A3-C06E-097F-31DD-D77D1CDA6CB7}"/>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EEBEA8C-2538-2894-606D-E698014E0487}"/>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40041846-1A9E-4FC8-9B04-C961A1739A93}"/>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45D684B-446A-9EF6-EC48-8169F138F4FE}"/>
                  </a:ext>
                </a:extLst>
              </p:cNvPr>
              <p:cNvSpPr txBox="1"/>
              <p:nvPr/>
            </p:nvSpPr>
            <p:spPr>
              <a:xfrm>
                <a:off x="4380530" y="3971303"/>
                <a:ext cx="3936282" cy="681277"/>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den>
                    </m:f>
                  </m:oMath>
                </a14:m>
                <a:endParaRPr lang="en-US" sz="2400" dirty="0">
                  <a:solidFill>
                    <a:srgbClr val="C00000"/>
                  </a:solidFill>
                </a:endParaRPr>
              </a:p>
            </p:txBody>
          </p:sp>
        </mc:Choice>
        <mc:Fallback xmlns="">
          <p:sp>
            <p:nvSpPr>
              <p:cNvPr id="16" name="TextBox 15">
                <a:extLst>
                  <a:ext uri="{FF2B5EF4-FFF2-40B4-BE49-F238E27FC236}">
                    <a16:creationId xmlns:a16="http://schemas.microsoft.com/office/drawing/2014/main" id="{545D684B-446A-9EF6-EC48-8169F138F4FE}"/>
                  </a:ext>
                </a:extLst>
              </p:cNvPr>
              <p:cNvSpPr txBox="1">
                <a:spLocks noRot="1" noChangeAspect="1" noMove="1" noResize="1" noEditPoints="1" noAdjustHandles="1" noChangeArrowheads="1" noChangeShapeType="1" noTextEdit="1"/>
              </p:cNvSpPr>
              <p:nvPr/>
            </p:nvSpPr>
            <p:spPr>
              <a:xfrm>
                <a:off x="4380530" y="3971303"/>
                <a:ext cx="3936282" cy="681277"/>
              </a:xfrm>
              <a:prstGeom prst="rect">
                <a:avLst/>
              </a:prstGeom>
              <a:blipFill>
                <a:blip r:embed="rId18"/>
                <a:stretch>
                  <a:fillRect l="-323" b="-5455"/>
                </a:stretch>
              </a:blipFill>
            </p:spPr>
            <p:txBody>
              <a:bodyPr/>
              <a:lstStyle/>
              <a:p>
                <a:r>
                  <a:rPr lang="en-US">
                    <a:noFill/>
                  </a:rPr>
                  <a:t> </a:t>
                </a:r>
              </a:p>
            </p:txBody>
          </p:sp>
        </mc:Fallback>
      </mc:AlternateContent>
      <p:sp>
        <p:nvSpPr>
          <p:cNvPr id="18" name="Left Bracket 17">
            <a:extLst>
              <a:ext uri="{FF2B5EF4-FFF2-40B4-BE49-F238E27FC236}">
                <a16:creationId xmlns:a16="http://schemas.microsoft.com/office/drawing/2014/main" id="{D4BE160F-B6B5-2743-F1A7-4AD5120868A0}"/>
              </a:ext>
            </a:extLst>
          </p:cNvPr>
          <p:cNvSpPr/>
          <p:nvPr/>
        </p:nvSpPr>
        <p:spPr>
          <a:xfrm rot="5400000">
            <a:off x="5263479"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F18C0EC1-D0E2-EA75-C85E-CD74BFA5D535}"/>
              </a:ext>
            </a:extLst>
          </p:cNvPr>
          <p:cNvSpPr/>
          <p:nvPr/>
        </p:nvSpPr>
        <p:spPr>
          <a:xfrm rot="5400000">
            <a:off x="5851307"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B9FCC001-E430-A1CD-9AAE-66129010C71E}"/>
              </a:ext>
            </a:extLst>
          </p:cNvPr>
          <p:cNvSpPr txBox="1"/>
          <p:nvPr/>
        </p:nvSpPr>
        <p:spPr>
          <a:xfrm>
            <a:off x="5726915" y="3653836"/>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21" name="TextBox 20">
            <a:extLst>
              <a:ext uri="{FF2B5EF4-FFF2-40B4-BE49-F238E27FC236}">
                <a16:creationId xmlns:a16="http://schemas.microsoft.com/office/drawing/2014/main" id="{D78C612B-46E4-7653-EF79-0F69D2CA6A69}"/>
              </a:ext>
            </a:extLst>
          </p:cNvPr>
          <p:cNvSpPr txBox="1"/>
          <p:nvPr/>
        </p:nvSpPr>
        <p:spPr>
          <a:xfrm>
            <a:off x="5169850" y="3661289"/>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C74FDEA3-6468-DE78-7042-E5C83BC53DD7}"/>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B4E132-8E37-7F79-3779-5C0B9FD7CB34}"/>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4</m:t>
                          </m:r>
                        </m:sub>
                      </m:sSub>
                    </m:oMath>
                  </m:oMathPara>
                </a14:m>
                <a:endParaRPr lang="en-US" sz="2400" dirty="0"/>
              </a:p>
            </p:txBody>
          </p:sp>
        </mc:Choice>
        <mc:Fallback xmlns="">
          <p:sp>
            <p:nvSpPr>
              <p:cNvPr id="24" name="TextBox 23">
                <a:extLst>
                  <a:ext uri="{FF2B5EF4-FFF2-40B4-BE49-F238E27FC236}">
                    <a16:creationId xmlns:a16="http://schemas.microsoft.com/office/drawing/2014/main" id="{2CB4E132-8E37-7F79-3779-5C0B9FD7CB34}"/>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9"/>
                <a:stretch>
                  <a:fillRect b="-18919"/>
                </a:stretch>
              </a:blipFill>
            </p:spPr>
            <p:txBody>
              <a:bodyPr/>
              <a:lstStyle/>
              <a:p>
                <a:r>
                  <a:rPr lang="en-US">
                    <a:noFill/>
                  </a:rPr>
                  <a:t> </a:t>
                </a:r>
              </a:p>
            </p:txBody>
          </p:sp>
        </mc:Fallback>
      </mc:AlternateContent>
      <p:sp>
        <p:nvSpPr>
          <p:cNvPr id="27" name="Freeform 26">
            <a:extLst>
              <a:ext uri="{FF2B5EF4-FFF2-40B4-BE49-F238E27FC236}">
                <a16:creationId xmlns:a16="http://schemas.microsoft.com/office/drawing/2014/main" id="{58F783F1-A6B0-F69E-0E7A-4C1E7171E92C}"/>
              </a:ext>
            </a:extLst>
          </p:cNvPr>
          <p:cNvSpPr/>
          <p:nvPr/>
        </p:nvSpPr>
        <p:spPr>
          <a:xfrm flipV="1">
            <a:off x="3021119" y="3608171"/>
            <a:ext cx="1377273" cy="586215"/>
          </a:xfrm>
          <a:custGeom>
            <a:avLst/>
            <a:gdLst>
              <a:gd name="connsiteX0" fmla="*/ 2987040 w 2987040"/>
              <a:gd name="connsiteY0" fmla="*/ 0 h 1628513"/>
              <a:gd name="connsiteX1" fmla="*/ 2960914 w 2987040"/>
              <a:gd name="connsiteY1" fmla="*/ 139338 h 1628513"/>
              <a:gd name="connsiteX2" fmla="*/ 2926080 w 2987040"/>
              <a:gd name="connsiteY2" fmla="*/ 269966 h 1628513"/>
              <a:gd name="connsiteX3" fmla="*/ 2899954 w 2987040"/>
              <a:gd name="connsiteY3" fmla="*/ 357052 h 1628513"/>
              <a:gd name="connsiteX4" fmla="*/ 2882537 w 2987040"/>
              <a:gd name="connsiteY4" fmla="*/ 400595 h 1628513"/>
              <a:gd name="connsiteX5" fmla="*/ 2865120 w 2987040"/>
              <a:gd name="connsiteY5" fmla="*/ 487680 h 1628513"/>
              <a:gd name="connsiteX6" fmla="*/ 2847703 w 2987040"/>
              <a:gd name="connsiteY6" fmla="*/ 557349 h 1628513"/>
              <a:gd name="connsiteX7" fmla="*/ 2838994 w 2987040"/>
              <a:gd name="connsiteY7" fmla="*/ 627018 h 1628513"/>
              <a:gd name="connsiteX8" fmla="*/ 2830286 w 2987040"/>
              <a:gd name="connsiteY8" fmla="*/ 661852 h 1628513"/>
              <a:gd name="connsiteX9" fmla="*/ 2812868 w 2987040"/>
              <a:gd name="connsiteY9" fmla="*/ 775063 h 1628513"/>
              <a:gd name="connsiteX10" fmla="*/ 2786743 w 2987040"/>
              <a:gd name="connsiteY10" fmla="*/ 1010195 h 1628513"/>
              <a:gd name="connsiteX11" fmla="*/ 2769326 w 2987040"/>
              <a:gd name="connsiteY11" fmla="*/ 1140823 h 1628513"/>
              <a:gd name="connsiteX12" fmla="*/ 2751908 w 2987040"/>
              <a:gd name="connsiteY12" fmla="*/ 1201783 h 1628513"/>
              <a:gd name="connsiteX13" fmla="*/ 2734491 w 2987040"/>
              <a:gd name="connsiteY13" fmla="*/ 1227909 h 1628513"/>
              <a:gd name="connsiteX14" fmla="*/ 2690948 w 2987040"/>
              <a:gd name="connsiteY14" fmla="*/ 1314995 h 1628513"/>
              <a:gd name="connsiteX15" fmla="*/ 2656114 w 2987040"/>
              <a:gd name="connsiteY15" fmla="*/ 1375955 h 1628513"/>
              <a:gd name="connsiteX16" fmla="*/ 2603863 w 2987040"/>
              <a:gd name="connsiteY16" fmla="*/ 1419498 h 1628513"/>
              <a:gd name="connsiteX17" fmla="*/ 2542903 w 2987040"/>
              <a:gd name="connsiteY17" fmla="*/ 1463040 h 1628513"/>
              <a:gd name="connsiteX18" fmla="*/ 2516777 w 2987040"/>
              <a:gd name="connsiteY18" fmla="*/ 1480458 h 1628513"/>
              <a:gd name="connsiteX19" fmla="*/ 2481943 w 2987040"/>
              <a:gd name="connsiteY19" fmla="*/ 1497875 h 1628513"/>
              <a:gd name="connsiteX20" fmla="*/ 2455817 w 2987040"/>
              <a:gd name="connsiteY20" fmla="*/ 1515292 h 1628513"/>
              <a:gd name="connsiteX21" fmla="*/ 2403566 w 2987040"/>
              <a:gd name="connsiteY21" fmla="*/ 1532709 h 1628513"/>
              <a:gd name="connsiteX22" fmla="*/ 2325188 w 2987040"/>
              <a:gd name="connsiteY22" fmla="*/ 1550126 h 1628513"/>
              <a:gd name="connsiteX23" fmla="*/ 2264228 w 2987040"/>
              <a:gd name="connsiteY23" fmla="*/ 1567543 h 1628513"/>
              <a:gd name="connsiteX24" fmla="*/ 2238103 w 2987040"/>
              <a:gd name="connsiteY24" fmla="*/ 1576252 h 1628513"/>
              <a:gd name="connsiteX25" fmla="*/ 2168434 w 2987040"/>
              <a:gd name="connsiteY25" fmla="*/ 1584960 h 1628513"/>
              <a:gd name="connsiteX26" fmla="*/ 2063931 w 2987040"/>
              <a:gd name="connsiteY26" fmla="*/ 1602378 h 1628513"/>
              <a:gd name="connsiteX27" fmla="*/ 2029097 w 2987040"/>
              <a:gd name="connsiteY27" fmla="*/ 1611086 h 1628513"/>
              <a:gd name="connsiteX28" fmla="*/ 1454331 w 2987040"/>
              <a:gd name="connsiteY28" fmla="*/ 1628503 h 1628513"/>
              <a:gd name="connsiteX29" fmla="*/ 0 w 2987040"/>
              <a:gd name="connsiteY29" fmla="*/ 1628503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7040" h="1628513">
                <a:moveTo>
                  <a:pt x="2987040" y="0"/>
                </a:moveTo>
                <a:cubicBezTo>
                  <a:pt x="2980384" y="39934"/>
                  <a:pt x="2970192" y="104544"/>
                  <a:pt x="2960914" y="139338"/>
                </a:cubicBezTo>
                <a:cubicBezTo>
                  <a:pt x="2949303" y="182881"/>
                  <a:pt x="2942816" y="228125"/>
                  <a:pt x="2926080" y="269966"/>
                </a:cubicBezTo>
                <a:cubicBezTo>
                  <a:pt x="2878296" y="389427"/>
                  <a:pt x="2935277" y="239308"/>
                  <a:pt x="2899954" y="357052"/>
                </a:cubicBezTo>
                <a:cubicBezTo>
                  <a:pt x="2895462" y="372025"/>
                  <a:pt x="2886565" y="385490"/>
                  <a:pt x="2882537" y="400595"/>
                </a:cubicBezTo>
                <a:cubicBezTo>
                  <a:pt x="2874909" y="429199"/>
                  <a:pt x="2872300" y="458961"/>
                  <a:pt x="2865120" y="487680"/>
                </a:cubicBezTo>
                <a:cubicBezTo>
                  <a:pt x="2859314" y="510903"/>
                  <a:pt x="2850672" y="533596"/>
                  <a:pt x="2847703" y="557349"/>
                </a:cubicBezTo>
                <a:cubicBezTo>
                  <a:pt x="2844800" y="580572"/>
                  <a:pt x="2842842" y="603933"/>
                  <a:pt x="2838994" y="627018"/>
                </a:cubicBezTo>
                <a:cubicBezTo>
                  <a:pt x="2837026" y="638824"/>
                  <a:pt x="2832633" y="650116"/>
                  <a:pt x="2830286" y="661852"/>
                </a:cubicBezTo>
                <a:cubicBezTo>
                  <a:pt x="2825143" y="687566"/>
                  <a:pt x="2816005" y="751009"/>
                  <a:pt x="2812868" y="775063"/>
                </a:cubicBezTo>
                <a:cubicBezTo>
                  <a:pt x="2786427" y="977772"/>
                  <a:pt x="2803145" y="846168"/>
                  <a:pt x="2786743" y="1010195"/>
                </a:cubicBezTo>
                <a:cubicBezTo>
                  <a:pt x="2782097" y="1056651"/>
                  <a:pt x="2778316" y="1095873"/>
                  <a:pt x="2769326" y="1140823"/>
                </a:cubicBezTo>
                <a:cubicBezTo>
                  <a:pt x="2767465" y="1150126"/>
                  <a:pt x="2757442" y="1190714"/>
                  <a:pt x="2751908" y="1201783"/>
                </a:cubicBezTo>
                <a:cubicBezTo>
                  <a:pt x="2747227" y="1211144"/>
                  <a:pt x="2740297" y="1219200"/>
                  <a:pt x="2734491" y="1227909"/>
                </a:cubicBezTo>
                <a:cubicBezTo>
                  <a:pt x="2714778" y="1306764"/>
                  <a:pt x="2742790" y="1211312"/>
                  <a:pt x="2690948" y="1314995"/>
                </a:cubicBezTo>
                <a:cubicBezTo>
                  <a:pt x="2680302" y="1336287"/>
                  <a:pt x="2671499" y="1357493"/>
                  <a:pt x="2656114" y="1375955"/>
                </a:cubicBezTo>
                <a:cubicBezTo>
                  <a:pt x="2621428" y="1417578"/>
                  <a:pt x="2641220" y="1388366"/>
                  <a:pt x="2603863" y="1419498"/>
                </a:cubicBezTo>
                <a:cubicBezTo>
                  <a:pt x="2534231" y="1477525"/>
                  <a:pt x="2624935" y="1416164"/>
                  <a:pt x="2542903" y="1463040"/>
                </a:cubicBezTo>
                <a:cubicBezTo>
                  <a:pt x="2533815" y="1468233"/>
                  <a:pt x="2525865" y="1475265"/>
                  <a:pt x="2516777" y="1480458"/>
                </a:cubicBezTo>
                <a:cubicBezTo>
                  <a:pt x="2505506" y="1486899"/>
                  <a:pt x="2493214" y="1491434"/>
                  <a:pt x="2481943" y="1497875"/>
                </a:cubicBezTo>
                <a:cubicBezTo>
                  <a:pt x="2472856" y="1503068"/>
                  <a:pt x="2465381" y="1511041"/>
                  <a:pt x="2455817" y="1515292"/>
                </a:cubicBezTo>
                <a:cubicBezTo>
                  <a:pt x="2439040" y="1522748"/>
                  <a:pt x="2420983" y="1526903"/>
                  <a:pt x="2403566" y="1532709"/>
                </a:cubicBezTo>
                <a:cubicBezTo>
                  <a:pt x="2360686" y="1547002"/>
                  <a:pt x="2386499" y="1539908"/>
                  <a:pt x="2325188" y="1550126"/>
                </a:cubicBezTo>
                <a:cubicBezTo>
                  <a:pt x="2262550" y="1571007"/>
                  <a:pt x="2340772" y="1545673"/>
                  <a:pt x="2264228" y="1567543"/>
                </a:cubicBezTo>
                <a:cubicBezTo>
                  <a:pt x="2255402" y="1570065"/>
                  <a:pt x="2247134" y="1574610"/>
                  <a:pt x="2238103" y="1576252"/>
                </a:cubicBezTo>
                <a:cubicBezTo>
                  <a:pt x="2215077" y="1580439"/>
                  <a:pt x="2191657" y="1582057"/>
                  <a:pt x="2168434" y="1584960"/>
                </a:cubicBezTo>
                <a:cubicBezTo>
                  <a:pt x="2090051" y="1604557"/>
                  <a:pt x="2186234" y="1581994"/>
                  <a:pt x="2063931" y="1602378"/>
                </a:cubicBezTo>
                <a:cubicBezTo>
                  <a:pt x="2052125" y="1604346"/>
                  <a:pt x="2040973" y="1609601"/>
                  <a:pt x="2029097" y="1611086"/>
                </a:cubicBezTo>
                <a:cubicBezTo>
                  <a:pt x="1871606" y="1630772"/>
                  <a:pt x="1496439" y="1628312"/>
                  <a:pt x="1454331" y="1628503"/>
                </a:cubicBezTo>
                <a:lnTo>
                  <a:pt x="0" y="1628503"/>
                </a:lnTo>
              </a:path>
            </a:pathLst>
          </a:custGeom>
          <a:noFill/>
          <a:ln w="28575">
            <a:solidFill>
              <a:srgbClr val="C00000"/>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C723786-A472-2B09-9100-7B3731AC3F30}"/>
                  </a:ext>
                </a:extLst>
              </p:cNvPr>
              <p:cNvSpPr txBox="1"/>
              <p:nvPr/>
            </p:nvSpPr>
            <p:spPr>
              <a:xfrm>
                <a:off x="6121475" y="4053183"/>
                <a:ext cx="162217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=1×1=1</m:t>
                      </m:r>
                    </m:oMath>
                  </m:oMathPara>
                </a14:m>
                <a:endParaRPr lang="en-US" sz="2400" dirty="0"/>
              </a:p>
            </p:txBody>
          </p:sp>
        </mc:Choice>
        <mc:Fallback xmlns="">
          <p:sp>
            <p:nvSpPr>
              <p:cNvPr id="4" name="TextBox 3">
                <a:extLst>
                  <a:ext uri="{FF2B5EF4-FFF2-40B4-BE49-F238E27FC236}">
                    <a16:creationId xmlns:a16="http://schemas.microsoft.com/office/drawing/2014/main" id="{BC723786-A472-2B09-9100-7B3731AC3F30}"/>
                  </a:ext>
                </a:extLst>
              </p:cNvPr>
              <p:cNvSpPr txBox="1">
                <a:spLocks noRot="1" noChangeAspect="1" noMove="1" noResize="1" noEditPoints="1" noAdjustHandles="1" noChangeArrowheads="1" noChangeShapeType="1" noTextEdit="1"/>
              </p:cNvSpPr>
              <p:nvPr/>
            </p:nvSpPr>
            <p:spPr>
              <a:xfrm>
                <a:off x="6121475" y="4053183"/>
                <a:ext cx="1622177" cy="461665"/>
              </a:xfrm>
              <a:prstGeom prst="rect">
                <a:avLst/>
              </a:prstGeom>
              <a:blipFill>
                <a:blip r:embed="rId20"/>
                <a:stretch>
                  <a:fillRect r="-775"/>
                </a:stretch>
              </a:blipFill>
            </p:spPr>
            <p:txBody>
              <a:bodyPr/>
              <a:lstStyle/>
              <a:p>
                <a:r>
                  <a:rPr lang="en-US">
                    <a:noFill/>
                  </a:rPr>
                  <a:t> </a:t>
                </a:r>
              </a:p>
            </p:txBody>
          </p:sp>
        </mc:Fallback>
      </mc:AlternateContent>
    </p:spTree>
    <p:extLst>
      <p:ext uri="{BB962C8B-B14F-4D97-AF65-F5344CB8AC3E}">
        <p14:creationId xmlns:p14="http://schemas.microsoft.com/office/powerpoint/2010/main" val="1663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extLst>
    <p:ext uri="{6950BFC3-D8DA-4A85-94F7-54DA5524770B}">
      <p188:commentRel xmlns:p188="http://schemas.microsoft.com/office/powerpoint/2018/8/main" r:id="rId3"/>
    </p:ext>
  </p:extLs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62E5-9F01-5DA1-700C-1F56933BF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B2663-A344-56AD-E095-67B6FFC58FCE}"/>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D22A2B6-9DF7-5A79-90D9-25BC11A84969}"/>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5D22A2B6-9DF7-5A79-90D9-25BC11A84969}"/>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9D883DD-F693-56B0-233E-C472C9077E0D}"/>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B9D883DD-F693-56B0-233E-C472C9077E0D}"/>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F0436090-338E-A851-A5C9-A0D64F6724A9}"/>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BE3DBB8-B9B6-44C3-05D3-2991A9C6B0B6}"/>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BBE3DBB8-B9B6-44C3-05D3-2991A9C6B0B6}"/>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1CB0B43-F9B6-980C-DBBE-168BFEC5F20B}"/>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C1CB0B43-F9B6-980C-DBBE-168BFEC5F20B}"/>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2E75632-C75D-94EF-8DE1-8DE7BC23B679}"/>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A2E75632-C75D-94EF-8DE1-8DE7BC23B679}"/>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A1640D2-4B68-84AC-D6EA-32FAB6681760}"/>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9A1640D2-4B68-84AC-D6EA-32FAB6681760}"/>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41B2A8F-4D33-5B89-59DB-460E42B64160}"/>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C41B2A8F-4D33-5B89-59DB-460E42B64160}"/>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BDEE10C-9E46-619F-6D84-17C6084E7945}"/>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ABDEE10C-9E46-619F-6D84-17C6084E7945}"/>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21D4384-43DB-63F7-781F-E8CC84530A85}"/>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621D4384-43DB-63F7-781F-E8CC84530A85}"/>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2C92AE3-9250-45D7-2347-0B7B09DAE13E}"/>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52C92AE3-9250-45D7-2347-0B7B09DAE13E}"/>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52E9E33-BCDD-1A5D-245D-82A5DF439E40}"/>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1A9BD3-486E-8470-3C62-E0540C7CFAAF}"/>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921A9BD3-486E-8470-3C62-E0540C7CFAAF}"/>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3D04C7F3-BAEE-F8EE-652B-FBF6CBA98D6F}"/>
              </a:ext>
            </a:extLst>
          </p:cNvPr>
          <p:cNvCxnSpPr>
            <a:cxnSpLocks/>
          </p:cNvCxnSpPr>
          <p:nvPr/>
        </p:nvCxnSpPr>
        <p:spPr>
          <a:xfrm flipH="1">
            <a:off x="2286000" y="3609959"/>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4C2F9A-F360-4CDB-7387-80B2DB64D070}"/>
                  </a:ext>
                </a:extLst>
              </p:cNvPr>
              <p:cNvSpPr txBox="1"/>
              <p:nvPr/>
            </p:nvSpPr>
            <p:spPr>
              <a:xfrm>
                <a:off x="2554331" y="3407875"/>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10" name="TextBox 9">
                <a:extLst>
                  <a:ext uri="{FF2B5EF4-FFF2-40B4-BE49-F238E27FC236}">
                    <a16:creationId xmlns:a16="http://schemas.microsoft.com/office/drawing/2014/main" id="{4D4C2F9A-F360-4CDB-7387-80B2DB64D070}"/>
                  </a:ext>
                </a:extLst>
              </p:cNvPr>
              <p:cNvSpPr txBox="1">
                <a:spLocks noRot="1" noChangeAspect="1" noMove="1" noResize="1" noEditPoints="1" noAdjustHandles="1" noChangeArrowheads="1" noChangeShapeType="1" noTextEdit="1"/>
              </p:cNvSpPr>
              <p:nvPr/>
            </p:nvSpPr>
            <p:spPr>
              <a:xfrm>
                <a:off x="2554331" y="3407875"/>
                <a:ext cx="58238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968F6F8-7C3D-2152-034A-D29B86FE1954}"/>
                  </a:ext>
                </a:extLst>
              </p:cNvPr>
              <p:cNvSpPr txBox="1"/>
              <p:nvPr/>
            </p:nvSpPr>
            <p:spPr>
              <a:xfrm>
                <a:off x="4362984" y="2961525"/>
                <a:ext cx="2412286" cy="680892"/>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den>
                    </m:f>
                    <m:r>
                      <a:rPr lang="en-US" sz="2400" b="0" i="1" smtClean="0">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8968F6F8-7C3D-2152-034A-D29B86FE1954}"/>
                  </a:ext>
                </a:extLst>
              </p:cNvPr>
              <p:cNvSpPr txBox="1">
                <a:spLocks noRot="1" noChangeAspect="1" noMove="1" noResize="1" noEditPoints="1" noAdjustHandles="1" noChangeArrowheads="1" noChangeShapeType="1" noTextEdit="1"/>
              </p:cNvSpPr>
              <p:nvPr/>
            </p:nvSpPr>
            <p:spPr>
              <a:xfrm>
                <a:off x="4362984" y="2961525"/>
                <a:ext cx="2412286" cy="680892"/>
              </a:xfrm>
              <a:prstGeom prst="rect">
                <a:avLst/>
              </a:prstGeom>
              <a:blipFill>
                <a:blip r:embed="rId17"/>
                <a:stretch>
                  <a:fillRect/>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F2D59098-06EA-7AC7-2A67-36372201C9DD}"/>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18FA4135-8FD5-5D2E-8D12-DC3E9CE370CB}"/>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D184E50-0EE6-CC0F-A938-5F277AA2EEB0}"/>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3393F89B-22E3-C107-E0FF-F5EDC8AEE009}"/>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3FCD6A63-F68D-89EF-673A-106E19889ECC}"/>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756DEF2-4B6D-6E2E-C7C1-13561F268C8F}"/>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oMath>
                  </m:oMathPara>
                </a14:m>
                <a:endParaRPr lang="en-US" sz="2400" dirty="0"/>
              </a:p>
            </p:txBody>
          </p:sp>
        </mc:Choice>
        <mc:Fallback xmlns="">
          <p:sp>
            <p:nvSpPr>
              <p:cNvPr id="24" name="TextBox 23">
                <a:extLst>
                  <a:ext uri="{FF2B5EF4-FFF2-40B4-BE49-F238E27FC236}">
                    <a16:creationId xmlns:a16="http://schemas.microsoft.com/office/drawing/2014/main" id="{9756DEF2-4B6D-6E2E-C7C1-13561F268C8F}"/>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8"/>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566D2C-F507-AC65-5ECD-B231818D2E71}"/>
                  </a:ext>
                </a:extLst>
              </p:cNvPr>
              <p:cNvSpPr txBox="1"/>
              <p:nvPr/>
            </p:nvSpPr>
            <p:spPr>
              <a:xfrm>
                <a:off x="6126266" y="3013527"/>
                <a:ext cx="24122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×1=9</m:t>
                      </m:r>
                    </m:oMath>
                  </m:oMathPara>
                </a14:m>
                <a:endParaRPr lang="en-US" sz="2400" dirty="0"/>
              </a:p>
            </p:txBody>
          </p:sp>
        </mc:Choice>
        <mc:Fallback xmlns="">
          <p:sp>
            <p:nvSpPr>
              <p:cNvPr id="23" name="TextBox 22">
                <a:extLst>
                  <a:ext uri="{FF2B5EF4-FFF2-40B4-BE49-F238E27FC236}">
                    <a16:creationId xmlns:a16="http://schemas.microsoft.com/office/drawing/2014/main" id="{A5566D2C-F507-AC65-5ECD-B231818D2E71}"/>
                  </a:ext>
                </a:extLst>
              </p:cNvPr>
              <p:cNvSpPr txBox="1">
                <a:spLocks noRot="1" noChangeAspect="1" noMove="1" noResize="1" noEditPoints="1" noAdjustHandles="1" noChangeArrowheads="1" noChangeShapeType="1" noTextEdit="1"/>
              </p:cNvSpPr>
              <p:nvPr/>
            </p:nvSpPr>
            <p:spPr>
              <a:xfrm>
                <a:off x="6126266" y="3013527"/>
                <a:ext cx="2412286" cy="461665"/>
              </a:xfrm>
              <a:prstGeom prst="rect">
                <a:avLst/>
              </a:prstGeom>
              <a:blipFill>
                <a:blip r:embed="rId19"/>
                <a:stretch>
                  <a:fillRect/>
                </a:stretch>
              </a:blipFill>
            </p:spPr>
            <p:txBody>
              <a:bodyPr/>
              <a:lstStyle/>
              <a:p>
                <a:r>
                  <a:rPr lang="en-US">
                    <a:noFill/>
                  </a:rPr>
                  <a:t> </a:t>
                </a:r>
              </a:p>
            </p:txBody>
          </p:sp>
        </mc:Fallback>
      </mc:AlternateContent>
      <p:sp>
        <p:nvSpPr>
          <p:cNvPr id="25" name="Freeform 24">
            <a:extLst>
              <a:ext uri="{FF2B5EF4-FFF2-40B4-BE49-F238E27FC236}">
                <a16:creationId xmlns:a16="http://schemas.microsoft.com/office/drawing/2014/main" id="{CDF914B3-77A3-01DF-829F-16BDBC00646C}"/>
              </a:ext>
            </a:extLst>
          </p:cNvPr>
          <p:cNvSpPr/>
          <p:nvPr/>
        </p:nvSpPr>
        <p:spPr>
          <a:xfrm>
            <a:off x="1132315" y="3557333"/>
            <a:ext cx="3230668" cy="785660"/>
          </a:xfrm>
          <a:custGeom>
            <a:avLst/>
            <a:gdLst>
              <a:gd name="connsiteX0" fmla="*/ 2987040 w 2987040"/>
              <a:gd name="connsiteY0" fmla="*/ 0 h 1628513"/>
              <a:gd name="connsiteX1" fmla="*/ 2960914 w 2987040"/>
              <a:gd name="connsiteY1" fmla="*/ 139338 h 1628513"/>
              <a:gd name="connsiteX2" fmla="*/ 2926080 w 2987040"/>
              <a:gd name="connsiteY2" fmla="*/ 269966 h 1628513"/>
              <a:gd name="connsiteX3" fmla="*/ 2899954 w 2987040"/>
              <a:gd name="connsiteY3" fmla="*/ 357052 h 1628513"/>
              <a:gd name="connsiteX4" fmla="*/ 2882537 w 2987040"/>
              <a:gd name="connsiteY4" fmla="*/ 400595 h 1628513"/>
              <a:gd name="connsiteX5" fmla="*/ 2865120 w 2987040"/>
              <a:gd name="connsiteY5" fmla="*/ 487680 h 1628513"/>
              <a:gd name="connsiteX6" fmla="*/ 2847703 w 2987040"/>
              <a:gd name="connsiteY6" fmla="*/ 557349 h 1628513"/>
              <a:gd name="connsiteX7" fmla="*/ 2838994 w 2987040"/>
              <a:gd name="connsiteY7" fmla="*/ 627018 h 1628513"/>
              <a:gd name="connsiteX8" fmla="*/ 2830286 w 2987040"/>
              <a:gd name="connsiteY8" fmla="*/ 661852 h 1628513"/>
              <a:gd name="connsiteX9" fmla="*/ 2812868 w 2987040"/>
              <a:gd name="connsiteY9" fmla="*/ 775063 h 1628513"/>
              <a:gd name="connsiteX10" fmla="*/ 2786743 w 2987040"/>
              <a:gd name="connsiteY10" fmla="*/ 1010195 h 1628513"/>
              <a:gd name="connsiteX11" fmla="*/ 2769326 w 2987040"/>
              <a:gd name="connsiteY11" fmla="*/ 1140823 h 1628513"/>
              <a:gd name="connsiteX12" fmla="*/ 2751908 w 2987040"/>
              <a:gd name="connsiteY12" fmla="*/ 1201783 h 1628513"/>
              <a:gd name="connsiteX13" fmla="*/ 2734491 w 2987040"/>
              <a:gd name="connsiteY13" fmla="*/ 1227909 h 1628513"/>
              <a:gd name="connsiteX14" fmla="*/ 2690948 w 2987040"/>
              <a:gd name="connsiteY14" fmla="*/ 1314995 h 1628513"/>
              <a:gd name="connsiteX15" fmla="*/ 2656114 w 2987040"/>
              <a:gd name="connsiteY15" fmla="*/ 1375955 h 1628513"/>
              <a:gd name="connsiteX16" fmla="*/ 2603863 w 2987040"/>
              <a:gd name="connsiteY16" fmla="*/ 1419498 h 1628513"/>
              <a:gd name="connsiteX17" fmla="*/ 2542903 w 2987040"/>
              <a:gd name="connsiteY17" fmla="*/ 1463040 h 1628513"/>
              <a:gd name="connsiteX18" fmla="*/ 2516777 w 2987040"/>
              <a:gd name="connsiteY18" fmla="*/ 1480458 h 1628513"/>
              <a:gd name="connsiteX19" fmla="*/ 2481943 w 2987040"/>
              <a:gd name="connsiteY19" fmla="*/ 1497875 h 1628513"/>
              <a:gd name="connsiteX20" fmla="*/ 2455817 w 2987040"/>
              <a:gd name="connsiteY20" fmla="*/ 1515292 h 1628513"/>
              <a:gd name="connsiteX21" fmla="*/ 2403566 w 2987040"/>
              <a:gd name="connsiteY21" fmla="*/ 1532709 h 1628513"/>
              <a:gd name="connsiteX22" fmla="*/ 2325188 w 2987040"/>
              <a:gd name="connsiteY22" fmla="*/ 1550126 h 1628513"/>
              <a:gd name="connsiteX23" fmla="*/ 2264228 w 2987040"/>
              <a:gd name="connsiteY23" fmla="*/ 1567543 h 1628513"/>
              <a:gd name="connsiteX24" fmla="*/ 2238103 w 2987040"/>
              <a:gd name="connsiteY24" fmla="*/ 1576252 h 1628513"/>
              <a:gd name="connsiteX25" fmla="*/ 2168434 w 2987040"/>
              <a:gd name="connsiteY25" fmla="*/ 1584960 h 1628513"/>
              <a:gd name="connsiteX26" fmla="*/ 2063931 w 2987040"/>
              <a:gd name="connsiteY26" fmla="*/ 1602378 h 1628513"/>
              <a:gd name="connsiteX27" fmla="*/ 2029097 w 2987040"/>
              <a:gd name="connsiteY27" fmla="*/ 1611086 h 1628513"/>
              <a:gd name="connsiteX28" fmla="*/ 1454331 w 2987040"/>
              <a:gd name="connsiteY28" fmla="*/ 1628503 h 1628513"/>
              <a:gd name="connsiteX29" fmla="*/ 0 w 2987040"/>
              <a:gd name="connsiteY29" fmla="*/ 1628503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7040" h="1628513">
                <a:moveTo>
                  <a:pt x="2987040" y="0"/>
                </a:moveTo>
                <a:cubicBezTo>
                  <a:pt x="2980384" y="39934"/>
                  <a:pt x="2970192" y="104544"/>
                  <a:pt x="2960914" y="139338"/>
                </a:cubicBezTo>
                <a:cubicBezTo>
                  <a:pt x="2949303" y="182881"/>
                  <a:pt x="2942816" y="228125"/>
                  <a:pt x="2926080" y="269966"/>
                </a:cubicBezTo>
                <a:cubicBezTo>
                  <a:pt x="2878296" y="389427"/>
                  <a:pt x="2935277" y="239308"/>
                  <a:pt x="2899954" y="357052"/>
                </a:cubicBezTo>
                <a:cubicBezTo>
                  <a:pt x="2895462" y="372025"/>
                  <a:pt x="2886565" y="385490"/>
                  <a:pt x="2882537" y="400595"/>
                </a:cubicBezTo>
                <a:cubicBezTo>
                  <a:pt x="2874909" y="429199"/>
                  <a:pt x="2872300" y="458961"/>
                  <a:pt x="2865120" y="487680"/>
                </a:cubicBezTo>
                <a:cubicBezTo>
                  <a:pt x="2859314" y="510903"/>
                  <a:pt x="2850672" y="533596"/>
                  <a:pt x="2847703" y="557349"/>
                </a:cubicBezTo>
                <a:cubicBezTo>
                  <a:pt x="2844800" y="580572"/>
                  <a:pt x="2842842" y="603933"/>
                  <a:pt x="2838994" y="627018"/>
                </a:cubicBezTo>
                <a:cubicBezTo>
                  <a:pt x="2837026" y="638824"/>
                  <a:pt x="2832633" y="650116"/>
                  <a:pt x="2830286" y="661852"/>
                </a:cubicBezTo>
                <a:cubicBezTo>
                  <a:pt x="2825143" y="687566"/>
                  <a:pt x="2816005" y="751009"/>
                  <a:pt x="2812868" y="775063"/>
                </a:cubicBezTo>
                <a:cubicBezTo>
                  <a:pt x="2786427" y="977772"/>
                  <a:pt x="2803145" y="846168"/>
                  <a:pt x="2786743" y="1010195"/>
                </a:cubicBezTo>
                <a:cubicBezTo>
                  <a:pt x="2782097" y="1056651"/>
                  <a:pt x="2778316" y="1095873"/>
                  <a:pt x="2769326" y="1140823"/>
                </a:cubicBezTo>
                <a:cubicBezTo>
                  <a:pt x="2767465" y="1150126"/>
                  <a:pt x="2757442" y="1190714"/>
                  <a:pt x="2751908" y="1201783"/>
                </a:cubicBezTo>
                <a:cubicBezTo>
                  <a:pt x="2747227" y="1211144"/>
                  <a:pt x="2740297" y="1219200"/>
                  <a:pt x="2734491" y="1227909"/>
                </a:cubicBezTo>
                <a:cubicBezTo>
                  <a:pt x="2714778" y="1306764"/>
                  <a:pt x="2742790" y="1211312"/>
                  <a:pt x="2690948" y="1314995"/>
                </a:cubicBezTo>
                <a:cubicBezTo>
                  <a:pt x="2680302" y="1336287"/>
                  <a:pt x="2671499" y="1357493"/>
                  <a:pt x="2656114" y="1375955"/>
                </a:cubicBezTo>
                <a:cubicBezTo>
                  <a:pt x="2621428" y="1417578"/>
                  <a:pt x="2641220" y="1388366"/>
                  <a:pt x="2603863" y="1419498"/>
                </a:cubicBezTo>
                <a:cubicBezTo>
                  <a:pt x="2534231" y="1477525"/>
                  <a:pt x="2624935" y="1416164"/>
                  <a:pt x="2542903" y="1463040"/>
                </a:cubicBezTo>
                <a:cubicBezTo>
                  <a:pt x="2533815" y="1468233"/>
                  <a:pt x="2525865" y="1475265"/>
                  <a:pt x="2516777" y="1480458"/>
                </a:cubicBezTo>
                <a:cubicBezTo>
                  <a:pt x="2505506" y="1486899"/>
                  <a:pt x="2493214" y="1491434"/>
                  <a:pt x="2481943" y="1497875"/>
                </a:cubicBezTo>
                <a:cubicBezTo>
                  <a:pt x="2472856" y="1503068"/>
                  <a:pt x="2465381" y="1511041"/>
                  <a:pt x="2455817" y="1515292"/>
                </a:cubicBezTo>
                <a:cubicBezTo>
                  <a:pt x="2439040" y="1522748"/>
                  <a:pt x="2420983" y="1526903"/>
                  <a:pt x="2403566" y="1532709"/>
                </a:cubicBezTo>
                <a:cubicBezTo>
                  <a:pt x="2360686" y="1547002"/>
                  <a:pt x="2386499" y="1539908"/>
                  <a:pt x="2325188" y="1550126"/>
                </a:cubicBezTo>
                <a:cubicBezTo>
                  <a:pt x="2262550" y="1571007"/>
                  <a:pt x="2340772" y="1545673"/>
                  <a:pt x="2264228" y="1567543"/>
                </a:cubicBezTo>
                <a:cubicBezTo>
                  <a:pt x="2255402" y="1570065"/>
                  <a:pt x="2247134" y="1574610"/>
                  <a:pt x="2238103" y="1576252"/>
                </a:cubicBezTo>
                <a:cubicBezTo>
                  <a:pt x="2215077" y="1580439"/>
                  <a:pt x="2191657" y="1582057"/>
                  <a:pt x="2168434" y="1584960"/>
                </a:cubicBezTo>
                <a:cubicBezTo>
                  <a:pt x="2090051" y="1604557"/>
                  <a:pt x="2186234" y="1581994"/>
                  <a:pt x="2063931" y="1602378"/>
                </a:cubicBezTo>
                <a:cubicBezTo>
                  <a:pt x="2052125" y="1604346"/>
                  <a:pt x="2040973" y="1609601"/>
                  <a:pt x="2029097" y="1611086"/>
                </a:cubicBezTo>
                <a:cubicBezTo>
                  <a:pt x="1871606" y="1630772"/>
                  <a:pt x="1496439" y="1628312"/>
                  <a:pt x="1454331" y="1628503"/>
                </a:cubicBezTo>
                <a:lnTo>
                  <a:pt x="0" y="1628503"/>
                </a:lnTo>
              </a:path>
            </a:pathLst>
          </a:custGeom>
          <a:noFill/>
          <a:ln w="28575">
            <a:solidFill>
              <a:srgbClr val="C00000"/>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AA81183-ADCC-C429-E17A-919F809B63E3}"/>
                  </a:ext>
                </a:extLst>
              </p:cNvPr>
              <p:cNvSpPr txBox="1"/>
              <p:nvPr/>
            </p:nvSpPr>
            <p:spPr>
              <a:xfrm>
                <a:off x="547017" y="4120254"/>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9</m:t>
                      </m:r>
                    </m:oMath>
                  </m:oMathPara>
                </a14:m>
                <a:endParaRPr lang="en-US" sz="1800" dirty="0"/>
              </a:p>
            </p:txBody>
          </p:sp>
        </mc:Choice>
        <mc:Fallback xmlns="">
          <p:sp>
            <p:nvSpPr>
              <p:cNvPr id="28" name="TextBox 27">
                <a:extLst>
                  <a:ext uri="{FF2B5EF4-FFF2-40B4-BE49-F238E27FC236}">
                    <a16:creationId xmlns:a16="http://schemas.microsoft.com/office/drawing/2014/main" id="{2AA81183-ADCC-C429-E17A-919F809B63E3}"/>
                  </a:ext>
                </a:extLst>
              </p:cNvPr>
              <p:cNvSpPr txBox="1">
                <a:spLocks noRot="1" noChangeAspect="1" noMove="1" noResize="1" noEditPoints="1" noAdjustHandles="1" noChangeArrowheads="1" noChangeShapeType="1" noTextEdit="1"/>
              </p:cNvSpPr>
              <p:nvPr/>
            </p:nvSpPr>
            <p:spPr>
              <a:xfrm>
                <a:off x="547017" y="4120254"/>
                <a:ext cx="502353" cy="36933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757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extLst>
    <p:ext uri="{6950BFC3-D8DA-4A85-94F7-54DA5524770B}">
      <p188:commentRel xmlns:p188="http://schemas.microsoft.com/office/powerpoint/2018/8/main" r:id="rId3"/>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47328-AC87-D4CB-DBAD-B492F36FF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B0367-4ECC-5F7C-48BE-6C056DF61C3E}"/>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33BBAD-ECB7-4F6D-98F3-D919465C4CC5}"/>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4D33BBAD-ECB7-4F6D-98F3-D919465C4CC5}"/>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5FA1252-050C-51D8-E3DB-F042C308A8D9}"/>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65FA1252-050C-51D8-E3DB-F042C308A8D9}"/>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46CB6A29-03C6-E974-3CB1-4D087215515C}"/>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A4FE324-F86E-CB2E-90E2-1413420D881F}"/>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AA4FE324-F86E-CB2E-90E2-1413420D881F}"/>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87263CD-23D8-556A-34AC-02015EDB999E}"/>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187263CD-23D8-556A-34AC-02015EDB999E}"/>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8F7B31E-2D98-0149-1359-A01DD2B25D1E}"/>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38F7B31E-2D98-0149-1359-A01DD2B25D1E}"/>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656C5ED-A8D9-EA1E-7712-8B68BFB263B6}"/>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7656C5ED-A8D9-EA1E-7712-8B68BFB263B6}"/>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95984D6-34F1-D440-1B49-A2AF38779FF4}"/>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B95984D6-34F1-D440-1B49-A2AF38779FF4}"/>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9522560-BE45-651A-B7D1-50A1251A2F69}"/>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F9522560-BE45-651A-B7D1-50A1251A2F69}"/>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49EF683-C06E-3A60-F9C4-FE1DF6411AE8}"/>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849EF683-C06E-3A60-F9C4-FE1DF6411AE8}"/>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D287A3-5B61-1558-5F36-B9AE4B00E0BB}"/>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00D287A3-5B61-1558-5F36-B9AE4B00E0BB}"/>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F0404F65-A122-4B76-27E7-A534328B7F5F}"/>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BDA49F-7995-ED23-AA50-757A8B544192}"/>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A4BDA49F-7995-ED23-AA50-757A8B544192}"/>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92FAB2D-EE17-D180-1E8F-9E05EAB09A04}"/>
              </a:ext>
            </a:extLst>
          </p:cNvPr>
          <p:cNvCxnSpPr>
            <a:cxnSpLocks/>
          </p:cNvCxnSpPr>
          <p:nvPr/>
        </p:nvCxnSpPr>
        <p:spPr>
          <a:xfrm flipH="1">
            <a:off x="2286000" y="3609959"/>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1FB549-E31C-5D20-C8EC-5709E50A41F9}"/>
                  </a:ext>
                </a:extLst>
              </p:cNvPr>
              <p:cNvSpPr txBox="1"/>
              <p:nvPr/>
            </p:nvSpPr>
            <p:spPr>
              <a:xfrm>
                <a:off x="2554331" y="3407875"/>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10" name="TextBox 9">
                <a:extLst>
                  <a:ext uri="{FF2B5EF4-FFF2-40B4-BE49-F238E27FC236}">
                    <a16:creationId xmlns:a16="http://schemas.microsoft.com/office/drawing/2014/main" id="{5F1FB549-E31C-5D20-C8EC-5709E50A41F9}"/>
                  </a:ext>
                </a:extLst>
              </p:cNvPr>
              <p:cNvSpPr txBox="1">
                <a:spLocks noRot="1" noChangeAspect="1" noMove="1" noResize="1" noEditPoints="1" noAdjustHandles="1" noChangeArrowheads="1" noChangeShapeType="1" noTextEdit="1"/>
              </p:cNvSpPr>
              <p:nvPr/>
            </p:nvSpPr>
            <p:spPr>
              <a:xfrm>
                <a:off x="2554331" y="3407875"/>
                <a:ext cx="58238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9236C7-88BE-0D66-54E1-9C1CED804A1D}"/>
                  </a:ext>
                </a:extLst>
              </p:cNvPr>
              <p:cNvSpPr txBox="1"/>
              <p:nvPr/>
            </p:nvSpPr>
            <p:spPr>
              <a:xfrm>
                <a:off x="4362984" y="2961525"/>
                <a:ext cx="2412286" cy="680892"/>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den>
                    </m:f>
                    <m:r>
                      <a:rPr lang="en-US" sz="2400" b="0" i="1" smtClean="0">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A39236C7-88BE-0D66-54E1-9C1CED804A1D}"/>
                  </a:ext>
                </a:extLst>
              </p:cNvPr>
              <p:cNvSpPr txBox="1">
                <a:spLocks noRot="1" noChangeAspect="1" noMove="1" noResize="1" noEditPoints="1" noAdjustHandles="1" noChangeArrowheads="1" noChangeShapeType="1" noTextEdit="1"/>
              </p:cNvSpPr>
              <p:nvPr/>
            </p:nvSpPr>
            <p:spPr>
              <a:xfrm>
                <a:off x="4362984" y="2961525"/>
                <a:ext cx="2412286" cy="680892"/>
              </a:xfrm>
              <a:prstGeom prst="rect">
                <a:avLst/>
              </a:prstGeom>
              <a:blipFill>
                <a:blip r:embed="rId17"/>
                <a:stretch>
                  <a:fillRect/>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11EFEE4F-FA09-13A7-03F7-1D55014D75DE}"/>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8C6E20C2-3E91-7925-435A-77EBD6ACE4BD}"/>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BA25175-A7E6-7027-27D3-B3F9042770DB}"/>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E02E4443-C237-97A4-00CB-808C11475938}"/>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3D76BA-A49B-3B07-271C-A3D955E51295}"/>
                  </a:ext>
                </a:extLst>
              </p:cNvPr>
              <p:cNvSpPr txBox="1"/>
              <p:nvPr/>
            </p:nvSpPr>
            <p:spPr>
              <a:xfrm>
                <a:off x="4380530" y="3971303"/>
                <a:ext cx="3936282" cy="635367"/>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𝑏</m:t>
                        </m:r>
                      </m:den>
                    </m:f>
                  </m:oMath>
                </a14:m>
                <a:endParaRPr lang="en-US" sz="2400" dirty="0">
                  <a:solidFill>
                    <a:srgbClr val="C00000"/>
                  </a:solidFill>
                </a:endParaRPr>
              </a:p>
            </p:txBody>
          </p:sp>
        </mc:Choice>
        <mc:Fallback xmlns="">
          <p:sp>
            <p:nvSpPr>
              <p:cNvPr id="16" name="TextBox 15">
                <a:extLst>
                  <a:ext uri="{FF2B5EF4-FFF2-40B4-BE49-F238E27FC236}">
                    <a16:creationId xmlns:a16="http://schemas.microsoft.com/office/drawing/2014/main" id="{A73D76BA-A49B-3B07-271C-A3D955E51295}"/>
                  </a:ext>
                </a:extLst>
              </p:cNvPr>
              <p:cNvSpPr txBox="1">
                <a:spLocks noRot="1" noChangeAspect="1" noMove="1" noResize="1" noEditPoints="1" noAdjustHandles="1" noChangeArrowheads="1" noChangeShapeType="1" noTextEdit="1"/>
              </p:cNvSpPr>
              <p:nvPr/>
            </p:nvSpPr>
            <p:spPr>
              <a:xfrm>
                <a:off x="4380530" y="3971303"/>
                <a:ext cx="3936282" cy="635367"/>
              </a:xfrm>
              <a:prstGeom prst="rect">
                <a:avLst/>
              </a:prstGeom>
              <a:blipFill>
                <a:blip r:embed="rId18"/>
                <a:stretch>
                  <a:fillRect l="-323" b="-5882"/>
                </a:stretch>
              </a:blipFill>
            </p:spPr>
            <p:txBody>
              <a:bodyPr/>
              <a:lstStyle/>
              <a:p>
                <a:r>
                  <a:rPr lang="en-US">
                    <a:noFill/>
                  </a:rPr>
                  <a:t> </a:t>
                </a:r>
              </a:p>
            </p:txBody>
          </p:sp>
        </mc:Fallback>
      </mc:AlternateContent>
      <p:sp>
        <p:nvSpPr>
          <p:cNvPr id="18" name="Left Bracket 17">
            <a:extLst>
              <a:ext uri="{FF2B5EF4-FFF2-40B4-BE49-F238E27FC236}">
                <a16:creationId xmlns:a16="http://schemas.microsoft.com/office/drawing/2014/main" id="{B3D4A622-11E3-8D91-92F4-CF800C503B19}"/>
              </a:ext>
            </a:extLst>
          </p:cNvPr>
          <p:cNvSpPr/>
          <p:nvPr/>
        </p:nvSpPr>
        <p:spPr>
          <a:xfrm rot="5400000">
            <a:off x="5263479"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D80BE57A-6D39-9346-45D3-6CA17D7D3F7D}"/>
              </a:ext>
            </a:extLst>
          </p:cNvPr>
          <p:cNvSpPr/>
          <p:nvPr/>
        </p:nvSpPr>
        <p:spPr>
          <a:xfrm rot="5400000">
            <a:off x="5851307"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1AD7A418-240D-4434-A7A8-2DDEF72D001D}"/>
              </a:ext>
            </a:extLst>
          </p:cNvPr>
          <p:cNvSpPr txBox="1"/>
          <p:nvPr/>
        </p:nvSpPr>
        <p:spPr>
          <a:xfrm>
            <a:off x="5726915" y="3653836"/>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21" name="TextBox 20">
            <a:extLst>
              <a:ext uri="{FF2B5EF4-FFF2-40B4-BE49-F238E27FC236}">
                <a16:creationId xmlns:a16="http://schemas.microsoft.com/office/drawing/2014/main" id="{4D4B13F5-5301-517E-1884-329D062E7B06}"/>
              </a:ext>
            </a:extLst>
          </p:cNvPr>
          <p:cNvSpPr txBox="1"/>
          <p:nvPr/>
        </p:nvSpPr>
        <p:spPr>
          <a:xfrm>
            <a:off x="5169850" y="3661289"/>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A627AD37-3C90-DC41-47D5-67B8CA4DBFB1}"/>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4504576-C030-FFF0-52F5-C32DC7B39B5C}"/>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𝑏</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oMath>
                  </m:oMathPara>
                </a14:m>
                <a:endParaRPr lang="en-US" sz="2400" dirty="0"/>
              </a:p>
            </p:txBody>
          </p:sp>
        </mc:Choice>
        <mc:Fallback xmlns="">
          <p:sp>
            <p:nvSpPr>
              <p:cNvPr id="24" name="TextBox 23">
                <a:extLst>
                  <a:ext uri="{FF2B5EF4-FFF2-40B4-BE49-F238E27FC236}">
                    <a16:creationId xmlns:a16="http://schemas.microsoft.com/office/drawing/2014/main" id="{84504576-C030-FFF0-52F5-C32DC7B39B5C}"/>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9"/>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005E86-78C2-6C07-7CB9-C2366115FFF0}"/>
                  </a:ext>
                </a:extLst>
              </p:cNvPr>
              <p:cNvSpPr txBox="1"/>
              <p:nvPr/>
            </p:nvSpPr>
            <p:spPr>
              <a:xfrm>
                <a:off x="6051805" y="4053183"/>
                <a:ext cx="219533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3</m:t>
                          </m:r>
                        </m:sub>
                      </m:sSub>
                      <m:r>
                        <a:rPr lang="en-US" sz="2400" b="0" i="1" smtClean="0">
                          <a:solidFill>
                            <a:srgbClr val="C00000"/>
                          </a:solidFill>
                          <a:latin typeface="Cambria Math" panose="02040503050406030204" pitchFamily="18" charset="0"/>
                        </a:rPr>
                        <m:t>×1=3</m:t>
                      </m:r>
                    </m:oMath>
                  </m:oMathPara>
                </a14:m>
                <a:endParaRPr lang="en-US" sz="2400" dirty="0"/>
              </a:p>
            </p:txBody>
          </p:sp>
        </mc:Choice>
        <mc:Fallback xmlns="">
          <p:sp>
            <p:nvSpPr>
              <p:cNvPr id="4" name="TextBox 3">
                <a:extLst>
                  <a:ext uri="{FF2B5EF4-FFF2-40B4-BE49-F238E27FC236}">
                    <a16:creationId xmlns:a16="http://schemas.microsoft.com/office/drawing/2014/main" id="{D3005E86-78C2-6C07-7CB9-C2366115FFF0}"/>
                  </a:ext>
                </a:extLst>
              </p:cNvPr>
              <p:cNvSpPr txBox="1">
                <a:spLocks noRot="1" noChangeAspect="1" noMove="1" noResize="1" noEditPoints="1" noAdjustHandles="1" noChangeArrowheads="1" noChangeShapeType="1" noTextEdit="1"/>
              </p:cNvSpPr>
              <p:nvPr/>
            </p:nvSpPr>
            <p:spPr>
              <a:xfrm>
                <a:off x="6051805" y="4053183"/>
                <a:ext cx="2195337" cy="461665"/>
              </a:xfrm>
              <a:prstGeom prst="rect">
                <a:avLst/>
              </a:prstGeom>
              <a:blipFill>
                <a:blip r:embed="rId20"/>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8206525-E11E-426E-72DF-6D8A4F4B4FF6}"/>
                  </a:ext>
                </a:extLst>
              </p:cNvPr>
              <p:cNvSpPr txBox="1"/>
              <p:nvPr/>
            </p:nvSpPr>
            <p:spPr>
              <a:xfrm>
                <a:off x="6126266" y="3013527"/>
                <a:ext cx="24122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×1=9</m:t>
                      </m:r>
                    </m:oMath>
                  </m:oMathPara>
                </a14:m>
                <a:endParaRPr lang="en-US" sz="2400" dirty="0"/>
              </a:p>
            </p:txBody>
          </p:sp>
        </mc:Choice>
        <mc:Fallback xmlns="">
          <p:sp>
            <p:nvSpPr>
              <p:cNvPr id="3" name="TextBox 2">
                <a:extLst>
                  <a:ext uri="{FF2B5EF4-FFF2-40B4-BE49-F238E27FC236}">
                    <a16:creationId xmlns:a16="http://schemas.microsoft.com/office/drawing/2014/main" id="{B8206525-E11E-426E-72DF-6D8A4F4B4FF6}"/>
                  </a:ext>
                </a:extLst>
              </p:cNvPr>
              <p:cNvSpPr txBox="1">
                <a:spLocks noRot="1" noChangeAspect="1" noMove="1" noResize="1" noEditPoints="1" noAdjustHandles="1" noChangeArrowheads="1" noChangeShapeType="1" noTextEdit="1"/>
              </p:cNvSpPr>
              <p:nvPr/>
            </p:nvSpPr>
            <p:spPr>
              <a:xfrm>
                <a:off x="6126266" y="3013527"/>
                <a:ext cx="2412286"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540C799-08EA-EFB8-DA8D-B5B8C66EE5F3}"/>
                  </a:ext>
                </a:extLst>
              </p:cNvPr>
              <p:cNvSpPr txBox="1"/>
              <p:nvPr/>
            </p:nvSpPr>
            <p:spPr>
              <a:xfrm>
                <a:off x="547017" y="4120254"/>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9</m:t>
                      </m:r>
                    </m:oMath>
                  </m:oMathPara>
                </a14:m>
                <a:endParaRPr lang="en-US" sz="1800" dirty="0"/>
              </a:p>
            </p:txBody>
          </p:sp>
        </mc:Choice>
        <mc:Fallback xmlns="">
          <p:sp>
            <p:nvSpPr>
              <p:cNvPr id="26" name="TextBox 25">
                <a:extLst>
                  <a:ext uri="{FF2B5EF4-FFF2-40B4-BE49-F238E27FC236}">
                    <a16:creationId xmlns:a16="http://schemas.microsoft.com/office/drawing/2014/main" id="{E540C799-08EA-EFB8-DA8D-B5B8C66EE5F3}"/>
                  </a:ext>
                </a:extLst>
              </p:cNvPr>
              <p:cNvSpPr txBox="1">
                <a:spLocks noRot="1" noChangeAspect="1" noMove="1" noResize="1" noEditPoints="1" noAdjustHandles="1" noChangeArrowheads="1" noChangeShapeType="1" noTextEdit="1"/>
              </p:cNvSpPr>
              <p:nvPr/>
            </p:nvSpPr>
            <p:spPr>
              <a:xfrm>
                <a:off x="547017" y="4120254"/>
                <a:ext cx="502353" cy="369332"/>
              </a:xfrm>
              <a:prstGeom prst="rect">
                <a:avLst/>
              </a:prstGeom>
              <a:blipFill>
                <a:blip r:embed="rId22"/>
                <a:stretch>
                  <a:fillRect/>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9D2C385C-C4AB-A8AB-2C37-0105FF0F6E98}"/>
              </a:ext>
            </a:extLst>
          </p:cNvPr>
          <p:cNvCxnSpPr>
            <a:cxnSpLocks/>
          </p:cNvCxnSpPr>
          <p:nvPr/>
        </p:nvCxnSpPr>
        <p:spPr>
          <a:xfrm flipH="1">
            <a:off x="1504796" y="3066466"/>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61971D7-4AAD-F7EC-2BCD-F4D8B82C1CD8}"/>
                  </a:ext>
                </a:extLst>
              </p:cNvPr>
              <p:cNvSpPr txBox="1"/>
              <p:nvPr/>
            </p:nvSpPr>
            <p:spPr>
              <a:xfrm>
                <a:off x="1773127" y="286438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8" name="TextBox 27">
                <a:extLst>
                  <a:ext uri="{FF2B5EF4-FFF2-40B4-BE49-F238E27FC236}">
                    <a16:creationId xmlns:a16="http://schemas.microsoft.com/office/drawing/2014/main" id="{961971D7-4AAD-F7EC-2BCD-F4D8B82C1CD8}"/>
                  </a:ext>
                </a:extLst>
              </p:cNvPr>
              <p:cNvSpPr txBox="1">
                <a:spLocks noRot="1" noChangeAspect="1" noMove="1" noResize="1" noEditPoints="1" noAdjustHandles="1" noChangeArrowheads="1" noChangeShapeType="1" noTextEdit="1"/>
              </p:cNvSpPr>
              <p:nvPr/>
            </p:nvSpPr>
            <p:spPr>
              <a:xfrm>
                <a:off x="1773127" y="2864382"/>
                <a:ext cx="582388" cy="369332"/>
              </a:xfrm>
              <a:prstGeom prst="rect">
                <a:avLst/>
              </a:prstGeom>
              <a:blipFill>
                <a:blip r:embed="rId23"/>
                <a:stretch>
                  <a:fillRect/>
                </a:stretch>
              </a:blipFill>
            </p:spPr>
            <p:txBody>
              <a:bodyPr/>
              <a:lstStyle/>
              <a:p>
                <a:r>
                  <a:rPr lang="en-US">
                    <a:noFill/>
                  </a:rPr>
                  <a:t> </a:t>
                </a:r>
              </a:p>
            </p:txBody>
          </p:sp>
        </mc:Fallback>
      </mc:AlternateContent>
      <p:sp>
        <p:nvSpPr>
          <p:cNvPr id="29" name="Freeform 28">
            <a:extLst>
              <a:ext uri="{FF2B5EF4-FFF2-40B4-BE49-F238E27FC236}">
                <a16:creationId xmlns:a16="http://schemas.microsoft.com/office/drawing/2014/main" id="{3DFBA033-C264-8561-160D-DBFB1360D0D4}"/>
              </a:ext>
            </a:extLst>
          </p:cNvPr>
          <p:cNvSpPr/>
          <p:nvPr/>
        </p:nvSpPr>
        <p:spPr>
          <a:xfrm flipV="1">
            <a:off x="2333399" y="3045138"/>
            <a:ext cx="2064994" cy="1149248"/>
          </a:xfrm>
          <a:custGeom>
            <a:avLst/>
            <a:gdLst>
              <a:gd name="connsiteX0" fmla="*/ 2987040 w 2987040"/>
              <a:gd name="connsiteY0" fmla="*/ 0 h 1628513"/>
              <a:gd name="connsiteX1" fmla="*/ 2960914 w 2987040"/>
              <a:gd name="connsiteY1" fmla="*/ 139338 h 1628513"/>
              <a:gd name="connsiteX2" fmla="*/ 2926080 w 2987040"/>
              <a:gd name="connsiteY2" fmla="*/ 269966 h 1628513"/>
              <a:gd name="connsiteX3" fmla="*/ 2899954 w 2987040"/>
              <a:gd name="connsiteY3" fmla="*/ 357052 h 1628513"/>
              <a:gd name="connsiteX4" fmla="*/ 2882537 w 2987040"/>
              <a:gd name="connsiteY4" fmla="*/ 400595 h 1628513"/>
              <a:gd name="connsiteX5" fmla="*/ 2865120 w 2987040"/>
              <a:gd name="connsiteY5" fmla="*/ 487680 h 1628513"/>
              <a:gd name="connsiteX6" fmla="*/ 2847703 w 2987040"/>
              <a:gd name="connsiteY6" fmla="*/ 557349 h 1628513"/>
              <a:gd name="connsiteX7" fmla="*/ 2838994 w 2987040"/>
              <a:gd name="connsiteY7" fmla="*/ 627018 h 1628513"/>
              <a:gd name="connsiteX8" fmla="*/ 2830286 w 2987040"/>
              <a:gd name="connsiteY8" fmla="*/ 661852 h 1628513"/>
              <a:gd name="connsiteX9" fmla="*/ 2812868 w 2987040"/>
              <a:gd name="connsiteY9" fmla="*/ 775063 h 1628513"/>
              <a:gd name="connsiteX10" fmla="*/ 2786743 w 2987040"/>
              <a:gd name="connsiteY10" fmla="*/ 1010195 h 1628513"/>
              <a:gd name="connsiteX11" fmla="*/ 2769326 w 2987040"/>
              <a:gd name="connsiteY11" fmla="*/ 1140823 h 1628513"/>
              <a:gd name="connsiteX12" fmla="*/ 2751908 w 2987040"/>
              <a:gd name="connsiteY12" fmla="*/ 1201783 h 1628513"/>
              <a:gd name="connsiteX13" fmla="*/ 2734491 w 2987040"/>
              <a:gd name="connsiteY13" fmla="*/ 1227909 h 1628513"/>
              <a:gd name="connsiteX14" fmla="*/ 2690948 w 2987040"/>
              <a:gd name="connsiteY14" fmla="*/ 1314995 h 1628513"/>
              <a:gd name="connsiteX15" fmla="*/ 2656114 w 2987040"/>
              <a:gd name="connsiteY15" fmla="*/ 1375955 h 1628513"/>
              <a:gd name="connsiteX16" fmla="*/ 2603863 w 2987040"/>
              <a:gd name="connsiteY16" fmla="*/ 1419498 h 1628513"/>
              <a:gd name="connsiteX17" fmla="*/ 2542903 w 2987040"/>
              <a:gd name="connsiteY17" fmla="*/ 1463040 h 1628513"/>
              <a:gd name="connsiteX18" fmla="*/ 2516777 w 2987040"/>
              <a:gd name="connsiteY18" fmla="*/ 1480458 h 1628513"/>
              <a:gd name="connsiteX19" fmla="*/ 2481943 w 2987040"/>
              <a:gd name="connsiteY19" fmla="*/ 1497875 h 1628513"/>
              <a:gd name="connsiteX20" fmla="*/ 2455817 w 2987040"/>
              <a:gd name="connsiteY20" fmla="*/ 1515292 h 1628513"/>
              <a:gd name="connsiteX21" fmla="*/ 2403566 w 2987040"/>
              <a:gd name="connsiteY21" fmla="*/ 1532709 h 1628513"/>
              <a:gd name="connsiteX22" fmla="*/ 2325188 w 2987040"/>
              <a:gd name="connsiteY22" fmla="*/ 1550126 h 1628513"/>
              <a:gd name="connsiteX23" fmla="*/ 2264228 w 2987040"/>
              <a:gd name="connsiteY23" fmla="*/ 1567543 h 1628513"/>
              <a:gd name="connsiteX24" fmla="*/ 2238103 w 2987040"/>
              <a:gd name="connsiteY24" fmla="*/ 1576252 h 1628513"/>
              <a:gd name="connsiteX25" fmla="*/ 2168434 w 2987040"/>
              <a:gd name="connsiteY25" fmla="*/ 1584960 h 1628513"/>
              <a:gd name="connsiteX26" fmla="*/ 2063931 w 2987040"/>
              <a:gd name="connsiteY26" fmla="*/ 1602378 h 1628513"/>
              <a:gd name="connsiteX27" fmla="*/ 2029097 w 2987040"/>
              <a:gd name="connsiteY27" fmla="*/ 1611086 h 1628513"/>
              <a:gd name="connsiteX28" fmla="*/ 1454331 w 2987040"/>
              <a:gd name="connsiteY28" fmla="*/ 1628503 h 1628513"/>
              <a:gd name="connsiteX29" fmla="*/ 0 w 2987040"/>
              <a:gd name="connsiteY29" fmla="*/ 1628503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87040" h="1628513">
                <a:moveTo>
                  <a:pt x="2987040" y="0"/>
                </a:moveTo>
                <a:cubicBezTo>
                  <a:pt x="2980384" y="39934"/>
                  <a:pt x="2970192" y="104544"/>
                  <a:pt x="2960914" y="139338"/>
                </a:cubicBezTo>
                <a:cubicBezTo>
                  <a:pt x="2949303" y="182881"/>
                  <a:pt x="2942816" y="228125"/>
                  <a:pt x="2926080" y="269966"/>
                </a:cubicBezTo>
                <a:cubicBezTo>
                  <a:pt x="2878296" y="389427"/>
                  <a:pt x="2935277" y="239308"/>
                  <a:pt x="2899954" y="357052"/>
                </a:cubicBezTo>
                <a:cubicBezTo>
                  <a:pt x="2895462" y="372025"/>
                  <a:pt x="2886565" y="385490"/>
                  <a:pt x="2882537" y="400595"/>
                </a:cubicBezTo>
                <a:cubicBezTo>
                  <a:pt x="2874909" y="429199"/>
                  <a:pt x="2872300" y="458961"/>
                  <a:pt x="2865120" y="487680"/>
                </a:cubicBezTo>
                <a:cubicBezTo>
                  <a:pt x="2859314" y="510903"/>
                  <a:pt x="2850672" y="533596"/>
                  <a:pt x="2847703" y="557349"/>
                </a:cubicBezTo>
                <a:cubicBezTo>
                  <a:pt x="2844800" y="580572"/>
                  <a:pt x="2842842" y="603933"/>
                  <a:pt x="2838994" y="627018"/>
                </a:cubicBezTo>
                <a:cubicBezTo>
                  <a:pt x="2837026" y="638824"/>
                  <a:pt x="2832633" y="650116"/>
                  <a:pt x="2830286" y="661852"/>
                </a:cubicBezTo>
                <a:cubicBezTo>
                  <a:pt x="2825143" y="687566"/>
                  <a:pt x="2816005" y="751009"/>
                  <a:pt x="2812868" y="775063"/>
                </a:cubicBezTo>
                <a:cubicBezTo>
                  <a:pt x="2786427" y="977772"/>
                  <a:pt x="2803145" y="846168"/>
                  <a:pt x="2786743" y="1010195"/>
                </a:cubicBezTo>
                <a:cubicBezTo>
                  <a:pt x="2782097" y="1056651"/>
                  <a:pt x="2778316" y="1095873"/>
                  <a:pt x="2769326" y="1140823"/>
                </a:cubicBezTo>
                <a:cubicBezTo>
                  <a:pt x="2767465" y="1150126"/>
                  <a:pt x="2757442" y="1190714"/>
                  <a:pt x="2751908" y="1201783"/>
                </a:cubicBezTo>
                <a:cubicBezTo>
                  <a:pt x="2747227" y="1211144"/>
                  <a:pt x="2740297" y="1219200"/>
                  <a:pt x="2734491" y="1227909"/>
                </a:cubicBezTo>
                <a:cubicBezTo>
                  <a:pt x="2714778" y="1306764"/>
                  <a:pt x="2742790" y="1211312"/>
                  <a:pt x="2690948" y="1314995"/>
                </a:cubicBezTo>
                <a:cubicBezTo>
                  <a:pt x="2680302" y="1336287"/>
                  <a:pt x="2671499" y="1357493"/>
                  <a:pt x="2656114" y="1375955"/>
                </a:cubicBezTo>
                <a:cubicBezTo>
                  <a:pt x="2621428" y="1417578"/>
                  <a:pt x="2641220" y="1388366"/>
                  <a:pt x="2603863" y="1419498"/>
                </a:cubicBezTo>
                <a:cubicBezTo>
                  <a:pt x="2534231" y="1477525"/>
                  <a:pt x="2624935" y="1416164"/>
                  <a:pt x="2542903" y="1463040"/>
                </a:cubicBezTo>
                <a:cubicBezTo>
                  <a:pt x="2533815" y="1468233"/>
                  <a:pt x="2525865" y="1475265"/>
                  <a:pt x="2516777" y="1480458"/>
                </a:cubicBezTo>
                <a:cubicBezTo>
                  <a:pt x="2505506" y="1486899"/>
                  <a:pt x="2493214" y="1491434"/>
                  <a:pt x="2481943" y="1497875"/>
                </a:cubicBezTo>
                <a:cubicBezTo>
                  <a:pt x="2472856" y="1503068"/>
                  <a:pt x="2465381" y="1511041"/>
                  <a:pt x="2455817" y="1515292"/>
                </a:cubicBezTo>
                <a:cubicBezTo>
                  <a:pt x="2439040" y="1522748"/>
                  <a:pt x="2420983" y="1526903"/>
                  <a:pt x="2403566" y="1532709"/>
                </a:cubicBezTo>
                <a:cubicBezTo>
                  <a:pt x="2360686" y="1547002"/>
                  <a:pt x="2386499" y="1539908"/>
                  <a:pt x="2325188" y="1550126"/>
                </a:cubicBezTo>
                <a:cubicBezTo>
                  <a:pt x="2262550" y="1571007"/>
                  <a:pt x="2340772" y="1545673"/>
                  <a:pt x="2264228" y="1567543"/>
                </a:cubicBezTo>
                <a:cubicBezTo>
                  <a:pt x="2255402" y="1570065"/>
                  <a:pt x="2247134" y="1574610"/>
                  <a:pt x="2238103" y="1576252"/>
                </a:cubicBezTo>
                <a:cubicBezTo>
                  <a:pt x="2215077" y="1580439"/>
                  <a:pt x="2191657" y="1582057"/>
                  <a:pt x="2168434" y="1584960"/>
                </a:cubicBezTo>
                <a:cubicBezTo>
                  <a:pt x="2090051" y="1604557"/>
                  <a:pt x="2186234" y="1581994"/>
                  <a:pt x="2063931" y="1602378"/>
                </a:cubicBezTo>
                <a:cubicBezTo>
                  <a:pt x="2052125" y="1604346"/>
                  <a:pt x="2040973" y="1609601"/>
                  <a:pt x="2029097" y="1611086"/>
                </a:cubicBezTo>
                <a:cubicBezTo>
                  <a:pt x="1871606" y="1630772"/>
                  <a:pt x="1496439" y="1628312"/>
                  <a:pt x="1454331" y="1628503"/>
                </a:cubicBezTo>
                <a:lnTo>
                  <a:pt x="0" y="1628503"/>
                </a:lnTo>
              </a:path>
            </a:pathLst>
          </a:custGeom>
          <a:noFill/>
          <a:ln w="28575">
            <a:solidFill>
              <a:srgbClr val="C00000"/>
            </a:solidFill>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0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extLst>
    <p:ext uri="{6950BFC3-D8DA-4A85-94F7-54DA5524770B}">
      <p188:commentRel xmlns:p188="http://schemas.microsoft.com/office/powerpoint/2018/8/main" r:id="rId3"/>
    </p:ext>
  </p:extLs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096E-2FBF-2C22-EA54-E4AE0D547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72745-27E6-0BB1-D79E-9DC73C218EDD}"/>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B2DFD53-6B25-0CE7-5E2F-9984E391E5F5}"/>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4B2DFD53-6B25-0CE7-5E2F-9984E391E5F5}"/>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EB427B7-0AD7-F7B9-EC48-EC017AD77F44}"/>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6EB427B7-0AD7-F7B9-EC48-EC017AD77F44}"/>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A05FD824-38F2-45AB-3CB7-C2FADFFBC227}"/>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75F7ADF-19C5-90C1-7DE1-72FAF95553BA}"/>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475F7ADF-19C5-90C1-7DE1-72FAF95553BA}"/>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86C96A48-32EC-E173-80EE-9A6B16781EB4}"/>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86C96A48-32EC-E173-80EE-9A6B16781EB4}"/>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28A3990-91CB-B989-E430-3A7EAB1C5D98}"/>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F28A3990-91CB-B989-E430-3A7EAB1C5D98}"/>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CFC8F9B-6614-F3CB-2561-5741A53538DA}"/>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5CFC8F9B-6614-F3CB-2561-5741A53538DA}"/>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B3C9D98-806B-0A8C-5239-CDDF15DAF3DB}"/>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6B3C9D98-806B-0A8C-5239-CDDF15DAF3DB}"/>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9503860-E21B-920B-AF2B-64C3A4F17FDC}"/>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E9503860-E21B-920B-AF2B-64C3A4F17FDC}"/>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0351C2E-2D01-2059-A3CC-737289554B4B}"/>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60351C2E-2D01-2059-A3CC-737289554B4B}"/>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5D76A9-B88E-7BDB-A7DF-AA440DC7B473}"/>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BD5D76A9-B88E-7BDB-A7DF-AA440DC7B473}"/>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D58A834F-09F4-1EFA-BD68-5B6C32D75F0E}"/>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B72006-3E51-F82E-21C9-68A9431DF96B}"/>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2FB72006-3E51-F82E-21C9-68A9431DF96B}"/>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85AF958-6E22-72B2-2FE5-CBB5B9ACBFCF}"/>
              </a:ext>
            </a:extLst>
          </p:cNvPr>
          <p:cNvCxnSpPr>
            <a:cxnSpLocks/>
          </p:cNvCxnSpPr>
          <p:nvPr/>
        </p:nvCxnSpPr>
        <p:spPr>
          <a:xfrm flipH="1">
            <a:off x="2286000" y="3609959"/>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766B07-BA4D-2C57-56E3-AD7979DA11E8}"/>
                  </a:ext>
                </a:extLst>
              </p:cNvPr>
              <p:cNvSpPr txBox="1"/>
              <p:nvPr/>
            </p:nvSpPr>
            <p:spPr>
              <a:xfrm>
                <a:off x="2554331" y="3407875"/>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10" name="TextBox 9">
                <a:extLst>
                  <a:ext uri="{FF2B5EF4-FFF2-40B4-BE49-F238E27FC236}">
                    <a16:creationId xmlns:a16="http://schemas.microsoft.com/office/drawing/2014/main" id="{3F766B07-BA4D-2C57-56E3-AD7979DA11E8}"/>
                  </a:ext>
                </a:extLst>
              </p:cNvPr>
              <p:cNvSpPr txBox="1">
                <a:spLocks noRot="1" noChangeAspect="1" noMove="1" noResize="1" noEditPoints="1" noAdjustHandles="1" noChangeArrowheads="1" noChangeShapeType="1" noTextEdit="1"/>
              </p:cNvSpPr>
              <p:nvPr/>
            </p:nvSpPr>
            <p:spPr>
              <a:xfrm>
                <a:off x="2554331" y="3407875"/>
                <a:ext cx="58238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3C2862-BCE5-DDB6-EC62-FFC0BFC6A5F5}"/>
                  </a:ext>
                </a:extLst>
              </p:cNvPr>
              <p:cNvSpPr txBox="1"/>
              <p:nvPr/>
            </p:nvSpPr>
            <p:spPr>
              <a:xfrm>
                <a:off x="4362984" y="2961525"/>
                <a:ext cx="2412286" cy="693716"/>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den>
                    </m:f>
                    <m:r>
                      <a:rPr lang="en-US" sz="2400" b="0" i="1" smtClean="0">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283C2862-BCE5-DDB6-EC62-FFC0BFC6A5F5}"/>
                  </a:ext>
                </a:extLst>
              </p:cNvPr>
              <p:cNvSpPr txBox="1">
                <a:spLocks noRot="1" noChangeAspect="1" noMove="1" noResize="1" noEditPoints="1" noAdjustHandles="1" noChangeArrowheads="1" noChangeShapeType="1" noTextEdit="1"/>
              </p:cNvSpPr>
              <p:nvPr/>
            </p:nvSpPr>
            <p:spPr>
              <a:xfrm>
                <a:off x="4362984" y="2961525"/>
                <a:ext cx="2412286" cy="693716"/>
              </a:xfrm>
              <a:prstGeom prst="rect">
                <a:avLst/>
              </a:prstGeom>
              <a:blipFill>
                <a:blip r:embed="rId17"/>
                <a:stretch>
                  <a:fillRect/>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FE78EB37-6D8A-26D6-2E6E-D15889D85E65}"/>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06A5C767-F350-CD78-2100-037E3853D8EB}"/>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4F01968-FD9A-D9EE-2FB3-006E6D86538E}"/>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81342BA2-1FAE-F58A-CBBC-BFA189567E11}"/>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22D764E8-CF44-2A4B-DA2E-F7788D622A97}"/>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D64409A-1867-E2E7-1FE0-267C66C955EB}"/>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oMath>
                  </m:oMathPara>
                </a14:m>
                <a:endParaRPr lang="en-US" sz="2400" dirty="0"/>
              </a:p>
            </p:txBody>
          </p:sp>
        </mc:Choice>
        <mc:Fallback xmlns="">
          <p:sp>
            <p:nvSpPr>
              <p:cNvPr id="24" name="TextBox 23">
                <a:extLst>
                  <a:ext uri="{FF2B5EF4-FFF2-40B4-BE49-F238E27FC236}">
                    <a16:creationId xmlns:a16="http://schemas.microsoft.com/office/drawing/2014/main" id="{8D64409A-1867-E2E7-1FE0-267C66C955EB}"/>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8"/>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A54C23-3894-3677-6235-56D8DE131137}"/>
                  </a:ext>
                </a:extLst>
              </p:cNvPr>
              <p:cNvSpPr txBox="1"/>
              <p:nvPr/>
            </p:nvSpPr>
            <p:spPr>
              <a:xfrm>
                <a:off x="6178516" y="3030944"/>
                <a:ext cx="24122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1×3=3</m:t>
                      </m:r>
                    </m:oMath>
                  </m:oMathPara>
                </a14:m>
                <a:endParaRPr lang="en-US" sz="2400" dirty="0"/>
              </a:p>
            </p:txBody>
          </p:sp>
        </mc:Choice>
        <mc:Fallback xmlns="">
          <p:sp>
            <p:nvSpPr>
              <p:cNvPr id="3" name="TextBox 2">
                <a:extLst>
                  <a:ext uri="{FF2B5EF4-FFF2-40B4-BE49-F238E27FC236}">
                    <a16:creationId xmlns:a16="http://schemas.microsoft.com/office/drawing/2014/main" id="{2DA54C23-3894-3677-6235-56D8DE131137}"/>
                  </a:ext>
                </a:extLst>
              </p:cNvPr>
              <p:cNvSpPr txBox="1">
                <a:spLocks noRot="1" noChangeAspect="1" noMove="1" noResize="1" noEditPoints="1" noAdjustHandles="1" noChangeArrowheads="1" noChangeShapeType="1" noTextEdit="1"/>
              </p:cNvSpPr>
              <p:nvPr/>
            </p:nvSpPr>
            <p:spPr>
              <a:xfrm>
                <a:off x="6178516" y="3030944"/>
                <a:ext cx="2412286" cy="461665"/>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73C004F-6063-ABD9-3A3B-E80D937D13FC}"/>
                  </a:ext>
                </a:extLst>
              </p:cNvPr>
              <p:cNvSpPr txBox="1"/>
              <p:nvPr/>
            </p:nvSpPr>
            <p:spPr>
              <a:xfrm>
                <a:off x="547017" y="4120254"/>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9</m:t>
                      </m:r>
                    </m:oMath>
                  </m:oMathPara>
                </a14:m>
                <a:endParaRPr lang="en-US" sz="1800" dirty="0"/>
              </a:p>
            </p:txBody>
          </p:sp>
        </mc:Choice>
        <mc:Fallback xmlns="">
          <p:sp>
            <p:nvSpPr>
              <p:cNvPr id="26" name="TextBox 25">
                <a:extLst>
                  <a:ext uri="{FF2B5EF4-FFF2-40B4-BE49-F238E27FC236}">
                    <a16:creationId xmlns:a16="http://schemas.microsoft.com/office/drawing/2014/main" id="{873C004F-6063-ABD9-3A3B-E80D937D13FC}"/>
                  </a:ext>
                </a:extLst>
              </p:cNvPr>
              <p:cNvSpPr txBox="1">
                <a:spLocks noRot="1" noChangeAspect="1" noMove="1" noResize="1" noEditPoints="1" noAdjustHandles="1" noChangeArrowheads="1" noChangeShapeType="1" noTextEdit="1"/>
              </p:cNvSpPr>
              <p:nvPr/>
            </p:nvSpPr>
            <p:spPr>
              <a:xfrm>
                <a:off x="547017" y="4120254"/>
                <a:ext cx="502353" cy="369332"/>
              </a:xfrm>
              <a:prstGeom prst="rect">
                <a:avLst/>
              </a:prstGeom>
              <a:blipFill>
                <a:blip r:embed="rId20"/>
                <a:stretch>
                  <a:fillRect/>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85DC3928-695F-9D6E-5324-4A78F7A782FF}"/>
              </a:ext>
            </a:extLst>
          </p:cNvPr>
          <p:cNvCxnSpPr>
            <a:cxnSpLocks/>
          </p:cNvCxnSpPr>
          <p:nvPr/>
        </p:nvCxnSpPr>
        <p:spPr>
          <a:xfrm flipH="1">
            <a:off x="1504796" y="3066466"/>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D363F85-33E8-6FBE-A007-6A2C0D9F7A41}"/>
                  </a:ext>
                </a:extLst>
              </p:cNvPr>
              <p:cNvSpPr txBox="1"/>
              <p:nvPr/>
            </p:nvSpPr>
            <p:spPr>
              <a:xfrm>
                <a:off x="1773127" y="286438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8" name="TextBox 27">
                <a:extLst>
                  <a:ext uri="{FF2B5EF4-FFF2-40B4-BE49-F238E27FC236}">
                    <a16:creationId xmlns:a16="http://schemas.microsoft.com/office/drawing/2014/main" id="{8D363F85-33E8-6FBE-A007-6A2C0D9F7A41}"/>
                  </a:ext>
                </a:extLst>
              </p:cNvPr>
              <p:cNvSpPr txBox="1">
                <a:spLocks noRot="1" noChangeAspect="1" noMove="1" noResize="1" noEditPoints="1" noAdjustHandles="1" noChangeArrowheads="1" noChangeShapeType="1" noTextEdit="1"/>
              </p:cNvSpPr>
              <p:nvPr/>
            </p:nvSpPr>
            <p:spPr>
              <a:xfrm>
                <a:off x="1773127" y="2864382"/>
                <a:ext cx="58238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DB46806-ADC9-7409-B9C3-786002E82D21}"/>
                  </a:ext>
                </a:extLst>
              </p:cNvPr>
              <p:cNvSpPr txBox="1"/>
              <p:nvPr/>
            </p:nvSpPr>
            <p:spPr>
              <a:xfrm>
                <a:off x="474467" y="3308383"/>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3" name="TextBox 22">
                <a:extLst>
                  <a:ext uri="{FF2B5EF4-FFF2-40B4-BE49-F238E27FC236}">
                    <a16:creationId xmlns:a16="http://schemas.microsoft.com/office/drawing/2014/main" id="{2DB46806-ADC9-7409-B9C3-786002E82D21}"/>
                  </a:ext>
                </a:extLst>
              </p:cNvPr>
              <p:cNvSpPr txBox="1">
                <a:spLocks noRot="1" noChangeAspect="1" noMove="1" noResize="1" noEditPoints="1" noAdjustHandles="1" noChangeArrowheads="1" noChangeShapeType="1" noTextEdit="1"/>
              </p:cNvSpPr>
              <p:nvPr/>
            </p:nvSpPr>
            <p:spPr>
              <a:xfrm>
                <a:off x="474467" y="3308383"/>
                <a:ext cx="502353" cy="369332"/>
              </a:xfrm>
              <a:prstGeom prst="rect">
                <a:avLst/>
              </a:prstGeom>
              <a:blipFill>
                <a:blip r:embed="rId22"/>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D936E14-1FF6-3822-A7E0-F33E5CC47CB4}"/>
              </a:ext>
            </a:extLst>
          </p:cNvPr>
          <p:cNvCxnSpPr>
            <a:cxnSpLocks/>
            <a:stCxn id="11" idx="1"/>
            <a:endCxn id="23" idx="3"/>
          </p:cNvCxnSpPr>
          <p:nvPr/>
        </p:nvCxnSpPr>
        <p:spPr>
          <a:xfrm flipH="1">
            <a:off x="976820" y="3308383"/>
            <a:ext cx="3386164" cy="184666"/>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extLst>
    <p:ext uri="{6950BFC3-D8DA-4A85-94F7-54DA5524770B}">
      <p188:commentRel xmlns:p188="http://schemas.microsoft.com/office/powerpoint/2018/8/main" r:id="rId3"/>
    </p:ext>
  </p:extLs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B4240-1770-EFA6-18E3-0C1ED89D0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FB8A2-2DA2-CB77-4625-4EED32C20105}"/>
              </a:ext>
            </a:extLst>
          </p:cNvPr>
          <p:cNvSpPr>
            <a:spLocks noGrp="1"/>
          </p:cNvSpPr>
          <p:nvPr>
            <p:ph type="title"/>
          </p:nvPr>
        </p:nvSpPr>
        <p:spPr/>
        <p:txBody>
          <a:bodyPr>
            <a:normAutofit/>
          </a:bodyPr>
          <a:lstStyle/>
          <a:p>
            <a:r>
              <a:rPr lang="en-US"/>
              <a:t>Computation Graph: An Example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A0355BE-8F42-B968-9388-1EDAD93FE891}"/>
                  </a:ext>
                </a:extLst>
              </p:cNvPr>
              <p:cNvSpPr txBox="1"/>
              <p:nvPr/>
            </p:nvSpPr>
            <p:spPr>
              <a:xfrm>
                <a:off x="3313611" y="1113526"/>
                <a:ext cx="424379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5</m:t>
                              </m:r>
                            </m:sub>
                          </m:sSub>
                        </m:e>
                      </m:d>
                      <m:r>
                        <a:rPr lang="en-US" sz="2000" i="1">
                          <a:latin typeface="Cambria Math" panose="02040503050406030204" pitchFamily="18" charset="0"/>
                        </a:rPr>
                        <m:t>=</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oMath>
                  </m:oMathPara>
                </a14:m>
                <a:endParaRPr lang="en-US" sz="2000" dirty="0"/>
              </a:p>
            </p:txBody>
          </p:sp>
        </mc:Choice>
        <mc:Fallback xmlns="">
          <p:sp>
            <p:nvSpPr>
              <p:cNvPr id="17" name="TextBox 16">
                <a:extLst>
                  <a:ext uri="{FF2B5EF4-FFF2-40B4-BE49-F238E27FC236}">
                    <a16:creationId xmlns:a16="http://schemas.microsoft.com/office/drawing/2014/main" id="{FA0355BE-8F42-B968-9388-1EDAD93FE891}"/>
                  </a:ext>
                </a:extLst>
              </p:cNvPr>
              <p:cNvSpPr txBox="1">
                <a:spLocks noRot="1" noChangeAspect="1" noMove="1" noResize="1" noEditPoints="1" noAdjustHandles="1" noChangeArrowheads="1" noChangeShapeType="1" noTextEdit="1"/>
              </p:cNvSpPr>
              <p:nvPr/>
            </p:nvSpPr>
            <p:spPr>
              <a:xfrm>
                <a:off x="3313611" y="1113526"/>
                <a:ext cx="4243790" cy="307777"/>
              </a:xfrm>
              <a:prstGeom prst="rect">
                <a:avLst/>
              </a:prstGeom>
              <a:blipFill>
                <a:blip r:embed="rId4"/>
                <a:stretch>
                  <a:fillRect l="-1791"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DBB975-864D-A93F-EE75-EC93B821498D}"/>
                  </a:ext>
                </a:extLst>
              </p:cNvPr>
              <p:cNvSpPr txBox="1"/>
              <p:nvPr/>
            </p:nvSpPr>
            <p:spPr>
              <a:xfrm>
                <a:off x="3100252" y="1432872"/>
                <a:ext cx="5259977" cy="400110"/>
              </a:xfrm>
              <a:prstGeom prst="rect">
                <a:avLst/>
              </a:prstGeom>
              <a:noFill/>
            </p:spPr>
            <p:txBody>
              <a:bodyPr wrap="square">
                <a:spAutoFit/>
              </a:bodyPr>
              <a:lstStyle/>
              <a:p>
                <a:r>
                  <a:rPr lang="en-US" sz="2000" dirty="0"/>
                  <a:t>Evaluated at: </a:t>
                </a:r>
                <a14:m>
                  <m:oMath xmlns:m="http://schemas.openxmlformats.org/officeDocument/2006/math">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3</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4</m:t>
                            </m:r>
                          </m:sub>
                        </m:sSub>
                      </m:e>
                    </m:d>
                    <m:r>
                      <a:rPr lang="en-US" sz="2000" i="1">
                        <a:latin typeface="Cambria Math" panose="02040503050406030204" pitchFamily="18" charset="0"/>
                      </a:rPr>
                      <m:t>=(5, 4, 3, 2)</m:t>
                    </m:r>
                  </m:oMath>
                </a14:m>
                <a:endParaRPr lang="en-US" sz="2000" dirty="0"/>
              </a:p>
            </p:txBody>
          </p:sp>
        </mc:Choice>
        <mc:Fallback xmlns="">
          <p:sp>
            <p:nvSpPr>
              <p:cNvPr id="5" name="TextBox 4">
                <a:extLst>
                  <a:ext uri="{FF2B5EF4-FFF2-40B4-BE49-F238E27FC236}">
                    <a16:creationId xmlns:a16="http://schemas.microsoft.com/office/drawing/2014/main" id="{C3DBB975-864D-A93F-EE75-EC93B821498D}"/>
                  </a:ext>
                </a:extLst>
              </p:cNvPr>
              <p:cNvSpPr txBox="1">
                <a:spLocks noRot="1" noChangeAspect="1" noMove="1" noResize="1" noEditPoints="1" noAdjustHandles="1" noChangeArrowheads="1" noChangeShapeType="1" noTextEdit="1"/>
              </p:cNvSpPr>
              <p:nvPr/>
            </p:nvSpPr>
            <p:spPr>
              <a:xfrm>
                <a:off x="3100252" y="1432872"/>
                <a:ext cx="5259977" cy="400110"/>
              </a:xfrm>
              <a:prstGeom prst="rect">
                <a:avLst/>
              </a:prstGeom>
              <a:blipFill>
                <a:blip r:embed="rId5"/>
                <a:stretch>
                  <a:fillRect l="-1205" t="-6061" b="-24242"/>
                </a:stretch>
              </a:blipFill>
            </p:spPr>
            <p:txBody>
              <a:bodyPr/>
              <a:lstStyle/>
              <a:p>
                <a:r>
                  <a:rPr lang="en-US">
                    <a:noFill/>
                  </a:rPr>
                  <a:t> </a:t>
                </a:r>
              </a:p>
            </p:txBody>
          </p:sp>
        </mc:Fallback>
      </mc:AlternateContent>
      <p:pic>
        <p:nvPicPr>
          <p:cNvPr id="35" name="Picture 34" descr="A diagram of a flowchart&#10;&#10;Description automatically generated">
            <a:extLst>
              <a:ext uri="{FF2B5EF4-FFF2-40B4-BE49-F238E27FC236}">
                <a16:creationId xmlns:a16="http://schemas.microsoft.com/office/drawing/2014/main" id="{2C1C3E67-EA5F-85E3-BACE-BD67505D5423}"/>
              </a:ext>
            </a:extLst>
          </p:cNvPr>
          <p:cNvPicPr>
            <a:picLocks noChangeAspect="1"/>
          </p:cNvPicPr>
          <p:nvPr/>
        </p:nvPicPr>
        <p:blipFill>
          <a:blip r:embed="rId6"/>
          <a:stretch>
            <a:fillRect/>
          </a:stretch>
        </p:blipFill>
        <p:spPr>
          <a:xfrm>
            <a:off x="178727" y="2301193"/>
            <a:ext cx="3275418" cy="2818224"/>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129BDBD-3925-E50B-857F-E1BDB9E40916}"/>
                  </a:ext>
                </a:extLst>
              </p:cNvPr>
              <p:cNvSpPr txBox="1"/>
              <p:nvPr/>
            </p:nvSpPr>
            <p:spPr>
              <a:xfrm>
                <a:off x="344190" y="2226760"/>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5</m:t>
                      </m:r>
                    </m:oMath>
                  </m:oMathPara>
                </a14:m>
                <a:endParaRPr lang="en-US" sz="1200" dirty="0">
                  <a:solidFill>
                    <a:srgbClr val="00B050"/>
                  </a:solidFill>
                </a:endParaRPr>
              </a:p>
            </p:txBody>
          </p:sp>
        </mc:Choice>
        <mc:Fallback xmlns="">
          <p:sp>
            <p:nvSpPr>
              <p:cNvPr id="36" name="TextBox 35">
                <a:extLst>
                  <a:ext uri="{FF2B5EF4-FFF2-40B4-BE49-F238E27FC236}">
                    <a16:creationId xmlns:a16="http://schemas.microsoft.com/office/drawing/2014/main" id="{C129BDBD-3925-E50B-857F-E1BDB9E40916}"/>
                  </a:ext>
                </a:extLst>
              </p:cNvPr>
              <p:cNvSpPr txBox="1">
                <a:spLocks noRot="1" noChangeAspect="1" noMove="1" noResize="1" noEditPoints="1" noAdjustHandles="1" noChangeArrowheads="1" noChangeShapeType="1" noTextEdit="1"/>
              </p:cNvSpPr>
              <p:nvPr/>
            </p:nvSpPr>
            <p:spPr>
              <a:xfrm>
                <a:off x="344190" y="2226760"/>
                <a:ext cx="7968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D6413FE-BEB7-51F7-84A1-F29795D0680A}"/>
                  </a:ext>
                </a:extLst>
              </p:cNvPr>
              <p:cNvSpPr txBox="1"/>
              <p:nvPr/>
            </p:nvSpPr>
            <p:spPr>
              <a:xfrm>
                <a:off x="335481" y="3001545"/>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4</m:t>
                      </m:r>
                    </m:oMath>
                  </m:oMathPara>
                </a14:m>
                <a:endParaRPr lang="en-US" sz="1200" dirty="0">
                  <a:solidFill>
                    <a:srgbClr val="00B050"/>
                  </a:solidFill>
                </a:endParaRPr>
              </a:p>
            </p:txBody>
          </p:sp>
        </mc:Choice>
        <mc:Fallback xmlns="">
          <p:sp>
            <p:nvSpPr>
              <p:cNvPr id="37" name="TextBox 36">
                <a:extLst>
                  <a:ext uri="{FF2B5EF4-FFF2-40B4-BE49-F238E27FC236}">
                    <a16:creationId xmlns:a16="http://schemas.microsoft.com/office/drawing/2014/main" id="{FD6413FE-BEB7-51F7-84A1-F29795D0680A}"/>
                  </a:ext>
                </a:extLst>
              </p:cNvPr>
              <p:cNvSpPr txBox="1">
                <a:spLocks noRot="1" noChangeAspect="1" noMove="1" noResize="1" noEditPoints="1" noAdjustHandles="1" noChangeArrowheads="1" noChangeShapeType="1" noTextEdit="1"/>
              </p:cNvSpPr>
              <p:nvPr/>
            </p:nvSpPr>
            <p:spPr>
              <a:xfrm>
                <a:off x="335481" y="3001545"/>
                <a:ext cx="79683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BA0A56E-BBFE-9030-368B-DEABDC65CB76}"/>
                  </a:ext>
                </a:extLst>
              </p:cNvPr>
              <p:cNvSpPr txBox="1"/>
              <p:nvPr/>
            </p:nvSpPr>
            <p:spPr>
              <a:xfrm>
                <a:off x="1380510" y="2596092"/>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𝑎</m:t>
                      </m:r>
                      <m:r>
                        <a:rPr lang="en-US" sz="1800" i="1">
                          <a:solidFill>
                            <a:srgbClr val="0006C7"/>
                          </a:solidFill>
                          <a:latin typeface="Cambria Math" panose="02040503050406030204" pitchFamily="18" charset="0"/>
                        </a:rPr>
                        <m:t>=9</m:t>
                      </m:r>
                    </m:oMath>
                  </m:oMathPara>
                </a14:m>
                <a:endParaRPr lang="en-US" sz="1200" dirty="0">
                  <a:solidFill>
                    <a:srgbClr val="00B050"/>
                  </a:solidFill>
                </a:endParaRPr>
              </a:p>
            </p:txBody>
          </p:sp>
        </mc:Choice>
        <mc:Fallback xmlns="">
          <p:sp>
            <p:nvSpPr>
              <p:cNvPr id="38" name="TextBox 37">
                <a:extLst>
                  <a:ext uri="{FF2B5EF4-FFF2-40B4-BE49-F238E27FC236}">
                    <a16:creationId xmlns:a16="http://schemas.microsoft.com/office/drawing/2014/main" id="{BBA0A56E-BBFE-9030-368B-DEABDC65CB76}"/>
                  </a:ext>
                </a:extLst>
              </p:cNvPr>
              <p:cNvSpPr txBox="1">
                <a:spLocks noRot="1" noChangeAspect="1" noMove="1" noResize="1" noEditPoints="1" noAdjustHandles="1" noChangeArrowheads="1" noChangeShapeType="1" noTextEdit="1"/>
              </p:cNvSpPr>
              <p:nvPr/>
            </p:nvSpPr>
            <p:spPr>
              <a:xfrm>
                <a:off x="1380510" y="2596092"/>
                <a:ext cx="79683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5DCEFDF-4570-CBEB-77A8-5F6344620DEF}"/>
                  </a:ext>
                </a:extLst>
              </p:cNvPr>
              <p:cNvSpPr txBox="1"/>
              <p:nvPr/>
            </p:nvSpPr>
            <p:spPr>
              <a:xfrm>
                <a:off x="344190" y="3762598"/>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3</m:t>
                      </m:r>
                    </m:oMath>
                  </m:oMathPara>
                </a14:m>
                <a:endParaRPr lang="en-US" sz="1200" dirty="0">
                  <a:solidFill>
                    <a:srgbClr val="00B050"/>
                  </a:solidFill>
                </a:endParaRPr>
              </a:p>
            </p:txBody>
          </p:sp>
        </mc:Choice>
        <mc:Fallback xmlns="">
          <p:sp>
            <p:nvSpPr>
              <p:cNvPr id="39" name="TextBox 38">
                <a:extLst>
                  <a:ext uri="{FF2B5EF4-FFF2-40B4-BE49-F238E27FC236}">
                    <a16:creationId xmlns:a16="http://schemas.microsoft.com/office/drawing/2014/main" id="{E5DCEFDF-4570-CBEB-77A8-5F6344620DEF}"/>
                  </a:ext>
                </a:extLst>
              </p:cNvPr>
              <p:cNvSpPr txBox="1">
                <a:spLocks noRot="1" noChangeAspect="1" noMove="1" noResize="1" noEditPoints="1" noAdjustHandles="1" noChangeArrowheads="1" noChangeShapeType="1" noTextEdit="1"/>
              </p:cNvSpPr>
              <p:nvPr/>
            </p:nvSpPr>
            <p:spPr>
              <a:xfrm>
                <a:off x="344190" y="3762598"/>
                <a:ext cx="79683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D39724D-2F78-1CC2-953C-B9C68FAA7275}"/>
                  </a:ext>
                </a:extLst>
              </p:cNvPr>
              <p:cNvSpPr txBox="1"/>
              <p:nvPr/>
            </p:nvSpPr>
            <p:spPr>
              <a:xfrm>
                <a:off x="2094616" y="3194920"/>
                <a:ext cx="10863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0006C7"/>
                          </a:solidFill>
                          <a:latin typeface="Cambria Math" panose="02040503050406030204" pitchFamily="18" charset="0"/>
                        </a:rPr>
                        <m:t>𝑏</m:t>
                      </m:r>
                      <m:r>
                        <a:rPr lang="en-US" sz="1800" i="1">
                          <a:solidFill>
                            <a:srgbClr val="0006C7"/>
                          </a:solidFill>
                          <a:latin typeface="Cambria Math" panose="02040503050406030204" pitchFamily="18" charset="0"/>
                        </a:rPr>
                        <m:t>=27</m:t>
                      </m:r>
                    </m:oMath>
                  </m:oMathPara>
                </a14:m>
                <a:endParaRPr lang="en-US" sz="1800" dirty="0">
                  <a:solidFill>
                    <a:srgbClr val="00B050"/>
                  </a:solidFill>
                </a:endParaRPr>
              </a:p>
            </p:txBody>
          </p:sp>
        </mc:Choice>
        <mc:Fallback xmlns="">
          <p:sp>
            <p:nvSpPr>
              <p:cNvPr id="40" name="TextBox 39">
                <a:extLst>
                  <a:ext uri="{FF2B5EF4-FFF2-40B4-BE49-F238E27FC236}">
                    <a16:creationId xmlns:a16="http://schemas.microsoft.com/office/drawing/2014/main" id="{9D39724D-2F78-1CC2-953C-B9C68FAA7275}"/>
                  </a:ext>
                </a:extLst>
              </p:cNvPr>
              <p:cNvSpPr txBox="1">
                <a:spLocks noRot="1" noChangeAspect="1" noMove="1" noResize="1" noEditPoints="1" noAdjustHandles="1" noChangeArrowheads="1" noChangeShapeType="1" noTextEdit="1"/>
              </p:cNvSpPr>
              <p:nvPr/>
            </p:nvSpPr>
            <p:spPr>
              <a:xfrm>
                <a:off x="2094616" y="3194920"/>
                <a:ext cx="108639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CF1F6CE-240F-49EB-3DCA-22DF099B1900}"/>
                  </a:ext>
                </a:extLst>
              </p:cNvPr>
              <p:cNvSpPr txBox="1"/>
              <p:nvPr/>
            </p:nvSpPr>
            <p:spPr>
              <a:xfrm>
                <a:off x="337658" y="4453224"/>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m:t>
                      </m:r>
                    </m:oMath>
                  </m:oMathPara>
                </a14:m>
                <a:endParaRPr lang="en-US" sz="1800" dirty="0">
                  <a:solidFill>
                    <a:srgbClr val="00B050"/>
                  </a:solidFill>
                </a:endParaRPr>
              </a:p>
            </p:txBody>
          </p:sp>
        </mc:Choice>
        <mc:Fallback xmlns="">
          <p:sp>
            <p:nvSpPr>
              <p:cNvPr id="41" name="TextBox 40">
                <a:extLst>
                  <a:ext uri="{FF2B5EF4-FFF2-40B4-BE49-F238E27FC236}">
                    <a16:creationId xmlns:a16="http://schemas.microsoft.com/office/drawing/2014/main" id="{8CF1F6CE-240F-49EB-3DCA-22DF099B1900}"/>
                  </a:ext>
                </a:extLst>
              </p:cNvPr>
              <p:cNvSpPr txBox="1">
                <a:spLocks noRot="1" noChangeAspect="1" noMove="1" noResize="1" noEditPoints="1" noAdjustHandles="1" noChangeArrowheads="1" noChangeShapeType="1" noTextEdit="1"/>
              </p:cNvSpPr>
              <p:nvPr/>
            </p:nvSpPr>
            <p:spPr>
              <a:xfrm>
                <a:off x="337658" y="4453224"/>
                <a:ext cx="79683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155837F-1B68-4138-43BC-EAB2FFE94694}"/>
                  </a:ext>
                </a:extLst>
              </p:cNvPr>
              <p:cNvSpPr txBox="1"/>
              <p:nvPr/>
            </p:nvSpPr>
            <p:spPr>
              <a:xfrm>
                <a:off x="3111343" y="3731943"/>
                <a:ext cx="79683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B050"/>
                          </a:solidFill>
                          <a:latin typeface="Cambria Math" panose="02040503050406030204" pitchFamily="18" charset="0"/>
                        </a:rPr>
                        <m:t>25</m:t>
                      </m:r>
                    </m:oMath>
                  </m:oMathPara>
                </a14:m>
                <a:endParaRPr lang="en-US" sz="1800" dirty="0">
                  <a:solidFill>
                    <a:srgbClr val="00B050"/>
                  </a:solidFill>
                </a:endParaRPr>
              </a:p>
            </p:txBody>
          </p:sp>
        </mc:Choice>
        <mc:Fallback xmlns="">
          <p:sp>
            <p:nvSpPr>
              <p:cNvPr id="42" name="TextBox 41">
                <a:extLst>
                  <a:ext uri="{FF2B5EF4-FFF2-40B4-BE49-F238E27FC236}">
                    <a16:creationId xmlns:a16="http://schemas.microsoft.com/office/drawing/2014/main" id="{1155837F-1B68-4138-43BC-EAB2FFE94694}"/>
                  </a:ext>
                </a:extLst>
              </p:cNvPr>
              <p:cNvSpPr txBox="1">
                <a:spLocks noRot="1" noChangeAspect="1" noMove="1" noResize="1" noEditPoints="1" noAdjustHandles="1" noChangeArrowheads="1" noChangeShapeType="1" noTextEdit="1"/>
              </p:cNvSpPr>
              <p:nvPr/>
            </p:nvSpPr>
            <p:spPr>
              <a:xfrm>
                <a:off x="3111343" y="3731943"/>
                <a:ext cx="79683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F59022-8499-0F24-E680-AAB132F0EFEA}"/>
                  </a:ext>
                </a:extLst>
              </p:cNvPr>
              <p:cNvSpPr txBox="1"/>
              <p:nvPr/>
            </p:nvSpPr>
            <p:spPr>
              <a:xfrm>
                <a:off x="3203114" y="417697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6" name="TextBox 5">
                <a:extLst>
                  <a:ext uri="{FF2B5EF4-FFF2-40B4-BE49-F238E27FC236}">
                    <a16:creationId xmlns:a16="http://schemas.microsoft.com/office/drawing/2014/main" id="{EFF59022-8499-0F24-E680-AAB132F0EFEA}"/>
                  </a:ext>
                </a:extLst>
              </p:cNvPr>
              <p:cNvSpPr txBox="1">
                <a:spLocks noRot="1" noChangeAspect="1" noMove="1" noResize="1" noEditPoints="1" noAdjustHandles="1" noChangeArrowheads="1" noChangeShapeType="1" noTextEdit="1"/>
              </p:cNvSpPr>
              <p:nvPr/>
            </p:nvSpPr>
            <p:spPr>
              <a:xfrm>
                <a:off x="3203114" y="4176972"/>
                <a:ext cx="582388" cy="369332"/>
              </a:xfrm>
              <a:prstGeom prst="rect">
                <a:avLst/>
              </a:prstGeom>
              <a:blipFill>
                <a:blip r:embed="rId1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4E644B99-1D5C-7461-D5EA-BB0EA70E6EA4}"/>
              </a:ext>
            </a:extLst>
          </p:cNvPr>
          <p:cNvCxnSpPr>
            <a:cxnSpLocks/>
          </p:cNvCxnSpPr>
          <p:nvPr/>
        </p:nvCxnSpPr>
        <p:spPr>
          <a:xfrm flipH="1">
            <a:off x="2969618" y="4380842"/>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8E5DC-91F9-B8F8-C105-8F9A5CB94DCA}"/>
                  </a:ext>
                </a:extLst>
              </p:cNvPr>
              <p:cNvSpPr txBox="1"/>
              <p:nvPr/>
            </p:nvSpPr>
            <p:spPr>
              <a:xfrm>
                <a:off x="533919" y="4810880"/>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8" name="TextBox 7">
                <a:extLst>
                  <a:ext uri="{FF2B5EF4-FFF2-40B4-BE49-F238E27FC236}">
                    <a16:creationId xmlns:a16="http://schemas.microsoft.com/office/drawing/2014/main" id="{0AB8E5DC-91F9-B8F8-C105-8F9A5CB94DCA}"/>
                  </a:ext>
                </a:extLst>
              </p:cNvPr>
              <p:cNvSpPr txBox="1">
                <a:spLocks noRot="1" noChangeAspect="1" noMove="1" noResize="1" noEditPoints="1" noAdjustHandles="1" noChangeArrowheads="1" noChangeShapeType="1" noTextEdit="1"/>
              </p:cNvSpPr>
              <p:nvPr/>
            </p:nvSpPr>
            <p:spPr>
              <a:xfrm>
                <a:off x="533919" y="4810880"/>
                <a:ext cx="582388" cy="369332"/>
              </a:xfrm>
              <a:prstGeom prst="rect">
                <a:avLst/>
              </a:prstGeom>
              <a:blipFill>
                <a:blip r:embed="rId1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6ABD257F-90B9-C8F1-23B8-A9C290D8AA04}"/>
              </a:ext>
            </a:extLst>
          </p:cNvPr>
          <p:cNvCxnSpPr>
            <a:cxnSpLocks/>
          </p:cNvCxnSpPr>
          <p:nvPr/>
        </p:nvCxnSpPr>
        <p:spPr>
          <a:xfrm flipH="1">
            <a:off x="2286000" y="3609959"/>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271B8D-A91D-33A4-EADE-6B5D89A16B58}"/>
                  </a:ext>
                </a:extLst>
              </p:cNvPr>
              <p:cNvSpPr txBox="1"/>
              <p:nvPr/>
            </p:nvSpPr>
            <p:spPr>
              <a:xfrm>
                <a:off x="2554331" y="3407875"/>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1</m:t>
                      </m:r>
                    </m:oMath>
                  </m:oMathPara>
                </a14:m>
                <a:endParaRPr lang="en-US" sz="1800" dirty="0"/>
              </a:p>
            </p:txBody>
          </p:sp>
        </mc:Choice>
        <mc:Fallback xmlns="">
          <p:sp>
            <p:nvSpPr>
              <p:cNvPr id="10" name="TextBox 9">
                <a:extLst>
                  <a:ext uri="{FF2B5EF4-FFF2-40B4-BE49-F238E27FC236}">
                    <a16:creationId xmlns:a16="http://schemas.microsoft.com/office/drawing/2014/main" id="{AC271B8D-A91D-33A4-EADE-6B5D89A16B58}"/>
                  </a:ext>
                </a:extLst>
              </p:cNvPr>
              <p:cNvSpPr txBox="1">
                <a:spLocks noRot="1" noChangeAspect="1" noMove="1" noResize="1" noEditPoints="1" noAdjustHandles="1" noChangeArrowheads="1" noChangeShapeType="1" noTextEdit="1"/>
              </p:cNvSpPr>
              <p:nvPr/>
            </p:nvSpPr>
            <p:spPr>
              <a:xfrm>
                <a:off x="2554331" y="3407875"/>
                <a:ext cx="58238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B03EC7-ED9B-D014-1D4C-0A84310A4D0A}"/>
                  </a:ext>
                </a:extLst>
              </p:cNvPr>
              <p:cNvSpPr txBox="1"/>
              <p:nvPr/>
            </p:nvSpPr>
            <p:spPr>
              <a:xfrm>
                <a:off x="4362984" y="2961525"/>
                <a:ext cx="2412286" cy="693716"/>
              </a:xfrm>
              <a:prstGeom prst="rect">
                <a:avLst/>
              </a:prstGeom>
              <a:noFill/>
            </p:spPr>
            <p:txBody>
              <a:bodyPr wrap="square">
                <a:spAutoFit/>
              </a:bodyPr>
              <a:lstStyle/>
              <a:p>
                <a14:m>
                  <m:oMath xmlns:m="http://schemas.openxmlformats.org/officeDocument/2006/math">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𝑓</m:t>
                        </m:r>
                      </m:num>
                      <m:den>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den>
                    </m:f>
                    <m:r>
                      <a:rPr lang="en-US" sz="2400" b="0" i="1" smtClean="0">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den>
                    </m:f>
                    <m:r>
                      <a:rPr lang="en-US" sz="2400" b="0" i="1" smtClean="0">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𝑎</m:t>
                        </m:r>
                      </m:den>
                    </m:f>
                    <m:r>
                      <a:rPr lang="en-US" sz="2400" b="0" i="1" smtClean="0">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11" name="TextBox 10">
                <a:extLst>
                  <a:ext uri="{FF2B5EF4-FFF2-40B4-BE49-F238E27FC236}">
                    <a16:creationId xmlns:a16="http://schemas.microsoft.com/office/drawing/2014/main" id="{B6B03EC7-ED9B-D014-1D4C-0A84310A4D0A}"/>
                  </a:ext>
                </a:extLst>
              </p:cNvPr>
              <p:cNvSpPr txBox="1">
                <a:spLocks noRot="1" noChangeAspect="1" noMove="1" noResize="1" noEditPoints="1" noAdjustHandles="1" noChangeArrowheads="1" noChangeShapeType="1" noTextEdit="1"/>
              </p:cNvSpPr>
              <p:nvPr/>
            </p:nvSpPr>
            <p:spPr>
              <a:xfrm>
                <a:off x="4362984" y="2961525"/>
                <a:ext cx="2412286" cy="693716"/>
              </a:xfrm>
              <a:prstGeom prst="rect">
                <a:avLst/>
              </a:prstGeom>
              <a:blipFill>
                <a:blip r:embed="rId17"/>
                <a:stretch>
                  <a:fillRect/>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5B669A07-D8C9-F8BF-19A5-1BD422897E88}"/>
              </a:ext>
            </a:extLst>
          </p:cNvPr>
          <p:cNvSpPr/>
          <p:nvPr/>
        </p:nvSpPr>
        <p:spPr>
          <a:xfrm rot="5400000">
            <a:off x="5397276"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41DAC38F-349D-6AFB-B39E-062109F16B1C}"/>
              </a:ext>
            </a:extLst>
          </p:cNvPr>
          <p:cNvSpPr/>
          <p:nvPr/>
        </p:nvSpPr>
        <p:spPr>
          <a:xfrm rot="5400000">
            <a:off x="6080899" y="2777492"/>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2F27F2D2-DAD2-DB97-83E9-2EDA261FB222}"/>
              </a:ext>
            </a:extLst>
          </p:cNvPr>
          <p:cNvSpPr txBox="1"/>
          <p:nvPr/>
        </p:nvSpPr>
        <p:spPr>
          <a:xfrm>
            <a:off x="5956507" y="2638841"/>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15" name="TextBox 14">
            <a:extLst>
              <a:ext uri="{FF2B5EF4-FFF2-40B4-BE49-F238E27FC236}">
                <a16:creationId xmlns:a16="http://schemas.microsoft.com/office/drawing/2014/main" id="{4BF22AC7-3391-0E1D-4492-4410E20FCDD8}"/>
              </a:ext>
            </a:extLst>
          </p:cNvPr>
          <p:cNvSpPr txBox="1"/>
          <p:nvPr/>
        </p:nvSpPr>
        <p:spPr>
          <a:xfrm>
            <a:off x="5303647" y="2646294"/>
            <a:ext cx="477819" cy="307777"/>
          </a:xfrm>
          <a:prstGeom prst="rect">
            <a:avLst/>
          </a:prstGeom>
          <a:noFill/>
        </p:spPr>
        <p:txBody>
          <a:bodyPr wrap="square">
            <a:spAutoFit/>
          </a:bodyPr>
          <a:lstStyle/>
          <a:p>
            <a:r>
              <a:rPr lang="en-US" dirty="0">
                <a:solidFill>
                  <a:srgbClr val="C00000"/>
                </a:solidFill>
              </a:rPr>
              <a:t>L</a:t>
            </a:r>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5DD9C3-B913-8FDE-4DC6-1DAEF1CA97AC}"/>
                  </a:ext>
                </a:extLst>
              </p:cNvPr>
              <p:cNvSpPr txBox="1"/>
              <p:nvPr/>
            </p:nvSpPr>
            <p:spPr>
              <a:xfrm>
                <a:off x="4380530" y="3971303"/>
                <a:ext cx="3936282" cy="679160"/>
              </a:xfrm>
              <a:prstGeom prst="rect">
                <a:avLst/>
              </a:prstGeom>
              <a:noFill/>
            </p:spPr>
            <p:txBody>
              <a:bodyPr wrap="square">
                <a:spAutoFit/>
              </a:bodyPr>
              <a:lstStyle/>
              <a:p>
                <a14:m>
                  <m:oMath xmlns:m="http://schemas.openxmlformats.org/officeDocument/2006/math">
                    <m:f>
                      <m:fPr>
                        <m:ctrlPr>
                          <a:rPr lang="en-US" sz="2400" i="1" smtClean="0">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1</m:t>
                            </m:r>
                          </m:sub>
                        </m:sSub>
                      </m:den>
                    </m:f>
                    <m:r>
                      <a:rPr lang="en-US" sz="2400" i="1">
                        <a:solidFill>
                          <a:srgbClr val="C00000"/>
                        </a:solidFill>
                        <a:latin typeface="Cambria Math" panose="02040503050406030204" pitchFamily="18" charset="0"/>
                      </a:rPr>
                      <m:t>=</m:t>
                    </m:r>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𝑎</m:t>
                        </m:r>
                      </m:num>
                      <m:den>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1</m:t>
                            </m:r>
                          </m:sub>
                        </m:sSub>
                      </m:den>
                    </m:f>
                    <m:r>
                      <a:rPr lang="en-US" sz="2400" i="1">
                        <a:solidFill>
                          <a:srgbClr val="C00000"/>
                        </a:solidFill>
                        <a:latin typeface="Cambria Math" panose="02040503050406030204" pitchFamily="18" charset="0"/>
                      </a:rPr>
                      <m:t>×</m:t>
                    </m:r>
                  </m:oMath>
                </a14:m>
                <a:r>
                  <a:rPr lang="en-US" sz="2400" dirty="0">
                    <a:solidFill>
                      <a:srgbClr val="C00000"/>
                    </a:solidFill>
                  </a:rPr>
                  <a:t> </a:t>
                </a:r>
                <a14:m>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𝑓</m:t>
                        </m:r>
                      </m:num>
                      <m:den>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𝑎</m:t>
                        </m:r>
                      </m:den>
                    </m:f>
                    <m:r>
                      <a:rPr lang="en-US" sz="2400" i="1">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16" name="TextBox 15">
                <a:extLst>
                  <a:ext uri="{FF2B5EF4-FFF2-40B4-BE49-F238E27FC236}">
                    <a16:creationId xmlns:a16="http://schemas.microsoft.com/office/drawing/2014/main" id="{0D5DD9C3-B913-8FDE-4DC6-1DAEF1CA97AC}"/>
                  </a:ext>
                </a:extLst>
              </p:cNvPr>
              <p:cNvSpPr txBox="1">
                <a:spLocks noRot="1" noChangeAspect="1" noMove="1" noResize="1" noEditPoints="1" noAdjustHandles="1" noChangeArrowheads="1" noChangeShapeType="1" noTextEdit="1"/>
              </p:cNvSpPr>
              <p:nvPr/>
            </p:nvSpPr>
            <p:spPr>
              <a:xfrm>
                <a:off x="4380530" y="3971303"/>
                <a:ext cx="3936282" cy="679160"/>
              </a:xfrm>
              <a:prstGeom prst="rect">
                <a:avLst/>
              </a:prstGeom>
              <a:blipFill>
                <a:blip r:embed="rId18"/>
                <a:stretch>
                  <a:fillRect/>
                </a:stretch>
              </a:blipFill>
            </p:spPr>
            <p:txBody>
              <a:bodyPr/>
              <a:lstStyle/>
              <a:p>
                <a:r>
                  <a:rPr lang="en-US">
                    <a:noFill/>
                  </a:rPr>
                  <a:t> </a:t>
                </a:r>
              </a:p>
            </p:txBody>
          </p:sp>
        </mc:Fallback>
      </mc:AlternateContent>
      <p:sp>
        <p:nvSpPr>
          <p:cNvPr id="18" name="Left Bracket 17">
            <a:extLst>
              <a:ext uri="{FF2B5EF4-FFF2-40B4-BE49-F238E27FC236}">
                <a16:creationId xmlns:a16="http://schemas.microsoft.com/office/drawing/2014/main" id="{2C2D7397-86BB-D8C2-C913-7F9781F38D81}"/>
              </a:ext>
            </a:extLst>
          </p:cNvPr>
          <p:cNvSpPr/>
          <p:nvPr/>
        </p:nvSpPr>
        <p:spPr>
          <a:xfrm rot="5400000">
            <a:off x="5263479"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40567255-BDD4-EAAB-7D09-BC0BC50097F2}"/>
              </a:ext>
            </a:extLst>
          </p:cNvPr>
          <p:cNvSpPr/>
          <p:nvPr/>
        </p:nvSpPr>
        <p:spPr>
          <a:xfrm rot="5400000">
            <a:off x="5851307" y="3792487"/>
            <a:ext cx="62330" cy="370768"/>
          </a:xfrm>
          <a:prstGeom prst="lef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443764D9-141F-C82A-E55D-3101B1727207}"/>
              </a:ext>
            </a:extLst>
          </p:cNvPr>
          <p:cNvSpPr txBox="1"/>
          <p:nvPr/>
        </p:nvSpPr>
        <p:spPr>
          <a:xfrm>
            <a:off x="5726915" y="3653836"/>
            <a:ext cx="477819" cy="307777"/>
          </a:xfrm>
          <a:prstGeom prst="rect">
            <a:avLst/>
          </a:prstGeom>
          <a:noFill/>
        </p:spPr>
        <p:txBody>
          <a:bodyPr wrap="square">
            <a:spAutoFit/>
          </a:bodyPr>
          <a:lstStyle/>
          <a:p>
            <a:r>
              <a:rPr lang="en-US" sz="1400" b="0" dirty="0">
                <a:solidFill>
                  <a:srgbClr val="C00000"/>
                </a:solidFill>
              </a:rPr>
              <a:t>U</a:t>
            </a:r>
            <a:endParaRPr lang="en-US" dirty="0"/>
          </a:p>
        </p:txBody>
      </p:sp>
      <p:sp>
        <p:nvSpPr>
          <p:cNvPr id="21" name="TextBox 20">
            <a:extLst>
              <a:ext uri="{FF2B5EF4-FFF2-40B4-BE49-F238E27FC236}">
                <a16:creationId xmlns:a16="http://schemas.microsoft.com/office/drawing/2014/main" id="{1354A8BF-AE0E-9FE1-BF03-5DF55CB223FB}"/>
              </a:ext>
            </a:extLst>
          </p:cNvPr>
          <p:cNvSpPr txBox="1"/>
          <p:nvPr/>
        </p:nvSpPr>
        <p:spPr>
          <a:xfrm>
            <a:off x="5169850" y="3661289"/>
            <a:ext cx="477819" cy="307777"/>
          </a:xfrm>
          <a:prstGeom prst="rect">
            <a:avLst/>
          </a:prstGeom>
          <a:noFill/>
        </p:spPr>
        <p:txBody>
          <a:bodyPr wrap="square">
            <a:spAutoFit/>
          </a:bodyPr>
          <a:lstStyle/>
          <a:p>
            <a:r>
              <a:rPr lang="en-US" dirty="0">
                <a:solidFill>
                  <a:srgbClr val="C00000"/>
                </a:solidFill>
              </a:rPr>
              <a:t>L</a:t>
            </a:r>
            <a:endParaRPr lang="en-US" dirty="0"/>
          </a:p>
        </p:txBody>
      </p:sp>
      <p:sp>
        <p:nvSpPr>
          <p:cNvPr id="22" name="TextBox 21">
            <a:extLst>
              <a:ext uri="{FF2B5EF4-FFF2-40B4-BE49-F238E27FC236}">
                <a16:creationId xmlns:a16="http://schemas.microsoft.com/office/drawing/2014/main" id="{FD37E524-35DD-8F8A-5267-B15D73B4CE98}"/>
              </a:ext>
            </a:extLst>
          </p:cNvPr>
          <p:cNvSpPr txBox="1"/>
          <p:nvPr/>
        </p:nvSpPr>
        <p:spPr>
          <a:xfrm>
            <a:off x="7368602" y="79180"/>
            <a:ext cx="1705729" cy="523220"/>
          </a:xfrm>
          <a:prstGeom prst="rect">
            <a:avLst/>
          </a:prstGeom>
          <a:noFill/>
        </p:spPr>
        <p:txBody>
          <a:bodyPr wrap="square">
            <a:spAutoFit/>
          </a:bodyPr>
          <a:lstStyle/>
          <a:p>
            <a:r>
              <a:rPr lang="en-US" sz="1400" b="0" dirty="0">
                <a:solidFill>
                  <a:srgbClr val="C00000"/>
                </a:solidFill>
                <a:latin typeface="Tahoma" panose="020B0604030504040204" pitchFamily="34" charset="0"/>
                <a:ea typeface="Tahoma" panose="020B0604030504040204" pitchFamily="34" charset="0"/>
                <a:cs typeface="Tahoma" panose="020B0604030504040204" pitchFamily="34" charset="0"/>
              </a:rPr>
              <a:t>U: Upstream grad</a:t>
            </a:r>
          </a:p>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L: Local grad</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546CA03-D2C5-C583-BD0E-A993A616C50B}"/>
                  </a:ext>
                </a:extLst>
              </p:cNvPr>
              <p:cNvSpPr txBox="1"/>
              <p:nvPr/>
            </p:nvSpPr>
            <p:spPr>
              <a:xfrm>
                <a:off x="4166742" y="2087362"/>
                <a:ext cx="22558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𝑥</m:t>
                          </m:r>
                        </m:e>
                        <m:sub>
                          <m:r>
                            <a:rPr lang="en-US" sz="2400" b="0" i="1" smtClean="0">
                              <a:solidFill>
                                <a:srgbClr val="C00000"/>
                              </a:solidFill>
                              <a:latin typeface="Cambria Math" panose="02040503050406030204" pitchFamily="18" charset="0"/>
                            </a:rPr>
                            <m:t>2</m:t>
                          </m:r>
                        </m:sub>
                      </m:sSub>
                    </m:oMath>
                  </m:oMathPara>
                </a14:m>
                <a:endParaRPr lang="en-US" sz="2400" dirty="0"/>
              </a:p>
            </p:txBody>
          </p:sp>
        </mc:Choice>
        <mc:Fallback xmlns="">
          <p:sp>
            <p:nvSpPr>
              <p:cNvPr id="24" name="TextBox 23">
                <a:extLst>
                  <a:ext uri="{FF2B5EF4-FFF2-40B4-BE49-F238E27FC236}">
                    <a16:creationId xmlns:a16="http://schemas.microsoft.com/office/drawing/2014/main" id="{6546CA03-D2C5-C583-BD0E-A993A616C50B}"/>
                  </a:ext>
                </a:extLst>
              </p:cNvPr>
              <p:cNvSpPr txBox="1">
                <a:spLocks noRot="1" noChangeAspect="1" noMove="1" noResize="1" noEditPoints="1" noAdjustHandles="1" noChangeArrowheads="1" noChangeShapeType="1" noTextEdit="1"/>
              </p:cNvSpPr>
              <p:nvPr/>
            </p:nvSpPr>
            <p:spPr>
              <a:xfrm>
                <a:off x="4166742" y="2087362"/>
                <a:ext cx="2255804" cy="461665"/>
              </a:xfrm>
              <a:prstGeom prst="rect">
                <a:avLst/>
              </a:prstGeom>
              <a:blipFill>
                <a:blip r:embed="rId19"/>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5B3A4A-9EC9-10BE-45E5-307F24540205}"/>
                  </a:ext>
                </a:extLst>
              </p:cNvPr>
              <p:cNvSpPr txBox="1"/>
              <p:nvPr/>
            </p:nvSpPr>
            <p:spPr>
              <a:xfrm>
                <a:off x="6286938" y="4018349"/>
                <a:ext cx="219533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1×3=3</m:t>
                      </m:r>
                    </m:oMath>
                  </m:oMathPara>
                </a14:m>
                <a:endParaRPr lang="en-US" sz="2400" dirty="0"/>
              </a:p>
            </p:txBody>
          </p:sp>
        </mc:Choice>
        <mc:Fallback xmlns="">
          <p:sp>
            <p:nvSpPr>
              <p:cNvPr id="4" name="TextBox 3">
                <a:extLst>
                  <a:ext uri="{FF2B5EF4-FFF2-40B4-BE49-F238E27FC236}">
                    <a16:creationId xmlns:a16="http://schemas.microsoft.com/office/drawing/2014/main" id="{D35B3A4A-9EC9-10BE-45E5-307F24540205}"/>
                  </a:ext>
                </a:extLst>
              </p:cNvPr>
              <p:cNvSpPr txBox="1">
                <a:spLocks noRot="1" noChangeAspect="1" noMove="1" noResize="1" noEditPoints="1" noAdjustHandles="1" noChangeArrowheads="1" noChangeShapeType="1" noTextEdit="1"/>
              </p:cNvSpPr>
              <p:nvPr/>
            </p:nvSpPr>
            <p:spPr>
              <a:xfrm>
                <a:off x="6286938" y="4018349"/>
                <a:ext cx="2195337" cy="461665"/>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C2366EB-BCED-9AD6-8163-BFFF4D9C3FCB}"/>
                  </a:ext>
                </a:extLst>
              </p:cNvPr>
              <p:cNvSpPr txBox="1"/>
              <p:nvPr/>
            </p:nvSpPr>
            <p:spPr>
              <a:xfrm>
                <a:off x="6161101" y="3030945"/>
                <a:ext cx="24122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1×3=3</m:t>
                      </m:r>
                    </m:oMath>
                  </m:oMathPara>
                </a14:m>
                <a:endParaRPr lang="en-US" sz="2400" dirty="0"/>
              </a:p>
            </p:txBody>
          </p:sp>
        </mc:Choice>
        <mc:Fallback xmlns="">
          <p:sp>
            <p:nvSpPr>
              <p:cNvPr id="3" name="TextBox 2">
                <a:extLst>
                  <a:ext uri="{FF2B5EF4-FFF2-40B4-BE49-F238E27FC236}">
                    <a16:creationId xmlns:a16="http://schemas.microsoft.com/office/drawing/2014/main" id="{4C2366EB-BCED-9AD6-8163-BFFF4D9C3FCB}"/>
                  </a:ext>
                </a:extLst>
              </p:cNvPr>
              <p:cNvSpPr txBox="1">
                <a:spLocks noRot="1" noChangeAspect="1" noMove="1" noResize="1" noEditPoints="1" noAdjustHandles="1" noChangeArrowheads="1" noChangeShapeType="1" noTextEdit="1"/>
              </p:cNvSpPr>
              <p:nvPr/>
            </p:nvSpPr>
            <p:spPr>
              <a:xfrm>
                <a:off x="6161101" y="3030945"/>
                <a:ext cx="2412286"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9C15F3-245C-4236-CB8A-A829D6F55B0F}"/>
                  </a:ext>
                </a:extLst>
              </p:cNvPr>
              <p:cNvSpPr txBox="1"/>
              <p:nvPr/>
            </p:nvSpPr>
            <p:spPr>
              <a:xfrm>
                <a:off x="547017" y="4120254"/>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9</m:t>
                      </m:r>
                    </m:oMath>
                  </m:oMathPara>
                </a14:m>
                <a:endParaRPr lang="en-US" sz="1800" dirty="0"/>
              </a:p>
            </p:txBody>
          </p:sp>
        </mc:Choice>
        <mc:Fallback xmlns="">
          <p:sp>
            <p:nvSpPr>
              <p:cNvPr id="26" name="TextBox 25">
                <a:extLst>
                  <a:ext uri="{FF2B5EF4-FFF2-40B4-BE49-F238E27FC236}">
                    <a16:creationId xmlns:a16="http://schemas.microsoft.com/office/drawing/2014/main" id="{7F9C15F3-245C-4236-CB8A-A829D6F55B0F}"/>
                  </a:ext>
                </a:extLst>
              </p:cNvPr>
              <p:cNvSpPr txBox="1">
                <a:spLocks noRot="1" noChangeAspect="1" noMove="1" noResize="1" noEditPoints="1" noAdjustHandles="1" noChangeArrowheads="1" noChangeShapeType="1" noTextEdit="1"/>
              </p:cNvSpPr>
              <p:nvPr/>
            </p:nvSpPr>
            <p:spPr>
              <a:xfrm>
                <a:off x="547017" y="4120254"/>
                <a:ext cx="502353" cy="369332"/>
              </a:xfrm>
              <a:prstGeom prst="rect">
                <a:avLst/>
              </a:prstGeom>
              <a:blipFill>
                <a:blip r:embed="rId22"/>
                <a:stretch>
                  <a:fillRect/>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912B8ECC-4FFC-95B9-61C0-8E5424EB9B52}"/>
              </a:ext>
            </a:extLst>
          </p:cNvPr>
          <p:cNvCxnSpPr>
            <a:cxnSpLocks/>
          </p:cNvCxnSpPr>
          <p:nvPr/>
        </p:nvCxnSpPr>
        <p:spPr>
          <a:xfrm flipH="1">
            <a:off x="1504796" y="3066466"/>
            <a:ext cx="426719" cy="0"/>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B433BFE-FAFB-2F79-B7AF-A7BE590771BA}"/>
                  </a:ext>
                </a:extLst>
              </p:cNvPr>
              <p:cNvSpPr txBox="1"/>
              <p:nvPr/>
            </p:nvSpPr>
            <p:spPr>
              <a:xfrm>
                <a:off x="1773127" y="2864382"/>
                <a:ext cx="58238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8" name="TextBox 27">
                <a:extLst>
                  <a:ext uri="{FF2B5EF4-FFF2-40B4-BE49-F238E27FC236}">
                    <a16:creationId xmlns:a16="http://schemas.microsoft.com/office/drawing/2014/main" id="{7B433BFE-FAFB-2F79-B7AF-A7BE590771BA}"/>
                  </a:ext>
                </a:extLst>
              </p:cNvPr>
              <p:cNvSpPr txBox="1">
                <a:spLocks noRot="1" noChangeAspect="1" noMove="1" noResize="1" noEditPoints="1" noAdjustHandles="1" noChangeArrowheads="1" noChangeShapeType="1" noTextEdit="1"/>
              </p:cNvSpPr>
              <p:nvPr/>
            </p:nvSpPr>
            <p:spPr>
              <a:xfrm>
                <a:off x="1773127" y="2864382"/>
                <a:ext cx="58238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9314929-C21F-7AC2-CBC8-80805AEF7856}"/>
                  </a:ext>
                </a:extLst>
              </p:cNvPr>
              <p:cNvSpPr txBox="1"/>
              <p:nvPr/>
            </p:nvSpPr>
            <p:spPr>
              <a:xfrm>
                <a:off x="491885" y="3308383"/>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3" name="TextBox 22">
                <a:extLst>
                  <a:ext uri="{FF2B5EF4-FFF2-40B4-BE49-F238E27FC236}">
                    <a16:creationId xmlns:a16="http://schemas.microsoft.com/office/drawing/2014/main" id="{19314929-C21F-7AC2-CBC8-80805AEF7856}"/>
                  </a:ext>
                </a:extLst>
              </p:cNvPr>
              <p:cNvSpPr txBox="1">
                <a:spLocks noRot="1" noChangeAspect="1" noMove="1" noResize="1" noEditPoints="1" noAdjustHandles="1" noChangeArrowheads="1" noChangeShapeType="1" noTextEdit="1"/>
              </p:cNvSpPr>
              <p:nvPr/>
            </p:nvSpPr>
            <p:spPr>
              <a:xfrm>
                <a:off x="491885" y="3308383"/>
                <a:ext cx="502353" cy="369332"/>
              </a:xfrm>
              <a:prstGeom prst="rect">
                <a:avLst/>
              </a:prstGeom>
              <a:blipFill>
                <a:blip r:embed="rId24"/>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41CF9323-2451-F6DB-4F84-5B513C75F27A}"/>
              </a:ext>
            </a:extLst>
          </p:cNvPr>
          <p:cNvCxnSpPr>
            <a:cxnSpLocks/>
            <a:stCxn id="16" idx="1"/>
          </p:cNvCxnSpPr>
          <p:nvPr/>
        </p:nvCxnSpPr>
        <p:spPr>
          <a:xfrm flipH="1" flipV="1">
            <a:off x="870857" y="2864382"/>
            <a:ext cx="3509673" cy="1446501"/>
          </a:xfrm>
          <a:prstGeom prst="straightConnector1">
            <a:avLst/>
          </a:prstGeom>
          <a:ln w="22225">
            <a:solidFill>
              <a:srgbClr val="C00000"/>
            </a:solidFill>
            <a:prstDash val="sysDot"/>
            <a:headEnd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E7F3B37-018E-A504-4682-67BF7EFA4A35}"/>
                  </a:ext>
                </a:extLst>
              </p:cNvPr>
              <p:cNvSpPr txBox="1"/>
              <p:nvPr/>
            </p:nvSpPr>
            <p:spPr>
              <a:xfrm>
                <a:off x="478822" y="2546379"/>
                <a:ext cx="50235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C00000"/>
                          </a:solidFill>
                          <a:latin typeface="Cambria Math" panose="02040503050406030204" pitchFamily="18" charset="0"/>
                        </a:rPr>
                        <m:t>3</m:t>
                      </m:r>
                    </m:oMath>
                  </m:oMathPara>
                </a14:m>
                <a:endParaRPr lang="en-US" sz="1800" dirty="0"/>
              </a:p>
            </p:txBody>
          </p:sp>
        </mc:Choice>
        <mc:Fallback xmlns="">
          <p:sp>
            <p:nvSpPr>
              <p:cNvPr id="29" name="TextBox 28">
                <a:extLst>
                  <a:ext uri="{FF2B5EF4-FFF2-40B4-BE49-F238E27FC236}">
                    <a16:creationId xmlns:a16="http://schemas.microsoft.com/office/drawing/2014/main" id="{5E7F3B37-018E-A504-4682-67BF7EFA4A35}"/>
                  </a:ext>
                </a:extLst>
              </p:cNvPr>
              <p:cNvSpPr txBox="1">
                <a:spLocks noRot="1" noChangeAspect="1" noMove="1" noResize="1" noEditPoints="1" noAdjustHandles="1" noChangeArrowheads="1" noChangeShapeType="1" noTextEdit="1"/>
              </p:cNvSpPr>
              <p:nvPr/>
            </p:nvSpPr>
            <p:spPr>
              <a:xfrm>
                <a:off x="478822" y="2546379"/>
                <a:ext cx="502353" cy="369332"/>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84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extLst>
    <p:ext uri="{6950BFC3-D8DA-4A85-94F7-54DA5524770B}">
      <p188:commentRel xmlns:p188="http://schemas.microsoft.com/office/powerpoint/2018/8/main" r:id="rId3"/>
    </p:ext>
  </p:extLs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3F2E-B37F-8E96-1BC9-2821417FBCF7}"/>
              </a:ext>
            </a:extLst>
          </p:cNvPr>
          <p:cNvSpPr>
            <a:spLocks noGrp="1"/>
          </p:cNvSpPr>
          <p:nvPr>
            <p:ph type="title"/>
          </p:nvPr>
        </p:nvSpPr>
        <p:spPr/>
        <p:txBody>
          <a:bodyPr>
            <a:normAutofit/>
          </a:bodyPr>
          <a:lstStyle/>
          <a:p>
            <a:r>
              <a:rPr lang="en-US" spc="-4"/>
              <a:t>Backprop via Computation Graph</a:t>
            </a:r>
            <a:endParaRPr lang="en-US"/>
          </a:p>
        </p:txBody>
      </p:sp>
      <p:sp>
        <p:nvSpPr>
          <p:cNvPr id="3" name="Content Placeholder 2">
            <a:extLst>
              <a:ext uri="{FF2B5EF4-FFF2-40B4-BE49-F238E27FC236}">
                <a16:creationId xmlns:a16="http://schemas.microsoft.com/office/drawing/2014/main" id="{E033A81A-809F-FA7B-C766-08D1E290ECB8}"/>
              </a:ext>
            </a:extLst>
          </p:cNvPr>
          <p:cNvSpPr>
            <a:spLocks noGrp="1"/>
          </p:cNvSpPr>
          <p:nvPr>
            <p:ph type="body" sz="quarter" idx="16"/>
          </p:nvPr>
        </p:nvSpPr>
        <p:spPr/>
        <p:txBody>
          <a:bodyPr/>
          <a:lstStyle/>
          <a:p>
            <a:r>
              <a:rPr lang="en-US"/>
              <a:t>What if the network does not have a regular structure? Same idea! </a:t>
            </a:r>
          </a:p>
          <a:p>
            <a:endParaRPr lang="en-US"/>
          </a:p>
          <a:p>
            <a:pPr marL="342900" indent="-342900">
              <a:buFont typeface="+mj-lt"/>
              <a:buAutoNum type="arabicPeriod"/>
            </a:pPr>
            <a:r>
              <a:rPr lang="en-US"/>
              <a:t>Sort the nodes in </a:t>
            </a:r>
            <a:r>
              <a:rPr lang="en-US">
                <a:solidFill>
                  <a:srgbClr val="C00000"/>
                </a:solidFill>
              </a:rPr>
              <a:t>topological order</a:t>
            </a:r>
            <a:r>
              <a:rPr lang="en-US"/>
              <a:t> (what depends on what)</a:t>
            </a:r>
          </a:p>
          <a:p>
            <a:pPr marL="342900" indent="-342900">
              <a:buFont typeface="+mj-lt"/>
              <a:buAutoNum type="arabicPeriod"/>
            </a:pPr>
            <a:r>
              <a:rPr lang="en-US"/>
              <a:t>Forward-Propagation: </a:t>
            </a:r>
          </a:p>
          <a:p>
            <a:pPr lvl="1"/>
            <a:r>
              <a:rPr lang="en-US"/>
              <a:t>Visit nodes in topological sort order and </a:t>
            </a:r>
            <a:br>
              <a:rPr lang="en-US"/>
            </a:br>
            <a:r>
              <a:rPr lang="en-US"/>
              <a:t>compute value of node given predecessors</a:t>
            </a:r>
          </a:p>
          <a:p>
            <a:pPr marL="342900" indent="-342900">
              <a:buFont typeface="+mj-lt"/>
              <a:buAutoNum type="arabicPeriod"/>
            </a:pPr>
            <a:r>
              <a:rPr lang="en-US"/>
              <a:t>Backward-Propagation: </a:t>
            </a:r>
          </a:p>
          <a:p>
            <a:pPr lvl="1"/>
            <a:r>
              <a:rPr lang="en-US"/>
              <a:t>Compute </a:t>
            </a:r>
            <a:r>
              <a:rPr lang="en-US">
                <a:solidFill>
                  <a:srgbClr val="C00000"/>
                </a:solidFill>
              </a:rPr>
              <a:t>local gradients </a:t>
            </a:r>
          </a:p>
          <a:p>
            <a:pPr lvl="1"/>
            <a:r>
              <a:rPr lang="en-US"/>
              <a:t>Visit nodes in reverse order and </a:t>
            </a:r>
            <a:br>
              <a:rPr lang="en-US"/>
            </a:br>
            <a:r>
              <a:rPr lang="en-US"/>
              <a:t>compute </a:t>
            </a:r>
            <a:r>
              <a:rPr lang="en-US">
                <a:solidFill>
                  <a:srgbClr val="C00000"/>
                </a:solidFill>
              </a:rPr>
              <a:t>global gradients </a:t>
            </a:r>
            <a:r>
              <a:rPr lang="en-US"/>
              <a:t>using gradients of successors</a:t>
            </a:r>
          </a:p>
          <a:p>
            <a:pPr marL="684212" lvl="1" indent="-342900"/>
            <a:endParaRPr lang="en-US" b="1"/>
          </a:p>
          <a:p>
            <a:pPr marL="0" indent="0">
              <a:buNone/>
            </a:pPr>
            <a:endParaRPr lang="en-US"/>
          </a:p>
          <a:p>
            <a:pPr lvl="1"/>
            <a:endParaRPr lang="en-US"/>
          </a:p>
          <a:p>
            <a:pPr lvl="1"/>
            <a:endParaRPr lang="en-US"/>
          </a:p>
        </p:txBody>
      </p:sp>
      <p:grpSp>
        <p:nvGrpSpPr>
          <p:cNvPr id="4" name="object 5">
            <a:extLst>
              <a:ext uri="{FF2B5EF4-FFF2-40B4-BE49-F238E27FC236}">
                <a16:creationId xmlns:a16="http://schemas.microsoft.com/office/drawing/2014/main" id="{C03D6B0C-692D-54A2-DEB9-C6A621F82BAC}"/>
              </a:ext>
            </a:extLst>
          </p:cNvPr>
          <p:cNvGrpSpPr/>
          <p:nvPr/>
        </p:nvGrpSpPr>
        <p:grpSpPr>
          <a:xfrm>
            <a:off x="7684039" y="1017725"/>
            <a:ext cx="520541" cy="528638"/>
            <a:chOff x="3323723" y="1395207"/>
            <a:chExt cx="694055" cy="704850"/>
          </a:xfrm>
        </p:grpSpPr>
        <p:pic>
          <p:nvPicPr>
            <p:cNvPr id="5" name="object 6">
              <a:extLst>
                <a:ext uri="{FF2B5EF4-FFF2-40B4-BE49-F238E27FC236}">
                  <a16:creationId xmlns:a16="http://schemas.microsoft.com/office/drawing/2014/main" id="{4557F000-6B29-35F9-373F-B38B6E37FDA0}"/>
                </a:ext>
              </a:extLst>
            </p:cNvPr>
            <p:cNvPicPr/>
            <p:nvPr/>
          </p:nvPicPr>
          <p:blipFill>
            <a:blip r:embed="rId2" cstate="print"/>
            <a:stretch>
              <a:fillRect/>
            </a:stretch>
          </p:blipFill>
          <p:spPr>
            <a:xfrm>
              <a:off x="3763317" y="1395207"/>
              <a:ext cx="254293" cy="333473"/>
            </a:xfrm>
            <a:prstGeom prst="rect">
              <a:avLst/>
            </a:prstGeom>
          </p:spPr>
        </p:pic>
        <p:sp>
          <p:nvSpPr>
            <p:cNvPr id="6" name="object 7">
              <a:extLst>
                <a:ext uri="{FF2B5EF4-FFF2-40B4-BE49-F238E27FC236}">
                  <a16:creationId xmlns:a16="http://schemas.microsoft.com/office/drawing/2014/main" id="{46E5ACB7-99E5-039B-0505-D88F8E9883A6}"/>
                </a:ext>
              </a:extLst>
            </p:cNvPr>
            <p:cNvSpPr/>
            <p:nvPr/>
          </p:nvSpPr>
          <p:spPr>
            <a:xfrm>
              <a:off x="3323723" y="1672638"/>
              <a:ext cx="440055" cy="427355"/>
            </a:xfrm>
            <a:custGeom>
              <a:avLst/>
              <a:gdLst/>
              <a:ahLst/>
              <a:cxnLst/>
              <a:rect l="l" t="t" r="r" b="b"/>
              <a:pathLst>
                <a:path w="440054" h="427355">
                  <a:moveTo>
                    <a:pt x="219796" y="0"/>
                  </a:moveTo>
                  <a:lnTo>
                    <a:pt x="169398" y="5636"/>
                  </a:lnTo>
                  <a:lnTo>
                    <a:pt x="123135" y="21690"/>
                  </a:lnTo>
                  <a:lnTo>
                    <a:pt x="82324" y="46882"/>
                  </a:lnTo>
                  <a:lnTo>
                    <a:pt x="48286" y="79930"/>
                  </a:lnTo>
                  <a:lnTo>
                    <a:pt x="22340" y="119554"/>
                  </a:lnTo>
                  <a:lnTo>
                    <a:pt x="5804" y="164472"/>
                  </a:lnTo>
                  <a:lnTo>
                    <a:pt x="0" y="213404"/>
                  </a:lnTo>
                  <a:lnTo>
                    <a:pt x="5804" y="262336"/>
                  </a:lnTo>
                  <a:lnTo>
                    <a:pt x="22340" y="307255"/>
                  </a:lnTo>
                  <a:lnTo>
                    <a:pt x="48286" y="346878"/>
                  </a:lnTo>
                  <a:lnTo>
                    <a:pt x="82324" y="379927"/>
                  </a:lnTo>
                  <a:lnTo>
                    <a:pt x="123135" y="405119"/>
                  </a:lnTo>
                  <a:lnTo>
                    <a:pt x="169398" y="421173"/>
                  </a:lnTo>
                  <a:lnTo>
                    <a:pt x="219796" y="426810"/>
                  </a:lnTo>
                  <a:lnTo>
                    <a:pt x="270193" y="421173"/>
                  </a:lnTo>
                  <a:lnTo>
                    <a:pt x="316457" y="405119"/>
                  </a:lnTo>
                  <a:lnTo>
                    <a:pt x="357268" y="379927"/>
                  </a:lnTo>
                  <a:lnTo>
                    <a:pt x="391306" y="346878"/>
                  </a:lnTo>
                  <a:lnTo>
                    <a:pt x="417253" y="307255"/>
                  </a:lnTo>
                  <a:lnTo>
                    <a:pt x="433788" y="262336"/>
                  </a:lnTo>
                  <a:lnTo>
                    <a:pt x="439593" y="213404"/>
                  </a:lnTo>
                  <a:lnTo>
                    <a:pt x="433788" y="164472"/>
                  </a:lnTo>
                  <a:lnTo>
                    <a:pt x="417253" y="119554"/>
                  </a:lnTo>
                  <a:lnTo>
                    <a:pt x="391306" y="79930"/>
                  </a:lnTo>
                  <a:lnTo>
                    <a:pt x="357268" y="46882"/>
                  </a:lnTo>
                  <a:lnTo>
                    <a:pt x="316457" y="21690"/>
                  </a:lnTo>
                  <a:lnTo>
                    <a:pt x="270193" y="5636"/>
                  </a:lnTo>
                  <a:lnTo>
                    <a:pt x="219796" y="0"/>
                  </a:lnTo>
                  <a:close/>
                </a:path>
              </a:pathLst>
            </a:custGeom>
            <a:solidFill>
              <a:srgbClr val="8C1515"/>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pic>
        <p:nvPicPr>
          <p:cNvPr id="8" name="object 10">
            <a:extLst>
              <a:ext uri="{FF2B5EF4-FFF2-40B4-BE49-F238E27FC236}">
                <a16:creationId xmlns:a16="http://schemas.microsoft.com/office/drawing/2014/main" id="{DC1C8E99-5777-AA0C-F8B1-0A9A72095F54}"/>
              </a:ext>
            </a:extLst>
          </p:cNvPr>
          <p:cNvPicPr/>
          <p:nvPr/>
        </p:nvPicPr>
        <p:blipFill>
          <a:blip r:embed="rId3" cstate="print"/>
          <a:stretch>
            <a:fillRect/>
          </a:stretch>
        </p:blipFill>
        <p:spPr>
          <a:xfrm>
            <a:off x="7759078" y="3608909"/>
            <a:ext cx="199282" cy="174371"/>
          </a:xfrm>
          <a:prstGeom prst="rect">
            <a:avLst/>
          </a:prstGeom>
        </p:spPr>
      </p:pic>
      <p:pic>
        <p:nvPicPr>
          <p:cNvPr id="9" name="object 11">
            <a:extLst>
              <a:ext uri="{FF2B5EF4-FFF2-40B4-BE49-F238E27FC236}">
                <a16:creationId xmlns:a16="http://schemas.microsoft.com/office/drawing/2014/main" id="{26034C39-FAB7-2C83-310C-C254B23B229A}"/>
              </a:ext>
            </a:extLst>
          </p:cNvPr>
          <p:cNvPicPr/>
          <p:nvPr/>
        </p:nvPicPr>
        <p:blipFill>
          <a:blip r:embed="rId4" cstate="print"/>
          <a:stretch>
            <a:fillRect/>
          </a:stretch>
        </p:blipFill>
        <p:spPr>
          <a:xfrm>
            <a:off x="7097693" y="2386541"/>
            <a:ext cx="248072" cy="193083"/>
          </a:xfrm>
          <a:prstGeom prst="rect">
            <a:avLst/>
          </a:prstGeom>
        </p:spPr>
      </p:pic>
      <p:pic>
        <p:nvPicPr>
          <p:cNvPr id="10" name="object 12">
            <a:extLst>
              <a:ext uri="{FF2B5EF4-FFF2-40B4-BE49-F238E27FC236}">
                <a16:creationId xmlns:a16="http://schemas.microsoft.com/office/drawing/2014/main" id="{A55400EF-0EB9-640B-FDA6-9467E49BF182}"/>
              </a:ext>
            </a:extLst>
          </p:cNvPr>
          <p:cNvPicPr/>
          <p:nvPr/>
        </p:nvPicPr>
        <p:blipFill>
          <a:blip r:embed="rId5" cstate="print"/>
          <a:stretch>
            <a:fillRect/>
          </a:stretch>
        </p:blipFill>
        <p:spPr>
          <a:xfrm>
            <a:off x="8716150" y="2480198"/>
            <a:ext cx="291082" cy="188125"/>
          </a:xfrm>
          <a:prstGeom prst="rect">
            <a:avLst/>
          </a:prstGeom>
        </p:spPr>
      </p:pic>
      <p:pic>
        <p:nvPicPr>
          <p:cNvPr id="11" name="object 13">
            <a:extLst>
              <a:ext uri="{FF2B5EF4-FFF2-40B4-BE49-F238E27FC236}">
                <a16:creationId xmlns:a16="http://schemas.microsoft.com/office/drawing/2014/main" id="{F2AC9402-714C-58F0-0A2C-00579A0E53E1}"/>
              </a:ext>
            </a:extLst>
          </p:cNvPr>
          <p:cNvPicPr/>
          <p:nvPr/>
        </p:nvPicPr>
        <p:blipFill>
          <a:blip r:embed="rId6" cstate="print"/>
          <a:stretch>
            <a:fillRect/>
          </a:stretch>
        </p:blipFill>
        <p:spPr>
          <a:xfrm>
            <a:off x="7956407" y="2465602"/>
            <a:ext cx="267662" cy="204742"/>
          </a:xfrm>
          <a:prstGeom prst="rect">
            <a:avLst/>
          </a:prstGeom>
        </p:spPr>
      </p:pic>
      <p:pic>
        <p:nvPicPr>
          <p:cNvPr id="12" name="object 14">
            <a:extLst>
              <a:ext uri="{FF2B5EF4-FFF2-40B4-BE49-F238E27FC236}">
                <a16:creationId xmlns:a16="http://schemas.microsoft.com/office/drawing/2014/main" id="{A5FEDCB4-6AF1-71D2-5035-4F670937A2E2}"/>
              </a:ext>
            </a:extLst>
          </p:cNvPr>
          <p:cNvPicPr/>
          <p:nvPr/>
        </p:nvPicPr>
        <p:blipFill>
          <a:blip r:embed="rId7" cstate="print"/>
          <a:stretch>
            <a:fillRect/>
          </a:stretch>
        </p:blipFill>
        <p:spPr>
          <a:xfrm>
            <a:off x="6781439" y="1961958"/>
            <a:ext cx="2001897" cy="2359833"/>
          </a:xfrm>
          <a:prstGeom prst="rect">
            <a:avLst/>
          </a:prstGeom>
        </p:spPr>
      </p:pic>
      <p:sp>
        <p:nvSpPr>
          <p:cNvPr id="13" name="object 15">
            <a:extLst>
              <a:ext uri="{FF2B5EF4-FFF2-40B4-BE49-F238E27FC236}">
                <a16:creationId xmlns:a16="http://schemas.microsoft.com/office/drawing/2014/main" id="{68607A17-DC55-AE6A-935A-0321C6AE7432}"/>
              </a:ext>
            </a:extLst>
          </p:cNvPr>
          <p:cNvSpPr txBox="1"/>
          <p:nvPr/>
        </p:nvSpPr>
        <p:spPr>
          <a:xfrm>
            <a:off x="8068526" y="2293515"/>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4" name="object 16">
            <a:extLst>
              <a:ext uri="{FF2B5EF4-FFF2-40B4-BE49-F238E27FC236}">
                <a16:creationId xmlns:a16="http://schemas.microsoft.com/office/drawing/2014/main" id="{6ECF1970-268E-7DCB-91D7-3995C706A48A}"/>
              </a:ext>
            </a:extLst>
          </p:cNvPr>
          <p:cNvSpPr txBox="1"/>
          <p:nvPr/>
        </p:nvSpPr>
        <p:spPr>
          <a:xfrm>
            <a:off x="7647670" y="1529991"/>
            <a:ext cx="344329" cy="563616"/>
          </a:xfrm>
          <a:prstGeom prst="rect">
            <a:avLst/>
          </a:prstGeom>
        </p:spPr>
        <p:txBody>
          <a:bodyPr vert="horz" wrap="square" lIns="0" tIns="9525" rIns="0" bIns="0" rtlCol="0">
            <a:spAutoFit/>
          </a:bodyPr>
          <a:lstStyle/>
          <a:p>
            <a:pPr marL="9525">
              <a:spcBef>
                <a:spcPts val="75"/>
              </a:spcBef>
            </a:pPr>
            <a:r>
              <a:rPr sz="3600">
                <a:latin typeface="Calibri"/>
                <a:ea typeface="Tahoma" panose="020B0604030504040204" pitchFamily="34" charset="0"/>
                <a:cs typeface="Calibri"/>
              </a:rPr>
              <a:t>…</a:t>
            </a:r>
          </a:p>
        </p:txBody>
      </p:sp>
      <p:sp>
        <p:nvSpPr>
          <p:cNvPr id="15" name="object 17">
            <a:extLst>
              <a:ext uri="{FF2B5EF4-FFF2-40B4-BE49-F238E27FC236}">
                <a16:creationId xmlns:a16="http://schemas.microsoft.com/office/drawing/2014/main" id="{5F096E07-9C11-6461-A3E7-55122B2D2275}"/>
              </a:ext>
            </a:extLst>
          </p:cNvPr>
          <p:cNvSpPr txBox="1"/>
          <p:nvPr/>
        </p:nvSpPr>
        <p:spPr>
          <a:xfrm>
            <a:off x="7729650" y="4327349"/>
            <a:ext cx="619125" cy="286617"/>
          </a:xfrm>
          <a:prstGeom prst="rect">
            <a:avLst/>
          </a:prstGeom>
        </p:spPr>
        <p:txBody>
          <a:bodyPr vert="horz" wrap="square" lIns="0" tIns="9525" rIns="0" bIns="0" rtlCol="0">
            <a:spAutoFit/>
          </a:bodyPr>
          <a:lstStyle/>
          <a:p>
            <a:pPr marL="9525">
              <a:spcBef>
                <a:spcPts val="75"/>
              </a:spcBef>
            </a:pPr>
            <a:r>
              <a:rPr sz="1800" spc="-4">
                <a:latin typeface="Calibri"/>
                <a:ea typeface="Tahoma" panose="020B0604030504040204" pitchFamily="34" charset="0"/>
                <a:cs typeface="Calibri"/>
              </a:rPr>
              <a:t>I</a:t>
            </a:r>
            <a:r>
              <a:rPr sz="1800">
                <a:latin typeface="Calibri"/>
                <a:ea typeface="Tahoma" panose="020B0604030504040204" pitchFamily="34" charset="0"/>
                <a:cs typeface="Calibri"/>
              </a:rPr>
              <a:t>n</a:t>
            </a:r>
            <a:r>
              <a:rPr sz="1800" spc="-4">
                <a:latin typeface="Calibri"/>
                <a:ea typeface="Tahoma" panose="020B0604030504040204" pitchFamily="34" charset="0"/>
                <a:cs typeface="Calibri"/>
              </a:rPr>
              <a:t>pu</a:t>
            </a:r>
            <a:r>
              <a:rPr sz="1800">
                <a:latin typeface="Calibri"/>
                <a:ea typeface="Tahoma" panose="020B0604030504040204" pitchFamily="34" charset="0"/>
                <a:cs typeface="Calibri"/>
              </a:rPr>
              <a:t>ts</a:t>
            </a:r>
          </a:p>
        </p:txBody>
      </p:sp>
      <p:grpSp>
        <p:nvGrpSpPr>
          <p:cNvPr id="16" name="object 18">
            <a:extLst>
              <a:ext uri="{FF2B5EF4-FFF2-40B4-BE49-F238E27FC236}">
                <a16:creationId xmlns:a16="http://schemas.microsoft.com/office/drawing/2014/main" id="{4F91921D-3208-380D-78E3-9F228A81BBBE}"/>
              </a:ext>
            </a:extLst>
          </p:cNvPr>
          <p:cNvGrpSpPr/>
          <p:nvPr/>
        </p:nvGrpSpPr>
        <p:grpSpPr>
          <a:xfrm>
            <a:off x="7518476" y="1519046"/>
            <a:ext cx="740569" cy="326231"/>
            <a:chOff x="3102973" y="2063634"/>
            <a:chExt cx="987425" cy="434975"/>
          </a:xfrm>
        </p:grpSpPr>
        <p:sp>
          <p:nvSpPr>
            <p:cNvPr id="17" name="object 19">
              <a:extLst>
                <a:ext uri="{FF2B5EF4-FFF2-40B4-BE49-F238E27FC236}">
                  <a16:creationId xmlns:a16="http://schemas.microsoft.com/office/drawing/2014/main" id="{182026C7-1EC0-9780-5BC1-2A4ECBD4EC53}"/>
                </a:ext>
              </a:extLst>
            </p:cNvPr>
            <p:cNvSpPr/>
            <p:nvPr/>
          </p:nvSpPr>
          <p:spPr>
            <a:xfrm>
              <a:off x="3102965" y="2082914"/>
              <a:ext cx="909955" cy="398145"/>
            </a:xfrm>
            <a:custGeom>
              <a:avLst/>
              <a:gdLst/>
              <a:ahLst/>
              <a:cxnLst/>
              <a:rect l="l" t="t" r="r" b="b"/>
              <a:pathLst>
                <a:path w="909954" h="398144">
                  <a:moveTo>
                    <a:pt x="401421" y="16459"/>
                  </a:moveTo>
                  <a:lnTo>
                    <a:pt x="187159" y="66243"/>
                  </a:lnTo>
                  <a:lnTo>
                    <a:pt x="177977" y="70421"/>
                  </a:lnTo>
                  <a:lnTo>
                    <a:pt x="171348" y="77546"/>
                  </a:lnTo>
                  <a:lnTo>
                    <a:pt x="167868" y="86652"/>
                  </a:lnTo>
                  <a:lnTo>
                    <a:pt x="168160" y="96723"/>
                  </a:lnTo>
                  <a:lnTo>
                    <a:pt x="172339" y="105905"/>
                  </a:lnTo>
                  <a:lnTo>
                    <a:pt x="179476" y="112534"/>
                  </a:lnTo>
                  <a:lnTo>
                    <a:pt x="188569" y="116014"/>
                  </a:lnTo>
                  <a:lnTo>
                    <a:pt x="198653" y="115722"/>
                  </a:lnTo>
                  <a:lnTo>
                    <a:pt x="278993" y="97053"/>
                  </a:lnTo>
                  <a:lnTo>
                    <a:pt x="0" y="360299"/>
                  </a:lnTo>
                  <a:lnTo>
                    <a:pt x="34861" y="397243"/>
                  </a:lnTo>
                  <a:lnTo>
                    <a:pt x="313855" y="134010"/>
                  </a:lnTo>
                  <a:lnTo>
                    <a:pt x="290563" y="213131"/>
                  </a:lnTo>
                  <a:lnTo>
                    <a:pt x="317792" y="245541"/>
                  </a:lnTo>
                  <a:lnTo>
                    <a:pt x="327075" y="242608"/>
                  </a:lnTo>
                  <a:lnTo>
                    <a:pt x="334581" y="236397"/>
                  </a:lnTo>
                  <a:lnTo>
                    <a:pt x="339293" y="227482"/>
                  </a:lnTo>
                  <a:lnTo>
                    <a:pt x="396684" y="32575"/>
                  </a:lnTo>
                  <a:lnTo>
                    <a:pt x="401421" y="16459"/>
                  </a:lnTo>
                  <a:close/>
                </a:path>
                <a:path w="909954" h="398144">
                  <a:moveTo>
                    <a:pt x="909764" y="359410"/>
                  </a:moveTo>
                  <a:lnTo>
                    <a:pt x="574167" y="74142"/>
                  </a:lnTo>
                  <a:lnTo>
                    <a:pt x="655370" y="88620"/>
                  </a:lnTo>
                  <a:lnTo>
                    <a:pt x="665454" y="88392"/>
                  </a:lnTo>
                  <a:lnTo>
                    <a:pt x="674357" y="84455"/>
                  </a:lnTo>
                  <a:lnTo>
                    <a:pt x="681126" y="77457"/>
                  </a:lnTo>
                  <a:lnTo>
                    <a:pt x="684834" y="68072"/>
                  </a:lnTo>
                  <a:lnTo>
                    <a:pt x="684606" y="58000"/>
                  </a:lnTo>
                  <a:lnTo>
                    <a:pt x="680656" y="49085"/>
                  </a:lnTo>
                  <a:lnTo>
                    <a:pt x="673671" y="42316"/>
                  </a:lnTo>
                  <a:lnTo>
                    <a:pt x="664286" y="38608"/>
                  </a:lnTo>
                  <a:lnTo>
                    <a:pt x="522287" y="13296"/>
                  </a:lnTo>
                  <a:lnTo>
                    <a:pt x="447725" y="0"/>
                  </a:lnTo>
                  <a:lnTo>
                    <a:pt x="520712" y="207518"/>
                  </a:lnTo>
                  <a:lnTo>
                    <a:pt x="525868" y="216179"/>
                  </a:lnTo>
                  <a:lnTo>
                    <a:pt x="533692" y="221996"/>
                  </a:lnTo>
                  <a:lnTo>
                    <a:pt x="543102" y="224447"/>
                  </a:lnTo>
                  <a:lnTo>
                    <a:pt x="553097" y="223050"/>
                  </a:lnTo>
                  <a:lnTo>
                    <a:pt x="561759" y="217893"/>
                  </a:lnTo>
                  <a:lnTo>
                    <a:pt x="567575" y="210070"/>
                  </a:lnTo>
                  <a:lnTo>
                    <a:pt x="570026" y="200647"/>
                  </a:lnTo>
                  <a:lnTo>
                    <a:pt x="568629" y="190665"/>
                  </a:lnTo>
                  <a:lnTo>
                    <a:pt x="541261" y="112852"/>
                  </a:lnTo>
                  <a:lnTo>
                    <a:pt x="876858" y="398119"/>
                  </a:lnTo>
                  <a:lnTo>
                    <a:pt x="909764" y="359410"/>
                  </a:lnTo>
                  <a:close/>
                </a:path>
              </a:pathLst>
            </a:custGeom>
            <a:solidFill>
              <a:srgbClr val="000000"/>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sp>
          <p:nvSpPr>
            <p:cNvPr id="18" name="object 20">
              <a:extLst>
                <a:ext uri="{FF2B5EF4-FFF2-40B4-BE49-F238E27FC236}">
                  <a16:creationId xmlns:a16="http://schemas.microsoft.com/office/drawing/2014/main" id="{9B629395-A168-8E51-22A9-D1DB533C1D3A}"/>
                </a:ext>
              </a:extLst>
            </p:cNvPr>
            <p:cNvSpPr/>
            <p:nvPr/>
          </p:nvSpPr>
          <p:spPr>
            <a:xfrm>
              <a:off x="3196425" y="2063635"/>
              <a:ext cx="893444" cy="434975"/>
            </a:xfrm>
            <a:custGeom>
              <a:avLst/>
              <a:gdLst/>
              <a:ahLst/>
              <a:cxnLst/>
              <a:rect l="l" t="t" r="r" b="b"/>
              <a:pathLst>
                <a:path w="893445" h="434975">
                  <a:moveTo>
                    <a:pt x="208559" y="308559"/>
                  </a:moveTo>
                  <a:lnTo>
                    <a:pt x="205752" y="298869"/>
                  </a:lnTo>
                  <a:lnTo>
                    <a:pt x="199415" y="291033"/>
                  </a:lnTo>
                  <a:lnTo>
                    <a:pt x="190842" y="286397"/>
                  </a:lnTo>
                  <a:lnTo>
                    <a:pt x="181178" y="285305"/>
                  </a:lnTo>
                  <a:lnTo>
                    <a:pt x="171488" y="288112"/>
                  </a:lnTo>
                  <a:lnTo>
                    <a:pt x="98374" y="326288"/>
                  </a:lnTo>
                  <a:lnTo>
                    <a:pt x="129489" y="276809"/>
                  </a:lnTo>
                  <a:lnTo>
                    <a:pt x="86487" y="249758"/>
                  </a:lnTo>
                  <a:lnTo>
                    <a:pt x="55372" y="299237"/>
                  </a:lnTo>
                  <a:lnTo>
                    <a:pt x="58127" y="216801"/>
                  </a:lnTo>
                  <a:lnTo>
                    <a:pt x="56464" y="206857"/>
                  </a:lnTo>
                  <a:lnTo>
                    <a:pt x="51295" y="198602"/>
                  </a:lnTo>
                  <a:lnTo>
                    <a:pt x="43408" y="192887"/>
                  </a:lnTo>
                  <a:lnTo>
                    <a:pt x="33591" y="190563"/>
                  </a:lnTo>
                  <a:lnTo>
                    <a:pt x="23647" y="192227"/>
                  </a:lnTo>
                  <a:lnTo>
                    <a:pt x="15392" y="197396"/>
                  </a:lnTo>
                  <a:lnTo>
                    <a:pt x="9677" y="205282"/>
                  </a:lnTo>
                  <a:lnTo>
                    <a:pt x="7353" y="215099"/>
                  </a:lnTo>
                  <a:lnTo>
                    <a:pt x="0" y="434949"/>
                  </a:lnTo>
                  <a:lnTo>
                    <a:pt x="55816" y="405815"/>
                  </a:lnTo>
                  <a:lnTo>
                    <a:pt x="194995" y="333146"/>
                  </a:lnTo>
                  <a:lnTo>
                    <a:pt x="202831" y="326796"/>
                  </a:lnTo>
                  <a:lnTo>
                    <a:pt x="207479" y="318236"/>
                  </a:lnTo>
                  <a:lnTo>
                    <a:pt x="208559" y="308559"/>
                  </a:lnTo>
                  <a:close/>
                </a:path>
                <a:path w="893445" h="434975">
                  <a:moveTo>
                    <a:pt x="237693" y="104813"/>
                  </a:moveTo>
                  <a:lnTo>
                    <a:pt x="194691" y="77762"/>
                  </a:lnTo>
                  <a:lnTo>
                    <a:pt x="113538" y="206768"/>
                  </a:lnTo>
                  <a:lnTo>
                    <a:pt x="156540" y="233819"/>
                  </a:lnTo>
                  <a:lnTo>
                    <a:pt x="237693" y="104813"/>
                  </a:lnTo>
                  <a:close/>
                </a:path>
                <a:path w="893445" h="434975">
                  <a:moveTo>
                    <a:pt x="282943" y="32880"/>
                  </a:moveTo>
                  <a:lnTo>
                    <a:pt x="239941" y="5829"/>
                  </a:lnTo>
                  <a:lnTo>
                    <a:pt x="221742" y="34772"/>
                  </a:lnTo>
                  <a:lnTo>
                    <a:pt x="264744" y="61810"/>
                  </a:lnTo>
                  <a:lnTo>
                    <a:pt x="282943" y="32880"/>
                  </a:lnTo>
                  <a:close/>
                </a:path>
                <a:path w="893445" h="434975">
                  <a:moveTo>
                    <a:pt x="561809" y="82905"/>
                  </a:moveTo>
                  <a:lnTo>
                    <a:pt x="464273" y="0"/>
                  </a:lnTo>
                  <a:lnTo>
                    <a:pt x="431380" y="38709"/>
                  </a:lnTo>
                  <a:lnTo>
                    <a:pt x="528904" y="121615"/>
                  </a:lnTo>
                  <a:lnTo>
                    <a:pt x="561809" y="82905"/>
                  </a:lnTo>
                  <a:close/>
                </a:path>
                <a:path w="893445" h="434975">
                  <a:moveTo>
                    <a:pt x="716635" y="214515"/>
                  </a:moveTo>
                  <a:lnTo>
                    <a:pt x="600519" y="115811"/>
                  </a:lnTo>
                  <a:lnTo>
                    <a:pt x="567613" y="154520"/>
                  </a:lnTo>
                  <a:lnTo>
                    <a:pt x="683729" y="253225"/>
                  </a:lnTo>
                  <a:lnTo>
                    <a:pt x="716635" y="214515"/>
                  </a:lnTo>
                  <a:close/>
                </a:path>
                <a:path w="893445" h="434975">
                  <a:moveTo>
                    <a:pt x="893419" y="398119"/>
                  </a:moveTo>
                  <a:lnTo>
                    <a:pt x="888733" y="384822"/>
                  </a:lnTo>
                  <a:lnTo>
                    <a:pt x="820432" y="190601"/>
                  </a:lnTo>
                  <a:lnTo>
                    <a:pt x="815263" y="181940"/>
                  </a:lnTo>
                  <a:lnTo>
                    <a:pt x="807453" y="176136"/>
                  </a:lnTo>
                  <a:lnTo>
                    <a:pt x="798029" y="173672"/>
                  </a:lnTo>
                  <a:lnTo>
                    <a:pt x="788035" y="175069"/>
                  </a:lnTo>
                  <a:lnTo>
                    <a:pt x="779373" y="180238"/>
                  </a:lnTo>
                  <a:lnTo>
                    <a:pt x="773569" y="188048"/>
                  </a:lnTo>
                  <a:lnTo>
                    <a:pt x="771105" y="197472"/>
                  </a:lnTo>
                  <a:lnTo>
                    <a:pt x="772502" y="207467"/>
                  </a:lnTo>
                  <a:lnTo>
                    <a:pt x="799871" y="285267"/>
                  </a:lnTo>
                  <a:lnTo>
                    <a:pt x="755345" y="247421"/>
                  </a:lnTo>
                  <a:lnTo>
                    <a:pt x="722439" y="286118"/>
                  </a:lnTo>
                  <a:lnTo>
                    <a:pt x="766965" y="323977"/>
                  </a:lnTo>
                  <a:lnTo>
                    <a:pt x="685774" y="309499"/>
                  </a:lnTo>
                  <a:lnTo>
                    <a:pt x="675690" y="309727"/>
                  </a:lnTo>
                  <a:lnTo>
                    <a:pt x="666788" y="313664"/>
                  </a:lnTo>
                  <a:lnTo>
                    <a:pt x="660006" y="320662"/>
                  </a:lnTo>
                  <a:lnTo>
                    <a:pt x="656310" y="330047"/>
                  </a:lnTo>
                  <a:lnTo>
                    <a:pt x="656539" y="340131"/>
                  </a:lnTo>
                  <a:lnTo>
                    <a:pt x="660476" y="349034"/>
                  </a:lnTo>
                  <a:lnTo>
                    <a:pt x="667473" y="355815"/>
                  </a:lnTo>
                  <a:lnTo>
                    <a:pt x="676859" y="359511"/>
                  </a:lnTo>
                  <a:lnTo>
                    <a:pt x="893419" y="398119"/>
                  </a:lnTo>
                  <a:close/>
                </a:path>
              </a:pathLst>
            </a:custGeom>
            <a:solidFill>
              <a:srgbClr val="C800B8"/>
            </a:solidFill>
          </p:spPr>
          <p:txBody>
            <a:bodyPr wrap="square" lIns="0" tIns="0" rIns="0" bIns="0" rtlCol="0"/>
            <a:lstStyle/>
            <a:p>
              <a:endParaRPr sz="1050">
                <a:latin typeface="Corbel" panose="020B0503020204020204" pitchFamily="34" charset="0"/>
                <a:ea typeface="Tahoma" panose="020B0604030504040204" pitchFamily="34" charset="0"/>
                <a:cs typeface="Tahoma" panose="020B0604030504040204" pitchFamily="34" charset="0"/>
              </a:endParaRPr>
            </a:p>
          </p:txBody>
        </p:sp>
      </p:grpSp>
      <p:sp>
        <p:nvSpPr>
          <p:cNvPr id="19" name="object 24">
            <a:extLst>
              <a:ext uri="{FF2B5EF4-FFF2-40B4-BE49-F238E27FC236}">
                <a16:creationId xmlns:a16="http://schemas.microsoft.com/office/drawing/2014/main" id="{518DEF79-1351-0AE2-9DF9-FDE691D44C88}"/>
              </a:ext>
            </a:extLst>
          </p:cNvPr>
          <p:cNvSpPr txBox="1"/>
          <p:nvPr/>
        </p:nvSpPr>
        <p:spPr>
          <a:xfrm>
            <a:off x="7261082" y="815971"/>
            <a:ext cx="1390650" cy="217367"/>
          </a:xfrm>
          <a:prstGeom prst="rect">
            <a:avLst/>
          </a:prstGeom>
        </p:spPr>
        <p:txBody>
          <a:bodyPr vert="horz" wrap="square" lIns="0" tIns="9525" rIns="0" bIns="0" rtlCol="0">
            <a:spAutoFit/>
          </a:bodyPr>
          <a:lstStyle/>
          <a:p>
            <a:pPr marL="9525">
              <a:spcBef>
                <a:spcPts val="75"/>
              </a:spcBef>
            </a:pPr>
            <a:r>
              <a:rPr sz="1350" spc="-4">
                <a:latin typeface="Calibri"/>
                <a:ea typeface="Tahoma" panose="020B0604030504040204" pitchFamily="34" charset="0"/>
                <a:cs typeface="Calibri"/>
              </a:rPr>
              <a:t>Single</a:t>
            </a:r>
            <a:r>
              <a:rPr sz="1350" spc="-15">
                <a:latin typeface="Calibri"/>
                <a:ea typeface="Tahoma" panose="020B0604030504040204" pitchFamily="34" charset="0"/>
                <a:cs typeface="Calibri"/>
              </a:rPr>
              <a:t> </a:t>
            </a:r>
            <a:r>
              <a:rPr sz="1350" spc="-4">
                <a:latin typeface="Calibri"/>
                <a:ea typeface="Tahoma" panose="020B0604030504040204" pitchFamily="34" charset="0"/>
                <a:cs typeface="Calibri"/>
              </a:rPr>
              <a:t>scalar</a:t>
            </a:r>
            <a:r>
              <a:rPr sz="1350" spc="-23">
                <a:latin typeface="Calibri"/>
                <a:ea typeface="Tahoma" panose="020B0604030504040204" pitchFamily="34" charset="0"/>
                <a:cs typeface="Calibri"/>
              </a:rPr>
              <a:t> </a:t>
            </a:r>
            <a:r>
              <a:rPr sz="1350">
                <a:latin typeface="Calibri"/>
                <a:ea typeface="Tahoma" panose="020B0604030504040204" pitchFamily="34" charset="0"/>
                <a:cs typeface="Calibri"/>
              </a:rPr>
              <a:t>output</a:t>
            </a:r>
          </a:p>
        </p:txBody>
      </p:sp>
    </p:spTree>
    <p:extLst>
      <p:ext uri="{BB962C8B-B14F-4D97-AF65-F5344CB8AC3E}">
        <p14:creationId xmlns:p14="http://schemas.microsoft.com/office/powerpoint/2010/main" val="23361435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DA9C-9A31-2229-9875-0380CFB50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8881FB-5B6E-B41C-7F37-9BFBE7BED1E5}"/>
              </a:ext>
            </a:extLst>
          </p:cNvPr>
          <p:cNvSpPr>
            <a:spLocks noGrp="1"/>
          </p:cNvSpPr>
          <p:nvPr>
            <p:ph type="title"/>
          </p:nvPr>
        </p:nvSpPr>
        <p:spPr/>
        <p:txBody>
          <a:bodyPr>
            <a:normAutofit/>
          </a:bodyPr>
          <a:lstStyle/>
          <a:p>
            <a:r>
              <a:rPr lang="en-US"/>
              <a:t>Demo Time! </a:t>
            </a:r>
          </a:p>
        </p:txBody>
      </p:sp>
      <p:sp>
        <p:nvSpPr>
          <p:cNvPr id="3" name="Content Placeholder 2">
            <a:extLst>
              <a:ext uri="{FF2B5EF4-FFF2-40B4-BE49-F238E27FC236}">
                <a16:creationId xmlns:a16="http://schemas.microsoft.com/office/drawing/2014/main" id="{0FE37C69-59F0-CE14-697C-A6A8A1849984}"/>
              </a:ext>
            </a:extLst>
          </p:cNvPr>
          <p:cNvSpPr>
            <a:spLocks noGrp="1"/>
          </p:cNvSpPr>
          <p:nvPr>
            <p:ph type="body" sz="quarter" idx="16"/>
          </p:nvPr>
        </p:nvSpPr>
        <p:spPr/>
        <p:txBody>
          <a:bodyPr/>
          <a:lstStyle/>
          <a:p>
            <a:r>
              <a:rPr lang="en-US" dirty="0">
                <a:hlinkClick r:id="rId2"/>
              </a:rPr>
              <a:t>https://teachablemachine.withgoogle.com/</a:t>
            </a:r>
            <a:r>
              <a:rPr lang="en-US" dirty="0"/>
              <a:t> </a:t>
            </a:r>
          </a:p>
          <a:p>
            <a:endParaRPr lang="en-US" dirty="0"/>
          </a:p>
        </p:txBody>
      </p:sp>
      <p:pic>
        <p:nvPicPr>
          <p:cNvPr id="4" name="Picture 3">
            <a:extLst>
              <a:ext uri="{FF2B5EF4-FFF2-40B4-BE49-F238E27FC236}">
                <a16:creationId xmlns:a16="http://schemas.microsoft.com/office/drawing/2014/main" id="{ACBBDFEB-2424-E7C5-DA25-E57564A80678}"/>
              </a:ext>
            </a:extLst>
          </p:cNvPr>
          <p:cNvPicPr>
            <a:picLocks noChangeAspect="1"/>
          </p:cNvPicPr>
          <p:nvPr/>
        </p:nvPicPr>
        <p:blipFill>
          <a:blip r:embed="rId3"/>
          <a:stretch>
            <a:fillRect/>
          </a:stretch>
        </p:blipFill>
        <p:spPr>
          <a:xfrm>
            <a:off x="1422190" y="1844894"/>
            <a:ext cx="6191573" cy="2798068"/>
          </a:xfrm>
          <a:prstGeom prst="rect">
            <a:avLst/>
          </a:prstGeom>
        </p:spPr>
      </p:pic>
    </p:spTree>
    <p:extLst>
      <p:ext uri="{BB962C8B-B14F-4D97-AF65-F5344CB8AC3E}">
        <p14:creationId xmlns:p14="http://schemas.microsoft.com/office/powerpoint/2010/main" val="15281448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39AF-CF32-4212-92FC-6DEC8501DB97}"/>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821D5381-D5B4-980C-0CDF-DDEA1DD57258}"/>
              </a:ext>
            </a:extLst>
          </p:cNvPr>
          <p:cNvSpPr>
            <a:spLocks noGrp="1"/>
          </p:cNvSpPr>
          <p:nvPr>
            <p:ph type="body" sz="quarter" idx="16"/>
          </p:nvPr>
        </p:nvSpPr>
        <p:spPr/>
        <p:txBody>
          <a:bodyPr/>
          <a:lstStyle/>
          <a:p>
            <a:r>
              <a:rPr lang="en-US" b="1"/>
              <a:t>Computation graphs:</a:t>
            </a:r>
            <a:r>
              <a:rPr lang="en-US"/>
              <a:t> directed graph where the nodes correspond to mathematical operations. </a:t>
            </a:r>
          </a:p>
          <a:p>
            <a:pPr lvl="1"/>
            <a:r>
              <a:rPr lang="en-US"/>
              <a:t>A way of expressing mathematical operations. </a:t>
            </a:r>
          </a:p>
          <a:p>
            <a:endParaRPr lang="en-US"/>
          </a:p>
          <a:p>
            <a:r>
              <a:rPr lang="en-US"/>
              <a:t>This allows general-purpose implementation of Backprop to any form of networks (not just multilayer perceptron). </a:t>
            </a:r>
          </a:p>
          <a:p>
            <a:pPr lvl="1"/>
            <a:r>
              <a:rPr lang="en-US"/>
              <a:t>This is why n practice you don’t need to worry about implementing Backprop!! </a:t>
            </a:r>
          </a:p>
          <a:p>
            <a:pPr marL="342900" lvl="1" indent="0">
              <a:buNone/>
            </a:pPr>
            <a:endParaRPr lang="en-US"/>
          </a:p>
          <a:p>
            <a:r>
              <a:rPr lang="en-US" b="1"/>
              <a:t>Next:</a:t>
            </a:r>
            <a:r>
              <a:rPr lang="en-US"/>
              <a:t> Implementing Backprop yourself + industrial software libraries. </a:t>
            </a:r>
          </a:p>
          <a:p>
            <a:endParaRPr lang="en-US"/>
          </a:p>
          <a:p>
            <a:endParaRPr lang="en-US"/>
          </a:p>
          <a:p>
            <a:endParaRPr lang="en-US"/>
          </a:p>
        </p:txBody>
      </p:sp>
      <p:pic>
        <p:nvPicPr>
          <p:cNvPr id="6150" name="Picture 6" descr="Anxious Whew Face Emoji GIF | GIFDB.com">
            <a:extLst>
              <a:ext uri="{FF2B5EF4-FFF2-40B4-BE49-F238E27FC236}">
                <a16:creationId xmlns:a16="http://schemas.microsoft.com/office/drawing/2014/main" id="{FDE27175-015F-92DC-62F5-385C99D57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6477" y="2965155"/>
            <a:ext cx="392906" cy="39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0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69" name="Content Placeholder 54"/>
          <p:cNvSpPr>
            <a:spLocks noGrp="1"/>
          </p:cNvSpPr>
          <p:nvPr>
            <p:ph type="body" sz="quarter" idx="16"/>
          </p:nvPr>
        </p:nvSpPr>
        <p:spPr/>
        <p:txBody>
          <a:bodyPr/>
          <a:lstStyle/>
          <a:p>
            <a:pPr marL="342900">
              <a:buFont typeface="Arial" panose="020B0604020202020204" pitchFamily="34" charset="0"/>
              <a:buChar char="•"/>
            </a:pPr>
            <a:r>
              <a:rPr lang="en-US"/>
              <a:t>Compute second set of intermediate predictions</a:t>
            </a:r>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4" name="Group 22"/>
          <p:cNvGrpSpPr/>
          <p:nvPr/>
        </p:nvGrpSpPr>
        <p:grpSpPr>
          <a:xfrm>
            <a:off x="6602288" y="3050323"/>
            <a:ext cx="440568" cy="440568"/>
            <a:chOff x="5401994" y="3071949"/>
            <a:chExt cx="587424" cy="587424"/>
          </a:xfrm>
        </p:grpSpPr>
        <p:sp>
          <p:nvSpPr>
            <p:cNvPr id="24" name="Oval 2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3"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4"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5"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6"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a:stCxn id="9" idx="6"/>
            <a:endCxn id="21" idx="2"/>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7" name="Straight Arrow Connector 36"/>
          <p:cNvCxnSpPr>
            <a:stCxn id="12" idx="6"/>
            <a:endCxn id="18" idx="3"/>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5AEE923-FF71-D2C9-533D-CF0AAA88A3B8}"/>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14745819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5400"/>
              <a:t>Backprop via </a:t>
            </a:r>
            <a:br>
              <a:rPr lang="en-US" sz="5400"/>
            </a:br>
            <a:r>
              <a:rPr lang="en-US" sz="5400"/>
              <a:t>Automatic Differentiation</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32676059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75A1-AAB3-AFA0-7FBE-CEA8391B13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9E945F3-87E4-609A-8CDA-C2A07557D442}"/>
              </a:ext>
            </a:extLst>
          </p:cNvPr>
          <p:cNvSpPr txBox="1">
            <a:spLocks noGrp="1"/>
          </p:cNvSpPr>
          <p:nvPr>
            <p:ph type="title"/>
          </p:nvPr>
        </p:nvSpPr>
        <p:spPr>
          <a:prstGeom prst="rect">
            <a:avLst/>
          </a:prstGeom>
        </p:spPr>
        <p:txBody>
          <a:bodyPr vert="horz" wrap="square" lIns="0" tIns="9525" rIns="0" bIns="0" rtlCol="0">
            <a:spAutoFit/>
          </a:bodyPr>
          <a:lstStyle/>
          <a:p>
            <a:pPr marL="9525">
              <a:lnSpc>
                <a:spcPct val="100000"/>
              </a:lnSpc>
              <a:spcBef>
                <a:spcPts val="75"/>
              </a:spcBef>
            </a:pPr>
            <a:r>
              <a:t>Backward</a:t>
            </a:r>
            <a:r>
              <a:rPr spc="-139"/>
              <a:t> </a:t>
            </a:r>
            <a:r>
              <a:rPr spc="-8"/>
              <a:t>propagation</a:t>
            </a:r>
          </a:p>
        </p:txBody>
      </p:sp>
      <p:sp>
        <p:nvSpPr>
          <p:cNvPr id="4" name="Text Placeholder 3">
            <a:extLst>
              <a:ext uri="{FF2B5EF4-FFF2-40B4-BE49-F238E27FC236}">
                <a16:creationId xmlns:a16="http://schemas.microsoft.com/office/drawing/2014/main" id="{6EE416EF-CCAF-1C15-9BAE-1D3F9C2ED32B}"/>
              </a:ext>
            </a:extLst>
          </p:cNvPr>
          <p:cNvSpPr>
            <a:spLocks noGrp="1"/>
          </p:cNvSpPr>
          <p:nvPr>
            <p:ph type="body" sz="quarter" idx="16"/>
          </p:nvPr>
        </p:nvSpPr>
        <p:spPr/>
        <p:txBody>
          <a:bodyPr/>
          <a:lstStyle/>
          <a:p>
            <a:pPr marL="9525">
              <a:spcBef>
                <a:spcPts val="75"/>
              </a:spcBef>
            </a:pPr>
            <a:r>
              <a:rPr lang="en-US" sz="2000" dirty="0">
                <a:latin typeface="Calibri"/>
                <a:cs typeface="Calibri"/>
              </a:rPr>
              <a:t>The</a:t>
            </a:r>
            <a:r>
              <a:rPr lang="en-US" sz="2000" spc="-56" dirty="0">
                <a:latin typeface="Calibri"/>
                <a:cs typeface="Calibri"/>
              </a:rPr>
              <a:t> </a:t>
            </a:r>
            <a:r>
              <a:rPr lang="en-US" sz="2000" spc="-8" dirty="0">
                <a:latin typeface="Calibri"/>
                <a:cs typeface="Calibri"/>
              </a:rPr>
              <a:t>computation</a:t>
            </a:r>
            <a:r>
              <a:rPr lang="en-US" sz="2000" spc="-45" dirty="0">
                <a:latin typeface="Calibri"/>
                <a:cs typeface="Calibri"/>
              </a:rPr>
              <a:t> </a:t>
            </a:r>
            <a:r>
              <a:rPr lang="en-US" sz="2000" dirty="0">
                <a:latin typeface="Calibri"/>
                <a:cs typeface="Calibri"/>
              </a:rPr>
              <a:t>graph</a:t>
            </a:r>
            <a:r>
              <a:rPr lang="en-US" sz="2000" spc="-49" dirty="0">
                <a:latin typeface="Calibri"/>
                <a:cs typeface="Calibri"/>
              </a:rPr>
              <a:t> </a:t>
            </a:r>
            <a:r>
              <a:rPr lang="en-US" sz="2000" dirty="0">
                <a:latin typeface="Calibri"/>
                <a:cs typeface="Calibri"/>
              </a:rPr>
              <a:t>makes</a:t>
            </a:r>
            <a:r>
              <a:rPr lang="en-US" sz="2000" spc="-45" dirty="0">
                <a:latin typeface="Calibri"/>
                <a:cs typeface="Calibri"/>
              </a:rPr>
              <a:t> </a:t>
            </a:r>
            <a:r>
              <a:rPr lang="en-US" sz="2000" dirty="0">
                <a:latin typeface="Calibri"/>
                <a:cs typeface="Calibri"/>
              </a:rPr>
              <a:t>it</a:t>
            </a:r>
            <a:r>
              <a:rPr lang="en-US" sz="2000" spc="-53" dirty="0">
                <a:latin typeface="Calibri"/>
                <a:cs typeface="Calibri"/>
              </a:rPr>
              <a:t> </a:t>
            </a:r>
            <a:r>
              <a:rPr lang="en-US" sz="2000" dirty="0">
                <a:latin typeface="Calibri"/>
                <a:cs typeface="Calibri"/>
              </a:rPr>
              <a:t>easy</a:t>
            </a:r>
            <a:r>
              <a:rPr lang="en-US" sz="2000" spc="-53" dirty="0">
                <a:latin typeface="Calibri"/>
                <a:cs typeface="Calibri"/>
              </a:rPr>
              <a:t> </a:t>
            </a:r>
            <a:r>
              <a:rPr lang="en-US" sz="2000" dirty="0">
                <a:latin typeface="Calibri"/>
                <a:cs typeface="Calibri"/>
              </a:rPr>
              <a:t>to</a:t>
            </a:r>
            <a:r>
              <a:rPr lang="en-US" sz="2000" spc="-49" dirty="0">
                <a:latin typeface="Calibri"/>
                <a:cs typeface="Calibri"/>
              </a:rPr>
              <a:t> </a:t>
            </a:r>
            <a:r>
              <a:rPr lang="en-US" sz="2000" spc="-8" dirty="0">
                <a:latin typeface="Calibri"/>
                <a:cs typeface="Calibri"/>
              </a:rPr>
              <a:t>backpropagate</a:t>
            </a:r>
            <a:r>
              <a:rPr lang="en-US" sz="2000" spc="-56" dirty="0">
                <a:latin typeface="Calibri"/>
                <a:cs typeface="Calibri"/>
              </a:rPr>
              <a:t> </a:t>
            </a:r>
            <a:r>
              <a:rPr lang="en-US" sz="2000" dirty="0">
                <a:latin typeface="Calibri"/>
                <a:cs typeface="Calibri"/>
              </a:rPr>
              <a:t>all</a:t>
            </a:r>
            <a:r>
              <a:rPr lang="en-US" sz="2000" spc="-53" dirty="0">
                <a:latin typeface="Calibri"/>
                <a:cs typeface="Calibri"/>
              </a:rPr>
              <a:t> </a:t>
            </a:r>
            <a:r>
              <a:rPr lang="en-US" sz="2000" dirty="0">
                <a:latin typeface="Calibri"/>
                <a:cs typeface="Calibri"/>
              </a:rPr>
              <a:t>the</a:t>
            </a:r>
            <a:r>
              <a:rPr lang="en-US" sz="2000" spc="-53" dirty="0">
                <a:latin typeface="Calibri"/>
                <a:cs typeface="Calibri"/>
              </a:rPr>
              <a:t> </a:t>
            </a:r>
            <a:r>
              <a:rPr lang="en-US" sz="2000" spc="-19" dirty="0">
                <a:latin typeface="Calibri"/>
                <a:cs typeface="Calibri"/>
              </a:rPr>
              <a:t>way</a:t>
            </a:r>
            <a:endParaRPr lang="en-US" sz="2000" dirty="0">
              <a:latin typeface="Calibri"/>
              <a:cs typeface="Calibri"/>
            </a:endParaRPr>
          </a:p>
          <a:p>
            <a:pPr marL="9525"/>
            <a:r>
              <a:rPr lang="en-US" sz="2000" dirty="0">
                <a:latin typeface="Calibri"/>
                <a:cs typeface="Calibri"/>
              </a:rPr>
              <a:t>Let’s think about how this is implemented!</a:t>
            </a:r>
            <a:r>
              <a:rPr lang="en-US" sz="2000" spc="-38" dirty="0">
                <a:latin typeface="Calibri"/>
                <a:cs typeface="Calibri"/>
              </a:rPr>
              <a:t> </a:t>
            </a:r>
            <a:endParaRPr lang="en-US" sz="2000" dirty="0"/>
          </a:p>
        </p:txBody>
      </p:sp>
    </p:spTree>
    <p:extLst>
      <p:ext uri="{BB962C8B-B14F-4D97-AF65-F5344CB8AC3E}">
        <p14:creationId xmlns:p14="http://schemas.microsoft.com/office/powerpoint/2010/main" val="30553424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326C-B399-6C22-9602-C0E3EA326CC7}"/>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31FA2133-3A25-B37C-C6CA-0E0DA62E538B}"/>
              </a:ext>
            </a:extLst>
          </p:cNvPr>
          <p:cNvPicPr/>
          <p:nvPr/>
        </p:nvPicPr>
        <p:blipFill>
          <a:blip r:embed="rId2" cstate="print"/>
          <a:stretch>
            <a:fillRect/>
          </a:stretch>
        </p:blipFill>
        <p:spPr>
          <a:xfrm>
            <a:off x="2075498" y="519382"/>
            <a:ext cx="4378642" cy="4247610"/>
          </a:xfrm>
          <a:prstGeom prst="rect">
            <a:avLst/>
          </a:prstGeom>
        </p:spPr>
      </p:pic>
      <p:sp>
        <p:nvSpPr>
          <p:cNvPr id="2" name="TextBox 1">
            <a:extLst>
              <a:ext uri="{FF2B5EF4-FFF2-40B4-BE49-F238E27FC236}">
                <a16:creationId xmlns:a16="http://schemas.microsoft.com/office/drawing/2014/main" id="{CA81A14C-F0D4-ACEE-3E45-56A6346C186D}"/>
              </a:ext>
            </a:extLst>
          </p:cNvPr>
          <p:cNvSpPr txBox="1"/>
          <p:nvPr/>
        </p:nvSpPr>
        <p:spPr>
          <a:xfrm>
            <a:off x="1381655" y="4855675"/>
            <a:ext cx="6166929" cy="253916"/>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p:pic>
        <p:nvPicPr>
          <p:cNvPr id="4" name="object 3">
            <a:extLst>
              <a:ext uri="{FF2B5EF4-FFF2-40B4-BE49-F238E27FC236}">
                <a16:creationId xmlns:a16="http://schemas.microsoft.com/office/drawing/2014/main" id="{AE624CC9-5870-64B5-3010-CF45A9C43D35}"/>
              </a:ext>
            </a:extLst>
          </p:cNvPr>
          <p:cNvPicPr/>
          <p:nvPr/>
        </p:nvPicPr>
        <p:blipFill rotWithShape="1">
          <a:blip r:embed="rId3" cstate="print"/>
          <a:srcRect r="64334" b="33572"/>
          <a:stretch/>
        </p:blipFill>
        <p:spPr>
          <a:xfrm>
            <a:off x="235132" y="519382"/>
            <a:ext cx="1699301" cy="1341120"/>
          </a:xfrm>
          <a:prstGeom prst="rect">
            <a:avLst/>
          </a:prstGeom>
        </p:spPr>
      </p:pic>
    </p:spTree>
    <p:extLst>
      <p:ext uri="{BB962C8B-B14F-4D97-AF65-F5344CB8AC3E}">
        <p14:creationId xmlns:p14="http://schemas.microsoft.com/office/powerpoint/2010/main" val="30949025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1572-C6D2-86A6-0407-BDCAADED14A8}"/>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4D045F3E-2D05-0E65-5CF5-8D7CFB2A4C79}"/>
              </a:ext>
            </a:extLst>
          </p:cNvPr>
          <p:cNvPicPr/>
          <p:nvPr/>
        </p:nvPicPr>
        <p:blipFill>
          <a:blip r:embed="rId2" cstate="print"/>
          <a:stretch>
            <a:fillRect/>
          </a:stretch>
        </p:blipFill>
        <p:spPr>
          <a:xfrm>
            <a:off x="137161" y="717470"/>
            <a:ext cx="8560429" cy="3708559"/>
          </a:xfrm>
          <a:prstGeom prst="rect">
            <a:avLst/>
          </a:prstGeom>
        </p:spPr>
      </p:pic>
      <p:sp>
        <p:nvSpPr>
          <p:cNvPr id="2" name="TextBox 1">
            <a:extLst>
              <a:ext uri="{FF2B5EF4-FFF2-40B4-BE49-F238E27FC236}">
                <a16:creationId xmlns:a16="http://schemas.microsoft.com/office/drawing/2014/main" id="{90F9ACD1-45E4-8D5E-7731-4C0F452EDE63}"/>
              </a:ext>
            </a:extLst>
          </p:cNvPr>
          <p:cNvSpPr txBox="1"/>
          <p:nvPr/>
        </p:nvSpPr>
        <p:spPr>
          <a:xfrm>
            <a:off x="1381655" y="4855675"/>
            <a:ext cx="6166929" cy="253916"/>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p:spTree>
    <p:extLst>
      <p:ext uri="{BB962C8B-B14F-4D97-AF65-F5344CB8AC3E}">
        <p14:creationId xmlns:p14="http://schemas.microsoft.com/office/powerpoint/2010/main" val="14155523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0A09-BECE-0FE8-5F74-34B6FECEF385}"/>
            </a:ext>
          </a:extLst>
        </p:cNvPr>
        <p:cNvGrpSpPr/>
        <p:nvPr/>
      </p:nvGrpSpPr>
      <p:grpSpPr>
        <a:xfrm>
          <a:off x="0" y="0"/>
          <a:ext cx="0" cy="0"/>
          <a:chOff x="0" y="0"/>
          <a:chExt cx="0" cy="0"/>
        </a:xfrm>
      </p:grpSpPr>
      <p:grpSp>
        <p:nvGrpSpPr>
          <p:cNvPr id="3" name="object 3">
            <a:extLst>
              <a:ext uri="{FF2B5EF4-FFF2-40B4-BE49-F238E27FC236}">
                <a16:creationId xmlns:a16="http://schemas.microsoft.com/office/drawing/2014/main" id="{E343B918-6AC4-A67B-860E-89DB3A2C7FEA}"/>
              </a:ext>
            </a:extLst>
          </p:cNvPr>
          <p:cNvGrpSpPr/>
          <p:nvPr/>
        </p:nvGrpSpPr>
        <p:grpSpPr>
          <a:xfrm>
            <a:off x="1698731" y="695598"/>
            <a:ext cx="7070239" cy="4058840"/>
            <a:chOff x="1382505" y="1188721"/>
            <a:chExt cx="9426986" cy="5411787"/>
          </a:xfrm>
        </p:grpSpPr>
        <p:pic>
          <p:nvPicPr>
            <p:cNvPr id="4" name="object 4">
              <a:extLst>
                <a:ext uri="{FF2B5EF4-FFF2-40B4-BE49-F238E27FC236}">
                  <a16:creationId xmlns:a16="http://schemas.microsoft.com/office/drawing/2014/main" id="{D1A5FE99-6589-E319-0FB1-820E0207C956}"/>
                </a:ext>
              </a:extLst>
            </p:cNvPr>
            <p:cNvPicPr/>
            <p:nvPr/>
          </p:nvPicPr>
          <p:blipFill>
            <a:blip r:embed="rId2" cstate="print"/>
            <a:stretch>
              <a:fillRect/>
            </a:stretch>
          </p:blipFill>
          <p:spPr>
            <a:xfrm>
              <a:off x="1382506" y="1188721"/>
              <a:ext cx="9426985" cy="5411787"/>
            </a:xfrm>
            <a:prstGeom prst="rect">
              <a:avLst/>
            </a:prstGeom>
          </p:spPr>
        </p:pic>
        <p:sp>
          <p:nvSpPr>
            <p:cNvPr id="5" name="object 5">
              <a:extLst>
                <a:ext uri="{FF2B5EF4-FFF2-40B4-BE49-F238E27FC236}">
                  <a16:creationId xmlns:a16="http://schemas.microsoft.com/office/drawing/2014/main" id="{43D681BE-6FD5-7FC7-76FD-C9CBFDD7D909}"/>
                </a:ext>
              </a:extLst>
            </p:cNvPr>
            <p:cNvSpPr/>
            <p:nvPr/>
          </p:nvSpPr>
          <p:spPr>
            <a:xfrm>
              <a:off x="2174239" y="2265680"/>
              <a:ext cx="3820160" cy="274320"/>
            </a:xfrm>
            <a:custGeom>
              <a:avLst/>
              <a:gdLst/>
              <a:ahLst/>
              <a:cxnLst/>
              <a:rect l="l" t="t" r="r" b="b"/>
              <a:pathLst>
                <a:path w="3820160" h="274319">
                  <a:moveTo>
                    <a:pt x="0" y="0"/>
                  </a:moveTo>
                  <a:lnTo>
                    <a:pt x="3820160" y="0"/>
                  </a:lnTo>
                  <a:lnTo>
                    <a:pt x="3820160" y="274320"/>
                  </a:lnTo>
                  <a:lnTo>
                    <a:pt x="0" y="274320"/>
                  </a:lnTo>
                  <a:lnTo>
                    <a:pt x="0" y="0"/>
                  </a:lnTo>
                  <a:close/>
                </a:path>
              </a:pathLst>
            </a:custGeom>
            <a:ln w="38100">
              <a:solidFill>
                <a:srgbClr val="FF0000"/>
              </a:solidFill>
            </a:ln>
          </p:spPr>
          <p:txBody>
            <a:bodyPr wrap="square" lIns="0" tIns="0" rIns="0" bIns="0" rtlCol="0"/>
            <a:lstStyle/>
            <a:p>
              <a:endParaRPr sz="1050"/>
            </a:p>
          </p:txBody>
        </p:sp>
        <p:sp>
          <p:nvSpPr>
            <p:cNvPr id="6" name="object 6">
              <a:extLst>
                <a:ext uri="{FF2B5EF4-FFF2-40B4-BE49-F238E27FC236}">
                  <a16:creationId xmlns:a16="http://schemas.microsoft.com/office/drawing/2014/main" id="{C50A3E2C-9DC7-4FDF-CB33-75E80A11FD82}"/>
                </a:ext>
              </a:extLst>
            </p:cNvPr>
            <p:cNvSpPr/>
            <p:nvPr/>
          </p:nvSpPr>
          <p:spPr>
            <a:xfrm>
              <a:off x="2174239" y="4429759"/>
              <a:ext cx="4013200" cy="1564640"/>
            </a:xfrm>
            <a:custGeom>
              <a:avLst/>
              <a:gdLst/>
              <a:ahLst/>
              <a:cxnLst/>
              <a:rect l="l" t="t" r="r" b="b"/>
              <a:pathLst>
                <a:path w="4013200" h="1564639">
                  <a:moveTo>
                    <a:pt x="0" y="0"/>
                  </a:moveTo>
                  <a:lnTo>
                    <a:pt x="4013200" y="0"/>
                  </a:lnTo>
                  <a:lnTo>
                    <a:pt x="4013200" y="1564640"/>
                  </a:lnTo>
                  <a:lnTo>
                    <a:pt x="0" y="1564640"/>
                  </a:lnTo>
                  <a:lnTo>
                    <a:pt x="0" y="0"/>
                  </a:lnTo>
                  <a:close/>
                </a:path>
              </a:pathLst>
            </a:custGeom>
            <a:ln w="38100">
              <a:solidFill>
                <a:srgbClr val="FF0000"/>
              </a:solidFill>
            </a:ln>
          </p:spPr>
          <p:txBody>
            <a:bodyPr wrap="square" lIns="0" tIns="0" rIns="0" bIns="0" rtlCol="0"/>
            <a:lstStyle/>
            <a:p>
              <a:endParaRPr sz="1050"/>
            </a:p>
          </p:txBody>
        </p:sp>
        <p:pic>
          <p:nvPicPr>
            <p:cNvPr id="7" name="object 7">
              <a:extLst>
                <a:ext uri="{FF2B5EF4-FFF2-40B4-BE49-F238E27FC236}">
                  <a16:creationId xmlns:a16="http://schemas.microsoft.com/office/drawing/2014/main" id="{7BA29BEE-A20A-88D8-0E4C-4A8754C79A78}"/>
                </a:ext>
              </a:extLst>
            </p:cNvPr>
            <p:cNvPicPr/>
            <p:nvPr/>
          </p:nvPicPr>
          <p:blipFill rotWithShape="1">
            <a:blip r:embed="rId3" cstate="print"/>
            <a:srcRect l="520"/>
            <a:stretch/>
          </p:blipFill>
          <p:spPr>
            <a:xfrm>
              <a:off x="1382505" y="3638868"/>
              <a:ext cx="9386347" cy="2961640"/>
            </a:xfrm>
            <a:prstGeom prst="rect">
              <a:avLst/>
            </a:prstGeom>
          </p:spPr>
        </p:pic>
      </p:grpSp>
      <p:sp>
        <p:nvSpPr>
          <p:cNvPr id="2" name="TextBox 1">
            <a:extLst>
              <a:ext uri="{FF2B5EF4-FFF2-40B4-BE49-F238E27FC236}">
                <a16:creationId xmlns:a16="http://schemas.microsoft.com/office/drawing/2014/main" id="{AD235F3D-4DEA-BEC6-D5D9-5F26D89ECC61}"/>
              </a:ext>
            </a:extLst>
          </p:cNvPr>
          <p:cNvSpPr txBox="1"/>
          <p:nvPr/>
        </p:nvSpPr>
        <p:spPr>
          <a:xfrm>
            <a:off x="1381655" y="4855675"/>
            <a:ext cx="6166929" cy="253916"/>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p:sp>
        <p:nvSpPr>
          <p:cNvPr id="8" name="object 5">
            <a:extLst>
              <a:ext uri="{FF2B5EF4-FFF2-40B4-BE49-F238E27FC236}">
                <a16:creationId xmlns:a16="http://schemas.microsoft.com/office/drawing/2014/main" id="{A2E261CA-E9A2-500E-C429-44E16A33FA4E}"/>
              </a:ext>
            </a:extLst>
          </p:cNvPr>
          <p:cNvSpPr/>
          <p:nvPr/>
        </p:nvSpPr>
        <p:spPr>
          <a:xfrm>
            <a:off x="2474110" y="3302061"/>
            <a:ext cx="3682850" cy="825801"/>
          </a:xfrm>
          <a:custGeom>
            <a:avLst/>
            <a:gdLst/>
            <a:ahLst/>
            <a:cxnLst/>
            <a:rect l="l" t="t" r="r" b="b"/>
            <a:pathLst>
              <a:path w="3820160" h="274319">
                <a:moveTo>
                  <a:pt x="0" y="0"/>
                </a:moveTo>
                <a:lnTo>
                  <a:pt x="3820160" y="0"/>
                </a:lnTo>
                <a:lnTo>
                  <a:pt x="3820160" y="274320"/>
                </a:lnTo>
                <a:lnTo>
                  <a:pt x="0" y="274320"/>
                </a:lnTo>
                <a:lnTo>
                  <a:pt x="0" y="0"/>
                </a:lnTo>
                <a:close/>
              </a:path>
            </a:pathLst>
          </a:custGeom>
          <a:ln w="38100">
            <a:solidFill>
              <a:srgbClr val="FF0000"/>
            </a:solidFill>
          </a:ln>
        </p:spPr>
        <p:txBody>
          <a:bodyPr wrap="square" lIns="0" tIns="0" rIns="0" bIns="0" rtlCol="0"/>
          <a:lstStyle/>
          <a:p>
            <a:endParaRPr sz="1050"/>
          </a:p>
        </p:txBody>
      </p:sp>
      <p:pic>
        <p:nvPicPr>
          <p:cNvPr id="11" name="object 3">
            <a:extLst>
              <a:ext uri="{FF2B5EF4-FFF2-40B4-BE49-F238E27FC236}">
                <a16:creationId xmlns:a16="http://schemas.microsoft.com/office/drawing/2014/main" id="{BB3CA778-2B27-4ED6-B413-BF58789E0F17}"/>
              </a:ext>
            </a:extLst>
          </p:cNvPr>
          <p:cNvPicPr/>
          <p:nvPr/>
        </p:nvPicPr>
        <p:blipFill rotWithShape="1">
          <a:blip r:embed="rId4" cstate="print"/>
          <a:srcRect r="64334" b="33572"/>
          <a:stretch/>
        </p:blipFill>
        <p:spPr>
          <a:xfrm>
            <a:off x="-18970" y="470910"/>
            <a:ext cx="1699301" cy="1341120"/>
          </a:xfrm>
          <a:prstGeom prst="rect">
            <a:avLst/>
          </a:prstGeom>
        </p:spPr>
      </p:pic>
    </p:spTree>
    <p:extLst>
      <p:ext uri="{BB962C8B-B14F-4D97-AF65-F5344CB8AC3E}">
        <p14:creationId xmlns:p14="http://schemas.microsoft.com/office/powerpoint/2010/main" val="6348624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31DD-2D92-3605-A381-EE52D4BEC3A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88C1349-FD24-6A01-53B2-3E2DB9DF4C0E}"/>
              </a:ext>
            </a:extLst>
          </p:cNvPr>
          <p:cNvSpPr txBox="1"/>
          <p:nvPr/>
        </p:nvSpPr>
        <p:spPr>
          <a:xfrm>
            <a:off x="687705" y="1346835"/>
            <a:ext cx="3053239" cy="1920398"/>
          </a:xfrm>
          <a:prstGeom prst="rect">
            <a:avLst/>
          </a:prstGeom>
        </p:spPr>
        <p:txBody>
          <a:bodyPr vert="horz" wrap="square" lIns="0" tIns="47625" rIns="0" bIns="0" rtlCol="0">
            <a:spAutoFit/>
          </a:bodyPr>
          <a:lstStyle/>
          <a:p>
            <a:pPr marL="9525" marR="3810">
              <a:lnSpc>
                <a:spcPts val="2250"/>
              </a:lnSpc>
              <a:spcBef>
                <a:spcPts val="375"/>
              </a:spcBef>
            </a:pPr>
            <a:r>
              <a:rPr lang="en-US" sz="2100">
                <a:latin typeface="Calibri"/>
                <a:cs typeface="Calibri"/>
              </a:rPr>
              <a:t>The computational graph should be directed and acyclic. </a:t>
            </a:r>
          </a:p>
          <a:p>
            <a:pPr marL="9525" marR="3810">
              <a:lnSpc>
                <a:spcPts val="2250"/>
              </a:lnSpc>
              <a:spcBef>
                <a:spcPts val="375"/>
              </a:spcBef>
            </a:pPr>
            <a:endParaRPr lang="en-US" sz="2100">
              <a:latin typeface="Calibri"/>
              <a:cs typeface="Calibri"/>
            </a:endParaRPr>
          </a:p>
          <a:p>
            <a:pPr marL="9525" marR="3810">
              <a:lnSpc>
                <a:spcPts val="2250"/>
              </a:lnSpc>
              <a:spcBef>
                <a:spcPts val="375"/>
              </a:spcBef>
            </a:pPr>
            <a:r>
              <a:rPr sz="2100">
                <a:latin typeface="Calibri"/>
                <a:cs typeface="Calibri"/>
              </a:rPr>
              <a:t>We</a:t>
            </a:r>
            <a:r>
              <a:rPr sz="2100" spc="-79">
                <a:latin typeface="Calibri"/>
                <a:cs typeface="Calibri"/>
              </a:rPr>
              <a:t> </a:t>
            </a:r>
            <a:r>
              <a:rPr sz="2100">
                <a:latin typeface="Calibri"/>
                <a:cs typeface="Calibri"/>
              </a:rPr>
              <a:t>start</a:t>
            </a:r>
            <a:r>
              <a:rPr sz="2100" spc="-79">
                <a:latin typeface="Calibri"/>
                <a:cs typeface="Calibri"/>
              </a:rPr>
              <a:t> </a:t>
            </a:r>
            <a:r>
              <a:rPr sz="2100">
                <a:latin typeface="Calibri"/>
                <a:cs typeface="Calibri"/>
              </a:rPr>
              <a:t>calling</a:t>
            </a:r>
            <a:r>
              <a:rPr sz="2100" spc="-79">
                <a:latin typeface="Calibri"/>
                <a:cs typeface="Calibri"/>
              </a:rPr>
              <a:t> </a:t>
            </a:r>
            <a:r>
              <a:rPr sz="2100">
                <a:latin typeface="Calibri"/>
                <a:cs typeface="Calibri"/>
              </a:rPr>
              <a:t>backward</a:t>
            </a:r>
            <a:r>
              <a:rPr sz="2100" spc="-71">
                <a:latin typeface="Calibri"/>
                <a:cs typeface="Calibri"/>
              </a:rPr>
              <a:t> </a:t>
            </a:r>
            <a:r>
              <a:rPr sz="2100" spc="-19">
                <a:latin typeface="Calibri"/>
                <a:cs typeface="Calibri"/>
              </a:rPr>
              <a:t>in </a:t>
            </a:r>
            <a:r>
              <a:rPr sz="2100" spc="-8">
                <a:latin typeface="Calibri"/>
                <a:cs typeface="Calibri"/>
              </a:rPr>
              <a:t>order</a:t>
            </a:r>
            <a:endParaRPr sz="2100">
              <a:latin typeface="Calibri"/>
              <a:cs typeface="Calibri"/>
            </a:endParaRPr>
          </a:p>
        </p:txBody>
      </p:sp>
      <p:pic>
        <p:nvPicPr>
          <p:cNvPr id="4" name="object 4">
            <a:extLst>
              <a:ext uri="{FF2B5EF4-FFF2-40B4-BE49-F238E27FC236}">
                <a16:creationId xmlns:a16="http://schemas.microsoft.com/office/drawing/2014/main" id="{E18EAA5E-998E-C614-FECA-059FED5FE8CA}"/>
              </a:ext>
            </a:extLst>
          </p:cNvPr>
          <p:cNvPicPr/>
          <p:nvPr/>
        </p:nvPicPr>
        <p:blipFill>
          <a:blip r:embed="rId2" cstate="print"/>
          <a:stretch>
            <a:fillRect/>
          </a:stretch>
        </p:blipFill>
        <p:spPr>
          <a:xfrm>
            <a:off x="4243387" y="554831"/>
            <a:ext cx="4121944" cy="3695700"/>
          </a:xfrm>
          <a:prstGeom prst="rect">
            <a:avLst/>
          </a:prstGeom>
        </p:spPr>
      </p:pic>
      <p:sp>
        <p:nvSpPr>
          <p:cNvPr id="2" name="TextBox 1">
            <a:extLst>
              <a:ext uri="{FF2B5EF4-FFF2-40B4-BE49-F238E27FC236}">
                <a16:creationId xmlns:a16="http://schemas.microsoft.com/office/drawing/2014/main" id="{51B13C4C-B3E8-286D-FEE9-178E255EFBB9}"/>
              </a:ext>
            </a:extLst>
          </p:cNvPr>
          <p:cNvSpPr txBox="1"/>
          <p:nvPr/>
        </p:nvSpPr>
        <p:spPr>
          <a:xfrm>
            <a:off x="1381655" y="4855675"/>
            <a:ext cx="6166929" cy="253916"/>
          </a:xfrm>
          <a:prstGeom prst="rect">
            <a:avLst/>
          </a:prstGeom>
          <a:noFill/>
        </p:spPr>
        <p:txBody>
          <a:bodyPr wrap="square" rtlCol="0">
            <a:spAutoFit/>
          </a:bodyPr>
          <a:lstStyle/>
          <a:p>
            <a:pPr algn="ctr"/>
            <a:r>
              <a:rPr lang="en-US" sz="1050">
                <a:solidFill>
                  <a:schemeClr val="tx1">
                    <a:lumMod val="50000"/>
                    <a:lumOff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p:spTree>
    <p:extLst>
      <p:ext uri="{BB962C8B-B14F-4D97-AF65-F5344CB8AC3E}">
        <p14:creationId xmlns:p14="http://schemas.microsoft.com/office/powerpoint/2010/main" val="7112203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7A098-C8CA-B58D-7969-B9977AE3B2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EEAD5CB-E31E-9A8A-2C99-D83A4D97C04D}"/>
              </a:ext>
            </a:extLst>
          </p:cNvPr>
          <p:cNvSpPr>
            <a:spLocks noGrp="1"/>
          </p:cNvSpPr>
          <p:nvPr>
            <p:ph type="body" sz="quarter" idx="10"/>
          </p:nvPr>
        </p:nvSpPr>
        <p:spPr/>
        <p:txBody>
          <a:bodyPr>
            <a:normAutofit/>
          </a:bodyPr>
          <a:lstStyle/>
          <a:p>
            <a:r>
              <a:rPr lang="en-US" sz="4000" dirty="0"/>
              <a:t>Auto-diff in </a:t>
            </a:r>
            <a:r>
              <a:rPr lang="en-US" sz="4000" dirty="0" err="1"/>
              <a:t>PyTorch</a:t>
            </a:r>
            <a:endParaRPr lang="en-US" sz="4000" dirty="0"/>
          </a:p>
        </p:txBody>
      </p:sp>
    </p:spTree>
    <p:extLst>
      <p:ext uri="{BB962C8B-B14F-4D97-AF65-F5344CB8AC3E}">
        <p14:creationId xmlns:p14="http://schemas.microsoft.com/office/powerpoint/2010/main" val="42633386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F2D8-E0EB-DA7A-EDA1-C1C81A740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F8394-F2FE-9F3F-F4C1-F17CB3EDEC61}"/>
              </a:ext>
            </a:extLst>
          </p:cNvPr>
          <p:cNvSpPr>
            <a:spLocks noGrp="1"/>
          </p:cNvSpPr>
          <p:nvPr>
            <p:ph type="title"/>
          </p:nvPr>
        </p:nvSpPr>
        <p:spPr>
          <a:xfrm>
            <a:off x="78381" y="107119"/>
            <a:ext cx="9109166" cy="857542"/>
          </a:xfrm>
        </p:spPr>
        <p:txBody>
          <a:bodyPr>
            <a:normAutofit fontScale="90000"/>
          </a:bodyPr>
          <a:lstStyle/>
          <a:p>
            <a:r>
              <a:rPr lang="en-US" dirty="0" err="1"/>
              <a:t>PyTorch’s</a:t>
            </a:r>
            <a:r>
              <a:rPr lang="en-US" dirty="0"/>
              <a:t> Implementation: Forward/Backward API</a:t>
            </a:r>
          </a:p>
        </p:txBody>
      </p:sp>
      <p:sp>
        <p:nvSpPr>
          <p:cNvPr id="3" name="Content Placeholder 2">
            <a:extLst>
              <a:ext uri="{FF2B5EF4-FFF2-40B4-BE49-F238E27FC236}">
                <a16:creationId xmlns:a16="http://schemas.microsoft.com/office/drawing/2014/main" id="{BB34CF81-C23B-BFE3-5FDF-45B998FA47F0}"/>
              </a:ext>
            </a:extLst>
          </p:cNvPr>
          <p:cNvSpPr>
            <a:spLocks noGrp="1"/>
          </p:cNvSpPr>
          <p:nvPr>
            <p:ph type="body" sz="quarter" idx="16"/>
          </p:nvPr>
        </p:nvSpPr>
        <p:spPr/>
        <p:txBody>
          <a:bodyPr/>
          <a:lstStyle/>
          <a:p>
            <a:r>
              <a:rPr lang="en-US" err="1"/>
              <a:t>PyTorch</a:t>
            </a:r>
            <a:r>
              <a:rPr lang="en-US"/>
              <a:t> has implementation of forward/backward operations for various operators. </a:t>
            </a:r>
          </a:p>
          <a:p>
            <a:r>
              <a:rPr lang="en-US"/>
              <a:t>Example: multiplication operator</a:t>
            </a:r>
          </a:p>
        </p:txBody>
      </p:sp>
      <p:pic>
        <p:nvPicPr>
          <p:cNvPr id="4" name="Content Placeholder 6" descr="Text&#10;&#10;Description automatically generated with low confidence">
            <a:extLst>
              <a:ext uri="{FF2B5EF4-FFF2-40B4-BE49-F238E27FC236}">
                <a16:creationId xmlns:a16="http://schemas.microsoft.com/office/drawing/2014/main" id="{5B9DCFD2-178B-A110-71CD-1A77BC50C87D}"/>
              </a:ext>
            </a:extLst>
          </p:cNvPr>
          <p:cNvPicPr>
            <a:picLocks noChangeAspect="1"/>
          </p:cNvPicPr>
          <p:nvPr/>
        </p:nvPicPr>
        <p:blipFill>
          <a:blip r:embed="rId2"/>
          <a:stretch>
            <a:fillRect/>
          </a:stretch>
        </p:blipFill>
        <p:spPr>
          <a:xfrm>
            <a:off x="4120943" y="2011949"/>
            <a:ext cx="4790265" cy="2899371"/>
          </a:xfrm>
          <a:prstGeom prst="rect">
            <a:avLst/>
          </a:prstGeom>
          <a:noFill/>
          <a:ln>
            <a:noFill/>
          </a:ln>
        </p:spPr>
      </p:pic>
      <p:pic>
        <p:nvPicPr>
          <p:cNvPr id="5" name="object 3">
            <a:extLst>
              <a:ext uri="{FF2B5EF4-FFF2-40B4-BE49-F238E27FC236}">
                <a16:creationId xmlns:a16="http://schemas.microsoft.com/office/drawing/2014/main" id="{A4026A9F-138B-5B5A-7867-5828B8940985}"/>
              </a:ext>
            </a:extLst>
          </p:cNvPr>
          <p:cNvPicPr/>
          <p:nvPr/>
        </p:nvPicPr>
        <p:blipFill rotWithShape="1">
          <a:blip r:embed="rId3" cstate="print"/>
          <a:srcRect r="64334" b="33572"/>
          <a:stretch/>
        </p:blipFill>
        <p:spPr>
          <a:xfrm>
            <a:off x="912732" y="2370150"/>
            <a:ext cx="2310570" cy="1834527"/>
          </a:xfrm>
          <a:prstGeom prst="rect">
            <a:avLst/>
          </a:prstGeom>
        </p:spPr>
      </p:pic>
    </p:spTree>
    <p:extLst>
      <p:ext uri="{BB962C8B-B14F-4D97-AF65-F5344CB8AC3E}">
        <p14:creationId xmlns:p14="http://schemas.microsoft.com/office/powerpoint/2010/main" val="5221378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2101-971E-4C98-DFD7-49A0F9904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36A2A-C0FD-FDEF-3EA7-DC46E83D7F52}"/>
              </a:ext>
            </a:extLst>
          </p:cNvPr>
          <p:cNvSpPr>
            <a:spLocks noGrp="1"/>
          </p:cNvSpPr>
          <p:nvPr>
            <p:ph type="title"/>
          </p:nvPr>
        </p:nvSpPr>
        <p:spPr/>
        <p:txBody>
          <a:bodyPr>
            <a:normAutofit/>
          </a:bodyPr>
          <a:lstStyle/>
          <a:p>
            <a:r>
              <a:rPr lang="en-US" err="1"/>
              <a:t>PyTorch</a:t>
            </a:r>
            <a:r>
              <a:rPr lang="en-US"/>
              <a:t> Operators </a:t>
            </a:r>
          </a:p>
        </p:txBody>
      </p:sp>
      <p:sp>
        <p:nvSpPr>
          <p:cNvPr id="3" name="Text Placeholder 2">
            <a:extLst>
              <a:ext uri="{FF2B5EF4-FFF2-40B4-BE49-F238E27FC236}">
                <a16:creationId xmlns:a16="http://schemas.microsoft.com/office/drawing/2014/main" id="{DBB23943-83BE-7547-B0CF-E909AD03C051}"/>
              </a:ext>
            </a:extLst>
          </p:cNvPr>
          <p:cNvSpPr>
            <a:spLocks noGrp="1"/>
          </p:cNvSpPr>
          <p:nvPr>
            <p:ph type="body" sz="quarter" idx="16"/>
          </p:nvPr>
        </p:nvSpPr>
        <p:spPr>
          <a:xfrm>
            <a:off x="533919" y="1390650"/>
            <a:ext cx="3841231" cy="3077573"/>
          </a:xfrm>
        </p:spPr>
        <p:txBody>
          <a:bodyPr/>
          <a:lstStyle/>
          <a:p>
            <a:r>
              <a:rPr lang="en-US" err="1">
                <a:latin typeface="Corbel" panose="020B0503020204020204" pitchFamily="34" charset="0"/>
                <a:ea typeface="Tahoma" panose="020B0604030504040204" pitchFamily="34" charset="0"/>
                <a:cs typeface="Tahoma" panose="020B0604030504040204" pitchFamily="34" charset="0"/>
              </a:rPr>
              <a:t>PyTorch’s</a:t>
            </a:r>
            <a:r>
              <a:rPr lang="en-US">
                <a:latin typeface="Corbel" panose="020B0503020204020204" pitchFamily="34" charset="0"/>
                <a:ea typeface="Tahoma" panose="020B0604030504040204" pitchFamily="34" charset="0"/>
                <a:cs typeface="Tahoma" panose="020B0604030504040204" pitchFamily="34" charset="0"/>
              </a:rPr>
              <a:t> lower-level functions translate activities to graphics processor via libraries like OpenGL</a:t>
            </a:r>
          </a:p>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76A5A95B-245E-B895-E2D4-22257300F676}"/>
              </a:ext>
            </a:extLst>
          </p:cNvPr>
          <p:cNvPicPr>
            <a:picLocks noGrp="1" noChangeAspect="1"/>
          </p:cNvPicPr>
          <p:nvPr>
            <p:ph idx="4294967295"/>
          </p:nvPr>
        </p:nvPicPr>
        <p:blipFill>
          <a:blip r:embed="rId2"/>
          <a:stretch>
            <a:fillRect/>
          </a:stretch>
        </p:blipFill>
        <p:spPr>
          <a:xfrm>
            <a:off x="0" y="1017588"/>
            <a:ext cx="4375150" cy="4248150"/>
          </a:xfrm>
        </p:spPr>
      </p:pic>
      <p:pic>
        <p:nvPicPr>
          <p:cNvPr id="9" name="Picture 8" descr="Table&#10;&#10;Description automatically generated">
            <a:extLst>
              <a:ext uri="{FF2B5EF4-FFF2-40B4-BE49-F238E27FC236}">
                <a16:creationId xmlns:a16="http://schemas.microsoft.com/office/drawing/2014/main" id="{FE79E4B2-12EF-6DD6-89D6-20F8E1F06A6D}"/>
              </a:ext>
            </a:extLst>
          </p:cNvPr>
          <p:cNvPicPr>
            <a:picLocks noChangeAspect="1"/>
          </p:cNvPicPr>
          <p:nvPr/>
        </p:nvPicPr>
        <p:blipFill>
          <a:blip r:embed="rId3"/>
          <a:stretch>
            <a:fillRect/>
          </a:stretch>
        </p:blipFill>
        <p:spPr>
          <a:xfrm>
            <a:off x="4494997" y="397308"/>
            <a:ext cx="4493847" cy="4348884"/>
          </a:xfrm>
          <a:prstGeom prst="rect">
            <a:avLst/>
          </a:prstGeom>
        </p:spPr>
      </p:pic>
    </p:spTree>
    <p:extLst>
      <p:ext uri="{BB962C8B-B14F-4D97-AF65-F5344CB8AC3E}">
        <p14:creationId xmlns:p14="http://schemas.microsoft.com/office/powerpoint/2010/main" val="762284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C082-3277-29AD-E3C7-0F41390D8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AEB95-1B27-E5E4-D902-CC4455A724EF}"/>
              </a:ext>
            </a:extLst>
          </p:cNvPr>
          <p:cNvSpPr>
            <a:spLocks noGrp="1"/>
          </p:cNvSpPr>
          <p:nvPr>
            <p:ph type="title"/>
          </p:nvPr>
        </p:nvSpPr>
        <p:spPr/>
        <p:txBody>
          <a:bodyPr>
            <a:normAutofit/>
          </a:bodyPr>
          <a:lstStyle/>
          <a:p>
            <a:r>
              <a:rPr lang="en-US"/>
              <a:t>Example Activation Functions </a:t>
            </a:r>
          </a:p>
        </p:txBody>
      </p:sp>
      <p:sp>
        <p:nvSpPr>
          <p:cNvPr id="3" name="Text Placeholder 2">
            <a:extLst>
              <a:ext uri="{FF2B5EF4-FFF2-40B4-BE49-F238E27FC236}">
                <a16:creationId xmlns:a16="http://schemas.microsoft.com/office/drawing/2014/main" id="{DBC5CA20-E814-FC09-F819-CF1B0147DE56}"/>
              </a:ext>
            </a:extLst>
          </p:cNvPr>
          <p:cNvSpPr>
            <a:spLocks noGrp="1"/>
          </p:cNvSpPr>
          <p:nvPr>
            <p:ph type="body" sz="quarter" idx="16"/>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92681DEE-E9EE-9460-76CB-43C5AC4F280A}"/>
              </a:ext>
            </a:extLst>
          </p:cNvPr>
          <p:cNvPicPr>
            <a:picLocks noGrp="1" noChangeAspect="1"/>
          </p:cNvPicPr>
          <p:nvPr>
            <p:ph idx="4294967295"/>
          </p:nvPr>
        </p:nvPicPr>
        <p:blipFill>
          <a:blip r:embed="rId3"/>
          <a:stretch>
            <a:fillRect/>
          </a:stretch>
        </p:blipFill>
        <p:spPr>
          <a:xfrm>
            <a:off x="0" y="1071563"/>
            <a:ext cx="4252913" cy="4232275"/>
          </a:xfrm>
        </p:spPr>
      </p:pic>
      <p:pic>
        <p:nvPicPr>
          <p:cNvPr id="7" name="Picture 6" descr="Graphical user interface, text&#10;&#10;Description automatically generated">
            <a:extLst>
              <a:ext uri="{FF2B5EF4-FFF2-40B4-BE49-F238E27FC236}">
                <a16:creationId xmlns:a16="http://schemas.microsoft.com/office/drawing/2014/main" id="{A7786717-5508-2FB1-CB4D-263C3D833B90}"/>
              </a:ext>
            </a:extLst>
          </p:cNvPr>
          <p:cNvPicPr>
            <a:picLocks noChangeAspect="1"/>
          </p:cNvPicPr>
          <p:nvPr/>
        </p:nvPicPr>
        <p:blipFill rotWithShape="1">
          <a:blip r:embed="rId4"/>
          <a:srcRect b="3562"/>
          <a:stretch/>
        </p:blipFill>
        <p:spPr>
          <a:xfrm>
            <a:off x="4572000" y="923840"/>
            <a:ext cx="4333452" cy="4232700"/>
          </a:xfrm>
          <a:prstGeom prst="rect">
            <a:avLst/>
          </a:prstGeom>
        </p:spPr>
      </p:pic>
    </p:spTree>
    <p:extLst>
      <p:ext uri="{BB962C8B-B14F-4D97-AF65-F5344CB8AC3E}">
        <p14:creationId xmlns:p14="http://schemas.microsoft.com/office/powerpoint/2010/main" val="111481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70" name="Content Placeholder 54"/>
          <p:cNvSpPr>
            <a:spLocks noGrp="1"/>
          </p:cNvSpPr>
          <p:nvPr>
            <p:ph type="body" sz="quarter" idx="16"/>
          </p:nvPr>
        </p:nvSpPr>
        <p:spPr/>
        <p:txBody>
          <a:bodyPr/>
          <a:lstStyle/>
          <a:p>
            <a:pPr marL="342900">
              <a:buFont typeface="Arial" panose="020B0604020202020204" pitchFamily="34" charset="0"/>
              <a:buChar char="•"/>
            </a:pPr>
            <a:r>
              <a:rPr lang="en-US"/>
              <a:t>Multiply by final set of weights</a:t>
            </a:r>
          </a:p>
          <a:p>
            <a:endParaRPr lang="en-US"/>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5" name="Group 22"/>
          <p:cNvGrpSpPr/>
          <p:nvPr/>
        </p:nvGrpSpPr>
        <p:grpSpPr>
          <a:xfrm>
            <a:off x="6602288" y="3050323"/>
            <a:ext cx="440568" cy="440568"/>
            <a:chOff x="5401994" y="3071949"/>
            <a:chExt cx="587424" cy="587424"/>
          </a:xfrm>
        </p:grpSpPr>
        <p:sp>
          <p:nvSpPr>
            <p:cNvPr id="24" name="Oval 23"/>
            <p:cNvSpPr/>
            <p:nvPr/>
          </p:nvSpPr>
          <p:spPr>
            <a:xfrm>
              <a:off x="5401994" y="3071949"/>
              <a:ext cx="587424" cy="587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5490894" y="3224349"/>
              <a:ext cx="411480" cy="301752"/>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9" name="Straight Arrow Connector 58"/>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
        <p:nvSpPr>
          <p:cNvPr id="3" name="TextBox 2">
            <a:extLst>
              <a:ext uri="{FF2B5EF4-FFF2-40B4-BE49-F238E27FC236}">
                <a16:creationId xmlns:a16="http://schemas.microsoft.com/office/drawing/2014/main" id="{615ACA5E-1911-F4FB-96EA-C03E75C9353D}"/>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3717781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BB605-344F-D05A-BEE1-742C802387C0}"/>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CEF4E683-4D6A-6174-55C3-03528421A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544" y="2300284"/>
            <a:ext cx="4109305" cy="25360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176089-7B26-5B0C-A93C-187D8D420566}"/>
              </a:ext>
            </a:extLst>
          </p:cNvPr>
          <p:cNvSpPr>
            <a:spLocks noGrp="1"/>
          </p:cNvSpPr>
          <p:nvPr>
            <p:ph type="title"/>
          </p:nvPr>
        </p:nvSpPr>
        <p:spPr/>
        <p:txBody>
          <a:bodyPr/>
          <a:lstStyle/>
          <a:p>
            <a:r>
              <a:rPr lang="en-US"/>
              <a:t>Check out </a:t>
            </a:r>
            <a:r>
              <a:rPr lang="en-US" err="1"/>
              <a:t>PyTorch</a:t>
            </a:r>
            <a:r>
              <a:rPr lang="en-US"/>
              <a:t> Documentations </a:t>
            </a:r>
          </a:p>
        </p:txBody>
      </p:sp>
      <p:sp>
        <p:nvSpPr>
          <p:cNvPr id="3" name="Text Placeholder 2">
            <a:extLst>
              <a:ext uri="{FF2B5EF4-FFF2-40B4-BE49-F238E27FC236}">
                <a16:creationId xmlns:a16="http://schemas.microsoft.com/office/drawing/2014/main" id="{3D096506-3AEB-7DCB-7C9F-E094075DADD0}"/>
              </a:ext>
            </a:extLst>
          </p:cNvPr>
          <p:cNvSpPr>
            <a:spLocks noGrp="1"/>
          </p:cNvSpPr>
          <p:nvPr>
            <p:ph type="body" sz="quarter" idx="16"/>
          </p:nvPr>
        </p:nvSpPr>
        <p:spPr/>
        <p:txBody>
          <a:bodyPr/>
          <a:lstStyle/>
          <a:p>
            <a:r>
              <a:rPr lang="en-US"/>
              <a:t>This is the main library the vast majority of the community uses. </a:t>
            </a:r>
          </a:p>
          <a:p>
            <a:r>
              <a:rPr lang="en-US"/>
              <a:t>It contains hundreds of mathematical operations with “backward()” function to allow automatic gradient computation on computation graph. </a:t>
            </a:r>
          </a:p>
          <a:p>
            <a:endParaRPr lang="en-US"/>
          </a:p>
          <a:p>
            <a:r>
              <a:rPr lang="en-US"/>
              <a:t>See: </a:t>
            </a:r>
            <a:r>
              <a:rPr lang="en-US">
                <a:hlinkClick r:id="rId3"/>
              </a:rPr>
              <a:t>https://pytorch.org/docs/stable/index.html</a:t>
            </a:r>
            <a:r>
              <a:rPr lang="en-US"/>
              <a:t>  </a:t>
            </a:r>
          </a:p>
          <a:p>
            <a:pPr marL="0" indent="0">
              <a:buNone/>
            </a:pPr>
            <a:endParaRPr lang="en-US">
              <a:hlinkClick r:id="rId3"/>
            </a:endParaRPr>
          </a:p>
        </p:txBody>
      </p:sp>
    </p:spTree>
    <p:extLst>
      <p:ext uri="{BB962C8B-B14F-4D97-AF65-F5344CB8AC3E}">
        <p14:creationId xmlns:p14="http://schemas.microsoft.com/office/powerpoint/2010/main" val="15411956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6AA6-646B-FCA5-CF71-DA17ECD61D8F}"/>
              </a:ext>
            </a:extLst>
          </p:cNvPr>
          <p:cNvSpPr>
            <a:spLocks noGrp="1"/>
          </p:cNvSpPr>
          <p:nvPr>
            <p:ph type="title"/>
          </p:nvPr>
        </p:nvSpPr>
        <p:spPr/>
        <p:txBody>
          <a:bodyPr>
            <a:normAutofit/>
          </a:bodyPr>
          <a:lstStyle/>
          <a:p>
            <a:r>
              <a:rPr lang="en-US"/>
              <a:t>Backprop in </a:t>
            </a:r>
            <a:r>
              <a:rPr lang="en-US" err="1"/>
              <a:t>PyTorch</a:t>
            </a:r>
            <a:r>
              <a:rPr lang="en-US"/>
              <a:t> </a:t>
            </a:r>
          </a:p>
        </p:txBody>
      </p:sp>
      <p:sp>
        <p:nvSpPr>
          <p:cNvPr id="12" name="Text Placeholder 11">
            <a:extLst>
              <a:ext uri="{FF2B5EF4-FFF2-40B4-BE49-F238E27FC236}">
                <a16:creationId xmlns:a16="http://schemas.microsoft.com/office/drawing/2014/main" id="{24902007-8740-855C-0D94-14E31C768F17}"/>
              </a:ext>
            </a:extLst>
          </p:cNvPr>
          <p:cNvSpPr>
            <a:spLocks noGrp="1"/>
          </p:cNvSpPr>
          <p:nvPr>
            <p:ph type="body" sz="quarter" idx="16"/>
          </p:nvPr>
        </p:nvSpPr>
        <p:spPr/>
        <p:txBody>
          <a:bodyPr/>
          <a:lstStyle/>
          <a:p>
            <a:endParaRPr lang="en-US"/>
          </a:p>
        </p:txBody>
      </p:sp>
      <p:pic>
        <p:nvPicPr>
          <p:cNvPr id="4" name="object 3">
            <a:extLst>
              <a:ext uri="{FF2B5EF4-FFF2-40B4-BE49-F238E27FC236}">
                <a16:creationId xmlns:a16="http://schemas.microsoft.com/office/drawing/2014/main" id="{A2BD2B95-F624-1E74-7651-476691EDD447}"/>
              </a:ext>
            </a:extLst>
          </p:cNvPr>
          <p:cNvPicPr/>
          <p:nvPr/>
        </p:nvPicPr>
        <p:blipFill>
          <a:blip r:embed="rId2" cstate="print"/>
          <a:stretch>
            <a:fillRect/>
          </a:stretch>
        </p:blipFill>
        <p:spPr>
          <a:xfrm>
            <a:off x="517463" y="1223394"/>
            <a:ext cx="2838449" cy="438149"/>
          </a:xfrm>
          <a:prstGeom prst="rect">
            <a:avLst/>
          </a:prstGeom>
        </p:spPr>
      </p:pic>
      <p:grpSp>
        <p:nvGrpSpPr>
          <p:cNvPr id="5" name="object 2">
            <a:extLst>
              <a:ext uri="{FF2B5EF4-FFF2-40B4-BE49-F238E27FC236}">
                <a16:creationId xmlns:a16="http://schemas.microsoft.com/office/drawing/2014/main" id="{4E7FA63C-7077-D2AC-D87E-CB50C47C47DD}"/>
              </a:ext>
            </a:extLst>
          </p:cNvPr>
          <p:cNvGrpSpPr/>
          <p:nvPr/>
        </p:nvGrpSpPr>
        <p:grpSpPr>
          <a:xfrm>
            <a:off x="4813308" y="471755"/>
            <a:ext cx="3913791" cy="1837789"/>
            <a:chOff x="4496425" y="145149"/>
            <a:chExt cx="4530090" cy="2075814"/>
          </a:xfrm>
        </p:grpSpPr>
        <p:pic>
          <p:nvPicPr>
            <p:cNvPr id="6" name="object 3">
              <a:extLst>
                <a:ext uri="{FF2B5EF4-FFF2-40B4-BE49-F238E27FC236}">
                  <a16:creationId xmlns:a16="http://schemas.microsoft.com/office/drawing/2014/main" id="{FA263A04-597A-5391-88F9-37E722426CC9}"/>
                </a:ext>
              </a:extLst>
            </p:cNvPr>
            <p:cNvPicPr/>
            <p:nvPr/>
          </p:nvPicPr>
          <p:blipFill>
            <a:blip r:embed="rId3" cstate="print"/>
            <a:stretch>
              <a:fillRect/>
            </a:stretch>
          </p:blipFill>
          <p:spPr>
            <a:xfrm>
              <a:off x="4505950" y="154674"/>
              <a:ext cx="4510699" cy="2056724"/>
            </a:xfrm>
            <a:prstGeom prst="rect">
              <a:avLst/>
            </a:prstGeom>
          </p:spPr>
        </p:pic>
        <p:sp>
          <p:nvSpPr>
            <p:cNvPr id="7" name="object 4">
              <a:extLst>
                <a:ext uri="{FF2B5EF4-FFF2-40B4-BE49-F238E27FC236}">
                  <a16:creationId xmlns:a16="http://schemas.microsoft.com/office/drawing/2014/main" id="{DDB8C232-F3F3-2CB7-37AF-CD0051390728}"/>
                </a:ext>
              </a:extLst>
            </p:cNvPr>
            <p:cNvSpPr/>
            <p:nvPr/>
          </p:nvSpPr>
          <p:spPr>
            <a:xfrm>
              <a:off x="4501187" y="149912"/>
              <a:ext cx="4520565" cy="2066289"/>
            </a:xfrm>
            <a:custGeom>
              <a:avLst/>
              <a:gdLst/>
              <a:ahLst/>
              <a:cxnLst/>
              <a:rect l="l" t="t" r="r" b="b"/>
              <a:pathLst>
                <a:path w="4520565" h="2066289">
                  <a:moveTo>
                    <a:pt x="0" y="0"/>
                  </a:moveTo>
                  <a:lnTo>
                    <a:pt x="4520224" y="0"/>
                  </a:lnTo>
                  <a:lnTo>
                    <a:pt x="4520224" y="2066249"/>
                  </a:lnTo>
                  <a:lnTo>
                    <a:pt x="0" y="2066249"/>
                  </a:lnTo>
                  <a:lnTo>
                    <a:pt x="0" y="0"/>
                  </a:lnTo>
                  <a:close/>
                </a:path>
              </a:pathLst>
            </a:custGeom>
            <a:ln w="9524">
              <a:solidFill>
                <a:srgbClr val="000000"/>
              </a:solidFill>
            </a:ln>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sp>
          <p:nvSpPr>
            <p:cNvPr id="8" name="object 5">
              <a:extLst>
                <a:ext uri="{FF2B5EF4-FFF2-40B4-BE49-F238E27FC236}">
                  <a16:creationId xmlns:a16="http://schemas.microsoft.com/office/drawing/2014/main" id="{1E931829-5ACA-0F16-F395-558E55DEBE5E}"/>
                </a:ext>
              </a:extLst>
            </p:cNvPr>
            <p:cNvSpPr/>
            <p:nvPr/>
          </p:nvSpPr>
          <p:spPr>
            <a:xfrm>
              <a:off x="4702048" y="201701"/>
              <a:ext cx="4144010" cy="1968500"/>
            </a:xfrm>
            <a:custGeom>
              <a:avLst/>
              <a:gdLst/>
              <a:ahLst/>
              <a:cxnLst/>
              <a:rect l="l" t="t" r="r" b="b"/>
              <a:pathLst>
                <a:path w="4144009" h="1968500">
                  <a:moveTo>
                    <a:pt x="285292" y="1539506"/>
                  </a:moveTo>
                  <a:lnTo>
                    <a:pt x="89700" y="1539506"/>
                  </a:lnTo>
                  <a:lnTo>
                    <a:pt x="89700" y="1735099"/>
                  </a:lnTo>
                  <a:lnTo>
                    <a:pt x="285292" y="1735099"/>
                  </a:lnTo>
                  <a:lnTo>
                    <a:pt x="285292" y="1539506"/>
                  </a:lnTo>
                  <a:close/>
                </a:path>
                <a:path w="4144009" h="1968500">
                  <a:moveTo>
                    <a:pt x="285292" y="769759"/>
                  </a:moveTo>
                  <a:lnTo>
                    <a:pt x="89700" y="769759"/>
                  </a:lnTo>
                  <a:lnTo>
                    <a:pt x="89700" y="965352"/>
                  </a:lnTo>
                  <a:lnTo>
                    <a:pt x="285292" y="965352"/>
                  </a:lnTo>
                  <a:lnTo>
                    <a:pt x="285292" y="769759"/>
                  </a:lnTo>
                  <a:close/>
                </a:path>
                <a:path w="4144009" h="1968500">
                  <a:moveTo>
                    <a:pt x="291693" y="0"/>
                  </a:moveTo>
                  <a:lnTo>
                    <a:pt x="96100" y="0"/>
                  </a:lnTo>
                  <a:lnTo>
                    <a:pt x="96100" y="195605"/>
                  </a:lnTo>
                  <a:lnTo>
                    <a:pt x="291693" y="195605"/>
                  </a:lnTo>
                  <a:lnTo>
                    <a:pt x="291693" y="0"/>
                  </a:lnTo>
                  <a:close/>
                </a:path>
                <a:path w="4144009" h="1968500">
                  <a:moveTo>
                    <a:pt x="374992" y="1810232"/>
                  </a:moveTo>
                  <a:lnTo>
                    <a:pt x="0" y="1810232"/>
                  </a:lnTo>
                  <a:lnTo>
                    <a:pt x="0" y="1968334"/>
                  </a:lnTo>
                  <a:lnTo>
                    <a:pt x="374992" y="1968334"/>
                  </a:lnTo>
                  <a:lnTo>
                    <a:pt x="374992" y="1810232"/>
                  </a:lnTo>
                  <a:close/>
                </a:path>
                <a:path w="4144009" h="1968500">
                  <a:moveTo>
                    <a:pt x="374992" y="254304"/>
                  </a:moveTo>
                  <a:lnTo>
                    <a:pt x="0" y="254304"/>
                  </a:lnTo>
                  <a:lnTo>
                    <a:pt x="0" y="517702"/>
                  </a:lnTo>
                  <a:lnTo>
                    <a:pt x="374992" y="517702"/>
                  </a:lnTo>
                  <a:lnTo>
                    <a:pt x="374992" y="254304"/>
                  </a:lnTo>
                  <a:close/>
                </a:path>
                <a:path w="4144009" h="1968500">
                  <a:moveTo>
                    <a:pt x="447624" y="1013104"/>
                  </a:moveTo>
                  <a:lnTo>
                    <a:pt x="72618" y="1013104"/>
                  </a:lnTo>
                  <a:lnTo>
                    <a:pt x="72618" y="1276502"/>
                  </a:lnTo>
                  <a:lnTo>
                    <a:pt x="447624" y="1276502"/>
                  </a:lnTo>
                  <a:lnTo>
                    <a:pt x="447624" y="1013104"/>
                  </a:lnTo>
                  <a:close/>
                </a:path>
                <a:path w="4144009" h="1968500">
                  <a:moveTo>
                    <a:pt x="2157044" y="391210"/>
                  </a:moveTo>
                  <a:lnTo>
                    <a:pt x="1961451" y="391210"/>
                  </a:lnTo>
                  <a:lnTo>
                    <a:pt x="1961451" y="586803"/>
                  </a:lnTo>
                  <a:lnTo>
                    <a:pt x="2157044" y="586803"/>
                  </a:lnTo>
                  <a:lnTo>
                    <a:pt x="2157044" y="391210"/>
                  </a:lnTo>
                  <a:close/>
                </a:path>
                <a:path w="4144009" h="1968500">
                  <a:moveTo>
                    <a:pt x="2315489" y="654850"/>
                  </a:moveTo>
                  <a:lnTo>
                    <a:pt x="1940496" y="654850"/>
                  </a:lnTo>
                  <a:lnTo>
                    <a:pt x="1940496" y="918260"/>
                  </a:lnTo>
                  <a:lnTo>
                    <a:pt x="2315489" y="918260"/>
                  </a:lnTo>
                  <a:lnTo>
                    <a:pt x="2315489" y="654850"/>
                  </a:lnTo>
                  <a:close/>
                </a:path>
                <a:path w="4144009" h="1968500">
                  <a:moveTo>
                    <a:pt x="4143514" y="1198232"/>
                  </a:moveTo>
                  <a:lnTo>
                    <a:pt x="3768521" y="1198232"/>
                  </a:lnTo>
                  <a:lnTo>
                    <a:pt x="3768521" y="1461630"/>
                  </a:lnTo>
                  <a:lnTo>
                    <a:pt x="4143514" y="1461630"/>
                  </a:lnTo>
                  <a:lnTo>
                    <a:pt x="4143514" y="1198232"/>
                  </a:lnTo>
                  <a:close/>
                </a:path>
                <a:path w="4144009" h="1968500">
                  <a:moveTo>
                    <a:pt x="4143514" y="965352"/>
                  </a:moveTo>
                  <a:lnTo>
                    <a:pt x="3858222" y="965352"/>
                  </a:lnTo>
                  <a:lnTo>
                    <a:pt x="3858222" y="1160957"/>
                  </a:lnTo>
                  <a:lnTo>
                    <a:pt x="4143514" y="1160957"/>
                  </a:lnTo>
                  <a:lnTo>
                    <a:pt x="4143514" y="965352"/>
                  </a:lnTo>
                  <a:close/>
                </a:path>
              </a:pathLst>
            </a:custGeom>
            <a:solidFill>
              <a:srgbClr val="FFFFFF"/>
            </a:solidFill>
          </p:spPr>
          <p:txBody>
            <a:bodyPr wrap="square" lIns="0" tIns="0" rIns="0" bIns="0" rtlCol="0"/>
            <a:lstStyle/>
            <a:p>
              <a:endParaRPr>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2CDE4497-8FED-2CFB-9D94-2FC03F73DDE1}"/>
              </a:ext>
            </a:extLst>
          </p:cNvPr>
          <p:cNvSpPr txBox="1"/>
          <p:nvPr/>
        </p:nvSpPr>
        <p:spPr>
          <a:xfrm>
            <a:off x="314264" y="2680921"/>
            <a:ext cx="8520600" cy="2308324"/>
          </a:xfrm>
          <a:prstGeom prst="rect">
            <a:avLst/>
          </a:prstGeom>
          <a:solidFill>
            <a:schemeClr val="accent1">
              <a:lumMod val="20000"/>
              <a:lumOff val="80000"/>
            </a:schemeClr>
          </a:solidFill>
        </p:spPr>
        <p:txBody>
          <a:bodyPr wrap="square">
            <a:spAutoFit/>
          </a:bodyPr>
          <a:lstStyle/>
          <a:p>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x =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torch.tensor</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98156"/>
                </a:solidFill>
                <a:latin typeface="Consolas" panose="020B0609020204030204" pitchFamily="49" charset="0"/>
                <a:ea typeface="Tahoma" panose="020B0604030504040204" pitchFamily="34" charset="0"/>
                <a:cs typeface="Consolas" panose="020B0609020204030204" pitchFamily="49" charset="0"/>
              </a:rPr>
              <a:t>-2</a:t>
            </a:r>
            <a:r>
              <a:rPr lang="en-US" sz="1600">
                <a:solidFill>
                  <a:srgbClr val="098156"/>
                </a:solidFill>
                <a:effectLst/>
                <a:latin typeface="Consolas" panose="020B0609020204030204" pitchFamily="49" charset="0"/>
                <a:ea typeface="Tahoma" panose="020B0604030504040204" pitchFamily="34" charset="0"/>
                <a:cs typeface="Consolas" panose="020B0609020204030204" pitchFamily="49" charset="0"/>
              </a:rPr>
              <a:t>.0</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requires_grad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000FF"/>
                </a:solidFill>
                <a:effectLst/>
                <a:latin typeface="Consolas" panose="020B0609020204030204" pitchFamily="49" charset="0"/>
                <a:ea typeface="Tahoma" panose="020B0604030504040204" pitchFamily="34" charset="0"/>
                <a:cs typeface="Consolas" panose="020B0609020204030204" pitchFamily="49" charset="0"/>
              </a:rPr>
              <a:t>True</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p>
          <a:p>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y =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torch.tensor</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98156"/>
                </a:solidFill>
                <a:effectLst/>
                <a:latin typeface="Consolas" panose="020B0609020204030204" pitchFamily="49" charset="0"/>
                <a:ea typeface="Tahoma" panose="020B0604030504040204" pitchFamily="34" charset="0"/>
                <a:cs typeface="Consolas" panose="020B0609020204030204" pitchFamily="49" charset="0"/>
              </a:rPr>
              <a:t>5.0</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requires_grad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000FF"/>
                </a:solidFill>
                <a:effectLst/>
                <a:latin typeface="Consolas" panose="020B0609020204030204" pitchFamily="49" charset="0"/>
                <a:ea typeface="Tahoma" panose="020B0604030504040204" pitchFamily="34" charset="0"/>
                <a:cs typeface="Consolas" panose="020B0609020204030204" pitchFamily="49" charset="0"/>
              </a:rPr>
              <a:t>True</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p>
          <a:p>
            <a:r>
              <a:rPr lang="en-US" sz="1600">
                <a:latin typeface="Consolas" panose="020B0609020204030204" pitchFamily="49" charset="0"/>
                <a:ea typeface="Tahoma" panose="020B0604030504040204" pitchFamily="34" charset="0"/>
                <a:cs typeface="Consolas" panose="020B0609020204030204" pitchFamily="49" charset="0"/>
              </a:rPr>
              <a:t>z</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torch.tensor</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98156"/>
                </a:solidFill>
                <a:latin typeface="Consolas" panose="020B0609020204030204" pitchFamily="49" charset="0"/>
                <a:ea typeface="Tahoma" panose="020B0604030504040204" pitchFamily="34" charset="0"/>
                <a:cs typeface="Consolas" panose="020B0609020204030204" pitchFamily="49" charset="0"/>
              </a:rPr>
              <a:t>-4</a:t>
            </a:r>
            <a:r>
              <a:rPr lang="en-US" sz="1600">
                <a:solidFill>
                  <a:srgbClr val="098156"/>
                </a:solidFill>
                <a:effectLst/>
                <a:latin typeface="Consolas" panose="020B0609020204030204" pitchFamily="49" charset="0"/>
                <a:ea typeface="Tahoma" panose="020B0604030504040204" pitchFamily="34" charset="0"/>
                <a:cs typeface="Consolas" panose="020B0609020204030204" pitchFamily="49" charset="0"/>
              </a:rPr>
              <a:t>.0</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requires_grad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0000FF"/>
                </a:solidFill>
                <a:effectLst/>
                <a:latin typeface="Consolas" panose="020B0609020204030204" pitchFamily="49" charset="0"/>
                <a:ea typeface="Tahoma" panose="020B0604030504040204" pitchFamily="34" charset="0"/>
                <a:cs typeface="Consolas" panose="020B0609020204030204" pitchFamily="49" charset="0"/>
              </a:rPr>
              <a:t>True</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p>
          <a:p>
            <a:b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b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f =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x+y</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)*z </a:t>
            </a:r>
            <a:r>
              <a:rPr lang="en-US" sz="1600">
                <a:solidFill>
                  <a:srgbClr val="008000"/>
                </a:solidFill>
                <a:effectLst/>
                <a:latin typeface="Consolas" panose="020B0609020204030204" pitchFamily="49" charset="0"/>
                <a:ea typeface="Tahoma" panose="020B0604030504040204" pitchFamily="34" charset="0"/>
                <a:cs typeface="Consolas" panose="020B0609020204030204" pitchFamily="49" charset="0"/>
              </a:rPr>
              <a:t># Define the computation graph</a:t>
            </a:r>
            <a:endPar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endParaRPr>
          </a:p>
          <a:p>
            <a:b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b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f.backward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a:solidFill>
                  <a:srgbClr val="008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8000"/>
                </a:solidFill>
                <a:effectLst/>
                <a:latin typeface="Consolas" panose="020B0609020204030204" pitchFamily="49" charset="0"/>
                <a:ea typeface="Tahoma" panose="020B0604030504040204" pitchFamily="34" charset="0"/>
                <a:cs typeface="Consolas" panose="020B0609020204030204" pitchFamily="49" charset="0"/>
              </a:rPr>
              <a:t>PyTorch’s</a:t>
            </a:r>
            <a:r>
              <a:rPr lang="en-US" sz="1600">
                <a:solidFill>
                  <a:srgbClr val="008000"/>
                </a:solidFill>
                <a:effectLst/>
                <a:latin typeface="Consolas" panose="020B0609020204030204" pitchFamily="49" charset="0"/>
                <a:ea typeface="Tahoma" panose="020B0604030504040204" pitchFamily="34" charset="0"/>
                <a:cs typeface="Consolas" panose="020B0609020204030204" pitchFamily="49" charset="0"/>
              </a:rPr>
              <a:t> internal backward gradient computation</a:t>
            </a:r>
            <a:b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br>
            <a:b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br>
            <a:r>
              <a:rPr lang="en-US" sz="1600">
                <a:solidFill>
                  <a:srgbClr val="795E26"/>
                </a:solidFill>
                <a:effectLst/>
                <a:latin typeface="Consolas" panose="020B0609020204030204" pitchFamily="49" charset="0"/>
                <a:ea typeface="Tahoma" panose="020B0604030504040204" pitchFamily="34" charset="0"/>
                <a:cs typeface="Consolas" panose="020B0609020204030204" pitchFamily="49" charset="0"/>
              </a:rPr>
              <a:t>print</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r>
              <a:rPr lang="en-US" sz="1600">
                <a:solidFill>
                  <a:srgbClr val="A31515"/>
                </a:solidFill>
                <a:effectLst/>
                <a:latin typeface="Consolas" panose="020B0609020204030204" pitchFamily="49" charset="0"/>
                <a:ea typeface="Tahoma" panose="020B0604030504040204" pitchFamily="34" charset="0"/>
                <a:cs typeface="Consolas" panose="020B0609020204030204" pitchFamily="49" charset="0"/>
              </a:rPr>
              <a:t>'Gradients after backpropagation:'</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x.grad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latin typeface="Consolas" panose="020B0609020204030204" pitchFamily="49" charset="0"/>
                <a:ea typeface="Tahoma" panose="020B0604030504040204" pitchFamily="34" charset="0"/>
                <a:cs typeface="Consolas" panose="020B0609020204030204" pitchFamily="49" charset="0"/>
              </a:rPr>
              <a:t>y</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 </a:t>
            </a:r>
            <a:r>
              <a:rPr lang="en-US" sz="1600" err="1">
                <a:solidFill>
                  <a:srgbClr val="000000"/>
                </a:solidFill>
                <a:effectLst/>
                <a:latin typeface="Consolas" panose="020B0609020204030204" pitchFamily="49" charset="0"/>
                <a:ea typeface="Tahoma" panose="020B0604030504040204" pitchFamily="34" charset="0"/>
                <a:cs typeface="Consolas" panose="020B0609020204030204" pitchFamily="49" charset="0"/>
              </a:rPr>
              <a:t>z.grad</a:t>
            </a:r>
            <a:r>
              <a:rPr lang="en-US" sz="1600">
                <a:solidFill>
                  <a:srgbClr val="000000"/>
                </a:solidFill>
                <a:effectLst/>
                <a:latin typeface="Consolas" panose="020B0609020204030204" pitchFamily="49" charset="0"/>
                <a:ea typeface="Tahoma" panose="020B0604030504040204" pitchFamily="34" charset="0"/>
                <a:cs typeface="Consolas" panose="020B0609020204030204" pitchFamily="49" charset="0"/>
              </a:rPr>
              <a:t>)</a:t>
            </a:r>
          </a:p>
        </p:txBody>
      </p:sp>
      <p:sp>
        <p:nvSpPr>
          <p:cNvPr id="10" name="object 19">
            <a:extLst>
              <a:ext uri="{FF2B5EF4-FFF2-40B4-BE49-F238E27FC236}">
                <a16:creationId xmlns:a16="http://schemas.microsoft.com/office/drawing/2014/main" id="{A00F3F64-BBF2-B09F-0358-69890A2C0B72}"/>
              </a:ext>
            </a:extLst>
          </p:cNvPr>
          <p:cNvSpPr txBox="1"/>
          <p:nvPr/>
        </p:nvSpPr>
        <p:spPr>
          <a:xfrm>
            <a:off x="645844" y="2010652"/>
            <a:ext cx="809625" cy="391160"/>
          </a:xfrm>
          <a:prstGeom prst="rect">
            <a:avLst/>
          </a:prstGeom>
        </p:spPr>
        <p:txBody>
          <a:bodyPr vert="horz" wrap="square" lIns="0" tIns="12700" rIns="0" bIns="0" rtlCol="0">
            <a:spAutoFit/>
          </a:bodyPr>
          <a:lstStyle/>
          <a:p>
            <a:pPr marL="12700">
              <a:lnSpc>
                <a:spcPct val="100000"/>
              </a:lnSpc>
              <a:spcBef>
                <a:spcPts val="100"/>
              </a:spcBef>
            </a:pPr>
            <a:r>
              <a:rPr sz="2400" spc="-95">
                <a:solidFill>
                  <a:srgbClr val="C00000"/>
                </a:solidFill>
                <a:latin typeface="Corbel" panose="020B0503020204020204" pitchFamily="34" charset="0"/>
                <a:ea typeface="Tahoma" panose="020B0604030504040204" pitchFamily="34" charset="0"/>
                <a:cs typeface="Tahoma" panose="020B0604030504040204" pitchFamily="34" charset="0"/>
              </a:rPr>
              <a:t>W</a:t>
            </a:r>
            <a:r>
              <a:rPr sz="2400" spc="-5">
                <a:solidFill>
                  <a:srgbClr val="C00000"/>
                </a:solidFill>
                <a:latin typeface="Corbel" panose="020B0503020204020204" pitchFamily="34" charset="0"/>
                <a:ea typeface="Tahoma" panose="020B0604030504040204" pitchFamily="34" charset="0"/>
                <a:cs typeface="Tahoma" panose="020B0604030504040204" pitchFamily="34" charset="0"/>
              </a:rPr>
              <a:t>ant:</a:t>
            </a:r>
            <a:endParaRPr sz="24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pic>
        <p:nvPicPr>
          <p:cNvPr id="11" name="object 20">
            <a:extLst>
              <a:ext uri="{FF2B5EF4-FFF2-40B4-BE49-F238E27FC236}">
                <a16:creationId xmlns:a16="http://schemas.microsoft.com/office/drawing/2014/main" id="{E459EA8E-F001-C85A-B968-15ED6C11297A}"/>
              </a:ext>
            </a:extLst>
          </p:cNvPr>
          <p:cNvPicPr/>
          <p:nvPr/>
        </p:nvPicPr>
        <p:blipFill>
          <a:blip r:embed="rId4" cstate="print"/>
          <a:stretch>
            <a:fillRect/>
          </a:stretch>
        </p:blipFill>
        <p:spPr>
          <a:xfrm>
            <a:off x="1751145" y="1892894"/>
            <a:ext cx="1565691" cy="619199"/>
          </a:xfrm>
          <a:prstGeom prst="rect">
            <a:avLst/>
          </a:prstGeom>
        </p:spPr>
      </p:pic>
    </p:spTree>
    <p:extLst>
      <p:ext uri="{BB962C8B-B14F-4D97-AF65-F5344CB8AC3E}">
        <p14:creationId xmlns:p14="http://schemas.microsoft.com/office/powerpoint/2010/main" val="27132803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070" y="378584"/>
            <a:ext cx="8522493" cy="410241"/>
          </a:xfrm>
          <a:prstGeom prst="rect">
            <a:avLst/>
          </a:prstGeom>
        </p:spPr>
        <p:txBody>
          <a:bodyPr spcFirstLastPara="1" vert="horz" wrap="square" lIns="0" tIns="9525" rIns="0" bIns="0" rtlCol="0" anchor="t" anchorCtr="0">
            <a:spAutoFit/>
          </a:bodyPr>
          <a:lstStyle/>
          <a:p>
            <a:pPr marL="9525">
              <a:spcBef>
                <a:spcPts val="75"/>
              </a:spcBef>
            </a:pPr>
            <a:r>
              <a:rPr sz="2800" spc="-4"/>
              <a:t>Why </a:t>
            </a:r>
            <a:r>
              <a:rPr lang="en-US" sz="2800" spc="-4"/>
              <a:t>L</a:t>
            </a:r>
            <a:r>
              <a:rPr sz="2800" spc="-4"/>
              <a:t>earn</a:t>
            </a:r>
            <a:r>
              <a:rPr sz="2800" spc="-8"/>
              <a:t> </a:t>
            </a:r>
            <a:r>
              <a:rPr lang="en-US" sz="2800" spc="-4"/>
              <a:t>A</a:t>
            </a:r>
            <a:r>
              <a:rPr sz="2800" spc="-4"/>
              <a:t>ll</a:t>
            </a:r>
            <a:r>
              <a:rPr sz="2800"/>
              <a:t> </a:t>
            </a:r>
            <a:r>
              <a:rPr lang="en-US" sz="2800" spc="-4"/>
              <a:t>T</a:t>
            </a:r>
            <a:r>
              <a:rPr sz="2800" spc="-4"/>
              <a:t>hese</a:t>
            </a:r>
            <a:r>
              <a:rPr sz="2800"/>
              <a:t> </a:t>
            </a:r>
            <a:r>
              <a:rPr lang="en-US" sz="2800" spc="-4"/>
              <a:t>D</a:t>
            </a:r>
            <a:r>
              <a:rPr sz="2800" spc="-4"/>
              <a:t>etails </a:t>
            </a:r>
            <a:r>
              <a:rPr lang="en-US" sz="2800" spc="-4"/>
              <a:t>A</a:t>
            </a:r>
            <a:r>
              <a:rPr sz="2800" spc="-4"/>
              <a:t>bout</a:t>
            </a:r>
            <a:r>
              <a:rPr sz="2800"/>
              <a:t> </a:t>
            </a:r>
            <a:r>
              <a:rPr lang="en-US" sz="2800" spc="-4"/>
              <a:t>Backprop</a:t>
            </a:r>
            <a:r>
              <a:rPr sz="2800" spc="-4"/>
              <a:t>?</a:t>
            </a:r>
          </a:p>
        </p:txBody>
      </p:sp>
      <p:sp>
        <p:nvSpPr>
          <p:cNvPr id="5" name="Content Placeholder 4">
            <a:extLst>
              <a:ext uri="{FF2B5EF4-FFF2-40B4-BE49-F238E27FC236}">
                <a16:creationId xmlns:a16="http://schemas.microsoft.com/office/drawing/2014/main" id="{2CE6BF30-D6E0-966A-46B9-A876F0EC8D95}"/>
              </a:ext>
            </a:extLst>
          </p:cNvPr>
          <p:cNvSpPr>
            <a:spLocks noGrp="1"/>
          </p:cNvSpPr>
          <p:nvPr>
            <p:ph type="body" sz="quarter" idx="16"/>
          </p:nvPr>
        </p:nvSpPr>
        <p:spPr/>
        <p:txBody>
          <a:bodyPr/>
          <a:lstStyle/>
          <a:p>
            <a:r>
              <a:rPr lang="en-US" sz="1800" b="1" spc="-4">
                <a:solidFill>
                  <a:srgbClr val="C00000"/>
                </a:solidFill>
                <a:latin typeface="Corbel" panose="020B0503020204020204" pitchFamily="34" charset="0"/>
                <a:cs typeface="Calibri"/>
              </a:rPr>
              <a:t>Modern</a:t>
            </a:r>
            <a:r>
              <a:rPr lang="en-US" sz="1800" b="1" spc="-8">
                <a:solidFill>
                  <a:srgbClr val="C00000"/>
                </a:solidFill>
                <a:latin typeface="Corbel" panose="020B0503020204020204" pitchFamily="34" charset="0"/>
                <a:cs typeface="Calibri"/>
              </a:rPr>
              <a:t> </a:t>
            </a:r>
            <a:r>
              <a:rPr lang="en-US" sz="1800" b="1" spc="-4">
                <a:solidFill>
                  <a:srgbClr val="C00000"/>
                </a:solidFill>
                <a:latin typeface="Corbel" panose="020B0503020204020204" pitchFamily="34" charset="0"/>
                <a:cs typeface="Calibri"/>
              </a:rPr>
              <a:t>deep learning</a:t>
            </a:r>
            <a:r>
              <a:rPr lang="en-US" sz="1800" b="1" spc="-8">
                <a:solidFill>
                  <a:srgbClr val="C00000"/>
                </a:solidFill>
                <a:latin typeface="Corbel" panose="020B0503020204020204" pitchFamily="34" charset="0"/>
                <a:cs typeface="Calibri"/>
              </a:rPr>
              <a:t> </a:t>
            </a:r>
            <a:r>
              <a:rPr lang="en-US" sz="1800" b="1" spc="-4">
                <a:solidFill>
                  <a:srgbClr val="C00000"/>
                </a:solidFill>
                <a:latin typeface="Corbel" panose="020B0503020204020204" pitchFamily="34" charset="0"/>
                <a:cs typeface="Calibri"/>
              </a:rPr>
              <a:t>frameworks</a:t>
            </a:r>
            <a:r>
              <a:rPr lang="en-US" sz="1800" b="1" spc="4">
                <a:solidFill>
                  <a:srgbClr val="C00000"/>
                </a:solidFill>
                <a:latin typeface="Corbel" panose="020B0503020204020204" pitchFamily="34" charset="0"/>
                <a:cs typeface="Calibri"/>
              </a:rPr>
              <a:t> </a:t>
            </a:r>
            <a:r>
              <a:rPr lang="en-US" sz="1800" b="1" spc="-4">
                <a:solidFill>
                  <a:srgbClr val="C00000"/>
                </a:solidFill>
                <a:latin typeface="Corbel" panose="020B0503020204020204" pitchFamily="34" charset="0"/>
                <a:cs typeface="Calibri"/>
              </a:rPr>
              <a:t>compute gradients</a:t>
            </a:r>
            <a:r>
              <a:rPr lang="en-US" sz="1800" b="1" spc="4">
                <a:solidFill>
                  <a:srgbClr val="C00000"/>
                </a:solidFill>
                <a:latin typeface="Corbel" panose="020B0503020204020204" pitchFamily="34" charset="0"/>
                <a:cs typeface="Calibri"/>
              </a:rPr>
              <a:t> </a:t>
            </a:r>
            <a:r>
              <a:rPr lang="en-US" sz="1800" b="1" spc="-4">
                <a:solidFill>
                  <a:srgbClr val="C00000"/>
                </a:solidFill>
                <a:latin typeface="Corbel" panose="020B0503020204020204" pitchFamily="34" charset="0"/>
                <a:cs typeface="Calibri"/>
              </a:rPr>
              <a:t>for you!</a:t>
            </a:r>
          </a:p>
          <a:p>
            <a:endParaRPr lang="en-US" b="1" spc="-4">
              <a:solidFill>
                <a:srgbClr val="8A007F"/>
              </a:solidFill>
              <a:latin typeface="Corbel" panose="020B0503020204020204" pitchFamily="34" charset="0"/>
              <a:cs typeface="Calibri"/>
            </a:endParaRPr>
          </a:p>
          <a:p>
            <a:r>
              <a:rPr lang="en-US" sz="1800" spc="-4">
                <a:latin typeface="Corbel" panose="020B0503020204020204" pitchFamily="34" charset="0"/>
                <a:cs typeface="Calibri"/>
              </a:rPr>
              <a:t>But</a:t>
            </a:r>
            <a:r>
              <a:rPr lang="en-US" sz="1800" spc="-8">
                <a:latin typeface="Corbel" panose="020B0503020204020204" pitchFamily="34" charset="0"/>
                <a:cs typeface="Calibri"/>
              </a:rPr>
              <a:t> </a:t>
            </a:r>
            <a:r>
              <a:rPr lang="en-US" sz="1800" spc="-4">
                <a:latin typeface="Corbel" panose="020B0503020204020204" pitchFamily="34" charset="0"/>
                <a:cs typeface="Calibri"/>
              </a:rPr>
              <a:t>why</a:t>
            </a:r>
            <a:r>
              <a:rPr lang="en-US" sz="1800">
                <a:latin typeface="Corbel" panose="020B0503020204020204" pitchFamily="34" charset="0"/>
                <a:cs typeface="Calibri"/>
              </a:rPr>
              <a:t> </a:t>
            </a:r>
            <a:r>
              <a:rPr lang="en-US" sz="1800" spc="-4">
                <a:latin typeface="Corbel" panose="020B0503020204020204" pitchFamily="34" charset="0"/>
                <a:cs typeface="Calibri"/>
              </a:rPr>
              <a:t>take</a:t>
            </a:r>
            <a:r>
              <a:rPr lang="en-US" sz="1800" spc="4">
                <a:latin typeface="Corbel" panose="020B0503020204020204" pitchFamily="34" charset="0"/>
                <a:cs typeface="Calibri"/>
              </a:rPr>
              <a:t> </a:t>
            </a:r>
            <a:r>
              <a:rPr lang="en-US" sz="1800">
                <a:latin typeface="Corbel" panose="020B0503020204020204" pitchFamily="34" charset="0"/>
                <a:cs typeface="Calibri"/>
              </a:rPr>
              <a:t>a</a:t>
            </a:r>
            <a:r>
              <a:rPr lang="en-US" sz="1800" spc="-4">
                <a:latin typeface="Corbel" panose="020B0503020204020204" pitchFamily="34" charset="0"/>
                <a:cs typeface="Calibri"/>
              </a:rPr>
              <a:t> class on</a:t>
            </a:r>
            <a:r>
              <a:rPr lang="en-US" sz="1800">
                <a:latin typeface="Corbel" panose="020B0503020204020204" pitchFamily="34" charset="0"/>
                <a:cs typeface="Calibri"/>
              </a:rPr>
              <a:t> </a:t>
            </a:r>
            <a:r>
              <a:rPr lang="en-US" sz="1800" spc="-4">
                <a:latin typeface="Corbel" panose="020B0503020204020204" pitchFamily="34" charset="0"/>
                <a:cs typeface="Calibri"/>
              </a:rPr>
              <a:t>compilers</a:t>
            </a:r>
            <a:r>
              <a:rPr lang="en-US" sz="1800" spc="-8">
                <a:latin typeface="Corbel" panose="020B0503020204020204" pitchFamily="34" charset="0"/>
                <a:cs typeface="Calibri"/>
              </a:rPr>
              <a:t> </a:t>
            </a:r>
            <a:r>
              <a:rPr lang="en-US" sz="1800" spc="-4">
                <a:latin typeface="Corbel" panose="020B0503020204020204" pitchFamily="34" charset="0"/>
                <a:cs typeface="Calibri"/>
              </a:rPr>
              <a:t>or</a:t>
            </a:r>
            <a:r>
              <a:rPr lang="en-US" sz="1800">
                <a:latin typeface="Corbel" panose="020B0503020204020204" pitchFamily="34" charset="0"/>
                <a:cs typeface="Calibri"/>
              </a:rPr>
              <a:t> </a:t>
            </a:r>
            <a:r>
              <a:rPr lang="en-US" sz="1800" spc="-4">
                <a:latin typeface="Corbel" panose="020B0503020204020204" pitchFamily="34" charset="0"/>
                <a:cs typeface="Calibri"/>
              </a:rPr>
              <a:t>systems </a:t>
            </a:r>
            <a:r>
              <a:rPr lang="en-US" sz="1800">
                <a:latin typeface="Corbel" panose="020B0503020204020204" pitchFamily="34" charset="0"/>
                <a:cs typeface="Calibri"/>
              </a:rPr>
              <a:t>when</a:t>
            </a:r>
            <a:r>
              <a:rPr lang="en-US" sz="1800" spc="-4">
                <a:latin typeface="Corbel" panose="020B0503020204020204" pitchFamily="34" charset="0"/>
                <a:cs typeface="Calibri"/>
              </a:rPr>
              <a:t> </a:t>
            </a:r>
            <a:r>
              <a:rPr lang="en-US" sz="1800">
                <a:latin typeface="Corbel" panose="020B0503020204020204" pitchFamily="34" charset="0"/>
                <a:cs typeface="Calibri"/>
              </a:rPr>
              <a:t>they are</a:t>
            </a:r>
            <a:r>
              <a:rPr lang="en-US" sz="1800" spc="4">
                <a:latin typeface="Corbel" panose="020B0503020204020204" pitchFamily="34" charset="0"/>
                <a:cs typeface="Calibri"/>
              </a:rPr>
              <a:t> </a:t>
            </a:r>
            <a:r>
              <a:rPr lang="en-US" sz="1800" spc="-4">
                <a:latin typeface="Corbel" panose="020B0503020204020204" pitchFamily="34" charset="0"/>
                <a:cs typeface="Calibri"/>
              </a:rPr>
              <a:t>implemented</a:t>
            </a:r>
            <a:r>
              <a:rPr lang="en-US" sz="1800">
                <a:latin typeface="Corbel" panose="020B0503020204020204" pitchFamily="34" charset="0"/>
                <a:cs typeface="Calibri"/>
              </a:rPr>
              <a:t> for</a:t>
            </a:r>
            <a:r>
              <a:rPr lang="en-US" sz="1800" spc="-4">
                <a:latin typeface="Corbel" panose="020B0503020204020204" pitchFamily="34" charset="0"/>
                <a:cs typeface="Calibri"/>
              </a:rPr>
              <a:t> you?</a:t>
            </a:r>
          </a:p>
          <a:p>
            <a:pPr lvl="1"/>
            <a:r>
              <a:rPr lang="en-US" spc="-4">
                <a:latin typeface="Corbel" panose="020B0503020204020204" pitchFamily="34" charset="0"/>
                <a:cs typeface="Calibri"/>
              </a:rPr>
              <a:t>Understanding</a:t>
            </a:r>
            <a:r>
              <a:rPr lang="en-US" spc="-8">
                <a:latin typeface="Corbel" panose="020B0503020204020204" pitchFamily="34" charset="0"/>
                <a:cs typeface="Calibri"/>
              </a:rPr>
              <a:t> </a:t>
            </a:r>
            <a:r>
              <a:rPr lang="en-US" spc="-4">
                <a:latin typeface="Corbel" panose="020B0503020204020204" pitchFamily="34" charset="0"/>
                <a:cs typeface="Calibri"/>
              </a:rPr>
              <a:t>what</a:t>
            </a:r>
            <a:r>
              <a:rPr lang="en-US" spc="-8">
                <a:latin typeface="Corbel" panose="020B0503020204020204" pitchFamily="34" charset="0"/>
                <a:cs typeface="Calibri"/>
              </a:rPr>
              <a:t> </a:t>
            </a:r>
            <a:r>
              <a:rPr lang="en-US" spc="-4">
                <a:latin typeface="Corbel" panose="020B0503020204020204" pitchFamily="34" charset="0"/>
                <a:cs typeface="Calibri"/>
              </a:rPr>
              <a:t>is</a:t>
            </a:r>
            <a:r>
              <a:rPr lang="en-US" spc="-8">
                <a:latin typeface="Corbel" panose="020B0503020204020204" pitchFamily="34" charset="0"/>
                <a:cs typeface="Calibri"/>
              </a:rPr>
              <a:t> </a:t>
            </a:r>
            <a:r>
              <a:rPr lang="en-US" spc="-4">
                <a:latin typeface="Corbel" panose="020B0503020204020204" pitchFamily="34" charset="0"/>
                <a:cs typeface="Calibri"/>
              </a:rPr>
              <a:t>going on </a:t>
            </a:r>
            <a:r>
              <a:rPr lang="en-US">
                <a:latin typeface="Corbel" panose="020B0503020204020204" pitchFamily="34" charset="0"/>
                <a:cs typeface="Calibri"/>
              </a:rPr>
              <a:t>under</a:t>
            </a:r>
            <a:r>
              <a:rPr lang="en-US" spc="-4">
                <a:latin typeface="Corbel" panose="020B0503020204020204" pitchFamily="34" charset="0"/>
                <a:cs typeface="Calibri"/>
              </a:rPr>
              <a:t> the</a:t>
            </a:r>
            <a:r>
              <a:rPr lang="en-US" spc="4">
                <a:latin typeface="Corbel" panose="020B0503020204020204" pitchFamily="34" charset="0"/>
                <a:cs typeface="Calibri"/>
              </a:rPr>
              <a:t> </a:t>
            </a:r>
            <a:r>
              <a:rPr lang="en-US" spc="-4">
                <a:latin typeface="Corbel" panose="020B0503020204020204" pitchFamily="34" charset="0"/>
                <a:cs typeface="Calibri"/>
              </a:rPr>
              <a:t>hood is</a:t>
            </a:r>
            <a:r>
              <a:rPr lang="en-US" spc="-8">
                <a:latin typeface="Corbel" panose="020B0503020204020204" pitchFamily="34" charset="0"/>
                <a:cs typeface="Calibri"/>
              </a:rPr>
              <a:t> </a:t>
            </a:r>
            <a:r>
              <a:rPr lang="en-US">
                <a:latin typeface="Corbel" panose="020B0503020204020204" pitchFamily="34" charset="0"/>
                <a:cs typeface="Calibri"/>
              </a:rPr>
              <a:t>useful!</a:t>
            </a:r>
          </a:p>
          <a:p>
            <a:endParaRPr lang="en-US">
              <a:latin typeface="Corbel" panose="020B0503020204020204" pitchFamily="34" charset="0"/>
            </a:endParaRPr>
          </a:p>
          <a:p>
            <a:r>
              <a:rPr lang="en-US" sz="1800" spc="-4">
                <a:latin typeface="Corbel" panose="020B0503020204020204" pitchFamily="34" charset="0"/>
                <a:cs typeface="Calibri"/>
              </a:rPr>
              <a:t>Backpropagation doesn’t always</a:t>
            </a:r>
            <a:r>
              <a:rPr lang="en-US" sz="1800" spc="-8">
                <a:latin typeface="Corbel" panose="020B0503020204020204" pitchFamily="34" charset="0"/>
                <a:cs typeface="Calibri"/>
              </a:rPr>
              <a:t> </a:t>
            </a:r>
            <a:r>
              <a:rPr lang="en-US" sz="1800" spc="-4">
                <a:latin typeface="Corbel" panose="020B0503020204020204" pitchFamily="34" charset="0"/>
                <a:cs typeface="Calibri"/>
              </a:rPr>
              <a:t>work</a:t>
            </a:r>
            <a:r>
              <a:rPr lang="en-US" sz="1800" spc="-8">
                <a:latin typeface="Corbel" panose="020B0503020204020204" pitchFamily="34" charset="0"/>
                <a:cs typeface="Calibri"/>
              </a:rPr>
              <a:t> </a:t>
            </a:r>
            <a:r>
              <a:rPr lang="en-US" sz="1800">
                <a:latin typeface="Corbel" panose="020B0503020204020204" pitchFamily="34" charset="0"/>
                <a:cs typeface="Calibri"/>
              </a:rPr>
              <a:t>perfectly</a:t>
            </a:r>
            <a:r>
              <a:rPr lang="en-US" sz="1800" spc="-4">
                <a:latin typeface="Corbel" panose="020B0503020204020204" pitchFamily="34" charset="0"/>
                <a:cs typeface="Calibri"/>
              </a:rPr>
              <a:t> out of</a:t>
            </a:r>
            <a:r>
              <a:rPr lang="en-US" sz="1800">
                <a:latin typeface="Corbel" panose="020B0503020204020204" pitchFamily="34" charset="0"/>
                <a:cs typeface="Calibri"/>
              </a:rPr>
              <a:t> </a:t>
            </a:r>
            <a:r>
              <a:rPr lang="en-US" sz="1800" spc="-4">
                <a:latin typeface="Corbel" panose="020B0503020204020204" pitchFamily="34" charset="0"/>
                <a:cs typeface="Calibri"/>
              </a:rPr>
              <a:t>the</a:t>
            </a:r>
            <a:r>
              <a:rPr lang="en-US" sz="1800" spc="4">
                <a:latin typeface="Corbel" panose="020B0503020204020204" pitchFamily="34" charset="0"/>
                <a:cs typeface="Calibri"/>
              </a:rPr>
              <a:t> </a:t>
            </a:r>
            <a:r>
              <a:rPr lang="en-US" sz="1800" spc="-4">
                <a:latin typeface="Corbel" panose="020B0503020204020204" pitchFamily="34" charset="0"/>
                <a:cs typeface="Calibri"/>
              </a:rPr>
              <a:t>box</a:t>
            </a:r>
            <a:endParaRPr lang="en-US" sz="1800">
              <a:latin typeface="Corbel" panose="020B0503020204020204" pitchFamily="34" charset="0"/>
              <a:cs typeface="Calibri"/>
            </a:endParaRPr>
          </a:p>
          <a:p>
            <a:pPr lvl="1"/>
            <a:r>
              <a:rPr lang="en-US" sz="1400" spc="-4">
                <a:latin typeface="Corbel" panose="020B0503020204020204" pitchFamily="34" charset="0"/>
                <a:cs typeface="Calibri"/>
              </a:rPr>
              <a:t>Understanding why</a:t>
            </a:r>
            <a:r>
              <a:rPr lang="en-US" sz="1400">
                <a:latin typeface="Corbel" panose="020B0503020204020204" pitchFamily="34" charset="0"/>
                <a:cs typeface="Calibri"/>
              </a:rPr>
              <a:t> </a:t>
            </a:r>
            <a:r>
              <a:rPr lang="en-US" sz="1400" spc="-4">
                <a:latin typeface="Corbel" panose="020B0503020204020204" pitchFamily="34" charset="0"/>
                <a:cs typeface="Calibri"/>
              </a:rPr>
              <a:t>is</a:t>
            </a:r>
            <a:r>
              <a:rPr lang="en-US" sz="1400">
                <a:latin typeface="Corbel" panose="020B0503020204020204" pitchFamily="34" charset="0"/>
                <a:cs typeface="Calibri"/>
              </a:rPr>
              <a:t> </a:t>
            </a:r>
            <a:r>
              <a:rPr lang="en-US" sz="1400" spc="-4">
                <a:latin typeface="Corbel" panose="020B0503020204020204" pitchFamily="34" charset="0"/>
                <a:cs typeface="Calibri"/>
              </a:rPr>
              <a:t>crucial </a:t>
            </a:r>
            <a:r>
              <a:rPr lang="en-US" sz="1400">
                <a:latin typeface="Corbel" panose="020B0503020204020204" pitchFamily="34" charset="0"/>
                <a:cs typeface="Calibri"/>
              </a:rPr>
              <a:t>for </a:t>
            </a:r>
            <a:r>
              <a:rPr lang="en-US" sz="1400" spc="-4">
                <a:latin typeface="Corbel" panose="020B0503020204020204" pitchFamily="34" charset="0"/>
                <a:cs typeface="Calibri"/>
              </a:rPr>
              <a:t>debugging</a:t>
            </a:r>
            <a:r>
              <a:rPr lang="en-US" sz="1400">
                <a:latin typeface="Corbel" panose="020B0503020204020204" pitchFamily="34" charset="0"/>
                <a:cs typeface="Calibri"/>
              </a:rPr>
              <a:t> and </a:t>
            </a:r>
            <a:r>
              <a:rPr lang="en-US" sz="1400" spc="-4">
                <a:latin typeface="Corbel" panose="020B0503020204020204" pitchFamily="34" charset="0"/>
                <a:cs typeface="Calibri"/>
              </a:rPr>
              <a:t>improving models</a:t>
            </a:r>
            <a:endParaRPr lang="en-US">
              <a:latin typeface="Corbel" panose="020B0503020204020204" pitchFamily="34" charset="0"/>
            </a:endParaRPr>
          </a:p>
        </p:txBody>
      </p:sp>
    </p:spTree>
    <p:extLst>
      <p:ext uri="{BB962C8B-B14F-4D97-AF65-F5344CB8AC3E}">
        <p14:creationId xmlns:p14="http://schemas.microsoft.com/office/powerpoint/2010/main" val="13701329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9C39-8B55-7FA2-0C7B-FC8FA18F6CE6}"/>
              </a:ext>
            </a:extLst>
          </p:cNvPr>
          <p:cNvSpPr>
            <a:spLocks noGrp="1"/>
          </p:cNvSpPr>
          <p:nvPr>
            <p:ph type="title"/>
          </p:nvPr>
        </p:nvSpPr>
        <p:spPr/>
        <p:txBody>
          <a:bodyPr/>
          <a:lstStyle/>
          <a:p>
            <a:r>
              <a:rPr lang="en-US"/>
              <a:t>Summary </a:t>
            </a:r>
          </a:p>
        </p:txBody>
      </p:sp>
      <p:sp>
        <p:nvSpPr>
          <p:cNvPr id="3" name="Text Placeholder 2">
            <a:extLst>
              <a:ext uri="{FF2B5EF4-FFF2-40B4-BE49-F238E27FC236}">
                <a16:creationId xmlns:a16="http://schemas.microsoft.com/office/drawing/2014/main" id="{A9E0425B-164D-A4C4-41D8-3D58508FCB8D}"/>
              </a:ext>
            </a:extLst>
          </p:cNvPr>
          <p:cNvSpPr>
            <a:spLocks noGrp="1"/>
          </p:cNvSpPr>
          <p:nvPr>
            <p:ph type="body" sz="quarter" idx="16"/>
          </p:nvPr>
        </p:nvSpPr>
        <p:spPr/>
        <p:txBody>
          <a:bodyPr/>
          <a:lstStyle/>
          <a:p>
            <a:r>
              <a:rPr lang="en-US"/>
              <a:t>Modern deep learning libraries such as </a:t>
            </a:r>
            <a:r>
              <a:rPr lang="en-US" err="1"/>
              <a:t>PyTorch</a:t>
            </a:r>
            <a:r>
              <a:rPr lang="en-US"/>
              <a:t> implement a vast library of operations to allow automatic and efficient Backprop. </a:t>
            </a:r>
          </a:p>
          <a:p>
            <a:endParaRPr lang="en-US"/>
          </a:p>
          <a:p>
            <a:r>
              <a:rPr lang="en-US"/>
              <a:t>We will make extensive use of </a:t>
            </a:r>
            <a:r>
              <a:rPr lang="en-US" err="1"/>
              <a:t>PyTorch</a:t>
            </a:r>
            <a:r>
              <a:rPr lang="en-US"/>
              <a:t> in this class (yay!)</a:t>
            </a:r>
          </a:p>
          <a:p>
            <a:endParaRPr lang="en-US"/>
          </a:p>
          <a:p>
            <a:r>
              <a:rPr lang="en-US"/>
              <a:t>Next: We will discuss a few practical considerations regarding training NNs. </a:t>
            </a:r>
          </a:p>
        </p:txBody>
      </p:sp>
    </p:spTree>
    <p:extLst>
      <p:ext uri="{BB962C8B-B14F-4D97-AF65-F5344CB8AC3E}">
        <p14:creationId xmlns:p14="http://schemas.microsoft.com/office/powerpoint/2010/main" val="7826016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5400"/>
              <a:t>Practical considerations </a:t>
            </a:r>
            <a:br>
              <a:rPr lang="en-US" sz="5400"/>
            </a:br>
            <a:r>
              <a:rPr lang="en-US" sz="5400"/>
              <a:t>for training neural nets</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32836440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C6CE-E516-BD26-1503-E0BC3392F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12365-B4F3-12A5-06FB-423950C03FA5}"/>
              </a:ext>
            </a:extLst>
          </p:cNvPr>
          <p:cNvSpPr>
            <a:spLocks noGrp="1"/>
          </p:cNvSpPr>
          <p:nvPr>
            <p:ph type="title"/>
          </p:nvPr>
        </p:nvSpPr>
        <p:spPr/>
        <p:txBody>
          <a:bodyPr>
            <a:normAutofit/>
          </a:bodyPr>
          <a:lstStyle/>
          <a:p>
            <a:r>
              <a:rPr lang="en-US"/>
              <a:t>Batching </a:t>
            </a:r>
          </a:p>
        </p:txBody>
      </p:sp>
      <p:sp>
        <p:nvSpPr>
          <p:cNvPr id="3" name="Content Placeholder 2">
            <a:extLst>
              <a:ext uri="{FF2B5EF4-FFF2-40B4-BE49-F238E27FC236}">
                <a16:creationId xmlns:a16="http://schemas.microsoft.com/office/drawing/2014/main" id="{D1DA77D6-7E86-DD50-57F1-FD79E64B29CB}"/>
              </a:ext>
            </a:extLst>
          </p:cNvPr>
          <p:cNvSpPr>
            <a:spLocks noGrp="1"/>
          </p:cNvSpPr>
          <p:nvPr>
            <p:ph type="body" sz="quarter" idx="16"/>
          </p:nvPr>
        </p:nvSpPr>
        <p:spPr/>
        <p:txBody>
          <a:bodyPr/>
          <a:lstStyle/>
          <a:p>
            <a:r>
              <a:rPr lang="en-US"/>
              <a:t>GPUs are </a:t>
            </a:r>
            <a:r>
              <a:rPr lang="en-US">
                <a:solidFill>
                  <a:srgbClr val="C00000"/>
                </a:solidFill>
              </a:rPr>
              <a:t>fast with </a:t>
            </a:r>
            <a:br>
              <a:rPr lang="en-US">
                <a:solidFill>
                  <a:srgbClr val="C00000"/>
                </a:solidFill>
              </a:rPr>
            </a:br>
            <a:r>
              <a:rPr lang="en-US">
                <a:solidFill>
                  <a:srgbClr val="C00000"/>
                </a:solidFill>
              </a:rPr>
              <a:t>Tensor operations </a:t>
            </a:r>
            <a:br>
              <a:rPr lang="en-US"/>
            </a:br>
            <a:br>
              <a:rPr lang="en-US"/>
            </a:br>
            <a:endParaRPr lang="en-US"/>
          </a:p>
          <a:p>
            <a:r>
              <a:rPr lang="en-US"/>
              <a:t>Rather than visiting </a:t>
            </a:r>
            <a:br>
              <a:rPr lang="en-US"/>
            </a:br>
            <a:r>
              <a:rPr lang="en-US"/>
              <a:t>instances in sequentially , </a:t>
            </a:r>
            <a:br>
              <a:rPr lang="en-US"/>
            </a:br>
            <a:r>
              <a:rPr lang="en-US">
                <a:solidFill>
                  <a:srgbClr val="C00000"/>
                </a:solidFill>
              </a:rPr>
              <a:t>batch them together </a:t>
            </a:r>
            <a:br>
              <a:rPr lang="en-US"/>
            </a:br>
            <a:r>
              <a:rPr lang="en-US"/>
              <a:t>for </a:t>
            </a:r>
            <a:r>
              <a:rPr lang="en-US">
                <a:solidFill>
                  <a:srgbClr val="C00000"/>
                </a:solidFill>
              </a:rPr>
              <a:t>faster </a:t>
            </a:r>
            <a:r>
              <a:rPr lang="en-US"/>
              <a:t>training and </a:t>
            </a:r>
            <a:br>
              <a:rPr lang="en-US"/>
            </a:br>
            <a:r>
              <a:rPr lang="en-US"/>
              <a:t>inference. </a:t>
            </a:r>
          </a:p>
          <a:p>
            <a:endParaRPr lang="en-US"/>
          </a:p>
        </p:txBody>
      </p:sp>
      <p:pic>
        <p:nvPicPr>
          <p:cNvPr id="7170" name="Picture 2" descr="Adapting Deep Learning to Medicine with Behold.ai | AWS Startups Blog">
            <a:extLst>
              <a:ext uri="{FF2B5EF4-FFF2-40B4-BE49-F238E27FC236}">
                <a16:creationId xmlns:a16="http://schemas.microsoft.com/office/drawing/2014/main" id="{A47CA958-E768-178D-FE3F-3D7EB8DF2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0900" y="888125"/>
            <a:ext cx="5295054" cy="368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7787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3D46-64DA-01C7-4344-F22C4CDDC34A}"/>
              </a:ext>
            </a:extLst>
          </p:cNvPr>
          <p:cNvSpPr>
            <a:spLocks noGrp="1"/>
          </p:cNvSpPr>
          <p:nvPr>
            <p:ph type="title"/>
          </p:nvPr>
        </p:nvSpPr>
        <p:spPr/>
        <p:txBody>
          <a:bodyPr/>
          <a:lstStyle/>
          <a:p>
            <a:r>
              <a:rPr lang="en-US" dirty="0"/>
              <a:t>Batches of Data: Example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D14328F-3D3F-2CA4-4F7F-548DB2E2F16B}"/>
                  </a:ext>
                </a:extLst>
              </p:cNvPr>
              <p:cNvSpPr>
                <a:spLocks noGrp="1"/>
              </p:cNvSpPr>
              <p:nvPr>
                <p:ph type="body" sz="quarter" idx="16"/>
              </p:nvPr>
            </p:nvSpPr>
            <p:spPr/>
            <p:txBody>
              <a:bodyPr/>
              <a:lstStyle/>
              <a:p>
                <a:r>
                  <a:rPr lang="en-US" dirty="0"/>
                  <a:t>The case of natural language: </a:t>
                </a:r>
              </a:p>
              <a:p>
                <a:pPr lvl="1"/>
                <a:endParaRPr lang="en-US" dirty="0"/>
              </a:p>
              <a:p>
                <a:pPr lvl="1"/>
                <a:r>
                  <a:rPr lang="en-US" dirty="0"/>
                  <a:t>Each word is mapped to </a:t>
                </a:r>
                <a:r>
                  <a:rPr lang="en-US" dirty="0">
                    <a:highlight>
                      <a:srgbClr val="FFFF00"/>
                    </a:highlight>
                  </a:rPr>
                  <a:t>a vector </a:t>
                </a:r>
                <a14:m>
                  <m:oMath xmlns:m="http://schemas.openxmlformats.org/officeDocument/2006/math">
                    <m:sSup>
                      <m:sSupPr>
                        <m:ctrlPr>
                          <a:rPr lang="en-US" b="0" i="1" smtClean="0">
                            <a:highlight>
                              <a:srgbClr val="FFFF00"/>
                            </a:highlight>
                            <a:latin typeface="Cambria Math" panose="02040503050406030204" pitchFamily="18" charset="0"/>
                            <a:ea typeface="Cambria Math" panose="02040503050406030204" pitchFamily="18" charset="0"/>
                          </a:rPr>
                        </m:ctrlPr>
                      </m:sSupPr>
                      <m:e>
                        <m:r>
                          <a:rPr lang="en-US" i="1" smtClean="0">
                            <a:highlight>
                              <a:srgbClr val="FFFF00"/>
                            </a:highlight>
                            <a:latin typeface="Cambria Math" panose="02040503050406030204" pitchFamily="18" charset="0"/>
                            <a:ea typeface="Cambria Math" panose="02040503050406030204" pitchFamily="18" charset="0"/>
                          </a:rPr>
                          <m:t>ℝ</m:t>
                        </m:r>
                      </m:e>
                      <m:sup>
                        <m:r>
                          <a:rPr lang="en-US" b="0" i="1" smtClean="0">
                            <a:highlight>
                              <a:srgbClr val="FFFF00"/>
                            </a:highlight>
                            <a:latin typeface="Cambria Math" panose="02040503050406030204" pitchFamily="18" charset="0"/>
                            <a:ea typeface="Cambria Math" panose="02040503050406030204" pitchFamily="18" charset="0"/>
                          </a:rPr>
                          <m:t>𝑑</m:t>
                        </m:r>
                      </m:sup>
                    </m:sSup>
                  </m:oMath>
                </a14:m>
                <a:endParaRPr lang="en-US" dirty="0">
                  <a:highlight>
                    <a:srgbClr val="FFFF00"/>
                  </a:highlight>
                </a:endParaRPr>
              </a:p>
              <a:p>
                <a:pPr lvl="1"/>
                <a:endParaRPr lang="en-US" dirty="0"/>
              </a:p>
              <a:p>
                <a:pPr lvl="1"/>
                <a:endParaRPr lang="en-US" dirty="0"/>
              </a:p>
              <a:p>
                <a:pPr lvl="1"/>
                <a:endParaRPr lang="en-US" dirty="0"/>
              </a:p>
              <a:p>
                <a:pPr lvl="1"/>
                <a:r>
                  <a:rPr lang="en-US" dirty="0"/>
                  <a:t>Then, each sentence of length is mapped to</a:t>
                </a:r>
              </a:p>
              <a:p>
                <a:pPr lvl="1"/>
                <a:endParaRPr lang="en-US" dirty="0"/>
              </a:p>
              <a:p>
                <a:pPr lvl="1"/>
                <a:endParaRPr lang="en-US" dirty="0"/>
              </a:p>
              <a:p>
                <a:pPr lvl="1"/>
                <a:endParaRPr lang="en-US" dirty="0"/>
              </a:p>
              <a:p>
                <a:pPr lvl="1"/>
                <a:r>
                  <a:rPr lang="en-US" dirty="0"/>
                  <a:t>A batch of sentences (size </a:t>
                </a:r>
                <a14:m>
                  <m:oMath xmlns:m="http://schemas.openxmlformats.org/officeDocument/2006/math">
                    <m:r>
                      <a:rPr lang="en-US" sz="1600" b="0" i="1" smtClean="0">
                        <a:latin typeface="Cambria Math" panose="02040503050406030204" pitchFamily="18" charset="0"/>
                        <a:ea typeface="Cambria Math" panose="02040503050406030204" pitchFamily="18" charset="0"/>
                      </a:rPr>
                      <m:t>𝑏</m:t>
                    </m:r>
                    <m:r>
                      <a:rPr lang="en-US" sz="1600" b="0" i="1" smtClean="0">
                        <a:latin typeface="Cambria Math" panose="02040503050406030204" pitchFamily="18" charset="0"/>
                        <a:ea typeface="Cambria Math" panose="02040503050406030204" pitchFamily="18" charset="0"/>
                      </a:rPr>
                      <m:t>)</m:t>
                    </m:r>
                  </m:oMath>
                </a14:m>
                <a:r>
                  <a:rPr lang="en-US" dirty="0"/>
                  <a:t> is mapped to </a:t>
                </a:r>
              </a:p>
              <a:p>
                <a:pPr lvl="1"/>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5D14328F-3D3F-2CA4-4F7F-548DB2E2F16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E8AA5D4-4717-A0EE-799F-4845CE662C83}"/>
                  </a:ext>
                </a:extLst>
              </p:cNvPr>
              <p:cNvSpPr txBox="1"/>
              <p:nvPr/>
            </p:nvSpPr>
            <p:spPr>
              <a:xfrm>
                <a:off x="5149706" y="2989681"/>
                <a:ext cx="1881960" cy="347339"/>
              </a:xfrm>
              <a:prstGeom prst="rect">
                <a:avLst/>
              </a:prstGeom>
              <a:noFill/>
            </p:spPr>
            <p:txBody>
              <a:bodyPr wrap="square">
                <a:spAutoFit/>
              </a:bodyPr>
              <a:lstStyle/>
              <a:p>
                <a:pPr lvl="1"/>
                <a:r>
                  <a:rPr lang="en-US" sz="1600" dirty="0">
                    <a:highlight>
                      <a:srgbClr val="FFFF00"/>
                    </a:highlight>
                  </a:rPr>
                  <a:t>a matrix </a:t>
                </a:r>
                <a14:m>
                  <m:oMath xmlns:m="http://schemas.openxmlformats.org/officeDocument/2006/math">
                    <m:sSup>
                      <m:sSupPr>
                        <m:ctrlPr>
                          <a:rPr lang="en-US" sz="1600" b="0" i="1" smtClean="0">
                            <a:highlight>
                              <a:srgbClr val="FFFF00"/>
                            </a:highlight>
                            <a:latin typeface="Cambria Math" panose="02040503050406030204" pitchFamily="18" charset="0"/>
                            <a:ea typeface="Cambria Math" panose="02040503050406030204" pitchFamily="18" charset="0"/>
                          </a:rPr>
                        </m:ctrlPr>
                      </m:sSupPr>
                      <m:e>
                        <m:r>
                          <a:rPr lang="en-US" sz="1600" i="1" smtClean="0">
                            <a:highlight>
                              <a:srgbClr val="FFFF00"/>
                            </a:highlight>
                            <a:latin typeface="Cambria Math" panose="02040503050406030204" pitchFamily="18" charset="0"/>
                            <a:ea typeface="Cambria Math" panose="02040503050406030204" pitchFamily="18" charset="0"/>
                          </a:rPr>
                          <m:t>ℝ</m:t>
                        </m:r>
                      </m:e>
                      <m:sup>
                        <m:r>
                          <a:rPr lang="en-US" sz="1600" b="0" i="1" smtClean="0">
                            <a:highlight>
                              <a:srgbClr val="FFFF00"/>
                            </a:highlight>
                            <a:latin typeface="Cambria Math" panose="02040503050406030204" pitchFamily="18" charset="0"/>
                            <a:ea typeface="Cambria Math" panose="02040503050406030204" pitchFamily="18" charset="0"/>
                          </a:rPr>
                          <m:t>ℓ×</m:t>
                        </m:r>
                        <m:r>
                          <a:rPr lang="en-US" sz="1600" b="0" i="1" smtClean="0">
                            <a:highlight>
                              <a:srgbClr val="FFFF00"/>
                            </a:highlight>
                            <a:latin typeface="Cambria Math" panose="02040503050406030204" pitchFamily="18" charset="0"/>
                            <a:ea typeface="Cambria Math" panose="02040503050406030204" pitchFamily="18" charset="0"/>
                          </a:rPr>
                          <m:t>𝑑</m:t>
                        </m:r>
                      </m:sup>
                    </m:sSup>
                  </m:oMath>
                </a14:m>
                <a:endParaRPr lang="en-US" sz="1600" dirty="0">
                  <a:highlight>
                    <a:srgbClr val="FFFF00"/>
                  </a:highlight>
                </a:endParaRPr>
              </a:p>
            </p:txBody>
          </p:sp>
        </mc:Choice>
        <mc:Fallback xmlns="">
          <p:sp>
            <p:nvSpPr>
              <p:cNvPr id="5" name="TextBox 4">
                <a:extLst>
                  <a:ext uri="{FF2B5EF4-FFF2-40B4-BE49-F238E27FC236}">
                    <a16:creationId xmlns:a16="http://schemas.microsoft.com/office/drawing/2014/main" id="{0E8AA5D4-4717-A0EE-799F-4845CE662C83}"/>
                  </a:ext>
                </a:extLst>
              </p:cNvPr>
              <p:cNvSpPr txBox="1">
                <a:spLocks noRot="1" noChangeAspect="1" noMove="1" noResize="1" noEditPoints="1" noAdjustHandles="1" noChangeArrowheads="1" noChangeShapeType="1" noTextEdit="1"/>
              </p:cNvSpPr>
              <p:nvPr/>
            </p:nvSpPr>
            <p:spPr>
              <a:xfrm>
                <a:off x="5149706" y="2989681"/>
                <a:ext cx="1881960" cy="347339"/>
              </a:xfrm>
              <a:prstGeom prst="rect">
                <a:avLst/>
              </a:prstGeom>
              <a:blipFill>
                <a:blip r:embed="rId3"/>
                <a:stretch>
                  <a:fillRect l="-2013"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C5D6FC-9AEE-B4A7-957D-B9D1BFEBF365}"/>
                  </a:ext>
                </a:extLst>
              </p:cNvPr>
              <p:cNvSpPr txBox="1"/>
              <p:nvPr/>
            </p:nvSpPr>
            <p:spPr>
              <a:xfrm>
                <a:off x="5032652" y="4074702"/>
                <a:ext cx="1881960" cy="347339"/>
              </a:xfrm>
              <a:prstGeom prst="rect">
                <a:avLst/>
              </a:prstGeom>
              <a:noFill/>
            </p:spPr>
            <p:txBody>
              <a:bodyPr wrap="square">
                <a:spAutoFit/>
              </a:bodyPr>
              <a:lstStyle/>
              <a:p>
                <a:pPr lvl="1"/>
                <a:r>
                  <a:rPr lang="en-US" sz="1600" dirty="0">
                    <a:highlight>
                      <a:srgbClr val="FFFF00"/>
                    </a:highlight>
                    <a:latin typeface="Tahoma" panose="020B0604030504040204" pitchFamily="34" charset="0"/>
                    <a:ea typeface="Tahoma" panose="020B0604030504040204" pitchFamily="34" charset="0"/>
                    <a:cs typeface="Tahoma" panose="020B0604030504040204" pitchFamily="34" charset="0"/>
                  </a:rPr>
                  <a:t>a tensor </a:t>
                </a:r>
                <a14:m>
                  <m:oMath xmlns:m="http://schemas.openxmlformats.org/officeDocument/2006/math">
                    <m:sSup>
                      <m:sSupPr>
                        <m:ctrlPr>
                          <a:rPr lang="en-US" sz="1600" b="0" i="1" smtClean="0">
                            <a:highlight>
                              <a:srgbClr val="FFFF00"/>
                            </a:highlight>
                            <a:latin typeface="Cambria Math" panose="02040503050406030204" pitchFamily="18" charset="0"/>
                            <a:ea typeface="Cambria Math" panose="02040503050406030204" pitchFamily="18" charset="0"/>
                          </a:rPr>
                        </m:ctrlPr>
                      </m:sSupPr>
                      <m:e>
                        <m:r>
                          <a:rPr lang="en-US" sz="1600" i="1" smtClean="0">
                            <a:highlight>
                              <a:srgbClr val="FFFF00"/>
                            </a:highlight>
                            <a:latin typeface="Cambria Math" panose="02040503050406030204" pitchFamily="18" charset="0"/>
                            <a:ea typeface="Cambria Math" panose="02040503050406030204" pitchFamily="18" charset="0"/>
                          </a:rPr>
                          <m:t>ℝ</m:t>
                        </m:r>
                      </m:e>
                      <m:sup>
                        <m:r>
                          <a:rPr lang="en-US" sz="1600" b="0" i="1" smtClean="0">
                            <a:highlight>
                              <a:srgbClr val="FFFF00"/>
                            </a:highlight>
                            <a:latin typeface="Cambria Math" panose="02040503050406030204" pitchFamily="18" charset="0"/>
                            <a:ea typeface="Cambria Math" panose="02040503050406030204" pitchFamily="18" charset="0"/>
                          </a:rPr>
                          <m:t>ℓ×</m:t>
                        </m:r>
                        <m:r>
                          <a:rPr lang="en-US" sz="1600" b="0" i="1" smtClean="0">
                            <a:highlight>
                              <a:srgbClr val="FFFF00"/>
                            </a:highlight>
                            <a:latin typeface="Cambria Math" panose="02040503050406030204" pitchFamily="18" charset="0"/>
                            <a:ea typeface="Cambria Math" panose="02040503050406030204" pitchFamily="18" charset="0"/>
                          </a:rPr>
                          <m:t>𝑑</m:t>
                        </m:r>
                        <m:r>
                          <a:rPr lang="en-US" sz="1600" b="0" i="1" smtClean="0">
                            <a:highlight>
                              <a:srgbClr val="FFFF00"/>
                            </a:highlight>
                            <a:latin typeface="Cambria Math" panose="02040503050406030204" pitchFamily="18" charset="0"/>
                            <a:ea typeface="Cambria Math" panose="02040503050406030204" pitchFamily="18" charset="0"/>
                          </a:rPr>
                          <m:t>×</m:t>
                        </m:r>
                        <m:r>
                          <a:rPr lang="en-US" sz="1600" b="0" i="1" smtClean="0">
                            <a:highlight>
                              <a:srgbClr val="FFFF00"/>
                            </a:highlight>
                            <a:latin typeface="Cambria Math" panose="02040503050406030204" pitchFamily="18" charset="0"/>
                            <a:ea typeface="Cambria Math" panose="02040503050406030204" pitchFamily="18" charset="0"/>
                          </a:rPr>
                          <m:t>𝑏</m:t>
                        </m:r>
                      </m:sup>
                    </m:sSup>
                  </m:oMath>
                </a14:m>
                <a:endParaRPr lang="en-US" sz="1600" dirty="0">
                  <a:highlight>
                    <a:srgbClr val="FFFF00"/>
                  </a:highligh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4AC5D6FC-9AEE-B4A7-957D-B9D1BFEBF365}"/>
                  </a:ext>
                </a:extLst>
              </p:cNvPr>
              <p:cNvSpPr txBox="1">
                <a:spLocks noRot="1" noChangeAspect="1" noMove="1" noResize="1" noEditPoints="1" noAdjustHandles="1" noChangeArrowheads="1" noChangeShapeType="1" noTextEdit="1"/>
              </p:cNvSpPr>
              <p:nvPr/>
            </p:nvSpPr>
            <p:spPr>
              <a:xfrm>
                <a:off x="5032652" y="4074702"/>
                <a:ext cx="1881960" cy="347339"/>
              </a:xfrm>
              <a:prstGeom prst="rect">
                <a:avLst/>
              </a:prstGeom>
              <a:blipFill>
                <a:blip r:embed="rId4"/>
                <a:stretch>
                  <a:fillRect l="-2013" t="-3571" b="-21429"/>
                </a:stretch>
              </a:blipFill>
            </p:spPr>
            <p:txBody>
              <a:bodyPr/>
              <a:lstStyle/>
              <a:p>
                <a:r>
                  <a:rPr lang="en-US">
                    <a:noFill/>
                  </a:rPr>
                  <a:t> </a:t>
                </a:r>
              </a:p>
            </p:txBody>
          </p:sp>
        </mc:Fallback>
      </mc:AlternateContent>
      <p:pic>
        <p:nvPicPr>
          <p:cNvPr id="8" name="Picture 7" descr="A cube with black lines&#10;&#10;Description automatically generated">
            <a:extLst>
              <a:ext uri="{FF2B5EF4-FFF2-40B4-BE49-F238E27FC236}">
                <a16:creationId xmlns:a16="http://schemas.microsoft.com/office/drawing/2014/main" id="{1A8A976A-042F-F178-1F02-21E70C4DF23C}"/>
              </a:ext>
            </a:extLst>
          </p:cNvPr>
          <p:cNvPicPr>
            <a:picLocks noChangeAspect="1"/>
          </p:cNvPicPr>
          <p:nvPr/>
        </p:nvPicPr>
        <p:blipFill>
          <a:blip r:embed="rId5"/>
          <a:stretch>
            <a:fillRect/>
          </a:stretch>
        </p:blipFill>
        <p:spPr>
          <a:xfrm>
            <a:off x="6836641" y="2604978"/>
            <a:ext cx="659239" cy="895498"/>
          </a:xfrm>
          <a:prstGeom prst="rect">
            <a:avLst/>
          </a:prstGeom>
        </p:spPr>
      </p:pic>
      <p:pic>
        <p:nvPicPr>
          <p:cNvPr id="10" name="Picture 9" descr="A diagram of a cube with different colored cubes&#10;&#10;Description automatically generated">
            <a:extLst>
              <a:ext uri="{FF2B5EF4-FFF2-40B4-BE49-F238E27FC236}">
                <a16:creationId xmlns:a16="http://schemas.microsoft.com/office/drawing/2014/main" id="{FC51B02E-B303-7F9A-1BC8-C9CAC474FB60}"/>
              </a:ext>
            </a:extLst>
          </p:cNvPr>
          <p:cNvPicPr>
            <a:picLocks noChangeAspect="1"/>
          </p:cNvPicPr>
          <p:nvPr/>
        </p:nvPicPr>
        <p:blipFill>
          <a:blip r:embed="rId6"/>
          <a:stretch>
            <a:fillRect/>
          </a:stretch>
        </p:blipFill>
        <p:spPr>
          <a:xfrm>
            <a:off x="6712500" y="3807047"/>
            <a:ext cx="936458" cy="985154"/>
          </a:xfrm>
          <a:prstGeom prst="rect">
            <a:avLst/>
          </a:prstGeom>
        </p:spPr>
      </p:pic>
      <p:pic>
        <p:nvPicPr>
          <p:cNvPr id="12" name="Picture 11" descr="A rectangular object with text&#10;&#10;Description automatically generated with medium confidence">
            <a:extLst>
              <a:ext uri="{FF2B5EF4-FFF2-40B4-BE49-F238E27FC236}">
                <a16:creationId xmlns:a16="http://schemas.microsoft.com/office/drawing/2014/main" id="{BAE78926-A476-1A08-9C8F-44E670FF596B}"/>
              </a:ext>
            </a:extLst>
          </p:cNvPr>
          <p:cNvPicPr>
            <a:picLocks noChangeAspect="1"/>
          </p:cNvPicPr>
          <p:nvPr/>
        </p:nvPicPr>
        <p:blipFill>
          <a:blip r:embed="rId7"/>
          <a:stretch>
            <a:fillRect/>
          </a:stretch>
        </p:blipFill>
        <p:spPr>
          <a:xfrm>
            <a:off x="5376322" y="1545524"/>
            <a:ext cx="903809" cy="1018168"/>
          </a:xfrm>
          <a:prstGeom prst="rect">
            <a:avLst/>
          </a:prstGeom>
        </p:spPr>
      </p:pic>
    </p:spTree>
    <p:extLst>
      <p:ext uri="{BB962C8B-B14F-4D97-AF65-F5344CB8AC3E}">
        <p14:creationId xmlns:p14="http://schemas.microsoft.com/office/powerpoint/2010/main" val="27782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F7B6-097A-D6A6-AC94-3FFB0B91C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3CF68-B11E-846F-D8A5-F731FF3116B4}"/>
              </a:ext>
            </a:extLst>
          </p:cNvPr>
          <p:cNvSpPr>
            <a:spLocks noGrp="1"/>
          </p:cNvSpPr>
          <p:nvPr>
            <p:ph type="title"/>
          </p:nvPr>
        </p:nvSpPr>
        <p:spPr/>
        <p:txBody>
          <a:bodyPr/>
          <a:lstStyle/>
          <a:p>
            <a:r>
              <a:rPr lang="en-US" dirty="0"/>
              <a:t>Batches of Data, In Practice </a:t>
            </a:r>
          </a:p>
        </p:txBody>
      </p:sp>
      <p:sp>
        <p:nvSpPr>
          <p:cNvPr id="3" name="Text Placeholder 2">
            <a:extLst>
              <a:ext uri="{FF2B5EF4-FFF2-40B4-BE49-F238E27FC236}">
                <a16:creationId xmlns:a16="http://schemas.microsoft.com/office/drawing/2014/main" id="{EEF247A9-20C5-DCF2-980E-BFCBAA0F9A6D}"/>
              </a:ext>
            </a:extLst>
          </p:cNvPr>
          <p:cNvSpPr>
            <a:spLocks noGrp="1"/>
          </p:cNvSpPr>
          <p:nvPr>
            <p:ph type="body" sz="quarter" idx="16"/>
          </p:nvPr>
        </p:nvSpPr>
        <p:spPr/>
        <p:txBody>
          <a:bodyPr/>
          <a:lstStyle/>
          <a:p>
            <a:r>
              <a:rPr lang="en-US" dirty="0"/>
              <a:t>PyTorch makes it easy to batch data. </a:t>
            </a:r>
          </a:p>
          <a:p>
            <a:pPr lvl="1"/>
            <a:r>
              <a:rPr lang="en-US" dirty="0"/>
              <a:t>All its functionalities are designed around batched process. </a:t>
            </a:r>
          </a:p>
          <a:p>
            <a:pPr lvl="1"/>
            <a:r>
              <a:rPr lang="en-US" dirty="0"/>
              <a:t>For example, you can create any tensor of </a:t>
            </a:r>
            <a:r>
              <a:rPr lang="en-US" b="1" dirty="0"/>
              <a:t>any </a:t>
            </a:r>
            <a:r>
              <a:rPr lang="en-US" dirty="0"/>
              <a:t>dimension. </a:t>
            </a:r>
          </a:p>
          <a:p>
            <a:pPr marL="685800" lvl="2" indent="0">
              <a:buNone/>
            </a:pPr>
            <a:endParaRPr lang="en-US" dirty="0"/>
          </a:p>
          <a:p>
            <a:pPr lvl="1"/>
            <a:endParaRPr lang="en-US" dirty="0"/>
          </a:p>
          <a:p>
            <a:pPr lvl="1"/>
            <a:endParaRPr lang="en-US" dirty="0"/>
          </a:p>
          <a:p>
            <a:endParaRPr lang="en-US" dirty="0"/>
          </a:p>
          <a:p>
            <a:pPr marL="342900" lvl="1" indent="0">
              <a:buNone/>
            </a:pPr>
            <a:endParaRPr lang="en-US" dirty="0"/>
          </a:p>
          <a:p>
            <a:pPr lvl="1"/>
            <a:endParaRPr lang="en-US" dirty="0"/>
          </a:p>
          <a:p>
            <a:endParaRPr lang="en-US" dirty="0"/>
          </a:p>
          <a:p>
            <a:endParaRPr lang="en-US" dirty="0"/>
          </a:p>
        </p:txBody>
      </p:sp>
      <p:pic>
        <p:nvPicPr>
          <p:cNvPr id="7" name="Picture 6" descr="A screenshot of a computer&#10;&#10;Description automatically generated">
            <a:extLst>
              <a:ext uri="{FF2B5EF4-FFF2-40B4-BE49-F238E27FC236}">
                <a16:creationId xmlns:a16="http://schemas.microsoft.com/office/drawing/2014/main" id="{B9F82430-7A15-2504-B2FE-61E1C511CD41}"/>
              </a:ext>
            </a:extLst>
          </p:cNvPr>
          <p:cNvPicPr>
            <a:picLocks noChangeAspect="1"/>
          </p:cNvPicPr>
          <p:nvPr/>
        </p:nvPicPr>
        <p:blipFill>
          <a:blip r:embed="rId2"/>
          <a:stretch>
            <a:fillRect/>
          </a:stretch>
        </p:blipFill>
        <p:spPr>
          <a:xfrm>
            <a:off x="1011801" y="2370204"/>
            <a:ext cx="6567503" cy="2424082"/>
          </a:xfrm>
          <a:prstGeom prst="rect">
            <a:avLst/>
          </a:prstGeom>
        </p:spPr>
      </p:pic>
      <p:sp>
        <p:nvSpPr>
          <p:cNvPr id="9" name="Rectangle 8">
            <a:extLst>
              <a:ext uri="{FF2B5EF4-FFF2-40B4-BE49-F238E27FC236}">
                <a16:creationId xmlns:a16="http://schemas.microsoft.com/office/drawing/2014/main" id="{AE827FBC-B049-58E4-B47C-5F842C7B160B}"/>
              </a:ext>
            </a:extLst>
          </p:cNvPr>
          <p:cNvSpPr/>
          <p:nvPr/>
        </p:nvSpPr>
        <p:spPr>
          <a:xfrm>
            <a:off x="1956390" y="4351265"/>
            <a:ext cx="3813544" cy="219739"/>
          </a:xfrm>
          <a:prstGeom prst="rect">
            <a:avLst/>
          </a:prstGeom>
          <a:solidFill>
            <a:srgbClr val="FFFF00">
              <a:alpha val="18039"/>
            </a:srgbClr>
          </a:solid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832BAF9-E818-F165-FBF6-07C06711590B}"/>
              </a:ext>
            </a:extLst>
          </p:cNvPr>
          <p:cNvSpPr txBox="1"/>
          <p:nvPr/>
        </p:nvSpPr>
        <p:spPr>
          <a:xfrm>
            <a:off x="2720099" y="4794286"/>
            <a:ext cx="6069482" cy="261610"/>
          </a:xfrm>
          <a:prstGeom prst="rect">
            <a:avLst/>
          </a:prstGeom>
          <a:noFill/>
        </p:spPr>
        <p:txBody>
          <a:bodyPr wrap="square">
            <a:spAutoFit/>
          </a:bodyPr>
          <a:lstStyle/>
          <a:p>
            <a:r>
              <a:rPr lang="en-US" sz="1050" dirty="0"/>
              <a:t>https://</a:t>
            </a:r>
            <a:r>
              <a:rPr lang="en-US" sz="1050" dirty="0" err="1"/>
              <a:t>pytorch.org</a:t>
            </a:r>
            <a:r>
              <a:rPr lang="en-US" sz="1050" dirty="0"/>
              <a:t>/docs/stable/generated/</a:t>
            </a:r>
            <a:r>
              <a:rPr lang="en-US" sz="1050" dirty="0" err="1"/>
              <a:t>torch.rand.html</a:t>
            </a:r>
            <a:endParaRPr lang="en-US" sz="1050" dirty="0"/>
          </a:p>
        </p:txBody>
      </p:sp>
    </p:spTree>
    <p:extLst>
      <p:ext uri="{BB962C8B-B14F-4D97-AF65-F5344CB8AC3E}">
        <p14:creationId xmlns:p14="http://schemas.microsoft.com/office/powerpoint/2010/main" val="1712070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C41A-0C92-5D45-301C-447C0270D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27D8B-10AE-654C-F084-7982EFBFDD8F}"/>
              </a:ext>
            </a:extLst>
          </p:cNvPr>
          <p:cNvSpPr>
            <a:spLocks noGrp="1"/>
          </p:cNvSpPr>
          <p:nvPr>
            <p:ph type="title"/>
          </p:nvPr>
        </p:nvSpPr>
        <p:spPr/>
        <p:txBody>
          <a:bodyPr/>
          <a:lstStyle/>
          <a:p>
            <a:r>
              <a:rPr lang="en-US" dirty="0"/>
              <a:t>Batches of Data, In Practice </a:t>
            </a:r>
          </a:p>
        </p:txBody>
      </p:sp>
      <p:sp>
        <p:nvSpPr>
          <p:cNvPr id="3" name="Text Placeholder 2">
            <a:extLst>
              <a:ext uri="{FF2B5EF4-FFF2-40B4-BE49-F238E27FC236}">
                <a16:creationId xmlns:a16="http://schemas.microsoft.com/office/drawing/2014/main" id="{F57E50E2-F2CE-B3C9-57D9-3AA73F6D093C}"/>
              </a:ext>
            </a:extLst>
          </p:cNvPr>
          <p:cNvSpPr>
            <a:spLocks noGrp="1"/>
          </p:cNvSpPr>
          <p:nvPr>
            <p:ph type="body" sz="quarter" idx="16"/>
          </p:nvPr>
        </p:nvSpPr>
        <p:spPr/>
        <p:txBody>
          <a:bodyPr/>
          <a:lstStyle/>
          <a:p>
            <a:r>
              <a:rPr lang="en-US" dirty="0"/>
              <a:t>Avoid loops, use tensors.  </a:t>
            </a:r>
          </a:p>
          <a:p>
            <a:endParaRPr lang="en-US" dirty="0"/>
          </a:p>
          <a:p>
            <a:pPr marL="342900" lvl="1" indent="0">
              <a:buNone/>
            </a:pPr>
            <a:endParaRPr lang="en-US" dirty="0"/>
          </a:p>
          <a:p>
            <a:pPr lvl="1"/>
            <a:endParaRPr lang="en-US" dirty="0"/>
          </a:p>
          <a:p>
            <a:endParaRPr lang="en-US" dirty="0"/>
          </a:p>
          <a:p>
            <a:endParaRPr lang="en-US" dirty="0"/>
          </a:p>
        </p:txBody>
      </p:sp>
      <p:sp>
        <p:nvSpPr>
          <p:cNvPr id="7" name="TextBox 6">
            <a:extLst>
              <a:ext uri="{FF2B5EF4-FFF2-40B4-BE49-F238E27FC236}">
                <a16:creationId xmlns:a16="http://schemas.microsoft.com/office/drawing/2014/main" id="{91A31097-2324-1C40-8832-17BEF22FE416}"/>
              </a:ext>
            </a:extLst>
          </p:cNvPr>
          <p:cNvSpPr txBox="1"/>
          <p:nvPr/>
        </p:nvSpPr>
        <p:spPr>
          <a:xfrm>
            <a:off x="524665" y="1802826"/>
            <a:ext cx="4408841" cy="3108543"/>
          </a:xfrm>
          <a:prstGeom prst="rect">
            <a:avLst/>
          </a:prstGeom>
          <a:solidFill>
            <a:schemeClr val="tx1"/>
          </a:solidFill>
        </p:spPr>
        <p:txBody>
          <a:bodyPr wrap="square">
            <a:spAutoFit/>
          </a:bodyPr>
          <a:lstStyle/>
          <a:p>
            <a:r>
              <a:rPr lang="en-US" b="0" i="0" dirty="0">
                <a:solidFill>
                  <a:srgbClr val="C58AF9"/>
                </a:solidFill>
                <a:effectLst/>
                <a:latin typeface="Courier New" panose="02070309020205020404" pitchFamily="49" charset="0"/>
              </a:rPr>
              <a:t>import</a:t>
            </a:r>
            <a:r>
              <a:rPr lang="en-US" b="0" i="0" dirty="0">
                <a:solidFill>
                  <a:srgbClr val="FFFFFF"/>
                </a:solidFill>
                <a:effectLst/>
                <a:latin typeface="Courier New" panose="02070309020205020404" pitchFamily="49" charset="0"/>
              </a:rPr>
              <a:t> torch</a:t>
            </a:r>
            <a:br>
              <a:rPr lang="en-US" dirty="0"/>
            </a:br>
            <a:br>
              <a:rPr lang="en-US" dirty="0"/>
            </a:br>
            <a:r>
              <a:rPr lang="en-US" b="0" i="0" dirty="0">
                <a:solidFill>
                  <a:srgbClr val="C58AF9"/>
                </a:solidFill>
                <a:effectLst/>
                <a:latin typeface="Courier New" panose="02070309020205020404" pitchFamily="49" charset="0"/>
              </a:rPr>
              <a:t>def</a:t>
            </a:r>
            <a:r>
              <a:rPr lang="en-US" b="0" i="0" dirty="0">
                <a:solidFill>
                  <a:srgbClr val="FFFFFF"/>
                </a:solidFill>
                <a:effectLst/>
                <a:latin typeface="Courier New" panose="02070309020205020404" pitchFamily="49" charset="0"/>
              </a:rPr>
              <a:t> </a:t>
            </a:r>
            <a:r>
              <a:rPr lang="en-US" b="0" i="0" dirty="0" err="1">
                <a:solidFill>
                  <a:srgbClr val="FA903E"/>
                </a:solidFill>
                <a:effectLst/>
                <a:latin typeface="Courier New" panose="02070309020205020404" pitchFamily="49" charset="0"/>
              </a:rPr>
              <a:t>matmul</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A</a:t>
            </a:r>
            <a:r>
              <a:rPr lang="en-US" b="0" i="0" dirty="0">
                <a:solidFill>
                  <a:srgbClr val="FFFFFF"/>
                </a:solidFill>
                <a:effectLst/>
                <a:latin typeface="Courier New" panose="02070309020205020404" pitchFamily="49" charset="0"/>
              </a:rPr>
              <a:t>, </a:t>
            </a:r>
            <a:r>
              <a:rPr lang="en-US" b="0" i="0" dirty="0">
                <a:solidFill>
                  <a:srgbClr val="FA903E"/>
                </a:solidFill>
                <a:effectLst/>
                <a:latin typeface="Courier New" panose="02070309020205020404" pitchFamily="49" charset="0"/>
              </a:rPr>
              <a:t>B</a:t>
            </a:r>
            <a:r>
              <a:rPr lang="en-US" b="0" i="0" dirty="0">
                <a:solidFill>
                  <a:srgbClr val="FFFFFF"/>
                </a:solidFill>
                <a:effectLst/>
                <a:latin typeface="Courier New" panose="02070309020205020404" pitchFamily="49" charset="0"/>
              </a:rPr>
              <a:t>):</a:t>
            </a:r>
            <a:br>
              <a:rPr lang="en-US" dirty="0"/>
            </a:br>
            <a:r>
              <a:rPr lang="en-US" dirty="0"/>
              <a:t>   </a:t>
            </a:r>
            <a:r>
              <a:rPr lang="en-US" b="0" i="0" dirty="0">
                <a:solidFill>
                  <a:srgbClr val="FFFFFF"/>
                </a:solidFill>
                <a:effectLst/>
                <a:latin typeface="Courier New" panose="02070309020205020404" pitchFamily="49" charset="0"/>
              </a:rPr>
              <a:t>C = </a:t>
            </a:r>
            <a:r>
              <a:rPr lang="en-US" b="0" i="0" dirty="0" err="1">
                <a:solidFill>
                  <a:srgbClr val="FFFFFF"/>
                </a:solidFill>
                <a:effectLst/>
                <a:latin typeface="Courier New" panose="02070309020205020404" pitchFamily="49" charset="0"/>
              </a:rPr>
              <a:t>torch.zeros_like</a:t>
            </a:r>
            <a:r>
              <a:rPr lang="en-US" b="0" i="0" dirty="0">
                <a:solidFill>
                  <a:srgbClr val="FFFFFF"/>
                </a:solidFill>
                <a:effectLst/>
                <a:latin typeface="Courier New" panose="02070309020205020404" pitchFamily="49" charset="0"/>
              </a:rPr>
              <a:t>(A)</a:t>
            </a:r>
            <a:br>
              <a:rPr lang="en-US" dirty="0"/>
            </a:br>
            <a:r>
              <a:rPr lang="en-US" dirty="0"/>
              <a:t>   </a:t>
            </a:r>
            <a:r>
              <a:rPr lang="en-US" b="0" i="0" dirty="0">
                <a:solidFill>
                  <a:srgbClr val="C58AF9"/>
                </a:solidFill>
                <a:effectLst/>
                <a:latin typeface="Courier New" panose="02070309020205020404" pitchFamily="49" charset="0"/>
              </a:rPr>
              <a:t>for</a:t>
            </a:r>
            <a:r>
              <a:rPr lang="en-US" b="0" i="0" dirty="0">
                <a:solidFill>
                  <a:srgbClr val="FFFFFF"/>
                </a:solidFill>
                <a:effectLst/>
                <a:latin typeface="Courier New" panose="02070309020205020404" pitchFamily="49" charset="0"/>
              </a:rPr>
              <a:t> </a:t>
            </a:r>
            <a:r>
              <a:rPr lang="en-US" b="0" i="0" dirty="0" err="1">
                <a:solidFill>
                  <a:srgbClr val="FFFFFF"/>
                </a:solidFill>
                <a:effectLst/>
                <a:latin typeface="Courier New" panose="02070309020205020404" pitchFamily="49" charset="0"/>
              </a:rPr>
              <a:t>i</a:t>
            </a:r>
            <a:r>
              <a:rPr lang="en-US" b="0" i="0" dirty="0">
                <a:solidFill>
                  <a:srgbClr val="FFFFFF"/>
                </a:solidFill>
                <a:effectLst/>
                <a:latin typeface="Courier New" panose="02070309020205020404" pitchFamily="49" charset="0"/>
              </a:rPr>
              <a:t> </a:t>
            </a:r>
            <a:r>
              <a:rPr lang="en-US" b="0" i="0" dirty="0">
                <a:solidFill>
                  <a:srgbClr val="C58AF9"/>
                </a:solidFill>
                <a:effectLst/>
                <a:latin typeface="Courier New" panose="02070309020205020404" pitchFamily="49" charset="0"/>
              </a:rPr>
              <a:t>in</a:t>
            </a:r>
            <a:r>
              <a:rPr lang="en-US" b="0" i="0" dirty="0">
                <a:solidFill>
                  <a:srgbClr val="FFFFFF"/>
                </a:solidFill>
                <a:effectLst/>
                <a:latin typeface="Courier New" panose="02070309020205020404" pitchFamily="49" charset="0"/>
              </a:rPr>
              <a:t> range(</a:t>
            </a:r>
            <a:r>
              <a:rPr lang="en-US" b="0" i="0" dirty="0" err="1">
                <a:solidFill>
                  <a:srgbClr val="FFFFFF"/>
                </a:solidFill>
                <a:effectLst/>
                <a:latin typeface="Courier New" panose="02070309020205020404" pitchFamily="49" charset="0"/>
              </a:rPr>
              <a:t>A.size</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0</a:t>
            </a:r>
            <a:r>
              <a:rPr lang="en-US" b="0" i="0" dirty="0">
                <a:solidFill>
                  <a:srgbClr val="FFFFFF"/>
                </a:solidFill>
                <a:effectLst/>
                <a:latin typeface="Courier New" panose="02070309020205020404" pitchFamily="49" charset="0"/>
              </a:rPr>
              <a:t>)):</a:t>
            </a:r>
            <a:br>
              <a:rPr lang="en-US" dirty="0"/>
            </a:br>
            <a:r>
              <a:rPr lang="en-US" dirty="0"/>
              <a:t>      </a:t>
            </a:r>
            <a:r>
              <a:rPr lang="en-US" b="0" i="0" dirty="0">
                <a:solidFill>
                  <a:srgbClr val="C58AF9"/>
                </a:solidFill>
                <a:effectLst/>
                <a:latin typeface="Courier New" panose="02070309020205020404" pitchFamily="49" charset="0"/>
              </a:rPr>
              <a:t>for</a:t>
            </a:r>
            <a:r>
              <a:rPr lang="en-US" b="0" i="0" dirty="0">
                <a:solidFill>
                  <a:srgbClr val="FFFFFF"/>
                </a:solidFill>
                <a:effectLst/>
                <a:latin typeface="Courier New" panose="02070309020205020404" pitchFamily="49" charset="0"/>
              </a:rPr>
              <a:t> j </a:t>
            </a:r>
            <a:r>
              <a:rPr lang="en-US" b="0" i="0" dirty="0">
                <a:solidFill>
                  <a:srgbClr val="C58AF9"/>
                </a:solidFill>
                <a:effectLst/>
                <a:latin typeface="Courier New" panose="02070309020205020404" pitchFamily="49" charset="0"/>
              </a:rPr>
              <a:t>in</a:t>
            </a:r>
            <a:r>
              <a:rPr lang="en-US" b="0" i="0" dirty="0">
                <a:solidFill>
                  <a:srgbClr val="FFFFFF"/>
                </a:solidFill>
                <a:effectLst/>
                <a:latin typeface="Courier New" panose="02070309020205020404" pitchFamily="49" charset="0"/>
              </a:rPr>
              <a:t> range(</a:t>
            </a:r>
            <a:r>
              <a:rPr lang="en-US" b="0" i="0" dirty="0" err="1">
                <a:solidFill>
                  <a:srgbClr val="FFFFFF"/>
                </a:solidFill>
                <a:effectLst/>
                <a:latin typeface="Courier New" panose="02070309020205020404" pitchFamily="49" charset="0"/>
              </a:rPr>
              <a:t>B.size</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a:t>
            </a:r>
            <a:r>
              <a:rPr lang="en-US" b="0" i="0" dirty="0">
                <a:solidFill>
                  <a:srgbClr val="FFFFFF"/>
                </a:solidFill>
                <a:effectLst/>
                <a:latin typeface="Courier New" panose="02070309020205020404" pitchFamily="49" charset="0"/>
              </a:rPr>
              <a:t>)):</a:t>
            </a:r>
            <a:br>
              <a:rPr lang="en-US" dirty="0"/>
            </a:br>
            <a:r>
              <a:rPr lang="en-US" dirty="0"/>
              <a:t>         </a:t>
            </a:r>
            <a:r>
              <a:rPr lang="en-US" b="0" i="0" dirty="0">
                <a:solidFill>
                  <a:srgbClr val="C58AF9"/>
                </a:solidFill>
                <a:effectLst/>
                <a:latin typeface="Courier New" panose="02070309020205020404" pitchFamily="49" charset="0"/>
              </a:rPr>
              <a:t>for</a:t>
            </a:r>
            <a:r>
              <a:rPr lang="en-US" b="0" i="0" dirty="0">
                <a:solidFill>
                  <a:srgbClr val="FFFFFF"/>
                </a:solidFill>
                <a:effectLst/>
                <a:latin typeface="Courier New" panose="02070309020205020404" pitchFamily="49" charset="0"/>
              </a:rPr>
              <a:t> k </a:t>
            </a:r>
            <a:r>
              <a:rPr lang="en-US" b="0" i="0" dirty="0">
                <a:solidFill>
                  <a:srgbClr val="C58AF9"/>
                </a:solidFill>
                <a:effectLst/>
                <a:latin typeface="Courier New" panose="02070309020205020404" pitchFamily="49" charset="0"/>
              </a:rPr>
              <a:t>in</a:t>
            </a:r>
            <a:r>
              <a:rPr lang="en-US" b="0" i="0" dirty="0">
                <a:solidFill>
                  <a:srgbClr val="FFFFFF"/>
                </a:solidFill>
                <a:effectLst/>
                <a:latin typeface="Courier New" panose="02070309020205020404" pitchFamily="49" charset="0"/>
              </a:rPr>
              <a:t> range(</a:t>
            </a:r>
            <a:r>
              <a:rPr lang="en-US" b="0" i="0" dirty="0" err="1">
                <a:solidFill>
                  <a:srgbClr val="FFFFFF"/>
                </a:solidFill>
                <a:effectLst/>
                <a:latin typeface="Courier New" panose="02070309020205020404" pitchFamily="49" charset="0"/>
              </a:rPr>
              <a:t>A.size</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a:t>
            </a:r>
            <a:r>
              <a:rPr lang="en-US" b="0" i="0" dirty="0">
                <a:solidFill>
                  <a:srgbClr val="FFFFFF"/>
                </a:solidFill>
                <a:effectLst/>
                <a:latin typeface="Courier New" panose="02070309020205020404" pitchFamily="49" charset="0"/>
              </a:rPr>
              <a:t>)):</a:t>
            </a:r>
            <a:br>
              <a:rPr lang="en-US" dirty="0"/>
            </a:br>
            <a:r>
              <a:rPr lang="en-US" dirty="0"/>
              <a:t>            </a:t>
            </a:r>
            <a:r>
              <a:rPr lang="en-US" b="0" i="0" dirty="0">
                <a:solidFill>
                  <a:srgbClr val="FFFFFF"/>
                </a:solidFill>
                <a:effectLst/>
                <a:latin typeface="Courier New" panose="02070309020205020404" pitchFamily="49" charset="0"/>
              </a:rPr>
              <a:t>C[</a:t>
            </a:r>
            <a:r>
              <a:rPr lang="en-US" b="0" i="0" dirty="0" err="1">
                <a:solidFill>
                  <a:srgbClr val="FFFFFF"/>
                </a:solidFill>
                <a:effectLst/>
                <a:latin typeface="Courier New" panose="02070309020205020404" pitchFamily="49" charset="0"/>
              </a:rPr>
              <a:t>i</a:t>
            </a:r>
            <a:r>
              <a:rPr lang="en-US" b="0" i="0" dirty="0">
                <a:solidFill>
                  <a:srgbClr val="FFFFFF"/>
                </a:solidFill>
                <a:effectLst/>
                <a:latin typeface="Courier New" panose="02070309020205020404" pitchFamily="49" charset="0"/>
              </a:rPr>
              <a:t>, j] += A[</a:t>
            </a:r>
            <a:r>
              <a:rPr lang="en-US" b="0" i="0" dirty="0" err="1">
                <a:solidFill>
                  <a:srgbClr val="FFFFFF"/>
                </a:solidFill>
                <a:effectLst/>
                <a:latin typeface="Courier New" panose="02070309020205020404" pitchFamily="49" charset="0"/>
              </a:rPr>
              <a:t>i</a:t>
            </a:r>
            <a:r>
              <a:rPr lang="en-US" b="0" i="0" dirty="0">
                <a:solidFill>
                  <a:srgbClr val="FFFFFF"/>
                </a:solidFill>
                <a:effectLst/>
                <a:latin typeface="Courier New" panose="02070309020205020404" pitchFamily="49" charset="0"/>
              </a:rPr>
              <a:t>, k] * B[k, j]</a:t>
            </a:r>
            <a:br>
              <a:rPr lang="en-US" dirty="0"/>
            </a:br>
            <a:r>
              <a:rPr lang="en-US" dirty="0"/>
              <a:t>   </a:t>
            </a:r>
            <a:r>
              <a:rPr lang="en-US" b="0" i="0" dirty="0">
                <a:solidFill>
                  <a:srgbClr val="C58AF9"/>
                </a:solidFill>
                <a:effectLst/>
                <a:latin typeface="Courier New" panose="02070309020205020404" pitchFamily="49" charset="0"/>
              </a:rPr>
              <a:t>return</a:t>
            </a:r>
            <a:r>
              <a:rPr lang="en-US" b="0" i="0" dirty="0">
                <a:solidFill>
                  <a:srgbClr val="FFFFFF"/>
                </a:solidFill>
                <a:effectLst/>
                <a:latin typeface="Courier New" panose="02070309020205020404" pitchFamily="49" charset="0"/>
              </a:rPr>
              <a:t> C</a:t>
            </a:r>
            <a:br>
              <a:rPr lang="en-US" dirty="0"/>
            </a:br>
            <a:br>
              <a:rPr lang="en-US" dirty="0"/>
            </a:br>
            <a:r>
              <a:rPr lang="en-US" b="0" i="1" dirty="0">
                <a:solidFill>
                  <a:srgbClr val="9AA0A6"/>
                </a:solidFill>
                <a:effectLst/>
                <a:latin typeface="Courier New" panose="02070309020205020404" pitchFamily="49" charset="0"/>
              </a:rPr>
              <a:t># Example usage:</a:t>
            </a:r>
            <a:br>
              <a:rPr lang="en-US" dirty="0"/>
            </a:br>
            <a:r>
              <a:rPr lang="en-US" b="0" i="0" dirty="0">
                <a:solidFill>
                  <a:srgbClr val="FFFFFF"/>
                </a:solidFill>
                <a:effectLst/>
                <a:latin typeface="Courier New" panose="02070309020205020404" pitchFamily="49" charset="0"/>
              </a:rPr>
              <a:t>A = </a:t>
            </a:r>
            <a:r>
              <a:rPr lang="en-US" b="0" i="0" dirty="0" err="1">
                <a:solidFill>
                  <a:srgbClr val="FFFFFF"/>
                </a:solidFill>
                <a:effectLst/>
                <a:latin typeface="Courier New" panose="02070309020205020404" pitchFamily="49" charset="0"/>
              </a:rPr>
              <a:t>torch.randn</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 </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a:t>
            </a:r>
            <a:br>
              <a:rPr lang="en-US" dirty="0"/>
            </a:br>
            <a:r>
              <a:rPr lang="en-US" b="0" i="0" dirty="0">
                <a:solidFill>
                  <a:srgbClr val="FFFFFF"/>
                </a:solidFill>
                <a:effectLst/>
                <a:latin typeface="Courier New" panose="02070309020205020404" pitchFamily="49" charset="0"/>
              </a:rPr>
              <a:t>B = </a:t>
            </a:r>
            <a:r>
              <a:rPr lang="en-US" b="0" i="0" dirty="0" err="1">
                <a:solidFill>
                  <a:srgbClr val="FFFFFF"/>
                </a:solidFill>
                <a:effectLst/>
                <a:latin typeface="Courier New" panose="02070309020205020404" pitchFamily="49" charset="0"/>
              </a:rPr>
              <a:t>torch.randn</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 </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a:t>
            </a:r>
            <a:br>
              <a:rPr lang="en-US" dirty="0"/>
            </a:br>
            <a:r>
              <a:rPr lang="en-US" b="0" i="0" dirty="0">
                <a:solidFill>
                  <a:srgbClr val="FFFFFF"/>
                </a:solidFill>
                <a:effectLst/>
                <a:latin typeface="Courier New" panose="02070309020205020404" pitchFamily="49" charset="0"/>
              </a:rPr>
              <a:t>C = </a:t>
            </a:r>
            <a:r>
              <a:rPr lang="en-US" b="0" i="0" dirty="0" err="1">
                <a:solidFill>
                  <a:srgbClr val="FFFFFF"/>
                </a:solidFill>
                <a:effectLst/>
                <a:latin typeface="Courier New" panose="02070309020205020404" pitchFamily="49" charset="0"/>
              </a:rPr>
              <a:t>matmul</a:t>
            </a:r>
            <a:r>
              <a:rPr lang="en-US" b="0" i="0" dirty="0">
                <a:solidFill>
                  <a:srgbClr val="FFFFFF"/>
                </a:solidFill>
                <a:effectLst/>
                <a:latin typeface="Courier New" panose="02070309020205020404" pitchFamily="49" charset="0"/>
              </a:rPr>
              <a:t>(A, B)</a:t>
            </a:r>
            <a:endParaRPr lang="en-US" dirty="0"/>
          </a:p>
        </p:txBody>
      </p:sp>
      <p:sp>
        <p:nvSpPr>
          <p:cNvPr id="9" name="TextBox 8">
            <a:extLst>
              <a:ext uri="{FF2B5EF4-FFF2-40B4-BE49-F238E27FC236}">
                <a16:creationId xmlns:a16="http://schemas.microsoft.com/office/drawing/2014/main" id="{7E08AF18-9B19-C645-2C24-0330E08A0470}"/>
              </a:ext>
            </a:extLst>
          </p:cNvPr>
          <p:cNvSpPr txBox="1"/>
          <p:nvPr/>
        </p:nvSpPr>
        <p:spPr>
          <a:xfrm>
            <a:off x="5385657" y="2612304"/>
            <a:ext cx="3044455" cy="1384995"/>
          </a:xfrm>
          <a:prstGeom prst="rect">
            <a:avLst/>
          </a:prstGeom>
          <a:solidFill>
            <a:schemeClr val="tx1"/>
          </a:solidFill>
        </p:spPr>
        <p:txBody>
          <a:bodyPr wrap="square">
            <a:spAutoFit/>
          </a:bodyPr>
          <a:lstStyle/>
          <a:p>
            <a:r>
              <a:rPr lang="en-US" b="0" i="0" dirty="0">
                <a:solidFill>
                  <a:srgbClr val="C58AF9"/>
                </a:solidFill>
                <a:effectLst/>
                <a:latin typeface="Courier New" panose="02070309020205020404" pitchFamily="49" charset="0"/>
              </a:rPr>
              <a:t>import</a:t>
            </a:r>
            <a:r>
              <a:rPr lang="en-US" b="0" i="0" dirty="0">
                <a:solidFill>
                  <a:srgbClr val="FFFFFF"/>
                </a:solidFill>
                <a:effectLst/>
                <a:latin typeface="Courier New" panose="02070309020205020404" pitchFamily="49" charset="0"/>
              </a:rPr>
              <a:t> torch</a:t>
            </a:r>
            <a:br>
              <a:rPr lang="en-US" dirty="0"/>
            </a:br>
            <a:br>
              <a:rPr lang="en-US" dirty="0"/>
            </a:br>
            <a:r>
              <a:rPr lang="en-US" b="0" i="1" dirty="0">
                <a:solidFill>
                  <a:srgbClr val="9AA0A6"/>
                </a:solidFill>
                <a:effectLst/>
                <a:latin typeface="Courier New" panose="02070309020205020404" pitchFamily="49" charset="0"/>
              </a:rPr>
              <a:t># Example usage:</a:t>
            </a:r>
            <a:br>
              <a:rPr lang="en-US" dirty="0"/>
            </a:br>
            <a:r>
              <a:rPr lang="en-US" b="0" i="0" dirty="0">
                <a:solidFill>
                  <a:srgbClr val="FFFFFF"/>
                </a:solidFill>
                <a:effectLst/>
                <a:latin typeface="Courier New" panose="02070309020205020404" pitchFamily="49" charset="0"/>
              </a:rPr>
              <a:t>A = </a:t>
            </a:r>
            <a:r>
              <a:rPr lang="en-US" b="0" i="0" dirty="0" err="1">
                <a:solidFill>
                  <a:srgbClr val="FFFFFF"/>
                </a:solidFill>
                <a:effectLst/>
                <a:latin typeface="Courier New" panose="02070309020205020404" pitchFamily="49" charset="0"/>
              </a:rPr>
              <a:t>torch.randn</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 </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a:t>
            </a:r>
            <a:br>
              <a:rPr lang="en-US" dirty="0"/>
            </a:br>
            <a:r>
              <a:rPr lang="en-US" b="0" i="0" dirty="0">
                <a:solidFill>
                  <a:srgbClr val="FFFFFF"/>
                </a:solidFill>
                <a:effectLst/>
                <a:latin typeface="Courier New" panose="02070309020205020404" pitchFamily="49" charset="0"/>
              </a:rPr>
              <a:t>B = </a:t>
            </a:r>
            <a:r>
              <a:rPr lang="en-US" b="0" i="0" dirty="0" err="1">
                <a:solidFill>
                  <a:srgbClr val="FFFFFF"/>
                </a:solidFill>
                <a:effectLst/>
                <a:latin typeface="Courier New" panose="02070309020205020404" pitchFamily="49" charset="0"/>
              </a:rPr>
              <a:t>torch.randn</a:t>
            </a:r>
            <a:r>
              <a:rPr lang="en-US" b="0" i="0" dirty="0">
                <a:solidFill>
                  <a:srgbClr val="FFFFFF"/>
                </a:solidFill>
                <a:effectLst/>
                <a:latin typeface="Courier New" panose="02070309020205020404" pitchFamily="49" charset="0"/>
              </a:rPr>
              <a:t>(</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 </a:t>
            </a:r>
            <a:r>
              <a:rPr lang="en-US" b="0" i="0" dirty="0">
                <a:solidFill>
                  <a:srgbClr val="FA903E"/>
                </a:solidFill>
                <a:effectLst/>
                <a:latin typeface="Courier New" panose="02070309020205020404" pitchFamily="49" charset="0"/>
              </a:rPr>
              <a:t>10</a:t>
            </a:r>
            <a:r>
              <a:rPr lang="en-US" b="0" i="0" dirty="0">
                <a:solidFill>
                  <a:srgbClr val="FFFFFF"/>
                </a:solidFill>
                <a:effectLst/>
                <a:latin typeface="Courier New" panose="02070309020205020404" pitchFamily="49" charset="0"/>
              </a:rPr>
              <a:t>)</a:t>
            </a:r>
            <a:br>
              <a:rPr lang="en-US" dirty="0"/>
            </a:br>
            <a:r>
              <a:rPr lang="en-US" b="0" i="0" dirty="0">
                <a:solidFill>
                  <a:srgbClr val="FFFFFF"/>
                </a:solidFill>
                <a:effectLst/>
                <a:latin typeface="Courier New" panose="02070309020205020404" pitchFamily="49" charset="0"/>
              </a:rPr>
              <a:t>C = </a:t>
            </a:r>
            <a:r>
              <a:rPr lang="en-US" b="0" i="0" dirty="0" err="1">
                <a:solidFill>
                  <a:srgbClr val="FFFFFF"/>
                </a:solidFill>
                <a:effectLst/>
                <a:latin typeface="Courier New" panose="02070309020205020404" pitchFamily="49" charset="0"/>
              </a:rPr>
              <a:t>torch.matmul</a:t>
            </a:r>
            <a:r>
              <a:rPr lang="en-US" b="0" i="0" dirty="0">
                <a:solidFill>
                  <a:srgbClr val="FFFFFF"/>
                </a:solidFill>
                <a:effectLst/>
                <a:latin typeface="Courier New" panose="02070309020205020404" pitchFamily="49" charset="0"/>
              </a:rPr>
              <a:t>(A, B)</a:t>
            </a:r>
            <a:endParaRPr lang="en-US" dirty="0"/>
          </a:p>
        </p:txBody>
      </p:sp>
    </p:spTree>
    <p:extLst>
      <p:ext uri="{BB962C8B-B14F-4D97-AF65-F5344CB8AC3E}">
        <p14:creationId xmlns:p14="http://schemas.microsoft.com/office/powerpoint/2010/main" val="28553690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E9F9-DC21-8905-4F32-72FD14AFD662}"/>
              </a:ext>
            </a:extLst>
          </p:cNvPr>
          <p:cNvSpPr>
            <a:spLocks noGrp="1"/>
          </p:cNvSpPr>
          <p:nvPr>
            <p:ph type="title"/>
          </p:nvPr>
        </p:nvSpPr>
        <p:spPr>
          <a:xfrm>
            <a:off x="612249" y="107119"/>
            <a:ext cx="8340919" cy="857542"/>
          </a:xfrm>
        </p:spPr>
        <p:txBody>
          <a:bodyPr/>
          <a:lstStyle/>
          <a:p>
            <a:r>
              <a:rPr lang="en-US" dirty="0"/>
              <a:t>Normalize Your Data! </a:t>
            </a:r>
          </a:p>
        </p:txBody>
      </p:sp>
      <p:sp>
        <p:nvSpPr>
          <p:cNvPr id="3" name="Text Placeholder 2">
            <a:extLst>
              <a:ext uri="{FF2B5EF4-FFF2-40B4-BE49-F238E27FC236}">
                <a16:creationId xmlns:a16="http://schemas.microsoft.com/office/drawing/2014/main" id="{416A1C86-075D-67C3-B808-8A6C2B1A2085}"/>
              </a:ext>
            </a:extLst>
          </p:cNvPr>
          <p:cNvSpPr>
            <a:spLocks noGrp="1"/>
          </p:cNvSpPr>
          <p:nvPr>
            <p:ph type="body" sz="quarter" idx="16"/>
          </p:nvPr>
        </p:nvSpPr>
        <p:spPr/>
        <p:txBody>
          <a:bodyPr/>
          <a:lstStyle/>
          <a:p>
            <a:r>
              <a:rPr lang="en-US" dirty="0"/>
              <a:t>We do not like very large numbers. </a:t>
            </a:r>
          </a:p>
          <a:p>
            <a:pPr lvl="1"/>
            <a:r>
              <a:rPr lang="en-US" dirty="0"/>
              <a:t>Large numbers lead to numerical problems (e.g., overflow) and lead to </a:t>
            </a:r>
            <a:r>
              <a:rPr lang="en-US" dirty="0" err="1">
                <a:solidFill>
                  <a:srgbClr val="0006C7"/>
                </a:solidFill>
              </a:rPr>
              <a:t>NaN</a:t>
            </a:r>
            <a:r>
              <a:rPr lang="en-US" dirty="0" err="1"/>
              <a:t>s</a:t>
            </a:r>
            <a:r>
              <a:rPr lang="en-US" dirty="0"/>
              <a:t> 😭</a:t>
            </a:r>
          </a:p>
          <a:p>
            <a:r>
              <a:rPr lang="en-US" dirty="0"/>
              <a:t>We prefer if our data is distributed around zero.</a:t>
            </a:r>
          </a:p>
          <a:p>
            <a:endParaRPr lang="en-US" dirty="0"/>
          </a:p>
        </p:txBody>
      </p:sp>
      <p:pic>
        <p:nvPicPr>
          <p:cNvPr id="1026" name="Picture 2" descr="Understanding the Importance of Data Cleaning and Normalization">
            <a:extLst>
              <a:ext uri="{FF2B5EF4-FFF2-40B4-BE49-F238E27FC236}">
                <a16:creationId xmlns:a16="http://schemas.microsoft.com/office/drawing/2014/main" id="{7621D6DE-21E4-C02B-E1E5-9C2F8EF9C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431" y="2386609"/>
            <a:ext cx="3835196" cy="264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51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69" name="Content Placeholder 54"/>
          <p:cNvSpPr>
            <a:spLocks noGrp="1"/>
          </p:cNvSpPr>
          <p:nvPr>
            <p:ph type="body" sz="quarter" idx="16"/>
          </p:nvPr>
        </p:nvSpPr>
        <p:spPr/>
        <p:txBody>
          <a:bodyPr/>
          <a:lstStyle/>
          <a:p>
            <a:pPr marL="342900">
              <a:buFont typeface="Arial" panose="020B0604020202020204" pitchFamily="34" charset="0"/>
              <a:buChar char="•"/>
            </a:pPr>
            <a:r>
              <a:rPr lang="en-US"/>
              <a:t>Aggregate all the computations in the output </a:t>
            </a:r>
          </a:p>
          <a:p>
            <a:pPr marL="800100" lvl="1">
              <a:buFont typeface="Arial" panose="020B0604020202020204" pitchFamily="34" charset="0"/>
              <a:buChar char="•"/>
            </a:pPr>
            <a:r>
              <a:rPr lang="en-US"/>
              <a:t>e.g. probability of a particular class</a:t>
            </a:r>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660228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666896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8" name="Straight Arrow Connector 57"/>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9" name="Straight Arrow Connector 58"/>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
        <p:nvSpPr>
          <p:cNvPr id="3" name="TextBox 2">
            <a:extLst>
              <a:ext uri="{FF2B5EF4-FFF2-40B4-BE49-F238E27FC236}">
                <a16:creationId xmlns:a16="http://schemas.microsoft.com/office/drawing/2014/main" id="{F91F0C7D-67A3-06A1-2226-432D17930A12}"/>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39307661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D484-094C-070C-6772-3B51B0076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942E9-D40B-167E-2104-BE1161732C14}"/>
              </a:ext>
            </a:extLst>
          </p:cNvPr>
          <p:cNvSpPr>
            <a:spLocks noGrp="1"/>
          </p:cNvSpPr>
          <p:nvPr>
            <p:ph type="title"/>
          </p:nvPr>
        </p:nvSpPr>
        <p:spPr>
          <a:xfrm>
            <a:off x="612249" y="107119"/>
            <a:ext cx="8340919" cy="857542"/>
          </a:xfrm>
        </p:spPr>
        <p:txBody>
          <a:bodyPr/>
          <a:lstStyle/>
          <a:p>
            <a:r>
              <a:rPr lang="en-US" dirty="0"/>
              <a:t>Normalize Your Data! </a:t>
            </a:r>
          </a:p>
        </p:txBody>
      </p:sp>
      <p:sp>
        <p:nvSpPr>
          <p:cNvPr id="3" name="Text Placeholder 2">
            <a:extLst>
              <a:ext uri="{FF2B5EF4-FFF2-40B4-BE49-F238E27FC236}">
                <a16:creationId xmlns:a16="http://schemas.microsoft.com/office/drawing/2014/main" id="{677D9F7F-B89F-1A5E-82BE-3E189C3CECE6}"/>
              </a:ext>
            </a:extLst>
          </p:cNvPr>
          <p:cNvSpPr>
            <a:spLocks noGrp="1"/>
          </p:cNvSpPr>
          <p:nvPr>
            <p:ph type="body" sz="quarter" idx="16"/>
          </p:nvPr>
        </p:nvSpPr>
        <p:spPr/>
        <p:txBody>
          <a:bodyPr/>
          <a:lstStyle/>
          <a:p>
            <a:r>
              <a:rPr lang="en-US" dirty="0"/>
              <a:t>We do not like very large numbers. </a:t>
            </a:r>
          </a:p>
          <a:p>
            <a:pPr lvl="1"/>
            <a:r>
              <a:rPr lang="en-US" dirty="0"/>
              <a:t>Large numbers lead to numerical problems (e.g., overflow) and lead to </a:t>
            </a:r>
            <a:r>
              <a:rPr lang="en-US" dirty="0" err="1">
                <a:solidFill>
                  <a:srgbClr val="0006C7"/>
                </a:solidFill>
              </a:rPr>
              <a:t>NaN</a:t>
            </a:r>
            <a:r>
              <a:rPr lang="en-US" dirty="0" err="1"/>
              <a:t>s</a:t>
            </a:r>
            <a:r>
              <a:rPr lang="en-US" dirty="0"/>
              <a:t> 😭</a:t>
            </a:r>
          </a:p>
          <a:p>
            <a:r>
              <a:rPr lang="en-US" dirty="0"/>
              <a:t>We prefer if our data is distributed around zero.</a:t>
            </a:r>
          </a:p>
          <a:p>
            <a:endParaRPr lang="en-US" dirty="0"/>
          </a:p>
        </p:txBody>
      </p:sp>
      <p:pic>
        <p:nvPicPr>
          <p:cNvPr id="2050" name="Picture 2" descr="Two graphs comparing feature data before and after normalization">
            <a:extLst>
              <a:ext uri="{FF2B5EF4-FFF2-40B4-BE49-F238E27FC236}">
                <a16:creationId xmlns:a16="http://schemas.microsoft.com/office/drawing/2014/main" id="{97529F67-52FB-4D4F-933F-4D95165CA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48" y="2369610"/>
            <a:ext cx="5429692" cy="2666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906FE2-7B10-C2F2-CE0E-F888D45A81F4}"/>
              </a:ext>
            </a:extLst>
          </p:cNvPr>
          <p:cNvSpPr txBox="1"/>
          <p:nvPr/>
        </p:nvSpPr>
        <p:spPr>
          <a:xfrm>
            <a:off x="301255" y="4686463"/>
            <a:ext cx="2562447" cy="415498"/>
          </a:xfrm>
          <a:prstGeom prst="rect">
            <a:avLst/>
          </a:prstGeom>
          <a:solidFill>
            <a:schemeClr val="bg1"/>
          </a:solidFill>
        </p:spPr>
        <p:txBody>
          <a:bodyPr wrap="square">
            <a:spAutoFit/>
          </a:bodyPr>
          <a:lstStyle/>
          <a:p>
            <a:r>
              <a:rPr lang="en-US" sz="1050" dirty="0">
                <a:hlinkClick r:id="rId3"/>
              </a:rPr>
              <a:t>https://developers.google.com/machine-learning/clustering/prepare-data</a:t>
            </a:r>
            <a:r>
              <a:rPr lang="en-US" sz="1050" dirty="0"/>
              <a:t> </a:t>
            </a:r>
          </a:p>
        </p:txBody>
      </p:sp>
    </p:spTree>
    <p:extLst>
      <p:ext uri="{BB962C8B-B14F-4D97-AF65-F5344CB8AC3E}">
        <p14:creationId xmlns:p14="http://schemas.microsoft.com/office/powerpoint/2010/main" val="35775730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28B4-1DAC-3A44-6E5E-0AF9FAEA9C65}"/>
              </a:ext>
            </a:extLst>
          </p:cNvPr>
          <p:cNvSpPr>
            <a:spLocks noGrp="1"/>
          </p:cNvSpPr>
          <p:nvPr>
            <p:ph type="title"/>
          </p:nvPr>
        </p:nvSpPr>
        <p:spPr/>
        <p:txBody>
          <a:bodyPr/>
          <a:lstStyle/>
          <a:p>
            <a:r>
              <a:rPr lang="en-US" dirty="0"/>
              <a:t>Non-Zero-Centered Data</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39E7DD3-0975-CA43-87F2-3F54229B073B}"/>
                  </a:ext>
                </a:extLst>
              </p:cNvPr>
              <p:cNvSpPr>
                <a:spLocks noGrp="1"/>
              </p:cNvSpPr>
              <p:nvPr>
                <p:ph type="body" sz="quarter" idx="16"/>
              </p:nvPr>
            </p:nvSpPr>
            <p:spPr/>
            <p:txBody>
              <a:bodyPr/>
              <a:lstStyle/>
              <a:p>
                <a:endParaRPr lang="en-US" dirty="0"/>
              </a:p>
              <a:p>
                <a:pPr marL="0" indent="0">
                  <a:buNone/>
                </a:pPr>
                <a:endParaRPr lang="en-US" dirty="0"/>
              </a:p>
              <a:p>
                <a:r>
                  <a:rPr lang="en-US" dirty="0"/>
                  <a:t>If data is always positive (i.e., </a:t>
                </a:r>
                <a14:m>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𝑖</m:t>
                    </m:r>
                    <m:r>
                      <a:rPr lang="en-US" sz="1600" b="0" i="1" smtClean="0">
                        <a:latin typeface="Cambria Math" panose="02040503050406030204" pitchFamily="18" charset="0"/>
                      </a:rPr>
                      <m:t>: </m:t>
                    </m:r>
                    <m:sSub>
                      <m:sSubPr>
                        <m:ctrlPr>
                          <a:rPr lang="en-US" sz="1600" b="0" i="1" smtClean="0">
                            <a:solidFill>
                              <a:srgbClr val="0006C7"/>
                            </a:solidFill>
                            <a:latin typeface="Cambria Math" panose="02040503050406030204" pitchFamily="18" charset="0"/>
                          </a:rPr>
                        </m:ctrlPr>
                      </m:sSubPr>
                      <m:e>
                        <m:r>
                          <a:rPr lang="en-US" sz="1600" b="0" i="1" smtClean="0">
                            <a:solidFill>
                              <a:srgbClr val="0006C7"/>
                            </a:solidFill>
                            <a:latin typeface="Cambria Math" panose="02040503050406030204" pitchFamily="18" charset="0"/>
                          </a:rPr>
                          <m:t>𝑥</m:t>
                        </m:r>
                      </m:e>
                      <m:sub>
                        <m:r>
                          <a:rPr lang="en-US" sz="1600" b="0" i="1" smtClean="0">
                            <a:solidFill>
                              <a:srgbClr val="0006C7"/>
                            </a:solidFill>
                            <a:latin typeface="Cambria Math" panose="02040503050406030204" pitchFamily="18" charset="0"/>
                          </a:rPr>
                          <m:t>𝑖</m:t>
                        </m:r>
                      </m:sub>
                    </m:sSub>
                    <m:r>
                      <a:rPr lang="en-US" sz="1600" b="0" i="1" smtClean="0">
                        <a:latin typeface="Cambria Math" panose="02040503050406030204" pitchFamily="18" charset="0"/>
                      </a:rPr>
                      <m:t>&gt;0</m:t>
                    </m:r>
                  </m:oMath>
                </a14:m>
                <a:r>
                  <a:rPr lang="en-US" dirty="0"/>
                  <a:t>), all the dimensions of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ea typeface="Cambria Math" panose="02040503050406030204" pitchFamily="18" charset="0"/>
                          </a:rPr>
                          <m:t>𝒘</m:t>
                        </m:r>
                      </m:sub>
                    </m:sSub>
                    <m:r>
                      <a:rPr lang="en-US" i="1">
                        <a:latin typeface="Cambria Math" panose="02040503050406030204" pitchFamily="18" charset="0"/>
                        <a:ea typeface="Cambria Math" panose="02040503050406030204" pitchFamily="18" charset="0"/>
                      </a:rPr>
                      <m:t>ℒ</m:t>
                    </m:r>
                  </m:oMath>
                </a14:m>
                <a:r>
                  <a:rPr lang="en-US" dirty="0"/>
                  <a:t> would have the same sign (all positive or all negative, same sign as </a:t>
                </a:r>
                <a:r>
                  <a:rPr lang="en-US" dirty="0">
                    <a:solidFill>
                      <a:srgbClr val="C00000"/>
                    </a:solidFill>
                  </a:rPr>
                  <a:t>upstream</a:t>
                </a:r>
                <a:r>
                  <a:rPr lang="en-US" dirty="0"/>
                  <a:t>). </a:t>
                </a:r>
              </a:p>
            </p:txBody>
          </p:sp>
        </mc:Choice>
        <mc:Fallback xmlns="">
          <p:sp>
            <p:nvSpPr>
              <p:cNvPr id="3" name="Text Placeholder 2">
                <a:extLst>
                  <a:ext uri="{FF2B5EF4-FFF2-40B4-BE49-F238E27FC236}">
                    <a16:creationId xmlns:a16="http://schemas.microsoft.com/office/drawing/2014/main" id="{839E7DD3-0975-CA43-87F2-3F54229B073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271F0E-1AA6-DBB4-D2E2-5F583AC6BDF4}"/>
                  </a:ext>
                </a:extLst>
              </p:cNvPr>
              <p:cNvSpPr txBox="1"/>
              <p:nvPr/>
            </p:nvSpPr>
            <p:spPr>
              <a:xfrm>
                <a:off x="754358" y="1365571"/>
                <a:ext cx="1876475" cy="36933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1" i="1" smtClean="0">
                              <a:latin typeface="Cambria Math" panose="02040503050406030204" pitchFamily="18" charset="0"/>
                            </a:rPr>
                            <m:t>𝒘</m:t>
                          </m:r>
                        </m:e>
                        <m:sup>
                          <m:r>
                            <a:rPr lang="en-US" sz="2400" b="0" i="1" smtClean="0">
                              <a:latin typeface="Cambria Math" panose="02040503050406030204" pitchFamily="18" charset="0"/>
                            </a:rPr>
                            <m:t>⊤</m:t>
                          </m:r>
                        </m:sup>
                      </m:sSup>
                      <m:r>
                        <a:rPr lang="en-US" sz="2400" b="1" i="1" smtClean="0">
                          <a:latin typeface="Cambria Math" panose="02040503050406030204" pitchFamily="18" charset="0"/>
                        </a:rPr>
                        <m:t>𝒙</m:t>
                      </m:r>
                      <m:r>
                        <a:rPr lang="en-US" sz="2400" b="0" i="1" smtClean="0">
                          <a:latin typeface="Cambria Math" panose="02040503050406030204" pitchFamily="18" charset="0"/>
                        </a:rPr>
                        <m:t>+</m:t>
                      </m:r>
                      <m:r>
                        <a:rPr lang="en-US" sz="2400" b="1" i="1" smtClean="0">
                          <a:latin typeface="Cambria Math" panose="02040503050406030204" pitchFamily="18" charset="0"/>
                        </a:rPr>
                        <m:t>𝒃</m:t>
                      </m:r>
                    </m:oMath>
                  </m:oMathPara>
                </a14:m>
                <a:endParaRPr lang="en-US" sz="2400" b="1" dirty="0"/>
              </a:p>
            </p:txBody>
          </p:sp>
        </mc:Choice>
        <mc:Fallback xmlns="">
          <p:sp>
            <p:nvSpPr>
              <p:cNvPr id="4" name="TextBox 3">
                <a:extLst>
                  <a:ext uri="{FF2B5EF4-FFF2-40B4-BE49-F238E27FC236}">
                    <a16:creationId xmlns:a16="http://schemas.microsoft.com/office/drawing/2014/main" id="{AB271F0E-1AA6-DBB4-D2E2-5F583AC6BDF4}"/>
                  </a:ext>
                </a:extLst>
              </p:cNvPr>
              <p:cNvSpPr txBox="1">
                <a:spLocks noRot="1" noChangeAspect="1" noMove="1" noResize="1" noEditPoints="1" noAdjustHandles="1" noChangeArrowheads="1" noChangeShapeType="1" noTextEdit="1"/>
              </p:cNvSpPr>
              <p:nvPr/>
            </p:nvSpPr>
            <p:spPr>
              <a:xfrm>
                <a:off x="754358" y="1365571"/>
                <a:ext cx="1876475" cy="369332"/>
              </a:xfrm>
              <a:prstGeom prst="rect">
                <a:avLst/>
              </a:prstGeom>
              <a:blipFill>
                <a:blip r:embed="rId3"/>
                <a:stretch>
                  <a:fillRect l="-536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67EAF9-39A1-F4E9-A1B5-9C0C519E5899}"/>
                  </a:ext>
                </a:extLst>
              </p:cNvPr>
              <p:cNvSpPr txBox="1"/>
              <p:nvPr/>
            </p:nvSpPr>
            <p:spPr>
              <a:xfrm>
                <a:off x="2755127" y="1264167"/>
                <a:ext cx="4572000" cy="683457"/>
              </a:xfrm>
              <a:prstGeom prst="rect">
                <a:avLst/>
              </a:prstGeom>
              <a:noFill/>
            </p:spPr>
            <p:txBody>
              <a:bodyPr wrap="square">
                <a:spAutoFit/>
              </a:bodyPr>
              <a:lstStyle/>
              <a:p>
                <a:pPr algn="ctr"/>
                <a14:m>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ℒ</m:t>
                        </m:r>
                      </m:num>
                      <m:den>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ℒ</m:t>
                        </m:r>
                      </m:num>
                      <m:den>
                        <m:r>
                          <a:rPr lang="en-US" sz="2400" i="1">
                            <a:latin typeface="Cambria Math" panose="02040503050406030204" pitchFamily="18" charset="0"/>
                          </a:rPr>
                          <m:t>𝜕</m:t>
                        </m:r>
                        <m:r>
                          <a:rPr lang="en-US" sz="2400" b="0" i="1" smtClean="0">
                            <a:latin typeface="Cambria Math" panose="02040503050406030204" pitchFamily="18" charset="0"/>
                          </a:rPr>
                          <m:t>𝑓</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𝑓</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den>
                    </m:f>
                    <m:r>
                      <a:rPr lang="en-US" sz="2400" b="0" i="1" smtClean="0">
                        <a:latin typeface="Cambria Math" panose="02040503050406030204" pitchFamily="18" charset="0"/>
                      </a:rPr>
                      <m:t>=</m:t>
                    </m:r>
                    <m:r>
                      <m:rPr>
                        <m:sty m:val="p"/>
                      </m:rPr>
                      <a:rPr lang="en-US" sz="2400" b="0" i="0" smtClean="0">
                        <a:solidFill>
                          <a:srgbClr val="C00000"/>
                        </a:solidFill>
                        <a:latin typeface="Cambria Math" panose="02040503050406030204" pitchFamily="18" charset="0"/>
                      </a:rPr>
                      <m:t>upstream</m:t>
                    </m:r>
                    <m:r>
                      <a:rPr lang="en-US" sz="2400" b="0" i="0" smtClean="0">
                        <a:latin typeface="Cambria Math" panose="02040503050406030204" pitchFamily="18" charset="0"/>
                      </a:rPr>
                      <m:t> </m:t>
                    </m:r>
                    <m:r>
                      <a:rPr lang="en-US" sz="2400" b="0" i="1" smtClean="0">
                        <a:latin typeface="Cambria Math" panose="02040503050406030204" pitchFamily="18" charset="0"/>
                      </a:rPr>
                      <m:t>× </m:t>
                    </m:r>
                    <m:sSub>
                      <m:sSubPr>
                        <m:ctrlPr>
                          <a:rPr lang="en-US" sz="2400" b="0" i="1" smtClean="0">
                            <a:solidFill>
                              <a:srgbClr val="0006C7"/>
                            </a:solidFill>
                            <a:latin typeface="Cambria Math" panose="02040503050406030204" pitchFamily="18" charset="0"/>
                          </a:rPr>
                        </m:ctrlPr>
                      </m:sSubPr>
                      <m:e>
                        <m:r>
                          <a:rPr lang="en-US" sz="2400" b="0" i="1" smtClean="0">
                            <a:solidFill>
                              <a:srgbClr val="0006C7"/>
                            </a:solidFill>
                            <a:latin typeface="Cambria Math" panose="02040503050406030204" pitchFamily="18" charset="0"/>
                          </a:rPr>
                          <m:t>𝑥</m:t>
                        </m:r>
                      </m:e>
                      <m:sub>
                        <m:r>
                          <a:rPr lang="en-US" sz="2400" b="0" i="1" smtClean="0">
                            <a:solidFill>
                              <a:srgbClr val="0006C7"/>
                            </a:solidFill>
                            <a:latin typeface="Cambria Math" panose="02040503050406030204" pitchFamily="18" charset="0"/>
                          </a:rPr>
                          <m:t>𝑖</m:t>
                        </m:r>
                      </m:sub>
                    </m:sSub>
                  </m:oMath>
                </a14:m>
                <a:endParaRPr lang="en-US" sz="2400" dirty="0"/>
              </a:p>
            </p:txBody>
          </p:sp>
        </mc:Choice>
        <mc:Fallback xmlns="">
          <p:sp>
            <p:nvSpPr>
              <p:cNvPr id="6" name="TextBox 5">
                <a:extLst>
                  <a:ext uri="{FF2B5EF4-FFF2-40B4-BE49-F238E27FC236}">
                    <a16:creationId xmlns:a16="http://schemas.microsoft.com/office/drawing/2014/main" id="{7467EAF9-39A1-F4E9-A1B5-9C0C519E5899}"/>
                  </a:ext>
                </a:extLst>
              </p:cNvPr>
              <p:cNvSpPr txBox="1">
                <a:spLocks noRot="1" noChangeAspect="1" noMove="1" noResize="1" noEditPoints="1" noAdjustHandles="1" noChangeArrowheads="1" noChangeShapeType="1" noTextEdit="1"/>
              </p:cNvSpPr>
              <p:nvPr/>
            </p:nvSpPr>
            <p:spPr>
              <a:xfrm>
                <a:off x="2755127" y="1264167"/>
                <a:ext cx="4572000" cy="683457"/>
              </a:xfrm>
              <a:prstGeom prst="rect">
                <a:avLst/>
              </a:prstGeom>
              <a:blipFill>
                <a:blip r:embed="rId4"/>
                <a:stretch>
                  <a:fillRect b="-3636"/>
                </a:stretch>
              </a:blipFill>
            </p:spPr>
            <p:txBody>
              <a:bodyPr/>
              <a:lstStyle/>
              <a:p>
                <a:r>
                  <a:rPr lang="en-US">
                    <a:noFill/>
                  </a:rPr>
                  <a:t> </a:t>
                </a:r>
              </a:p>
            </p:txBody>
          </p:sp>
        </mc:Fallback>
      </mc:AlternateContent>
      <p:pic>
        <p:nvPicPr>
          <p:cNvPr id="8" name="Picture 7" descr="A diagram of a graph&#10;&#10;Description automatically generated">
            <a:extLst>
              <a:ext uri="{FF2B5EF4-FFF2-40B4-BE49-F238E27FC236}">
                <a16:creationId xmlns:a16="http://schemas.microsoft.com/office/drawing/2014/main" id="{48510778-314D-4724-DD4F-C204DE29BC82}"/>
              </a:ext>
            </a:extLst>
          </p:cNvPr>
          <p:cNvPicPr>
            <a:picLocks noChangeAspect="1"/>
          </p:cNvPicPr>
          <p:nvPr/>
        </p:nvPicPr>
        <p:blipFill>
          <a:blip r:embed="rId5"/>
          <a:stretch>
            <a:fillRect/>
          </a:stretch>
        </p:blipFill>
        <p:spPr>
          <a:xfrm>
            <a:off x="816220" y="3004628"/>
            <a:ext cx="2278693" cy="2138872"/>
          </a:xfrm>
          <a:prstGeom prst="rect">
            <a:avLst/>
          </a:prstGeom>
        </p:spPr>
      </p:pic>
      <p:pic>
        <p:nvPicPr>
          <p:cNvPr id="9" name="Picture 8" descr="A diagram of a graph&#10;&#10;Description automatically generated">
            <a:extLst>
              <a:ext uri="{FF2B5EF4-FFF2-40B4-BE49-F238E27FC236}">
                <a16:creationId xmlns:a16="http://schemas.microsoft.com/office/drawing/2014/main" id="{EEF19D15-8224-BBF3-CF62-D6BA6FAA4B25}"/>
              </a:ext>
            </a:extLst>
          </p:cNvPr>
          <p:cNvPicPr>
            <a:picLocks noChangeAspect="1"/>
          </p:cNvPicPr>
          <p:nvPr/>
        </p:nvPicPr>
        <p:blipFill>
          <a:blip r:embed="rId5"/>
          <a:stretch>
            <a:fillRect/>
          </a:stretch>
        </p:blipFill>
        <p:spPr>
          <a:xfrm>
            <a:off x="6235153" y="3004234"/>
            <a:ext cx="2266209" cy="2127154"/>
          </a:xfrm>
          <a:prstGeom prst="rect">
            <a:avLst/>
          </a:prstGeom>
        </p:spPr>
      </p:pic>
      <p:pic>
        <p:nvPicPr>
          <p:cNvPr id="10" name="Picture 9" descr="A diagram of a graph&#10;&#10;Description automatically generated">
            <a:extLst>
              <a:ext uri="{FF2B5EF4-FFF2-40B4-BE49-F238E27FC236}">
                <a16:creationId xmlns:a16="http://schemas.microsoft.com/office/drawing/2014/main" id="{B32BE4A8-1687-0EF8-FE77-FB689FB38001}"/>
              </a:ext>
            </a:extLst>
          </p:cNvPr>
          <p:cNvPicPr>
            <a:picLocks noChangeAspect="1"/>
          </p:cNvPicPr>
          <p:nvPr/>
        </p:nvPicPr>
        <p:blipFill>
          <a:blip r:embed="rId5"/>
          <a:stretch>
            <a:fillRect/>
          </a:stretch>
        </p:blipFill>
        <p:spPr>
          <a:xfrm>
            <a:off x="3401720" y="2968440"/>
            <a:ext cx="2278693" cy="2138872"/>
          </a:xfrm>
          <a:prstGeom prst="rect">
            <a:avLst/>
          </a:prstGeom>
        </p:spPr>
      </p:pic>
      <p:sp>
        <p:nvSpPr>
          <p:cNvPr id="12" name="TextBox 11">
            <a:extLst>
              <a:ext uri="{FF2B5EF4-FFF2-40B4-BE49-F238E27FC236}">
                <a16:creationId xmlns:a16="http://schemas.microsoft.com/office/drawing/2014/main" id="{841BF6F4-8364-FBB9-E5D6-79444B20AD53}"/>
              </a:ext>
            </a:extLst>
          </p:cNvPr>
          <p:cNvSpPr txBox="1"/>
          <p:nvPr/>
        </p:nvSpPr>
        <p:spPr>
          <a:xfrm>
            <a:off x="1172177" y="2684311"/>
            <a:ext cx="1876475" cy="523220"/>
          </a:xfrm>
          <a:prstGeom prst="rect">
            <a:avLst/>
          </a:prstGeom>
          <a:noFill/>
        </p:spPr>
        <p:txBody>
          <a:bodyPr wrap="square">
            <a:spAutoFit/>
          </a:bodyPr>
          <a:lstStyle/>
          <a:p>
            <a:pPr algn="ctr"/>
            <a:r>
              <a:rPr lang="en-US" dirty="0">
                <a:solidFill>
                  <a:srgbClr val="006700"/>
                </a:solidFill>
              </a:rPr>
              <a:t>feasible</a:t>
            </a:r>
            <a:r>
              <a:rPr lang="en-US" dirty="0"/>
              <a:t> direction </a:t>
            </a:r>
            <a:br>
              <a:rPr lang="en-US" dirty="0"/>
            </a:br>
            <a:r>
              <a:rPr lang="en-US" dirty="0"/>
              <a:t>for gradients </a:t>
            </a:r>
          </a:p>
        </p:txBody>
      </p:sp>
      <p:sp>
        <p:nvSpPr>
          <p:cNvPr id="14" name="TextBox 13">
            <a:extLst>
              <a:ext uri="{FF2B5EF4-FFF2-40B4-BE49-F238E27FC236}">
                <a16:creationId xmlns:a16="http://schemas.microsoft.com/office/drawing/2014/main" id="{285CF046-5218-1FA0-077F-8DD1F12C6D46}"/>
              </a:ext>
            </a:extLst>
          </p:cNvPr>
          <p:cNvSpPr txBox="1"/>
          <p:nvPr/>
        </p:nvSpPr>
        <p:spPr>
          <a:xfrm>
            <a:off x="3870198" y="2680304"/>
            <a:ext cx="1876475" cy="523220"/>
          </a:xfrm>
          <a:prstGeom prst="rect">
            <a:avLst/>
          </a:prstGeom>
          <a:noFill/>
        </p:spPr>
        <p:txBody>
          <a:bodyPr wrap="square">
            <a:spAutoFit/>
          </a:bodyPr>
          <a:lstStyle/>
          <a:p>
            <a:pPr algn="ctr"/>
            <a:r>
              <a:rPr lang="en-US" dirty="0"/>
              <a:t>Impossible directions </a:t>
            </a:r>
            <a:br>
              <a:rPr lang="en-US" dirty="0"/>
            </a:br>
            <a:r>
              <a:rPr lang="en-US" dirty="0"/>
              <a:t>for gradients </a:t>
            </a:r>
          </a:p>
        </p:txBody>
      </p:sp>
      <p:sp>
        <p:nvSpPr>
          <p:cNvPr id="32" name="Pie 31">
            <a:extLst>
              <a:ext uri="{FF2B5EF4-FFF2-40B4-BE49-F238E27FC236}">
                <a16:creationId xmlns:a16="http://schemas.microsoft.com/office/drawing/2014/main" id="{7BEA7CA4-2AA8-BDD9-B8F4-EB35568990CD}"/>
              </a:ext>
            </a:extLst>
          </p:cNvPr>
          <p:cNvSpPr/>
          <p:nvPr/>
        </p:nvSpPr>
        <p:spPr>
          <a:xfrm>
            <a:off x="1465816" y="3411402"/>
            <a:ext cx="1251690" cy="1256306"/>
          </a:xfrm>
          <a:prstGeom prst="pie">
            <a:avLst>
              <a:gd name="adj1" fmla="val 16178344"/>
              <a:gd name="adj2" fmla="val 21593806"/>
            </a:avLst>
          </a:prstGeom>
          <a:solidFill>
            <a:srgbClr val="006700">
              <a:alpha val="243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Pie 32">
            <a:extLst>
              <a:ext uri="{FF2B5EF4-FFF2-40B4-BE49-F238E27FC236}">
                <a16:creationId xmlns:a16="http://schemas.microsoft.com/office/drawing/2014/main" id="{B9C550FB-FAD0-FAEC-E30D-2843BB1E0246}"/>
              </a:ext>
            </a:extLst>
          </p:cNvPr>
          <p:cNvSpPr/>
          <p:nvPr/>
        </p:nvSpPr>
        <p:spPr>
          <a:xfrm>
            <a:off x="1465816" y="3411402"/>
            <a:ext cx="1251690" cy="1256306"/>
          </a:xfrm>
          <a:prstGeom prst="pie">
            <a:avLst>
              <a:gd name="adj1" fmla="val 5393151"/>
              <a:gd name="adj2" fmla="val 10758224"/>
            </a:avLst>
          </a:prstGeom>
          <a:solidFill>
            <a:srgbClr val="006700">
              <a:alpha val="243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 name="Straight Arrow Connector 36">
            <a:extLst>
              <a:ext uri="{FF2B5EF4-FFF2-40B4-BE49-F238E27FC236}">
                <a16:creationId xmlns:a16="http://schemas.microsoft.com/office/drawing/2014/main" id="{E01BF347-1E35-9D68-2CD5-BA6F980E4360}"/>
              </a:ext>
            </a:extLst>
          </p:cNvPr>
          <p:cNvCxnSpPr>
            <a:cxnSpLocks/>
          </p:cNvCxnSpPr>
          <p:nvPr/>
        </p:nvCxnSpPr>
        <p:spPr>
          <a:xfrm flipV="1">
            <a:off x="1638300" y="3603625"/>
            <a:ext cx="915273" cy="869950"/>
          </a:xfrm>
          <a:prstGeom prst="straightConnector1">
            <a:avLst/>
          </a:prstGeom>
          <a:ln>
            <a:solidFill>
              <a:srgbClr val="0067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2DCA264-E53E-0331-E5C0-57632A5FF72C}"/>
              </a:ext>
            </a:extLst>
          </p:cNvPr>
          <p:cNvCxnSpPr>
            <a:cxnSpLocks/>
          </p:cNvCxnSpPr>
          <p:nvPr/>
        </p:nvCxnSpPr>
        <p:spPr>
          <a:xfrm flipV="1">
            <a:off x="1924050" y="3441700"/>
            <a:ext cx="333375" cy="1202367"/>
          </a:xfrm>
          <a:prstGeom prst="straightConnector1">
            <a:avLst/>
          </a:prstGeom>
          <a:ln>
            <a:solidFill>
              <a:srgbClr val="0067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CD514D0-7777-AC35-E25B-1D60D3DC9906}"/>
              </a:ext>
            </a:extLst>
          </p:cNvPr>
          <p:cNvCxnSpPr>
            <a:cxnSpLocks/>
          </p:cNvCxnSpPr>
          <p:nvPr/>
        </p:nvCxnSpPr>
        <p:spPr>
          <a:xfrm flipV="1">
            <a:off x="1489075" y="3894253"/>
            <a:ext cx="1203325" cy="290397"/>
          </a:xfrm>
          <a:prstGeom prst="straightConnector1">
            <a:avLst/>
          </a:prstGeom>
          <a:ln>
            <a:solidFill>
              <a:srgbClr val="0067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9D2BFCA-2838-7AE2-1797-8C9D340FC4D6}"/>
              </a:ext>
            </a:extLst>
          </p:cNvPr>
          <p:cNvGrpSpPr/>
          <p:nvPr/>
        </p:nvGrpSpPr>
        <p:grpSpPr>
          <a:xfrm rot="16200000">
            <a:off x="4030571" y="3313968"/>
            <a:ext cx="1251690" cy="1256306"/>
            <a:chOff x="4072658" y="3311660"/>
            <a:chExt cx="1251690" cy="1256306"/>
          </a:xfrm>
          <a:solidFill>
            <a:srgbClr val="C00000">
              <a:alpha val="19141"/>
            </a:srgbClr>
          </a:solidFill>
        </p:grpSpPr>
        <p:sp>
          <p:nvSpPr>
            <p:cNvPr id="46" name="Pie 45">
              <a:extLst>
                <a:ext uri="{FF2B5EF4-FFF2-40B4-BE49-F238E27FC236}">
                  <a16:creationId xmlns:a16="http://schemas.microsoft.com/office/drawing/2014/main" id="{45096869-B457-60F9-5773-A1AD1132860F}"/>
                </a:ext>
              </a:extLst>
            </p:cNvPr>
            <p:cNvSpPr/>
            <p:nvPr/>
          </p:nvSpPr>
          <p:spPr>
            <a:xfrm>
              <a:off x="4072658" y="3311660"/>
              <a:ext cx="1251690" cy="1256306"/>
            </a:xfrm>
            <a:prstGeom prst="pie">
              <a:avLst>
                <a:gd name="adj1" fmla="val 16178344"/>
                <a:gd name="adj2" fmla="val 2159380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Pie 46">
              <a:extLst>
                <a:ext uri="{FF2B5EF4-FFF2-40B4-BE49-F238E27FC236}">
                  <a16:creationId xmlns:a16="http://schemas.microsoft.com/office/drawing/2014/main" id="{A83A49F2-B629-AE0F-CF15-C20A562A6444}"/>
                </a:ext>
              </a:extLst>
            </p:cNvPr>
            <p:cNvSpPr/>
            <p:nvPr/>
          </p:nvSpPr>
          <p:spPr>
            <a:xfrm>
              <a:off x="4072658" y="3311660"/>
              <a:ext cx="1251690" cy="1256306"/>
            </a:xfrm>
            <a:prstGeom prst="pie">
              <a:avLst>
                <a:gd name="adj1" fmla="val 5393151"/>
                <a:gd name="adj2" fmla="val 1075822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8" name="Straight Arrow Connector 47">
              <a:extLst>
                <a:ext uri="{FF2B5EF4-FFF2-40B4-BE49-F238E27FC236}">
                  <a16:creationId xmlns:a16="http://schemas.microsoft.com/office/drawing/2014/main" id="{064C1A72-FE99-58AC-1144-0AA764068C77}"/>
                </a:ext>
              </a:extLst>
            </p:cNvPr>
            <p:cNvCxnSpPr>
              <a:cxnSpLocks/>
            </p:cNvCxnSpPr>
            <p:nvPr/>
          </p:nvCxnSpPr>
          <p:spPr>
            <a:xfrm flipV="1">
              <a:off x="4245142" y="3503883"/>
              <a:ext cx="915273" cy="869950"/>
            </a:xfrm>
            <a:prstGeom prst="straightConnector1">
              <a:avLst/>
            </a:prstGeom>
            <a:grpFill/>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E5AE0DA-5AE7-2CF9-C8C8-CA04EB06DF32}"/>
                </a:ext>
              </a:extLst>
            </p:cNvPr>
            <p:cNvCxnSpPr>
              <a:cxnSpLocks/>
            </p:cNvCxnSpPr>
            <p:nvPr/>
          </p:nvCxnSpPr>
          <p:spPr>
            <a:xfrm flipV="1">
              <a:off x="4530892" y="3341958"/>
              <a:ext cx="333375" cy="1202367"/>
            </a:xfrm>
            <a:prstGeom prst="straightConnector1">
              <a:avLst/>
            </a:prstGeom>
            <a:grpFill/>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7DDA27B-B305-FFCB-70A4-535EBDFA652B}"/>
                </a:ext>
              </a:extLst>
            </p:cNvPr>
            <p:cNvCxnSpPr>
              <a:cxnSpLocks/>
            </p:cNvCxnSpPr>
            <p:nvPr/>
          </p:nvCxnSpPr>
          <p:spPr>
            <a:xfrm flipV="1">
              <a:off x="4095917" y="3794511"/>
              <a:ext cx="1203325" cy="290397"/>
            </a:xfrm>
            <a:prstGeom prst="straightConnector1">
              <a:avLst/>
            </a:prstGeom>
            <a:grpFill/>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57FA4F52-D5F5-7193-5E15-01148278EB4C}"/>
              </a:ext>
            </a:extLst>
          </p:cNvPr>
          <p:cNvSpPr txBox="1"/>
          <p:nvPr/>
        </p:nvSpPr>
        <p:spPr>
          <a:xfrm>
            <a:off x="6775678" y="2570424"/>
            <a:ext cx="1876475" cy="523220"/>
          </a:xfrm>
          <a:prstGeom prst="rect">
            <a:avLst/>
          </a:prstGeom>
          <a:noFill/>
        </p:spPr>
        <p:txBody>
          <a:bodyPr wrap="square">
            <a:spAutoFit/>
          </a:bodyPr>
          <a:lstStyle/>
          <a:p>
            <a:pPr algn="ctr"/>
            <a:r>
              <a:rPr lang="en-US" dirty="0"/>
              <a:t>A hypothetical training trajectory</a:t>
            </a:r>
          </a:p>
        </p:txBody>
      </p:sp>
      <p:sp>
        <p:nvSpPr>
          <p:cNvPr id="54" name="TextBox 53">
            <a:extLst>
              <a:ext uri="{FF2B5EF4-FFF2-40B4-BE49-F238E27FC236}">
                <a16:creationId xmlns:a16="http://schemas.microsoft.com/office/drawing/2014/main" id="{B47F1941-DB07-1860-16A2-C8433392EA58}"/>
              </a:ext>
            </a:extLst>
          </p:cNvPr>
          <p:cNvSpPr txBox="1"/>
          <p:nvPr/>
        </p:nvSpPr>
        <p:spPr>
          <a:xfrm>
            <a:off x="6858852" y="3033604"/>
            <a:ext cx="936550" cy="307777"/>
          </a:xfrm>
          <a:prstGeom prst="rect">
            <a:avLst/>
          </a:prstGeom>
          <a:noFill/>
        </p:spPr>
        <p:txBody>
          <a:bodyPr wrap="square">
            <a:spAutoFit/>
          </a:bodyPr>
          <a:lstStyle/>
          <a:p>
            <a:r>
              <a:rPr lang="en-US" dirty="0"/>
              <a:t>start</a:t>
            </a:r>
          </a:p>
        </p:txBody>
      </p:sp>
      <p:sp>
        <p:nvSpPr>
          <p:cNvPr id="55" name="TextBox 54">
            <a:extLst>
              <a:ext uri="{FF2B5EF4-FFF2-40B4-BE49-F238E27FC236}">
                <a16:creationId xmlns:a16="http://schemas.microsoft.com/office/drawing/2014/main" id="{D6679C50-EE15-4095-8FD7-E728C324D827}"/>
              </a:ext>
            </a:extLst>
          </p:cNvPr>
          <p:cNvSpPr txBox="1"/>
          <p:nvPr/>
        </p:nvSpPr>
        <p:spPr>
          <a:xfrm>
            <a:off x="8023907" y="4438203"/>
            <a:ext cx="557971" cy="307777"/>
          </a:xfrm>
          <a:prstGeom prst="rect">
            <a:avLst/>
          </a:prstGeom>
          <a:noFill/>
        </p:spPr>
        <p:txBody>
          <a:bodyPr wrap="square">
            <a:spAutoFit/>
          </a:bodyPr>
          <a:lstStyle/>
          <a:p>
            <a:r>
              <a:rPr lang="en-US" dirty="0"/>
              <a:t>goal</a:t>
            </a:r>
          </a:p>
        </p:txBody>
      </p:sp>
      <p:sp>
        <p:nvSpPr>
          <p:cNvPr id="56" name="Multiply 55">
            <a:extLst>
              <a:ext uri="{FF2B5EF4-FFF2-40B4-BE49-F238E27FC236}">
                <a16:creationId xmlns:a16="http://schemas.microsoft.com/office/drawing/2014/main" id="{99B3921D-9A52-861C-24C0-3775833DDCDD}"/>
              </a:ext>
            </a:extLst>
          </p:cNvPr>
          <p:cNvSpPr/>
          <p:nvPr/>
        </p:nvSpPr>
        <p:spPr>
          <a:xfrm>
            <a:off x="7034715" y="3264506"/>
            <a:ext cx="194793" cy="203358"/>
          </a:xfrm>
          <a:prstGeom prst="mathMultiply">
            <a:avLst>
              <a:gd name="adj1" fmla="val 771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56">
            <a:extLst>
              <a:ext uri="{FF2B5EF4-FFF2-40B4-BE49-F238E27FC236}">
                <a16:creationId xmlns:a16="http://schemas.microsoft.com/office/drawing/2014/main" id="{4CF6858B-5180-9877-D29E-834D10E12767}"/>
              </a:ext>
            </a:extLst>
          </p:cNvPr>
          <p:cNvSpPr/>
          <p:nvPr/>
        </p:nvSpPr>
        <p:spPr>
          <a:xfrm>
            <a:off x="8148917" y="4347721"/>
            <a:ext cx="194793" cy="203358"/>
          </a:xfrm>
          <a:prstGeom prst="mathMultiply">
            <a:avLst>
              <a:gd name="adj1" fmla="val 7714"/>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95917192-FCB9-6112-E6A2-B75AD1DED3FD}"/>
              </a:ext>
            </a:extLst>
          </p:cNvPr>
          <p:cNvSpPr/>
          <p:nvPr/>
        </p:nvSpPr>
        <p:spPr>
          <a:xfrm>
            <a:off x="7090121" y="3399148"/>
            <a:ext cx="1129459" cy="1347395"/>
          </a:xfrm>
          <a:custGeom>
            <a:avLst/>
            <a:gdLst>
              <a:gd name="connsiteX0" fmla="*/ 22302 w 1140610"/>
              <a:gd name="connsiteY0" fmla="*/ 0 h 1312775"/>
              <a:gd name="connsiteX1" fmla="*/ 19116 w 1140610"/>
              <a:gd name="connsiteY1" fmla="*/ 200721 h 1312775"/>
              <a:gd name="connsiteX2" fmla="*/ 12744 w 1140610"/>
              <a:gd name="connsiteY2" fmla="*/ 219838 h 1312775"/>
              <a:gd name="connsiteX3" fmla="*/ 6372 w 1140610"/>
              <a:gd name="connsiteY3" fmla="*/ 245326 h 1312775"/>
              <a:gd name="connsiteX4" fmla="*/ 0 w 1140610"/>
              <a:gd name="connsiteY4" fmla="*/ 277187 h 1312775"/>
              <a:gd name="connsiteX5" fmla="*/ 3186 w 1140610"/>
              <a:gd name="connsiteY5" fmla="*/ 296303 h 1312775"/>
              <a:gd name="connsiteX6" fmla="*/ 19116 w 1140610"/>
              <a:gd name="connsiteY6" fmla="*/ 293117 h 1312775"/>
              <a:gd name="connsiteX7" fmla="*/ 82837 w 1140610"/>
              <a:gd name="connsiteY7" fmla="*/ 283559 h 1312775"/>
              <a:gd name="connsiteX8" fmla="*/ 108326 w 1140610"/>
              <a:gd name="connsiteY8" fmla="*/ 277187 h 1312775"/>
              <a:gd name="connsiteX9" fmla="*/ 159303 w 1140610"/>
              <a:gd name="connsiteY9" fmla="*/ 270815 h 1312775"/>
              <a:gd name="connsiteX10" fmla="*/ 210280 w 1140610"/>
              <a:gd name="connsiteY10" fmla="*/ 261257 h 1312775"/>
              <a:gd name="connsiteX11" fmla="*/ 264443 w 1140610"/>
              <a:gd name="connsiteY11" fmla="*/ 248512 h 1312775"/>
              <a:gd name="connsiteX12" fmla="*/ 293117 w 1140610"/>
              <a:gd name="connsiteY12" fmla="*/ 245326 h 1312775"/>
              <a:gd name="connsiteX13" fmla="*/ 360025 w 1140610"/>
              <a:gd name="connsiteY13" fmla="*/ 229396 h 1312775"/>
              <a:gd name="connsiteX14" fmla="*/ 423746 w 1140610"/>
              <a:gd name="connsiteY14" fmla="*/ 216652 h 1312775"/>
              <a:gd name="connsiteX15" fmla="*/ 455607 w 1140610"/>
              <a:gd name="connsiteY15" fmla="*/ 210280 h 1312775"/>
              <a:gd name="connsiteX16" fmla="*/ 506584 w 1140610"/>
              <a:gd name="connsiteY16" fmla="*/ 203908 h 1312775"/>
              <a:gd name="connsiteX17" fmla="*/ 532072 w 1140610"/>
              <a:gd name="connsiteY17" fmla="*/ 200721 h 1312775"/>
              <a:gd name="connsiteX18" fmla="*/ 563933 w 1140610"/>
              <a:gd name="connsiteY18" fmla="*/ 194349 h 1312775"/>
              <a:gd name="connsiteX19" fmla="*/ 586235 w 1140610"/>
              <a:gd name="connsiteY19" fmla="*/ 184791 h 1312775"/>
              <a:gd name="connsiteX20" fmla="*/ 602165 w 1140610"/>
              <a:gd name="connsiteY20" fmla="*/ 181605 h 1312775"/>
              <a:gd name="connsiteX21" fmla="*/ 621282 w 1140610"/>
              <a:gd name="connsiteY21" fmla="*/ 175233 h 1312775"/>
              <a:gd name="connsiteX22" fmla="*/ 614910 w 1140610"/>
              <a:gd name="connsiteY22" fmla="*/ 197535 h 1312775"/>
              <a:gd name="connsiteX23" fmla="*/ 608538 w 1140610"/>
              <a:gd name="connsiteY23" fmla="*/ 226210 h 1312775"/>
              <a:gd name="connsiteX24" fmla="*/ 592607 w 1140610"/>
              <a:gd name="connsiteY24" fmla="*/ 264443 h 1312775"/>
              <a:gd name="connsiteX25" fmla="*/ 573491 w 1140610"/>
              <a:gd name="connsiteY25" fmla="*/ 315420 h 1312775"/>
              <a:gd name="connsiteX26" fmla="*/ 484281 w 1140610"/>
              <a:gd name="connsiteY26" fmla="*/ 500211 h 1312775"/>
              <a:gd name="connsiteX27" fmla="*/ 420560 w 1140610"/>
              <a:gd name="connsiteY27" fmla="*/ 621282 h 1312775"/>
              <a:gd name="connsiteX28" fmla="*/ 350467 w 1140610"/>
              <a:gd name="connsiteY28" fmla="*/ 786957 h 1312775"/>
              <a:gd name="connsiteX29" fmla="*/ 340908 w 1140610"/>
              <a:gd name="connsiteY29" fmla="*/ 812446 h 1312775"/>
              <a:gd name="connsiteX30" fmla="*/ 334536 w 1140610"/>
              <a:gd name="connsiteY30" fmla="*/ 828376 h 1312775"/>
              <a:gd name="connsiteX31" fmla="*/ 321792 w 1140610"/>
              <a:gd name="connsiteY31" fmla="*/ 860236 h 1312775"/>
              <a:gd name="connsiteX32" fmla="*/ 442862 w 1140610"/>
              <a:gd name="connsiteY32" fmla="*/ 828376 h 1312775"/>
              <a:gd name="connsiteX33" fmla="*/ 509770 w 1140610"/>
              <a:gd name="connsiteY33" fmla="*/ 802887 h 1312775"/>
              <a:gd name="connsiteX34" fmla="*/ 637212 w 1140610"/>
              <a:gd name="connsiteY34" fmla="*/ 751910 h 1312775"/>
              <a:gd name="connsiteX35" fmla="*/ 723236 w 1140610"/>
              <a:gd name="connsiteY35" fmla="*/ 729608 h 1312775"/>
              <a:gd name="connsiteX36" fmla="*/ 793329 w 1140610"/>
              <a:gd name="connsiteY36" fmla="*/ 704119 h 1312775"/>
              <a:gd name="connsiteX37" fmla="*/ 818818 w 1140610"/>
              <a:gd name="connsiteY37" fmla="*/ 691375 h 1312775"/>
              <a:gd name="connsiteX38" fmla="*/ 831562 w 1140610"/>
              <a:gd name="connsiteY38" fmla="*/ 685003 h 1312775"/>
              <a:gd name="connsiteX39" fmla="*/ 860237 w 1140610"/>
              <a:gd name="connsiteY39" fmla="*/ 659515 h 1312775"/>
              <a:gd name="connsiteX40" fmla="*/ 920772 w 1140610"/>
              <a:gd name="connsiteY40" fmla="*/ 611724 h 1312775"/>
              <a:gd name="connsiteX41" fmla="*/ 939888 w 1140610"/>
              <a:gd name="connsiteY41" fmla="*/ 595793 h 1312775"/>
              <a:gd name="connsiteX42" fmla="*/ 955818 w 1140610"/>
              <a:gd name="connsiteY42" fmla="*/ 583049 h 1312775"/>
              <a:gd name="connsiteX43" fmla="*/ 981307 w 1140610"/>
              <a:gd name="connsiteY43" fmla="*/ 557561 h 1312775"/>
              <a:gd name="connsiteX44" fmla="*/ 987679 w 1140610"/>
              <a:gd name="connsiteY44" fmla="*/ 551188 h 1312775"/>
              <a:gd name="connsiteX45" fmla="*/ 981307 w 1140610"/>
              <a:gd name="connsiteY45" fmla="*/ 592607 h 1312775"/>
              <a:gd name="connsiteX46" fmla="*/ 971749 w 1140610"/>
              <a:gd name="connsiteY46" fmla="*/ 618096 h 1312775"/>
              <a:gd name="connsiteX47" fmla="*/ 955818 w 1140610"/>
              <a:gd name="connsiteY47" fmla="*/ 665887 h 1312775"/>
              <a:gd name="connsiteX48" fmla="*/ 936702 w 1140610"/>
              <a:gd name="connsiteY48" fmla="*/ 729608 h 1312775"/>
              <a:gd name="connsiteX49" fmla="*/ 850678 w 1140610"/>
              <a:gd name="connsiteY49" fmla="*/ 930330 h 1312775"/>
              <a:gd name="connsiteX50" fmla="*/ 790143 w 1140610"/>
              <a:gd name="connsiteY50" fmla="*/ 1086447 h 1312775"/>
              <a:gd name="connsiteX51" fmla="*/ 764655 w 1140610"/>
              <a:gd name="connsiteY51" fmla="*/ 1156540 h 1312775"/>
              <a:gd name="connsiteX52" fmla="*/ 748724 w 1140610"/>
              <a:gd name="connsiteY52" fmla="*/ 1201145 h 1312775"/>
              <a:gd name="connsiteX53" fmla="*/ 729608 w 1140610"/>
              <a:gd name="connsiteY53" fmla="*/ 1271239 h 1312775"/>
              <a:gd name="connsiteX54" fmla="*/ 723236 w 1140610"/>
              <a:gd name="connsiteY54" fmla="*/ 1303099 h 1312775"/>
              <a:gd name="connsiteX55" fmla="*/ 720050 w 1140610"/>
              <a:gd name="connsiteY55" fmla="*/ 1312657 h 1312775"/>
              <a:gd name="connsiteX56" fmla="*/ 758283 w 1140610"/>
              <a:gd name="connsiteY56" fmla="*/ 1290355 h 1312775"/>
              <a:gd name="connsiteX57" fmla="*/ 825190 w 1140610"/>
              <a:gd name="connsiteY57" fmla="*/ 1252122 h 1312775"/>
              <a:gd name="connsiteX58" fmla="*/ 892097 w 1140610"/>
              <a:gd name="connsiteY58" fmla="*/ 1217076 h 1312775"/>
              <a:gd name="connsiteX59" fmla="*/ 917586 w 1140610"/>
              <a:gd name="connsiteY59" fmla="*/ 1201145 h 1312775"/>
              <a:gd name="connsiteX60" fmla="*/ 943074 w 1140610"/>
              <a:gd name="connsiteY60" fmla="*/ 1188401 h 1312775"/>
              <a:gd name="connsiteX61" fmla="*/ 965377 w 1140610"/>
              <a:gd name="connsiteY61" fmla="*/ 1172471 h 1312775"/>
              <a:gd name="connsiteX62" fmla="*/ 981307 w 1140610"/>
              <a:gd name="connsiteY62" fmla="*/ 1162912 h 1312775"/>
              <a:gd name="connsiteX63" fmla="*/ 1006795 w 1140610"/>
              <a:gd name="connsiteY63" fmla="*/ 1143796 h 1312775"/>
              <a:gd name="connsiteX64" fmla="*/ 1016354 w 1140610"/>
              <a:gd name="connsiteY64" fmla="*/ 1137424 h 1312775"/>
              <a:gd name="connsiteX65" fmla="*/ 1025912 w 1140610"/>
              <a:gd name="connsiteY65" fmla="*/ 1127866 h 1312775"/>
              <a:gd name="connsiteX66" fmla="*/ 1051400 w 1140610"/>
              <a:gd name="connsiteY66" fmla="*/ 1108749 h 1312775"/>
              <a:gd name="connsiteX67" fmla="*/ 1060958 w 1140610"/>
              <a:gd name="connsiteY67" fmla="*/ 1099191 h 1312775"/>
              <a:gd name="connsiteX68" fmla="*/ 1080075 w 1140610"/>
              <a:gd name="connsiteY68" fmla="*/ 1086447 h 1312775"/>
              <a:gd name="connsiteX69" fmla="*/ 1089633 w 1140610"/>
              <a:gd name="connsiteY69" fmla="*/ 1080075 h 1312775"/>
              <a:gd name="connsiteX70" fmla="*/ 1099191 w 1140610"/>
              <a:gd name="connsiteY70" fmla="*/ 1070517 h 1312775"/>
              <a:gd name="connsiteX71" fmla="*/ 1124680 w 1140610"/>
              <a:gd name="connsiteY71" fmla="*/ 1051400 h 1312775"/>
              <a:gd name="connsiteX72" fmla="*/ 1140610 w 1140610"/>
              <a:gd name="connsiteY72" fmla="*/ 1035470 h 13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40610" h="1312775">
                <a:moveTo>
                  <a:pt x="22302" y="0"/>
                </a:moveTo>
                <a:cubicBezTo>
                  <a:pt x="21240" y="66907"/>
                  <a:pt x="22023" y="133869"/>
                  <a:pt x="19116" y="200721"/>
                </a:cubicBezTo>
                <a:cubicBezTo>
                  <a:pt x="18824" y="207432"/>
                  <a:pt x="14589" y="213379"/>
                  <a:pt x="12744" y="219838"/>
                </a:cubicBezTo>
                <a:cubicBezTo>
                  <a:pt x="10338" y="228259"/>
                  <a:pt x="8207" y="236763"/>
                  <a:pt x="6372" y="245326"/>
                </a:cubicBezTo>
                <a:cubicBezTo>
                  <a:pt x="-5345" y="300009"/>
                  <a:pt x="10048" y="236997"/>
                  <a:pt x="0" y="277187"/>
                </a:cubicBezTo>
                <a:cubicBezTo>
                  <a:pt x="1062" y="283559"/>
                  <a:pt x="-1777" y="292167"/>
                  <a:pt x="3186" y="296303"/>
                </a:cubicBezTo>
                <a:cubicBezTo>
                  <a:pt x="7346" y="299770"/>
                  <a:pt x="13764" y="293940"/>
                  <a:pt x="19116" y="293117"/>
                </a:cubicBezTo>
                <a:cubicBezTo>
                  <a:pt x="42108" y="289580"/>
                  <a:pt x="59271" y="289450"/>
                  <a:pt x="82837" y="283559"/>
                </a:cubicBezTo>
                <a:cubicBezTo>
                  <a:pt x="91333" y="281435"/>
                  <a:pt x="99687" y="278627"/>
                  <a:pt x="108326" y="277187"/>
                </a:cubicBezTo>
                <a:cubicBezTo>
                  <a:pt x="125218" y="274372"/>
                  <a:pt x="159303" y="270815"/>
                  <a:pt x="159303" y="270815"/>
                </a:cubicBezTo>
                <a:cubicBezTo>
                  <a:pt x="228054" y="253627"/>
                  <a:pt x="141924" y="274074"/>
                  <a:pt x="210280" y="261257"/>
                </a:cubicBezTo>
                <a:cubicBezTo>
                  <a:pt x="261448" y="251663"/>
                  <a:pt x="209127" y="257732"/>
                  <a:pt x="264443" y="248512"/>
                </a:cubicBezTo>
                <a:cubicBezTo>
                  <a:pt x="273929" y="246931"/>
                  <a:pt x="283559" y="246388"/>
                  <a:pt x="293117" y="245326"/>
                </a:cubicBezTo>
                <a:cubicBezTo>
                  <a:pt x="341081" y="230937"/>
                  <a:pt x="309004" y="239271"/>
                  <a:pt x="360025" y="229396"/>
                </a:cubicBezTo>
                <a:lnTo>
                  <a:pt x="423746" y="216652"/>
                </a:lnTo>
                <a:cubicBezTo>
                  <a:pt x="434366" y="214528"/>
                  <a:pt x="444860" y="211623"/>
                  <a:pt x="455607" y="210280"/>
                </a:cubicBezTo>
                <a:lnTo>
                  <a:pt x="506584" y="203908"/>
                </a:lnTo>
                <a:cubicBezTo>
                  <a:pt x="515080" y="202846"/>
                  <a:pt x="523676" y="202400"/>
                  <a:pt x="532072" y="200721"/>
                </a:cubicBezTo>
                <a:lnTo>
                  <a:pt x="563933" y="194349"/>
                </a:lnTo>
                <a:cubicBezTo>
                  <a:pt x="573051" y="189790"/>
                  <a:pt x="576859" y="187135"/>
                  <a:pt x="586235" y="184791"/>
                </a:cubicBezTo>
                <a:cubicBezTo>
                  <a:pt x="591488" y="183478"/>
                  <a:pt x="596941" y="183030"/>
                  <a:pt x="602165" y="181605"/>
                </a:cubicBezTo>
                <a:cubicBezTo>
                  <a:pt x="608645" y="179838"/>
                  <a:pt x="621282" y="175233"/>
                  <a:pt x="621282" y="175233"/>
                </a:cubicBezTo>
                <a:cubicBezTo>
                  <a:pt x="617479" y="186643"/>
                  <a:pt x="617910" y="184534"/>
                  <a:pt x="614910" y="197535"/>
                </a:cubicBezTo>
                <a:cubicBezTo>
                  <a:pt x="612708" y="207076"/>
                  <a:pt x="611634" y="216921"/>
                  <a:pt x="608538" y="226210"/>
                </a:cubicBezTo>
                <a:cubicBezTo>
                  <a:pt x="604172" y="239308"/>
                  <a:pt x="597655" y="251593"/>
                  <a:pt x="592607" y="264443"/>
                </a:cubicBezTo>
                <a:cubicBezTo>
                  <a:pt x="585971" y="281334"/>
                  <a:pt x="580861" y="298836"/>
                  <a:pt x="573491" y="315420"/>
                </a:cubicBezTo>
                <a:cubicBezTo>
                  <a:pt x="560018" y="345735"/>
                  <a:pt x="507374" y="456225"/>
                  <a:pt x="484281" y="500211"/>
                </a:cubicBezTo>
                <a:cubicBezTo>
                  <a:pt x="446543" y="572092"/>
                  <a:pt x="453366" y="551568"/>
                  <a:pt x="420560" y="621282"/>
                </a:cubicBezTo>
                <a:cubicBezTo>
                  <a:pt x="369672" y="729419"/>
                  <a:pt x="382837" y="699559"/>
                  <a:pt x="350467" y="786957"/>
                </a:cubicBezTo>
                <a:cubicBezTo>
                  <a:pt x="347315" y="795466"/>
                  <a:pt x="344166" y="803977"/>
                  <a:pt x="340908" y="812446"/>
                </a:cubicBezTo>
                <a:cubicBezTo>
                  <a:pt x="338855" y="817784"/>
                  <a:pt x="337094" y="823261"/>
                  <a:pt x="334536" y="828376"/>
                </a:cubicBezTo>
                <a:cubicBezTo>
                  <a:pt x="333839" y="829770"/>
                  <a:pt x="317392" y="861162"/>
                  <a:pt x="321792" y="860236"/>
                </a:cubicBezTo>
                <a:cubicBezTo>
                  <a:pt x="383862" y="847169"/>
                  <a:pt x="382337" y="849560"/>
                  <a:pt x="442862" y="828376"/>
                </a:cubicBezTo>
                <a:cubicBezTo>
                  <a:pt x="465388" y="820492"/>
                  <a:pt x="487647" y="811841"/>
                  <a:pt x="509770" y="802887"/>
                </a:cubicBezTo>
                <a:cubicBezTo>
                  <a:pt x="579144" y="774807"/>
                  <a:pt x="569240" y="774568"/>
                  <a:pt x="637212" y="751910"/>
                </a:cubicBezTo>
                <a:cubicBezTo>
                  <a:pt x="700341" y="730867"/>
                  <a:pt x="662260" y="746681"/>
                  <a:pt x="723236" y="729608"/>
                </a:cubicBezTo>
                <a:cubicBezTo>
                  <a:pt x="742339" y="724259"/>
                  <a:pt x="774524" y="712477"/>
                  <a:pt x="793329" y="704119"/>
                </a:cubicBezTo>
                <a:cubicBezTo>
                  <a:pt x="802009" y="700261"/>
                  <a:pt x="810322" y="695623"/>
                  <a:pt x="818818" y="691375"/>
                </a:cubicBezTo>
                <a:cubicBezTo>
                  <a:pt x="823066" y="689251"/>
                  <a:pt x="828204" y="688361"/>
                  <a:pt x="831562" y="685003"/>
                </a:cubicBezTo>
                <a:cubicBezTo>
                  <a:pt x="844260" y="672305"/>
                  <a:pt x="845110" y="670517"/>
                  <a:pt x="860237" y="659515"/>
                </a:cubicBezTo>
                <a:cubicBezTo>
                  <a:pt x="913121" y="621054"/>
                  <a:pt x="829299" y="688754"/>
                  <a:pt x="920772" y="611724"/>
                </a:cubicBezTo>
                <a:lnTo>
                  <a:pt x="939888" y="595793"/>
                </a:lnTo>
                <a:cubicBezTo>
                  <a:pt x="945151" y="591487"/>
                  <a:pt x="951009" y="587857"/>
                  <a:pt x="955818" y="583049"/>
                </a:cubicBezTo>
                <a:lnTo>
                  <a:pt x="981307" y="557561"/>
                </a:lnTo>
                <a:lnTo>
                  <a:pt x="987679" y="551188"/>
                </a:lnTo>
                <a:cubicBezTo>
                  <a:pt x="987250" y="554192"/>
                  <a:pt x="982570" y="588185"/>
                  <a:pt x="981307" y="592607"/>
                </a:cubicBezTo>
                <a:cubicBezTo>
                  <a:pt x="978814" y="601332"/>
                  <a:pt x="974730" y="609526"/>
                  <a:pt x="971749" y="618096"/>
                </a:cubicBezTo>
                <a:cubicBezTo>
                  <a:pt x="966232" y="633956"/>
                  <a:pt x="960853" y="649867"/>
                  <a:pt x="955818" y="665887"/>
                </a:cubicBezTo>
                <a:cubicBezTo>
                  <a:pt x="949169" y="687042"/>
                  <a:pt x="944707" y="708928"/>
                  <a:pt x="936702" y="729608"/>
                </a:cubicBezTo>
                <a:cubicBezTo>
                  <a:pt x="921173" y="769726"/>
                  <a:pt x="872781" y="876818"/>
                  <a:pt x="850678" y="930330"/>
                </a:cubicBezTo>
                <a:cubicBezTo>
                  <a:pt x="825949" y="990199"/>
                  <a:pt x="812446" y="1026099"/>
                  <a:pt x="790143" y="1086447"/>
                </a:cubicBezTo>
                <a:cubicBezTo>
                  <a:pt x="781525" y="1109767"/>
                  <a:pt x="773099" y="1133157"/>
                  <a:pt x="764655" y="1156540"/>
                </a:cubicBezTo>
                <a:cubicBezTo>
                  <a:pt x="759293" y="1171390"/>
                  <a:pt x="752878" y="1185913"/>
                  <a:pt x="748724" y="1201145"/>
                </a:cubicBezTo>
                <a:cubicBezTo>
                  <a:pt x="742352" y="1224510"/>
                  <a:pt x="733589" y="1247351"/>
                  <a:pt x="729608" y="1271239"/>
                </a:cubicBezTo>
                <a:cubicBezTo>
                  <a:pt x="727104" y="1286260"/>
                  <a:pt x="727038" y="1289791"/>
                  <a:pt x="723236" y="1303099"/>
                </a:cubicBezTo>
                <a:cubicBezTo>
                  <a:pt x="722313" y="1306328"/>
                  <a:pt x="716894" y="1313805"/>
                  <a:pt x="720050" y="1312657"/>
                </a:cubicBezTo>
                <a:cubicBezTo>
                  <a:pt x="733916" y="1307615"/>
                  <a:pt x="745581" y="1297861"/>
                  <a:pt x="758283" y="1290355"/>
                </a:cubicBezTo>
                <a:cubicBezTo>
                  <a:pt x="792584" y="1270086"/>
                  <a:pt x="788908" y="1271052"/>
                  <a:pt x="825190" y="1252122"/>
                </a:cubicBezTo>
                <a:cubicBezTo>
                  <a:pt x="862563" y="1232623"/>
                  <a:pt x="859132" y="1236467"/>
                  <a:pt x="892097" y="1217076"/>
                </a:cubicBezTo>
                <a:cubicBezTo>
                  <a:pt x="900733" y="1211996"/>
                  <a:pt x="908853" y="1206057"/>
                  <a:pt x="917586" y="1201145"/>
                </a:cubicBezTo>
                <a:cubicBezTo>
                  <a:pt x="925865" y="1196488"/>
                  <a:pt x="934929" y="1193288"/>
                  <a:pt x="943074" y="1188401"/>
                </a:cubicBezTo>
                <a:cubicBezTo>
                  <a:pt x="950908" y="1183701"/>
                  <a:pt x="957775" y="1177539"/>
                  <a:pt x="965377" y="1172471"/>
                </a:cubicBezTo>
                <a:cubicBezTo>
                  <a:pt x="970530" y="1169036"/>
                  <a:pt x="976216" y="1166437"/>
                  <a:pt x="981307" y="1162912"/>
                </a:cubicBezTo>
                <a:cubicBezTo>
                  <a:pt x="990039" y="1156867"/>
                  <a:pt x="997958" y="1149686"/>
                  <a:pt x="1006795" y="1143796"/>
                </a:cubicBezTo>
                <a:cubicBezTo>
                  <a:pt x="1009981" y="1141672"/>
                  <a:pt x="1013412" y="1139875"/>
                  <a:pt x="1016354" y="1137424"/>
                </a:cubicBezTo>
                <a:cubicBezTo>
                  <a:pt x="1019815" y="1134540"/>
                  <a:pt x="1022425" y="1130719"/>
                  <a:pt x="1025912" y="1127866"/>
                </a:cubicBezTo>
                <a:cubicBezTo>
                  <a:pt x="1034131" y="1121141"/>
                  <a:pt x="1043890" y="1116259"/>
                  <a:pt x="1051400" y="1108749"/>
                </a:cubicBezTo>
                <a:cubicBezTo>
                  <a:pt x="1054586" y="1105563"/>
                  <a:pt x="1057401" y="1101957"/>
                  <a:pt x="1060958" y="1099191"/>
                </a:cubicBezTo>
                <a:cubicBezTo>
                  <a:pt x="1067003" y="1094489"/>
                  <a:pt x="1073703" y="1090695"/>
                  <a:pt x="1080075" y="1086447"/>
                </a:cubicBezTo>
                <a:cubicBezTo>
                  <a:pt x="1083261" y="1084323"/>
                  <a:pt x="1086925" y="1082783"/>
                  <a:pt x="1089633" y="1080075"/>
                </a:cubicBezTo>
                <a:cubicBezTo>
                  <a:pt x="1092819" y="1076889"/>
                  <a:pt x="1095704" y="1073370"/>
                  <a:pt x="1099191" y="1070517"/>
                </a:cubicBezTo>
                <a:cubicBezTo>
                  <a:pt x="1107411" y="1063792"/>
                  <a:pt x="1117170" y="1058910"/>
                  <a:pt x="1124680" y="1051400"/>
                </a:cubicBezTo>
                <a:lnTo>
                  <a:pt x="1140610" y="1035470"/>
                </a:lnTo>
              </a:path>
            </a:pathLst>
          </a:cu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CA5F53F-58CC-1966-8B3B-61038D8FDD4E}"/>
              </a:ext>
            </a:extLst>
          </p:cNvPr>
          <p:cNvSpPr txBox="1"/>
          <p:nvPr/>
        </p:nvSpPr>
        <p:spPr>
          <a:xfrm>
            <a:off x="3506886" y="3126022"/>
            <a:ext cx="2695448" cy="544830"/>
          </a:xfrm>
          <a:prstGeom prst="wedgeRoundRectCallout">
            <a:avLst>
              <a:gd name="adj1" fmla="val 61471"/>
              <a:gd name="adj2" fmla="val 3411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l" fontAlgn="base"/>
            <a:r>
              <a:rPr lang="en-US" sz="1600" b="0" i="0" dirty="0">
                <a:solidFill>
                  <a:srgbClr val="0C0D0E"/>
                </a:solidFill>
                <a:effectLst/>
                <a:latin typeface="-apple-system"/>
              </a:rPr>
              <a:t>The </a:t>
            </a:r>
            <a:r>
              <a:rPr lang="en-US" sz="1600" b="1" i="0" dirty="0">
                <a:solidFill>
                  <a:srgbClr val="0C0D0E"/>
                </a:solidFill>
                <a:effectLst/>
                <a:latin typeface="inherit"/>
              </a:rPr>
              <a:t>weight vector</a:t>
            </a:r>
            <a:r>
              <a:rPr lang="en-US" sz="1600" b="0" i="0" dirty="0">
                <a:solidFill>
                  <a:srgbClr val="0C0D0E"/>
                </a:solidFill>
                <a:effectLst/>
                <a:latin typeface="-apple-system"/>
              </a:rPr>
              <a:t> needs </a:t>
            </a:r>
            <a:r>
              <a:rPr lang="en-US" sz="1600" b="1" i="0" dirty="0">
                <a:solidFill>
                  <a:srgbClr val="0C0D0E"/>
                </a:solidFill>
                <a:effectLst/>
                <a:latin typeface="inherit"/>
              </a:rPr>
              <a:t>more updates</a:t>
            </a:r>
            <a:r>
              <a:rPr lang="en-US" sz="1600" b="0" i="0" dirty="0">
                <a:solidFill>
                  <a:srgbClr val="0C0D0E"/>
                </a:solidFill>
                <a:effectLst/>
                <a:latin typeface="-apple-system"/>
              </a:rPr>
              <a:t> to be trained. </a:t>
            </a:r>
          </a:p>
        </p:txBody>
      </p:sp>
      <p:sp>
        <p:nvSpPr>
          <p:cNvPr id="64" name="TextBox 63">
            <a:extLst>
              <a:ext uri="{FF2B5EF4-FFF2-40B4-BE49-F238E27FC236}">
                <a16:creationId xmlns:a16="http://schemas.microsoft.com/office/drawing/2014/main" id="{3CCA8D69-9E7E-7F3E-C1C5-EF9B38E87665}"/>
              </a:ext>
            </a:extLst>
          </p:cNvPr>
          <p:cNvSpPr txBox="1"/>
          <p:nvPr/>
        </p:nvSpPr>
        <p:spPr>
          <a:xfrm>
            <a:off x="205903" y="3870337"/>
            <a:ext cx="6029250" cy="817245"/>
          </a:xfrm>
          <a:prstGeom prst="wedgeRoundRectCallout">
            <a:avLst>
              <a:gd name="adj1" fmla="val 55143"/>
              <a:gd name="adj2" fmla="val -3263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l" fontAlgn="base"/>
            <a:r>
              <a:rPr lang="en-US" sz="1600" b="1" i="0" dirty="0">
                <a:solidFill>
                  <a:srgbClr val="0C0D0E"/>
                </a:solidFill>
                <a:effectLst/>
                <a:latin typeface="-apple-system"/>
              </a:rPr>
              <a:t>Solution: </a:t>
            </a:r>
          </a:p>
          <a:p>
            <a:pPr algn="l" fontAlgn="base"/>
            <a:r>
              <a:rPr lang="en-US" sz="1600" b="0" i="0" dirty="0">
                <a:solidFill>
                  <a:srgbClr val="0C0D0E"/>
                </a:solidFill>
                <a:effectLst/>
                <a:latin typeface="-apple-system"/>
              </a:rPr>
              <a:t> (</a:t>
            </a:r>
            <a:r>
              <a:rPr lang="en-US" sz="1600" b="0" i="0" dirty="0" err="1">
                <a:solidFill>
                  <a:srgbClr val="0C0D0E"/>
                </a:solidFill>
                <a:effectLst/>
                <a:latin typeface="-apple-system"/>
              </a:rPr>
              <a:t>i</a:t>
            </a:r>
            <a:r>
              <a:rPr lang="en-US" sz="1600" b="0" i="0" dirty="0">
                <a:solidFill>
                  <a:srgbClr val="0C0D0E"/>
                </a:solidFill>
                <a:effectLst/>
                <a:latin typeface="-apple-system"/>
              </a:rPr>
              <a:t>) Inter-leave </a:t>
            </a:r>
            <a:r>
              <a:rPr lang="en-US" sz="1600" b="1" i="0" dirty="0">
                <a:solidFill>
                  <a:srgbClr val="0C0D0E"/>
                </a:solidFill>
                <a:effectLst/>
                <a:latin typeface="-apple-system"/>
              </a:rPr>
              <a:t>normalization operators </a:t>
            </a:r>
            <a:r>
              <a:rPr lang="en-US" sz="1600" b="0" i="0" dirty="0">
                <a:solidFill>
                  <a:srgbClr val="0C0D0E"/>
                </a:solidFill>
                <a:effectLst/>
                <a:latin typeface="-apple-system"/>
              </a:rPr>
              <a:t>to normalize data around zero. </a:t>
            </a:r>
          </a:p>
          <a:p>
            <a:pPr algn="l" fontAlgn="base"/>
            <a:r>
              <a:rPr lang="en-US" sz="1600" dirty="0">
                <a:solidFill>
                  <a:srgbClr val="0C0D0E"/>
                </a:solidFill>
                <a:latin typeface="-apple-system"/>
              </a:rPr>
              <a:t> </a:t>
            </a:r>
            <a:r>
              <a:rPr lang="en-US" sz="1600" b="0" i="0" dirty="0">
                <a:solidFill>
                  <a:srgbClr val="0C0D0E"/>
                </a:solidFill>
                <a:effectLst/>
                <a:latin typeface="-apple-system"/>
              </a:rPr>
              <a:t>(ii) Choose activation functions that that are centered around zero. </a:t>
            </a:r>
          </a:p>
        </p:txBody>
      </p:sp>
    </p:spTree>
    <p:extLst>
      <p:ext uri="{BB962C8B-B14F-4D97-AF65-F5344CB8AC3E}">
        <p14:creationId xmlns:p14="http://schemas.microsoft.com/office/powerpoint/2010/main" val="19240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32" grpId="0" animBg="1"/>
      <p:bldP spid="33" grpId="0" animBg="1"/>
      <p:bldP spid="52" grpId="0"/>
      <p:bldP spid="54" grpId="0"/>
      <p:bldP spid="55" grpId="0"/>
      <p:bldP spid="56" grpId="0" animBg="1"/>
      <p:bldP spid="57" grpId="0" animBg="1"/>
      <p:bldP spid="60" grpId="0" animBg="1"/>
      <p:bldP spid="63" grpId="0" animBg="1"/>
      <p:bldP spid="6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E6A7-A7EA-D0EB-0697-4118AA9BA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B1C62-B87F-DF06-8D4D-11F27380AF6C}"/>
              </a:ext>
            </a:extLst>
          </p:cNvPr>
          <p:cNvSpPr>
            <a:spLocks noGrp="1"/>
          </p:cNvSpPr>
          <p:nvPr>
            <p:ph type="title"/>
          </p:nvPr>
        </p:nvSpPr>
        <p:spPr/>
        <p:txBody>
          <a:bodyPr>
            <a:normAutofit/>
          </a:bodyPr>
          <a:lstStyle/>
          <a:p>
            <a:r>
              <a:rPr lang="en-US"/>
              <a:t>Normalization: Layer, Batch, … </a:t>
            </a:r>
          </a:p>
        </p:txBody>
      </p:sp>
      <p:sp>
        <p:nvSpPr>
          <p:cNvPr id="3" name="Content Placeholder 2">
            <a:extLst>
              <a:ext uri="{FF2B5EF4-FFF2-40B4-BE49-F238E27FC236}">
                <a16:creationId xmlns:a16="http://schemas.microsoft.com/office/drawing/2014/main" id="{15E4D1EE-CCCA-F3DC-DD8F-65CE55CB1B43}"/>
              </a:ext>
            </a:extLst>
          </p:cNvPr>
          <p:cNvSpPr>
            <a:spLocks noGrp="1"/>
          </p:cNvSpPr>
          <p:nvPr>
            <p:ph type="body" sz="quarter" idx="16"/>
          </p:nvPr>
        </p:nvSpPr>
        <p:spPr/>
        <p:txBody>
          <a:bodyPr/>
          <a:lstStyle/>
          <a:p>
            <a:r>
              <a:rPr lang="en-US"/>
              <a:t>Normalization of values standardizes the ranges of values </a:t>
            </a:r>
          </a:p>
          <a:p>
            <a:r>
              <a:rPr lang="en-US"/>
              <a:t>Prevents value disparities </a:t>
            </a:r>
          </a:p>
          <a:p>
            <a:r>
              <a:rPr lang="en-US"/>
              <a:t>Stabilizes and speeds up training </a:t>
            </a:r>
          </a:p>
        </p:txBody>
      </p:sp>
      <p:sp>
        <p:nvSpPr>
          <p:cNvPr id="4" name="TextBox 3">
            <a:extLst>
              <a:ext uri="{FF2B5EF4-FFF2-40B4-BE49-F238E27FC236}">
                <a16:creationId xmlns:a16="http://schemas.microsoft.com/office/drawing/2014/main" id="{569C8102-B734-DEBD-8761-C219F8A34D15}"/>
              </a:ext>
            </a:extLst>
          </p:cNvPr>
          <p:cNvSpPr txBox="1"/>
          <p:nvPr/>
        </p:nvSpPr>
        <p:spPr>
          <a:xfrm>
            <a:off x="2394223" y="4897279"/>
            <a:ext cx="4572000" cy="246221"/>
          </a:xfrm>
          <a:prstGeom prst="rect">
            <a:avLst/>
          </a:prstGeom>
          <a:noFill/>
        </p:spPr>
        <p:txBody>
          <a:bodyPr wrap="square">
            <a:spAutoFit/>
          </a:bodyPr>
          <a:lstStyle/>
          <a:p>
            <a:pPr algn="ctr"/>
            <a:r>
              <a:rPr lang="en-US" sz="1000">
                <a:latin typeface="Corbel" panose="020B0503020204020204" pitchFamily="34" charset="0"/>
              </a:rPr>
              <a:t>[</a:t>
            </a:r>
            <a:r>
              <a:rPr lang="en-US" sz="1000">
                <a:latin typeface="Corbel" panose="020B0503020204020204" pitchFamily="34" charset="0"/>
                <a:hlinkClick r:id="rId2"/>
              </a:rPr>
              <a:t>Ba et al. “Layer Normalization”</a:t>
            </a:r>
            <a:r>
              <a:rPr lang="en-US" sz="1000">
                <a:latin typeface="Corbel" panose="020B0503020204020204" pitchFamily="34" charset="0"/>
              </a:rPr>
              <a:t>]</a:t>
            </a:r>
          </a:p>
        </p:txBody>
      </p:sp>
      <p:pic>
        <p:nvPicPr>
          <p:cNvPr id="5122" name="Picture 2" descr="pytorch - Batch normalization vs layer normalization - Stack Overflow">
            <a:extLst>
              <a:ext uri="{FF2B5EF4-FFF2-40B4-BE49-F238E27FC236}">
                <a16:creationId xmlns:a16="http://schemas.microsoft.com/office/drawing/2014/main" id="{184D81EB-6422-26F5-8B5E-A7614397B9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r="10000" b="18823"/>
          <a:stretch/>
        </p:blipFill>
        <p:spPr bwMode="auto">
          <a:xfrm>
            <a:off x="1154825" y="2795121"/>
            <a:ext cx="7050796" cy="1882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with medium confidence">
            <a:extLst>
              <a:ext uri="{FF2B5EF4-FFF2-40B4-BE49-F238E27FC236}">
                <a16:creationId xmlns:a16="http://schemas.microsoft.com/office/drawing/2014/main" id="{EC533F59-D9DF-0500-9F92-E47B80E6DB72}"/>
              </a:ext>
            </a:extLst>
          </p:cNvPr>
          <p:cNvPicPr>
            <a:picLocks noChangeAspect="1"/>
          </p:cNvPicPr>
          <p:nvPr/>
        </p:nvPicPr>
        <p:blipFill>
          <a:blip r:embed="rId4"/>
          <a:stretch>
            <a:fillRect/>
          </a:stretch>
        </p:blipFill>
        <p:spPr>
          <a:xfrm>
            <a:off x="6208295" y="1180997"/>
            <a:ext cx="2501755" cy="774602"/>
          </a:xfrm>
          <a:prstGeom prst="rect">
            <a:avLst/>
          </a:prstGeom>
        </p:spPr>
      </p:pic>
      <p:sp>
        <p:nvSpPr>
          <p:cNvPr id="8" name="TextBox 7">
            <a:extLst>
              <a:ext uri="{FF2B5EF4-FFF2-40B4-BE49-F238E27FC236}">
                <a16:creationId xmlns:a16="http://schemas.microsoft.com/office/drawing/2014/main" id="{24F1CD33-664C-BF5F-09FF-0D465254BED9}"/>
              </a:ext>
            </a:extLst>
          </p:cNvPr>
          <p:cNvSpPr txBox="1"/>
          <p:nvPr/>
        </p:nvSpPr>
        <p:spPr>
          <a:xfrm>
            <a:off x="650396" y="2300479"/>
            <a:ext cx="8059654" cy="307777"/>
          </a:xfrm>
          <a:prstGeom prst="rect">
            <a:avLst/>
          </a:prstGeom>
          <a:noFill/>
        </p:spPr>
        <p:txBody>
          <a:bodyPr wrap="square">
            <a:spAutoFit/>
          </a:bodyPr>
          <a:lstStyle/>
          <a:p>
            <a:r>
              <a:rPr lang="en-US"/>
              <a:t>See </a:t>
            </a:r>
            <a:r>
              <a:rPr lang="en-US" err="1"/>
              <a:t>PyTorch</a:t>
            </a:r>
            <a:r>
              <a:rPr lang="en-US"/>
              <a:t> documentations: </a:t>
            </a:r>
            <a:r>
              <a:rPr lang="en-US">
                <a:hlinkClick r:id="rId5"/>
              </a:rPr>
              <a:t>https://pytorch.org/docs/stable/nn.html#normalization-layers</a:t>
            </a:r>
            <a:endParaRPr lang="en-US"/>
          </a:p>
        </p:txBody>
      </p:sp>
    </p:spTree>
    <p:extLst>
      <p:ext uri="{BB962C8B-B14F-4D97-AF65-F5344CB8AC3E}">
        <p14:creationId xmlns:p14="http://schemas.microsoft.com/office/powerpoint/2010/main" val="723393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8855-4BAF-E3D5-EDEE-CF6D035D0443}"/>
              </a:ext>
            </a:extLst>
          </p:cNvPr>
          <p:cNvSpPr>
            <a:spLocks noGrp="1"/>
          </p:cNvSpPr>
          <p:nvPr>
            <p:ph type="title"/>
          </p:nvPr>
        </p:nvSpPr>
        <p:spPr/>
        <p:txBody>
          <a:bodyPr>
            <a:normAutofit/>
          </a:bodyPr>
          <a:lstStyle/>
          <a:p>
            <a:r>
              <a:rPr lang="en-US"/>
              <a:t>Activation Functions </a:t>
            </a:r>
          </a:p>
        </p:txBody>
      </p:sp>
      <p:sp>
        <p:nvSpPr>
          <p:cNvPr id="3" name="Content Placeholder 2">
            <a:extLst>
              <a:ext uri="{FF2B5EF4-FFF2-40B4-BE49-F238E27FC236}">
                <a16:creationId xmlns:a16="http://schemas.microsoft.com/office/drawing/2014/main" id="{B84D5B8C-1650-2016-F2F2-B64EC5D23F41}"/>
              </a:ext>
            </a:extLst>
          </p:cNvPr>
          <p:cNvSpPr>
            <a:spLocks noGrp="1"/>
          </p:cNvSpPr>
          <p:nvPr>
            <p:ph type="body" sz="quarter" idx="16"/>
          </p:nvPr>
        </p:nvSpPr>
        <p:spPr/>
        <p:txBody>
          <a:bodyPr/>
          <a:lstStyle/>
          <a:p>
            <a:r>
              <a:rPr lang="en-US"/>
              <a:t>How do you choose what activation function to use? </a:t>
            </a:r>
          </a:p>
          <a:p>
            <a:r>
              <a:rPr lang="en-US"/>
              <a:t>In general, it is problem-specific and might require trial-and-error. </a:t>
            </a:r>
          </a:p>
          <a:p>
            <a:r>
              <a:rPr lang="en-US"/>
              <a:t>Here are some tips about popular action functions. </a:t>
            </a:r>
          </a:p>
        </p:txBody>
      </p:sp>
      <p:pic>
        <p:nvPicPr>
          <p:cNvPr id="1026" name="Picture 2" descr="Explain Activation Function in Neural Network and its types. | i2tutorials">
            <a:extLst>
              <a:ext uri="{FF2B5EF4-FFF2-40B4-BE49-F238E27FC236}">
                <a16:creationId xmlns:a16="http://schemas.microsoft.com/office/drawing/2014/main" id="{B4560C90-F6DE-2E73-E411-C398AAB5E3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18" r="20490"/>
          <a:stretch/>
        </p:blipFill>
        <p:spPr bwMode="auto">
          <a:xfrm>
            <a:off x="6189309" y="172954"/>
            <a:ext cx="2642991" cy="128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057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5C24-3D81-BD61-49E1-C029BBD989E3}"/>
              </a:ext>
            </a:extLst>
          </p:cNvPr>
          <p:cNvSpPr>
            <a:spLocks noGrp="1"/>
          </p:cNvSpPr>
          <p:nvPr>
            <p:ph type="title"/>
          </p:nvPr>
        </p:nvSpPr>
        <p:spPr/>
        <p:txBody>
          <a:bodyPr>
            <a:normAutofit/>
          </a:bodyPr>
          <a:lstStyle/>
          <a:p>
            <a:r>
              <a:rPr lang="en-US"/>
              <a:t>Activation Functions : Sigmoid </a:t>
            </a:r>
          </a:p>
        </p:txBody>
      </p:sp>
      <p:sp>
        <p:nvSpPr>
          <p:cNvPr id="3" name="Content Placeholder 2">
            <a:extLst>
              <a:ext uri="{FF2B5EF4-FFF2-40B4-BE49-F238E27FC236}">
                <a16:creationId xmlns:a16="http://schemas.microsoft.com/office/drawing/2014/main" id="{8C819E12-0A18-076C-AA15-566553C7F3EF}"/>
              </a:ext>
            </a:extLst>
          </p:cNvPr>
          <p:cNvSpPr>
            <a:spLocks noGrp="1"/>
          </p:cNvSpPr>
          <p:nvPr>
            <p:ph type="body" sz="quarter" idx="16"/>
          </p:nvPr>
        </p:nvSpPr>
        <p:spPr/>
        <p:txBody>
          <a:bodyPr/>
          <a:lstStyle/>
          <a:p>
            <a:r>
              <a:rPr lang="en-US" dirty="0"/>
              <a:t>Squashes numbers to range [0,1]</a:t>
            </a:r>
          </a:p>
          <a:p>
            <a:r>
              <a:rPr lang="en-US" dirty="0"/>
              <a:t>Historically popular, </a:t>
            </a:r>
            <a:r>
              <a:rPr lang="en-US" dirty="0">
                <a:solidFill>
                  <a:srgbClr val="00B050"/>
                </a:solidFill>
              </a:rPr>
              <a:t>interpretation as </a:t>
            </a:r>
            <a:br>
              <a:rPr lang="en-US" dirty="0">
                <a:solidFill>
                  <a:srgbClr val="00B050"/>
                </a:solidFill>
              </a:rPr>
            </a:br>
            <a:r>
              <a:rPr lang="en-US" dirty="0">
                <a:solidFill>
                  <a:srgbClr val="00B050"/>
                </a:solidFill>
              </a:rPr>
              <a:t>“firing rate” of a neuron</a:t>
            </a:r>
            <a:br>
              <a:rPr lang="en-US" dirty="0"/>
            </a:br>
            <a:endParaRPr lang="en-US" dirty="0"/>
          </a:p>
          <a:p>
            <a:r>
              <a:rPr lang="en-US" dirty="0">
                <a:solidFill>
                  <a:srgbClr val="C00000"/>
                </a:solidFill>
              </a:rPr>
              <a:t>Key limitation:</a:t>
            </a:r>
            <a:r>
              <a:rPr lang="en-US" dirty="0"/>
              <a:t> Saturated neurons “kill” the gradients </a:t>
            </a:r>
          </a:p>
          <a:p>
            <a:r>
              <a:rPr lang="en-US" dirty="0"/>
              <a:t>Whenever |x| &gt; 5, the gradients are basically zero. </a:t>
            </a:r>
          </a:p>
        </p:txBody>
      </p:sp>
      <p:pic>
        <p:nvPicPr>
          <p:cNvPr id="4" name="Content Placeholder 5" descr="A picture containing text, clock&#10;&#10;Description automatically generated">
            <a:extLst>
              <a:ext uri="{FF2B5EF4-FFF2-40B4-BE49-F238E27FC236}">
                <a16:creationId xmlns:a16="http://schemas.microsoft.com/office/drawing/2014/main" id="{DAD0FD93-34FF-082C-2910-B0A87C37B36D}"/>
              </a:ext>
            </a:extLst>
          </p:cNvPr>
          <p:cNvPicPr>
            <a:picLocks noChangeAspect="1"/>
          </p:cNvPicPr>
          <p:nvPr/>
        </p:nvPicPr>
        <p:blipFill>
          <a:blip r:embed="rId2"/>
          <a:stretch>
            <a:fillRect/>
          </a:stretch>
        </p:blipFill>
        <p:spPr>
          <a:xfrm>
            <a:off x="6162559" y="2615772"/>
            <a:ext cx="2184400" cy="431800"/>
          </a:xfrm>
          <a:prstGeom prst="rect">
            <a:avLst/>
          </a:prstGeom>
          <a:noFill/>
          <a:ln>
            <a:noFill/>
          </a:ln>
        </p:spPr>
      </p:pic>
      <p:pic>
        <p:nvPicPr>
          <p:cNvPr id="5" name="object 6">
            <a:extLst>
              <a:ext uri="{FF2B5EF4-FFF2-40B4-BE49-F238E27FC236}">
                <a16:creationId xmlns:a16="http://schemas.microsoft.com/office/drawing/2014/main" id="{E6FADD76-A3D3-B1BC-6AE7-DD1832C12835}"/>
              </a:ext>
            </a:extLst>
          </p:cNvPr>
          <p:cNvPicPr/>
          <p:nvPr/>
        </p:nvPicPr>
        <p:blipFill>
          <a:blip r:embed="rId3" cstate="print"/>
          <a:stretch>
            <a:fillRect/>
          </a:stretch>
        </p:blipFill>
        <p:spPr>
          <a:xfrm>
            <a:off x="6125333" y="1002912"/>
            <a:ext cx="2042005" cy="1498157"/>
          </a:xfrm>
          <a:prstGeom prst="rect">
            <a:avLst/>
          </a:prstGeom>
        </p:spPr>
      </p:pic>
      <p:grpSp>
        <p:nvGrpSpPr>
          <p:cNvPr id="7" name="Group 6">
            <a:extLst>
              <a:ext uri="{FF2B5EF4-FFF2-40B4-BE49-F238E27FC236}">
                <a16:creationId xmlns:a16="http://schemas.microsoft.com/office/drawing/2014/main" id="{11C77192-5FC6-8C21-5D5C-70CD8EACD990}"/>
              </a:ext>
            </a:extLst>
          </p:cNvPr>
          <p:cNvGrpSpPr/>
          <p:nvPr/>
        </p:nvGrpSpPr>
        <p:grpSpPr>
          <a:xfrm>
            <a:off x="3718579" y="3400816"/>
            <a:ext cx="4118457" cy="1464671"/>
            <a:chOff x="291494" y="385874"/>
            <a:chExt cx="5474003" cy="2022475"/>
          </a:xfrm>
        </p:grpSpPr>
        <p:grpSp>
          <p:nvGrpSpPr>
            <p:cNvPr id="37" name="object 3">
              <a:extLst>
                <a:ext uri="{FF2B5EF4-FFF2-40B4-BE49-F238E27FC236}">
                  <a16:creationId xmlns:a16="http://schemas.microsoft.com/office/drawing/2014/main" id="{681F95CD-3D5B-5C6A-1F92-A45965EA70C9}"/>
                </a:ext>
              </a:extLst>
            </p:cNvPr>
            <p:cNvGrpSpPr/>
            <p:nvPr/>
          </p:nvGrpSpPr>
          <p:grpSpPr>
            <a:xfrm>
              <a:off x="1921674" y="385874"/>
              <a:ext cx="2022475" cy="2022475"/>
              <a:chOff x="1921674" y="385874"/>
              <a:chExt cx="2022475" cy="2022475"/>
            </a:xfrm>
          </p:grpSpPr>
          <p:sp>
            <p:nvSpPr>
              <p:cNvPr id="59" name="object 4">
                <a:extLst>
                  <a:ext uri="{FF2B5EF4-FFF2-40B4-BE49-F238E27FC236}">
                    <a16:creationId xmlns:a16="http://schemas.microsoft.com/office/drawing/2014/main" id="{3A91A903-8B99-71F6-24C2-673903A61FA8}"/>
                  </a:ext>
                </a:extLst>
              </p:cNvPr>
              <p:cNvSpPr/>
              <p:nvPr/>
            </p:nvSpPr>
            <p:spPr>
              <a:xfrm>
                <a:off x="1921674" y="385874"/>
                <a:ext cx="2022475" cy="2022475"/>
              </a:xfrm>
              <a:custGeom>
                <a:avLst/>
                <a:gdLst/>
                <a:ahLst/>
                <a:cxnLst/>
                <a:rect l="l" t="t" r="r" b="b"/>
                <a:pathLst>
                  <a:path w="2022475" h="2022475">
                    <a:moveTo>
                      <a:pt x="1010999" y="2021999"/>
                    </a:moveTo>
                    <a:lnTo>
                      <a:pt x="963407" y="2020899"/>
                    </a:lnTo>
                    <a:lnTo>
                      <a:pt x="916381" y="2017630"/>
                    </a:lnTo>
                    <a:lnTo>
                      <a:pt x="869970" y="2012241"/>
                    </a:lnTo>
                    <a:lnTo>
                      <a:pt x="824222" y="2004781"/>
                    </a:lnTo>
                    <a:lnTo>
                      <a:pt x="779186" y="1995298"/>
                    </a:lnTo>
                    <a:lnTo>
                      <a:pt x="734911" y="1983841"/>
                    </a:lnTo>
                    <a:lnTo>
                      <a:pt x="691445" y="1970458"/>
                    </a:lnTo>
                    <a:lnTo>
                      <a:pt x="648837" y="1955198"/>
                    </a:lnTo>
                    <a:lnTo>
                      <a:pt x="607135" y="1938109"/>
                    </a:lnTo>
                    <a:lnTo>
                      <a:pt x="566387" y="1919240"/>
                    </a:lnTo>
                    <a:lnTo>
                      <a:pt x="526643" y="1898640"/>
                    </a:lnTo>
                    <a:lnTo>
                      <a:pt x="487951" y="1876357"/>
                    </a:lnTo>
                    <a:lnTo>
                      <a:pt x="450359" y="1852439"/>
                    </a:lnTo>
                    <a:lnTo>
                      <a:pt x="413916" y="1826935"/>
                    </a:lnTo>
                    <a:lnTo>
                      <a:pt x="378671" y="1799894"/>
                    </a:lnTo>
                    <a:lnTo>
                      <a:pt x="344671" y="1771364"/>
                    </a:lnTo>
                    <a:lnTo>
                      <a:pt x="311966" y="1741394"/>
                    </a:lnTo>
                    <a:lnTo>
                      <a:pt x="280605" y="1710033"/>
                    </a:lnTo>
                    <a:lnTo>
                      <a:pt x="250635" y="1677328"/>
                    </a:lnTo>
                    <a:lnTo>
                      <a:pt x="222105" y="1643328"/>
                    </a:lnTo>
                    <a:lnTo>
                      <a:pt x="195064" y="1608083"/>
                    </a:lnTo>
                    <a:lnTo>
                      <a:pt x="169560" y="1571640"/>
                    </a:lnTo>
                    <a:lnTo>
                      <a:pt x="145642" y="1534048"/>
                    </a:lnTo>
                    <a:lnTo>
                      <a:pt x="123359" y="1495356"/>
                    </a:lnTo>
                    <a:lnTo>
                      <a:pt x="102759" y="1455612"/>
                    </a:lnTo>
                    <a:lnTo>
                      <a:pt x="83890" y="1414864"/>
                    </a:lnTo>
                    <a:lnTo>
                      <a:pt x="66801" y="1373162"/>
                    </a:lnTo>
                    <a:lnTo>
                      <a:pt x="51541" y="1330554"/>
                    </a:lnTo>
                    <a:lnTo>
                      <a:pt x="38158" y="1287088"/>
                    </a:lnTo>
                    <a:lnTo>
                      <a:pt x="26701" y="1242813"/>
                    </a:lnTo>
                    <a:lnTo>
                      <a:pt x="17218" y="1197777"/>
                    </a:lnTo>
                    <a:lnTo>
                      <a:pt x="9758" y="1152029"/>
                    </a:lnTo>
                    <a:lnTo>
                      <a:pt x="4369" y="1105618"/>
                    </a:lnTo>
                    <a:lnTo>
                      <a:pt x="1100" y="1058592"/>
                    </a:lnTo>
                    <a:lnTo>
                      <a:pt x="0" y="1010999"/>
                    </a:lnTo>
                    <a:lnTo>
                      <a:pt x="1100" y="963407"/>
                    </a:lnTo>
                    <a:lnTo>
                      <a:pt x="4369" y="916381"/>
                    </a:lnTo>
                    <a:lnTo>
                      <a:pt x="9758" y="869970"/>
                    </a:lnTo>
                    <a:lnTo>
                      <a:pt x="17218" y="824222"/>
                    </a:lnTo>
                    <a:lnTo>
                      <a:pt x="26701" y="779186"/>
                    </a:lnTo>
                    <a:lnTo>
                      <a:pt x="38158" y="734911"/>
                    </a:lnTo>
                    <a:lnTo>
                      <a:pt x="51541" y="691445"/>
                    </a:lnTo>
                    <a:lnTo>
                      <a:pt x="66801" y="648837"/>
                    </a:lnTo>
                    <a:lnTo>
                      <a:pt x="83890" y="607135"/>
                    </a:lnTo>
                    <a:lnTo>
                      <a:pt x="102759" y="566387"/>
                    </a:lnTo>
                    <a:lnTo>
                      <a:pt x="123359" y="526643"/>
                    </a:lnTo>
                    <a:lnTo>
                      <a:pt x="145642" y="487951"/>
                    </a:lnTo>
                    <a:lnTo>
                      <a:pt x="169560" y="450359"/>
                    </a:lnTo>
                    <a:lnTo>
                      <a:pt x="195064" y="413916"/>
                    </a:lnTo>
                    <a:lnTo>
                      <a:pt x="222105" y="378671"/>
                    </a:lnTo>
                    <a:lnTo>
                      <a:pt x="250635" y="344671"/>
                    </a:lnTo>
                    <a:lnTo>
                      <a:pt x="280605" y="311966"/>
                    </a:lnTo>
                    <a:lnTo>
                      <a:pt x="311966" y="280605"/>
                    </a:lnTo>
                    <a:lnTo>
                      <a:pt x="344671" y="250635"/>
                    </a:lnTo>
                    <a:lnTo>
                      <a:pt x="378671" y="222105"/>
                    </a:lnTo>
                    <a:lnTo>
                      <a:pt x="413916" y="195064"/>
                    </a:lnTo>
                    <a:lnTo>
                      <a:pt x="450359" y="169560"/>
                    </a:lnTo>
                    <a:lnTo>
                      <a:pt x="487951" y="145642"/>
                    </a:lnTo>
                    <a:lnTo>
                      <a:pt x="526643" y="123359"/>
                    </a:lnTo>
                    <a:lnTo>
                      <a:pt x="566387" y="102759"/>
                    </a:lnTo>
                    <a:lnTo>
                      <a:pt x="607135" y="83890"/>
                    </a:lnTo>
                    <a:lnTo>
                      <a:pt x="648837" y="66801"/>
                    </a:lnTo>
                    <a:lnTo>
                      <a:pt x="691445" y="51541"/>
                    </a:lnTo>
                    <a:lnTo>
                      <a:pt x="734911" y="38158"/>
                    </a:lnTo>
                    <a:lnTo>
                      <a:pt x="779186" y="26701"/>
                    </a:lnTo>
                    <a:lnTo>
                      <a:pt x="824222" y="17218"/>
                    </a:lnTo>
                    <a:lnTo>
                      <a:pt x="869970" y="9758"/>
                    </a:lnTo>
                    <a:lnTo>
                      <a:pt x="916381" y="4369"/>
                    </a:lnTo>
                    <a:lnTo>
                      <a:pt x="963407" y="1100"/>
                    </a:lnTo>
                    <a:lnTo>
                      <a:pt x="1010999" y="0"/>
                    </a:lnTo>
                    <a:lnTo>
                      <a:pt x="1061132" y="1242"/>
                    </a:lnTo>
                    <a:lnTo>
                      <a:pt x="1110924" y="4947"/>
                    </a:lnTo>
                    <a:lnTo>
                      <a:pt x="1160294" y="11079"/>
                    </a:lnTo>
                    <a:lnTo>
                      <a:pt x="1209157" y="19605"/>
                    </a:lnTo>
                    <a:lnTo>
                      <a:pt x="1257431" y="30490"/>
                    </a:lnTo>
                    <a:lnTo>
                      <a:pt x="1305034" y="43700"/>
                    </a:lnTo>
                    <a:lnTo>
                      <a:pt x="1351882" y="59201"/>
                    </a:lnTo>
                    <a:lnTo>
                      <a:pt x="1397892" y="76957"/>
                    </a:lnTo>
                    <a:lnTo>
                      <a:pt x="1442983" y="96936"/>
                    </a:lnTo>
                    <a:lnTo>
                      <a:pt x="1487070" y="119102"/>
                    </a:lnTo>
                    <a:lnTo>
                      <a:pt x="1530071" y="143421"/>
                    </a:lnTo>
                    <a:lnTo>
                      <a:pt x="1571903" y="169859"/>
                    </a:lnTo>
                    <a:lnTo>
                      <a:pt x="1612483" y="198382"/>
                    </a:lnTo>
                    <a:lnTo>
                      <a:pt x="1651728" y="228955"/>
                    </a:lnTo>
                    <a:lnTo>
                      <a:pt x="1689557" y="261544"/>
                    </a:lnTo>
                    <a:lnTo>
                      <a:pt x="1725884" y="296115"/>
                    </a:lnTo>
                    <a:lnTo>
                      <a:pt x="1760455" y="332442"/>
                    </a:lnTo>
                    <a:lnTo>
                      <a:pt x="1793044" y="370270"/>
                    </a:lnTo>
                    <a:lnTo>
                      <a:pt x="1823617" y="409516"/>
                    </a:lnTo>
                    <a:lnTo>
                      <a:pt x="1852140" y="450096"/>
                    </a:lnTo>
                    <a:lnTo>
                      <a:pt x="1878578" y="491928"/>
                    </a:lnTo>
                    <a:lnTo>
                      <a:pt x="1902897" y="534929"/>
                    </a:lnTo>
                    <a:lnTo>
                      <a:pt x="1925063" y="579016"/>
                    </a:lnTo>
                    <a:lnTo>
                      <a:pt x="1945042" y="624107"/>
                    </a:lnTo>
                    <a:lnTo>
                      <a:pt x="1962798" y="670117"/>
                    </a:lnTo>
                    <a:lnTo>
                      <a:pt x="1978299" y="716965"/>
                    </a:lnTo>
                    <a:lnTo>
                      <a:pt x="1991509" y="764568"/>
                    </a:lnTo>
                    <a:lnTo>
                      <a:pt x="2002394" y="812842"/>
                    </a:lnTo>
                    <a:lnTo>
                      <a:pt x="2010920" y="861705"/>
                    </a:lnTo>
                    <a:lnTo>
                      <a:pt x="2017052" y="911075"/>
                    </a:lnTo>
                    <a:lnTo>
                      <a:pt x="2020757" y="960867"/>
                    </a:lnTo>
                    <a:lnTo>
                      <a:pt x="2021999" y="1010999"/>
                    </a:lnTo>
                    <a:lnTo>
                      <a:pt x="2020899" y="1058592"/>
                    </a:lnTo>
                    <a:lnTo>
                      <a:pt x="2017630" y="1105618"/>
                    </a:lnTo>
                    <a:lnTo>
                      <a:pt x="2012241" y="1152029"/>
                    </a:lnTo>
                    <a:lnTo>
                      <a:pt x="2004781" y="1197777"/>
                    </a:lnTo>
                    <a:lnTo>
                      <a:pt x="1995298" y="1242813"/>
                    </a:lnTo>
                    <a:lnTo>
                      <a:pt x="1983841" y="1287088"/>
                    </a:lnTo>
                    <a:lnTo>
                      <a:pt x="1970458" y="1330554"/>
                    </a:lnTo>
                    <a:lnTo>
                      <a:pt x="1955198" y="1373162"/>
                    </a:lnTo>
                    <a:lnTo>
                      <a:pt x="1938109" y="1414864"/>
                    </a:lnTo>
                    <a:lnTo>
                      <a:pt x="1919240" y="1455612"/>
                    </a:lnTo>
                    <a:lnTo>
                      <a:pt x="1898640" y="1495356"/>
                    </a:lnTo>
                    <a:lnTo>
                      <a:pt x="1876357" y="1534048"/>
                    </a:lnTo>
                    <a:lnTo>
                      <a:pt x="1852439" y="1571640"/>
                    </a:lnTo>
                    <a:lnTo>
                      <a:pt x="1826935" y="1608083"/>
                    </a:lnTo>
                    <a:lnTo>
                      <a:pt x="1799894" y="1643328"/>
                    </a:lnTo>
                    <a:lnTo>
                      <a:pt x="1771364" y="1677328"/>
                    </a:lnTo>
                    <a:lnTo>
                      <a:pt x="1741394" y="1710033"/>
                    </a:lnTo>
                    <a:lnTo>
                      <a:pt x="1710033" y="1741394"/>
                    </a:lnTo>
                    <a:lnTo>
                      <a:pt x="1677328" y="1771364"/>
                    </a:lnTo>
                    <a:lnTo>
                      <a:pt x="1643328" y="1799894"/>
                    </a:lnTo>
                    <a:lnTo>
                      <a:pt x="1608083" y="1826935"/>
                    </a:lnTo>
                    <a:lnTo>
                      <a:pt x="1571640" y="1852439"/>
                    </a:lnTo>
                    <a:lnTo>
                      <a:pt x="1534048" y="1876357"/>
                    </a:lnTo>
                    <a:lnTo>
                      <a:pt x="1495356" y="1898640"/>
                    </a:lnTo>
                    <a:lnTo>
                      <a:pt x="1455612" y="1919240"/>
                    </a:lnTo>
                    <a:lnTo>
                      <a:pt x="1414864" y="1938109"/>
                    </a:lnTo>
                    <a:lnTo>
                      <a:pt x="1373162" y="1955198"/>
                    </a:lnTo>
                    <a:lnTo>
                      <a:pt x="1330554" y="1970458"/>
                    </a:lnTo>
                    <a:lnTo>
                      <a:pt x="1287088" y="1983841"/>
                    </a:lnTo>
                    <a:lnTo>
                      <a:pt x="1242812" y="1995298"/>
                    </a:lnTo>
                    <a:lnTo>
                      <a:pt x="1197777" y="2004781"/>
                    </a:lnTo>
                    <a:lnTo>
                      <a:pt x="1152029" y="2012241"/>
                    </a:lnTo>
                    <a:lnTo>
                      <a:pt x="1105618" y="2017630"/>
                    </a:lnTo>
                    <a:lnTo>
                      <a:pt x="1058592" y="2020899"/>
                    </a:lnTo>
                    <a:lnTo>
                      <a:pt x="1010999" y="2021999"/>
                    </a:lnTo>
                    <a:close/>
                  </a:path>
                </a:pathLst>
              </a:custGeom>
              <a:solidFill>
                <a:srgbClr val="F3F3F3"/>
              </a:solidFill>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sp>
            <p:nvSpPr>
              <p:cNvPr id="60" name="object 5">
                <a:extLst>
                  <a:ext uri="{FF2B5EF4-FFF2-40B4-BE49-F238E27FC236}">
                    <a16:creationId xmlns:a16="http://schemas.microsoft.com/office/drawing/2014/main" id="{C1D2685E-355F-EA6F-0D08-6AC22F5658BC}"/>
                  </a:ext>
                </a:extLst>
              </p:cNvPr>
              <p:cNvSpPr/>
              <p:nvPr/>
            </p:nvSpPr>
            <p:spPr>
              <a:xfrm>
                <a:off x="1921674" y="385874"/>
                <a:ext cx="2022475" cy="2022475"/>
              </a:xfrm>
              <a:custGeom>
                <a:avLst/>
                <a:gdLst/>
                <a:ahLst/>
                <a:cxnLst/>
                <a:rect l="l" t="t" r="r" b="b"/>
                <a:pathLst>
                  <a:path w="2022475" h="2022475">
                    <a:moveTo>
                      <a:pt x="0" y="1010999"/>
                    </a:moveTo>
                    <a:lnTo>
                      <a:pt x="1100" y="963407"/>
                    </a:lnTo>
                    <a:lnTo>
                      <a:pt x="4369" y="916381"/>
                    </a:lnTo>
                    <a:lnTo>
                      <a:pt x="9758" y="869970"/>
                    </a:lnTo>
                    <a:lnTo>
                      <a:pt x="17218" y="824222"/>
                    </a:lnTo>
                    <a:lnTo>
                      <a:pt x="26701" y="779186"/>
                    </a:lnTo>
                    <a:lnTo>
                      <a:pt x="38158" y="734911"/>
                    </a:lnTo>
                    <a:lnTo>
                      <a:pt x="51541" y="691445"/>
                    </a:lnTo>
                    <a:lnTo>
                      <a:pt x="66801" y="648837"/>
                    </a:lnTo>
                    <a:lnTo>
                      <a:pt x="83890" y="607135"/>
                    </a:lnTo>
                    <a:lnTo>
                      <a:pt x="102759" y="566387"/>
                    </a:lnTo>
                    <a:lnTo>
                      <a:pt x="123359" y="526643"/>
                    </a:lnTo>
                    <a:lnTo>
                      <a:pt x="145642" y="487951"/>
                    </a:lnTo>
                    <a:lnTo>
                      <a:pt x="169560" y="450359"/>
                    </a:lnTo>
                    <a:lnTo>
                      <a:pt x="195064" y="413916"/>
                    </a:lnTo>
                    <a:lnTo>
                      <a:pt x="222105" y="378671"/>
                    </a:lnTo>
                    <a:lnTo>
                      <a:pt x="250635" y="344671"/>
                    </a:lnTo>
                    <a:lnTo>
                      <a:pt x="280605" y="311966"/>
                    </a:lnTo>
                    <a:lnTo>
                      <a:pt x="311966" y="280605"/>
                    </a:lnTo>
                    <a:lnTo>
                      <a:pt x="344671" y="250635"/>
                    </a:lnTo>
                    <a:lnTo>
                      <a:pt x="378671" y="222105"/>
                    </a:lnTo>
                    <a:lnTo>
                      <a:pt x="413916" y="195064"/>
                    </a:lnTo>
                    <a:lnTo>
                      <a:pt x="450359" y="169560"/>
                    </a:lnTo>
                    <a:lnTo>
                      <a:pt x="487951" y="145642"/>
                    </a:lnTo>
                    <a:lnTo>
                      <a:pt x="526643" y="123359"/>
                    </a:lnTo>
                    <a:lnTo>
                      <a:pt x="566387" y="102759"/>
                    </a:lnTo>
                    <a:lnTo>
                      <a:pt x="607135" y="83890"/>
                    </a:lnTo>
                    <a:lnTo>
                      <a:pt x="648837" y="66801"/>
                    </a:lnTo>
                    <a:lnTo>
                      <a:pt x="691445" y="51541"/>
                    </a:lnTo>
                    <a:lnTo>
                      <a:pt x="734911" y="38158"/>
                    </a:lnTo>
                    <a:lnTo>
                      <a:pt x="779186" y="26701"/>
                    </a:lnTo>
                    <a:lnTo>
                      <a:pt x="824222" y="17218"/>
                    </a:lnTo>
                    <a:lnTo>
                      <a:pt x="869970" y="9758"/>
                    </a:lnTo>
                    <a:lnTo>
                      <a:pt x="916381" y="4369"/>
                    </a:lnTo>
                    <a:lnTo>
                      <a:pt x="963407" y="1100"/>
                    </a:lnTo>
                    <a:lnTo>
                      <a:pt x="1010999" y="0"/>
                    </a:lnTo>
                    <a:lnTo>
                      <a:pt x="1061132" y="1242"/>
                    </a:lnTo>
                    <a:lnTo>
                      <a:pt x="1110924" y="4947"/>
                    </a:lnTo>
                    <a:lnTo>
                      <a:pt x="1160294" y="11079"/>
                    </a:lnTo>
                    <a:lnTo>
                      <a:pt x="1209157" y="19605"/>
                    </a:lnTo>
                    <a:lnTo>
                      <a:pt x="1257431" y="30490"/>
                    </a:lnTo>
                    <a:lnTo>
                      <a:pt x="1305034" y="43700"/>
                    </a:lnTo>
                    <a:lnTo>
                      <a:pt x="1351882" y="59201"/>
                    </a:lnTo>
                    <a:lnTo>
                      <a:pt x="1397892" y="76957"/>
                    </a:lnTo>
                    <a:lnTo>
                      <a:pt x="1442983" y="96936"/>
                    </a:lnTo>
                    <a:lnTo>
                      <a:pt x="1487070" y="119102"/>
                    </a:lnTo>
                    <a:lnTo>
                      <a:pt x="1530071" y="143421"/>
                    </a:lnTo>
                    <a:lnTo>
                      <a:pt x="1571903" y="169859"/>
                    </a:lnTo>
                    <a:lnTo>
                      <a:pt x="1612483" y="198382"/>
                    </a:lnTo>
                    <a:lnTo>
                      <a:pt x="1651728" y="228955"/>
                    </a:lnTo>
                    <a:lnTo>
                      <a:pt x="1689557" y="261544"/>
                    </a:lnTo>
                    <a:lnTo>
                      <a:pt x="1725884" y="296115"/>
                    </a:lnTo>
                    <a:lnTo>
                      <a:pt x="1760455" y="332442"/>
                    </a:lnTo>
                    <a:lnTo>
                      <a:pt x="1793044" y="370270"/>
                    </a:lnTo>
                    <a:lnTo>
                      <a:pt x="1823617" y="409516"/>
                    </a:lnTo>
                    <a:lnTo>
                      <a:pt x="1852140" y="450096"/>
                    </a:lnTo>
                    <a:lnTo>
                      <a:pt x="1878578" y="491928"/>
                    </a:lnTo>
                    <a:lnTo>
                      <a:pt x="1902897" y="534929"/>
                    </a:lnTo>
                    <a:lnTo>
                      <a:pt x="1925063" y="579016"/>
                    </a:lnTo>
                    <a:lnTo>
                      <a:pt x="1945042" y="624107"/>
                    </a:lnTo>
                    <a:lnTo>
                      <a:pt x="1962798" y="670117"/>
                    </a:lnTo>
                    <a:lnTo>
                      <a:pt x="1978299" y="716965"/>
                    </a:lnTo>
                    <a:lnTo>
                      <a:pt x="1991509" y="764568"/>
                    </a:lnTo>
                    <a:lnTo>
                      <a:pt x="2002394" y="812842"/>
                    </a:lnTo>
                    <a:lnTo>
                      <a:pt x="2010920" y="861705"/>
                    </a:lnTo>
                    <a:lnTo>
                      <a:pt x="2017052" y="911075"/>
                    </a:lnTo>
                    <a:lnTo>
                      <a:pt x="2020757" y="960867"/>
                    </a:lnTo>
                    <a:lnTo>
                      <a:pt x="2021999" y="1010999"/>
                    </a:lnTo>
                    <a:lnTo>
                      <a:pt x="2020899" y="1058592"/>
                    </a:lnTo>
                    <a:lnTo>
                      <a:pt x="2017630" y="1105618"/>
                    </a:lnTo>
                    <a:lnTo>
                      <a:pt x="2012241" y="1152029"/>
                    </a:lnTo>
                    <a:lnTo>
                      <a:pt x="2004781" y="1197777"/>
                    </a:lnTo>
                    <a:lnTo>
                      <a:pt x="1995298" y="1242813"/>
                    </a:lnTo>
                    <a:lnTo>
                      <a:pt x="1983841" y="1287088"/>
                    </a:lnTo>
                    <a:lnTo>
                      <a:pt x="1970458" y="1330554"/>
                    </a:lnTo>
                    <a:lnTo>
                      <a:pt x="1955198" y="1373162"/>
                    </a:lnTo>
                    <a:lnTo>
                      <a:pt x="1938109" y="1414864"/>
                    </a:lnTo>
                    <a:lnTo>
                      <a:pt x="1919240" y="1455612"/>
                    </a:lnTo>
                    <a:lnTo>
                      <a:pt x="1898640" y="1495356"/>
                    </a:lnTo>
                    <a:lnTo>
                      <a:pt x="1876357" y="1534048"/>
                    </a:lnTo>
                    <a:lnTo>
                      <a:pt x="1852439" y="1571640"/>
                    </a:lnTo>
                    <a:lnTo>
                      <a:pt x="1826935" y="1608083"/>
                    </a:lnTo>
                    <a:lnTo>
                      <a:pt x="1799894" y="1643328"/>
                    </a:lnTo>
                    <a:lnTo>
                      <a:pt x="1771364" y="1677328"/>
                    </a:lnTo>
                    <a:lnTo>
                      <a:pt x="1741394" y="1710033"/>
                    </a:lnTo>
                    <a:lnTo>
                      <a:pt x="1710033" y="1741394"/>
                    </a:lnTo>
                    <a:lnTo>
                      <a:pt x="1677328" y="1771364"/>
                    </a:lnTo>
                    <a:lnTo>
                      <a:pt x="1643328" y="1799894"/>
                    </a:lnTo>
                    <a:lnTo>
                      <a:pt x="1608083" y="1826935"/>
                    </a:lnTo>
                    <a:lnTo>
                      <a:pt x="1571640" y="1852439"/>
                    </a:lnTo>
                    <a:lnTo>
                      <a:pt x="1534048" y="1876357"/>
                    </a:lnTo>
                    <a:lnTo>
                      <a:pt x="1495356" y="1898640"/>
                    </a:lnTo>
                    <a:lnTo>
                      <a:pt x="1455612" y="1919240"/>
                    </a:lnTo>
                    <a:lnTo>
                      <a:pt x="1414864" y="1938109"/>
                    </a:lnTo>
                    <a:lnTo>
                      <a:pt x="1373162" y="1955198"/>
                    </a:lnTo>
                    <a:lnTo>
                      <a:pt x="1330554" y="1970458"/>
                    </a:lnTo>
                    <a:lnTo>
                      <a:pt x="1287088" y="1983841"/>
                    </a:lnTo>
                    <a:lnTo>
                      <a:pt x="1242812" y="1995298"/>
                    </a:lnTo>
                    <a:lnTo>
                      <a:pt x="1197777" y="2004781"/>
                    </a:lnTo>
                    <a:lnTo>
                      <a:pt x="1152029" y="2012241"/>
                    </a:lnTo>
                    <a:lnTo>
                      <a:pt x="1105618" y="2017630"/>
                    </a:lnTo>
                    <a:lnTo>
                      <a:pt x="1058592" y="2020899"/>
                    </a:lnTo>
                    <a:lnTo>
                      <a:pt x="1010999" y="2021999"/>
                    </a:lnTo>
                    <a:lnTo>
                      <a:pt x="963407" y="2020899"/>
                    </a:lnTo>
                    <a:lnTo>
                      <a:pt x="916381" y="2017630"/>
                    </a:lnTo>
                    <a:lnTo>
                      <a:pt x="869970" y="2012241"/>
                    </a:lnTo>
                    <a:lnTo>
                      <a:pt x="824222" y="2004781"/>
                    </a:lnTo>
                    <a:lnTo>
                      <a:pt x="779186" y="1995298"/>
                    </a:lnTo>
                    <a:lnTo>
                      <a:pt x="734911" y="1983841"/>
                    </a:lnTo>
                    <a:lnTo>
                      <a:pt x="691445" y="1970458"/>
                    </a:lnTo>
                    <a:lnTo>
                      <a:pt x="648837" y="1955198"/>
                    </a:lnTo>
                    <a:lnTo>
                      <a:pt x="607135" y="1938109"/>
                    </a:lnTo>
                    <a:lnTo>
                      <a:pt x="566387" y="1919240"/>
                    </a:lnTo>
                    <a:lnTo>
                      <a:pt x="526643" y="1898640"/>
                    </a:lnTo>
                    <a:lnTo>
                      <a:pt x="487951" y="1876357"/>
                    </a:lnTo>
                    <a:lnTo>
                      <a:pt x="450359" y="1852439"/>
                    </a:lnTo>
                    <a:lnTo>
                      <a:pt x="413916" y="1826935"/>
                    </a:lnTo>
                    <a:lnTo>
                      <a:pt x="378671" y="1799894"/>
                    </a:lnTo>
                    <a:lnTo>
                      <a:pt x="344671" y="1771364"/>
                    </a:lnTo>
                    <a:lnTo>
                      <a:pt x="311966" y="1741394"/>
                    </a:lnTo>
                    <a:lnTo>
                      <a:pt x="280605" y="1710033"/>
                    </a:lnTo>
                    <a:lnTo>
                      <a:pt x="250635" y="1677328"/>
                    </a:lnTo>
                    <a:lnTo>
                      <a:pt x="222105" y="1643328"/>
                    </a:lnTo>
                    <a:lnTo>
                      <a:pt x="195064" y="1608083"/>
                    </a:lnTo>
                    <a:lnTo>
                      <a:pt x="169560" y="1571640"/>
                    </a:lnTo>
                    <a:lnTo>
                      <a:pt x="145642" y="1534048"/>
                    </a:lnTo>
                    <a:lnTo>
                      <a:pt x="123359" y="1495356"/>
                    </a:lnTo>
                    <a:lnTo>
                      <a:pt x="102759" y="1455612"/>
                    </a:lnTo>
                    <a:lnTo>
                      <a:pt x="83890" y="1414864"/>
                    </a:lnTo>
                    <a:lnTo>
                      <a:pt x="66801" y="1373162"/>
                    </a:lnTo>
                    <a:lnTo>
                      <a:pt x="51541" y="1330554"/>
                    </a:lnTo>
                    <a:lnTo>
                      <a:pt x="38158" y="1287088"/>
                    </a:lnTo>
                    <a:lnTo>
                      <a:pt x="26701" y="1242813"/>
                    </a:lnTo>
                    <a:lnTo>
                      <a:pt x="17218" y="1197777"/>
                    </a:lnTo>
                    <a:lnTo>
                      <a:pt x="9758" y="1152029"/>
                    </a:lnTo>
                    <a:lnTo>
                      <a:pt x="4369" y="1105618"/>
                    </a:lnTo>
                    <a:lnTo>
                      <a:pt x="1100" y="1058592"/>
                    </a:lnTo>
                    <a:lnTo>
                      <a:pt x="0" y="1010999"/>
                    </a:lnTo>
                    <a:close/>
                  </a:path>
                </a:pathLst>
              </a:custGeom>
              <a:ln w="9524">
                <a:solidFill>
                  <a:srgbClr val="666666"/>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grpSp>
        <p:sp>
          <p:nvSpPr>
            <p:cNvPr id="38" name="object 6">
              <a:extLst>
                <a:ext uri="{FF2B5EF4-FFF2-40B4-BE49-F238E27FC236}">
                  <a16:creationId xmlns:a16="http://schemas.microsoft.com/office/drawing/2014/main" id="{1215A533-2AD3-74B6-E225-D40287D727B3}"/>
                </a:ext>
              </a:extLst>
            </p:cNvPr>
            <p:cNvSpPr txBox="1">
              <a:spLocks/>
            </p:cNvSpPr>
            <p:nvPr/>
          </p:nvSpPr>
          <p:spPr>
            <a:xfrm>
              <a:off x="2370374" y="1099938"/>
              <a:ext cx="1146339" cy="648109"/>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Corbel"/>
                <a:buNone/>
                <a:defRPr sz="28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164465" marR="5080" indent="-152400" algn="ctr">
                <a:spcBef>
                  <a:spcPts val="100"/>
                </a:spcBef>
              </a:pPr>
              <a:r>
                <a:rPr lang="en-US" sz="1400"/>
                <a:t>sigmoid</a:t>
              </a:r>
            </a:p>
            <a:p>
              <a:pPr marL="164465" marR="5080" indent="-152400" algn="ctr">
                <a:spcBef>
                  <a:spcPts val="100"/>
                </a:spcBef>
              </a:pPr>
              <a:r>
                <a:rPr lang="en-US" sz="1400" spc="-5"/>
                <a:t>gate</a:t>
              </a:r>
              <a:endParaRPr lang="en-US" sz="1400"/>
            </a:p>
          </p:txBody>
        </p:sp>
        <p:grpSp>
          <p:nvGrpSpPr>
            <p:cNvPr id="39" name="object 7">
              <a:extLst>
                <a:ext uri="{FF2B5EF4-FFF2-40B4-BE49-F238E27FC236}">
                  <a16:creationId xmlns:a16="http://schemas.microsoft.com/office/drawing/2014/main" id="{21E91F1B-0282-B0A4-3ACC-3DDCA8DAF3FD}"/>
                </a:ext>
              </a:extLst>
            </p:cNvPr>
            <p:cNvGrpSpPr/>
            <p:nvPr/>
          </p:nvGrpSpPr>
          <p:grpSpPr>
            <a:xfrm>
              <a:off x="291494" y="1018587"/>
              <a:ext cx="5474003" cy="1294319"/>
              <a:chOff x="291494" y="1018587"/>
              <a:chExt cx="5474003" cy="1294319"/>
            </a:xfrm>
          </p:grpSpPr>
          <p:sp>
            <p:nvSpPr>
              <p:cNvPr id="41" name="object 8">
                <a:extLst>
                  <a:ext uri="{FF2B5EF4-FFF2-40B4-BE49-F238E27FC236}">
                    <a16:creationId xmlns:a16="http://schemas.microsoft.com/office/drawing/2014/main" id="{9FC12788-8B06-8CD6-53CE-4625756BD48D}"/>
                  </a:ext>
                </a:extLst>
              </p:cNvPr>
              <p:cNvSpPr/>
              <p:nvPr/>
            </p:nvSpPr>
            <p:spPr>
              <a:xfrm>
                <a:off x="364374" y="1396875"/>
                <a:ext cx="1443355" cy="0"/>
              </a:xfrm>
              <a:custGeom>
                <a:avLst/>
                <a:gdLst/>
                <a:ahLst/>
                <a:cxnLst/>
                <a:rect l="l" t="t" r="r" b="b"/>
                <a:pathLst>
                  <a:path w="1443355">
                    <a:moveTo>
                      <a:pt x="0" y="0"/>
                    </a:moveTo>
                    <a:lnTo>
                      <a:pt x="1442999" y="0"/>
                    </a:lnTo>
                  </a:path>
                </a:pathLst>
              </a:custGeom>
              <a:ln w="19049">
                <a:solidFill>
                  <a:srgbClr val="37761C"/>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42" name="object 9">
                <a:extLst>
                  <a:ext uri="{FF2B5EF4-FFF2-40B4-BE49-F238E27FC236}">
                    <a16:creationId xmlns:a16="http://schemas.microsoft.com/office/drawing/2014/main" id="{96C1D304-F78B-8F53-3B25-AC5B4F5BC429}"/>
                  </a:ext>
                </a:extLst>
              </p:cNvPr>
              <p:cNvPicPr/>
              <p:nvPr/>
            </p:nvPicPr>
            <p:blipFill>
              <a:blip r:embed="rId4" cstate="print"/>
              <a:stretch>
                <a:fillRect/>
              </a:stretch>
            </p:blipFill>
            <p:spPr>
              <a:xfrm>
                <a:off x="1797850" y="1355884"/>
                <a:ext cx="105500" cy="81980"/>
              </a:xfrm>
              <a:prstGeom prst="rect">
                <a:avLst/>
              </a:prstGeom>
            </p:spPr>
          </p:pic>
          <p:sp>
            <p:nvSpPr>
              <p:cNvPr id="43" name="object 10">
                <a:extLst>
                  <a:ext uri="{FF2B5EF4-FFF2-40B4-BE49-F238E27FC236}">
                    <a16:creationId xmlns:a16="http://schemas.microsoft.com/office/drawing/2014/main" id="{8580C5FA-FBDE-6AFC-190A-B0F4BC7CBD3E}"/>
                  </a:ext>
                </a:extLst>
              </p:cNvPr>
              <p:cNvSpPr/>
              <p:nvPr/>
            </p:nvSpPr>
            <p:spPr>
              <a:xfrm>
                <a:off x="3943675" y="1396875"/>
                <a:ext cx="1634489" cy="0"/>
              </a:xfrm>
              <a:custGeom>
                <a:avLst/>
                <a:gdLst/>
                <a:ahLst/>
                <a:cxnLst/>
                <a:rect l="l" t="t" r="r" b="b"/>
                <a:pathLst>
                  <a:path w="1634489">
                    <a:moveTo>
                      <a:pt x="0" y="0"/>
                    </a:moveTo>
                    <a:lnTo>
                      <a:pt x="1634099" y="0"/>
                    </a:lnTo>
                  </a:path>
                </a:pathLst>
              </a:custGeom>
              <a:ln w="19049">
                <a:solidFill>
                  <a:srgbClr val="37761C"/>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44" name="object 11">
                <a:extLst>
                  <a:ext uri="{FF2B5EF4-FFF2-40B4-BE49-F238E27FC236}">
                    <a16:creationId xmlns:a16="http://schemas.microsoft.com/office/drawing/2014/main" id="{25FBC964-666C-21A4-48B0-24C114EF5B42}"/>
                  </a:ext>
                </a:extLst>
              </p:cNvPr>
              <p:cNvPicPr/>
              <p:nvPr/>
            </p:nvPicPr>
            <p:blipFill>
              <a:blip r:embed="rId4" cstate="print"/>
              <a:stretch>
                <a:fillRect/>
              </a:stretch>
            </p:blipFill>
            <p:spPr>
              <a:xfrm>
                <a:off x="5568250" y="1355884"/>
                <a:ext cx="105500" cy="81980"/>
              </a:xfrm>
              <a:prstGeom prst="rect">
                <a:avLst/>
              </a:prstGeom>
            </p:spPr>
          </p:pic>
          <p:pic>
            <p:nvPicPr>
              <p:cNvPr id="45" name="object 12">
                <a:extLst>
                  <a:ext uri="{FF2B5EF4-FFF2-40B4-BE49-F238E27FC236}">
                    <a16:creationId xmlns:a16="http://schemas.microsoft.com/office/drawing/2014/main" id="{F63A7D4D-8D80-D1A5-4688-E04D364E574D}"/>
                  </a:ext>
                </a:extLst>
              </p:cNvPr>
              <p:cNvPicPr/>
              <p:nvPr/>
            </p:nvPicPr>
            <p:blipFill>
              <a:blip r:embed="rId5" cstate="print"/>
              <a:stretch>
                <a:fillRect/>
              </a:stretch>
            </p:blipFill>
            <p:spPr>
              <a:xfrm>
                <a:off x="4093224" y="1023350"/>
                <a:ext cx="1666903" cy="282299"/>
              </a:xfrm>
              <a:prstGeom prst="rect">
                <a:avLst/>
              </a:prstGeom>
            </p:spPr>
          </p:pic>
          <p:sp>
            <p:nvSpPr>
              <p:cNvPr id="46" name="object 13">
                <a:extLst>
                  <a:ext uri="{FF2B5EF4-FFF2-40B4-BE49-F238E27FC236}">
                    <a16:creationId xmlns:a16="http://schemas.microsoft.com/office/drawing/2014/main" id="{2646EB20-2BD1-874B-464F-F38C568EA2EE}"/>
                  </a:ext>
                </a:extLst>
              </p:cNvPr>
              <p:cNvSpPr/>
              <p:nvPr/>
            </p:nvSpPr>
            <p:spPr>
              <a:xfrm>
                <a:off x="4088462" y="1018587"/>
                <a:ext cx="1677035" cy="292100"/>
              </a:xfrm>
              <a:custGeom>
                <a:avLst/>
                <a:gdLst/>
                <a:ahLst/>
                <a:cxnLst/>
                <a:rect l="l" t="t" r="r" b="b"/>
                <a:pathLst>
                  <a:path w="1677035" h="292100">
                    <a:moveTo>
                      <a:pt x="0" y="0"/>
                    </a:moveTo>
                    <a:lnTo>
                      <a:pt x="1676428" y="0"/>
                    </a:lnTo>
                    <a:lnTo>
                      <a:pt x="1676428" y="291824"/>
                    </a:lnTo>
                    <a:lnTo>
                      <a:pt x="0" y="291824"/>
                    </a:lnTo>
                    <a:lnTo>
                      <a:pt x="0" y="0"/>
                    </a:lnTo>
                    <a:close/>
                  </a:path>
                </a:pathLst>
              </a:custGeom>
              <a:ln w="9524">
                <a:solidFill>
                  <a:srgbClr val="37761C"/>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sp>
            <p:nvSpPr>
              <p:cNvPr id="47" name="object 14">
                <a:extLst>
                  <a:ext uri="{FF2B5EF4-FFF2-40B4-BE49-F238E27FC236}">
                    <a16:creationId xmlns:a16="http://schemas.microsoft.com/office/drawing/2014/main" id="{0520F08D-E67B-72BB-E97D-82028DB47076}"/>
                  </a:ext>
                </a:extLst>
              </p:cNvPr>
              <p:cNvSpPr/>
              <p:nvPr/>
            </p:nvSpPr>
            <p:spPr>
              <a:xfrm>
                <a:off x="4121594" y="1542527"/>
                <a:ext cx="1534795" cy="0"/>
              </a:xfrm>
              <a:custGeom>
                <a:avLst/>
                <a:gdLst/>
                <a:ahLst/>
                <a:cxnLst/>
                <a:rect l="l" t="t" r="r" b="b"/>
                <a:pathLst>
                  <a:path w="1534795">
                    <a:moveTo>
                      <a:pt x="1534199" y="0"/>
                    </a:moveTo>
                    <a:lnTo>
                      <a:pt x="0" y="0"/>
                    </a:lnTo>
                  </a:path>
                </a:pathLst>
              </a:custGeom>
              <a:ln w="19049">
                <a:solidFill>
                  <a:srgbClr val="FF0000"/>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48" name="object 15">
                <a:extLst>
                  <a:ext uri="{FF2B5EF4-FFF2-40B4-BE49-F238E27FC236}">
                    <a16:creationId xmlns:a16="http://schemas.microsoft.com/office/drawing/2014/main" id="{0DCC0BDF-3155-F090-A0A0-B2EDB4DFD516}"/>
                  </a:ext>
                </a:extLst>
              </p:cNvPr>
              <p:cNvPicPr/>
              <p:nvPr/>
            </p:nvPicPr>
            <p:blipFill>
              <a:blip r:embed="rId6" cstate="print"/>
              <a:stretch>
                <a:fillRect/>
              </a:stretch>
            </p:blipFill>
            <p:spPr>
              <a:xfrm>
                <a:off x="4025619" y="1501536"/>
                <a:ext cx="105500" cy="81981"/>
              </a:xfrm>
              <a:prstGeom prst="rect">
                <a:avLst/>
              </a:prstGeom>
            </p:spPr>
          </p:pic>
          <p:sp>
            <p:nvSpPr>
              <p:cNvPr id="49" name="object 16">
                <a:extLst>
                  <a:ext uri="{FF2B5EF4-FFF2-40B4-BE49-F238E27FC236}">
                    <a16:creationId xmlns:a16="http://schemas.microsoft.com/office/drawing/2014/main" id="{FA6325B6-34E4-AC2F-3AD1-54EA4DDA4BD8}"/>
                  </a:ext>
                </a:extLst>
              </p:cNvPr>
              <p:cNvSpPr/>
              <p:nvPr/>
            </p:nvSpPr>
            <p:spPr>
              <a:xfrm>
                <a:off x="387469" y="1542527"/>
                <a:ext cx="1534795" cy="0"/>
              </a:xfrm>
              <a:custGeom>
                <a:avLst/>
                <a:gdLst/>
                <a:ahLst/>
                <a:cxnLst/>
                <a:rect l="l" t="t" r="r" b="b"/>
                <a:pathLst>
                  <a:path w="1534795">
                    <a:moveTo>
                      <a:pt x="1534199" y="0"/>
                    </a:moveTo>
                    <a:lnTo>
                      <a:pt x="0" y="0"/>
                    </a:lnTo>
                  </a:path>
                </a:pathLst>
              </a:custGeom>
              <a:ln w="19049">
                <a:solidFill>
                  <a:srgbClr val="FF0000"/>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50" name="object 17">
                <a:extLst>
                  <a:ext uri="{FF2B5EF4-FFF2-40B4-BE49-F238E27FC236}">
                    <a16:creationId xmlns:a16="http://schemas.microsoft.com/office/drawing/2014/main" id="{9D91C49F-A6E4-A6D8-E499-5DB57DDEA04A}"/>
                  </a:ext>
                </a:extLst>
              </p:cNvPr>
              <p:cNvPicPr/>
              <p:nvPr/>
            </p:nvPicPr>
            <p:blipFill>
              <a:blip r:embed="rId6" cstate="print"/>
              <a:stretch>
                <a:fillRect/>
              </a:stretch>
            </p:blipFill>
            <p:spPr>
              <a:xfrm>
                <a:off x="291494" y="1501536"/>
                <a:ext cx="105500" cy="81981"/>
              </a:xfrm>
              <a:prstGeom prst="rect">
                <a:avLst/>
              </a:prstGeom>
            </p:spPr>
          </p:pic>
          <p:pic>
            <p:nvPicPr>
              <p:cNvPr id="51" name="object 18">
                <a:extLst>
                  <a:ext uri="{FF2B5EF4-FFF2-40B4-BE49-F238E27FC236}">
                    <a16:creationId xmlns:a16="http://schemas.microsoft.com/office/drawing/2014/main" id="{1ABB13F3-0754-2CB4-DF09-E855351B3CB7}"/>
                  </a:ext>
                </a:extLst>
              </p:cNvPr>
              <p:cNvPicPr/>
              <p:nvPr/>
            </p:nvPicPr>
            <p:blipFill>
              <a:blip r:embed="rId7" cstate="print"/>
              <a:stretch>
                <a:fillRect/>
              </a:stretch>
            </p:blipFill>
            <p:spPr>
              <a:xfrm>
                <a:off x="4627263" y="1642029"/>
                <a:ext cx="381224" cy="626756"/>
              </a:xfrm>
              <a:prstGeom prst="rect">
                <a:avLst/>
              </a:prstGeom>
            </p:spPr>
          </p:pic>
          <p:sp>
            <p:nvSpPr>
              <p:cNvPr id="52" name="object 19">
                <a:extLst>
                  <a:ext uri="{FF2B5EF4-FFF2-40B4-BE49-F238E27FC236}">
                    <a16:creationId xmlns:a16="http://schemas.microsoft.com/office/drawing/2014/main" id="{826F01AA-E956-ECC4-D2CB-FBDFA40595C3}"/>
                  </a:ext>
                </a:extLst>
              </p:cNvPr>
              <p:cNvSpPr/>
              <p:nvPr/>
            </p:nvSpPr>
            <p:spPr>
              <a:xfrm>
                <a:off x="4622500" y="1637266"/>
                <a:ext cx="391160" cy="675640"/>
              </a:xfrm>
              <a:custGeom>
                <a:avLst/>
                <a:gdLst/>
                <a:ahLst/>
                <a:cxnLst/>
                <a:rect l="l" t="t" r="r" b="b"/>
                <a:pathLst>
                  <a:path w="391160" h="675639">
                    <a:moveTo>
                      <a:pt x="0" y="0"/>
                    </a:moveTo>
                    <a:lnTo>
                      <a:pt x="390749" y="0"/>
                    </a:lnTo>
                    <a:lnTo>
                      <a:pt x="390749" y="675049"/>
                    </a:lnTo>
                    <a:lnTo>
                      <a:pt x="0" y="675049"/>
                    </a:lnTo>
                    <a:lnTo>
                      <a:pt x="0" y="0"/>
                    </a:lnTo>
                    <a:close/>
                  </a:path>
                </a:pathLst>
              </a:custGeom>
              <a:ln w="9524">
                <a:solidFill>
                  <a:srgbClr val="FF0000"/>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53" name="object 20">
                <a:extLst>
                  <a:ext uri="{FF2B5EF4-FFF2-40B4-BE49-F238E27FC236}">
                    <a16:creationId xmlns:a16="http://schemas.microsoft.com/office/drawing/2014/main" id="{F179ACB5-A71E-CFCC-CC70-76A941275727}"/>
                  </a:ext>
                </a:extLst>
              </p:cNvPr>
              <p:cNvPicPr/>
              <p:nvPr/>
            </p:nvPicPr>
            <p:blipFill>
              <a:blip r:embed="rId8" cstate="print"/>
              <a:stretch>
                <a:fillRect/>
              </a:stretch>
            </p:blipFill>
            <p:spPr>
              <a:xfrm>
                <a:off x="2042027" y="1179150"/>
                <a:ext cx="381199" cy="574719"/>
              </a:xfrm>
              <a:prstGeom prst="rect">
                <a:avLst/>
              </a:prstGeom>
            </p:spPr>
          </p:pic>
          <p:sp>
            <p:nvSpPr>
              <p:cNvPr id="54" name="object 21">
                <a:extLst>
                  <a:ext uri="{FF2B5EF4-FFF2-40B4-BE49-F238E27FC236}">
                    <a16:creationId xmlns:a16="http://schemas.microsoft.com/office/drawing/2014/main" id="{F709820F-1A41-068A-154F-1795EB74F534}"/>
                  </a:ext>
                </a:extLst>
              </p:cNvPr>
              <p:cNvSpPr/>
              <p:nvPr/>
            </p:nvSpPr>
            <p:spPr>
              <a:xfrm>
                <a:off x="2037264" y="1174387"/>
                <a:ext cx="391160" cy="584835"/>
              </a:xfrm>
              <a:custGeom>
                <a:avLst/>
                <a:gdLst/>
                <a:ahLst/>
                <a:cxnLst/>
                <a:rect l="l" t="t" r="r" b="b"/>
                <a:pathLst>
                  <a:path w="391160" h="584835">
                    <a:moveTo>
                      <a:pt x="0" y="0"/>
                    </a:moveTo>
                    <a:lnTo>
                      <a:pt x="390724" y="0"/>
                    </a:lnTo>
                    <a:lnTo>
                      <a:pt x="390724" y="584244"/>
                    </a:lnTo>
                    <a:lnTo>
                      <a:pt x="0" y="584244"/>
                    </a:lnTo>
                    <a:lnTo>
                      <a:pt x="0" y="0"/>
                    </a:lnTo>
                    <a:close/>
                  </a:path>
                </a:pathLst>
              </a:custGeom>
              <a:ln w="9524">
                <a:solidFill>
                  <a:srgbClr val="FF0000"/>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pic>
            <p:nvPicPr>
              <p:cNvPr id="55" name="object 22">
                <a:extLst>
                  <a:ext uri="{FF2B5EF4-FFF2-40B4-BE49-F238E27FC236}">
                    <a16:creationId xmlns:a16="http://schemas.microsoft.com/office/drawing/2014/main" id="{66513B82-0996-8EF6-287A-159B0520224F}"/>
                  </a:ext>
                </a:extLst>
              </p:cNvPr>
              <p:cNvPicPr/>
              <p:nvPr/>
            </p:nvPicPr>
            <p:blipFill>
              <a:blip r:embed="rId9" cstate="print"/>
              <a:stretch>
                <a:fillRect/>
              </a:stretch>
            </p:blipFill>
            <p:spPr>
              <a:xfrm>
                <a:off x="439863" y="1688170"/>
                <a:ext cx="1406122" cy="541245"/>
              </a:xfrm>
              <a:prstGeom prst="rect">
                <a:avLst/>
              </a:prstGeom>
            </p:spPr>
          </p:pic>
          <p:sp>
            <p:nvSpPr>
              <p:cNvPr id="56" name="object 23">
                <a:extLst>
                  <a:ext uri="{FF2B5EF4-FFF2-40B4-BE49-F238E27FC236}">
                    <a16:creationId xmlns:a16="http://schemas.microsoft.com/office/drawing/2014/main" id="{2D049160-B48A-5394-D24F-E251C41E570B}"/>
                  </a:ext>
                </a:extLst>
              </p:cNvPr>
              <p:cNvSpPr/>
              <p:nvPr/>
            </p:nvSpPr>
            <p:spPr>
              <a:xfrm>
                <a:off x="435100" y="1683407"/>
                <a:ext cx="1416050" cy="584835"/>
              </a:xfrm>
              <a:custGeom>
                <a:avLst/>
                <a:gdLst/>
                <a:ahLst/>
                <a:cxnLst/>
                <a:rect l="l" t="t" r="r" b="b"/>
                <a:pathLst>
                  <a:path w="1416050" h="584835">
                    <a:moveTo>
                      <a:pt x="0" y="0"/>
                    </a:moveTo>
                    <a:lnTo>
                      <a:pt x="1415647" y="0"/>
                    </a:lnTo>
                    <a:lnTo>
                      <a:pt x="1415647" y="584249"/>
                    </a:lnTo>
                    <a:lnTo>
                      <a:pt x="0" y="584249"/>
                    </a:lnTo>
                    <a:lnTo>
                      <a:pt x="0" y="0"/>
                    </a:lnTo>
                    <a:close/>
                  </a:path>
                </a:pathLst>
              </a:custGeom>
              <a:ln w="9524">
                <a:solidFill>
                  <a:srgbClr val="FF0000"/>
                </a:solidFill>
              </a:ln>
            </p:spPr>
            <p:txBody>
              <a:bodyPr wrap="square" lIns="0" tIns="0" rIns="0" bIns="0" rtlCol="0"/>
              <a:lstStyle/>
              <a:p>
                <a:endParaRPr>
                  <a:latin typeface="Corbel" panose="020B0503020204020204" pitchFamily="34" charset="0"/>
                  <a:ea typeface="Tahoma" panose="020B0604030504040204" pitchFamily="34" charset="0"/>
                  <a:cs typeface="Tahoma" panose="020B0604030504040204" pitchFamily="34" charset="0"/>
                </a:endParaRPr>
              </a:p>
            </p:txBody>
          </p:sp>
        </p:grpSp>
        <p:sp>
          <p:nvSpPr>
            <p:cNvPr id="40" name="object 26">
              <a:extLst>
                <a:ext uri="{FF2B5EF4-FFF2-40B4-BE49-F238E27FC236}">
                  <a16:creationId xmlns:a16="http://schemas.microsoft.com/office/drawing/2014/main" id="{E18D538D-D27B-AFFF-727C-3CCCF6C9A35B}"/>
                </a:ext>
              </a:extLst>
            </p:cNvPr>
            <p:cNvSpPr txBox="1"/>
            <p:nvPr/>
          </p:nvSpPr>
          <p:spPr>
            <a:xfrm>
              <a:off x="1071364" y="933607"/>
              <a:ext cx="177800" cy="357699"/>
            </a:xfrm>
            <a:prstGeom prst="rect">
              <a:avLst/>
            </a:prstGeom>
          </p:spPr>
          <p:txBody>
            <a:bodyPr vert="horz" wrap="square" lIns="0" tIns="12700" rIns="0" bIns="0" rtlCol="0">
              <a:spAutoFit/>
            </a:bodyPr>
            <a:lstStyle/>
            <a:p>
              <a:pPr marL="12700">
                <a:lnSpc>
                  <a:spcPct val="100000"/>
                </a:lnSpc>
                <a:spcBef>
                  <a:spcPts val="100"/>
                </a:spcBef>
              </a:pPr>
              <a:r>
                <a:rPr sz="1600">
                  <a:latin typeface="Corbel" panose="020B0503020204020204" pitchFamily="34" charset="0"/>
                  <a:ea typeface="Tahoma" panose="020B0604030504040204" pitchFamily="34" charset="0"/>
                  <a:cs typeface="Tahoma" panose="020B0604030504040204" pitchFamily="34" charset="0"/>
                </a:rPr>
                <a:t>x</a:t>
              </a:r>
            </a:p>
          </p:txBody>
        </p:sp>
      </p:grpSp>
      <p:sp>
        <p:nvSpPr>
          <p:cNvPr id="62" name="TextBox 61">
            <a:extLst>
              <a:ext uri="{FF2B5EF4-FFF2-40B4-BE49-F238E27FC236}">
                <a16:creationId xmlns:a16="http://schemas.microsoft.com/office/drawing/2014/main" id="{BE078AB9-02C5-60E6-CA08-2DBED386F280}"/>
              </a:ext>
            </a:extLst>
          </p:cNvPr>
          <p:cNvSpPr txBox="1"/>
          <p:nvPr/>
        </p:nvSpPr>
        <p:spPr>
          <a:xfrm>
            <a:off x="887343" y="3699516"/>
            <a:ext cx="2517564" cy="817245"/>
          </a:xfrm>
          <a:prstGeom prst="wedgeRoundRectCallout">
            <a:avLst>
              <a:gd name="adj1" fmla="val 57181"/>
              <a:gd name="adj2" fmla="val 3814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marL="12700" marR="5080">
              <a:lnSpc>
                <a:spcPct val="100000"/>
              </a:lnSpc>
            </a:pPr>
            <a:r>
              <a:rPr lang="en-US" sz="1400" spc="-5">
                <a:solidFill>
                  <a:srgbClr val="C00000"/>
                </a:solidFill>
                <a:latin typeface="Corbel" panose="020B0503020204020204" pitchFamily="34" charset="0"/>
                <a:cs typeface="Tahoma" panose="020B0604030504040204" pitchFamily="34" charset="0"/>
              </a:rPr>
              <a:t>If all the gradients flowing back will be </a:t>
            </a:r>
            <a:r>
              <a:rPr lang="en-US" sz="1400" spc="-655">
                <a:solidFill>
                  <a:srgbClr val="C00000"/>
                </a:solidFill>
                <a:latin typeface="Corbel" panose="020B0503020204020204" pitchFamily="34" charset="0"/>
                <a:cs typeface="Tahoma" panose="020B0604030504040204" pitchFamily="34" charset="0"/>
              </a:rPr>
              <a:t> </a:t>
            </a:r>
            <a:r>
              <a:rPr lang="en-US" sz="1400">
                <a:solidFill>
                  <a:srgbClr val="C00000"/>
                </a:solidFill>
                <a:latin typeface="Corbel" panose="020B0503020204020204" pitchFamily="34" charset="0"/>
                <a:cs typeface="Tahoma" panose="020B0604030504040204" pitchFamily="34" charset="0"/>
              </a:rPr>
              <a:t>zero</a:t>
            </a:r>
            <a:r>
              <a:rPr lang="en-US" sz="1400" spc="-15">
                <a:solidFill>
                  <a:srgbClr val="C00000"/>
                </a:solidFill>
                <a:latin typeface="Corbel" panose="020B0503020204020204" pitchFamily="34" charset="0"/>
                <a:cs typeface="Tahoma" panose="020B0604030504040204" pitchFamily="34" charset="0"/>
              </a:rPr>
              <a:t> </a:t>
            </a:r>
            <a:r>
              <a:rPr lang="en-US" sz="1400" spc="-5">
                <a:solidFill>
                  <a:srgbClr val="C00000"/>
                </a:solidFill>
                <a:latin typeface="Corbel" panose="020B0503020204020204" pitchFamily="34" charset="0"/>
                <a:cs typeface="Tahoma" panose="020B0604030504040204" pitchFamily="34" charset="0"/>
              </a:rPr>
              <a:t>and</a:t>
            </a:r>
            <a:r>
              <a:rPr lang="en-US" sz="1400" spc="-15">
                <a:solidFill>
                  <a:srgbClr val="C00000"/>
                </a:solidFill>
                <a:latin typeface="Corbel" panose="020B0503020204020204" pitchFamily="34" charset="0"/>
                <a:cs typeface="Tahoma" panose="020B0604030504040204" pitchFamily="34" charset="0"/>
              </a:rPr>
              <a:t> </a:t>
            </a:r>
            <a:r>
              <a:rPr lang="en-US" sz="1400" spc="-5">
                <a:solidFill>
                  <a:srgbClr val="C00000"/>
                </a:solidFill>
                <a:latin typeface="Corbel" panose="020B0503020204020204" pitchFamily="34" charset="0"/>
                <a:cs typeface="Tahoma" panose="020B0604030504040204" pitchFamily="34" charset="0"/>
              </a:rPr>
              <a:t>weights</a:t>
            </a:r>
            <a:r>
              <a:rPr lang="en-US" sz="1400" spc="-15">
                <a:solidFill>
                  <a:srgbClr val="C00000"/>
                </a:solidFill>
                <a:latin typeface="Corbel" panose="020B0503020204020204" pitchFamily="34" charset="0"/>
                <a:cs typeface="Tahoma" panose="020B0604030504040204" pitchFamily="34" charset="0"/>
              </a:rPr>
              <a:t> </a:t>
            </a:r>
            <a:r>
              <a:rPr lang="en-US" sz="1400" spc="-5">
                <a:solidFill>
                  <a:srgbClr val="C00000"/>
                </a:solidFill>
                <a:latin typeface="Corbel" panose="020B0503020204020204" pitchFamily="34" charset="0"/>
                <a:cs typeface="Tahoma" panose="020B0604030504040204" pitchFamily="34" charset="0"/>
              </a:rPr>
              <a:t>will</a:t>
            </a:r>
            <a:r>
              <a:rPr lang="en-US" sz="1400" spc="-10">
                <a:solidFill>
                  <a:srgbClr val="C00000"/>
                </a:solidFill>
                <a:latin typeface="Corbel" panose="020B0503020204020204" pitchFamily="34" charset="0"/>
                <a:cs typeface="Tahoma" panose="020B0604030504040204" pitchFamily="34" charset="0"/>
              </a:rPr>
              <a:t> </a:t>
            </a:r>
            <a:r>
              <a:rPr lang="en-US" sz="1400" spc="-5">
                <a:solidFill>
                  <a:srgbClr val="C00000"/>
                </a:solidFill>
                <a:latin typeface="Corbel" panose="020B0503020204020204" pitchFamily="34" charset="0"/>
                <a:cs typeface="Tahoma" panose="020B0604030504040204" pitchFamily="34" charset="0"/>
              </a:rPr>
              <a:t>never</a:t>
            </a:r>
            <a:r>
              <a:rPr lang="en-US" sz="1400" spc="-15">
                <a:solidFill>
                  <a:srgbClr val="C00000"/>
                </a:solidFill>
                <a:latin typeface="Corbel" panose="020B0503020204020204" pitchFamily="34" charset="0"/>
                <a:cs typeface="Tahoma" panose="020B0604030504040204" pitchFamily="34" charset="0"/>
              </a:rPr>
              <a:t> </a:t>
            </a:r>
            <a:r>
              <a:rPr lang="en-US" sz="1400">
                <a:solidFill>
                  <a:srgbClr val="C00000"/>
                </a:solidFill>
                <a:latin typeface="Corbel" panose="020B0503020204020204" pitchFamily="34" charset="0"/>
                <a:cs typeface="Tahoma" panose="020B0604030504040204" pitchFamily="34" charset="0"/>
              </a:rPr>
              <a:t>change.</a:t>
            </a:r>
          </a:p>
        </p:txBody>
      </p:sp>
      <p:pic>
        <p:nvPicPr>
          <p:cNvPr id="2050" name="Picture 2" descr="Dance Moves of Deep Learning Activation Functions - YouTube">
            <a:extLst>
              <a:ext uri="{FF2B5EF4-FFF2-40B4-BE49-F238E27FC236}">
                <a16:creationId xmlns:a16="http://schemas.microsoft.com/office/drawing/2014/main" id="{EDDDB5CD-803D-BA7B-07C3-B6E8E76F829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482" t="26546" r="28564" b="26188"/>
          <a:stretch/>
        </p:blipFill>
        <p:spPr bwMode="auto">
          <a:xfrm>
            <a:off x="4781860" y="1465914"/>
            <a:ext cx="1343473" cy="760711"/>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7DAEA65C-9306-7356-AE96-6E47CDDE12EF}"/>
              </a:ext>
            </a:extLst>
          </p:cNvPr>
          <p:cNvSpPr txBox="1"/>
          <p:nvPr/>
        </p:nvSpPr>
        <p:spPr>
          <a:xfrm>
            <a:off x="2257373" y="4925720"/>
            <a:ext cx="4572000" cy="246221"/>
          </a:xfrm>
          <a:prstGeom prst="rect">
            <a:avLst/>
          </a:prstGeom>
          <a:noFill/>
        </p:spPr>
        <p:txBody>
          <a:bodyPr wrap="square">
            <a:spAutoFit/>
          </a:bodyPr>
          <a:lstStyle/>
          <a:p>
            <a:pPr algn="ctr"/>
            <a:r>
              <a:rPr lang="en-US" sz="1000">
                <a:latin typeface="Corbel" panose="020B0503020204020204" pitchFamily="34" charset="0"/>
                <a:ea typeface="Tahoma" panose="020B0604030504040204" pitchFamily="34" charset="0"/>
                <a:cs typeface="Tahoma" panose="020B0604030504040204" pitchFamily="34" charset="0"/>
              </a:rPr>
              <a:t>[dance figure: </a:t>
            </a:r>
            <a:r>
              <a:rPr lang="en-US" sz="1000">
                <a:latin typeface="Corbel" panose="020B0503020204020204" pitchFamily="34" charset="0"/>
                <a:ea typeface="Tahoma" panose="020B0604030504040204" pitchFamily="34" charset="0"/>
                <a:cs typeface="Tahoma" panose="020B0604030504040204" pitchFamily="34" charset="0"/>
                <a:hlinkClick r:id="rId11"/>
              </a:rPr>
              <a:t>https://www.imaginary.org/gallery/maths-dance-moves</a:t>
            </a:r>
            <a:r>
              <a:rPr lang="en-US" sz="1000">
                <a:latin typeface="Corbel" panose="020B0503020204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821139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5C24-3D81-BD61-49E1-C029BBD989E3}"/>
              </a:ext>
            </a:extLst>
          </p:cNvPr>
          <p:cNvSpPr>
            <a:spLocks noGrp="1"/>
          </p:cNvSpPr>
          <p:nvPr>
            <p:ph type="title"/>
          </p:nvPr>
        </p:nvSpPr>
        <p:spPr/>
        <p:txBody>
          <a:bodyPr>
            <a:normAutofit/>
          </a:bodyPr>
          <a:lstStyle/>
          <a:p>
            <a:r>
              <a:rPr lang="en-US"/>
              <a:t>Activation Functions : Tanh </a:t>
            </a:r>
          </a:p>
        </p:txBody>
      </p:sp>
      <p:sp>
        <p:nvSpPr>
          <p:cNvPr id="3" name="Content Placeholder 2">
            <a:extLst>
              <a:ext uri="{FF2B5EF4-FFF2-40B4-BE49-F238E27FC236}">
                <a16:creationId xmlns:a16="http://schemas.microsoft.com/office/drawing/2014/main" id="{8C819E12-0A18-076C-AA15-566553C7F3EF}"/>
              </a:ext>
            </a:extLst>
          </p:cNvPr>
          <p:cNvSpPr>
            <a:spLocks noGrp="1"/>
          </p:cNvSpPr>
          <p:nvPr>
            <p:ph type="body" sz="quarter" idx="16"/>
          </p:nvPr>
        </p:nvSpPr>
        <p:spPr/>
        <p:txBody>
          <a:bodyPr>
            <a:normAutofit/>
          </a:bodyPr>
          <a:lstStyle/>
          <a:p>
            <a:endParaRPr lang="en-US" sz="1800" dirty="0"/>
          </a:p>
          <a:p>
            <a:endParaRPr lang="en-US" sz="1800" dirty="0"/>
          </a:p>
          <a:p>
            <a:r>
              <a:rPr lang="en-US" sz="1800" dirty="0"/>
              <a:t>Symmetric around [-1, 1] </a:t>
            </a:r>
          </a:p>
          <a:p>
            <a:r>
              <a:rPr lang="en-US" sz="1800" dirty="0">
                <a:solidFill>
                  <a:srgbClr val="C00000"/>
                </a:solidFill>
              </a:rPr>
              <a:t>Still saturates |x| &gt; 3 and “kill” the gradients </a:t>
            </a:r>
            <a:endParaRPr lang="en-US" sz="1800" dirty="0">
              <a:solidFill>
                <a:srgbClr val="00B050"/>
              </a:solidFill>
            </a:endParaRPr>
          </a:p>
          <a:p>
            <a:r>
              <a:rPr lang="en-US" sz="1800" dirty="0">
                <a:solidFill>
                  <a:srgbClr val="00B050"/>
                </a:solidFill>
              </a:rPr>
              <a:t>Zero-centered — faster optimization (why?) </a:t>
            </a:r>
          </a:p>
        </p:txBody>
      </p:sp>
      <p:pic>
        <p:nvPicPr>
          <p:cNvPr id="2050" name="Picture 2" descr="Dance Moves of Deep Learning Activation Functions - YouTube">
            <a:extLst>
              <a:ext uri="{FF2B5EF4-FFF2-40B4-BE49-F238E27FC236}">
                <a16:creationId xmlns:a16="http://schemas.microsoft.com/office/drawing/2014/main" id="{EDDDB5CD-803D-BA7B-07C3-B6E8E76F8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82" t="26546" r="28564" b="26188"/>
          <a:stretch/>
        </p:blipFill>
        <p:spPr bwMode="auto">
          <a:xfrm>
            <a:off x="5013331" y="1162317"/>
            <a:ext cx="1343473" cy="760711"/>
          </a:xfrm>
          <a:prstGeom prst="rect">
            <a:avLst/>
          </a:prstGeom>
          <a:noFill/>
          <a:extLst>
            <a:ext uri="{909E8E84-426E-40DD-AFC4-6F175D3DCCD1}">
              <a14:hiddenFill xmlns:a14="http://schemas.microsoft.com/office/drawing/2010/main">
                <a:solidFill>
                  <a:srgbClr val="FFFFFF"/>
                </a:solidFill>
              </a14:hiddenFill>
            </a:ext>
          </a:extLst>
        </p:spPr>
      </p:pic>
      <p:sp>
        <p:nvSpPr>
          <p:cNvPr id="2049" name="TextBox 2048">
            <a:extLst>
              <a:ext uri="{FF2B5EF4-FFF2-40B4-BE49-F238E27FC236}">
                <a16:creationId xmlns:a16="http://schemas.microsoft.com/office/drawing/2014/main" id="{7DAEA65C-9306-7356-AE96-6E47CDDE12EF}"/>
              </a:ext>
            </a:extLst>
          </p:cNvPr>
          <p:cNvSpPr txBox="1"/>
          <p:nvPr/>
        </p:nvSpPr>
        <p:spPr>
          <a:xfrm>
            <a:off x="2257373" y="4925720"/>
            <a:ext cx="4572000" cy="246221"/>
          </a:xfrm>
          <a:prstGeom prst="rect">
            <a:avLst/>
          </a:prstGeom>
          <a:noFill/>
        </p:spPr>
        <p:txBody>
          <a:bodyPr wrap="square">
            <a:spAutoFit/>
          </a:bodyPr>
          <a:lstStyle/>
          <a:p>
            <a:pPr algn="ctr"/>
            <a:r>
              <a:rPr lang="en-US" sz="1000">
                <a:latin typeface="Corbel" panose="020B0503020204020204" pitchFamily="34" charset="0"/>
                <a:ea typeface="Tahoma" panose="020B0604030504040204" pitchFamily="34" charset="0"/>
                <a:cs typeface="Tahoma" panose="020B0604030504040204" pitchFamily="34" charset="0"/>
              </a:rPr>
              <a:t>[dance figure: </a:t>
            </a:r>
            <a:r>
              <a:rPr lang="en-US" sz="1000">
                <a:latin typeface="Corbel" panose="020B0503020204020204" pitchFamily="34" charset="0"/>
                <a:ea typeface="Tahoma" panose="020B0604030504040204" pitchFamily="34" charset="0"/>
                <a:cs typeface="Tahoma" panose="020B0604030504040204" pitchFamily="34" charset="0"/>
                <a:hlinkClick r:id="rId4"/>
              </a:rPr>
              <a:t>https://www.imaginary.org/gallery/maths-dance-moves</a:t>
            </a:r>
            <a:r>
              <a:rPr lang="en-US" sz="1000">
                <a:latin typeface="Corbel" panose="020B0503020204020204" pitchFamily="34" charset="0"/>
                <a:ea typeface="Tahoma" panose="020B0604030504040204" pitchFamily="34" charset="0"/>
                <a:cs typeface="Tahoma" panose="020B0604030504040204" pitchFamily="34" charset="0"/>
              </a:rPr>
              <a:t>] </a:t>
            </a:r>
          </a:p>
        </p:txBody>
      </p:sp>
      <p:pic>
        <p:nvPicPr>
          <p:cNvPr id="9" name="Picture 8" descr="Diagram&#10;&#10;Description automatically generated">
            <a:extLst>
              <a:ext uri="{FF2B5EF4-FFF2-40B4-BE49-F238E27FC236}">
                <a16:creationId xmlns:a16="http://schemas.microsoft.com/office/drawing/2014/main" id="{8422E832-F98A-841D-5A2D-80249F7981D7}"/>
              </a:ext>
            </a:extLst>
          </p:cNvPr>
          <p:cNvPicPr>
            <a:picLocks noChangeAspect="1"/>
          </p:cNvPicPr>
          <p:nvPr/>
        </p:nvPicPr>
        <p:blipFill>
          <a:blip r:embed="rId5"/>
          <a:stretch>
            <a:fillRect/>
          </a:stretch>
        </p:blipFill>
        <p:spPr>
          <a:xfrm>
            <a:off x="6442407" y="675277"/>
            <a:ext cx="2176927" cy="2196899"/>
          </a:xfrm>
          <a:prstGeom prst="rect">
            <a:avLst/>
          </a:prstGeom>
        </p:spPr>
      </p:pic>
      <p:sp>
        <p:nvSpPr>
          <p:cNvPr id="11" name="TextBox 10">
            <a:extLst>
              <a:ext uri="{FF2B5EF4-FFF2-40B4-BE49-F238E27FC236}">
                <a16:creationId xmlns:a16="http://schemas.microsoft.com/office/drawing/2014/main" id="{354B6F89-0521-818F-FAEF-1D100766A6CB}"/>
              </a:ext>
            </a:extLst>
          </p:cNvPr>
          <p:cNvSpPr txBox="1"/>
          <p:nvPr/>
        </p:nvSpPr>
        <p:spPr>
          <a:xfrm>
            <a:off x="6628995" y="2872176"/>
            <a:ext cx="1803750" cy="307777"/>
          </a:xfrm>
          <a:prstGeom prst="rect">
            <a:avLst/>
          </a:prstGeom>
          <a:noFill/>
        </p:spPr>
        <p:txBody>
          <a:bodyPr wrap="square">
            <a:spAutoFit/>
          </a:bodyPr>
          <a:lstStyle/>
          <a:p>
            <a:r>
              <a:rPr lang="en-US">
                <a:latin typeface="Corbel" panose="020B0503020204020204" pitchFamily="34" charset="0"/>
                <a:ea typeface="Tahoma" panose="020B0604030504040204" pitchFamily="34" charset="0"/>
                <a:cs typeface="Tahoma" panose="020B0604030504040204" pitchFamily="34" charset="0"/>
              </a:rPr>
              <a:t>[</a:t>
            </a:r>
            <a:r>
              <a:rPr lang="en-US" err="1">
                <a:latin typeface="Corbel" panose="020B0503020204020204" pitchFamily="34" charset="0"/>
                <a:ea typeface="Tahoma" panose="020B0604030504040204" pitchFamily="34" charset="0"/>
                <a:cs typeface="Tahoma" panose="020B0604030504040204" pitchFamily="34" charset="0"/>
              </a:rPr>
              <a:t>LeCun</a:t>
            </a:r>
            <a:r>
              <a:rPr lang="en-US">
                <a:latin typeface="Corbel" panose="020B0503020204020204" pitchFamily="34" charset="0"/>
                <a:ea typeface="Tahoma" panose="020B0604030504040204" pitchFamily="34" charset="0"/>
                <a:cs typeface="Tahoma" panose="020B0604030504040204" pitchFamily="34" charset="0"/>
              </a:rPr>
              <a:t> et al., 1991]</a:t>
            </a:r>
          </a:p>
        </p:txBody>
      </p:sp>
    </p:spTree>
    <p:extLst>
      <p:ext uri="{BB962C8B-B14F-4D97-AF65-F5344CB8AC3E}">
        <p14:creationId xmlns:p14="http://schemas.microsoft.com/office/powerpoint/2010/main" val="824499140"/>
      </p:ext>
    </p:extLst>
  </p:cSld>
  <p:clrMapOvr>
    <a:masterClrMapping/>
  </p:clrMapOvr>
  <p:extLst>
    <p:ext uri="{6950BFC3-D8DA-4A85-94F7-54DA5524770B}">
      <p188:commentRel xmlns:p188="http://schemas.microsoft.com/office/powerpoint/2018/8/main" r:id="rId2"/>
    </p:ext>
  </p:extLs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5C24-3D81-BD61-49E1-C029BBD989E3}"/>
              </a:ext>
            </a:extLst>
          </p:cNvPr>
          <p:cNvSpPr>
            <a:spLocks noGrp="1"/>
          </p:cNvSpPr>
          <p:nvPr>
            <p:ph type="title"/>
          </p:nvPr>
        </p:nvSpPr>
        <p:spPr/>
        <p:txBody>
          <a:bodyPr>
            <a:normAutofit/>
          </a:bodyPr>
          <a:lstStyle/>
          <a:p>
            <a:r>
              <a:rPr lang="en-US"/>
              <a:t>Activation Functions : </a:t>
            </a:r>
            <a:r>
              <a:rPr lang="en-US" err="1"/>
              <a:t>ReLU</a:t>
            </a:r>
            <a:r>
              <a:rPr lang="en-US"/>
              <a:t> </a:t>
            </a:r>
          </a:p>
        </p:txBody>
      </p:sp>
      <p:sp>
        <p:nvSpPr>
          <p:cNvPr id="3" name="Content Placeholder 2">
            <a:extLst>
              <a:ext uri="{FF2B5EF4-FFF2-40B4-BE49-F238E27FC236}">
                <a16:creationId xmlns:a16="http://schemas.microsoft.com/office/drawing/2014/main" id="{8C819E12-0A18-076C-AA15-566553C7F3EF}"/>
              </a:ext>
            </a:extLst>
          </p:cNvPr>
          <p:cNvSpPr>
            <a:spLocks noGrp="1"/>
          </p:cNvSpPr>
          <p:nvPr>
            <p:ph type="body" sz="quarter" idx="16"/>
          </p:nvPr>
        </p:nvSpPr>
        <p:spPr/>
        <p:txBody>
          <a:bodyPr/>
          <a:lstStyle/>
          <a:p>
            <a:r>
              <a:rPr lang="en-US"/>
              <a:t>Computationally efficient</a:t>
            </a:r>
          </a:p>
          <a:p>
            <a:r>
              <a:rPr lang="en-US"/>
              <a:t>In practice, </a:t>
            </a:r>
            <a:r>
              <a:rPr lang="en-US">
                <a:solidFill>
                  <a:srgbClr val="00B050"/>
                </a:solidFill>
              </a:rPr>
              <a:t>converges faster than </a:t>
            </a:r>
            <a:br>
              <a:rPr lang="en-US">
                <a:solidFill>
                  <a:srgbClr val="00B050"/>
                </a:solidFill>
              </a:rPr>
            </a:br>
            <a:r>
              <a:rPr lang="en-US">
                <a:solidFill>
                  <a:srgbClr val="00B050"/>
                </a:solidFill>
              </a:rPr>
              <a:t>sigmoid/tanh in practice</a:t>
            </a:r>
          </a:p>
          <a:p>
            <a:r>
              <a:rPr lang="en-US">
                <a:solidFill>
                  <a:srgbClr val="C00000"/>
                </a:solidFill>
              </a:rPr>
              <a:t>Does not saturate (in +region) — will die less! </a:t>
            </a:r>
            <a:br>
              <a:rPr lang="en-US">
                <a:solidFill>
                  <a:srgbClr val="C00000"/>
                </a:solidFill>
              </a:rPr>
            </a:br>
            <a:endParaRPr lang="en-US">
              <a:solidFill>
                <a:srgbClr val="C00000"/>
              </a:solidFill>
            </a:endParaRPr>
          </a:p>
        </p:txBody>
      </p:sp>
      <p:sp>
        <p:nvSpPr>
          <p:cNvPr id="2049" name="TextBox 2048">
            <a:extLst>
              <a:ext uri="{FF2B5EF4-FFF2-40B4-BE49-F238E27FC236}">
                <a16:creationId xmlns:a16="http://schemas.microsoft.com/office/drawing/2014/main" id="{7DAEA65C-9306-7356-AE96-6E47CDDE12EF}"/>
              </a:ext>
            </a:extLst>
          </p:cNvPr>
          <p:cNvSpPr txBox="1"/>
          <p:nvPr/>
        </p:nvSpPr>
        <p:spPr>
          <a:xfrm>
            <a:off x="2257373" y="4925720"/>
            <a:ext cx="4572000" cy="246221"/>
          </a:xfrm>
          <a:prstGeom prst="rect">
            <a:avLst/>
          </a:prstGeom>
          <a:noFill/>
        </p:spPr>
        <p:txBody>
          <a:bodyPr wrap="square">
            <a:spAutoFit/>
          </a:bodyPr>
          <a:lstStyle/>
          <a:p>
            <a:pPr algn="ctr"/>
            <a:r>
              <a:rPr lang="en-US" sz="1000">
                <a:latin typeface="Corbel" panose="020B0503020204020204" pitchFamily="34" charset="0"/>
                <a:ea typeface="Tahoma" panose="020B0604030504040204" pitchFamily="34" charset="0"/>
                <a:cs typeface="Tahoma" panose="020B0604030504040204" pitchFamily="34" charset="0"/>
              </a:rPr>
              <a:t>[dance figure: </a:t>
            </a:r>
            <a:r>
              <a:rPr lang="en-US" sz="1000">
                <a:latin typeface="Corbel" panose="020B0503020204020204" pitchFamily="34" charset="0"/>
                <a:ea typeface="Tahoma" panose="020B0604030504040204" pitchFamily="34" charset="0"/>
                <a:cs typeface="Tahoma" panose="020B0604030504040204" pitchFamily="34" charset="0"/>
                <a:hlinkClick r:id="rId2"/>
              </a:rPr>
              <a:t>https://www.imaginary.org/gallery/maths-dance-moves</a:t>
            </a:r>
            <a:r>
              <a:rPr lang="en-US" sz="1000">
                <a:latin typeface="Corbel" panose="020B0503020204020204" pitchFamily="34" charset="0"/>
                <a:ea typeface="Tahoma" panose="020B0604030504040204" pitchFamily="34" charset="0"/>
                <a:cs typeface="Tahoma" panose="020B0604030504040204" pitchFamily="34" charset="0"/>
              </a:rPr>
              <a:t>] </a:t>
            </a:r>
          </a:p>
        </p:txBody>
      </p:sp>
      <p:pic>
        <p:nvPicPr>
          <p:cNvPr id="10" name="object 7">
            <a:extLst>
              <a:ext uri="{FF2B5EF4-FFF2-40B4-BE49-F238E27FC236}">
                <a16:creationId xmlns:a16="http://schemas.microsoft.com/office/drawing/2014/main" id="{EA35EC4B-4DFA-8570-3A64-4C32F0123745}"/>
              </a:ext>
            </a:extLst>
          </p:cNvPr>
          <p:cNvPicPr/>
          <p:nvPr/>
        </p:nvPicPr>
        <p:blipFill>
          <a:blip r:embed="rId3" cstate="print"/>
          <a:stretch>
            <a:fillRect/>
          </a:stretch>
        </p:blipFill>
        <p:spPr>
          <a:xfrm>
            <a:off x="6233893" y="486508"/>
            <a:ext cx="2215351" cy="1824913"/>
          </a:xfrm>
          <a:prstGeom prst="rect">
            <a:avLst/>
          </a:prstGeom>
        </p:spPr>
      </p:pic>
      <p:pic>
        <p:nvPicPr>
          <p:cNvPr id="3074" name="Picture 2" descr="ReLU as Neural Networks Activation Function - Sefik Ilkin Serengil">
            <a:extLst>
              <a:ext uri="{FF2B5EF4-FFF2-40B4-BE49-F238E27FC236}">
                <a16:creationId xmlns:a16="http://schemas.microsoft.com/office/drawing/2014/main" id="{F4171D73-1F1B-6B05-4A7D-954C38617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579"/>
          <a:stretch/>
        </p:blipFill>
        <p:spPr bwMode="auto">
          <a:xfrm>
            <a:off x="4572000" y="1019736"/>
            <a:ext cx="1288050" cy="93238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5">
            <a:extLst>
              <a:ext uri="{FF2B5EF4-FFF2-40B4-BE49-F238E27FC236}">
                <a16:creationId xmlns:a16="http://schemas.microsoft.com/office/drawing/2014/main" id="{34CCFC72-D6B0-780B-8A7D-A401A6169F9A}"/>
              </a:ext>
            </a:extLst>
          </p:cNvPr>
          <p:cNvSpPr txBox="1"/>
          <p:nvPr/>
        </p:nvSpPr>
        <p:spPr>
          <a:xfrm>
            <a:off x="6278977" y="2446171"/>
            <a:ext cx="2170267" cy="505267"/>
          </a:xfrm>
          <a:prstGeom prst="rect">
            <a:avLst/>
          </a:prstGeom>
        </p:spPr>
        <p:txBody>
          <a:bodyPr vert="horz" wrap="square" lIns="0" tIns="12700" rIns="0" bIns="0" rtlCol="0">
            <a:spAutoFit/>
          </a:bodyPr>
          <a:lstStyle/>
          <a:p>
            <a:pPr marL="12700" algn="ctr">
              <a:lnSpc>
                <a:spcPct val="100000"/>
              </a:lnSpc>
              <a:spcBef>
                <a:spcPts val="100"/>
              </a:spcBef>
            </a:pPr>
            <a:r>
              <a:rPr sz="1600" spc="-5" err="1">
                <a:latin typeface="Corbel" panose="020B0503020204020204" pitchFamily="34" charset="0"/>
                <a:ea typeface="Tahoma" panose="020B0604030504040204" pitchFamily="34" charset="0"/>
                <a:cs typeface="Tahoma" panose="020B0604030504040204" pitchFamily="34" charset="0"/>
              </a:rPr>
              <a:t>ReLU</a:t>
            </a:r>
            <a:endParaRPr sz="1600">
              <a:latin typeface="Corbel" panose="020B0503020204020204" pitchFamily="34" charset="0"/>
              <a:ea typeface="Tahoma" panose="020B0604030504040204" pitchFamily="34" charset="0"/>
              <a:cs typeface="Tahoma" panose="020B0604030504040204" pitchFamily="34" charset="0"/>
            </a:endParaRPr>
          </a:p>
          <a:p>
            <a:pPr marL="12700" algn="ctr">
              <a:lnSpc>
                <a:spcPct val="100000"/>
              </a:lnSpc>
            </a:pPr>
            <a:r>
              <a:rPr sz="1600">
                <a:latin typeface="Corbel" panose="020B0503020204020204" pitchFamily="34" charset="0"/>
                <a:ea typeface="Tahoma" panose="020B0604030504040204" pitchFamily="34" charset="0"/>
                <a:cs typeface="Tahoma" panose="020B0604030504040204" pitchFamily="34" charset="0"/>
              </a:rPr>
              <a:t>(Rectified</a:t>
            </a:r>
            <a:r>
              <a:rPr sz="1600" spc="-50">
                <a:latin typeface="Corbel" panose="020B0503020204020204" pitchFamily="34" charset="0"/>
                <a:ea typeface="Tahoma" panose="020B0604030504040204" pitchFamily="34" charset="0"/>
                <a:cs typeface="Tahoma" panose="020B0604030504040204" pitchFamily="34" charset="0"/>
              </a:rPr>
              <a:t> </a:t>
            </a:r>
            <a:r>
              <a:rPr sz="1600" spc="-5">
                <a:latin typeface="Corbel" panose="020B0503020204020204" pitchFamily="34" charset="0"/>
                <a:ea typeface="Tahoma" panose="020B0604030504040204" pitchFamily="34" charset="0"/>
                <a:cs typeface="Tahoma" panose="020B0604030504040204" pitchFamily="34" charset="0"/>
              </a:rPr>
              <a:t>Linear</a:t>
            </a:r>
            <a:r>
              <a:rPr sz="1600" spc="-50">
                <a:latin typeface="Corbel" panose="020B0503020204020204" pitchFamily="34" charset="0"/>
                <a:ea typeface="Tahoma" panose="020B0604030504040204" pitchFamily="34" charset="0"/>
                <a:cs typeface="Tahoma" panose="020B0604030504040204" pitchFamily="34" charset="0"/>
              </a:rPr>
              <a:t> </a:t>
            </a:r>
            <a:r>
              <a:rPr sz="1600" spc="-5">
                <a:latin typeface="Corbel" panose="020B0503020204020204" pitchFamily="34" charset="0"/>
                <a:ea typeface="Tahoma" panose="020B0604030504040204" pitchFamily="34" charset="0"/>
                <a:cs typeface="Tahoma" panose="020B0604030504040204" pitchFamily="34" charset="0"/>
              </a:rPr>
              <a:t>Unit)</a:t>
            </a:r>
            <a:endParaRPr sz="1600">
              <a:latin typeface="Corbel" panose="020B0503020204020204" pitchFamily="34" charset="0"/>
              <a:ea typeface="Tahoma" panose="020B0604030504040204" pitchFamily="34" charset="0"/>
              <a:cs typeface="Tahoma" panose="020B0604030504040204" pitchFamily="34" charset="0"/>
            </a:endParaRPr>
          </a:p>
        </p:txBody>
      </p:sp>
      <p:sp>
        <p:nvSpPr>
          <p:cNvPr id="12" name="object 6">
            <a:extLst>
              <a:ext uri="{FF2B5EF4-FFF2-40B4-BE49-F238E27FC236}">
                <a16:creationId xmlns:a16="http://schemas.microsoft.com/office/drawing/2014/main" id="{7A13DC27-249C-271C-7729-8CDE693048A7}"/>
              </a:ext>
            </a:extLst>
          </p:cNvPr>
          <p:cNvSpPr txBox="1"/>
          <p:nvPr/>
        </p:nvSpPr>
        <p:spPr>
          <a:xfrm>
            <a:off x="6233893" y="3017183"/>
            <a:ext cx="2447290" cy="299720"/>
          </a:xfrm>
          <a:prstGeom prst="rect">
            <a:avLst/>
          </a:prstGeom>
        </p:spPr>
        <p:txBody>
          <a:bodyPr vert="horz" wrap="square" lIns="0" tIns="12700" rIns="0" bIns="0" rtlCol="0">
            <a:spAutoFit/>
          </a:bodyPr>
          <a:lstStyle/>
          <a:p>
            <a:pPr marL="12700">
              <a:lnSpc>
                <a:spcPct val="100000"/>
              </a:lnSpc>
              <a:spcBef>
                <a:spcPts val="100"/>
              </a:spcBef>
            </a:pPr>
            <a:r>
              <a:rPr sz="1800" spc="-5">
                <a:solidFill>
                  <a:srgbClr val="0000FF"/>
                </a:solidFill>
                <a:latin typeface="Corbel" panose="020B0503020204020204" pitchFamily="34" charset="0"/>
                <a:ea typeface="Tahoma" panose="020B0604030504040204" pitchFamily="34" charset="0"/>
                <a:cs typeface="Tahoma" panose="020B0604030504040204" pitchFamily="34" charset="0"/>
              </a:rPr>
              <a:t>[</a:t>
            </a:r>
            <a:r>
              <a:rPr sz="1800" spc="-5" err="1">
                <a:solidFill>
                  <a:srgbClr val="0000FF"/>
                </a:solidFill>
                <a:latin typeface="Corbel" panose="020B0503020204020204" pitchFamily="34" charset="0"/>
                <a:ea typeface="Tahoma" panose="020B0604030504040204" pitchFamily="34" charset="0"/>
                <a:cs typeface="Tahoma" panose="020B0604030504040204" pitchFamily="34" charset="0"/>
              </a:rPr>
              <a:t>Krizhevsky</a:t>
            </a:r>
            <a:r>
              <a:rPr sz="1800" spc="-35">
                <a:solidFill>
                  <a:srgbClr val="0000FF"/>
                </a:solidFill>
                <a:latin typeface="Corbel" panose="020B0503020204020204" pitchFamily="34" charset="0"/>
                <a:ea typeface="Tahoma" panose="020B0604030504040204" pitchFamily="34" charset="0"/>
                <a:cs typeface="Tahoma" panose="020B0604030504040204" pitchFamily="34" charset="0"/>
              </a:rPr>
              <a:t> </a:t>
            </a:r>
            <a:r>
              <a:rPr sz="1800" spc="-5">
                <a:solidFill>
                  <a:srgbClr val="0000FF"/>
                </a:solidFill>
                <a:latin typeface="Corbel" panose="020B0503020204020204" pitchFamily="34" charset="0"/>
                <a:ea typeface="Tahoma" panose="020B0604030504040204" pitchFamily="34" charset="0"/>
                <a:cs typeface="Tahoma" panose="020B0604030504040204" pitchFamily="34" charset="0"/>
              </a:rPr>
              <a:t>et</a:t>
            </a:r>
            <a:r>
              <a:rPr sz="1800" spc="-30">
                <a:solidFill>
                  <a:srgbClr val="0000FF"/>
                </a:solidFill>
                <a:latin typeface="Corbel" panose="020B0503020204020204" pitchFamily="34" charset="0"/>
                <a:ea typeface="Tahoma" panose="020B0604030504040204" pitchFamily="34" charset="0"/>
                <a:cs typeface="Tahoma" panose="020B0604030504040204" pitchFamily="34" charset="0"/>
              </a:rPr>
              <a:t> </a:t>
            </a:r>
            <a:r>
              <a:rPr sz="1800" spc="-5">
                <a:solidFill>
                  <a:srgbClr val="0000FF"/>
                </a:solidFill>
                <a:latin typeface="Corbel" panose="020B0503020204020204" pitchFamily="34" charset="0"/>
                <a:ea typeface="Tahoma" panose="020B0604030504040204" pitchFamily="34" charset="0"/>
                <a:cs typeface="Tahoma" panose="020B0604030504040204" pitchFamily="34" charset="0"/>
              </a:rPr>
              <a:t>al.,</a:t>
            </a:r>
            <a:r>
              <a:rPr sz="1800" spc="-30">
                <a:solidFill>
                  <a:srgbClr val="0000FF"/>
                </a:solidFill>
                <a:latin typeface="Corbel" panose="020B0503020204020204" pitchFamily="34" charset="0"/>
                <a:ea typeface="Tahoma" panose="020B0604030504040204" pitchFamily="34" charset="0"/>
                <a:cs typeface="Tahoma" panose="020B0604030504040204" pitchFamily="34" charset="0"/>
              </a:rPr>
              <a:t> </a:t>
            </a:r>
            <a:r>
              <a:rPr sz="1800" spc="-5">
                <a:solidFill>
                  <a:srgbClr val="0000FF"/>
                </a:solidFill>
                <a:latin typeface="Corbel" panose="020B0503020204020204" pitchFamily="34" charset="0"/>
                <a:ea typeface="Tahoma" panose="020B0604030504040204" pitchFamily="34" charset="0"/>
                <a:cs typeface="Tahoma" panose="020B0604030504040204" pitchFamily="34" charset="0"/>
              </a:rPr>
              <a:t>2012]</a:t>
            </a:r>
            <a:endParaRPr sz="18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92413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5C24-3D81-BD61-49E1-C029BBD989E3}"/>
              </a:ext>
            </a:extLst>
          </p:cNvPr>
          <p:cNvSpPr>
            <a:spLocks noGrp="1"/>
          </p:cNvSpPr>
          <p:nvPr>
            <p:ph type="title"/>
          </p:nvPr>
        </p:nvSpPr>
        <p:spPr/>
        <p:txBody>
          <a:bodyPr>
            <a:normAutofit/>
          </a:bodyPr>
          <a:lstStyle/>
          <a:p>
            <a:r>
              <a:rPr lang="en-US"/>
              <a:t>Activation Functions : Leaky </a:t>
            </a:r>
            <a:r>
              <a:rPr lang="en-US" err="1"/>
              <a:t>ReLU</a:t>
            </a:r>
            <a:r>
              <a:rPr lang="en-US"/>
              <a:t> </a:t>
            </a:r>
          </a:p>
        </p:txBody>
      </p:sp>
      <p:sp>
        <p:nvSpPr>
          <p:cNvPr id="3" name="Content Placeholder 2">
            <a:extLst>
              <a:ext uri="{FF2B5EF4-FFF2-40B4-BE49-F238E27FC236}">
                <a16:creationId xmlns:a16="http://schemas.microsoft.com/office/drawing/2014/main" id="{8C819E12-0A18-076C-AA15-566553C7F3EF}"/>
              </a:ext>
            </a:extLst>
          </p:cNvPr>
          <p:cNvSpPr>
            <a:spLocks noGrp="1"/>
          </p:cNvSpPr>
          <p:nvPr>
            <p:ph type="body" sz="quarter" idx="16"/>
          </p:nvPr>
        </p:nvSpPr>
        <p:spPr/>
        <p:txBody>
          <a:bodyPr>
            <a:normAutofit fontScale="85000" lnSpcReduction="20000"/>
          </a:bodyPr>
          <a:lstStyle/>
          <a:p>
            <a:pPr>
              <a:lnSpc>
                <a:spcPct val="110000"/>
              </a:lnSpc>
            </a:pPr>
            <a:r>
              <a:rPr lang="en-US" dirty="0">
                <a:solidFill>
                  <a:srgbClr val="C00000"/>
                </a:solidFill>
              </a:rPr>
              <a:t>Does not saturate — will not die. </a:t>
            </a:r>
          </a:p>
          <a:p>
            <a:pPr>
              <a:lnSpc>
                <a:spcPct val="110000"/>
              </a:lnSpc>
            </a:pPr>
            <a:r>
              <a:rPr lang="en-US" dirty="0"/>
              <a:t>Computationally efficient</a:t>
            </a:r>
          </a:p>
          <a:p>
            <a:pPr>
              <a:lnSpc>
                <a:spcPct val="110000"/>
              </a:lnSpc>
            </a:pPr>
            <a:r>
              <a:rPr lang="en-US" dirty="0"/>
              <a:t>In practice it converges faster than </a:t>
            </a:r>
            <a:br>
              <a:rPr lang="en-US" dirty="0"/>
            </a:br>
            <a:r>
              <a:rPr lang="en-US" dirty="0"/>
              <a:t>sigmoid/tanh in practice</a:t>
            </a:r>
          </a:p>
          <a:p>
            <a:pPr>
              <a:lnSpc>
                <a:spcPct val="110000"/>
              </a:lnSpc>
            </a:pPr>
            <a:endParaRPr lang="en-US" dirty="0"/>
          </a:p>
          <a:p>
            <a:pPr>
              <a:lnSpc>
                <a:spcPct val="110000"/>
              </a:lnSpc>
            </a:pPr>
            <a:r>
              <a:rPr lang="en-US" dirty="0"/>
              <a:t>Other parametrized variants: </a:t>
            </a:r>
          </a:p>
          <a:p>
            <a:pPr lvl="1">
              <a:lnSpc>
                <a:spcPct val="110000"/>
              </a:lnSpc>
            </a:pPr>
            <a:r>
              <a:rPr lang="en-US" dirty="0"/>
              <a:t>Parametric Rectifier (</a:t>
            </a:r>
            <a:r>
              <a:rPr lang="en-US" dirty="0" err="1"/>
              <a:t>PReLU</a:t>
            </a:r>
            <a:r>
              <a:rPr lang="en-US" dirty="0"/>
              <a:t>):</a:t>
            </a:r>
            <a:br>
              <a:rPr lang="en-US" dirty="0"/>
            </a:br>
            <a:endParaRPr lang="en-US" dirty="0"/>
          </a:p>
          <a:p>
            <a:pPr lvl="1">
              <a:lnSpc>
                <a:spcPct val="110000"/>
              </a:lnSpc>
            </a:pPr>
            <a:r>
              <a:rPr lang="en-US" dirty="0" err="1"/>
              <a:t>Maxout</a:t>
            </a:r>
            <a:r>
              <a:rPr lang="en-US" dirty="0"/>
              <a:t>: </a:t>
            </a:r>
            <a:br>
              <a:rPr lang="en-US" dirty="0"/>
            </a:br>
            <a:endParaRPr lang="en-US" dirty="0"/>
          </a:p>
          <a:p>
            <a:pPr>
              <a:lnSpc>
                <a:spcPct val="110000"/>
              </a:lnSpc>
            </a:pPr>
            <a:r>
              <a:rPr lang="en-US" dirty="0"/>
              <a:t>Provide more flexibility, though at the cost of more learnable parameters. </a:t>
            </a:r>
          </a:p>
          <a:p>
            <a:pPr lvl="1">
              <a:lnSpc>
                <a:spcPct val="110000"/>
              </a:lnSpc>
            </a:pPr>
            <a:r>
              <a:rPr lang="en-US" dirty="0"/>
              <a:t>For example, </a:t>
            </a:r>
            <a:r>
              <a:rPr lang="en-US" dirty="0" err="1"/>
              <a:t>Maxout</a:t>
            </a:r>
            <a:r>
              <a:rPr lang="en-US" dirty="0"/>
              <a:t> doubles the number of parameters. </a:t>
            </a:r>
          </a:p>
        </p:txBody>
      </p:sp>
      <p:sp>
        <p:nvSpPr>
          <p:cNvPr id="2049" name="TextBox 2048">
            <a:extLst>
              <a:ext uri="{FF2B5EF4-FFF2-40B4-BE49-F238E27FC236}">
                <a16:creationId xmlns:a16="http://schemas.microsoft.com/office/drawing/2014/main" id="{7DAEA65C-9306-7356-AE96-6E47CDDE12EF}"/>
              </a:ext>
            </a:extLst>
          </p:cNvPr>
          <p:cNvSpPr txBox="1"/>
          <p:nvPr/>
        </p:nvSpPr>
        <p:spPr>
          <a:xfrm>
            <a:off x="2257373" y="4925720"/>
            <a:ext cx="4572000" cy="246221"/>
          </a:xfrm>
          <a:prstGeom prst="rect">
            <a:avLst/>
          </a:prstGeom>
          <a:noFill/>
        </p:spPr>
        <p:txBody>
          <a:bodyPr wrap="square">
            <a:spAutoFit/>
          </a:bodyPr>
          <a:lstStyle/>
          <a:p>
            <a:pPr algn="ctr"/>
            <a:r>
              <a:rPr lang="en-US" sz="1000">
                <a:latin typeface="Corbel" panose="020B0503020204020204" pitchFamily="34" charset="0"/>
                <a:ea typeface="Tahoma" panose="020B0604030504040204" pitchFamily="34" charset="0"/>
                <a:cs typeface="Tahoma" panose="020B0604030504040204" pitchFamily="34" charset="0"/>
              </a:rPr>
              <a:t>[dance figure: </a:t>
            </a:r>
            <a:r>
              <a:rPr lang="en-US" sz="1000">
                <a:latin typeface="Corbel" panose="020B0503020204020204" pitchFamily="34" charset="0"/>
                <a:ea typeface="Tahoma" panose="020B0604030504040204" pitchFamily="34" charset="0"/>
                <a:cs typeface="Tahoma" panose="020B0604030504040204" pitchFamily="34" charset="0"/>
                <a:hlinkClick r:id="rId2"/>
              </a:rPr>
              <a:t>https://www.imaginary.org/gallery/maths-dance-moves</a:t>
            </a:r>
            <a:r>
              <a:rPr lang="en-US" sz="1000">
                <a:latin typeface="Corbel" panose="020B0503020204020204" pitchFamily="34" charset="0"/>
                <a:ea typeface="Tahoma" panose="020B0604030504040204" pitchFamily="34" charset="0"/>
                <a:cs typeface="Tahoma" panose="020B0604030504040204" pitchFamily="34" charset="0"/>
              </a:rPr>
              <a:t>] </a:t>
            </a:r>
          </a:p>
        </p:txBody>
      </p:sp>
      <p:pic>
        <p:nvPicPr>
          <p:cNvPr id="3074" name="Picture 2" descr="ReLU as Neural Networks Activation Function - Sefik Ilkin Serengil">
            <a:extLst>
              <a:ext uri="{FF2B5EF4-FFF2-40B4-BE49-F238E27FC236}">
                <a16:creationId xmlns:a16="http://schemas.microsoft.com/office/drawing/2014/main" id="{F4171D73-1F1B-6B05-4A7D-954C38617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579"/>
          <a:stretch/>
        </p:blipFill>
        <p:spPr bwMode="auto">
          <a:xfrm>
            <a:off x="4625911" y="1138283"/>
            <a:ext cx="1288050" cy="932380"/>
          </a:xfrm>
          <a:prstGeom prst="rect">
            <a:avLst/>
          </a:prstGeom>
          <a:noFill/>
          <a:extLst>
            <a:ext uri="{909E8E84-426E-40DD-AFC4-6F175D3DCCD1}">
              <a14:hiddenFill xmlns:a14="http://schemas.microsoft.com/office/drawing/2010/main">
                <a:solidFill>
                  <a:srgbClr val="FFFFFF"/>
                </a:solidFill>
              </a14:hiddenFill>
            </a:ext>
          </a:extLst>
        </p:spPr>
      </p:pic>
      <p:pic>
        <p:nvPicPr>
          <p:cNvPr id="4" name="object 6">
            <a:extLst>
              <a:ext uri="{FF2B5EF4-FFF2-40B4-BE49-F238E27FC236}">
                <a16:creationId xmlns:a16="http://schemas.microsoft.com/office/drawing/2014/main" id="{4E1D1AA8-BB31-1F61-5BBE-B30EFF6EF4E9}"/>
              </a:ext>
            </a:extLst>
          </p:cNvPr>
          <p:cNvPicPr/>
          <p:nvPr/>
        </p:nvPicPr>
        <p:blipFill>
          <a:blip r:embed="rId4" cstate="print"/>
          <a:stretch>
            <a:fillRect/>
          </a:stretch>
        </p:blipFill>
        <p:spPr>
          <a:xfrm>
            <a:off x="6184102" y="952044"/>
            <a:ext cx="2165091" cy="1688248"/>
          </a:xfrm>
          <a:prstGeom prst="rect">
            <a:avLst/>
          </a:prstGeom>
        </p:spPr>
      </p:pic>
      <p:pic>
        <p:nvPicPr>
          <p:cNvPr id="5" name="object 4">
            <a:extLst>
              <a:ext uri="{FF2B5EF4-FFF2-40B4-BE49-F238E27FC236}">
                <a16:creationId xmlns:a16="http://schemas.microsoft.com/office/drawing/2014/main" id="{12901706-6B77-14F5-8961-1A5A4803E90E}"/>
              </a:ext>
            </a:extLst>
          </p:cNvPr>
          <p:cNvPicPr/>
          <p:nvPr/>
        </p:nvPicPr>
        <p:blipFill>
          <a:blip r:embed="rId5" cstate="print"/>
          <a:stretch>
            <a:fillRect/>
          </a:stretch>
        </p:blipFill>
        <p:spPr>
          <a:xfrm>
            <a:off x="6278977" y="2709844"/>
            <a:ext cx="2262094" cy="316071"/>
          </a:xfrm>
          <a:prstGeom prst="rect">
            <a:avLst/>
          </a:prstGeom>
        </p:spPr>
      </p:pic>
      <p:pic>
        <p:nvPicPr>
          <p:cNvPr id="7" name="object 8">
            <a:extLst>
              <a:ext uri="{FF2B5EF4-FFF2-40B4-BE49-F238E27FC236}">
                <a16:creationId xmlns:a16="http://schemas.microsoft.com/office/drawing/2014/main" id="{336567B9-CC21-A741-C68A-1BA4FBBBF45C}"/>
              </a:ext>
            </a:extLst>
          </p:cNvPr>
          <p:cNvPicPr/>
          <p:nvPr/>
        </p:nvPicPr>
        <p:blipFill>
          <a:blip r:embed="rId6" cstate="print"/>
          <a:stretch>
            <a:fillRect/>
          </a:stretch>
        </p:blipFill>
        <p:spPr>
          <a:xfrm>
            <a:off x="3666040" y="3009117"/>
            <a:ext cx="1811919" cy="241960"/>
          </a:xfrm>
          <a:prstGeom prst="rect">
            <a:avLst/>
          </a:prstGeom>
        </p:spPr>
      </p:pic>
      <p:pic>
        <p:nvPicPr>
          <p:cNvPr id="15" name="object 4">
            <a:extLst>
              <a:ext uri="{FF2B5EF4-FFF2-40B4-BE49-F238E27FC236}">
                <a16:creationId xmlns:a16="http://schemas.microsoft.com/office/drawing/2014/main" id="{72BFA363-A851-82A6-032D-EFB99B8BFC6E}"/>
              </a:ext>
            </a:extLst>
          </p:cNvPr>
          <p:cNvPicPr/>
          <p:nvPr/>
        </p:nvPicPr>
        <p:blipFill>
          <a:blip r:embed="rId7" cstate="print"/>
          <a:stretch>
            <a:fillRect/>
          </a:stretch>
        </p:blipFill>
        <p:spPr>
          <a:xfrm>
            <a:off x="2041928" y="3436193"/>
            <a:ext cx="2312503" cy="312113"/>
          </a:xfrm>
          <a:prstGeom prst="rect">
            <a:avLst/>
          </a:prstGeom>
        </p:spPr>
      </p:pic>
      <p:sp>
        <p:nvSpPr>
          <p:cNvPr id="16" name="object 6">
            <a:extLst>
              <a:ext uri="{FF2B5EF4-FFF2-40B4-BE49-F238E27FC236}">
                <a16:creationId xmlns:a16="http://schemas.microsoft.com/office/drawing/2014/main" id="{9950F75D-CD14-1CF5-B450-07D71AD0424B}"/>
              </a:ext>
            </a:extLst>
          </p:cNvPr>
          <p:cNvSpPr txBox="1"/>
          <p:nvPr/>
        </p:nvSpPr>
        <p:spPr>
          <a:xfrm>
            <a:off x="4523007" y="3514902"/>
            <a:ext cx="2486025" cy="22826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00FF"/>
                </a:solidFill>
                <a:latin typeface="Corbel" panose="020B0503020204020204" pitchFamily="34" charset="0"/>
                <a:ea typeface="Tahoma" panose="020B0604030504040204" pitchFamily="34" charset="0"/>
                <a:cs typeface="Tahoma" panose="020B0604030504040204" pitchFamily="34" charset="0"/>
              </a:rPr>
              <a:t>[Goodfellow</a:t>
            </a:r>
            <a:r>
              <a:rPr spc="-35" dirty="0">
                <a:solidFill>
                  <a:srgbClr val="0000FF"/>
                </a:solidFill>
                <a:latin typeface="Corbel" panose="020B0503020204020204" pitchFamily="34" charset="0"/>
                <a:ea typeface="Tahoma" panose="020B0604030504040204" pitchFamily="34" charset="0"/>
                <a:cs typeface="Tahoma" panose="020B0604030504040204" pitchFamily="34" charset="0"/>
              </a:rPr>
              <a:t> </a:t>
            </a:r>
            <a:r>
              <a:rPr spc="-5" dirty="0">
                <a:solidFill>
                  <a:srgbClr val="0000FF"/>
                </a:solidFill>
                <a:latin typeface="Corbel" panose="020B0503020204020204" pitchFamily="34" charset="0"/>
                <a:ea typeface="Tahoma" panose="020B0604030504040204" pitchFamily="34" charset="0"/>
                <a:cs typeface="Tahoma" panose="020B0604030504040204" pitchFamily="34" charset="0"/>
              </a:rPr>
              <a:t>et</a:t>
            </a:r>
            <a:r>
              <a:rPr spc="-30" dirty="0">
                <a:solidFill>
                  <a:srgbClr val="0000FF"/>
                </a:solidFill>
                <a:latin typeface="Corbel" panose="020B0503020204020204" pitchFamily="34" charset="0"/>
                <a:ea typeface="Tahoma" panose="020B0604030504040204" pitchFamily="34" charset="0"/>
                <a:cs typeface="Tahoma" panose="020B0604030504040204" pitchFamily="34" charset="0"/>
              </a:rPr>
              <a:t> </a:t>
            </a:r>
            <a:r>
              <a:rPr spc="-5" dirty="0">
                <a:solidFill>
                  <a:srgbClr val="0000FF"/>
                </a:solidFill>
                <a:latin typeface="Corbel" panose="020B0503020204020204" pitchFamily="34" charset="0"/>
                <a:ea typeface="Tahoma" panose="020B0604030504040204" pitchFamily="34" charset="0"/>
                <a:cs typeface="Tahoma" panose="020B0604030504040204" pitchFamily="34" charset="0"/>
              </a:rPr>
              <a:t>al.,</a:t>
            </a:r>
            <a:r>
              <a:rPr spc="-30" dirty="0">
                <a:solidFill>
                  <a:srgbClr val="0000FF"/>
                </a:solidFill>
                <a:latin typeface="Corbel" panose="020B0503020204020204" pitchFamily="34" charset="0"/>
                <a:ea typeface="Tahoma" panose="020B0604030504040204" pitchFamily="34" charset="0"/>
                <a:cs typeface="Tahoma" panose="020B0604030504040204" pitchFamily="34" charset="0"/>
              </a:rPr>
              <a:t> </a:t>
            </a:r>
            <a:r>
              <a:rPr spc="-5" dirty="0">
                <a:solidFill>
                  <a:srgbClr val="0000FF"/>
                </a:solidFill>
                <a:latin typeface="Corbel" panose="020B0503020204020204" pitchFamily="34" charset="0"/>
                <a:ea typeface="Tahoma" panose="020B0604030504040204" pitchFamily="34" charset="0"/>
                <a:cs typeface="Tahoma" panose="020B0604030504040204" pitchFamily="34" charset="0"/>
              </a:rPr>
              <a:t>2013]</a:t>
            </a:r>
            <a:endParaRPr dirty="0">
              <a:latin typeface="Corbel" panose="020B0503020204020204" pitchFamily="34" charset="0"/>
              <a:ea typeface="Tahoma" panose="020B0604030504040204" pitchFamily="34" charset="0"/>
              <a:cs typeface="Tahoma" panose="020B0604030504040204" pitchFamily="34" charset="0"/>
            </a:endParaRPr>
          </a:p>
        </p:txBody>
      </p:sp>
      <p:sp>
        <p:nvSpPr>
          <p:cNvPr id="17" name="object 6">
            <a:extLst>
              <a:ext uri="{FF2B5EF4-FFF2-40B4-BE49-F238E27FC236}">
                <a16:creationId xmlns:a16="http://schemas.microsoft.com/office/drawing/2014/main" id="{EA966A1D-4C13-23DA-2D99-7307C1A921A0}"/>
              </a:ext>
            </a:extLst>
          </p:cNvPr>
          <p:cNvSpPr txBox="1"/>
          <p:nvPr/>
        </p:nvSpPr>
        <p:spPr>
          <a:xfrm>
            <a:off x="5617387" y="3017673"/>
            <a:ext cx="2486025" cy="228268"/>
          </a:xfrm>
          <a:prstGeom prst="rect">
            <a:avLst/>
          </a:prstGeom>
        </p:spPr>
        <p:txBody>
          <a:bodyPr vert="horz" wrap="square" lIns="0" tIns="12700" rIns="0" bIns="0" rtlCol="0">
            <a:spAutoFit/>
          </a:bodyPr>
          <a:lstStyle/>
          <a:p>
            <a:pPr marL="12700">
              <a:lnSpc>
                <a:spcPct val="100000"/>
              </a:lnSpc>
              <a:spcBef>
                <a:spcPts val="100"/>
              </a:spcBef>
            </a:pPr>
            <a:r>
              <a:rPr spc="-5">
                <a:solidFill>
                  <a:srgbClr val="0000FF"/>
                </a:solidFill>
                <a:latin typeface="Corbel" panose="020B0503020204020204" pitchFamily="34" charset="0"/>
                <a:ea typeface="Tahoma" panose="020B0604030504040204" pitchFamily="34" charset="0"/>
                <a:cs typeface="Tahoma" panose="020B0604030504040204" pitchFamily="34" charset="0"/>
              </a:rPr>
              <a:t>[</a:t>
            </a:r>
            <a:r>
              <a:rPr lang="en-US" spc="-5">
                <a:solidFill>
                  <a:srgbClr val="0000FF"/>
                </a:solidFill>
                <a:latin typeface="Corbel" panose="020B0503020204020204" pitchFamily="34" charset="0"/>
                <a:ea typeface="Tahoma" panose="020B0604030504040204" pitchFamily="34" charset="0"/>
                <a:cs typeface="Tahoma" panose="020B0604030504040204" pitchFamily="34" charset="0"/>
              </a:rPr>
              <a:t>He </a:t>
            </a:r>
            <a:r>
              <a:rPr spc="-5">
                <a:solidFill>
                  <a:srgbClr val="0000FF"/>
                </a:solidFill>
                <a:latin typeface="Corbel" panose="020B0503020204020204" pitchFamily="34" charset="0"/>
                <a:ea typeface="Tahoma" panose="020B0604030504040204" pitchFamily="34" charset="0"/>
                <a:cs typeface="Tahoma" panose="020B0604030504040204" pitchFamily="34" charset="0"/>
              </a:rPr>
              <a:t>et</a:t>
            </a:r>
            <a:r>
              <a:rPr spc="-30">
                <a:solidFill>
                  <a:srgbClr val="0000FF"/>
                </a:solidFill>
                <a:latin typeface="Corbel" panose="020B0503020204020204" pitchFamily="34" charset="0"/>
                <a:ea typeface="Tahoma" panose="020B0604030504040204" pitchFamily="34" charset="0"/>
                <a:cs typeface="Tahoma" panose="020B0604030504040204" pitchFamily="34" charset="0"/>
              </a:rPr>
              <a:t> </a:t>
            </a:r>
            <a:r>
              <a:rPr spc="-5">
                <a:solidFill>
                  <a:srgbClr val="0000FF"/>
                </a:solidFill>
                <a:latin typeface="Corbel" panose="020B0503020204020204" pitchFamily="34" charset="0"/>
                <a:ea typeface="Tahoma" panose="020B0604030504040204" pitchFamily="34" charset="0"/>
                <a:cs typeface="Tahoma" panose="020B0604030504040204" pitchFamily="34" charset="0"/>
              </a:rPr>
              <a:t>al.,</a:t>
            </a:r>
            <a:r>
              <a:rPr spc="-30">
                <a:solidFill>
                  <a:srgbClr val="0000FF"/>
                </a:solidFill>
                <a:latin typeface="Corbel" panose="020B0503020204020204" pitchFamily="34" charset="0"/>
                <a:ea typeface="Tahoma" panose="020B0604030504040204" pitchFamily="34" charset="0"/>
                <a:cs typeface="Tahoma" panose="020B0604030504040204" pitchFamily="34" charset="0"/>
              </a:rPr>
              <a:t> </a:t>
            </a:r>
            <a:r>
              <a:rPr spc="-5">
                <a:solidFill>
                  <a:srgbClr val="0000FF"/>
                </a:solidFill>
                <a:latin typeface="Corbel" panose="020B0503020204020204" pitchFamily="34" charset="0"/>
                <a:ea typeface="Tahoma" panose="020B0604030504040204" pitchFamily="34" charset="0"/>
                <a:cs typeface="Tahoma" panose="020B0604030504040204" pitchFamily="34" charset="0"/>
              </a:rPr>
              <a:t>20</a:t>
            </a:r>
            <a:r>
              <a:rPr lang="en-US" spc="-5">
                <a:solidFill>
                  <a:srgbClr val="0000FF"/>
                </a:solidFill>
                <a:latin typeface="Corbel" panose="020B0503020204020204" pitchFamily="34" charset="0"/>
                <a:ea typeface="Tahoma" panose="020B0604030504040204" pitchFamily="34" charset="0"/>
                <a:cs typeface="Tahoma" panose="020B0604030504040204" pitchFamily="34" charset="0"/>
              </a:rPr>
              <a:t>15</a:t>
            </a:r>
            <a:r>
              <a:rPr spc="-5">
                <a:solidFill>
                  <a:srgbClr val="0000FF"/>
                </a:solidFill>
                <a:latin typeface="Corbel" panose="020B0503020204020204" pitchFamily="34" charset="0"/>
                <a:ea typeface="Tahoma" panose="020B0604030504040204" pitchFamily="34" charset="0"/>
                <a:cs typeface="Tahoma" panose="020B0604030504040204" pitchFamily="34" charset="0"/>
              </a:rPr>
              <a:t>]</a:t>
            </a:r>
            <a:endParaRPr>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52650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8855-4BAF-E3D5-EDEE-CF6D035D0443}"/>
              </a:ext>
            </a:extLst>
          </p:cNvPr>
          <p:cNvSpPr>
            <a:spLocks noGrp="1"/>
          </p:cNvSpPr>
          <p:nvPr>
            <p:ph type="title"/>
          </p:nvPr>
        </p:nvSpPr>
        <p:spPr>
          <a:xfrm>
            <a:off x="533919" y="107119"/>
            <a:ext cx="8331785" cy="857542"/>
          </a:xfrm>
        </p:spPr>
        <p:txBody>
          <a:bodyPr>
            <a:normAutofit/>
          </a:bodyPr>
          <a:lstStyle/>
          <a:p>
            <a:r>
              <a:rPr lang="en-US" dirty="0"/>
              <a:t>Choose Activations: In Practice </a:t>
            </a:r>
          </a:p>
        </p:txBody>
      </p:sp>
      <p:sp>
        <p:nvSpPr>
          <p:cNvPr id="3" name="Content Placeholder 2">
            <a:extLst>
              <a:ext uri="{FF2B5EF4-FFF2-40B4-BE49-F238E27FC236}">
                <a16:creationId xmlns:a16="http://schemas.microsoft.com/office/drawing/2014/main" id="{B84D5B8C-1650-2016-F2F2-B64EC5D23F41}"/>
              </a:ext>
            </a:extLst>
          </p:cNvPr>
          <p:cNvSpPr>
            <a:spLocks noGrp="1"/>
          </p:cNvSpPr>
          <p:nvPr>
            <p:ph type="body" sz="quarter" idx="16"/>
          </p:nvPr>
        </p:nvSpPr>
        <p:spPr/>
        <p:txBody>
          <a:bodyPr>
            <a:normAutofit/>
          </a:bodyPr>
          <a:lstStyle/>
          <a:p>
            <a:r>
              <a:rPr lang="en-US" sz="2000" dirty="0"/>
              <a:t>In general, it is problem-specific and might require trial-and-error. </a:t>
            </a:r>
          </a:p>
          <a:p>
            <a:pPr marL="114300" indent="0">
              <a:buNone/>
            </a:pPr>
            <a:endParaRPr lang="en-US" sz="2000" dirty="0"/>
          </a:p>
          <a:p>
            <a:r>
              <a:rPr lang="en-US" sz="2000" dirty="0"/>
              <a:t>A useful recipe: </a:t>
            </a:r>
          </a:p>
          <a:p>
            <a:pPr marL="1054100" lvl="1" indent="-457200">
              <a:buFont typeface="+mj-lt"/>
              <a:buAutoNum type="arabicPeriod"/>
            </a:pPr>
            <a:r>
              <a:rPr lang="en-US" sz="2000" dirty="0"/>
              <a:t>Generally, </a:t>
            </a:r>
            <a:r>
              <a:rPr lang="en-US" sz="2000" dirty="0" err="1"/>
              <a:t>ReLU</a:t>
            </a:r>
            <a:r>
              <a:rPr lang="en-US" sz="2000" dirty="0"/>
              <a:t> is a good activation to start with. </a:t>
            </a:r>
          </a:p>
          <a:p>
            <a:pPr marL="1054100" lvl="1" indent="-457200">
              <a:buFont typeface="+mj-lt"/>
              <a:buAutoNum type="arabicPeriod"/>
            </a:pPr>
            <a:r>
              <a:rPr lang="en-US" sz="2000" dirty="0"/>
              <a:t>Time/compute permitting, you can try other activations to squeeze out more performance. </a:t>
            </a:r>
          </a:p>
        </p:txBody>
      </p:sp>
    </p:spTree>
    <p:extLst>
      <p:ext uri="{BB962C8B-B14F-4D97-AF65-F5344CB8AC3E}">
        <p14:creationId xmlns:p14="http://schemas.microsoft.com/office/powerpoint/2010/main" val="31456157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AB25-08D9-5B88-8456-B1AFC5CB0556}"/>
              </a:ext>
            </a:extLst>
          </p:cNvPr>
          <p:cNvSpPr>
            <a:spLocks noGrp="1"/>
          </p:cNvSpPr>
          <p:nvPr>
            <p:ph type="title"/>
          </p:nvPr>
        </p:nvSpPr>
        <p:spPr/>
        <p:txBody>
          <a:bodyPr>
            <a:normAutofit/>
          </a:bodyPr>
          <a:lstStyle/>
          <a:p>
            <a:r>
              <a:rPr lang="en-US"/>
              <a:t>Exploding/Vanishing Gradients </a:t>
            </a:r>
          </a:p>
        </p:txBody>
      </p:sp>
      <p:sp>
        <p:nvSpPr>
          <p:cNvPr id="3" name="Content Placeholder 2">
            <a:extLst>
              <a:ext uri="{FF2B5EF4-FFF2-40B4-BE49-F238E27FC236}">
                <a16:creationId xmlns:a16="http://schemas.microsoft.com/office/drawing/2014/main" id="{311494B9-C291-BA77-A863-5620DD3A40B0}"/>
              </a:ext>
            </a:extLst>
          </p:cNvPr>
          <p:cNvSpPr>
            <a:spLocks noGrp="1"/>
          </p:cNvSpPr>
          <p:nvPr>
            <p:ph type="body" sz="quarter" idx="16"/>
          </p:nvPr>
        </p:nvSpPr>
        <p:spPr/>
        <p:txBody>
          <a:bodyPr/>
          <a:lstStyle/>
          <a:p>
            <a:r>
              <a:rPr lang="en-US"/>
              <a:t>If many numbers |x| &gt; 1 get multiplied, the result will become </a:t>
            </a:r>
            <a:r>
              <a:rPr lang="en-US">
                <a:solidFill>
                  <a:srgbClr val="C00000"/>
                </a:solidFill>
              </a:rPr>
              <a:t>too big</a:t>
            </a:r>
            <a:r>
              <a:rPr lang="en-US"/>
              <a:t>. </a:t>
            </a:r>
          </a:p>
          <a:p>
            <a:r>
              <a:rPr lang="en-US" err="1"/>
              <a:t>NaN</a:t>
            </a:r>
            <a:r>
              <a:rPr lang="en-US"/>
              <a:t> gradients --&gt; no learning! </a:t>
            </a:r>
            <a:br>
              <a:rPr lang="en-US"/>
            </a:br>
            <a:endParaRPr lang="en-US"/>
          </a:p>
          <a:p>
            <a:r>
              <a:rPr lang="en-US"/>
              <a:t>If many numbers |x| &lt; 1 get multiplied, the result will become </a:t>
            </a:r>
            <a:r>
              <a:rPr lang="en-US">
                <a:solidFill>
                  <a:srgbClr val="C00000"/>
                </a:solidFill>
              </a:rPr>
              <a:t>too small</a:t>
            </a:r>
            <a:r>
              <a:rPr lang="en-US"/>
              <a:t>. </a:t>
            </a:r>
          </a:p>
          <a:p>
            <a:r>
              <a:rPr lang="en-US"/>
              <a:t>Zero gradients -&gt; no learning! </a:t>
            </a:r>
          </a:p>
          <a:p>
            <a:endParaRPr lang="en-US"/>
          </a:p>
        </p:txBody>
      </p:sp>
      <p:pic>
        <p:nvPicPr>
          <p:cNvPr id="9218" name="Picture 2" descr="How to check for vanishing/exploding gradients - autograd - PyTorch Forums">
            <a:extLst>
              <a:ext uri="{FF2B5EF4-FFF2-40B4-BE49-F238E27FC236}">
                <a16:creationId xmlns:a16="http://schemas.microsoft.com/office/drawing/2014/main" id="{026B04AA-BC30-1FAC-2586-C2B1D1D85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387" y="925564"/>
            <a:ext cx="5074614" cy="380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Feedforward networks</a:t>
            </a:r>
          </a:p>
        </p:txBody>
      </p:sp>
      <p:sp>
        <p:nvSpPr>
          <p:cNvPr id="69" name="Content Placeholder 54"/>
          <p:cNvSpPr>
            <a:spLocks noGrp="1"/>
          </p:cNvSpPr>
          <p:nvPr>
            <p:ph type="body" sz="quarter" idx="16"/>
          </p:nvPr>
        </p:nvSpPr>
        <p:spPr/>
        <p:txBody>
          <a:bodyPr/>
          <a:lstStyle/>
          <a:p>
            <a:pPr marL="342900">
              <a:buFont typeface="Arial" panose="020B0604020202020204" pitchFamily="34" charset="0"/>
              <a:buChar char="•"/>
            </a:pPr>
            <a:r>
              <a:rPr lang="en-US"/>
              <a:t>All the intermediate parameters are ought to be learned.</a:t>
            </a:r>
          </a:p>
        </p:txBody>
      </p:sp>
      <p:sp>
        <p:nvSpPr>
          <p:cNvPr id="6" name="Oval 5"/>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0" name="Curved Connector 9"/>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6" name="Curved Connector 15"/>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9" name="Curved Connector 18"/>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2" name="Curved Connector 21"/>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660228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25" name="Curved Connector 24"/>
          <p:cNvCxnSpPr/>
          <p:nvPr/>
        </p:nvCxnSpPr>
        <p:spPr>
          <a:xfrm flipV="1">
            <a:off x="666896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6" name="Picture 25" descr="latex-image-1.pdf"/>
          <p:cNvPicPr>
            <a:picLocks noChangeAspect="1"/>
          </p:cNvPicPr>
          <p:nvPr/>
        </p:nvPicPr>
        <p:blipFill>
          <a:blip r:embed="rId2" cstate="print"/>
          <a:stretch>
            <a:fillRect/>
          </a:stretch>
        </p:blipFill>
        <p:spPr>
          <a:xfrm>
            <a:off x="1869281" y="2371469"/>
            <a:ext cx="209550" cy="142875"/>
          </a:xfrm>
          <a:prstGeom prst="rect">
            <a:avLst/>
          </a:prstGeom>
        </p:spPr>
      </p:pic>
      <p:pic>
        <p:nvPicPr>
          <p:cNvPr id="27" name="Picture 26" descr="latex-image-1.pdf"/>
          <p:cNvPicPr>
            <a:picLocks noChangeAspect="1"/>
          </p:cNvPicPr>
          <p:nvPr/>
        </p:nvPicPr>
        <p:blipFill>
          <a:blip r:embed="rId3" cstate="print"/>
          <a:stretch>
            <a:fillRect/>
          </a:stretch>
        </p:blipFill>
        <p:spPr>
          <a:xfrm>
            <a:off x="1874044" y="2898916"/>
            <a:ext cx="200025" cy="142875"/>
          </a:xfrm>
          <a:prstGeom prst="rect">
            <a:avLst/>
          </a:prstGeom>
        </p:spPr>
      </p:pic>
      <p:pic>
        <p:nvPicPr>
          <p:cNvPr id="28" name="Picture 27" descr="latex-image-1.pdf"/>
          <p:cNvPicPr>
            <a:picLocks noChangeAspect="1"/>
          </p:cNvPicPr>
          <p:nvPr/>
        </p:nvPicPr>
        <p:blipFill>
          <a:blip r:embed="rId4" cstate="print"/>
          <a:stretch>
            <a:fillRect/>
          </a:stretch>
        </p:blipFill>
        <p:spPr>
          <a:xfrm>
            <a:off x="1850509" y="3447194"/>
            <a:ext cx="209550" cy="142875"/>
          </a:xfrm>
          <a:prstGeom prst="rect">
            <a:avLst/>
          </a:prstGeom>
        </p:spPr>
      </p:pic>
      <p:pic>
        <p:nvPicPr>
          <p:cNvPr id="29" name="Picture 28" descr="latex-image-1.pdf"/>
          <p:cNvPicPr>
            <a:picLocks noChangeAspect="1"/>
          </p:cNvPicPr>
          <p:nvPr/>
        </p:nvPicPr>
        <p:blipFill>
          <a:blip r:embed="rId5" cstate="print"/>
          <a:stretch>
            <a:fillRect/>
          </a:stretch>
        </p:blipFill>
        <p:spPr>
          <a:xfrm>
            <a:off x="1791416" y="4046815"/>
            <a:ext cx="266700" cy="142875"/>
          </a:xfrm>
          <a:prstGeom prst="rect">
            <a:avLst/>
          </a:prstGeom>
        </p:spPr>
      </p:pic>
      <p:cxnSp>
        <p:nvCxnSpPr>
          <p:cNvPr id="30" name="Straight Arrow Connector 29"/>
          <p:cNvCxnSpPr>
            <a:stCxn id="6" idx="6"/>
            <a:endCxn id="15"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a:stCxn id="6" idx="6"/>
            <a:endCxn id="18"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p:cNvCxnSpPr>
            <a:stCxn id="6" idx="6"/>
            <a:endCxn id="21"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stCxn id="9" idx="6"/>
            <a:endCxn id="15"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p:cNvCxnSpPr>
            <a:stCxn id="9" idx="6"/>
            <a:endCxn id="18"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a:stCxn id="1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a:stCxn id="12" idx="6"/>
            <a:endCxn id="15"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a:stCxn id="26" idx="3"/>
            <a:endCxn id="6"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p:cNvCxnSpPr>
            <a:stCxn id="26" idx="3"/>
            <a:endCxn id="9"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p:cNvCxnSpPr>
            <a:stCxn id="26" idx="3"/>
            <a:endCxn id="1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p:cNvCxnSpPr>
            <a:stCxn id="27" idx="3"/>
            <a:endCxn id="6"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a:stCxn id="27" idx="3"/>
            <a:endCxn id="9"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p:cNvCxnSpPr>
            <a:stCxn id="27" idx="3"/>
            <a:endCxn id="1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p:cNvCxnSpPr>
            <a:stCxn id="28" idx="3"/>
            <a:endCxn id="6"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p:cNvCxnSpPr>
            <a:stCxn id="28" idx="3"/>
            <a:endCxn id="9"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7" name="Straight Arrow Connector 46"/>
          <p:cNvCxnSpPr>
            <a:stCxn id="29" idx="3"/>
            <a:endCxn id="1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8" name="Straight Arrow Connector 47"/>
          <p:cNvCxnSpPr>
            <a:stCxn id="29" idx="3"/>
            <a:endCxn id="9"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9" name="Straight Arrow Connector 48"/>
          <p:cNvCxnSpPr>
            <a:stCxn id="28" idx="3"/>
            <a:endCxn id="1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0" name="Straight Arrow Connector 49"/>
          <p:cNvCxnSpPr>
            <a:stCxn id="29" idx="3"/>
            <a:endCxn id="6"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a:endCxn id="24" idx="3"/>
          </p:cNvCxnSpPr>
          <p:nvPr/>
        </p:nvCxnSpPr>
        <p:spPr>
          <a:xfrm flipV="1">
            <a:off x="5335966" y="3426371"/>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2" name="Straight Arrow Connector 51"/>
          <p:cNvCxnSpPr>
            <a:stCxn id="18" idx="6"/>
            <a:endCxn id="24" idx="2"/>
          </p:cNvCxnSpPr>
          <p:nvPr/>
        </p:nvCxnSpPr>
        <p:spPr>
          <a:xfrm>
            <a:off x="5335966" y="3270607"/>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3" name="Straight Arrow Connector 52"/>
          <p:cNvCxnSpPr>
            <a:stCxn id="15" idx="6"/>
            <a:endCxn id="24" idx="1"/>
          </p:cNvCxnSpPr>
          <p:nvPr/>
        </p:nvCxnSpPr>
        <p:spPr>
          <a:xfrm>
            <a:off x="5335966" y="2501485"/>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4" name="Straight Arrow Connector 53"/>
          <p:cNvCxnSpPr>
            <a:stCxn id="24" idx="6"/>
          </p:cNvCxnSpPr>
          <p:nvPr/>
        </p:nvCxnSpPr>
        <p:spPr>
          <a:xfrm>
            <a:off x="7042856" y="3270607"/>
            <a:ext cx="227100" cy="29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8" name="Straight Arrow Connector 57"/>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59" name="Straight Arrow Connector 58"/>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
        <p:nvSpPr>
          <p:cNvPr id="3" name="TextBox 2">
            <a:extLst>
              <a:ext uri="{FF2B5EF4-FFF2-40B4-BE49-F238E27FC236}">
                <a16:creationId xmlns:a16="http://schemas.microsoft.com/office/drawing/2014/main" id="{DA0BC7F9-689F-D193-67F6-3BE9F7D2C70C}"/>
              </a:ext>
            </a:extLst>
          </p:cNvPr>
          <p:cNvSpPr txBox="1"/>
          <p:nvPr/>
        </p:nvSpPr>
        <p:spPr>
          <a:xfrm rot="16200000">
            <a:off x="1684247" y="3120331"/>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 name="TextBox 3">
            <a:extLst>
              <a:ext uri="{FF2B5EF4-FFF2-40B4-BE49-F238E27FC236}">
                <a16:creationId xmlns:a16="http://schemas.microsoft.com/office/drawing/2014/main" id="{807872B7-6863-5412-FAB3-BDA72D7196F6}"/>
              </a:ext>
            </a:extLst>
          </p:cNvPr>
          <p:cNvSpPr txBox="1"/>
          <p:nvPr/>
        </p:nvSpPr>
        <p:spPr>
          <a:xfrm rot="16200000">
            <a:off x="3245855" y="3120330"/>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5" name="TextBox 4">
            <a:extLst>
              <a:ext uri="{FF2B5EF4-FFF2-40B4-BE49-F238E27FC236}">
                <a16:creationId xmlns:a16="http://schemas.microsoft.com/office/drawing/2014/main" id="{604BDE8E-6D60-C426-BD2A-F8B9C66935DE}"/>
              </a:ext>
            </a:extLst>
          </p:cNvPr>
          <p:cNvSpPr txBox="1"/>
          <p:nvPr/>
        </p:nvSpPr>
        <p:spPr>
          <a:xfrm rot="16200000">
            <a:off x="5101227" y="311576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8" name="TextBox 7">
            <a:extLst>
              <a:ext uri="{FF2B5EF4-FFF2-40B4-BE49-F238E27FC236}">
                <a16:creationId xmlns:a16="http://schemas.microsoft.com/office/drawing/2014/main" id="{F7DF31BE-DA57-D3A3-DA81-A0B9D5962E56}"/>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7760194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9DD5-A5A8-5071-5ABC-9E5FB8324B28}"/>
              </a:ext>
            </a:extLst>
          </p:cNvPr>
          <p:cNvSpPr>
            <a:spLocks noGrp="1"/>
          </p:cNvSpPr>
          <p:nvPr>
            <p:ph type="title"/>
          </p:nvPr>
        </p:nvSpPr>
        <p:spPr/>
        <p:txBody>
          <a:bodyPr>
            <a:normAutofit/>
          </a:bodyPr>
          <a:lstStyle/>
          <a:p>
            <a:r>
              <a:rPr lang="en-US"/>
              <a:t>Exploding/Vanishing Gradients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54F705-38FB-CF7D-D647-495986A3901B}"/>
                  </a:ext>
                </a:extLst>
              </p:cNvPr>
              <p:cNvSpPr>
                <a:spLocks noGrp="1"/>
              </p:cNvSpPr>
              <p:nvPr>
                <p:ph type="body" sz="quarter" idx="16"/>
              </p:nvPr>
            </p:nvSpPr>
            <p:spPr/>
            <p:txBody>
              <a:bodyPr>
                <a:normAutofit lnSpcReduction="10000"/>
              </a:bodyPr>
              <a:lstStyle/>
              <a:p>
                <a:r>
                  <a:rPr lang="en-US"/>
                  <a:t>Remember gradient computation at layer </a:t>
                </a:r>
                <a14:m>
                  <m:oMath xmlns:m="http://schemas.openxmlformats.org/officeDocument/2006/math">
                    <m:r>
                      <a:rPr lang="en-US" sz="1800" b="0" i="1" smtClean="0">
                        <a:latin typeface="Cambria Math" panose="02040503050406030204" pitchFamily="18" charset="0"/>
                        <a:ea typeface="Cambria Math" panose="02040503050406030204" pitchFamily="18" charset="0"/>
                      </a:rPr>
                      <m:t>𝐿</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oMath>
                </a14:m>
                <a:r>
                  <a:rPr lang="en-US"/>
                  <a:t>: </a:t>
                </a:r>
              </a:p>
              <a:p>
                <a:endParaRPr lang="en-US"/>
              </a:p>
              <a:p>
                <a:endParaRPr lang="en-US"/>
              </a:p>
              <a:p>
                <a:endParaRPr lang="en-US"/>
              </a:p>
              <a:p>
                <a:endParaRPr lang="en-US"/>
              </a:p>
              <a:p>
                <a:r>
                  <a:rPr lang="en-US"/>
                  <a:t>This matrix multiplication could quickly approach</a:t>
                </a:r>
              </a:p>
              <a:p>
                <a:pPr lvl="1"/>
                <a14:m>
                  <m:oMath xmlns:m="http://schemas.openxmlformats.org/officeDocument/2006/math">
                    <m:r>
                      <a:rPr lang="en-US" b="0" i="1" smtClean="0">
                        <a:latin typeface="Cambria Math" panose="02040503050406030204" pitchFamily="18" charset="0"/>
                      </a:rPr>
                      <m:t>∞, </m:t>
                    </m:r>
                  </m:oMath>
                </a14:m>
                <a:r>
                  <a:rPr lang="en-US"/>
                  <a:t>if the matrix elements are a large — exploding gradients. </a:t>
                </a:r>
              </a:p>
              <a:p>
                <a:pPr lvl="1"/>
                <a14:m>
                  <m:oMath xmlns:m="http://schemas.openxmlformats.org/officeDocument/2006/math">
                    <m:r>
                      <a:rPr lang="en-US" b="0" i="1" smtClean="0">
                        <a:latin typeface="Cambria Math" panose="02040503050406030204" pitchFamily="18" charset="0"/>
                      </a:rPr>
                      <m:t>0</m:t>
                    </m:r>
                  </m:oMath>
                </a14:m>
                <a:r>
                  <a:rPr lang="en-US"/>
                  <a:t>, if the matrix  elements are small — vanishing gradients.</a:t>
                </a:r>
              </a:p>
              <a:p>
                <a:pPr lvl="1"/>
                <a14:m>
                  <m:oMath xmlns:m="http://schemas.openxmlformats.org/officeDocument/2006/math">
                    <m:r>
                      <a:rPr lang="en-US" b="0" i="1" smtClean="0">
                        <a:solidFill>
                          <a:srgbClr val="C00000"/>
                        </a:solidFill>
                        <a:latin typeface="Cambria Math" panose="02040503050406030204" pitchFamily="18" charset="0"/>
                      </a:rPr>
                      <m:t>∞/0</m:t>
                    </m:r>
                  </m:oMath>
                </a14:m>
                <a:r>
                  <a:rPr lang="en-US">
                    <a:solidFill>
                      <a:srgbClr val="C00000"/>
                    </a:solidFill>
                  </a:rPr>
                  <a:t> gradients would kill learning (no flow of information)</a:t>
                </a:r>
                <a:r>
                  <a:rPr lang="en-US"/>
                  <a:t>.</a:t>
                </a:r>
              </a:p>
              <a:p>
                <a:r>
                  <a:rPr lang="en-US"/>
                  <a:t>For those interested, convergences of matrix powers is determined </a:t>
                </a:r>
                <a:br>
                  <a:rPr lang="en-US"/>
                </a:br>
                <a:r>
                  <a:rPr lang="en-US"/>
                  <a:t>by its largest eigenvalue (HW, extra credit). </a:t>
                </a:r>
              </a:p>
              <a:p>
                <a:endParaRPr lang="en-US"/>
              </a:p>
              <a:p>
                <a:pPr marL="114300" indent="0">
                  <a:buNone/>
                </a:pPr>
                <a:endParaRPr lang="en-US"/>
              </a:p>
            </p:txBody>
          </p:sp>
        </mc:Choice>
        <mc:Fallback xmlns="">
          <p:sp>
            <p:nvSpPr>
              <p:cNvPr id="3" name="Content Placeholder 2">
                <a:extLst>
                  <a:ext uri="{FF2B5EF4-FFF2-40B4-BE49-F238E27FC236}">
                    <a16:creationId xmlns:a16="http://schemas.microsoft.com/office/drawing/2014/main" id="{7F54F705-38FB-CF7D-D647-495986A3901B}"/>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302" t="-1782" b="-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9AB3A3D0-69D0-894C-F6E8-C550264D3172}"/>
                  </a:ext>
                </a:extLst>
              </p:cNvPr>
              <p:cNvSpPr txBox="1"/>
              <p:nvPr/>
            </p:nvSpPr>
            <p:spPr>
              <a:xfrm>
                <a:off x="407320" y="1631416"/>
                <a:ext cx="6557554" cy="599010"/>
              </a:xfrm>
              <a:prstGeom prst="rect">
                <a:avLst/>
              </a:prstGeom>
              <a:noFill/>
            </p:spPr>
            <p:txBody>
              <a:bodyPr wrap="square">
                <a:spAutoFit/>
              </a:bodyPr>
              <a:lstStyle/>
              <a:p>
                <a:pPr marL="287338" indent="-173038">
                  <a:lnSpc>
                    <a:spcPct val="120000"/>
                  </a:lnSpc>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ℒ</m:t>
                          </m:r>
                        </m:sub>
                      </m:sSub>
                      <m:d>
                        <m:dPr>
                          <m:ctrlPr>
                            <a:rPr lang="en-US" sz="1600" b="1" i="1" smtClean="0">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𝐖</m:t>
                              </m:r>
                            </m:e>
                            <m:sub>
                              <m:r>
                                <a:rPr lang="en-US" sz="1600" b="0" i="1" smtClean="0">
                                  <a:latin typeface="Cambria Math" panose="02040503050406030204" pitchFamily="18" charset="0"/>
                                  <a:ea typeface="Cambria Math" panose="02040503050406030204" pitchFamily="18" charset="0"/>
                                </a:rPr>
                                <m:t>𝐿</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𝑘</m:t>
                              </m:r>
                            </m:sub>
                          </m:sSub>
                        </m:e>
                      </m:d>
                      <m:r>
                        <a:rPr lang="en-US" sz="1600" b="1" i="1" smtClean="0">
                          <a:latin typeface="Cambria Math" panose="02040503050406030204" pitchFamily="18" charset="0"/>
                          <a:ea typeface="Cambria Math" panose="02040503050406030204" pitchFamily="18" charset="0"/>
                        </a:rPr>
                        <m:t>=</m:t>
                      </m:r>
                      <m:sSup>
                        <m:sSupPr>
                          <m:ctrlPr>
                            <a:rPr lang="en-US" sz="1600" b="1" i="1" smtClean="0">
                              <a:latin typeface="Cambria Math" panose="02040503050406030204" pitchFamily="18" charset="0"/>
                              <a:ea typeface="Cambria Math" panose="02040503050406030204" pitchFamily="18" charset="0"/>
                            </a:rPr>
                          </m:ctrlPr>
                        </m:sSupPr>
                        <m:e>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𝐉</m:t>
                                  </m:r>
                                </m:e>
                                <m:sub>
                                  <m:r>
                                    <a:rPr lang="en-US" sz="1600" b="1" i="1" smtClean="0">
                                      <a:latin typeface="Cambria Math" panose="02040503050406030204" pitchFamily="18" charset="0"/>
                                      <a:ea typeface="Cambria Math" panose="02040503050406030204" pitchFamily="18" charset="0"/>
                                    </a:rPr>
                                    <m:t>ℓ</m:t>
                                  </m:r>
                                </m:sub>
                              </m:sSub>
                              <m:d>
                                <m:dPr>
                                  <m:ctrlPr>
                                    <a:rPr lang="en-US" sz="1600" b="1" i="1">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y</m:t>
                                  </m:r>
                                </m:e>
                              </m:d>
                              <m:sSub>
                                <m:sSubPr>
                                  <m:ctrlPr>
                                    <a:rPr lang="en-US" sz="1600" b="1" i="1">
                                      <a:latin typeface="Cambria Math" panose="02040503050406030204" pitchFamily="18" charset="0"/>
                                      <a:ea typeface="Cambria Math" panose="02040503050406030204" pitchFamily="18" charset="0"/>
                                    </a:rPr>
                                  </m:ctrlPr>
                                </m:sSubPr>
                                <m:e>
                                  <m:r>
                                    <a:rPr lang="en-US" sz="1600" b="1" i="0" smtClean="0">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r>
                                    <a:rPr lang="en-US" sz="1600" b="0" i="1" smtClean="0">
                                      <a:latin typeface="Cambria Math" panose="02040503050406030204" pitchFamily="18" charset="0"/>
                                      <a:ea typeface="Cambria Math" panose="02040503050406030204" pitchFamily="18" charset="0"/>
                                    </a:rPr>
                                    <m:t>𝑦</m:t>
                                  </m:r>
                                </m:sub>
                              </m:sSub>
                              <m:d>
                                <m:dPr>
                                  <m:ctrlPr>
                                    <a:rPr lang="en-US" sz="1600" b="1" i="1">
                                      <a:latin typeface="Cambria Math" panose="02040503050406030204" pitchFamily="18" charset="0"/>
                                      <a:ea typeface="Cambria Math" panose="02040503050406030204" pitchFamily="18" charset="0"/>
                                    </a:rPr>
                                  </m:ctrlPr>
                                </m:dPr>
                                <m:e>
                                  <m:sSub>
                                    <m:sSubPr>
                                      <m:ctrlPr>
                                        <a:rPr lang="en-US" sz="1600" b="1" i="1" smtClean="0">
                                          <a:latin typeface="Cambria Math" panose="02040503050406030204" pitchFamily="18" charset="0"/>
                                        </a:rPr>
                                      </m:ctrlPr>
                                    </m:sSubPr>
                                    <m:e>
                                      <m:r>
                                        <a:rPr lang="en-US" sz="1600" b="1">
                                          <a:latin typeface="Cambria Math" panose="02040503050406030204" pitchFamily="18" charset="0"/>
                                        </a:rPr>
                                        <m:t>𝐡</m:t>
                                      </m:r>
                                    </m:e>
                                    <m:sub>
                                      <m:r>
                                        <m:rPr>
                                          <m:sty m:val="p"/>
                                        </m:rPr>
                                        <a:rPr lang="en-US" sz="1600" b="0" i="0" smtClean="0">
                                          <a:latin typeface="Cambria Math" panose="02040503050406030204" pitchFamily="18" charset="0"/>
                                        </a:rPr>
                                        <m:t>L</m:t>
                                      </m:r>
                                    </m:sub>
                                  </m:sSub>
                                </m:e>
                              </m:d>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m:rPr>
                                          <m:sty m:val="p"/>
                                        </m:rPr>
                                        <a:rPr lang="en-US" sz="1600">
                                          <a:latin typeface="Cambria Math" panose="02040503050406030204" pitchFamily="18" charset="0"/>
                                        </a:rPr>
                                        <m:t>L</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i="0" smtClean="0">
                                          <a:latin typeface="Cambria Math" panose="02040503050406030204" pitchFamily="18" charset="0"/>
                                        </a:rPr>
                                        <m:t>𝐡</m:t>
                                      </m:r>
                                    </m:e>
                                    <m:sub>
                                      <m:r>
                                        <m:rPr>
                                          <m:sty m:val="p"/>
                                        </m:rPr>
                                        <a:rPr lang="en-US" sz="1600">
                                          <a:latin typeface="Cambria Math" panose="02040503050406030204" pitchFamily="18" charset="0"/>
                                        </a:rPr>
                                        <m:t>L</m:t>
                                      </m:r>
                                      <m:r>
                                        <a:rPr lang="en-US" sz="1600" b="0" i="0" smtClean="0">
                                          <a:latin typeface="Cambria Math" panose="02040503050406030204" pitchFamily="18" charset="0"/>
                                        </a:rPr>
                                        <m:t>−1</m:t>
                                      </m:r>
                                    </m:sub>
                                  </m:sSub>
                                </m:e>
                              </m:d>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m:rPr>
                                          <m:sty m:val="p"/>
                                        </m:rPr>
                                        <a:rPr lang="en-US" sz="1600">
                                          <a:latin typeface="Cambria Math" panose="02040503050406030204" pitchFamily="18" charset="0"/>
                                        </a:rPr>
                                        <m:t>L</m:t>
                                      </m:r>
                                      <m:r>
                                        <a:rPr lang="en-US" sz="1600" b="0" i="1" smtClean="0">
                                          <a:latin typeface="Cambria Math" panose="02040503050406030204" pitchFamily="18" charset="0"/>
                                        </a:rPr>
                                        <m:t>−1</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a:latin typeface="Cambria Math" panose="02040503050406030204" pitchFamily="18" charset="0"/>
                                        </a:rPr>
                                        <m:t>𝐖</m:t>
                                      </m:r>
                                    </m:e>
                                    <m:sub>
                                      <m:r>
                                        <m:rPr>
                                          <m:sty m:val="p"/>
                                        </m:rPr>
                                        <a:rPr lang="en-US" sz="1600">
                                          <a:latin typeface="Cambria Math" panose="02040503050406030204" pitchFamily="18" charset="0"/>
                                        </a:rPr>
                                        <m:t>L</m:t>
                                      </m:r>
                                      <m:r>
                                        <a:rPr lang="en-US" sz="1600" b="0">
                                          <a:latin typeface="Cambria Math" panose="02040503050406030204" pitchFamily="18" charset="0"/>
                                        </a:rPr>
                                        <m:t>−</m:t>
                                      </m:r>
                                      <m:r>
                                        <a:rPr lang="en-US" sz="1600" b="0" i="1" smtClean="0">
                                          <a:latin typeface="Cambria Math" panose="02040503050406030204" pitchFamily="18" charset="0"/>
                                        </a:rPr>
                                        <m:t>2</m:t>
                                      </m:r>
                                    </m:sub>
                                  </m:sSub>
                                </m:e>
                              </m:d>
                              <m:r>
                                <a:rPr lang="en-US" sz="1600" b="1" i="1" smtClean="0">
                                  <a:latin typeface="Cambria Math" panose="02040503050406030204" pitchFamily="18" charset="0"/>
                                </a:rPr>
                                <m:t>…</m:t>
                              </m:r>
                              <m:sSub>
                                <m:sSubPr>
                                  <m:ctrlPr>
                                    <a:rPr lang="en-US" sz="1600" b="1" i="1">
                                      <a:latin typeface="Cambria Math" panose="02040503050406030204" pitchFamily="18" charset="0"/>
                                      <a:ea typeface="Cambria Math" panose="02040503050406030204" pitchFamily="18" charset="0"/>
                                    </a:rPr>
                                  </m:ctrlPr>
                                </m:sSubPr>
                                <m:e>
                                  <m:r>
                                    <a:rPr lang="en-US" sz="1600" b="1">
                                      <a:latin typeface="Cambria Math" panose="02040503050406030204" pitchFamily="18" charset="0"/>
                                      <a:ea typeface="Cambria Math" panose="02040503050406030204" pitchFamily="18" charset="0"/>
                                    </a:rPr>
                                    <m:t> </m:t>
                                  </m:r>
                                  <m:r>
                                    <a:rPr lang="en-US" sz="1600" b="1">
                                      <a:latin typeface="Cambria Math" panose="02040503050406030204" pitchFamily="18" charset="0"/>
                                      <a:ea typeface="Cambria Math" panose="02040503050406030204" pitchFamily="18" charset="0"/>
                                    </a:rPr>
                                    <m:t>𝐉</m:t>
                                  </m:r>
                                </m:e>
                                <m:sub>
                                  <m:sSub>
                                    <m:sSubPr>
                                      <m:ctrlPr>
                                        <a:rPr lang="en-US" sz="1600" b="1" i="1">
                                          <a:latin typeface="Cambria Math" panose="02040503050406030204" pitchFamily="18" charset="0"/>
                                        </a:rPr>
                                      </m:ctrlPr>
                                    </m:sSubPr>
                                    <m:e>
                                      <m:r>
                                        <a:rPr lang="en-US" sz="1600" b="1">
                                          <a:latin typeface="Cambria Math" panose="02040503050406030204" pitchFamily="18" charset="0"/>
                                        </a:rPr>
                                        <m:t>𝐡</m:t>
                                      </m:r>
                                    </m:e>
                                    <m:sub>
                                      <m:r>
                                        <a:rPr lang="en-US" sz="1600" b="0" i="1">
                                          <a:latin typeface="Cambria Math" panose="02040503050406030204" pitchFamily="18" charset="0"/>
                                        </a:rPr>
                                        <m:t>𝐿</m:t>
                                      </m:r>
                                      <m:r>
                                        <a:rPr lang="en-US" sz="1600" b="0" i="1">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+1</m:t>
                                      </m:r>
                                    </m:sub>
                                  </m:sSub>
                                </m:sub>
                              </m:sSub>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rPr>
                                      </m:ctrlPr>
                                    </m:sSubPr>
                                    <m:e>
                                      <m:r>
                                        <a:rPr lang="en-US" sz="1600" b="1">
                                          <a:latin typeface="Cambria Math" panose="02040503050406030204" pitchFamily="18" charset="0"/>
                                        </a:rPr>
                                        <m:t>𝐖</m:t>
                                      </m:r>
                                    </m:e>
                                    <m:sub>
                                      <m:r>
                                        <a:rPr lang="en-US" sz="1600" i="1">
                                          <a:latin typeface="Cambria Math" panose="02040503050406030204" pitchFamily="18" charset="0"/>
                                        </a:rPr>
                                        <m:t>𝐿</m:t>
                                      </m:r>
                                      <m:r>
                                        <a:rPr lang="en-US" sz="1600">
                                          <a:latin typeface="Cambria Math" panose="02040503050406030204" pitchFamily="18" charset="0"/>
                                        </a:rPr>
                                        <m:t>−</m:t>
                                      </m:r>
                                      <m:r>
                                        <a:rPr lang="en-US" sz="1600" b="0" i="1" smtClean="0">
                                          <a:latin typeface="Cambria Math" panose="02040503050406030204" pitchFamily="18" charset="0"/>
                                        </a:rPr>
                                        <m:t>𝑘</m:t>
                                      </m:r>
                                    </m:sub>
                                  </m:sSub>
                                </m:e>
                              </m:d>
                            </m:e>
                          </m:d>
                        </m:e>
                        <m:sup>
                          <m:r>
                            <m:rPr>
                              <m:sty m:val="p"/>
                            </m:rPr>
                            <a:rPr lang="en-US" sz="1600">
                              <a:latin typeface="Cambria Math" panose="02040503050406030204" pitchFamily="18" charset="0"/>
                              <a:ea typeface="Cambria Math" panose="02040503050406030204" pitchFamily="18" charset="0"/>
                            </a:rPr>
                            <m:t>T</m:t>
                          </m:r>
                        </m:sup>
                      </m:sSup>
                    </m:oMath>
                  </m:oMathPara>
                </a14:m>
                <a:endParaRPr lang="en-US" sz="1600" b="1">
                  <a:ea typeface="Cambria Math" panose="02040503050406030204" pitchFamily="18" charset="0"/>
                </a:endParaRPr>
              </a:p>
            </p:txBody>
          </p:sp>
        </mc:Choice>
        <mc:Fallback xmlns="">
          <p:sp>
            <p:nvSpPr>
              <p:cNvPr id="62" name="TextBox 61">
                <a:extLst>
                  <a:ext uri="{FF2B5EF4-FFF2-40B4-BE49-F238E27FC236}">
                    <a16:creationId xmlns:a16="http://schemas.microsoft.com/office/drawing/2014/main" id="{9AB3A3D0-69D0-894C-F6E8-C550264D3172}"/>
                  </a:ext>
                </a:extLst>
              </p:cNvPr>
              <p:cNvSpPr txBox="1">
                <a:spLocks noRot="1" noChangeAspect="1" noMove="1" noResize="1" noEditPoints="1" noAdjustHandles="1" noChangeArrowheads="1" noChangeShapeType="1" noTextEdit="1"/>
              </p:cNvSpPr>
              <p:nvPr/>
            </p:nvSpPr>
            <p:spPr>
              <a:xfrm>
                <a:off x="407320" y="1631416"/>
                <a:ext cx="6557554" cy="599010"/>
              </a:xfrm>
              <a:prstGeom prst="rect">
                <a:avLst/>
              </a:prstGeom>
              <a:blipFill>
                <a:blip r:embed="rId4"/>
                <a:stretch>
                  <a:fillRect/>
                </a:stretch>
              </a:blipFill>
            </p:spPr>
            <p:txBody>
              <a:bodyPr/>
              <a:lstStyle/>
              <a:p>
                <a:r>
                  <a:rPr lang="en-US">
                    <a:noFill/>
                  </a:rPr>
                  <a:t> </a:t>
                </a:r>
              </a:p>
            </p:txBody>
          </p:sp>
        </mc:Fallback>
      </mc:AlternateContent>
      <p:sp>
        <p:nvSpPr>
          <p:cNvPr id="63" name="Oval 62">
            <a:extLst>
              <a:ext uri="{FF2B5EF4-FFF2-40B4-BE49-F238E27FC236}">
                <a16:creationId xmlns:a16="http://schemas.microsoft.com/office/drawing/2014/main" id="{DAF15FA9-8FEC-9122-9853-8ECCED412025}"/>
              </a:ext>
            </a:extLst>
          </p:cNvPr>
          <p:cNvSpPr/>
          <p:nvPr/>
        </p:nvSpPr>
        <p:spPr>
          <a:xfrm rot="16200000">
            <a:off x="7557604"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4" name="Curved Connector 63">
            <a:extLst>
              <a:ext uri="{FF2B5EF4-FFF2-40B4-BE49-F238E27FC236}">
                <a16:creationId xmlns:a16="http://schemas.microsoft.com/office/drawing/2014/main" id="{9D3580E7-8627-E82F-C8EB-30E524264555}"/>
              </a:ext>
            </a:extLst>
          </p:cNvPr>
          <p:cNvCxnSpPr/>
          <p:nvPr/>
        </p:nvCxnSpPr>
        <p:spPr>
          <a:xfrm rot="16200000" flipV="1">
            <a:off x="7605367"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5" name="Oval 64">
            <a:extLst>
              <a:ext uri="{FF2B5EF4-FFF2-40B4-BE49-F238E27FC236}">
                <a16:creationId xmlns:a16="http://schemas.microsoft.com/office/drawing/2014/main" id="{A7A968F1-FED7-7FFF-D8DE-9BCD90A266E5}"/>
              </a:ext>
            </a:extLst>
          </p:cNvPr>
          <p:cNvSpPr/>
          <p:nvPr/>
        </p:nvSpPr>
        <p:spPr>
          <a:xfrm rot="16200000">
            <a:off x="8076822"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6" name="Curved Connector 65">
            <a:extLst>
              <a:ext uri="{FF2B5EF4-FFF2-40B4-BE49-F238E27FC236}">
                <a16:creationId xmlns:a16="http://schemas.microsoft.com/office/drawing/2014/main" id="{CBA68052-FCB4-365A-03C3-E91B91C77814}"/>
              </a:ext>
            </a:extLst>
          </p:cNvPr>
          <p:cNvCxnSpPr/>
          <p:nvPr/>
        </p:nvCxnSpPr>
        <p:spPr>
          <a:xfrm rot="16200000" flipV="1">
            <a:off x="8124585"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7" name="Oval 66">
            <a:extLst>
              <a:ext uri="{FF2B5EF4-FFF2-40B4-BE49-F238E27FC236}">
                <a16:creationId xmlns:a16="http://schemas.microsoft.com/office/drawing/2014/main" id="{DF5ADEBC-5FDC-AFBD-79CB-09B16728575F}"/>
              </a:ext>
            </a:extLst>
          </p:cNvPr>
          <p:cNvSpPr/>
          <p:nvPr/>
        </p:nvSpPr>
        <p:spPr>
          <a:xfrm rot="16200000">
            <a:off x="8600019" y="3669066"/>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68" name="Curved Connector 67">
            <a:extLst>
              <a:ext uri="{FF2B5EF4-FFF2-40B4-BE49-F238E27FC236}">
                <a16:creationId xmlns:a16="http://schemas.microsoft.com/office/drawing/2014/main" id="{493E8321-3EAC-0990-0CF5-652A108A75A1}"/>
              </a:ext>
            </a:extLst>
          </p:cNvPr>
          <p:cNvCxnSpPr/>
          <p:nvPr/>
        </p:nvCxnSpPr>
        <p:spPr>
          <a:xfrm rot="16200000" flipV="1">
            <a:off x="8647783" y="3740933"/>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69" name="Straight Arrow Connector 68">
            <a:extLst>
              <a:ext uri="{FF2B5EF4-FFF2-40B4-BE49-F238E27FC236}">
                <a16:creationId xmlns:a16="http://schemas.microsoft.com/office/drawing/2014/main" id="{956639F1-CF48-9CA1-7787-58EB41117E44}"/>
              </a:ext>
            </a:extLst>
          </p:cNvPr>
          <p:cNvCxnSpPr>
            <a:cxnSpLocks/>
            <a:endCxn id="63" idx="2"/>
          </p:cNvCxnSpPr>
          <p:nvPr/>
        </p:nvCxnSpPr>
        <p:spPr>
          <a:xfrm rot="16200000">
            <a:off x="7270606" y="4337190"/>
            <a:ext cx="806412" cy="54182"/>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0" name="Straight Arrow Connector 69">
            <a:extLst>
              <a:ext uri="{FF2B5EF4-FFF2-40B4-BE49-F238E27FC236}">
                <a16:creationId xmlns:a16="http://schemas.microsoft.com/office/drawing/2014/main" id="{8D2BB87C-F4F6-7FB3-AFBD-66B40B6C3C8A}"/>
              </a:ext>
            </a:extLst>
          </p:cNvPr>
          <p:cNvCxnSpPr>
            <a:cxnSpLocks/>
            <a:endCxn id="65" idx="1"/>
          </p:cNvCxnSpPr>
          <p:nvPr/>
        </p:nvCxnSpPr>
        <p:spPr>
          <a:xfrm rot="16200000">
            <a:off x="7456653" y="4109172"/>
            <a:ext cx="848384" cy="46824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1" name="Straight Arrow Connector 70">
            <a:extLst>
              <a:ext uri="{FF2B5EF4-FFF2-40B4-BE49-F238E27FC236}">
                <a16:creationId xmlns:a16="http://schemas.microsoft.com/office/drawing/2014/main" id="{7EE6F899-D30C-193D-5966-16DEFCF1509A}"/>
              </a:ext>
            </a:extLst>
          </p:cNvPr>
          <p:cNvCxnSpPr>
            <a:cxnSpLocks/>
            <a:endCxn id="67" idx="1"/>
          </p:cNvCxnSpPr>
          <p:nvPr/>
        </p:nvCxnSpPr>
        <p:spPr>
          <a:xfrm rot="16200000">
            <a:off x="7718252" y="3847573"/>
            <a:ext cx="848384" cy="99144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2" name="Straight Arrow Connector 71">
            <a:extLst>
              <a:ext uri="{FF2B5EF4-FFF2-40B4-BE49-F238E27FC236}">
                <a16:creationId xmlns:a16="http://schemas.microsoft.com/office/drawing/2014/main" id="{B991DF30-9079-D429-7991-B62FE5F00DE8}"/>
              </a:ext>
            </a:extLst>
          </p:cNvPr>
          <p:cNvCxnSpPr>
            <a:cxnSpLocks/>
            <a:endCxn id="63" idx="2"/>
          </p:cNvCxnSpPr>
          <p:nvPr/>
        </p:nvCxnSpPr>
        <p:spPr>
          <a:xfrm rot="16200000" flipV="1">
            <a:off x="7446396" y="4215582"/>
            <a:ext cx="809366" cy="30035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3" name="Straight Arrow Connector 72">
            <a:extLst>
              <a:ext uri="{FF2B5EF4-FFF2-40B4-BE49-F238E27FC236}">
                <a16:creationId xmlns:a16="http://schemas.microsoft.com/office/drawing/2014/main" id="{E8FC3D0E-0F4A-30F1-9A9E-13BAA092EF0B}"/>
              </a:ext>
            </a:extLst>
          </p:cNvPr>
          <p:cNvCxnSpPr>
            <a:cxnSpLocks/>
            <a:endCxn id="65" idx="2"/>
          </p:cNvCxnSpPr>
          <p:nvPr/>
        </p:nvCxnSpPr>
        <p:spPr>
          <a:xfrm rot="16200000">
            <a:off x="7706006" y="4256325"/>
            <a:ext cx="809366" cy="21886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4" name="Straight Arrow Connector 73">
            <a:extLst>
              <a:ext uri="{FF2B5EF4-FFF2-40B4-BE49-F238E27FC236}">
                <a16:creationId xmlns:a16="http://schemas.microsoft.com/office/drawing/2014/main" id="{D31CF6A7-DFA2-F080-F58F-178A2ABF6AD2}"/>
              </a:ext>
            </a:extLst>
          </p:cNvPr>
          <p:cNvCxnSpPr>
            <a:cxnSpLocks/>
            <a:endCxn id="67" idx="2"/>
          </p:cNvCxnSpPr>
          <p:nvPr/>
        </p:nvCxnSpPr>
        <p:spPr>
          <a:xfrm rot="16200000">
            <a:off x="7967604" y="3994726"/>
            <a:ext cx="809366" cy="742063"/>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5" name="Straight Arrow Connector 74">
            <a:extLst>
              <a:ext uri="{FF2B5EF4-FFF2-40B4-BE49-F238E27FC236}">
                <a16:creationId xmlns:a16="http://schemas.microsoft.com/office/drawing/2014/main" id="{CFD0C086-239A-AE8B-2ADE-9B4411570D9B}"/>
              </a:ext>
            </a:extLst>
          </p:cNvPr>
          <p:cNvCxnSpPr>
            <a:cxnSpLocks/>
            <a:endCxn id="63" idx="3"/>
          </p:cNvCxnSpPr>
          <p:nvPr/>
        </p:nvCxnSpPr>
        <p:spPr>
          <a:xfrm rot="16200000" flipV="1">
            <a:off x="7667053" y="4058107"/>
            <a:ext cx="853702" cy="575695"/>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6" name="Straight Arrow Connector 75">
            <a:extLst>
              <a:ext uri="{FF2B5EF4-FFF2-40B4-BE49-F238E27FC236}">
                <a16:creationId xmlns:a16="http://schemas.microsoft.com/office/drawing/2014/main" id="{2AD9C8DE-BAFB-0321-EF47-3686363631E8}"/>
              </a:ext>
            </a:extLst>
          </p:cNvPr>
          <p:cNvCxnSpPr>
            <a:cxnSpLocks/>
            <a:endCxn id="65" idx="2"/>
          </p:cNvCxnSpPr>
          <p:nvPr/>
        </p:nvCxnSpPr>
        <p:spPr>
          <a:xfrm rot="16200000" flipV="1">
            <a:off x="7895071" y="4286125"/>
            <a:ext cx="811730" cy="16162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7" name="Straight Arrow Connector 76">
            <a:extLst>
              <a:ext uri="{FF2B5EF4-FFF2-40B4-BE49-F238E27FC236}">
                <a16:creationId xmlns:a16="http://schemas.microsoft.com/office/drawing/2014/main" id="{64F55BD1-BC06-B97D-7D72-C1CA14871C01}"/>
              </a:ext>
            </a:extLst>
          </p:cNvPr>
          <p:cNvCxnSpPr>
            <a:cxnSpLocks/>
            <a:endCxn id="67" idx="2"/>
          </p:cNvCxnSpPr>
          <p:nvPr/>
        </p:nvCxnSpPr>
        <p:spPr>
          <a:xfrm rot="16200000" flipV="1">
            <a:off x="8358810" y="4345584"/>
            <a:ext cx="810154" cy="41137"/>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8" name="Straight Arrow Connector 77">
            <a:extLst>
              <a:ext uri="{FF2B5EF4-FFF2-40B4-BE49-F238E27FC236}">
                <a16:creationId xmlns:a16="http://schemas.microsoft.com/office/drawing/2014/main" id="{123C70A9-BCE0-D2A3-BF06-56E949ED0386}"/>
              </a:ext>
            </a:extLst>
          </p:cNvPr>
          <p:cNvCxnSpPr>
            <a:cxnSpLocks/>
            <a:endCxn id="65" idx="3"/>
          </p:cNvCxnSpPr>
          <p:nvPr/>
        </p:nvCxnSpPr>
        <p:spPr>
          <a:xfrm rot="16200000" flipV="1">
            <a:off x="8128802" y="4115576"/>
            <a:ext cx="852126" cy="45918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79" name="Straight Arrow Connector 78">
            <a:extLst>
              <a:ext uri="{FF2B5EF4-FFF2-40B4-BE49-F238E27FC236}">
                <a16:creationId xmlns:a16="http://schemas.microsoft.com/office/drawing/2014/main" id="{BA5F3649-9F59-1526-CC27-3455F2363BBA}"/>
              </a:ext>
            </a:extLst>
          </p:cNvPr>
          <p:cNvCxnSpPr>
            <a:cxnSpLocks/>
            <a:endCxn id="67" idx="2"/>
          </p:cNvCxnSpPr>
          <p:nvPr/>
        </p:nvCxnSpPr>
        <p:spPr>
          <a:xfrm rot="16200000">
            <a:off x="8156670" y="4186156"/>
            <a:ext cx="811730" cy="36156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0" name="Straight Arrow Connector 79">
            <a:extLst>
              <a:ext uri="{FF2B5EF4-FFF2-40B4-BE49-F238E27FC236}">
                <a16:creationId xmlns:a16="http://schemas.microsoft.com/office/drawing/2014/main" id="{088D6E6B-4BBC-1F6C-9A13-AD6032CB05E8}"/>
              </a:ext>
            </a:extLst>
          </p:cNvPr>
          <p:cNvCxnSpPr>
            <a:cxnSpLocks/>
            <a:endCxn id="63" idx="3"/>
          </p:cNvCxnSpPr>
          <p:nvPr/>
        </p:nvCxnSpPr>
        <p:spPr>
          <a:xfrm rot="16200000" flipV="1">
            <a:off x="7869193" y="3855967"/>
            <a:ext cx="852126" cy="978399"/>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p:nvGrpSpPr>
          <p:cNvPr id="81" name="Group 80">
            <a:extLst>
              <a:ext uri="{FF2B5EF4-FFF2-40B4-BE49-F238E27FC236}">
                <a16:creationId xmlns:a16="http://schemas.microsoft.com/office/drawing/2014/main" id="{4D1E6F67-EF49-3994-1B15-0C7C38E80D3B}"/>
              </a:ext>
            </a:extLst>
          </p:cNvPr>
          <p:cNvGrpSpPr/>
          <p:nvPr/>
        </p:nvGrpSpPr>
        <p:grpSpPr>
          <a:xfrm>
            <a:off x="7700902" y="2871335"/>
            <a:ext cx="1042417" cy="803141"/>
            <a:chOff x="7700902" y="2871335"/>
            <a:chExt cx="1042417" cy="803141"/>
          </a:xfrm>
        </p:grpSpPr>
        <p:cxnSp>
          <p:nvCxnSpPr>
            <p:cNvPr id="82" name="Straight Arrow Connector 81">
              <a:extLst>
                <a:ext uri="{FF2B5EF4-FFF2-40B4-BE49-F238E27FC236}">
                  <a16:creationId xmlns:a16="http://schemas.microsoft.com/office/drawing/2014/main" id="{0AAFDC24-9232-C621-9CD2-22EFC7699F86}"/>
                </a:ext>
              </a:extLst>
            </p:cNvPr>
            <p:cNvCxnSpPr>
              <a:cxnSpLocks/>
              <a:stCxn id="63" idx="6"/>
            </p:cNvCxnSpPr>
            <p:nvPr/>
          </p:nvCxnSpPr>
          <p:spPr>
            <a:xfrm rot="16200000">
              <a:off x="7299333"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3" name="Straight Arrow Connector 82">
              <a:extLst>
                <a:ext uri="{FF2B5EF4-FFF2-40B4-BE49-F238E27FC236}">
                  <a16:creationId xmlns:a16="http://schemas.microsoft.com/office/drawing/2014/main" id="{CBC0E1A2-2076-8A0D-3079-92206BAF7031}"/>
                </a:ext>
              </a:extLst>
            </p:cNvPr>
            <p:cNvCxnSpPr>
              <a:cxnSpLocks/>
              <a:stCxn id="63" idx="6"/>
            </p:cNvCxnSpPr>
            <p:nvPr/>
          </p:nvCxnSpPr>
          <p:spPr>
            <a:xfrm flipV="1">
              <a:off x="7700904" y="2871335"/>
              <a:ext cx="501369"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4" name="Straight Arrow Connector 83">
              <a:extLst>
                <a:ext uri="{FF2B5EF4-FFF2-40B4-BE49-F238E27FC236}">
                  <a16:creationId xmlns:a16="http://schemas.microsoft.com/office/drawing/2014/main" id="{4EADDF0A-8636-4810-A029-18DB1F626583}"/>
                </a:ext>
              </a:extLst>
            </p:cNvPr>
            <p:cNvCxnSpPr>
              <a:cxnSpLocks/>
              <a:stCxn id="63" idx="6"/>
            </p:cNvCxnSpPr>
            <p:nvPr/>
          </p:nvCxnSpPr>
          <p:spPr>
            <a:xfrm flipV="1">
              <a:off x="7700904" y="2871335"/>
              <a:ext cx="1042414"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5" name="Straight Arrow Connector 84">
              <a:extLst>
                <a:ext uri="{FF2B5EF4-FFF2-40B4-BE49-F238E27FC236}">
                  <a16:creationId xmlns:a16="http://schemas.microsoft.com/office/drawing/2014/main" id="{A73908DA-A6FF-D138-A0B8-206D749ABD12}"/>
                </a:ext>
              </a:extLst>
            </p:cNvPr>
            <p:cNvCxnSpPr>
              <a:cxnSpLocks/>
              <a:stCxn id="65" idx="6"/>
            </p:cNvCxnSpPr>
            <p:nvPr/>
          </p:nvCxnSpPr>
          <p:spPr>
            <a:xfrm rot="16200000" flipV="1">
              <a:off x="7558942" y="3013297"/>
              <a:ext cx="803140" cy="51921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6" name="Straight Arrow Connector 85">
              <a:extLst>
                <a:ext uri="{FF2B5EF4-FFF2-40B4-BE49-F238E27FC236}">
                  <a16:creationId xmlns:a16="http://schemas.microsoft.com/office/drawing/2014/main" id="{2C066A67-0086-5F6F-6000-D0FAEF85B992}"/>
                </a:ext>
              </a:extLst>
            </p:cNvPr>
            <p:cNvCxnSpPr>
              <a:cxnSpLocks/>
              <a:stCxn id="65" idx="6"/>
            </p:cNvCxnSpPr>
            <p:nvPr/>
          </p:nvCxnSpPr>
          <p:spPr>
            <a:xfrm rot="16200000">
              <a:off x="7818551"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7" name="Straight Arrow Connector 86">
              <a:extLst>
                <a:ext uri="{FF2B5EF4-FFF2-40B4-BE49-F238E27FC236}">
                  <a16:creationId xmlns:a16="http://schemas.microsoft.com/office/drawing/2014/main" id="{C52B1006-B7F9-28E9-537F-BE014C47928E}"/>
                </a:ext>
              </a:extLst>
            </p:cNvPr>
            <p:cNvCxnSpPr>
              <a:cxnSpLocks/>
              <a:stCxn id="67" idx="6"/>
            </p:cNvCxnSpPr>
            <p:nvPr/>
          </p:nvCxnSpPr>
          <p:spPr>
            <a:xfrm rot="16200000">
              <a:off x="8341749" y="3272906"/>
              <a:ext cx="803140" cy="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8" name="Straight Arrow Connector 87">
              <a:extLst>
                <a:ext uri="{FF2B5EF4-FFF2-40B4-BE49-F238E27FC236}">
                  <a16:creationId xmlns:a16="http://schemas.microsoft.com/office/drawing/2014/main" id="{466EF6B5-D760-C4E6-16E7-EEA17BC4FA53}"/>
                </a:ext>
              </a:extLst>
            </p:cNvPr>
            <p:cNvCxnSpPr>
              <a:cxnSpLocks/>
              <a:stCxn id="67" idx="6"/>
            </p:cNvCxnSpPr>
            <p:nvPr/>
          </p:nvCxnSpPr>
          <p:spPr>
            <a:xfrm flipH="1" flipV="1">
              <a:off x="7700902" y="2871335"/>
              <a:ext cx="1042417"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89" name="Straight Arrow Connector 88">
              <a:extLst>
                <a:ext uri="{FF2B5EF4-FFF2-40B4-BE49-F238E27FC236}">
                  <a16:creationId xmlns:a16="http://schemas.microsoft.com/office/drawing/2014/main" id="{F8CAA7AD-8ED7-BA8F-8822-E7409317CCB8}"/>
                </a:ext>
              </a:extLst>
            </p:cNvPr>
            <p:cNvCxnSpPr>
              <a:cxnSpLocks/>
              <a:stCxn id="65" idx="6"/>
            </p:cNvCxnSpPr>
            <p:nvPr/>
          </p:nvCxnSpPr>
          <p:spPr>
            <a:xfrm rot="16200000">
              <a:off x="8080150" y="3011307"/>
              <a:ext cx="803140" cy="523198"/>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90" name="Straight Arrow Connector 89">
              <a:extLst>
                <a:ext uri="{FF2B5EF4-FFF2-40B4-BE49-F238E27FC236}">
                  <a16:creationId xmlns:a16="http://schemas.microsoft.com/office/drawing/2014/main" id="{B777D5CE-A805-C5FC-4568-FC7FF46F495B}"/>
                </a:ext>
              </a:extLst>
            </p:cNvPr>
            <p:cNvCxnSpPr>
              <a:cxnSpLocks/>
              <a:stCxn id="67" idx="6"/>
            </p:cNvCxnSpPr>
            <p:nvPr/>
          </p:nvCxnSpPr>
          <p:spPr>
            <a:xfrm flipH="1" flipV="1">
              <a:off x="8202273" y="2871335"/>
              <a:ext cx="541046" cy="803141"/>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B165B047-37C0-7B91-AA07-A59D925E0B2B}"/>
                  </a:ext>
                </a:extLst>
              </p:cNvPr>
              <p:cNvSpPr txBox="1"/>
              <p:nvPr/>
            </p:nvSpPr>
            <p:spPr>
              <a:xfrm>
                <a:off x="7769557" y="4769880"/>
                <a:ext cx="83460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𝐱</m:t>
                      </m:r>
                    </m:oMath>
                  </m:oMathPara>
                </a14:m>
                <a:endParaRPr lang="en-US">
                  <a:latin typeface="Corbel" panose="020B0503020204020204" pitchFamily="34" charset="0"/>
                </a:endParaRPr>
              </a:p>
            </p:txBody>
          </p:sp>
        </mc:Choice>
        <mc:Fallback xmlns="">
          <p:sp>
            <p:nvSpPr>
              <p:cNvPr id="91" name="TextBox 90">
                <a:extLst>
                  <a:ext uri="{FF2B5EF4-FFF2-40B4-BE49-F238E27FC236}">
                    <a16:creationId xmlns:a16="http://schemas.microsoft.com/office/drawing/2014/main" id="{B165B047-37C0-7B91-AA07-A59D925E0B2B}"/>
                  </a:ext>
                </a:extLst>
              </p:cNvPr>
              <p:cNvSpPr txBox="1">
                <a:spLocks noRot="1" noChangeAspect="1" noMove="1" noResize="1" noEditPoints="1" noAdjustHandles="1" noChangeArrowheads="1" noChangeShapeType="1" noTextEdit="1"/>
              </p:cNvSpPr>
              <p:nvPr/>
            </p:nvSpPr>
            <p:spPr>
              <a:xfrm>
                <a:off x="7769557" y="4769880"/>
                <a:ext cx="834603" cy="307777"/>
              </a:xfrm>
              <a:prstGeom prst="rect">
                <a:avLst/>
              </a:prstGeom>
              <a:blipFill>
                <a:blip r:embed="rId5"/>
                <a:stretch>
                  <a:fillRect/>
                </a:stretch>
              </a:blipFill>
            </p:spPr>
            <p:txBody>
              <a:bodyPr/>
              <a:lstStyle/>
              <a:p>
                <a:r>
                  <a:rPr lang="en-US">
                    <a:noFill/>
                  </a:rPr>
                  <a:t> </a:t>
                </a:r>
              </a:p>
            </p:txBody>
          </p:sp>
        </mc:Fallback>
      </mc:AlternateContent>
      <p:sp>
        <p:nvSpPr>
          <p:cNvPr id="92" name="Oval 91">
            <a:extLst>
              <a:ext uri="{FF2B5EF4-FFF2-40B4-BE49-F238E27FC236}">
                <a16:creationId xmlns:a16="http://schemas.microsoft.com/office/drawing/2014/main" id="{933432A9-21FD-EA45-A254-3A20796EEFFE}"/>
              </a:ext>
            </a:extLst>
          </p:cNvPr>
          <p:cNvSpPr/>
          <p:nvPr/>
        </p:nvSpPr>
        <p:spPr>
          <a:xfrm rot="16200000">
            <a:off x="7539756"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3" name="Curved Connector 92">
            <a:extLst>
              <a:ext uri="{FF2B5EF4-FFF2-40B4-BE49-F238E27FC236}">
                <a16:creationId xmlns:a16="http://schemas.microsoft.com/office/drawing/2014/main" id="{5AC301A7-5646-3299-3296-22512C3AAC8C}"/>
              </a:ext>
            </a:extLst>
          </p:cNvPr>
          <p:cNvCxnSpPr/>
          <p:nvPr/>
        </p:nvCxnSpPr>
        <p:spPr>
          <a:xfrm rot="16200000" flipV="1">
            <a:off x="7587519"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4" name="Oval 93">
            <a:extLst>
              <a:ext uri="{FF2B5EF4-FFF2-40B4-BE49-F238E27FC236}">
                <a16:creationId xmlns:a16="http://schemas.microsoft.com/office/drawing/2014/main" id="{31BD7AE1-0151-C3C6-B337-604B6EEC7B7B}"/>
              </a:ext>
            </a:extLst>
          </p:cNvPr>
          <p:cNvSpPr/>
          <p:nvPr/>
        </p:nvSpPr>
        <p:spPr>
          <a:xfrm rot="16200000">
            <a:off x="8058974"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5" name="Curved Connector 94">
            <a:extLst>
              <a:ext uri="{FF2B5EF4-FFF2-40B4-BE49-F238E27FC236}">
                <a16:creationId xmlns:a16="http://schemas.microsoft.com/office/drawing/2014/main" id="{3ABBF467-13EC-23A0-9BA7-8E963265A286}"/>
              </a:ext>
            </a:extLst>
          </p:cNvPr>
          <p:cNvCxnSpPr/>
          <p:nvPr/>
        </p:nvCxnSpPr>
        <p:spPr>
          <a:xfrm rot="16200000" flipV="1">
            <a:off x="8106737"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6" name="Oval 95">
            <a:extLst>
              <a:ext uri="{FF2B5EF4-FFF2-40B4-BE49-F238E27FC236}">
                <a16:creationId xmlns:a16="http://schemas.microsoft.com/office/drawing/2014/main" id="{1B92C212-DF82-9C7C-2F7E-5EBF5C412048}"/>
              </a:ext>
            </a:extLst>
          </p:cNvPr>
          <p:cNvSpPr/>
          <p:nvPr/>
        </p:nvSpPr>
        <p:spPr>
          <a:xfrm rot="16200000">
            <a:off x="8582171" y="1357663"/>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7" name="Curved Connector 96">
            <a:extLst>
              <a:ext uri="{FF2B5EF4-FFF2-40B4-BE49-F238E27FC236}">
                <a16:creationId xmlns:a16="http://schemas.microsoft.com/office/drawing/2014/main" id="{BC47210F-07A4-3EF4-8EA1-808E0E225F30}"/>
              </a:ext>
            </a:extLst>
          </p:cNvPr>
          <p:cNvCxnSpPr/>
          <p:nvPr/>
        </p:nvCxnSpPr>
        <p:spPr>
          <a:xfrm rot="16200000" flipV="1">
            <a:off x="8629935" y="1429529"/>
            <a:ext cx="200757" cy="152780"/>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98" name="Oval 97">
            <a:extLst>
              <a:ext uri="{FF2B5EF4-FFF2-40B4-BE49-F238E27FC236}">
                <a16:creationId xmlns:a16="http://schemas.microsoft.com/office/drawing/2014/main" id="{96BA78AD-6FAF-8A40-35F8-CAA5E593C458}"/>
              </a:ext>
            </a:extLst>
          </p:cNvPr>
          <p:cNvSpPr/>
          <p:nvPr/>
        </p:nvSpPr>
        <p:spPr>
          <a:xfrm rot="16200000">
            <a:off x="8051994" y="656595"/>
            <a:ext cx="286599" cy="29741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050">
                <a:solidFill>
                  <a:schemeClr val="tx1"/>
                </a:solidFill>
                <a:latin typeface="Corbel" panose="020B0503020204020204" pitchFamily="34" charset="0"/>
              </a:rPr>
              <a:t>+</a:t>
            </a:r>
          </a:p>
        </p:txBody>
      </p:sp>
      <p:cxnSp>
        <p:nvCxnSpPr>
          <p:cNvPr id="99" name="Straight Arrow Connector 98">
            <a:extLst>
              <a:ext uri="{FF2B5EF4-FFF2-40B4-BE49-F238E27FC236}">
                <a16:creationId xmlns:a16="http://schemas.microsoft.com/office/drawing/2014/main" id="{824052F0-43D1-2387-DD62-03DF1ED6B975}"/>
              </a:ext>
            </a:extLst>
          </p:cNvPr>
          <p:cNvCxnSpPr>
            <a:endCxn id="92" idx="2"/>
          </p:cNvCxnSpPr>
          <p:nvPr/>
        </p:nvCxnSpPr>
        <p:spPr>
          <a:xfrm rot="16200000">
            <a:off x="7281485"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0" name="Straight Arrow Connector 99">
            <a:extLst>
              <a:ext uri="{FF2B5EF4-FFF2-40B4-BE49-F238E27FC236}">
                <a16:creationId xmlns:a16="http://schemas.microsoft.com/office/drawing/2014/main" id="{0DD3D1E7-BF21-6323-DB58-20DBE6394F38}"/>
              </a:ext>
            </a:extLst>
          </p:cNvPr>
          <p:cNvCxnSpPr>
            <a:endCxn id="94" idx="1"/>
          </p:cNvCxnSpPr>
          <p:nvPr/>
        </p:nvCxnSpPr>
        <p:spPr>
          <a:xfrm rot="16200000">
            <a:off x="7467532" y="1823223"/>
            <a:ext cx="845111" cy="414065"/>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1" name="Straight Arrow Connector 100">
            <a:extLst>
              <a:ext uri="{FF2B5EF4-FFF2-40B4-BE49-F238E27FC236}">
                <a16:creationId xmlns:a16="http://schemas.microsoft.com/office/drawing/2014/main" id="{113802A6-E93A-4C23-7C4A-46693147D0FA}"/>
              </a:ext>
            </a:extLst>
          </p:cNvPr>
          <p:cNvCxnSpPr>
            <a:endCxn id="96" idx="1"/>
          </p:cNvCxnSpPr>
          <p:nvPr/>
        </p:nvCxnSpPr>
        <p:spPr>
          <a:xfrm rot="16200000">
            <a:off x="7729131"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2" name="Straight Arrow Connector 101">
            <a:extLst>
              <a:ext uri="{FF2B5EF4-FFF2-40B4-BE49-F238E27FC236}">
                <a16:creationId xmlns:a16="http://schemas.microsoft.com/office/drawing/2014/main" id="{4248AE2E-36B7-0920-3CEA-812D5D476807}"/>
              </a:ext>
            </a:extLst>
          </p:cNvPr>
          <p:cNvCxnSpPr>
            <a:endCxn id="92" idx="2"/>
          </p:cNvCxnSpPr>
          <p:nvPr/>
        </p:nvCxnSpPr>
        <p:spPr>
          <a:xfrm rot="16200000" flipV="1">
            <a:off x="7541094" y="1791632"/>
            <a:ext cx="803140" cy="51921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3" name="Straight Arrow Connector 102">
            <a:extLst>
              <a:ext uri="{FF2B5EF4-FFF2-40B4-BE49-F238E27FC236}">
                <a16:creationId xmlns:a16="http://schemas.microsoft.com/office/drawing/2014/main" id="{DE8392C0-B712-4EE8-8C34-7622946788B4}"/>
              </a:ext>
            </a:extLst>
          </p:cNvPr>
          <p:cNvCxnSpPr>
            <a:endCxn id="94" idx="2"/>
          </p:cNvCxnSpPr>
          <p:nvPr/>
        </p:nvCxnSpPr>
        <p:spPr>
          <a:xfrm rot="16200000">
            <a:off x="7800703"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4" name="Straight Arrow Connector 103">
            <a:extLst>
              <a:ext uri="{FF2B5EF4-FFF2-40B4-BE49-F238E27FC236}">
                <a16:creationId xmlns:a16="http://schemas.microsoft.com/office/drawing/2014/main" id="{A89EBC5B-90C5-85A0-F4BA-D2B1715C7024}"/>
              </a:ext>
            </a:extLst>
          </p:cNvPr>
          <p:cNvCxnSpPr>
            <a:cxnSpLocks/>
            <a:endCxn id="96" idx="2"/>
          </p:cNvCxnSpPr>
          <p:nvPr/>
        </p:nvCxnSpPr>
        <p:spPr>
          <a:xfrm rot="16200000">
            <a:off x="8323901" y="2051241"/>
            <a:ext cx="803140" cy="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5" name="Straight Arrow Connector 104">
            <a:extLst>
              <a:ext uri="{FF2B5EF4-FFF2-40B4-BE49-F238E27FC236}">
                <a16:creationId xmlns:a16="http://schemas.microsoft.com/office/drawing/2014/main" id="{0017093D-63F9-5AE4-A11C-633AAEC7ADA6}"/>
              </a:ext>
            </a:extLst>
          </p:cNvPr>
          <p:cNvCxnSpPr>
            <a:endCxn id="92" idx="3"/>
          </p:cNvCxnSpPr>
          <p:nvPr/>
        </p:nvCxnSpPr>
        <p:spPr>
          <a:xfrm rot="16200000" flipV="1">
            <a:off x="7834284" y="1561624"/>
            <a:ext cx="845111" cy="937263"/>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6" name="Straight Arrow Connector 105">
            <a:extLst>
              <a:ext uri="{FF2B5EF4-FFF2-40B4-BE49-F238E27FC236}">
                <a16:creationId xmlns:a16="http://schemas.microsoft.com/office/drawing/2014/main" id="{984E117C-20E9-EA7D-5D78-4F796CAFCE89}"/>
              </a:ext>
            </a:extLst>
          </p:cNvPr>
          <p:cNvCxnSpPr>
            <a:cxnSpLocks/>
            <a:stCxn id="96" idx="6"/>
            <a:endCxn id="98" idx="3"/>
          </p:cNvCxnSpPr>
          <p:nvPr/>
        </p:nvCxnSpPr>
        <p:spPr>
          <a:xfrm flipH="1" flipV="1">
            <a:off x="8300447" y="906633"/>
            <a:ext cx="425024"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7" name="Straight Arrow Connector 106">
            <a:extLst>
              <a:ext uri="{FF2B5EF4-FFF2-40B4-BE49-F238E27FC236}">
                <a16:creationId xmlns:a16="http://schemas.microsoft.com/office/drawing/2014/main" id="{1DEF6B01-D2CB-C588-1A03-FC244BFF631F}"/>
              </a:ext>
            </a:extLst>
          </p:cNvPr>
          <p:cNvCxnSpPr>
            <a:stCxn id="94" idx="6"/>
            <a:endCxn id="98" idx="2"/>
          </p:cNvCxnSpPr>
          <p:nvPr/>
        </p:nvCxnSpPr>
        <p:spPr>
          <a:xfrm flipH="1" flipV="1">
            <a:off x="8195294" y="948604"/>
            <a:ext cx="6980" cy="414469"/>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8" name="Straight Arrow Connector 107">
            <a:extLst>
              <a:ext uri="{FF2B5EF4-FFF2-40B4-BE49-F238E27FC236}">
                <a16:creationId xmlns:a16="http://schemas.microsoft.com/office/drawing/2014/main" id="{536D1C29-4C27-93DD-ABCA-2575D435C206}"/>
              </a:ext>
            </a:extLst>
          </p:cNvPr>
          <p:cNvCxnSpPr>
            <a:stCxn id="92" idx="6"/>
            <a:endCxn id="98" idx="1"/>
          </p:cNvCxnSpPr>
          <p:nvPr/>
        </p:nvCxnSpPr>
        <p:spPr>
          <a:xfrm flipV="1">
            <a:off x="7683056" y="906633"/>
            <a:ext cx="407085" cy="456440"/>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09" name="Straight Arrow Connector 108">
            <a:extLst>
              <a:ext uri="{FF2B5EF4-FFF2-40B4-BE49-F238E27FC236}">
                <a16:creationId xmlns:a16="http://schemas.microsoft.com/office/drawing/2014/main" id="{00550AE0-CBFD-E739-9B97-01CE5D3B4025}"/>
              </a:ext>
            </a:extLst>
          </p:cNvPr>
          <p:cNvCxnSpPr>
            <a:cxnSpLocks/>
            <a:stCxn id="98" idx="6"/>
          </p:cNvCxnSpPr>
          <p:nvPr/>
        </p:nvCxnSpPr>
        <p:spPr>
          <a:xfrm flipV="1">
            <a:off x="8195294" y="375404"/>
            <a:ext cx="1" cy="286600"/>
          </a:xfrm>
          <a:prstGeom prst="straightConnector1">
            <a:avLst/>
          </a:prstGeom>
          <a:ln w="19050">
            <a:tailEnd type="arrow"/>
          </a:ln>
        </p:spPr>
        <p:style>
          <a:lnRef idx="2">
            <a:schemeClr val="dk1"/>
          </a:lnRef>
          <a:fillRef idx="1">
            <a:schemeClr val="lt1"/>
          </a:fillRef>
          <a:effectRef idx="0">
            <a:schemeClr val="dk1"/>
          </a:effectRef>
          <a:fontRef idx="minor">
            <a:schemeClr val="dk1"/>
          </a:fontRef>
        </p:style>
      </p:cxnSp>
      <p:cxnSp>
        <p:nvCxnSpPr>
          <p:cNvPr id="110" name="Straight Arrow Connector 109">
            <a:extLst>
              <a:ext uri="{FF2B5EF4-FFF2-40B4-BE49-F238E27FC236}">
                <a16:creationId xmlns:a16="http://schemas.microsoft.com/office/drawing/2014/main" id="{C6CA3194-821C-B977-2DAD-62130AFDE9E5}"/>
              </a:ext>
            </a:extLst>
          </p:cNvPr>
          <p:cNvCxnSpPr>
            <a:cxnSpLocks/>
            <a:endCxn id="96" idx="2"/>
          </p:cNvCxnSpPr>
          <p:nvPr/>
        </p:nvCxnSpPr>
        <p:spPr>
          <a:xfrm rot="16200000">
            <a:off x="8062302" y="1789642"/>
            <a:ext cx="803140" cy="523198"/>
          </a:xfrm>
          <a:prstGeom prst="straightConnector1">
            <a:avLst/>
          </a:prstGeom>
          <a:ln w="22225">
            <a:tailEnd type="arrow"/>
          </a:ln>
        </p:spPr>
        <p:style>
          <a:lnRef idx="2">
            <a:schemeClr val="dk1"/>
          </a:lnRef>
          <a:fillRef idx="1">
            <a:schemeClr val="lt1"/>
          </a:fillRef>
          <a:effectRef idx="0">
            <a:schemeClr val="dk1"/>
          </a:effectRef>
          <a:fontRef idx="minor">
            <a:schemeClr val="dk1"/>
          </a:fontRef>
        </p:style>
      </p:cxnSp>
      <p:cxnSp>
        <p:nvCxnSpPr>
          <p:cNvPr id="111" name="Straight Arrow Connector 110">
            <a:extLst>
              <a:ext uri="{FF2B5EF4-FFF2-40B4-BE49-F238E27FC236}">
                <a16:creationId xmlns:a16="http://schemas.microsoft.com/office/drawing/2014/main" id="{1F56FE17-3FA9-C757-0E7C-CEF65928A3E6}"/>
              </a:ext>
            </a:extLst>
          </p:cNvPr>
          <p:cNvCxnSpPr>
            <a:cxnSpLocks/>
          </p:cNvCxnSpPr>
          <p:nvPr/>
        </p:nvCxnSpPr>
        <p:spPr>
          <a:xfrm rot="16200000" flipV="1">
            <a:off x="8079729" y="1807069"/>
            <a:ext cx="873438" cy="41804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BAD9C552-A126-9787-0CFF-F352CA84771D}"/>
                  </a:ext>
                </a:extLst>
              </p:cNvPr>
              <p:cNvSpPr txBox="1"/>
              <p:nvPr/>
            </p:nvSpPr>
            <p:spPr>
              <a:xfrm>
                <a:off x="7317853" y="736112"/>
                <a:ext cx="806208" cy="311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smtClean="0">
                              <a:latin typeface="Cambria Math" panose="02040503050406030204" pitchFamily="18" charset="0"/>
                            </a:rPr>
                            <m:t>𝐮</m:t>
                          </m:r>
                        </m:e>
                        <m:sup>
                          <m:r>
                            <m:rPr>
                              <m:sty m:val="p"/>
                            </m:rPr>
                            <a:rPr lang="en-US" sz="1400" smtClean="0">
                              <a:latin typeface="Cambria Math" panose="02040503050406030204" pitchFamily="18" charset="0"/>
                            </a:rPr>
                            <m:t>T</m:t>
                          </m:r>
                        </m:sup>
                      </m:sSup>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sub>
                      </m:sSub>
                    </m:oMath>
                  </m:oMathPara>
                </a14:m>
                <a:endParaRPr lang="en-US">
                  <a:latin typeface="Corbel" panose="020B0503020204020204" pitchFamily="34" charset="0"/>
                </a:endParaRPr>
              </a:p>
            </p:txBody>
          </p:sp>
        </mc:Choice>
        <mc:Fallback xmlns="">
          <p:sp>
            <p:nvSpPr>
              <p:cNvPr id="112" name="TextBox 111">
                <a:extLst>
                  <a:ext uri="{FF2B5EF4-FFF2-40B4-BE49-F238E27FC236}">
                    <a16:creationId xmlns:a16="http://schemas.microsoft.com/office/drawing/2014/main" id="{BAD9C552-A126-9787-0CFF-F352CA84771D}"/>
                  </a:ext>
                </a:extLst>
              </p:cNvPr>
              <p:cNvSpPr txBox="1">
                <a:spLocks noRot="1" noChangeAspect="1" noMove="1" noResize="1" noEditPoints="1" noAdjustHandles="1" noChangeArrowheads="1" noChangeShapeType="1" noTextEdit="1"/>
              </p:cNvSpPr>
              <p:nvPr/>
            </p:nvSpPr>
            <p:spPr>
              <a:xfrm>
                <a:off x="7317853" y="736112"/>
                <a:ext cx="806208" cy="311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7EFD396-5798-69FF-D7E2-F586BA85D2C3}"/>
                  </a:ext>
                </a:extLst>
              </p:cNvPr>
              <p:cNvSpPr txBox="1"/>
              <p:nvPr/>
            </p:nvSpPr>
            <p:spPr>
              <a:xfrm>
                <a:off x="7523638" y="2492992"/>
                <a:ext cx="1368390" cy="523220"/>
              </a:xfrm>
              <a:prstGeom prst="rect">
                <a:avLst/>
              </a:prstGeom>
              <a:noFill/>
            </p:spPr>
            <p:txBody>
              <a:bodyPr wrap="square">
                <a:spAutoFit/>
              </a:bodyPr>
              <a:lstStyle/>
              <a:p>
                <a14:m>
                  <m:oMath xmlns:m="http://schemas.openxmlformats.org/officeDocument/2006/math">
                    <m:r>
                      <a:rPr lang="en-US">
                        <a:latin typeface="Cambria Math" panose="02040503050406030204" pitchFamily="18" charset="0"/>
                      </a:rPr>
                      <m:t>⋮ </m:t>
                    </m:r>
                    <m:r>
                      <m:rPr>
                        <m:nor/>
                      </m:rPr>
                      <a:rPr lang="en-US" dirty="0">
                        <a:latin typeface="Corbel" panose="020B0503020204020204" pitchFamily="34" charset="0"/>
                      </a:rPr>
                      <m:t>       </m:t>
                    </m:r>
                    <m:r>
                      <a:rPr lang="en-US">
                        <a:latin typeface="Cambria Math" panose="02040503050406030204" pitchFamily="18" charset="0"/>
                      </a:rPr>
                      <m:t>⋮ </m:t>
                    </m:r>
                  </m:oMath>
                </a14:m>
                <a:r>
                  <a:rPr lang="en-US">
                    <a:latin typeface="Corbel" panose="020B0503020204020204" pitchFamily="34" charset="0"/>
                  </a:rPr>
                  <a:t>          </a:t>
                </a:r>
                <a14:m>
                  <m:oMath xmlns:m="http://schemas.openxmlformats.org/officeDocument/2006/math">
                    <m:r>
                      <a:rPr lang="en-US">
                        <a:latin typeface="Cambria Math" panose="02040503050406030204" pitchFamily="18" charset="0"/>
                      </a:rPr>
                      <m:t>⋮</m:t>
                    </m:r>
                  </m:oMath>
                </a14:m>
                <a:endParaRPr lang="en-US">
                  <a:latin typeface="Corbel" panose="020B0503020204020204" pitchFamily="34" charset="0"/>
                </a:endParaRPr>
              </a:p>
              <a:p>
                <a:endParaRPr lang="en-US">
                  <a:latin typeface="Corbel" panose="020B0503020204020204" pitchFamily="34" charset="0"/>
                </a:endParaRPr>
              </a:p>
            </p:txBody>
          </p:sp>
        </mc:Choice>
        <mc:Fallback xmlns="">
          <p:sp>
            <p:nvSpPr>
              <p:cNvPr id="113" name="TextBox 112">
                <a:extLst>
                  <a:ext uri="{FF2B5EF4-FFF2-40B4-BE49-F238E27FC236}">
                    <a16:creationId xmlns:a16="http://schemas.microsoft.com/office/drawing/2014/main" id="{E7EFD396-5798-69FF-D7E2-F586BA85D2C3}"/>
                  </a:ext>
                </a:extLst>
              </p:cNvPr>
              <p:cNvSpPr txBox="1">
                <a:spLocks noRot="1" noChangeAspect="1" noMove="1" noResize="1" noEditPoints="1" noAdjustHandles="1" noChangeArrowheads="1" noChangeShapeType="1" noTextEdit="1"/>
              </p:cNvSpPr>
              <p:nvPr/>
            </p:nvSpPr>
            <p:spPr>
              <a:xfrm>
                <a:off x="7523638" y="2492992"/>
                <a:ext cx="136839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5C27CC86-B88E-257F-622E-FFF9F2DCDFF5}"/>
                  </a:ext>
                </a:extLst>
              </p:cNvPr>
              <p:cNvSpPr txBox="1"/>
              <p:nvPr/>
            </p:nvSpPr>
            <p:spPr>
              <a:xfrm>
                <a:off x="7979896" y="79483"/>
                <a:ext cx="4573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𝑦</m:t>
                      </m:r>
                    </m:oMath>
                  </m:oMathPara>
                </a14:m>
                <a:endParaRPr lang="en-US">
                  <a:latin typeface="Corbel" panose="020B0503020204020204" pitchFamily="34" charset="0"/>
                </a:endParaRPr>
              </a:p>
            </p:txBody>
          </p:sp>
        </mc:Choice>
        <mc:Fallback xmlns="">
          <p:sp>
            <p:nvSpPr>
              <p:cNvPr id="114" name="TextBox 113">
                <a:extLst>
                  <a:ext uri="{FF2B5EF4-FFF2-40B4-BE49-F238E27FC236}">
                    <a16:creationId xmlns:a16="http://schemas.microsoft.com/office/drawing/2014/main" id="{5C27CC86-B88E-257F-622E-FFF9F2DCDFF5}"/>
                  </a:ext>
                </a:extLst>
              </p:cNvPr>
              <p:cNvSpPr txBox="1">
                <a:spLocks noRot="1" noChangeAspect="1" noMove="1" noResize="1" noEditPoints="1" noAdjustHandles="1" noChangeArrowheads="1" noChangeShapeType="1" noTextEdit="1"/>
              </p:cNvSpPr>
              <p:nvPr/>
            </p:nvSpPr>
            <p:spPr>
              <a:xfrm>
                <a:off x="7979896" y="79483"/>
                <a:ext cx="457333"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B2B6B9F-3B60-4292-F2A1-ADFEB090CC45}"/>
                  </a:ext>
                </a:extLst>
              </p:cNvPr>
              <p:cNvSpPr txBox="1"/>
              <p:nvPr/>
            </p:nvSpPr>
            <p:spPr>
              <a:xfrm>
                <a:off x="6959232" y="4057302"/>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𝟎</m:t>
                          </m:r>
                        </m:sub>
                      </m:sSub>
                      <m:r>
                        <a:rPr lang="en-US" sz="1400" smtClean="0">
                          <a:latin typeface="Cambria Math" panose="02040503050406030204" pitchFamily="18" charset="0"/>
                        </a:rPr>
                        <m:t>𝐱</m:t>
                      </m:r>
                    </m:oMath>
                  </m:oMathPara>
                </a14:m>
                <a:endParaRPr lang="en-US">
                  <a:latin typeface="Corbel" panose="020B0503020204020204" pitchFamily="34" charset="0"/>
                </a:endParaRPr>
              </a:p>
            </p:txBody>
          </p:sp>
        </mc:Choice>
        <mc:Fallback xmlns="">
          <p:sp>
            <p:nvSpPr>
              <p:cNvPr id="115" name="TextBox 114">
                <a:extLst>
                  <a:ext uri="{FF2B5EF4-FFF2-40B4-BE49-F238E27FC236}">
                    <a16:creationId xmlns:a16="http://schemas.microsoft.com/office/drawing/2014/main" id="{8B2B6B9F-3B60-4292-F2A1-ADFEB090CC45}"/>
                  </a:ext>
                </a:extLst>
              </p:cNvPr>
              <p:cNvSpPr txBox="1">
                <a:spLocks noRot="1" noChangeAspect="1" noMove="1" noResize="1" noEditPoints="1" noAdjustHandles="1" noChangeArrowheads="1" noChangeShapeType="1" noTextEdit="1"/>
              </p:cNvSpPr>
              <p:nvPr/>
            </p:nvSpPr>
            <p:spPr>
              <a:xfrm>
                <a:off x="6959232" y="4057302"/>
                <a:ext cx="505474"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56F527B-AE43-B373-2B38-4B9E90ECF356}"/>
                  </a:ext>
                </a:extLst>
              </p:cNvPr>
              <p:cNvSpPr txBox="1"/>
              <p:nvPr/>
            </p:nvSpPr>
            <p:spPr>
              <a:xfrm>
                <a:off x="6858253" y="3104502"/>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a:rPr lang="en-US" sz="1400" smtClean="0">
                              <a:latin typeface="Cambria Math" panose="02040503050406030204" pitchFamily="18" charset="0"/>
                            </a:rPr>
                            <m:t>1</m:t>
                          </m:r>
                        </m:sub>
                      </m:sSub>
                    </m:oMath>
                  </m:oMathPara>
                </a14:m>
                <a:endParaRPr lang="en-US">
                  <a:latin typeface="Corbel" panose="020B0503020204020204" pitchFamily="34" charset="0"/>
                </a:endParaRPr>
              </a:p>
            </p:txBody>
          </p:sp>
        </mc:Choice>
        <mc:Fallback xmlns="">
          <p:sp>
            <p:nvSpPr>
              <p:cNvPr id="116" name="TextBox 115">
                <a:extLst>
                  <a:ext uri="{FF2B5EF4-FFF2-40B4-BE49-F238E27FC236}">
                    <a16:creationId xmlns:a16="http://schemas.microsoft.com/office/drawing/2014/main" id="{D56F527B-AE43-B373-2B38-4B9E90ECF356}"/>
                  </a:ext>
                </a:extLst>
              </p:cNvPr>
              <p:cNvSpPr txBox="1">
                <a:spLocks noRot="1" noChangeAspect="1" noMove="1" noResize="1" noEditPoints="1" noAdjustHandles="1" noChangeArrowheads="1" noChangeShapeType="1" noTextEdit="1"/>
              </p:cNvSpPr>
              <p:nvPr/>
            </p:nvSpPr>
            <p:spPr>
              <a:xfrm>
                <a:off x="6858253" y="3104502"/>
                <a:ext cx="781484"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6A7FD934-A970-621A-D3CE-D4E597767F6D}"/>
                  </a:ext>
                </a:extLst>
              </p:cNvPr>
              <p:cNvSpPr txBox="1"/>
              <p:nvPr/>
            </p:nvSpPr>
            <p:spPr>
              <a:xfrm>
                <a:off x="6942967" y="3630865"/>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a:rPr lang="en-US" sz="1400" smtClean="0">
                              <a:latin typeface="Cambria Math" panose="02040503050406030204" pitchFamily="18" charset="0"/>
                            </a:rPr>
                            <m:t>0</m:t>
                          </m:r>
                        </m:sub>
                      </m:sSub>
                    </m:oMath>
                  </m:oMathPara>
                </a14:m>
                <a:endParaRPr lang="en-US">
                  <a:latin typeface="Corbel" panose="020B0503020204020204" pitchFamily="34" charset="0"/>
                </a:endParaRPr>
              </a:p>
            </p:txBody>
          </p:sp>
        </mc:Choice>
        <mc:Fallback xmlns="">
          <p:sp>
            <p:nvSpPr>
              <p:cNvPr id="117" name="TextBox 116">
                <a:extLst>
                  <a:ext uri="{FF2B5EF4-FFF2-40B4-BE49-F238E27FC236}">
                    <a16:creationId xmlns:a16="http://schemas.microsoft.com/office/drawing/2014/main" id="{6A7FD934-A970-621A-D3CE-D4E597767F6D}"/>
                  </a:ext>
                </a:extLst>
              </p:cNvPr>
              <p:cNvSpPr txBox="1">
                <a:spLocks noRot="1" noChangeAspect="1" noMove="1" noResize="1" noEditPoints="1" noAdjustHandles="1" noChangeArrowheads="1" noChangeShapeType="1" noTextEdit="1"/>
              </p:cNvSpPr>
              <p:nvPr/>
            </p:nvSpPr>
            <p:spPr>
              <a:xfrm>
                <a:off x="6942967" y="3630865"/>
                <a:ext cx="505474"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154D1E23-CBC5-F27A-FCBD-2B50C6BD9AB7}"/>
                  </a:ext>
                </a:extLst>
              </p:cNvPr>
              <p:cNvSpPr txBox="1"/>
              <p:nvPr/>
            </p:nvSpPr>
            <p:spPr>
              <a:xfrm>
                <a:off x="6801713" y="1824915"/>
                <a:ext cx="78148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𝐖</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𝐡</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ndParaRPr>
              </a:p>
            </p:txBody>
          </p:sp>
        </mc:Choice>
        <mc:Fallback xmlns="">
          <p:sp>
            <p:nvSpPr>
              <p:cNvPr id="118" name="TextBox 117">
                <a:extLst>
                  <a:ext uri="{FF2B5EF4-FFF2-40B4-BE49-F238E27FC236}">
                    <a16:creationId xmlns:a16="http://schemas.microsoft.com/office/drawing/2014/main" id="{154D1E23-CBC5-F27A-FCBD-2B50C6BD9AB7}"/>
                  </a:ext>
                </a:extLst>
              </p:cNvPr>
              <p:cNvSpPr txBox="1">
                <a:spLocks noRot="1" noChangeAspect="1" noMove="1" noResize="1" noEditPoints="1" noAdjustHandles="1" noChangeArrowheads="1" noChangeShapeType="1" noTextEdit="1"/>
              </p:cNvSpPr>
              <p:nvPr/>
            </p:nvSpPr>
            <p:spPr>
              <a:xfrm>
                <a:off x="6801713" y="1824915"/>
                <a:ext cx="781484" cy="307777"/>
              </a:xfrm>
              <a:prstGeom prst="rect">
                <a:avLst/>
              </a:prstGeom>
              <a:blipFill>
                <a:blip r:embed="rId12"/>
                <a:stretch>
                  <a:fillRect r="-14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D0DA0EEC-DEF5-24F5-8852-53455566A845}"/>
                  </a:ext>
                </a:extLst>
              </p:cNvPr>
              <p:cNvSpPr txBox="1"/>
              <p:nvPr/>
            </p:nvSpPr>
            <p:spPr>
              <a:xfrm>
                <a:off x="6976065" y="1342761"/>
                <a:ext cx="50547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smtClean="0">
                              <a:latin typeface="Cambria Math" panose="02040503050406030204" pitchFamily="18" charset="0"/>
                            </a:rPr>
                            <m:t>𝑓</m:t>
                          </m:r>
                        </m:e>
                        <m:sub>
                          <m:r>
                            <m:rPr>
                              <m:sty m:val="p"/>
                            </m:rPr>
                            <a:rPr lang="en-US" sz="1400" smtClean="0">
                              <a:latin typeface="Cambria Math" panose="02040503050406030204" pitchFamily="18" charset="0"/>
                            </a:rPr>
                            <m:t>L</m:t>
                          </m:r>
                          <m:r>
                            <a:rPr lang="en-US" sz="1400" smtClean="0">
                              <a:latin typeface="Cambria Math" panose="02040503050406030204" pitchFamily="18" charset="0"/>
                            </a:rPr>
                            <m:t>−1</m:t>
                          </m:r>
                        </m:sub>
                      </m:sSub>
                    </m:oMath>
                  </m:oMathPara>
                </a14:m>
                <a:endParaRPr lang="en-US">
                  <a:latin typeface="Corbel" panose="020B0503020204020204" pitchFamily="34" charset="0"/>
                </a:endParaRPr>
              </a:p>
            </p:txBody>
          </p:sp>
        </mc:Choice>
        <mc:Fallback xmlns="">
          <p:sp>
            <p:nvSpPr>
              <p:cNvPr id="119" name="TextBox 118">
                <a:extLst>
                  <a:ext uri="{FF2B5EF4-FFF2-40B4-BE49-F238E27FC236}">
                    <a16:creationId xmlns:a16="http://schemas.microsoft.com/office/drawing/2014/main" id="{D0DA0EEC-DEF5-24F5-8852-53455566A845}"/>
                  </a:ext>
                </a:extLst>
              </p:cNvPr>
              <p:cNvSpPr txBox="1">
                <a:spLocks noRot="1" noChangeAspect="1" noMove="1" noResize="1" noEditPoints="1" noAdjustHandles="1" noChangeArrowheads="1" noChangeShapeType="1" noTextEdit="1"/>
              </p:cNvSpPr>
              <p:nvPr/>
            </p:nvSpPr>
            <p:spPr>
              <a:xfrm>
                <a:off x="6976065" y="1342761"/>
                <a:ext cx="505474" cy="307777"/>
              </a:xfrm>
              <a:prstGeom prst="rect">
                <a:avLst/>
              </a:prstGeom>
              <a:blipFill>
                <a:blip r:embed="rId13"/>
                <a:stretch>
                  <a:fillRect b="-5882"/>
                </a:stretch>
              </a:blipFill>
            </p:spPr>
            <p:txBody>
              <a:bodyPr/>
              <a:lstStyle/>
              <a:p>
                <a:r>
                  <a:rPr lang="en-US">
                    <a:noFill/>
                  </a:rPr>
                  <a:t> </a:t>
                </a:r>
              </a:p>
            </p:txBody>
          </p:sp>
        </mc:Fallback>
      </mc:AlternateContent>
      <p:sp>
        <p:nvSpPr>
          <p:cNvPr id="120" name="Left Brace 119">
            <a:extLst>
              <a:ext uri="{FF2B5EF4-FFF2-40B4-BE49-F238E27FC236}">
                <a16:creationId xmlns:a16="http://schemas.microsoft.com/office/drawing/2014/main" id="{2BB5619B-170D-5CFF-06D1-1F3757DAD9AC}"/>
              </a:ext>
            </a:extLst>
          </p:cNvPr>
          <p:cNvSpPr/>
          <p:nvPr/>
        </p:nvSpPr>
        <p:spPr>
          <a:xfrm rot="16200000">
            <a:off x="4010792" y="-17120"/>
            <a:ext cx="216817" cy="4681758"/>
          </a:xfrm>
          <a:prstGeom prst="leftBrace">
            <a:avLst>
              <a:gd name="adj1" fmla="val 15816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TextBox 121">
            <a:extLst>
              <a:ext uri="{FF2B5EF4-FFF2-40B4-BE49-F238E27FC236}">
                <a16:creationId xmlns:a16="http://schemas.microsoft.com/office/drawing/2014/main" id="{65E841F2-51F6-C766-A5A0-C85B0FAC1437}"/>
              </a:ext>
            </a:extLst>
          </p:cNvPr>
          <p:cNvSpPr txBox="1"/>
          <p:nvPr/>
        </p:nvSpPr>
        <p:spPr>
          <a:xfrm>
            <a:off x="1824607" y="2437824"/>
            <a:ext cx="4572000" cy="307777"/>
          </a:xfrm>
          <a:prstGeom prst="rect">
            <a:avLst/>
          </a:prstGeom>
          <a:noFill/>
        </p:spPr>
        <p:txBody>
          <a:bodyPr wrap="square">
            <a:spAutoFit/>
          </a:bodyPr>
          <a:lstStyle/>
          <a:p>
            <a:pPr algn="ctr"/>
            <a:r>
              <a:rPr lang="en-US">
                <a:latin typeface="Corbel" panose="020B0503020204020204" pitchFamily="34" charset="0"/>
              </a:rPr>
              <a:t>O(k)-many matrix multiplication </a:t>
            </a:r>
          </a:p>
        </p:txBody>
      </p:sp>
    </p:spTree>
    <p:extLst>
      <p:ext uri="{BB962C8B-B14F-4D97-AF65-F5344CB8AC3E}">
        <p14:creationId xmlns:p14="http://schemas.microsoft.com/office/powerpoint/2010/main" val="19934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9DD5-A5A8-5071-5ABC-9E5FB8324B28}"/>
              </a:ext>
            </a:extLst>
          </p:cNvPr>
          <p:cNvSpPr>
            <a:spLocks noGrp="1"/>
          </p:cNvSpPr>
          <p:nvPr>
            <p:ph type="title"/>
          </p:nvPr>
        </p:nvSpPr>
        <p:spPr/>
        <p:txBody>
          <a:bodyPr>
            <a:normAutofit/>
          </a:bodyPr>
          <a:lstStyle/>
          <a:p>
            <a:r>
              <a:rPr lang="en-US"/>
              <a:t>Residual Connections/Blocks</a:t>
            </a:r>
          </a:p>
        </p:txBody>
      </p:sp>
      <p:sp>
        <p:nvSpPr>
          <p:cNvPr id="3" name="Content Placeholder 2">
            <a:extLst>
              <a:ext uri="{FF2B5EF4-FFF2-40B4-BE49-F238E27FC236}">
                <a16:creationId xmlns:a16="http://schemas.microsoft.com/office/drawing/2014/main" id="{7F54F705-38FB-CF7D-D647-495986A3901B}"/>
              </a:ext>
            </a:extLst>
          </p:cNvPr>
          <p:cNvSpPr>
            <a:spLocks noGrp="1"/>
          </p:cNvSpPr>
          <p:nvPr>
            <p:ph type="body" sz="quarter" idx="16"/>
          </p:nvPr>
        </p:nvSpPr>
        <p:spPr/>
        <p:txBody>
          <a:bodyPr/>
          <a:lstStyle/>
          <a:p>
            <a:r>
              <a:rPr lang="en-US"/>
              <a:t>Create direct “information highways” between layers. </a:t>
            </a:r>
            <a:br>
              <a:rPr lang="en-US"/>
            </a:br>
            <a:endParaRPr lang="en-US"/>
          </a:p>
          <a:p>
            <a:r>
              <a:rPr lang="en-US"/>
              <a:t>Shown to </a:t>
            </a:r>
            <a:r>
              <a:rPr lang="en-US">
                <a:solidFill>
                  <a:srgbClr val="C00000"/>
                </a:solidFill>
              </a:rPr>
              <a:t>diminish vanishing/exploding</a:t>
            </a:r>
            <a:r>
              <a:rPr lang="en-US"/>
              <a:t> gradients</a:t>
            </a:r>
          </a:p>
          <a:p>
            <a:r>
              <a:rPr lang="en-US"/>
              <a:t>Early in the training, there are fewer layers to propagate through. </a:t>
            </a:r>
          </a:p>
          <a:p>
            <a:pPr lvl="1"/>
            <a:r>
              <a:rPr lang="en-US"/>
              <a:t>The network would  restore the skipped layers, as it learns richer features. </a:t>
            </a:r>
          </a:p>
          <a:p>
            <a:pPr lvl="1"/>
            <a:r>
              <a:rPr lang="en-US"/>
              <a:t>It is also shown to make the</a:t>
            </a:r>
            <a:br>
              <a:rPr lang="en-US"/>
            </a:br>
            <a:r>
              <a:rPr lang="en-US"/>
              <a:t> optimization objective smoother. </a:t>
            </a:r>
            <a:br>
              <a:rPr lang="en-US"/>
            </a:br>
            <a:endParaRPr lang="en-US"/>
          </a:p>
          <a:p>
            <a:pPr marL="596900" lvl="1" indent="0">
              <a:buNone/>
            </a:pPr>
            <a:r>
              <a:rPr lang="en-US"/>
              <a:t>[Fun fact: </a:t>
            </a:r>
            <a:r>
              <a:rPr lang="en-US">
                <a:hlinkClick r:id="rId3"/>
              </a:rPr>
              <a:t>the paper</a:t>
            </a:r>
            <a:r>
              <a:rPr lang="en-US"/>
              <a:t> (He et al. 2015) </a:t>
            </a:r>
            <a:br>
              <a:rPr lang="en-US"/>
            </a:br>
            <a:r>
              <a:rPr lang="en-US"/>
              <a:t>introducing residual layers is the most </a:t>
            </a:r>
            <a:br>
              <a:rPr lang="en-US"/>
            </a:br>
            <a:r>
              <a:rPr lang="en-US"/>
              <a:t>cited paper of century!!]</a:t>
            </a:r>
          </a:p>
        </p:txBody>
      </p:sp>
      <p:pic>
        <p:nvPicPr>
          <p:cNvPr id="5" name="Picture 4" descr="A picture containing text, underpants&#10;&#10;Description automatically generated">
            <a:extLst>
              <a:ext uri="{FF2B5EF4-FFF2-40B4-BE49-F238E27FC236}">
                <a16:creationId xmlns:a16="http://schemas.microsoft.com/office/drawing/2014/main" id="{0EBF915D-5A19-7B1B-A31A-ABB934B46AC5}"/>
              </a:ext>
            </a:extLst>
          </p:cNvPr>
          <p:cNvPicPr>
            <a:picLocks noChangeAspect="1"/>
          </p:cNvPicPr>
          <p:nvPr/>
        </p:nvPicPr>
        <p:blipFill rotWithShape="1">
          <a:blip r:embed="rId4"/>
          <a:srcRect l="2560" t="2057" r="910" b="2098"/>
          <a:stretch/>
        </p:blipFill>
        <p:spPr>
          <a:xfrm>
            <a:off x="4793381" y="2958753"/>
            <a:ext cx="4268119" cy="1878256"/>
          </a:xfrm>
          <a:prstGeom prst="rect">
            <a:avLst/>
          </a:prstGeom>
        </p:spPr>
      </p:pic>
      <p:sp>
        <p:nvSpPr>
          <p:cNvPr id="7" name="TextBox 6">
            <a:extLst>
              <a:ext uri="{FF2B5EF4-FFF2-40B4-BE49-F238E27FC236}">
                <a16:creationId xmlns:a16="http://schemas.microsoft.com/office/drawing/2014/main" id="{EF280B89-2C4D-63E1-4040-6410A19B7377}"/>
              </a:ext>
            </a:extLst>
          </p:cNvPr>
          <p:cNvSpPr txBox="1"/>
          <p:nvPr/>
        </p:nvSpPr>
        <p:spPr>
          <a:xfrm>
            <a:off x="4322175" y="4890404"/>
            <a:ext cx="4572000" cy="246221"/>
          </a:xfrm>
          <a:prstGeom prst="rect">
            <a:avLst/>
          </a:prstGeom>
          <a:noFill/>
        </p:spPr>
        <p:txBody>
          <a:bodyPr wrap="square">
            <a:spAutoFit/>
          </a:bodyPr>
          <a:lstStyle/>
          <a:p>
            <a:pPr algn="ctr"/>
            <a:r>
              <a:rPr lang="en-US" sz="1000">
                <a:latin typeface="Corbel" panose="020B0503020204020204" pitchFamily="34" charset="0"/>
              </a:rPr>
              <a:t>[Li et al. “Visualizing the Loss Landscape of Neural Nets”]</a:t>
            </a:r>
          </a:p>
        </p:txBody>
      </p:sp>
      <p:pic>
        <p:nvPicPr>
          <p:cNvPr id="1026" name="Picture 2" descr="residual block">
            <a:extLst>
              <a:ext uri="{FF2B5EF4-FFF2-40B4-BE49-F238E27FC236}">
                <a16:creationId xmlns:a16="http://schemas.microsoft.com/office/drawing/2014/main" id="{EC96D70B-7DF9-DEAC-57DD-E5F8BE8D6D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735"/>
          <a:stretch/>
        </p:blipFill>
        <p:spPr bwMode="auto">
          <a:xfrm>
            <a:off x="6679247" y="628987"/>
            <a:ext cx="2338137" cy="131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443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A2F9-EC7A-144A-BF13-70067EC056A1}"/>
              </a:ext>
            </a:extLst>
          </p:cNvPr>
          <p:cNvSpPr>
            <a:spLocks noGrp="1"/>
          </p:cNvSpPr>
          <p:nvPr>
            <p:ph type="title"/>
          </p:nvPr>
        </p:nvSpPr>
        <p:spPr/>
        <p:txBody>
          <a:bodyPr>
            <a:normAutofit/>
          </a:bodyPr>
          <a:lstStyle/>
          <a:p>
            <a:r>
              <a:rPr lang="en-US"/>
              <a:t>Weight Initialization</a:t>
            </a:r>
          </a:p>
        </p:txBody>
      </p:sp>
      <p:sp>
        <p:nvSpPr>
          <p:cNvPr id="3" name="Content Placeholder 2">
            <a:extLst>
              <a:ext uri="{FF2B5EF4-FFF2-40B4-BE49-F238E27FC236}">
                <a16:creationId xmlns:a16="http://schemas.microsoft.com/office/drawing/2014/main" id="{53179094-AE50-0E21-7589-0BA3039D79BC}"/>
              </a:ext>
            </a:extLst>
          </p:cNvPr>
          <p:cNvSpPr>
            <a:spLocks noGrp="1"/>
          </p:cNvSpPr>
          <p:nvPr>
            <p:ph type="body" sz="quarter" idx="16"/>
          </p:nvPr>
        </p:nvSpPr>
        <p:spPr/>
        <p:txBody>
          <a:bodyPr>
            <a:normAutofit fontScale="92500" lnSpcReduction="10000"/>
          </a:bodyPr>
          <a:lstStyle/>
          <a:p>
            <a:r>
              <a:rPr lang="en-US"/>
              <a:t>Initializing all weights with a </a:t>
            </a:r>
            <a:r>
              <a:rPr lang="en-US">
                <a:solidFill>
                  <a:srgbClr val="C00000"/>
                </a:solidFill>
              </a:rPr>
              <a:t>fixed constant</a:t>
            </a:r>
            <a:r>
              <a:rPr lang="en-US"/>
              <a:t> (e.g., 0’s) is a very </a:t>
            </a:r>
            <a:r>
              <a:rPr lang="en-US">
                <a:solidFill>
                  <a:srgbClr val="C00000"/>
                </a:solidFill>
              </a:rPr>
              <a:t>bad idea</a:t>
            </a:r>
            <a:r>
              <a:rPr lang="en-US"/>
              <a:t>! (why?)</a:t>
            </a:r>
          </a:p>
          <a:p>
            <a:endParaRPr lang="en-US"/>
          </a:p>
          <a:p>
            <a:endParaRPr lang="en-US"/>
          </a:p>
          <a:p>
            <a:endParaRPr lang="en-US"/>
          </a:p>
          <a:p>
            <a:endParaRPr lang="en-US"/>
          </a:p>
          <a:p>
            <a:endParaRPr lang="en-US"/>
          </a:p>
          <a:p>
            <a:endParaRPr lang="en-US"/>
          </a:p>
          <a:p>
            <a:endParaRPr lang="en-US"/>
          </a:p>
          <a:p>
            <a:r>
              <a:rPr lang="en-US"/>
              <a:t>If the neurons start with the same weights, then all the neurons will follow the same gradient, and will always end up doing the same thing as one another.</a:t>
            </a:r>
          </a:p>
          <a:p>
            <a:r>
              <a:rPr lang="en-US"/>
              <a:t>Effective initialization is one that breaks such ”symmetries” in the weight space. </a:t>
            </a:r>
          </a:p>
        </p:txBody>
      </p:sp>
      <p:sp>
        <p:nvSpPr>
          <p:cNvPr id="4" name="Oval 3">
            <a:extLst>
              <a:ext uri="{FF2B5EF4-FFF2-40B4-BE49-F238E27FC236}">
                <a16:creationId xmlns:a16="http://schemas.microsoft.com/office/drawing/2014/main" id="{BC67C881-49AD-0E2E-7A8B-3E0CC915C045}"/>
              </a:ext>
            </a:extLst>
          </p:cNvPr>
          <p:cNvSpPr/>
          <p:nvPr/>
        </p:nvSpPr>
        <p:spPr>
          <a:xfrm>
            <a:off x="3295582" y="1682806"/>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122247E4-3DA5-57F8-84B0-23CD1B96A57B}"/>
              </a:ext>
            </a:extLst>
          </p:cNvPr>
          <p:cNvCxnSpPr/>
          <p:nvPr/>
        </p:nvCxnSpPr>
        <p:spPr>
          <a:xfrm flipV="1">
            <a:off x="3362257" y="1797106"/>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F75BB5B0-E6A2-D0A5-8BEB-E656D5434688}"/>
              </a:ext>
            </a:extLst>
          </p:cNvPr>
          <p:cNvSpPr/>
          <p:nvPr/>
        </p:nvSpPr>
        <p:spPr>
          <a:xfrm>
            <a:off x="3295582" y="2451928"/>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60E502DA-3408-2953-79C1-828EA4F829DB}"/>
              </a:ext>
            </a:extLst>
          </p:cNvPr>
          <p:cNvCxnSpPr/>
          <p:nvPr/>
        </p:nvCxnSpPr>
        <p:spPr>
          <a:xfrm flipV="1">
            <a:off x="3362257" y="2566228"/>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B64D7444-728A-12F3-71E6-0E8E5EEFDA53}"/>
              </a:ext>
            </a:extLst>
          </p:cNvPr>
          <p:cNvSpPr/>
          <p:nvPr/>
        </p:nvSpPr>
        <p:spPr>
          <a:xfrm>
            <a:off x="3295582" y="3226945"/>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8A12960E-2CD9-1A8E-B5CF-0BD18FB4BEF9}"/>
              </a:ext>
            </a:extLst>
          </p:cNvPr>
          <p:cNvCxnSpPr/>
          <p:nvPr/>
        </p:nvCxnSpPr>
        <p:spPr>
          <a:xfrm flipV="1">
            <a:off x="3362257" y="3341245"/>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A744D39-05C2-C3D5-5C7C-7252EC6CDF86}"/>
              </a:ext>
            </a:extLst>
          </p:cNvPr>
          <p:cNvSpPr/>
          <p:nvPr/>
        </p:nvSpPr>
        <p:spPr>
          <a:xfrm>
            <a:off x="5171061" y="1682806"/>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D0A32F4F-6188-C40E-6282-D5F34B98FD1A}"/>
              </a:ext>
            </a:extLst>
          </p:cNvPr>
          <p:cNvCxnSpPr/>
          <p:nvPr/>
        </p:nvCxnSpPr>
        <p:spPr>
          <a:xfrm flipV="1">
            <a:off x="5237736" y="1797106"/>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7BC67190-BAFD-2A1B-B79F-FA348CA6A01B}"/>
              </a:ext>
            </a:extLst>
          </p:cNvPr>
          <p:cNvSpPr/>
          <p:nvPr/>
        </p:nvSpPr>
        <p:spPr>
          <a:xfrm>
            <a:off x="5171061" y="2451928"/>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3D6F88A4-20D3-61FC-EDDA-56D5338C0E9E}"/>
              </a:ext>
            </a:extLst>
          </p:cNvPr>
          <p:cNvCxnSpPr/>
          <p:nvPr/>
        </p:nvCxnSpPr>
        <p:spPr>
          <a:xfrm flipV="1">
            <a:off x="5237736" y="2566228"/>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85E5D8D7-6662-EF3F-3537-E40F21E1B199}"/>
              </a:ext>
            </a:extLst>
          </p:cNvPr>
          <p:cNvSpPr/>
          <p:nvPr/>
        </p:nvSpPr>
        <p:spPr>
          <a:xfrm>
            <a:off x="5171061" y="3226945"/>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075EBD23-48BE-C485-F07B-5BC903A394F3}"/>
              </a:ext>
            </a:extLst>
          </p:cNvPr>
          <p:cNvCxnSpPr/>
          <p:nvPr/>
        </p:nvCxnSpPr>
        <p:spPr>
          <a:xfrm flipV="1">
            <a:off x="5237736" y="3341245"/>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A84C7C3B-D123-CBE5-C923-023200C01A76}"/>
              </a:ext>
            </a:extLst>
          </p:cNvPr>
          <p:cNvSpPr/>
          <p:nvPr/>
        </p:nvSpPr>
        <p:spPr>
          <a:xfrm>
            <a:off x="6877951" y="2451928"/>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ABAF7560-71B9-75EB-85CE-7B91F8BBDDDB}"/>
              </a:ext>
            </a:extLst>
          </p:cNvPr>
          <p:cNvCxnSpPr/>
          <p:nvPr/>
        </p:nvCxnSpPr>
        <p:spPr>
          <a:xfrm flipV="1">
            <a:off x="6944626" y="2566228"/>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Picture 17" descr="latex-image-1.pdf">
            <a:extLst>
              <a:ext uri="{FF2B5EF4-FFF2-40B4-BE49-F238E27FC236}">
                <a16:creationId xmlns:a16="http://schemas.microsoft.com/office/drawing/2014/main" id="{F64C0041-D2E3-9B1A-7FC9-2C7ED2028378}"/>
              </a:ext>
            </a:extLst>
          </p:cNvPr>
          <p:cNvPicPr>
            <a:picLocks noChangeAspect="1"/>
          </p:cNvPicPr>
          <p:nvPr/>
        </p:nvPicPr>
        <p:blipFill>
          <a:blip r:embed="rId2" cstate="print"/>
          <a:stretch>
            <a:fillRect/>
          </a:stretch>
        </p:blipFill>
        <p:spPr>
          <a:xfrm>
            <a:off x="2144944" y="1773074"/>
            <a:ext cx="209550" cy="142875"/>
          </a:xfrm>
          <a:prstGeom prst="rect">
            <a:avLst/>
          </a:prstGeom>
        </p:spPr>
      </p:pic>
      <p:pic>
        <p:nvPicPr>
          <p:cNvPr id="19" name="Picture 18" descr="latex-image-1.pdf">
            <a:extLst>
              <a:ext uri="{FF2B5EF4-FFF2-40B4-BE49-F238E27FC236}">
                <a16:creationId xmlns:a16="http://schemas.microsoft.com/office/drawing/2014/main" id="{E29AF2A7-4621-7522-BEE8-3FE8DE87F8A2}"/>
              </a:ext>
            </a:extLst>
          </p:cNvPr>
          <p:cNvPicPr>
            <a:picLocks noChangeAspect="1"/>
          </p:cNvPicPr>
          <p:nvPr/>
        </p:nvPicPr>
        <p:blipFill>
          <a:blip r:embed="rId3" cstate="print"/>
          <a:stretch>
            <a:fillRect/>
          </a:stretch>
        </p:blipFill>
        <p:spPr>
          <a:xfrm>
            <a:off x="2149707" y="2300521"/>
            <a:ext cx="200025" cy="142875"/>
          </a:xfrm>
          <a:prstGeom prst="rect">
            <a:avLst/>
          </a:prstGeom>
        </p:spPr>
      </p:pic>
      <p:pic>
        <p:nvPicPr>
          <p:cNvPr id="20" name="Picture 19" descr="latex-image-1.pdf">
            <a:extLst>
              <a:ext uri="{FF2B5EF4-FFF2-40B4-BE49-F238E27FC236}">
                <a16:creationId xmlns:a16="http://schemas.microsoft.com/office/drawing/2014/main" id="{F27EC7AC-3DFA-E83D-D8F1-B065CA79F41F}"/>
              </a:ext>
            </a:extLst>
          </p:cNvPr>
          <p:cNvPicPr>
            <a:picLocks noChangeAspect="1"/>
          </p:cNvPicPr>
          <p:nvPr/>
        </p:nvPicPr>
        <p:blipFill>
          <a:blip r:embed="rId4" cstate="print"/>
          <a:stretch>
            <a:fillRect/>
          </a:stretch>
        </p:blipFill>
        <p:spPr>
          <a:xfrm>
            <a:off x="2126172" y="2848799"/>
            <a:ext cx="209550" cy="142875"/>
          </a:xfrm>
          <a:prstGeom prst="rect">
            <a:avLst/>
          </a:prstGeom>
        </p:spPr>
      </p:pic>
      <p:pic>
        <p:nvPicPr>
          <p:cNvPr id="21" name="Picture 20" descr="latex-image-1.pdf">
            <a:extLst>
              <a:ext uri="{FF2B5EF4-FFF2-40B4-BE49-F238E27FC236}">
                <a16:creationId xmlns:a16="http://schemas.microsoft.com/office/drawing/2014/main" id="{E170E0D0-2860-68BB-3267-88910DC89B92}"/>
              </a:ext>
            </a:extLst>
          </p:cNvPr>
          <p:cNvPicPr>
            <a:picLocks noChangeAspect="1"/>
          </p:cNvPicPr>
          <p:nvPr/>
        </p:nvPicPr>
        <p:blipFill>
          <a:blip r:embed="rId5" cstate="print"/>
          <a:stretch>
            <a:fillRect/>
          </a:stretch>
        </p:blipFill>
        <p:spPr>
          <a:xfrm>
            <a:off x="2067079" y="3448420"/>
            <a:ext cx="266700" cy="142875"/>
          </a:xfrm>
          <a:prstGeom prst="rect">
            <a:avLst/>
          </a:prstGeom>
        </p:spPr>
      </p:pic>
      <p:cxnSp>
        <p:nvCxnSpPr>
          <p:cNvPr id="22" name="Straight Arrow Connector 21">
            <a:extLst>
              <a:ext uri="{FF2B5EF4-FFF2-40B4-BE49-F238E27FC236}">
                <a16:creationId xmlns:a16="http://schemas.microsoft.com/office/drawing/2014/main" id="{6D36205F-F077-7C58-F3E8-5ABADBF0294B}"/>
              </a:ext>
            </a:extLst>
          </p:cNvPr>
          <p:cNvCxnSpPr>
            <a:stCxn id="4" idx="6"/>
            <a:endCxn id="10" idx="2"/>
          </p:cNvCxnSpPr>
          <p:nvPr/>
        </p:nvCxnSpPr>
        <p:spPr>
          <a:xfrm>
            <a:off x="3736150" y="1903090"/>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89B4F5DF-9AA4-FB4F-8E7C-C4152ACC1F32}"/>
              </a:ext>
            </a:extLst>
          </p:cNvPr>
          <p:cNvCxnSpPr>
            <a:stCxn id="4" idx="6"/>
            <a:endCxn id="12" idx="1"/>
          </p:cNvCxnSpPr>
          <p:nvPr/>
        </p:nvCxnSpPr>
        <p:spPr>
          <a:xfrm>
            <a:off x="3736150" y="1903090"/>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4" name="Straight Arrow Connector 23">
            <a:extLst>
              <a:ext uri="{FF2B5EF4-FFF2-40B4-BE49-F238E27FC236}">
                <a16:creationId xmlns:a16="http://schemas.microsoft.com/office/drawing/2014/main" id="{589812D5-FEF8-9D3C-3289-31B9AB732602}"/>
              </a:ext>
            </a:extLst>
          </p:cNvPr>
          <p:cNvCxnSpPr>
            <a:stCxn id="4" idx="6"/>
            <a:endCxn id="14" idx="1"/>
          </p:cNvCxnSpPr>
          <p:nvPr/>
        </p:nvCxnSpPr>
        <p:spPr>
          <a:xfrm>
            <a:off x="3736150" y="1903090"/>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5" name="Straight Arrow Connector 24">
            <a:extLst>
              <a:ext uri="{FF2B5EF4-FFF2-40B4-BE49-F238E27FC236}">
                <a16:creationId xmlns:a16="http://schemas.microsoft.com/office/drawing/2014/main" id="{1DE714F5-78AC-968D-BF1D-A764D0E832E9}"/>
              </a:ext>
            </a:extLst>
          </p:cNvPr>
          <p:cNvCxnSpPr>
            <a:stCxn id="6" idx="6"/>
            <a:endCxn id="10" idx="2"/>
          </p:cNvCxnSpPr>
          <p:nvPr/>
        </p:nvCxnSpPr>
        <p:spPr>
          <a:xfrm flipV="1">
            <a:off x="3736150" y="1903090"/>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350C25CE-9147-04C2-B518-19EDC2CE60F7}"/>
              </a:ext>
            </a:extLst>
          </p:cNvPr>
          <p:cNvCxnSpPr>
            <a:stCxn id="6" idx="6"/>
            <a:endCxn id="12" idx="2"/>
          </p:cNvCxnSpPr>
          <p:nvPr/>
        </p:nvCxnSpPr>
        <p:spPr>
          <a:xfrm>
            <a:off x="3736150" y="2672212"/>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a:extLst>
              <a:ext uri="{FF2B5EF4-FFF2-40B4-BE49-F238E27FC236}">
                <a16:creationId xmlns:a16="http://schemas.microsoft.com/office/drawing/2014/main" id="{4821B6A4-DDE0-08E8-B365-705E96504C35}"/>
              </a:ext>
            </a:extLst>
          </p:cNvPr>
          <p:cNvCxnSpPr>
            <a:stCxn id="8" idx="6"/>
          </p:cNvCxnSpPr>
          <p:nvPr/>
        </p:nvCxnSpPr>
        <p:spPr>
          <a:xfrm>
            <a:off x="3736150" y="3447229"/>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8" name="Straight Arrow Connector 27">
            <a:extLst>
              <a:ext uri="{FF2B5EF4-FFF2-40B4-BE49-F238E27FC236}">
                <a16:creationId xmlns:a16="http://schemas.microsoft.com/office/drawing/2014/main" id="{A4B64CAD-EF2D-6EB3-3618-7B78403E369E}"/>
              </a:ext>
            </a:extLst>
          </p:cNvPr>
          <p:cNvCxnSpPr>
            <a:stCxn id="8" idx="6"/>
            <a:endCxn id="10" idx="3"/>
          </p:cNvCxnSpPr>
          <p:nvPr/>
        </p:nvCxnSpPr>
        <p:spPr>
          <a:xfrm flipV="1">
            <a:off x="3736150" y="2058854"/>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a:extLst>
              <a:ext uri="{FF2B5EF4-FFF2-40B4-BE49-F238E27FC236}">
                <a16:creationId xmlns:a16="http://schemas.microsoft.com/office/drawing/2014/main" id="{DEAB08B8-C91F-96A3-E93F-1ED5C85CDA3E}"/>
              </a:ext>
            </a:extLst>
          </p:cNvPr>
          <p:cNvCxnSpPr>
            <a:stCxn id="18" idx="3"/>
            <a:endCxn id="4" idx="2"/>
          </p:cNvCxnSpPr>
          <p:nvPr/>
        </p:nvCxnSpPr>
        <p:spPr>
          <a:xfrm>
            <a:off x="2354495" y="1844512"/>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0" name="Straight Arrow Connector 29">
            <a:extLst>
              <a:ext uri="{FF2B5EF4-FFF2-40B4-BE49-F238E27FC236}">
                <a16:creationId xmlns:a16="http://schemas.microsoft.com/office/drawing/2014/main" id="{EEC675CC-1ED6-F8B5-1874-330C06959F85}"/>
              </a:ext>
            </a:extLst>
          </p:cNvPr>
          <p:cNvCxnSpPr>
            <a:stCxn id="18" idx="3"/>
            <a:endCxn id="6" idx="1"/>
          </p:cNvCxnSpPr>
          <p:nvPr/>
        </p:nvCxnSpPr>
        <p:spPr>
          <a:xfrm>
            <a:off x="2354495" y="1844512"/>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02723674-7C10-0EEB-A621-8AA1E5CB1069}"/>
              </a:ext>
            </a:extLst>
          </p:cNvPr>
          <p:cNvCxnSpPr>
            <a:stCxn id="18" idx="3"/>
            <a:endCxn id="8" idx="1"/>
          </p:cNvCxnSpPr>
          <p:nvPr/>
        </p:nvCxnSpPr>
        <p:spPr>
          <a:xfrm>
            <a:off x="2354495" y="1844512"/>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a:extLst>
              <a:ext uri="{FF2B5EF4-FFF2-40B4-BE49-F238E27FC236}">
                <a16:creationId xmlns:a16="http://schemas.microsoft.com/office/drawing/2014/main" id="{00CAB4F5-223F-2B57-143F-CFBC86A8910B}"/>
              </a:ext>
            </a:extLst>
          </p:cNvPr>
          <p:cNvCxnSpPr>
            <a:stCxn id="19" idx="3"/>
            <a:endCxn id="4" idx="2"/>
          </p:cNvCxnSpPr>
          <p:nvPr/>
        </p:nvCxnSpPr>
        <p:spPr>
          <a:xfrm flipV="1">
            <a:off x="2349732" y="1903090"/>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a:extLst>
              <a:ext uri="{FF2B5EF4-FFF2-40B4-BE49-F238E27FC236}">
                <a16:creationId xmlns:a16="http://schemas.microsoft.com/office/drawing/2014/main" id="{97E93FB0-33CA-0DF0-6E18-2FB152B78D04}"/>
              </a:ext>
            </a:extLst>
          </p:cNvPr>
          <p:cNvCxnSpPr>
            <a:stCxn id="19" idx="3"/>
            <a:endCxn id="6" idx="2"/>
          </p:cNvCxnSpPr>
          <p:nvPr/>
        </p:nvCxnSpPr>
        <p:spPr>
          <a:xfrm>
            <a:off x="2349732" y="2371958"/>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a:extLst>
              <a:ext uri="{FF2B5EF4-FFF2-40B4-BE49-F238E27FC236}">
                <a16:creationId xmlns:a16="http://schemas.microsoft.com/office/drawing/2014/main" id="{B00BEBF7-56CD-8AA7-1004-56D93E282609}"/>
              </a:ext>
            </a:extLst>
          </p:cNvPr>
          <p:cNvCxnSpPr>
            <a:stCxn id="19" idx="3"/>
            <a:endCxn id="8" idx="2"/>
          </p:cNvCxnSpPr>
          <p:nvPr/>
        </p:nvCxnSpPr>
        <p:spPr>
          <a:xfrm>
            <a:off x="2349732" y="2371958"/>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a:extLst>
              <a:ext uri="{FF2B5EF4-FFF2-40B4-BE49-F238E27FC236}">
                <a16:creationId xmlns:a16="http://schemas.microsoft.com/office/drawing/2014/main" id="{882F8E87-ADC2-9392-1C1E-E7ADA90449C3}"/>
              </a:ext>
            </a:extLst>
          </p:cNvPr>
          <p:cNvCxnSpPr>
            <a:stCxn id="20" idx="3"/>
            <a:endCxn id="4" idx="3"/>
          </p:cNvCxnSpPr>
          <p:nvPr/>
        </p:nvCxnSpPr>
        <p:spPr>
          <a:xfrm flipV="1">
            <a:off x="2335722" y="2058855"/>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a:extLst>
              <a:ext uri="{FF2B5EF4-FFF2-40B4-BE49-F238E27FC236}">
                <a16:creationId xmlns:a16="http://schemas.microsoft.com/office/drawing/2014/main" id="{AD3D7E44-08B3-D422-7E6C-8F37A701363D}"/>
              </a:ext>
            </a:extLst>
          </p:cNvPr>
          <p:cNvCxnSpPr>
            <a:stCxn id="20" idx="3"/>
            <a:endCxn id="6" idx="2"/>
          </p:cNvCxnSpPr>
          <p:nvPr/>
        </p:nvCxnSpPr>
        <p:spPr>
          <a:xfrm flipV="1">
            <a:off x="2335722" y="2672212"/>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80B9F79C-18FE-E965-E590-B8C8DE15E1B6}"/>
              </a:ext>
            </a:extLst>
          </p:cNvPr>
          <p:cNvCxnSpPr>
            <a:stCxn id="21" idx="3"/>
            <a:endCxn id="8" idx="2"/>
          </p:cNvCxnSpPr>
          <p:nvPr/>
        </p:nvCxnSpPr>
        <p:spPr>
          <a:xfrm flipV="1">
            <a:off x="2333780" y="3447229"/>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a:extLst>
              <a:ext uri="{FF2B5EF4-FFF2-40B4-BE49-F238E27FC236}">
                <a16:creationId xmlns:a16="http://schemas.microsoft.com/office/drawing/2014/main" id="{58414408-C638-7F6A-F12A-EE77AC32A9A1}"/>
              </a:ext>
            </a:extLst>
          </p:cNvPr>
          <p:cNvCxnSpPr>
            <a:stCxn id="21" idx="3"/>
            <a:endCxn id="6" idx="3"/>
          </p:cNvCxnSpPr>
          <p:nvPr/>
        </p:nvCxnSpPr>
        <p:spPr>
          <a:xfrm flipV="1">
            <a:off x="2333780" y="2827976"/>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a:extLst>
              <a:ext uri="{FF2B5EF4-FFF2-40B4-BE49-F238E27FC236}">
                <a16:creationId xmlns:a16="http://schemas.microsoft.com/office/drawing/2014/main" id="{B6D26A57-66A2-5022-ACD1-1E123E188464}"/>
              </a:ext>
            </a:extLst>
          </p:cNvPr>
          <p:cNvCxnSpPr>
            <a:stCxn id="20" idx="3"/>
            <a:endCxn id="8" idx="2"/>
          </p:cNvCxnSpPr>
          <p:nvPr/>
        </p:nvCxnSpPr>
        <p:spPr>
          <a:xfrm>
            <a:off x="2335722" y="2920236"/>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a:extLst>
              <a:ext uri="{FF2B5EF4-FFF2-40B4-BE49-F238E27FC236}">
                <a16:creationId xmlns:a16="http://schemas.microsoft.com/office/drawing/2014/main" id="{030ACE8D-A232-0B64-BD75-69BB87F81E8B}"/>
              </a:ext>
            </a:extLst>
          </p:cNvPr>
          <p:cNvCxnSpPr>
            <a:stCxn id="21" idx="3"/>
            <a:endCxn id="4" idx="3"/>
          </p:cNvCxnSpPr>
          <p:nvPr/>
        </p:nvCxnSpPr>
        <p:spPr>
          <a:xfrm flipV="1">
            <a:off x="2333780" y="2058854"/>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a:extLst>
              <a:ext uri="{FF2B5EF4-FFF2-40B4-BE49-F238E27FC236}">
                <a16:creationId xmlns:a16="http://schemas.microsoft.com/office/drawing/2014/main" id="{A7D580EC-1395-D4E4-AE39-C73BB1EC52DD}"/>
              </a:ext>
            </a:extLst>
          </p:cNvPr>
          <p:cNvCxnSpPr>
            <a:endCxn id="16" idx="3"/>
          </p:cNvCxnSpPr>
          <p:nvPr/>
        </p:nvCxnSpPr>
        <p:spPr>
          <a:xfrm flipV="1">
            <a:off x="5611629" y="2827976"/>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a:extLst>
              <a:ext uri="{FF2B5EF4-FFF2-40B4-BE49-F238E27FC236}">
                <a16:creationId xmlns:a16="http://schemas.microsoft.com/office/drawing/2014/main" id="{4754348E-7BA6-B000-BBBA-7EB9A4E36C0A}"/>
              </a:ext>
            </a:extLst>
          </p:cNvPr>
          <p:cNvCxnSpPr>
            <a:stCxn id="12" idx="6"/>
            <a:endCxn id="16" idx="2"/>
          </p:cNvCxnSpPr>
          <p:nvPr/>
        </p:nvCxnSpPr>
        <p:spPr>
          <a:xfrm>
            <a:off x="5611629" y="2672212"/>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a:extLst>
              <a:ext uri="{FF2B5EF4-FFF2-40B4-BE49-F238E27FC236}">
                <a16:creationId xmlns:a16="http://schemas.microsoft.com/office/drawing/2014/main" id="{76099B91-6B34-9C23-74ED-05AC07C38750}"/>
              </a:ext>
            </a:extLst>
          </p:cNvPr>
          <p:cNvCxnSpPr>
            <a:stCxn id="10" idx="6"/>
            <a:endCxn id="16" idx="1"/>
          </p:cNvCxnSpPr>
          <p:nvPr/>
        </p:nvCxnSpPr>
        <p:spPr>
          <a:xfrm>
            <a:off x="5611629" y="1903090"/>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a:extLst>
              <a:ext uri="{FF2B5EF4-FFF2-40B4-BE49-F238E27FC236}">
                <a16:creationId xmlns:a16="http://schemas.microsoft.com/office/drawing/2014/main" id="{793F063D-CCFC-1433-0005-B04CBF557C59}"/>
              </a:ext>
            </a:extLst>
          </p:cNvPr>
          <p:cNvCxnSpPr>
            <a:stCxn id="16" idx="6"/>
          </p:cNvCxnSpPr>
          <p:nvPr/>
        </p:nvCxnSpPr>
        <p:spPr>
          <a:xfrm>
            <a:off x="7318519" y="2672212"/>
            <a:ext cx="227100" cy="29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a:extLst>
              <a:ext uri="{FF2B5EF4-FFF2-40B4-BE49-F238E27FC236}">
                <a16:creationId xmlns:a16="http://schemas.microsoft.com/office/drawing/2014/main" id="{3A1632FC-4316-3BE2-9ED7-B6235D495251}"/>
              </a:ext>
            </a:extLst>
          </p:cNvPr>
          <p:cNvCxnSpPr/>
          <p:nvPr/>
        </p:nvCxnSpPr>
        <p:spPr>
          <a:xfrm>
            <a:off x="3736150" y="2672212"/>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a:extLst>
              <a:ext uri="{FF2B5EF4-FFF2-40B4-BE49-F238E27FC236}">
                <a16:creationId xmlns:a16="http://schemas.microsoft.com/office/drawing/2014/main" id="{EB5445BC-FF06-1200-3078-5A4C1473A016}"/>
              </a:ext>
            </a:extLst>
          </p:cNvPr>
          <p:cNvCxnSpPr/>
          <p:nvPr/>
        </p:nvCxnSpPr>
        <p:spPr>
          <a:xfrm flipV="1">
            <a:off x="3736150" y="2827976"/>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055165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A2F9-EC7A-144A-BF13-70067EC056A1}"/>
              </a:ext>
            </a:extLst>
          </p:cNvPr>
          <p:cNvSpPr>
            <a:spLocks noGrp="1"/>
          </p:cNvSpPr>
          <p:nvPr>
            <p:ph type="title"/>
          </p:nvPr>
        </p:nvSpPr>
        <p:spPr/>
        <p:txBody>
          <a:bodyPr>
            <a:normAutofit/>
          </a:bodyPr>
          <a:lstStyle/>
          <a:p>
            <a:r>
              <a:rPr lang="en-US"/>
              <a:t>Weight Initialization</a:t>
            </a:r>
          </a:p>
        </p:txBody>
      </p:sp>
      <p:sp>
        <p:nvSpPr>
          <p:cNvPr id="3" name="Content Placeholder 2">
            <a:extLst>
              <a:ext uri="{FF2B5EF4-FFF2-40B4-BE49-F238E27FC236}">
                <a16:creationId xmlns:a16="http://schemas.microsoft.com/office/drawing/2014/main" id="{53179094-AE50-0E21-7589-0BA3039D79BC}"/>
              </a:ext>
            </a:extLst>
          </p:cNvPr>
          <p:cNvSpPr>
            <a:spLocks noGrp="1"/>
          </p:cNvSpPr>
          <p:nvPr>
            <p:ph type="body" sz="quarter" idx="16"/>
          </p:nvPr>
        </p:nvSpPr>
        <p:spPr/>
        <p:txBody>
          <a:bodyPr>
            <a:normAutofit/>
          </a:bodyPr>
          <a:lstStyle/>
          <a:p>
            <a:r>
              <a:rPr lang="en-US"/>
              <a:t>Better idea: initialize weights with random Gaussian noise. </a:t>
            </a:r>
          </a:p>
          <a:p>
            <a:endParaRPr lang="en-US"/>
          </a:p>
          <a:p>
            <a:endParaRPr lang="en-US"/>
          </a:p>
          <a:p>
            <a:endParaRPr lang="en-US"/>
          </a:p>
          <a:p>
            <a:endParaRPr lang="en-US"/>
          </a:p>
          <a:p>
            <a:endParaRPr lang="en-US"/>
          </a:p>
          <a:p>
            <a:pPr marL="114300" indent="0">
              <a:buNone/>
            </a:pPr>
            <a:endParaRPr lang="en-US"/>
          </a:p>
          <a:p>
            <a:endParaRPr lang="en-US"/>
          </a:p>
          <a:p>
            <a:r>
              <a:rPr lang="en-US"/>
              <a:t>There are fancier initializations (Xavier, </a:t>
            </a:r>
            <a:r>
              <a:rPr lang="en-US" err="1"/>
              <a:t>Kaiming</a:t>
            </a:r>
            <a:r>
              <a:rPr lang="en-US"/>
              <a:t>, etc.) that we won’t get into. </a:t>
            </a:r>
          </a:p>
        </p:txBody>
      </p:sp>
      <p:sp>
        <p:nvSpPr>
          <p:cNvPr id="48" name="TextBox 47">
            <a:extLst>
              <a:ext uri="{FF2B5EF4-FFF2-40B4-BE49-F238E27FC236}">
                <a16:creationId xmlns:a16="http://schemas.microsoft.com/office/drawing/2014/main" id="{E52D7D3D-7287-DE2C-08E2-F96E944BF506}"/>
              </a:ext>
            </a:extLst>
          </p:cNvPr>
          <p:cNvSpPr txBox="1"/>
          <p:nvPr/>
        </p:nvSpPr>
        <p:spPr>
          <a:xfrm>
            <a:off x="2286000" y="4866501"/>
            <a:ext cx="4572000" cy="276999"/>
          </a:xfrm>
          <a:prstGeom prst="rect">
            <a:avLst/>
          </a:prstGeom>
          <a:noFill/>
        </p:spPr>
        <p:txBody>
          <a:bodyPr wrap="square">
            <a:spAutoFit/>
          </a:bodyPr>
          <a:lstStyle/>
          <a:p>
            <a:r>
              <a:rPr lang="en-US" sz="1200">
                <a:latin typeface="Corbel" panose="020B0503020204020204" pitchFamily="34" charset="0"/>
              </a:rPr>
              <a:t>[read more here: </a:t>
            </a:r>
            <a:r>
              <a:rPr lang="en-US" sz="1200">
                <a:latin typeface="Corbel" panose="020B0503020204020204" pitchFamily="34" charset="0"/>
                <a:hlinkClick r:id="rId2"/>
              </a:rPr>
              <a:t>https://pytorch.org/docs/stable/nn.init.html</a:t>
            </a:r>
            <a:r>
              <a:rPr lang="en-US" sz="1200">
                <a:latin typeface="Corbel" panose="020B0503020204020204" pitchFamily="34" charset="0"/>
              </a:rPr>
              <a:t>] </a:t>
            </a:r>
          </a:p>
        </p:txBody>
      </p:sp>
      <p:sp>
        <p:nvSpPr>
          <p:cNvPr id="51" name="TextBox 50">
            <a:extLst>
              <a:ext uri="{FF2B5EF4-FFF2-40B4-BE49-F238E27FC236}">
                <a16:creationId xmlns:a16="http://schemas.microsoft.com/office/drawing/2014/main" id="{C910D4EB-BE5D-8755-0930-55A3479A8997}"/>
              </a:ext>
            </a:extLst>
          </p:cNvPr>
          <p:cNvSpPr txBox="1"/>
          <p:nvPr/>
        </p:nvSpPr>
        <p:spPr>
          <a:xfrm>
            <a:off x="1786354" y="2013238"/>
            <a:ext cx="4915046" cy="830997"/>
          </a:xfrm>
          <a:prstGeom prst="rect">
            <a:avLst/>
          </a:prstGeom>
          <a:solidFill>
            <a:schemeClr val="accent1">
              <a:lumMod val="20000"/>
              <a:lumOff val="80000"/>
            </a:schemeClr>
          </a:solidFill>
        </p:spPr>
        <p:txBody>
          <a:bodyPr wrap="square">
            <a:spAutoFit/>
          </a:bodyPr>
          <a:lstStyle/>
          <a:p>
            <a:r>
              <a:rPr lang="en-US" sz="2400">
                <a:solidFill>
                  <a:srgbClr val="000000"/>
                </a:solidFill>
                <a:effectLst/>
                <a:latin typeface="Consolas" panose="020B0609020204030204" pitchFamily="49" charset="0"/>
                <a:cs typeface="Consolas" panose="020B0609020204030204" pitchFamily="49" charset="0"/>
              </a:rPr>
              <a:t>x = </a:t>
            </a:r>
            <a:r>
              <a:rPr lang="en-US" sz="2400" err="1">
                <a:solidFill>
                  <a:srgbClr val="000000"/>
                </a:solidFill>
                <a:effectLst/>
                <a:latin typeface="Consolas" panose="020B0609020204030204" pitchFamily="49" charset="0"/>
                <a:cs typeface="Consolas" panose="020B0609020204030204" pitchFamily="49" charset="0"/>
              </a:rPr>
              <a:t>torch.tensor.empty</a:t>
            </a:r>
            <a:r>
              <a:rPr lang="en-US" sz="2400">
                <a:solidFill>
                  <a:srgbClr val="000000"/>
                </a:solidFill>
                <a:effectLst/>
                <a:latin typeface="Consolas" panose="020B0609020204030204" pitchFamily="49" charset="0"/>
                <a:cs typeface="Consolas" panose="020B0609020204030204" pitchFamily="49" charset="0"/>
              </a:rPr>
              <a:t>(</a:t>
            </a:r>
            <a:r>
              <a:rPr lang="en-US" sz="2400">
                <a:solidFill>
                  <a:srgbClr val="098156"/>
                </a:solidFill>
                <a:effectLst/>
                <a:latin typeface="Consolas" panose="020B0609020204030204" pitchFamily="49" charset="0"/>
                <a:cs typeface="Consolas" panose="020B0609020204030204" pitchFamily="49" charset="0"/>
              </a:rPr>
              <a:t>3, 5</a:t>
            </a:r>
            <a:r>
              <a:rPr lang="en-US" sz="2400">
                <a:solidFill>
                  <a:srgbClr val="000000"/>
                </a:solidFill>
                <a:effectLst/>
                <a:latin typeface="Consolas" panose="020B0609020204030204" pitchFamily="49" charset="0"/>
                <a:cs typeface="Consolas" panose="020B0609020204030204" pitchFamily="49" charset="0"/>
              </a:rPr>
              <a:t>)</a:t>
            </a:r>
          </a:p>
          <a:p>
            <a:r>
              <a:rPr lang="en-US" sz="2400" err="1">
                <a:solidFill>
                  <a:srgbClr val="000000"/>
                </a:solidFill>
                <a:effectLst/>
                <a:latin typeface="Consolas" panose="020B0609020204030204" pitchFamily="49" charset="0"/>
                <a:cs typeface="Consolas" panose="020B0609020204030204" pitchFamily="49" charset="0"/>
              </a:rPr>
              <a:t>nn.init.normal</a:t>
            </a:r>
            <a:r>
              <a:rPr lang="en-US" sz="2400">
                <a:solidFill>
                  <a:srgbClr val="000000"/>
                </a:solidFill>
                <a:effectLst/>
                <a:latin typeface="Consolas" panose="020B0609020204030204" pitchFamily="49" charset="0"/>
                <a:cs typeface="Consolas" panose="020B0609020204030204" pitchFamily="49" charset="0"/>
              </a:rPr>
              <a:t>_(w)</a:t>
            </a:r>
          </a:p>
        </p:txBody>
      </p:sp>
    </p:spTree>
    <p:extLst>
      <p:ext uri="{BB962C8B-B14F-4D97-AF65-F5344CB8AC3E}">
        <p14:creationId xmlns:p14="http://schemas.microsoft.com/office/powerpoint/2010/main" val="40597307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Over-training Prevention </a:t>
            </a:r>
          </a:p>
        </p:txBody>
      </p:sp>
      <p:sp>
        <p:nvSpPr>
          <p:cNvPr id="3" name="Content Placeholder 2"/>
          <p:cNvSpPr>
            <a:spLocks noGrp="1"/>
          </p:cNvSpPr>
          <p:nvPr>
            <p:ph type="body" sz="quarter" idx="16"/>
          </p:nvPr>
        </p:nvSpPr>
        <p:spPr/>
        <p:txBody>
          <a:bodyPr>
            <a:normAutofit/>
          </a:bodyPr>
          <a:lstStyle/>
          <a:p>
            <a:r>
              <a:rPr lang="en-US"/>
              <a:t>Running too many epochs and/or a NN with many hidden layers may lead to an </a:t>
            </a:r>
            <a:r>
              <a:rPr lang="en-US">
                <a:solidFill>
                  <a:srgbClr val="FF0000"/>
                </a:solidFill>
              </a:rPr>
              <a:t>overfit </a:t>
            </a:r>
            <a:r>
              <a:rPr lang="en-US"/>
              <a:t>network</a:t>
            </a:r>
          </a:p>
          <a:p>
            <a:r>
              <a:rPr lang="en-US"/>
              <a:t>Keep a </a:t>
            </a:r>
            <a:r>
              <a:rPr lang="en-US">
                <a:solidFill>
                  <a:srgbClr val="FF0000"/>
                </a:solidFill>
              </a:rPr>
              <a:t>held-out validation </a:t>
            </a:r>
            <a:r>
              <a:rPr lang="en-US"/>
              <a:t>set and evaluate accuracy after every epoch</a:t>
            </a:r>
          </a:p>
          <a:p>
            <a:r>
              <a:rPr lang="en-US">
                <a:solidFill>
                  <a:srgbClr val="FF0000"/>
                </a:solidFill>
              </a:rPr>
              <a:t>Early stopping:</a:t>
            </a:r>
            <a:r>
              <a:rPr lang="en-US"/>
              <a:t> maintain weights for best performing network on the validation set and return it when performance decreases significantly beyond that.</a:t>
            </a:r>
          </a:p>
          <a:p>
            <a:pPr marL="114300" indent="0">
              <a:buNone/>
            </a:pPr>
            <a:endParaRPr lang="en-US"/>
          </a:p>
        </p:txBody>
      </p:sp>
      <p:sp>
        <p:nvSpPr>
          <p:cNvPr id="5" name="Slide Number Placeholder 4"/>
          <p:cNvSpPr>
            <a:spLocks noGrp="1"/>
          </p:cNvSpPr>
          <p:nvPr>
            <p:ph type="sldNum" sz="quarter" idx="4294967295"/>
          </p:nvPr>
        </p:nvSpPr>
        <p:spPr>
          <a:xfrm>
            <a:off x="0" y="0"/>
            <a:ext cx="0" cy="0"/>
          </a:xfrm>
        </p:spPr>
        <p:txBody>
          <a:bodyPr>
            <a:normAutofit fontScale="25000" lnSpcReduction="20000"/>
          </a:bodyPr>
          <a:lstStyle/>
          <a:p>
            <a:endParaRPr lang="en-US" dirty="0"/>
          </a:p>
        </p:txBody>
      </p:sp>
      <p:pic>
        <p:nvPicPr>
          <p:cNvPr id="8194" name="Picture 2" descr="What is underfitting and overfitting in machine learning and how to deal  with it. | by Anup Bhande | GreyAtom | Medium">
            <a:extLst>
              <a:ext uri="{FF2B5EF4-FFF2-40B4-BE49-F238E27FC236}">
                <a16:creationId xmlns:a16="http://schemas.microsoft.com/office/drawing/2014/main" id="{47423F96-C63C-CC69-CE0B-D31951C20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176" y="2876657"/>
            <a:ext cx="6521986" cy="226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8047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Dropout Training</a:t>
            </a:r>
          </a:p>
        </p:txBody>
      </p:sp>
      <p:sp>
        <p:nvSpPr>
          <p:cNvPr id="3" name="Content Placeholder 2"/>
          <p:cNvSpPr>
            <a:spLocks noGrp="1"/>
          </p:cNvSpPr>
          <p:nvPr>
            <p:ph type="body" sz="quarter" idx="16"/>
          </p:nvPr>
        </p:nvSpPr>
        <p:spPr/>
        <p:txBody>
          <a:bodyPr>
            <a:normAutofit/>
          </a:bodyPr>
          <a:lstStyle/>
          <a:p>
            <a:r>
              <a:rPr lang="en-US" sz="1800" spc="-5">
                <a:latin typeface="Corbel" panose="020B0503020204020204" pitchFamily="34" charset="0"/>
              </a:rPr>
              <a:t>In each forward pass, </a:t>
            </a:r>
            <a:r>
              <a:rPr lang="en-US" sz="1800">
                <a:solidFill>
                  <a:srgbClr val="C00000"/>
                </a:solidFill>
                <a:latin typeface="Corbel" panose="020B0503020204020204" pitchFamily="34" charset="0"/>
              </a:rPr>
              <a:t>randomly set some </a:t>
            </a:r>
            <a:r>
              <a:rPr lang="en-US" sz="1800" spc="-5">
                <a:solidFill>
                  <a:srgbClr val="C00000"/>
                </a:solidFill>
                <a:latin typeface="Corbel" panose="020B0503020204020204" pitchFamily="34" charset="0"/>
              </a:rPr>
              <a:t>neurons to </a:t>
            </a:r>
            <a:r>
              <a:rPr lang="en-US" sz="1800">
                <a:solidFill>
                  <a:srgbClr val="C00000"/>
                </a:solidFill>
                <a:latin typeface="Corbel" panose="020B0503020204020204" pitchFamily="34" charset="0"/>
              </a:rPr>
              <a:t>zero </a:t>
            </a:r>
            <a:r>
              <a:rPr lang="en-US" sz="1800" spc="5">
                <a:solidFill>
                  <a:srgbClr val="C00000"/>
                </a:solidFill>
                <a:latin typeface="Corbel" panose="020B0503020204020204" pitchFamily="34" charset="0"/>
              </a:rPr>
              <a:t> </a:t>
            </a:r>
          </a:p>
          <a:p>
            <a:r>
              <a:rPr lang="en-US" sz="1800" spc="-5">
                <a:latin typeface="Corbel" panose="020B0503020204020204" pitchFamily="34" charset="0"/>
              </a:rPr>
              <a:t>Probability</a:t>
            </a:r>
            <a:r>
              <a:rPr lang="en-US" sz="1800" spc="-20">
                <a:latin typeface="Corbel" panose="020B0503020204020204" pitchFamily="34" charset="0"/>
              </a:rPr>
              <a:t> </a:t>
            </a:r>
            <a:r>
              <a:rPr lang="en-US" sz="1800" spc="-5">
                <a:latin typeface="Corbel" panose="020B0503020204020204" pitchFamily="34" charset="0"/>
              </a:rPr>
              <a:t>of</a:t>
            </a:r>
            <a:r>
              <a:rPr lang="en-US" sz="1800" spc="-15">
                <a:latin typeface="Corbel" panose="020B0503020204020204" pitchFamily="34" charset="0"/>
              </a:rPr>
              <a:t> </a:t>
            </a:r>
            <a:r>
              <a:rPr lang="en-US" sz="1800" spc="-5">
                <a:latin typeface="Corbel" panose="020B0503020204020204" pitchFamily="34" charset="0"/>
              </a:rPr>
              <a:t>dropping</a:t>
            </a:r>
            <a:r>
              <a:rPr lang="en-US" sz="1800" spc="-10">
                <a:latin typeface="Corbel" panose="020B0503020204020204" pitchFamily="34" charset="0"/>
              </a:rPr>
              <a:t> </a:t>
            </a:r>
            <a:r>
              <a:rPr lang="en-US" sz="1800" spc="-5">
                <a:latin typeface="Corbel" panose="020B0503020204020204" pitchFamily="34" charset="0"/>
              </a:rPr>
              <a:t>is</a:t>
            </a:r>
            <a:r>
              <a:rPr lang="en-US" sz="1800" spc="-15">
                <a:latin typeface="Corbel" panose="020B0503020204020204" pitchFamily="34" charset="0"/>
              </a:rPr>
              <a:t> </a:t>
            </a:r>
            <a:r>
              <a:rPr lang="en-US" sz="1800">
                <a:latin typeface="Corbel" panose="020B0503020204020204" pitchFamily="34" charset="0"/>
              </a:rPr>
              <a:t>a</a:t>
            </a:r>
            <a:r>
              <a:rPr lang="en-US" sz="1800" spc="-10">
                <a:latin typeface="Corbel" panose="020B0503020204020204" pitchFamily="34" charset="0"/>
              </a:rPr>
              <a:t> </a:t>
            </a:r>
            <a:r>
              <a:rPr lang="en-US" sz="1800" spc="-5">
                <a:solidFill>
                  <a:srgbClr val="C00000"/>
                </a:solidFill>
                <a:latin typeface="Corbel" panose="020B0503020204020204" pitchFamily="34" charset="0"/>
              </a:rPr>
              <a:t>hyperparameter</a:t>
            </a:r>
            <a:r>
              <a:rPr lang="en-US" sz="1800" spc="-5">
                <a:latin typeface="Corbel" panose="020B0503020204020204" pitchFamily="34" charset="0"/>
              </a:rPr>
              <a:t>;</a:t>
            </a:r>
            <a:r>
              <a:rPr lang="en-US" sz="1800" spc="-15">
                <a:latin typeface="Corbel" panose="020B0503020204020204" pitchFamily="34" charset="0"/>
              </a:rPr>
              <a:t> </a:t>
            </a:r>
            <a:r>
              <a:rPr lang="en-US" sz="1800" spc="-5">
                <a:latin typeface="Corbel" panose="020B0503020204020204" pitchFamily="34" charset="0"/>
              </a:rPr>
              <a:t>0.5</a:t>
            </a:r>
            <a:r>
              <a:rPr lang="en-US" sz="1800" spc="-15">
                <a:latin typeface="Corbel" panose="020B0503020204020204" pitchFamily="34" charset="0"/>
              </a:rPr>
              <a:t> </a:t>
            </a:r>
            <a:r>
              <a:rPr lang="en-US" sz="1800" spc="-5">
                <a:latin typeface="Corbel" panose="020B0503020204020204" pitchFamily="34" charset="0"/>
              </a:rPr>
              <a:t>is</a:t>
            </a:r>
            <a:r>
              <a:rPr lang="en-US" sz="1800" spc="-10">
                <a:latin typeface="Corbel" panose="020B0503020204020204" pitchFamily="34" charset="0"/>
              </a:rPr>
              <a:t> </a:t>
            </a:r>
            <a:r>
              <a:rPr lang="en-US" sz="1800">
                <a:latin typeface="Corbel" panose="020B0503020204020204" pitchFamily="34" charset="0"/>
              </a:rPr>
              <a:t>common</a:t>
            </a:r>
            <a:endParaRPr lang="en-US">
              <a:latin typeface="Corbel" panose="020B0503020204020204" pitchFamily="34" charset="0"/>
            </a:endParaRPr>
          </a:p>
          <a:p>
            <a:r>
              <a:rPr lang="en-US">
                <a:latin typeface="Corbel" panose="020B0503020204020204" pitchFamily="34" charset="0"/>
              </a:rPr>
              <a:t>Dropout is </a:t>
            </a:r>
            <a:r>
              <a:rPr lang="en-US">
                <a:solidFill>
                  <a:srgbClr val="C00000"/>
                </a:solidFill>
                <a:latin typeface="Corbel" panose="020B0503020204020204" pitchFamily="34" charset="0"/>
              </a:rPr>
              <a:t>implicitly an ensemble </a:t>
            </a:r>
            <a:r>
              <a:rPr lang="en-US">
                <a:latin typeface="Corbel" panose="020B0503020204020204" pitchFamily="34" charset="0"/>
              </a:rPr>
              <a:t>(average) of model that share parameters. </a:t>
            </a:r>
          </a:p>
          <a:p>
            <a:pPr lvl="1"/>
            <a:r>
              <a:rPr lang="en-US">
                <a:latin typeface="Corbel" panose="020B0503020204020204" pitchFamily="34" charset="0"/>
              </a:rPr>
              <a:t>Each binary mask is one model</a:t>
            </a:r>
          </a:p>
          <a:p>
            <a:pPr lvl="1"/>
            <a:r>
              <a:rPr lang="en-US">
                <a:latin typeface="Corbel" panose="020B0503020204020204" pitchFamily="34" charset="0"/>
              </a:rPr>
              <a:t>For example, a layer with </a:t>
            </a:r>
            <a:r>
              <a:rPr lang="en-US" sz="1400" spc="-5">
                <a:solidFill>
                  <a:srgbClr val="0000FF"/>
                </a:solidFill>
                <a:latin typeface="Corbel" panose="020B0503020204020204" pitchFamily="34" charset="0"/>
                <a:cs typeface="Arial MT"/>
              </a:rPr>
              <a:t>4096 </a:t>
            </a:r>
            <a:r>
              <a:rPr lang="en-US">
                <a:latin typeface="Corbel" panose="020B0503020204020204" pitchFamily="34" charset="0"/>
              </a:rPr>
              <a:t>units </a:t>
            </a:r>
            <a:br>
              <a:rPr lang="en-US">
                <a:latin typeface="Corbel" panose="020B0503020204020204" pitchFamily="34" charset="0"/>
              </a:rPr>
            </a:br>
            <a:r>
              <a:rPr lang="en-US">
                <a:latin typeface="Corbel" panose="020B0503020204020204" pitchFamily="34" charset="0"/>
              </a:rPr>
              <a:t>has </a:t>
            </a:r>
            <a:r>
              <a:rPr lang="en-US" sz="1400">
                <a:solidFill>
                  <a:srgbClr val="0000FF"/>
                </a:solidFill>
                <a:latin typeface="Corbel" panose="020B0503020204020204" pitchFamily="34" charset="0"/>
                <a:cs typeface="Arial MT"/>
              </a:rPr>
              <a:t>2</a:t>
            </a:r>
            <a:r>
              <a:rPr lang="en-US" sz="1400" baseline="30651">
                <a:solidFill>
                  <a:srgbClr val="0000FF"/>
                </a:solidFill>
                <a:latin typeface="Corbel" panose="020B0503020204020204" pitchFamily="34" charset="0"/>
                <a:cs typeface="Arial MT"/>
              </a:rPr>
              <a:t>4096</a:t>
            </a:r>
            <a:r>
              <a:rPr lang="en-US" sz="1400" spc="292" baseline="30651">
                <a:solidFill>
                  <a:srgbClr val="0000FF"/>
                </a:solidFill>
                <a:latin typeface="Corbel" panose="020B0503020204020204" pitchFamily="34" charset="0"/>
                <a:cs typeface="Arial MT"/>
              </a:rPr>
              <a:t> </a:t>
            </a:r>
            <a:r>
              <a:rPr lang="en-US" sz="1400">
                <a:solidFill>
                  <a:srgbClr val="0000FF"/>
                </a:solidFill>
                <a:latin typeface="Corbel" panose="020B0503020204020204" pitchFamily="34" charset="0"/>
                <a:cs typeface="Arial MT"/>
              </a:rPr>
              <a:t>~</a:t>
            </a:r>
            <a:r>
              <a:rPr lang="en-US" sz="1400" spc="-20">
                <a:solidFill>
                  <a:srgbClr val="0000FF"/>
                </a:solidFill>
                <a:latin typeface="Corbel" panose="020B0503020204020204" pitchFamily="34" charset="0"/>
                <a:cs typeface="Arial MT"/>
              </a:rPr>
              <a:t> </a:t>
            </a:r>
            <a:r>
              <a:rPr lang="en-US" sz="1400">
                <a:solidFill>
                  <a:srgbClr val="0000FF"/>
                </a:solidFill>
                <a:latin typeface="Corbel" panose="020B0503020204020204" pitchFamily="34" charset="0"/>
                <a:cs typeface="Arial MT"/>
              </a:rPr>
              <a:t>10</a:t>
            </a:r>
            <a:r>
              <a:rPr lang="en-US" sz="1400" baseline="30651">
                <a:solidFill>
                  <a:srgbClr val="0000FF"/>
                </a:solidFill>
                <a:latin typeface="Corbel" panose="020B0503020204020204" pitchFamily="34" charset="0"/>
                <a:cs typeface="Arial MT"/>
              </a:rPr>
              <a:t>1233</a:t>
            </a:r>
            <a:r>
              <a:rPr lang="en-US">
                <a:latin typeface="Corbel" panose="020B0503020204020204" pitchFamily="34" charset="0"/>
              </a:rPr>
              <a:t> possible masks!</a:t>
            </a:r>
          </a:p>
          <a:p>
            <a:pPr lvl="1"/>
            <a:r>
              <a:rPr lang="en-US">
                <a:latin typeface="Corbel" panose="020B0503020204020204" pitchFamily="34" charset="0"/>
              </a:rPr>
              <a:t>Only ~ </a:t>
            </a:r>
            <a:r>
              <a:rPr lang="en-US" spc="5">
                <a:solidFill>
                  <a:srgbClr val="0000FF"/>
                </a:solidFill>
                <a:latin typeface="Corbel" panose="020B0503020204020204" pitchFamily="34" charset="0"/>
                <a:cs typeface="Arial MT"/>
              </a:rPr>
              <a:t>10</a:t>
            </a:r>
            <a:r>
              <a:rPr lang="en-US" spc="7" baseline="30651">
                <a:solidFill>
                  <a:srgbClr val="0000FF"/>
                </a:solidFill>
                <a:latin typeface="Corbel" panose="020B0503020204020204" pitchFamily="34" charset="0"/>
                <a:cs typeface="Arial MT"/>
              </a:rPr>
              <a:t>82</a:t>
            </a:r>
            <a:r>
              <a:rPr lang="en-US">
                <a:latin typeface="Corbel" panose="020B0503020204020204" pitchFamily="34" charset="0"/>
              </a:rPr>
              <a:t> atoms in the universe ...</a:t>
            </a:r>
          </a:p>
          <a:p>
            <a:pPr marL="114300" indent="0">
              <a:buNone/>
            </a:pPr>
            <a:endParaRPr lang="en-US">
              <a:latin typeface="Corbel" panose="020B0503020204020204" pitchFamily="34" charset="0"/>
            </a:endParaRPr>
          </a:p>
        </p:txBody>
      </p:sp>
      <p:sp>
        <p:nvSpPr>
          <p:cNvPr id="4" name="Slide Number Placeholder 3"/>
          <p:cNvSpPr>
            <a:spLocks noGrp="1"/>
          </p:cNvSpPr>
          <p:nvPr>
            <p:ph type="sldNum" sz="quarter" idx="4294967295"/>
          </p:nvPr>
        </p:nvSpPr>
        <p:spPr>
          <a:xfrm>
            <a:off x="0" y="0"/>
            <a:ext cx="0" cy="0"/>
          </a:xfrm>
        </p:spPr>
        <p:txBody>
          <a:bodyPr>
            <a:normAutofit fontScale="25000" lnSpcReduction="20000"/>
          </a:bodyPr>
          <a:lstStyle/>
          <a:p>
            <a:endParaRPr lang="en-US" dirty="0"/>
          </a:p>
        </p:txBody>
      </p:sp>
      <p:sp>
        <p:nvSpPr>
          <p:cNvPr id="6" name="TextBox 5">
            <a:extLst>
              <a:ext uri="{FF2B5EF4-FFF2-40B4-BE49-F238E27FC236}">
                <a16:creationId xmlns:a16="http://schemas.microsoft.com/office/drawing/2014/main" id="{4D23A7D8-DAD6-6EE1-B6C9-4662A1C43C09}"/>
              </a:ext>
            </a:extLst>
          </p:cNvPr>
          <p:cNvSpPr txBox="1"/>
          <p:nvPr/>
        </p:nvSpPr>
        <p:spPr>
          <a:xfrm>
            <a:off x="1049055" y="4860017"/>
            <a:ext cx="7045890" cy="253916"/>
          </a:xfrm>
          <a:prstGeom prst="rect">
            <a:avLst/>
          </a:prstGeom>
          <a:noFill/>
        </p:spPr>
        <p:txBody>
          <a:bodyPr wrap="square">
            <a:spAutoFit/>
          </a:bodyPr>
          <a:lstStyle/>
          <a:p>
            <a:pPr algn="ctr"/>
            <a:r>
              <a:rPr lang="en-US" sz="1050">
                <a:latin typeface="Corbel" panose="020B0503020204020204" pitchFamily="34" charset="0"/>
              </a:rPr>
              <a:t>[Hinton et al, 2012; </a:t>
            </a:r>
            <a:r>
              <a:rPr lang="en-US" sz="1050" spc="-5">
                <a:latin typeface="Corbel" panose="020B0503020204020204" pitchFamily="34" charset="0"/>
                <a:cs typeface="Arial MT"/>
              </a:rPr>
              <a:t>Srivastava</a:t>
            </a:r>
            <a:r>
              <a:rPr lang="en-US" sz="1050" spc="-10">
                <a:latin typeface="Corbel" panose="020B0503020204020204" pitchFamily="34" charset="0"/>
                <a:cs typeface="Arial MT"/>
              </a:rPr>
              <a:t> </a:t>
            </a:r>
            <a:r>
              <a:rPr lang="en-US" sz="1050" spc="-5">
                <a:latin typeface="Corbel" panose="020B0503020204020204" pitchFamily="34" charset="0"/>
                <a:cs typeface="Arial MT"/>
              </a:rPr>
              <a:t>et</a:t>
            </a:r>
            <a:r>
              <a:rPr lang="en-US" sz="1050" spc="-10">
                <a:latin typeface="Corbel" panose="020B0503020204020204" pitchFamily="34" charset="0"/>
                <a:cs typeface="Arial MT"/>
              </a:rPr>
              <a:t> </a:t>
            </a:r>
            <a:r>
              <a:rPr lang="en-US" sz="1050" spc="-5">
                <a:latin typeface="Corbel" panose="020B0503020204020204" pitchFamily="34" charset="0"/>
                <a:cs typeface="Arial MT"/>
              </a:rPr>
              <a:t>al,</a:t>
            </a:r>
            <a:r>
              <a:rPr lang="en-US" sz="1050" spc="-10">
                <a:latin typeface="Corbel" panose="020B0503020204020204" pitchFamily="34" charset="0"/>
                <a:cs typeface="Arial MT"/>
              </a:rPr>
              <a:t> </a:t>
            </a:r>
            <a:r>
              <a:rPr lang="en-US" sz="1050">
                <a:latin typeface="Corbel" panose="020B0503020204020204" pitchFamily="34" charset="0"/>
                <a:cs typeface="Arial MT"/>
              </a:rPr>
              <a:t>“Dropout:</a:t>
            </a:r>
            <a:r>
              <a:rPr lang="en-US" sz="1050" spc="-45">
                <a:latin typeface="Corbel" panose="020B0503020204020204" pitchFamily="34" charset="0"/>
                <a:cs typeface="Arial MT"/>
              </a:rPr>
              <a:t> </a:t>
            </a:r>
            <a:r>
              <a:rPr lang="en-US" sz="1050">
                <a:latin typeface="Corbel" panose="020B0503020204020204" pitchFamily="34" charset="0"/>
                <a:cs typeface="Arial MT"/>
              </a:rPr>
              <a:t>A</a:t>
            </a:r>
            <a:r>
              <a:rPr lang="en-US" sz="1050" spc="-55">
                <a:latin typeface="Corbel" panose="020B0503020204020204" pitchFamily="34" charset="0"/>
                <a:cs typeface="Arial MT"/>
              </a:rPr>
              <a:t> </a:t>
            </a:r>
            <a:r>
              <a:rPr lang="en-US" sz="1050">
                <a:latin typeface="Corbel" panose="020B0503020204020204" pitchFamily="34" charset="0"/>
                <a:cs typeface="Arial MT"/>
              </a:rPr>
              <a:t>simple</a:t>
            </a:r>
            <a:r>
              <a:rPr lang="en-US" sz="1050" spc="-5">
                <a:latin typeface="Corbel" panose="020B0503020204020204" pitchFamily="34" charset="0"/>
                <a:cs typeface="Arial MT"/>
              </a:rPr>
              <a:t> way</a:t>
            </a:r>
            <a:r>
              <a:rPr lang="en-US" sz="1050" spc="-10">
                <a:latin typeface="Corbel" panose="020B0503020204020204" pitchFamily="34" charset="0"/>
                <a:cs typeface="Arial MT"/>
              </a:rPr>
              <a:t> </a:t>
            </a:r>
            <a:r>
              <a:rPr lang="en-US" sz="1050" spc="-5">
                <a:latin typeface="Corbel" panose="020B0503020204020204" pitchFamily="34" charset="0"/>
                <a:cs typeface="Arial MT"/>
              </a:rPr>
              <a:t>to</a:t>
            </a:r>
            <a:r>
              <a:rPr lang="en-US" sz="1050" spc="-10">
                <a:latin typeface="Corbel" panose="020B0503020204020204" pitchFamily="34" charset="0"/>
                <a:cs typeface="Arial MT"/>
              </a:rPr>
              <a:t> </a:t>
            </a:r>
            <a:r>
              <a:rPr lang="en-US" sz="1050" spc="-5">
                <a:latin typeface="Corbel" panose="020B0503020204020204" pitchFamily="34" charset="0"/>
                <a:cs typeface="Arial MT"/>
              </a:rPr>
              <a:t>prevent neural</a:t>
            </a:r>
            <a:r>
              <a:rPr lang="en-US" sz="1050" spc="-10">
                <a:latin typeface="Corbel" panose="020B0503020204020204" pitchFamily="34" charset="0"/>
                <a:cs typeface="Arial MT"/>
              </a:rPr>
              <a:t> </a:t>
            </a:r>
            <a:r>
              <a:rPr lang="en-US" sz="1050" spc="-5">
                <a:latin typeface="Corbel" panose="020B0503020204020204" pitchFamily="34" charset="0"/>
                <a:cs typeface="Arial MT"/>
              </a:rPr>
              <a:t>networks</a:t>
            </a:r>
            <a:r>
              <a:rPr lang="en-US" sz="1050" spc="-10">
                <a:latin typeface="Corbel" panose="020B0503020204020204" pitchFamily="34" charset="0"/>
                <a:cs typeface="Arial MT"/>
              </a:rPr>
              <a:t> </a:t>
            </a:r>
            <a:r>
              <a:rPr lang="en-US" sz="1050" spc="-5">
                <a:latin typeface="Corbel" panose="020B0503020204020204" pitchFamily="34" charset="0"/>
                <a:cs typeface="Arial MT"/>
              </a:rPr>
              <a:t>from overfitting”,</a:t>
            </a:r>
            <a:r>
              <a:rPr lang="en-US" sz="1050" spc="-10">
                <a:latin typeface="Corbel" panose="020B0503020204020204" pitchFamily="34" charset="0"/>
                <a:cs typeface="Arial MT"/>
              </a:rPr>
              <a:t> </a:t>
            </a:r>
            <a:r>
              <a:rPr lang="en-US" sz="1050">
                <a:latin typeface="Corbel" panose="020B0503020204020204" pitchFamily="34" charset="0"/>
                <a:cs typeface="Arial MT"/>
              </a:rPr>
              <a:t>JMLR</a:t>
            </a:r>
            <a:r>
              <a:rPr lang="en-US" sz="1050" spc="-10">
                <a:latin typeface="Corbel" panose="020B0503020204020204" pitchFamily="34" charset="0"/>
                <a:cs typeface="Arial MT"/>
              </a:rPr>
              <a:t> </a:t>
            </a:r>
            <a:r>
              <a:rPr lang="en-US" sz="1050" spc="-5">
                <a:latin typeface="Corbel" panose="020B0503020204020204" pitchFamily="34" charset="0"/>
                <a:cs typeface="Arial MT"/>
              </a:rPr>
              <a:t>2014</a:t>
            </a:r>
            <a:r>
              <a:rPr lang="en-US" sz="1050">
                <a:latin typeface="Corbel" panose="020B0503020204020204" pitchFamily="34" charset="0"/>
              </a:rPr>
              <a:t>]</a:t>
            </a:r>
          </a:p>
        </p:txBody>
      </p:sp>
      <p:pic>
        <p:nvPicPr>
          <p:cNvPr id="6146" name="Picture 2" descr="neural networks - Value of a dropout neuron with bias - Cross Validated">
            <a:extLst>
              <a:ext uri="{FF2B5EF4-FFF2-40B4-BE49-F238E27FC236}">
                <a16:creationId xmlns:a16="http://schemas.microsoft.com/office/drawing/2014/main" id="{88BFDEFE-8342-31E7-DEB6-B70C9DFDE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55" y="3104464"/>
            <a:ext cx="3166463" cy="1689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8B0974A-D5D0-99B4-A1D5-50E930A27DB5}"/>
              </a:ext>
            </a:extLst>
          </p:cNvPr>
          <p:cNvPicPr>
            <a:picLocks noChangeAspect="1" noChangeArrowheads="1"/>
          </p:cNvPicPr>
          <p:nvPr/>
        </p:nvPicPr>
        <p:blipFill rotWithShape="1">
          <a:blip r:embed="rId4"/>
          <a:srcRect l="21642" t="1322" r="30124" b="1916"/>
          <a:stretch/>
        </p:blipFill>
        <p:spPr bwMode="auto">
          <a:xfrm>
            <a:off x="4633732" y="2019285"/>
            <a:ext cx="3576577" cy="2884523"/>
          </a:xfrm>
          <a:prstGeom prst="rect">
            <a:avLst/>
          </a:prstGeom>
          <a:noFill/>
          <a:ln w="9525">
            <a:noFill/>
            <a:miter lim="800000"/>
            <a:headEnd/>
            <a:tailEnd/>
          </a:ln>
          <a:effectLst/>
        </p:spPr>
      </p:pic>
    </p:spTree>
    <p:extLst>
      <p:ext uri="{BB962C8B-B14F-4D97-AF65-F5344CB8AC3E}">
        <p14:creationId xmlns:p14="http://schemas.microsoft.com/office/powerpoint/2010/main" val="411345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Dropout During Test Time</a:t>
            </a:r>
          </a:p>
        </p:txBody>
      </p:sp>
      <p:sp>
        <p:nvSpPr>
          <p:cNvPr id="3" name="Content Placeholder 2"/>
          <p:cNvSpPr>
            <a:spLocks noGrp="1"/>
          </p:cNvSpPr>
          <p:nvPr>
            <p:ph type="body" sz="quarter" idx="16"/>
          </p:nvPr>
        </p:nvSpPr>
        <p:spPr/>
        <p:txBody>
          <a:bodyPr>
            <a:normAutofit/>
          </a:bodyPr>
          <a:lstStyle/>
          <a:p>
            <a:r>
              <a:rPr lang="en-US" sz="2000"/>
              <a:t>The issue for the </a:t>
            </a:r>
            <a:r>
              <a:rPr lang="en-US" sz="2000">
                <a:solidFill>
                  <a:srgbClr val="C00000"/>
                </a:solidFill>
              </a:rPr>
              <a:t>test</a:t>
            </a:r>
            <a:r>
              <a:rPr lang="en-US" sz="2000"/>
              <a:t> time: </a:t>
            </a:r>
          </a:p>
          <a:p>
            <a:pPr lvl="1"/>
            <a:r>
              <a:rPr lang="en-US" sz="1600"/>
              <a:t>Dropout </a:t>
            </a:r>
            <a:r>
              <a:rPr lang="en-US" sz="1600">
                <a:solidFill>
                  <a:srgbClr val="C00000"/>
                </a:solidFill>
              </a:rPr>
              <a:t>adds randomization</a:t>
            </a:r>
            <a:r>
              <a:rPr lang="en-US" sz="1600"/>
              <a:t>. </a:t>
            </a:r>
            <a:r>
              <a:rPr lang="en-US" sz="1600">
                <a:sym typeface="Wingdings" pitchFamily="2" charset="2"/>
              </a:rPr>
              <a:t> </a:t>
            </a:r>
            <a:endParaRPr lang="en-US" sz="1600"/>
          </a:p>
          <a:p>
            <a:pPr lvl="1"/>
            <a:r>
              <a:rPr lang="en-US" sz="1600"/>
              <a:t>Each dropout mask would lead to a slightly different outcome. </a:t>
            </a:r>
          </a:p>
          <a:p>
            <a:r>
              <a:rPr lang="en-US" sz="2000"/>
              <a:t>In ideal world, we would like to “average out” the outcome across all the possible random masks:</a:t>
            </a:r>
          </a:p>
          <a:p>
            <a:pPr lvl="1"/>
            <a:r>
              <a:rPr lang="en-US" sz="1600"/>
              <a:t> Not feasible. </a:t>
            </a:r>
          </a:p>
          <a:p>
            <a:pPr lvl="1"/>
            <a:r>
              <a:rPr lang="en-US" sz="1600"/>
              <a:t>Remember the example: </a:t>
            </a:r>
            <a:r>
              <a:rPr lang="en-US" sz="1600">
                <a:latin typeface="Corbel" panose="020B0503020204020204" pitchFamily="34" charset="0"/>
              </a:rPr>
              <a:t>a layer with </a:t>
            </a:r>
            <a:r>
              <a:rPr lang="en-US" sz="1600" spc="-5">
                <a:solidFill>
                  <a:srgbClr val="0000FF"/>
                </a:solidFill>
                <a:latin typeface="Corbel" panose="020B0503020204020204" pitchFamily="34" charset="0"/>
                <a:cs typeface="Arial MT"/>
              </a:rPr>
              <a:t>4096 </a:t>
            </a:r>
            <a:r>
              <a:rPr lang="en-US" sz="1600">
                <a:latin typeface="Corbel" panose="020B0503020204020204" pitchFamily="34" charset="0"/>
              </a:rPr>
              <a:t>units has </a:t>
            </a:r>
            <a:r>
              <a:rPr lang="en-US" sz="1600">
                <a:solidFill>
                  <a:srgbClr val="0000FF"/>
                </a:solidFill>
                <a:latin typeface="Corbel" panose="020B0503020204020204" pitchFamily="34" charset="0"/>
                <a:cs typeface="Arial MT"/>
              </a:rPr>
              <a:t>2</a:t>
            </a:r>
            <a:r>
              <a:rPr lang="en-US" sz="1600" baseline="30651">
                <a:solidFill>
                  <a:srgbClr val="0000FF"/>
                </a:solidFill>
                <a:latin typeface="Corbel" panose="020B0503020204020204" pitchFamily="34" charset="0"/>
                <a:cs typeface="Arial MT"/>
              </a:rPr>
              <a:t>4096</a:t>
            </a:r>
            <a:r>
              <a:rPr lang="en-US" sz="1600" spc="292" baseline="30651">
                <a:solidFill>
                  <a:srgbClr val="0000FF"/>
                </a:solidFill>
                <a:latin typeface="Corbel" panose="020B0503020204020204" pitchFamily="34" charset="0"/>
                <a:cs typeface="Arial MT"/>
              </a:rPr>
              <a:t> </a:t>
            </a:r>
            <a:r>
              <a:rPr lang="en-US" sz="1600">
                <a:solidFill>
                  <a:srgbClr val="0000FF"/>
                </a:solidFill>
                <a:latin typeface="Corbel" panose="020B0503020204020204" pitchFamily="34" charset="0"/>
                <a:cs typeface="Arial MT"/>
              </a:rPr>
              <a:t>~</a:t>
            </a:r>
            <a:r>
              <a:rPr lang="en-US" sz="1600" spc="-20">
                <a:solidFill>
                  <a:srgbClr val="0000FF"/>
                </a:solidFill>
                <a:latin typeface="Corbel" panose="020B0503020204020204" pitchFamily="34" charset="0"/>
                <a:cs typeface="Arial MT"/>
              </a:rPr>
              <a:t> </a:t>
            </a:r>
            <a:r>
              <a:rPr lang="en-US" sz="1600">
                <a:solidFill>
                  <a:srgbClr val="0000FF"/>
                </a:solidFill>
                <a:latin typeface="Corbel" panose="020B0503020204020204" pitchFamily="34" charset="0"/>
                <a:cs typeface="Arial MT"/>
              </a:rPr>
              <a:t>10</a:t>
            </a:r>
            <a:r>
              <a:rPr lang="en-US" sz="1600" baseline="30651">
                <a:solidFill>
                  <a:srgbClr val="0000FF"/>
                </a:solidFill>
                <a:latin typeface="Corbel" panose="020B0503020204020204" pitchFamily="34" charset="0"/>
                <a:cs typeface="Arial MT"/>
              </a:rPr>
              <a:t>1233</a:t>
            </a:r>
            <a:r>
              <a:rPr lang="en-US" sz="1600">
                <a:latin typeface="Corbel" panose="020B0503020204020204" pitchFamily="34" charset="0"/>
              </a:rPr>
              <a:t> possible masks!</a:t>
            </a:r>
          </a:p>
          <a:p>
            <a:pPr lvl="1"/>
            <a:r>
              <a:rPr lang="en-US" sz="1600">
                <a:latin typeface="Corbel" panose="020B0503020204020204" pitchFamily="34" charset="0"/>
              </a:rPr>
              <a:t>Only ~ </a:t>
            </a:r>
            <a:r>
              <a:rPr lang="en-US" sz="1600" spc="5">
                <a:solidFill>
                  <a:srgbClr val="0000FF"/>
                </a:solidFill>
                <a:latin typeface="Corbel" panose="020B0503020204020204" pitchFamily="34" charset="0"/>
                <a:cs typeface="Arial MT"/>
              </a:rPr>
              <a:t>10</a:t>
            </a:r>
            <a:r>
              <a:rPr lang="en-US" sz="1600" spc="7" baseline="30651">
                <a:solidFill>
                  <a:srgbClr val="0000FF"/>
                </a:solidFill>
                <a:latin typeface="Corbel" panose="020B0503020204020204" pitchFamily="34" charset="0"/>
                <a:cs typeface="Arial MT"/>
              </a:rPr>
              <a:t>82</a:t>
            </a:r>
            <a:r>
              <a:rPr lang="en-US" sz="1600">
                <a:latin typeface="Corbel" panose="020B0503020204020204" pitchFamily="34" charset="0"/>
              </a:rPr>
              <a:t> atoms in the universe ...</a:t>
            </a:r>
          </a:p>
          <a:p>
            <a:pPr lvl="1"/>
            <a:endParaRPr lang="en-US" sz="1600"/>
          </a:p>
        </p:txBody>
      </p:sp>
      <p:sp>
        <p:nvSpPr>
          <p:cNvPr id="4" name="Slide Number Placeholder 3"/>
          <p:cNvSpPr>
            <a:spLocks noGrp="1"/>
          </p:cNvSpPr>
          <p:nvPr>
            <p:ph type="sldNum" sz="quarter" idx="4294967295"/>
          </p:nvPr>
        </p:nvSpPr>
        <p:spPr>
          <a:xfrm>
            <a:off x="0" y="0"/>
            <a:ext cx="0" cy="0"/>
          </a:xfrm>
        </p:spPr>
        <p:txBody>
          <a:bodyPr>
            <a:normAutofit fontScale="25000" lnSpcReduction="20000"/>
          </a:bodyPr>
          <a:lstStyle/>
          <a:p>
            <a:endParaRPr lang="en-US" dirty="0"/>
          </a:p>
        </p:txBody>
      </p:sp>
      <p:pic>
        <p:nvPicPr>
          <p:cNvPr id="7" name="Picture 2" descr="neural networks - Value of a dropout neuron with bias - Cross Validated">
            <a:extLst>
              <a:ext uri="{FF2B5EF4-FFF2-40B4-BE49-F238E27FC236}">
                <a16:creationId xmlns:a16="http://schemas.microsoft.com/office/drawing/2014/main" id="{2185CECE-806A-2DD1-E84B-AEAC97C73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975" y="95415"/>
            <a:ext cx="3166463" cy="168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126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Dropout During Test Time (2)</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6"/>
              </p:nvPr>
            </p:nvSpPr>
            <p:spPr/>
            <p:txBody>
              <a:bodyPr>
                <a:normAutofit lnSpcReduction="10000"/>
              </a:bodyPr>
              <a:lstStyle/>
              <a:p>
                <a:r>
                  <a:rPr lang="en-US"/>
                  <a:t>The alternative is to </a:t>
                </a:r>
                <a:r>
                  <a:rPr lang="en-US">
                    <a:solidFill>
                      <a:srgbClr val="C00000"/>
                    </a:solidFill>
                  </a:rPr>
                  <a:t>not apply dropout</a:t>
                </a:r>
                <a:r>
                  <a:rPr lang="en-US"/>
                  <a:t>. </a:t>
                </a:r>
              </a:p>
              <a:p>
                <a:r>
                  <a:rPr lang="en-US"/>
                  <a:t>Without dropout, the input values to each neuron would be higher than what was seen during the training (</a:t>
                </a:r>
                <a:r>
                  <a:rPr lang="en-US">
                    <a:solidFill>
                      <a:srgbClr val="C00000"/>
                    </a:solidFill>
                  </a:rPr>
                  <a:t>mismatch between train/test</a:t>
                </a:r>
                <a:r>
                  <a:rPr lang="en-US"/>
                  <a:t>).</a:t>
                </a:r>
              </a:p>
              <a:p>
                <a:r>
                  <a:rPr lang="en-US" sz="1900" b="1">
                    <a:latin typeface="Corbel" panose="020B0503020204020204" pitchFamily="34" charset="0"/>
                  </a:rPr>
                  <a:t>Example: </a:t>
                </a:r>
                <a:r>
                  <a:rPr lang="en-US" sz="1900">
                    <a:latin typeface="Corbel" panose="020B0503020204020204" pitchFamily="34" charset="0"/>
                  </a:rPr>
                  <a:t>imagine we apply dropout (p=0.5) to the following model:</a:t>
                </a:r>
              </a:p>
              <a:p>
                <a:pPr lvl="1"/>
                <a:r>
                  <a:rPr lang="en-US" sz="1600">
                    <a:latin typeface="Corbel" panose="020B0503020204020204" pitchFamily="34" charset="0"/>
                  </a:rPr>
                  <a:t>Training time: </a:t>
                </a:r>
                <a14:m>
                  <m:oMath xmlns:m="http://schemas.openxmlformats.org/officeDocument/2006/math">
                    <m:r>
                      <a:rPr lang="en-US" sz="1600" b="0" i="1" smtClean="0">
                        <a:latin typeface="Cambria Math" panose="02040503050406030204" pitchFamily="18" charset="0"/>
                      </a:rPr>
                      <m:t>𝐸</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𝑎</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4</m:t>
                        </m:r>
                      </m:den>
                    </m:f>
                    <m:d>
                      <m:dPr>
                        <m:ctrlPr>
                          <a:rPr lang="en-US" sz="1600" b="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i="1">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smtClean="0">
                                <a:latin typeface="Cambria Math" panose="02040503050406030204" pitchFamily="18" charset="0"/>
                              </a:rPr>
                            </m:ctrlPr>
                          </m:sSubPr>
                          <m:e>
                            <m:r>
                              <a:rPr lang="en-US" sz="1600" i="1">
                                <a:latin typeface="Cambria Math" panose="02040503050406030204" pitchFamily="18" charset="0"/>
                              </a:rPr>
                              <m:t>𝑤</m:t>
                            </m:r>
                          </m:e>
                          <m:sub>
                            <m:r>
                              <a:rPr lang="en-US" sz="1600" b="0" i="1" smtClean="0">
                                <a:latin typeface="Cambria Math" panose="02040503050406030204" pitchFamily="18" charset="0"/>
                              </a:rPr>
                              <m:t>2</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2</m:t>
                            </m:r>
                          </m:sub>
                        </m:sSub>
                      </m:e>
                    </m:d>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4</m:t>
                        </m:r>
                      </m:den>
                    </m:f>
                    <m:d>
                      <m:dPr>
                        <m:ctrlPr>
                          <a:rPr lang="en-US" sz="1600" i="1">
                            <a:latin typeface="Cambria Math" panose="02040503050406030204" pitchFamily="18" charset="0"/>
                          </a:rPr>
                        </m:ctrlPr>
                      </m:dPr>
                      <m:e>
                        <m:r>
                          <a:rPr lang="en-US" sz="1600" b="0" i="1" smtClean="0">
                            <a:latin typeface="Cambria Math" panose="02040503050406030204" pitchFamily="18" charset="0"/>
                          </a:rPr>
                          <m:t>0</m:t>
                        </m:r>
                        <m:r>
                          <a:rPr lang="en-US" sz="1600" i="1">
                            <a:latin typeface="Cambria Math" panose="02040503050406030204" pitchFamily="18" charset="0"/>
                          </a:rPr>
                          <m:t>+</m:t>
                        </m:r>
                        <m:r>
                          <a:rPr lang="en-US" sz="1600" b="0" i="1" smtClean="0">
                            <a:latin typeface="Cambria Math" panose="02040503050406030204" pitchFamily="18" charset="0"/>
                          </a:rPr>
                          <m:t>0</m:t>
                        </m:r>
                      </m:e>
                    </m:d>
                  </m:oMath>
                </a14:m>
                <a:br>
                  <a:rPr lang="en-US" sz="1600">
                    <a:latin typeface="Corbel" panose="020B0503020204020204" pitchFamily="34" charset="0"/>
                  </a:rPr>
                </a:br>
                <a:r>
                  <a:rPr lang="en-US" sz="1600">
                    <a:latin typeface="Corbel" panose="020B0503020204020204" pitchFamily="34" charset="0"/>
                  </a:rPr>
                  <a:t>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4</m:t>
                        </m:r>
                      </m:den>
                    </m:f>
                    <m:d>
                      <m:dPr>
                        <m:ctrlPr>
                          <a:rPr lang="en-US" sz="1600" i="1">
                            <a:latin typeface="Cambria Math" panose="02040503050406030204" pitchFamily="18" charset="0"/>
                          </a:rPr>
                        </m:ctrlPr>
                      </m:dPr>
                      <m:e>
                        <m:r>
                          <a:rPr lang="en-US" sz="1600" b="0" i="1" smtClean="0">
                            <a:latin typeface="Cambria Math" panose="02040503050406030204" pitchFamily="18" charset="0"/>
                          </a:rPr>
                          <m:t>0</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i="1">
                                <a:latin typeface="Cambria Math" panose="02040503050406030204" pitchFamily="18" charset="0"/>
                              </a:rPr>
                              <m:t>2</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2</m:t>
                            </m:r>
                          </m:sub>
                        </m:sSub>
                      </m:e>
                    </m:d>
                  </m:oMath>
                </a14:m>
                <a:r>
                  <a:rPr lang="en-US" sz="1600">
                    <a:latin typeface="Corbel" panose="020B0503020204020204" pitchFamily="34" charset="0"/>
                  </a:rPr>
                  <a:t>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4</m:t>
                        </m:r>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i="1">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1</m:t>
                            </m:r>
                          </m:sub>
                        </m:sSub>
                        <m:r>
                          <a:rPr lang="en-US" sz="1600" i="1">
                            <a:latin typeface="Cambria Math" panose="02040503050406030204" pitchFamily="18" charset="0"/>
                          </a:rPr>
                          <m:t>+</m:t>
                        </m:r>
                        <m:r>
                          <a:rPr lang="en-US" sz="1600" b="0" i="1" smtClean="0">
                            <a:latin typeface="Cambria Math" panose="02040503050406030204" pitchFamily="18" charset="0"/>
                          </a:rPr>
                          <m:t>0</m:t>
                        </m:r>
                      </m:e>
                    </m:d>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b="0" i="1" smtClean="0">
                            <a:latin typeface="Cambria Math" panose="02040503050406030204" pitchFamily="18" charset="0"/>
                          </a:rPr>
                          <m:t>2</m:t>
                        </m:r>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i="1">
                                <a:latin typeface="Cambria Math" panose="02040503050406030204" pitchFamily="18" charset="0"/>
                              </a:rPr>
                              <m:t>1</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i="1">
                                <a:latin typeface="Cambria Math" panose="02040503050406030204" pitchFamily="18" charset="0"/>
                              </a:rPr>
                              <m:t>2</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2</m:t>
                            </m:r>
                          </m:sub>
                        </m:sSub>
                      </m:e>
                    </m:d>
                  </m:oMath>
                </a14:m>
                <a:endParaRPr lang="en-US" sz="1600">
                  <a:latin typeface="Corbel" panose="020B0503020204020204" pitchFamily="34" charset="0"/>
                </a:endParaRPr>
              </a:p>
              <a:p>
                <a:pPr lvl="1"/>
                <a:r>
                  <a:rPr lang="en-US" sz="1600">
                    <a:latin typeface="Corbel" panose="020B0503020204020204" pitchFamily="34" charset="0"/>
                  </a:rPr>
                  <a:t>Test time: </a:t>
                </a:r>
                <a14:m>
                  <m:oMath xmlns:m="http://schemas.openxmlformats.org/officeDocument/2006/math">
                    <m:r>
                      <a:rPr lang="en-US" sz="1600" b="0" i="1" smtClean="0">
                        <a:latin typeface="Cambria Math" panose="02040503050406030204" pitchFamily="18" charset="0"/>
                      </a:rPr>
                      <m:t>𝐸</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𝑎</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1</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𝑤</m:t>
                        </m:r>
                      </m:e>
                      <m:sub>
                        <m:r>
                          <a:rPr lang="en-US" sz="1600" b="0" i="1" smtClean="0">
                            <a:latin typeface="Cambria Math" panose="02040503050406030204" pitchFamily="18" charset="0"/>
                          </a:rPr>
                          <m:t>2</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b="0" i="1" smtClean="0">
                            <a:latin typeface="Cambria Math" panose="02040503050406030204" pitchFamily="18" charset="0"/>
                          </a:rPr>
                          <m:t>2</m:t>
                        </m:r>
                      </m:sub>
                    </m:sSub>
                  </m:oMath>
                </a14:m>
                <a:endParaRPr lang="en-US" sz="1500">
                  <a:latin typeface="Corbel" panose="020B0503020204020204" pitchFamily="34" charset="0"/>
                </a:endParaRPr>
              </a:p>
              <a:p>
                <a:endParaRPr lang="en-US" b="1"/>
              </a:p>
              <a:p>
                <a:r>
                  <a:rPr lang="en-US" b="1"/>
                  <a:t>Solution: </a:t>
                </a:r>
                <a:r>
                  <a:rPr lang="en-US">
                    <a:solidFill>
                      <a:srgbClr val="C00000"/>
                    </a:solidFill>
                  </a:rPr>
                  <a:t>scale the values </a:t>
                </a:r>
                <a:r>
                  <a:rPr lang="en-US"/>
                  <a:t>proportional to dropout probability. </a:t>
                </a:r>
              </a:p>
              <a:p>
                <a:pPr lvl="1"/>
                <a:r>
                  <a:rPr lang="en-US"/>
                  <a:t>Can be applied in either testing (scaling down) or training (scaling up). </a:t>
                </a:r>
              </a:p>
              <a:p>
                <a:pPr lvl="1"/>
                <a:r>
                  <a:rPr lang="en-US"/>
                  <a:t>A very common interview question! </a:t>
                </a:r>
                <a:r>
                  <a:rPr lang="en-US">
                    <a:sym typeface="Wingdings" pitchFamily="2" charset="2"/>
                  </a:rPr>
                  <a:t> </a:t>
                </a:r>
                <a:endParaRPr lang="en-US"/>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6"/>
              </p:nvPr>
            </p:nvSpPr>
            <p:spPr>
              <a:blipFill>
                <a:blip r:embed="rId2"/>
                <a:stretch>
                  <a:fillRect l="-603" t="-2178" b="-1782"/>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a:xfrm>
            <a:off x="0" y="0"/>
            <a:ext cx="0" cy="0"/>
          </a:xfrm>
        </p:spPr>
        <p:txBody>
          <a:bodyPr>
            <a:normAutofit fontScale="25000" lnSpcReduction="20000"/>
          </a:bodyPr>
          <a:lstStyle/>
          <a:p>
            <a:endParaRPr lang="en-US" dirty="0"/>
          </a:p>
        </p:txBody>
      </p:sp>
      <p:grpSp>
        <p:nvGrpSpPr>
          <p:cNvPr id="25" name="Group 24">
            <a:extLst>
              <a:ext uri="{FF2B5EF4-FFF2-40B4-BE49-F238E27FC236}">
                <a16:creationId xmlns:a16="http://schemas.microsoft.com/office/drawing/2014/main" id="{6D3580C6-864D-F4AE-74ED-CAAE2CA70406}"/>
              </a:ext>
            </a:extLst>
          </p:cNvPr>
          <p:cNvGrpSpPr/>
          <p:nvPr/>
        </p:nvGrpSpPr>
        <p:grpSpPr>
          <a:xfrm>
            <a:off x="7877608" y="2239524"/>
            <a:ext cx="1115223" cy="1314609"/>
            <a:chOff x="7065930" y="2387532"/>
            <a:chExt cx="1479550" cy="1809750"/>
          </a:xfrm>
        </p:grpSpPr>
        <p:grpSp>
          <p:nvGrpSpPr>
            <p:cNvPr id="14" name="object 3">
              <a:extLst>
                <a:ext uri="{FF2B5EF4-FFF2-40B4-BE49-F238E27FC236}">
                  <a16:creationId xmlns:a16="http://schemas.microsoft.com/office/drawing/2014/main" id="{41BB4521-1726-8C52-E906-F345D8FA688A}"/>
                </a:ext>
              </a:extLst>
            </p:cNvPr>
            <p:cNvGrpSpPr/>
            <p:nvPr/>
          </p:nvGrpSpPr>
          <p:grpSpPr>
            <a:xfrm>
              <a:off x="7065930" y="2387532"/>
              <a:ext cx="1479550" cy="1809750"/>
              <a:chOff x="533780" y="2314749"/>
              <a:chExt cx="1479550" cy="1809750"/>
            </a:xfrm>
          </p:grpSpPr>
          <p:sp>
            <p:nvSpPr>
              <p:cNvPr id="15" name="object 4">
                <a:extLst>
                  <a:ext uri="{FF2B5EF4-FFF2-40B4-BE49-F238E27FC236}">
                    <a16:creationId xmlns:a16="http://schemas.microsoft.com/office/drawing/2014/main" id="{A238E3BB-6591-3D28-E9BC-D7F208CF5AE5}"/>
                  </a:ext>
                </a:extLst>
              </p:cNvPr>
              <p:cNvSpPr/>
              <p:nvPr/>
            </p:nvSpPr>
            <p:spPr>
              <a:xfrm>
                <a:off x="1397019" y="3058313"/>
                <a:ext cx="330835" cy="514984"/>
              </a:xfrm>
              <a:custGeom>
                <a:avLst/>
                <a:gdLst/>
                <a:ahLst/>
                <a:cxnLst/>
                <a:rect l="l" t="t" r="r" b="b"/>
                <a:pathLst>
                  <a:path w="330835" h="514985">
                    <a:moveTo>
                      <a:pt x="330571" y="514568"/>
                    </a:moveTo>
                    <a:lnTo>
                      <a:pt x="0" y="0"/>
                    </a:lnTo>
                  </a:path>
                </a:pathLst>
              </a:custGeom>
              <a:ln w="38099">
                <a:solidFill>
                  <a:srgbClr val="666666"/>
                </a:solidFill>
              </a:ln>
            </p:spPr>
            <p:txBody>
              <a:bodyPr wrap="square" lIns="0" tIns="0" rIns="0" bIns="0" rtlCol="0"/>
              <a:lstStyle/>
              <a:p>
                <a:endParaRPr sz="1100">
                  <a:latin typeface="Corbel" panose="020B0503020204020204" pitchFamily="34" charset="0"/>
                </a:endParaRPr>
              </a:p>
            </p:txBody>
          </p:sp>
          <p:pic>
            <p:nvPicPr>
              <p:cNvPr id="16" name="object 5">
                <a:extLst>
                  <a:ext uri="{FF2B5EF4-FFF2-40B4-BE49-F238E27FC236}">
                    <a16:creationId xmlns:a16="http://schemas.microsoft.com/office/drawing/2014/main" id="{D1976AF9-2B0B-5705-E48E-8FF233E60A31}"/>
                  </a:ext>
                </a:extLst>
              </p:cNvPr>
              <p:cNvPicPr/>
              <p:nvPr/>
            </p:nvPicPr>
            <p:blipFill>
              <a:blip r:embed="rId3" cstate="print"/>
              <a:stretch>
                <a:fillRect/>
              </a:stretch>
            </p:blipFill>
            <p:spPr>
              <a:xfrm>
                <a:off x="1284516" y="2893793"/>
                <a:ext cx="184499" cy="217583"/>
              </a:xfrm>
              <a:prstGeom prst="rect">
                <a:avLst/>
              </a:prstGeom>
            </p:spPr>
          </p:pic>
          <p:sp>
            <p:nvSpPr>
              <p:cNvPr id="17" name="object 6">
                <a:extLst>
                  <a:ext uri="{FF2B5EF4-FFF2-40B4-BE49-F238E27FC236}">
                    <a16:creationId xmlns:a16="http://schemas.microsoft.com/office/drawing/2014/main" id="{F20DDF21-4D7F-6A2B-F5B7-353D00B40E5A}"/>
                  </a:ext>
                </a:extLst>
              </p:cNvPr>
              <p:cNvSpPr/>
              <p:nvPr/>
            </p:nvSpPr>
            <p:spPr>
              <a:xfrm>
                <a:off x="818988" y="3058380"/>
                <a:ext cx="331470" cy="514984"/>
              </a:xfrm>
              <a:custGeom>
                <a:avLst/>
                <a:gdLst/>
                <a:ahLst/>
                <a:cxnLst/>
                <a:rect l="l" t="t" r="r" b="b"/>
                <a:pathLst>
                  <a:path w="331469" h="514985">
                    <a:moveTo>
                      <a:pt x="0" y="514634"/>
                    </a:moveTo>
                    <a:lnTo>
                      <a:pt x="331004" y="0"/>
                    </a:lnTo>
                  </a:path>
                </a:pathLst>
              </a:custGeom>
              <a:ln w="38099">
                <a:solidFill>
                  <a:srgbClr val="666666"/>
                </a:solidFill>
              </a:ln>
            </p:spPr>
            <p:txBody>
              <a:bodyPr wrap="square" lIns="0" tIns="0" rIns="0" bIns="0" rtlCol="0"/>
              <a:lstStyle/>
              <a:p>
                <a:endParaRPr sz="1100">
                  <a:latin typeface="Corbel" panose="020B0503020204020204" pitchFamily="34" charset="0"/>
                </a:endParaRPr>
              </a:p>
            </p:txBody>
          </p:sp>
          <p:pic>
            <p:nvPicPr>
              <p:cNvPr id="18" name="object 7">
                <a:extLst>
                  <a:ext uri="{FF2B5EF4-FFF2-40B4-BE49-F238E27FC236}">
                    <a16:creationId xmlns:a16="http://schemas.microsoft.com/office/drawing/2014/main" id="{D69AF8AE-D7BF-C1EA-CBBE-AAF79FE02B6E}"/>
                  </a:ext>
                </a:extLst>
              </p:cNvPr>
              <p:cNvPicPr/>
              <p:nvPr/>
            </p:nvPicPr>
            <p:blipFill>
              <a:blip r:embed="rId4" cstate="print"/>
              <a:stretch>
                <a:fillRect/>
              </a:stretch>
            </p:blipFill>
            <p:spPr>
              <a:xfrm>
                <a:off x="1078014" y="2893911"/>
                <a:ext cx="184559" cy="217562"/>
              </a:xfrm>
              <a:prstGeom prst="rect">
                <a:avLst/>
              </a:prstGeom>
            </p:spPr>
          </p:pic>
          <p:sp>
            <p:nvSpPr>
              <p:cNvPr id="19" name="object 8">
                <a:extLst>
                  <a:ext uri="{FF2B5EF4-FFF2-40B4-BE49-F238E27FC236}">
                    <a16:creationId xmlns:a16="http://schemas.microsoft.com/office/drawing/2014/main" id="{081F2798-6802-D811-9CE0-A2BC51F7EAB8}"/>
                  </a:ext>
                </a:extLst>
              </p:cNvPr>
              <p:cNvSpPr/>
              <p:nvPr/>
            </p:nvSpPr>
            <p:spPr>
              <a:xfrm>
                <a:off x="552830" y="2333799"/>
                <a:ext cx="1441450" cy="1771650"/>
              </a:xfrm>
              <a:custGeom>
                <a:avLst/>
                <a:gdLst/>
                <a:ahLst/>
                <a:cxnLst/>
                <a:rect l="l" t="t" r="r" b="b"/>
                <a:pathLst>
                  <a:path w="1441450" h="1771650">
                    <a:moveTo>
                      <a:pt x="0" y="1505374"/>
                    </a:moveTo>
                    <a:lnTo>
                      <a:pt x="4288" y="1457532"/>
                    </a:lnTo>
                    <a:lnTo>
                      <a:pt x="16651" y="1412503"/>
                    </a:lnTo>
                    <a:lnTo>
                      <a:pt x="36338" y="1371039"/>
                    </a:lnTo>
                    <a:lnTo>
                      <a:pt x="62597" y="1333892"/>
                    </a:lnTo>
                    <a:lnTo>
                      <a:pt x="94676" y="1301813"/>
                    </a:lnTo>
                    <a:lnTo>
                      <a:pt x="131823" y="1275554"/>
                    </a:lnTo>
                    <a:lnTo>
                      <a:pt x="173287" y="1255867"/>
                    </a:lnTo>
                    <a:lnTo>
                      <a:pt x="218316" y="1243504"/>
                    </a:lnTo>
                    <a:lnTo>
                      <a:pt x="266158" y="1239216"/>
                    </a:lnTo>
                    <a:lnTo>
                      <a:pt x="318326" y="1244377"/>
                    </a:lnTo>
                    <a:lnTo>
                      <a:pt x="368013" y="1259476"/>
                    </a:lnTo>
                    <a:lnTo>
                      <a:pt x="413823" y="1283933"/>
                    </a:lnTo>
                    <a:lnTo>
                      <a:pt x="454361" y="1317171"/>
                    </a:lnTo>
                    <a:lnTo>
                      <a:pt x="487599" y="1357709"/>
                    </a:lnTo>
                    <a:lnTo>
                      <a:pt x="512057" y="1403520"/>
                    </a:lnTo>
                    <a:lnTo>
                      <a:pt x="527155" y="1453207"/>
                    </a:lnTo>
                    <a:lnTo>
                      <a:pt x="532317" y="1505374"/>
                    </a:lnTo>
                    <a:lnTo>
                      <a:pt x="528029" y="1553216"/>
                    </a:lnTo>
                    <a:lnTo>
                      <a:pt x="515665" y="1598245"/>
                    </a:lnTo>
                    <a:lnTo>
                      <a:pt x="495978" y="1639709"/>
                    </a:lnTo>
                    <a:lnTo>
                      <a:pt x="469720" y="1676857"/>
                    </a:lnTo>
                    <a:lnTo>
                      <a:pt x="437641" y="1708935"/>
                    </a:lnTo>
                    <a:lnTo>
                      <a:pt x="400494" y="1735194"/>
                    </a:lnTo>
                    <a:lnTo>
                      <a:pt x="359030" y="1754881"/>
                    </a:lnTo>
                    <a:lnTo>
                      <a:pt x="314001" y="1767244"/>
                    </a:lnTo>
                    <a:lnTo>
                      <a:pt x="266158" y="1771532"/>
                    </a:lnTo>
                    <a:lnTo>
                      <a:pt x="218316" y="1767244"/>
                    </a:lnTo>
                    <a:lnTo>
                      <a:pt x="173287" y="1754881"/>
                    </a:lnTo>
                    <a:lnTo>
                      <a:pt x="131823" y="1735194"/>
                    </a:lnTo>
                    <a:lnTo>
                      <a:pt x="94676" y="1708935"/>
                    </a:lnTo>
                    <a:lnTo>
                      <a:pt x="62597" y="1676857"/>
                    </a:lnTo>
                    <a:lnTo>
                      <a:pt x="36338" y="1639709"/>
                    </a:lnTo>
                    <a:lnTo>
                      <a:pt x="16651" y="1598245"/>
                    </a:lnTo>
                    <a:lnTo>
                      <a:pt x="4288" y="1553216"/>
                    </a:lnTo>
                    <a:lnTo>
                      <a:pt x="0" y="1505374"/>
                    </a:lnTo>
                    <a:close/>
                  </a:path>
                  <a:path w="1441450" h="1771650">
                    <a:moveTo>
                      <a:pt x="908602" y="1505240"/>
                    </a:moveTo>
                    <a:lnTo>
                      <a:pt x="912890" y="1457398"/>
                    </a:lnTo>
                    <a:lnTo>
                      <a:pt x="925254" y="1412369"/>
                    </a:lnTo>
                    <a:lnTo>
                      <a:pt x="944941" y="1370905"/>
                    </a:lnTo>
                    <a:lnTo>
                      <a:pt x="971199" y="1333758"/>
                    </a:lnTo>
                    <a:lnTo>
                      <a:pt x="1003278" y="1301679"/>
                    </a:lnTo>
                    <a:lnTo>
                      <a:pt x="1040425" y="1275420"/>
                    </a:lnTo>
                    <a:lnTo>
                      <a:pt x="1081889" y="1255733"/>
                    </a:lnTo>
                    <a:lnTo>
                      <a:pt x="1126918" y="1243370"/>
                    </a:lnTo>
                    <a:lnTo>
                      <a:pt x="1174761" y="1239082"/>
                    </a:lnTo>
                    <a:lnTo>
                      <a:pt x="1226928" y="1244243"/>
                    </a:lnTo>
                    <a:lnTo>
                      <a:pt x="1276615" y="1259342"/>
                    </a:lnTo>
                    <a:lnTo>
                      <a:pt x="1322426" y="1283800"/>
                    </a:lnTo>
                    <a:lnTo>
                      <a:pt x="1362963" y="1317038"/>
                    </a:lnTo>
                    <a:lnTo>
                      <a:pt x="1396202" y="1357575"/>
                    </a:lnTo>
                    <a:lnTo>
                      <a:pt x="1420659" y="1403386"/>
                    </a:lnTo>
                    <a:lnTo>
                      <a:pt x="1435758" y="1453073"/>
                    </a:lnTo>
                    <a:lnTo>
                      <a:pt x="1440919" y="1505240"/>
                    </a:lnTo>
                    <a:lnTo>
                      <a:pt x="1436631" y="1553083"/>
                    </a:lnTo>
                    <a:lnTo>
                      <a:pt x="1424268" y="1598112"/>
                    </a:lnTo>
                    <a:lnTo>
                      <a:pt x="1404581" y="1639575"/>
                    </a:lnTo>
                    <a:lnTo>
                      <a:pt x="1378322" y="1676723"/>
                    </a:lnTo>
                    <a:lnTo>
                      <a:pt x="1346243" y="1708801"/>
                    </a:lnTo>
                    <a:lnTo>
                      <a:pt x="1309096" y="1735060"/>
                    </a:lnTo>
                    <a:lnTo>
                      <a:pt x="1267632" y="1754747"/>
                    </a:lnTo>
                    <a:lnTo>
                      <a:pt x="1222603" y="1767110"/>
                    </a:lnTo>
                    <a:lnTo>
                      <a:pt x="1174761" y="1771398"/>
                    </a:lnTo>
                    <a:lnTo>
                      <a:pt x="1126918" y="1767110"/>
                    </a:lnTo>
                    <a:lnTo>
                      <a:pt x="1081889" y="1754747"/>
                    </a:lnTo>
                    <a:lnTo>
                      <a:pt x="1040425" y="1735060"/>
                    </a:lnTo>
                    <a:lnTo>
                      <a:pt x="1003278" y="1708801"/>
                    </a:lnTo>
                    <a:lnTo>
                      <a:pt x="971199" y="1676723"/>
                    </a:lnTo>
                    <a:lnTo>
                      <a:pt x="944941" y="1639575"/>
                    </a:lnTo>
                    <a:lnTo>
                      <a:pt x="925254" y="1598112"/>
                    </a:lnTo>
                    <a:lnTo>
                      <a:pt x="912890" y="1553083"/>
                    </a:lnTo>
                    <a:lnTo>
                      <a:pt x="908602" y="1505240"/>
                    </a:lnTo>
                    <a:close/>
                  </a:path>
                  <a:path w="1441450" h="1771650">
                    <a:moveTo>
                      <a:pt x="454547" y="266158"/>
                    </a:moveTo>
                    <a:lnTo>
                      <a:pt x="458835" y="218316"/>
                    </a:lnTo>
                    <a:lnTo>
                      <a:pt x="471199" y="173287"/>
                    </a:lnTo>
                    <a:lnTo>
                      <a:pt x="490886" y="131823"/>
                    </a:lnTo>
                    <a:lnTo>
                      <a:pt x="517144" y="94675"/>
                    </a:lnTo>
                    <a:lnTo>
                      <a:pt x="549223" y="62597"/>
                    </a:lnTo>
                    <a:lnTo>
                      <a:pt x="586370" y="36338"/>
                    </a:lnTo>
                    <a:lnTo>
                      <a:pt x="627834" y="16651"/>
                    </a:lnTo>
                    <a:lnTo>
                      <a:pt x="672863" y="4288"/>
                    </a:lnTo>
                    <a:lnTo>
                      <a:pt x="720706" y="0"/>
                    </a:lnTo>
                    <a:lnTo>
                      <a:pt x="772873" y="5161"/>
                    </a:lnTo>
                    <a:lnTo>
                      <a:pt x="822560" y="20260"/>
                    </a:lnTo>
                    <a:lnTo>
                      <a:pt x="868371" y="44717"/>
                    </a:lnTo>
                    <a:lnTo>
                      <a:pt x="908908" y="77955"/>
                    </a:lnTo>
                    <a:lnTo>
                      <a:pt x="942147" y="118493"/>
                    </a:lnTo>
                    <a:lnTo>
                      <a:pt x="966604" y="164303"/>
                    </a:lnTo>
                    <a:lnTo>
                      <a:pt x="981703" y="213990"/>
                    </a:lnTo>
                    <a:lnTo>
                      <a:pt x="986864" y="266158"/>
                    </a:lnTo>
                    <a:lnTo>
                      <a:pt x="982576" y="314000"/>
                    </a:lnTo>
                    <a:lnTo>
                      <a:pt x="970213" y="359029"/>
                    </a:lnTo>
                    <a:lnTo>
                      <a:pt x="950526" y="400493"/>
                    </a:lnTo>
                    <a:lnTo>
                      <a:pt x="924267" y="437640"/>
                    </a:lnTo>
                    <a:lnTo>
                      <a:pt x="892188" y="469719"/>
                    </a:lnTo>
                    <a:lnTo>
                      <a:pt x="855041" y="495978"/>
                    </a:lnTo>
                    <a:lnTo>
                      <a:pt x="813577" y="515665"/>
                    </a:lnTo>
                    <a:lnTo>
                      <a:pt x="768548" y="528028"/>
                    </a:lnTo>
                    <a:lnTo>
                      <a:pt x="720706" y="532316"/>
                    </a:lnTo>
                    <a:lnTo>
                      <a:pt x="672863" y="528028"/>
                    </a:lnTo>
                    <a:lnTo>
                      <a:pt x="627834" y="515665"/>
                    </a:lnTo>
                    <a:lnTo>
                      <a:pt x="586370" y="495978"/>
                    </a:lnTo>
                    <a:lnTo>
                      <a:pt x="549223" y="469719"/>
                    </a:lnTo>
                    <a:lnTo>
                      <a:pt x="517144" y="437640"/>
                    </a:lnTo>
                    <a:lnTo>
                      <a:pt x="490886" y="400493"/>
                    </a:lnTo>
                    <a:lnTo>
                      <a:pt x="471199" y="359029"/>
                    </a:lnTo>
                    <a:lnTo>
                      <a:pt x="458835" y="314000"/>
                    </a:lnTo>
                    <a:lnTo>
                      <a:pt x="454547" y="266158"/>
                    </a:lnTo>
                    <a:close/>
                  </a:path>
                </a:pathLst>
              </a:custGeom>
              <a:ln w="38099">
                <a:solidFill>
                  <a:srgbClr val="000000"/>
                </a:solidFill>
              </a:ln>
            </p:spPr>
            <p:txBody>
              <a:bodyPr wrap="square" lIns="0" tIns="0" rIns="0" bIns="0" rtlCol="0"/>
              <a:lstStyle/>
              <a:p>
                <a:endParaRPr sz="1100">
                  <a:latin typeface="Corbel" panose="020B0503020204020204" pitchFamily="34" charset="0"/>
                </a:endParaRPr>
              </a:p>
            </p:txBody>
          </p:sp>
        </p:grpSp>
        <p:sp>
          <p:nvSpPr>
            <p:cNvPr id="20" name="object 12">
              <a:extLst>
                <a:ext uri="{FF2B5EF4-FFF2-40B4-BE49-F238E27FC236}">
                  <a16:creationId xmlns:a16="http://schemas.microsoft.com/office/drawing/2014/main" id="{AEE07FBF-E2D4-A24E-5BF8-F47C79EE589D}"/>
                </a:ext>
              </a:extLst>
            </p:cNvPr>
            <p:cNvSpPr txBox="1"/>
            <p:nvPr/>
          </p:nvSpPr>
          <p:spPr>
            <a:xfrm>
              <a:off x="7729169" y="2485528"/>
              <a:ext cx="153034" cy="314244"/>
            </a:xfrm>
            <a:prstGeom prst="rect">
              <a:avLst/>
            </a:prstGeom>
          </p:spPr>
          <p:txBody>
            <a:bodyPr vert="horz" wrap="square" lIns="0" tIns="12700" rIns="0" bIns="0" rtlCol="0">
              <a:spAutoFit/>
            </a:bodyPr>
            <a:lstStyle/>
            <a:p>
              <a:pPr marL="12700">
                <a:lnSpc>
                  <a:spcPct val="100000"/>
                </a:lnSpc>
                <a:spcBef>
                  <a:spcPts val="100"/>
                </a:spcBef>
              </a:pPr>
              <a:r>
                <a:rPr>
                  <a:latin typeface="Corbel" panose="020B0503020204020204" pitchFamily="34" charset="0"/>
                  <a:cs typeface="Arial MT"/>
                </a:rPr>
                <a:t>a</a:t>
              </a:r>
            </a:p>
          </p:txBody>
        </p:sp>
        <p:sp>
          <p:nvSpPr>
            <p:cNvPr id="21" name="object 13">
              <a:extLst>
                <a:ext uri="{FF2B5EF4-FFF2-40B4-BE49-F238E27FC236}">
                  <a16:creationId xmlns:a16="http://schemas.microsoft.com/office/drawing/2014/main" id="{038C28B2-05A2-137C-511F-DC5C583C8F61}"/>
                </a:ext>
              </a:extLst>
            </p:cNvPr>
            <p:cNvSpPr txBox="1"/>
            <p:nvPr/>
          </p:nvSpPr>
          <p:spPr>
            <a:xfrm>
              <a:off x="7271688" y="3763354"/>
              <a:ext cx="139700" cy="314244"/>
            </a:xfrm>
            <a:prstGeom prst="rect">
              <a:avLst/>
            </a:prstGeom>
          </p:spPr>
          <p:txBody>
            <a:bodyPr vert="horz" wrap="square" lIns="0" tIns="12700" rIns="0" bIns="0" rtlCol="0">
              <a:spAutoFit/>
            </a:bodyPr>
            <a:lstStyle/>
            <a:p>
              <a:pPr marL="12700">
                <a:lnSpc>
                  <a:spcPct val="100000"/>
                </a:lnSpc>
                <a:spcBef>
                  <a:spcPts val="100"/>
                </a:spcBef>
              </a:pPr>
              <a:r>
                <a:rPr>
                  <a:latin typeface="Corbel" panose="020B0503020204020204" pitchFamily="34" charset="0"/>
                  <a:cs typeface="Arial MT"/>
                </a:rPr>
                <a:t>x</a:t>
              </a:r>
            </a:p>
          </p:txBody>
        </p:sp>
        <p:sp>
          <p:nvSpPr>
            <p:cNvPr id="22" name="object 14">
              <a:extLst>
                <a:ext uri="{FF2B5EF4-FFF2-40B4-BE49-F238E27FC236}">
                  <a16:creationId xmlns:a16="http://schemas.microsoft.com/office/drawing/2014/main" id="{C61B1704-0932-8BE1-3E83-6009CC194DFB}"/>
                </a:ext>
              </a:extLst>
            </p:cNvPr>
            <p:cNvSpPr txBox="1"/>
            <p:nvPr/>
          </p:nvSpPr>
          <p:spPr>
            <a:xfrm>
              <a:off x="8176038" y="3763354"/>
              <a:ext cx="139700" cy="314244"/>
            </a:xfrm>
            <a:prstGeom prst="rect">
              <a:avLst/>
            </a:prstGeom>
          </p:spPr>
          <p:txBody>
            <a:bodyPr vert="horz" wrap="square" lIns="0" tIns="12700" rIns="0" bIns="0" rtlCol="0">
              <a:spAutoFit/>
            </a:bodyPr>
            <a:lstStyle/>
            <a:p>
              <a:pPr marL="12700">
                <a:lnSpc>
                  <a:spcPct val="100000"/>
                </a:lnSpc>
                <a:spcBef>
                  <a:spcPts val="100"/>
                </a:spcBef>
              </a:pPr>
              <a:r>
                <a:rPr>
                  <a:latin typeface="Corbel" panose="020B0503020204020204" pitchFamily="34" charset="0"/>
                  <a:cs typeface="Arial MT"/>
                </a:rPr>
                <a:t>y</a:t>
              </a:r>
            </a:p>
          </p:txBody>
        </p:sp>
        <p:sp>
          <p:nvSpPr>
            <p:cNvPr id="23" name="object 15">
              <a:extLst>
                <a:ext uri="{FF2B5EF4-FFF2-40B4-BE49-F238E27FC236}">
                  <a16:creationId xmlns:a16="http://schemas.microsoft.com/office/drawing/2014/main" id="{99F9AD0B-60FA-7045-3576-A0FF3E30C9C4}"/>
                </a:ext>
              </a:extLst>
            </p:cNvPr>
            <p:cNvSpPr txBox="1"/>
            <p:nvPr/>
          </p:nvSpPr>
          <p:spPr>
            <a:xfrm>
              <a:off x="7096231" y="3105178"/>
              <a:ext cx="326390" cy="314244"/>
            </a:xfrm>
            <a:prstGeom prst="rect">
              <a:avLst/>
            </a:prstGeom>
          </p:spPr>
          <p:txBody>
            <a:bodyPr vert="horz" wrap="square" lIns="0" tIns="12700" rIns="0" bIns="0" rtlCol="0">
              <a:spAutoFit/>
            </a:bodyPr>
            <a:lstStyle/>
            <a:p>
              <a:pPr marL="38100">
                <a:lnSpc>
                  <a:spcPct val="100000"/>
                </a:lnSpc>
                <a:spcBef>
                  <a:spcPts val="100"/>
                </a:spcBef>
              </a:pPr>
              <a:r>
                <a:rPr>
                  <a:latin typeface="Corbel" panose="020B0503020204020204" pitchFamily="34" charset="0"/>
                  <a:cs typeface="Arial MT"/>
                </a:rPr>
                <a:t>w</a:t>
              </a:r>
              <a:r>
                <a:rPr baseline="-32407">
                  <a:latin typeface="Corbel" panose="020B0503020204020204" pitchFamily="34" charset="0"/>
                  <a:cs typeface="Arial MT"/>
                </a:rPr>
                <a:t>1</a:t>
              </a:r>
            </a:p>
          </p:txBody>
        </p:sp>
        <p:sp>
          <p:nvSpPr>
            <p:cNvPr id="24" name="object 16">
              <a:extLst>
                <a:ext uri="{FF2B5EF4-FFF2-40B4-BE49-F238E27FC236}">
                  <a16:creationId xmlns:a16="http://schemas.microsoft.com/office/drawing/2014/main" id="{86145DD8-63D3-C932-7C68-B071DA33912D}"/>
                </a:ext>
              </a:extLst>
            </p:cNvPr>
            <p:cNvSpPr txBox="1"/>
            <p:nvPr/>
          </p:nvSpPr>
          <p:spPr>
            <a:xfrm>
              <a:off x="8166381" y="3133340"/>
              <a:ext cx="326390" cy="314244"/>
            </a:xfrm>
            <a:prstGeom prst="rect">
              <a:avLst/>
            </a:prstGeom>
          </p:spPr>
          <p:txBody>
            <a:bodyPr vert="horz" wrap="square" lIns="0" tIns="12700" rIns="0" bIns="0" rtlCol="0">
              <a:spAutoFit/>
            </a:bodyPr>
            <a:lstStyle/>
            <a:p>
              <a:pPr marL="38100">
                <a:lnSpc>
                  <a:spcPct val="100000"/>
                </a:lnSpc>
                <a:spcBef>
                  <a:spcPts val="100"/>
                </a:spcBef>
              </a:pPr>
              <a:r>
                <a:rPr>
                  <a:latin typeface="Corbel" panose="020B0503020204020204" pitchFamily="34" charset="0"/>
                  <a:cs typeface="Arial MT"/>
                </a:rPr>
                <a:t>w</a:t>
              </a:r>
              <a:r>
                <a:rPr baseline="-32407">
                  <a:latin typeface="Corbel" panose="020B0503020204020204" pitchFamily="34" charset="0"/>
                  <a:cs typeface="Arial MT"/>
                </a:rPr>
                <a:t>2</a:t>
              </a:r>
            </a:p>
          </p:txBody>
        </p:sp>
      </p:grpSp>
    </p:spTree>
    <p:extLst>
      <p:ext uri="{BB962C8B-B14F-4D97-AF65-F5344CB8AC3E}">
        <p14:creationId xmlns:p14="http://schemas.microsoft.com/office/powerpoint/2010/main" val="33842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Dropout in Practice </a:t>
            </a:r>
          </a:p>
        </p:txBody>
      </p:sp>
      <p:sp>
        <p:nvSpPr>
          <p:cNvPr id="3" name="Content Placeholder 2"/>
          <p:cNvSpPr>
            <a:spLocks noGrp="1"/>
          </p:cNvSpPr>
          <p:nvPr>
            <p:ph type="body" sz="quarter" idx="16"/>
          </p:nvPr>
        </p:nvSpPr>
        <p:spPr/>
        <p:txBody>
          <a:bodyPr>
            <a:normAutofit/>
          </a:bodyPr>
          <a:lstStyle/>
          <a:p>
            <a:pPr marL="114300" indent="0">
              <a:buNone/>
            </a:pPr>
            <a:r>
              <a:rPr lang="en-US"/>
              <a:t>Just call the </a:t>
            </a:r>
            <a:r>
              <a:rPr lang="en-US" err="1"/>
              <a:t>PyTorch</a:t>
            </a:r>
            <a:r>
              <a:rPr lang="en-US"/>
              <a:t> function!</a:t>
            </a:r>
          </a:p>
          <a:p>
            <a:pPr marL="114300" indent="0">
              <a:buNone/>
            </a:pPr>
            <a:endParaRPr lang="en-US"/>
          </a:p>
          <a:p>
            <a:pPr marL="114300" indent="0">
              <a:buNone/>
            </a:pPr>
            <a:endParaRPr lang="en-US"/>
          </a:p>
          <a:p>
            <a:pPr marL="114300" indent="0">
              <a:buNone/>
            </a:pPr>
            <a:r>
              <a:rPr lang="en-US"/>
              <a:t>It automatically </a:t>
            </a:r>
          </a:p>
          <a:p>
            <a:pPr>
              <a:buFontTx/>
              <a:buChar char="-"/>
            </a:pPr>
            <a:r>
              <a:rPr lang="en-US"/>
              <a:t>activates the dropout for </a:t>
            </a:r>
            <a:r>
              <a:rPr lang="en-US">
                <a:solidFill>
                  <a:srgbClr val="C00000"/>
                </a:solidFill>
              </a:rPr>
              <a:t>training</a:t>
            </a:r>
            <a:r>
              <a:rPr lang="en-US"/>
              <a:t>.</a:t>
            </a:r>
          </a:p>
          <a:p>
            <a:pPr marL="114300" indent="0">
              <a:buNone/>
            </a:pPr>
            <a:endParaRPr lang="en-US"/>
          </a:p>
          <a:p>
            <a:pPr marL="114300" indent="0">
              <a:buNone/>
            </a:pPr>
            <a:endParaRPr lang="en-US"/>
          </a:p>
          <a:p>
            <a:pPr>
              <a:buFontTx/>
              <a:buChar char="-"/>
            </a:pPr>
            <a:r>
              <a:rPr lang="en-US" err="1"/>
              <a:t>deactivatives</a:t>
            </a:r>
            <a:r>
              <a:rPr lang="en-US"/>
              <a:t> it during </a:t>
            </a:r>
            <a:r>
              <a:rPr lang="en-US">
                <a:solidFill>
                  <a:srgbClr val="C00000"/>
                </a:solidFill>
              </a:rPr>
              <a:t>evaluations</a:t>
            </a:r>
            <a:r>
              <a:rPr lang="en-US"/>
              <a:t> and </a:t>
            </a:r>
            <a:br>
              <a:rPr lang="en-US"/>
            </a:br>
            <a:r>
              <a:rPr lang="en-US"/>
              <a:t>scales the values according to its parameter.</a:t>
            </a:r>
          </a:p>
        </p:txBody>
      </p:sp>
      <p:sp>
        <p:nvSpPr>
          <p:cNvPr id="4" name="Slide Number Placeholder 3"/>
          <p:cNvSpPr>
            <a:spLocks noGrp="1"/>
          </p:cNvSpPr>
          <p:nvPr>
            <p:ph type="sldNum" sz="quarter" idx="4294967295"/>
          </p:nvPr>
        </p:nvSpPr>
        <p:spPr>
          <a:xfrm>
            <a:off x="0" y="0"/>
            <a:ext cx="0" cy="0"/>
          </a:xfrm>
        </p:spPr>
        <p:txBody>
          <a:bodyPr>
            <a:normAutofit fontScale="25000" lnSpcReduction="20000"/>
          </a:bodyPr>
          <a:lstStyle/>
          <a:p>
            <a:endParaRPr lang="en-US" dirty="0"/>
          </a:p>
        </p:txBody>
      </p:sp>
      <p:sp>
        <p:nvSpPr>
          <p:cNvPr id="8" name="TextBox 7">
            <a:extLst>
              <a:ext uri="{FF2B5EF4-FFF2-40B4-BE49-F238E27FC236}">
                <a16:creationId xmlns:a16="http://schemas.microsoft.com/office/drawing/2014/main" id="{E4F94290-07BF-D33A-4202-92E644C1619E}"/>
              </a:ext>
            </a:extLst>
          </p:cNvPr>
          <p:cNvSpPr txBox="1"/>
          <p:nvPr/>
        </p:nvSpPr>
        <p:spPr>
          <a:xfrm>
            <a:off x="5231961" y="1061794"/>
            <a:ext cx="2898250" cy="738664"/>
          </a:xfrm>
          <a:prstGeom prst="rect">
            <a:avLst/>
          </a:prstGeom>
          <a:solidFill>
            <a:schemeClr val="accent1">
              <a:lumMod val="20000"/>
              <a:lumOff val="80000"/>
            </a:schemeClr>
          </a:solidFill>
        </p:spPr>
        <p:txBody>
          <a:bodyPr wrap="square">
            <a:spAutoFit/>
          </a:bodyPr>
          <a:lstStyle/>
          <a:p>
            <a:r>
              <a:rPr lang="en-US">
                <a:solidFill>
                  <a:srgbClr val="000000"/>
                </a:solidFill>
                <a:effectLst/>
                <a:latin typeface="Consolas" panose="020B0609020204030204" pitchFamily="49" charset="0"/>
                <a:cs typeface="Consolas" panose="020B0609020204030204" pitchFamily="49" charset="0"/>
              </a:rPr>
              <a:t>dropout</a:t>
            </a:r>
            <a:r>
              <a:rPr lang="en-US">
                <a:latin typeface="Consolas" panose="020B0609020204030204" pitchFamily="49" charset="0"/>
                <a:cs typeface="Consolas" panose="020B0609020204030204" pitchFamily="49" charset="0"/>
              </a:rPr>
              <a:t> </a:t>
            </a:r>
            <a:r>
              <a:rPr lang="en-US">
                <a:solidFill>
                  <a:srgbClr val="000000"/>
                </a:solidFill>
                <a:effectLst/>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a:t>
            </a:r>
            <a:r>
              <a:rPr lang="en-US" err="1">
                <a:solidFill>
                  <a:srgbClr val="000000"/>
                </a:solidFill>
                <a:effectLst/>
                <a:latin typeface="Consolas" panose="020B0609020204030204" pitchFamily="49" charset="0"/>
                <a:cs typeface="Consolas" panose="020B0609020204030204" pitchFamily="49" charset="0"/>
              </a:rPr>
              <a:t>nn.Dropout</a:t>
            </a:r>
            <a:r>
              <a:rPr lang="en-US">
                <a:solidFill>
                  <a:srgbClr val="000000"/>
                </a:solidFill>
                <a:effectLst/>
                <a:latin typeface="Consolas" panose="020B0609020204030204" pitchFamily="49" charset="0"/>
                <a:cs typeface="Consolas" panose="020B0609020204030204" pitchFamily="49" charset="0"/>
              </a:rPr>
              <a:t>(p=</a:t>
            </a:r>
            <a:r>
              <a:rPr lang="en-US">
                <a:solidFill>
                  <a:srgbClr val="009999"/>
                </a:solidFill>
                <a:effectLst/>
                <a:latin typeface="Consolas" panose="020B0609020204030204" pitchFamily="49" charset="0"/>
                <a:cs typeface="Consolas" panose="020B0609020204030204" pitchFamily="49" charset="0"/>
              </a:rPr>
              <a:t>0.2</a:t>
            </a:r>
            <a:r>
              <a:rPr lang="en-US">
                <a:solidFill>
                  <a:srgbClr val="000000"/>
                </a:solidFill>
                <a:effectLst/>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a:t>
            </a:r>
          </a:p>
          <a:p>
            <a:r>
              <a:rPr lang="en-US">
                <a:solidFill>
                  <a:srgbClr val="0086B3"/>
                </a:solidFill>
                <a:effectLst/>
                <a:latin typeface="Consolas" panose="020B0609020204030204" pitchFamily="49" charset="0"/>
                <a:cs typeface="Consolas" panose="020B0609020204030204" pitchFamily="49" charset="0"/>
              </a:rPr>
              <a:t>x</a:t>
            </a:r>
            <a:r>
              <a:rPr lang="en-US">
                <a:latin typeface="Consolas" panose="020B0609020204030204" pitchFamily="49" charset="0"/>
                <a:cs typeface="Consolas" panose="020B0609020204030204" pitchFamily="49" charset="0"/>
              </a:rPr>
              <a:t> </a:t>
            </a:r>
            <a:r>
              <a:rPr lang="en-US">
                <a:solidFill>
                  <a:srgbClr val="000000"/>
                </a:solidFill>
                <a:effectLst/>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a:t>
            </a:r>
            <a:r>
              <a:rPr lang="en-US" err="1">
                <a:solidFill>
                  <a:srgbClr val="000000"/>
                </a:solidFill>
                <a:effectLst/>
                <a:latin typeface="Consolas" panose="020B0609020204030204" pitchFamily="49" charset="0"/>
                <a:cs typeface="Consolas" panose="020B0609020204030204" pitchFamily="49" charset="0"/>
              </a:rPr>
              <a:t>torch.randn</a:t>
            </a:r>
            <a:r>
              <a:rPr lang="en-US">
                <a:solidFill>
                  <a:srgbClr val="000000"/>
                </a:solidFill>
                <a:effectLst/>
                <a:latin typeface="Consolas" panose="020B0609020204030204" pitchFamily="49" charset="0"/>
                <a:cs typeface="Consolas" panose="020B0609020204030204" pitchFamily="49" charset="0"/>
              </a:rPr>
              <a:t>(</a:t>
            </a:r>
            <a:r>
              <a:rPr lang="en-US">
                <a:solidFill>
                  <a:srgbClr val="009999"/>
                </a:solidFill>
                <a:effectLst/>
                <a:latin typeface="Consolas" panose="020B0609020204030204" pitchFamily="49" charset="0"/>
                <a:cs typeface="Consolas" panose="020B0609020204030204" pitchFamily="49" charset="0"/>
              </a:rPr>
              <a:t>20</a:t>
            </a:r>
            <a:r>
              <a:rPr lang="en-US">
                <a:solidFill>
                  <a:srgbClr val="000000"/>
                </a:solidFill>
                <a:effectLst/>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a:t>
            </a:r>
            <a:r>
              <a:rPr lang="en-US">
                <a:solidFill>
                  <a:srgbClr val="009999"/>
                </a:solidFill>
                <a:effectLst/>
                <a:latin typeface="Consolas" panose="020B0609020204030204" pitchFamily="49" charset="0"/>
                <a:cs typeface="Consolas" panose="020B0609020204030204" pitchFamily="49" charset="0"/>
              </a:rPr>
              <a:t>16</a:t>
            </a:r>
            <a:r>
              <a:rPr lang="en-US">
                <a:solidFill>
                  <a:srgbClr val="000000"/>
                </a:solidFill>
                <a:effectLst/>
                <a:latin typeface="Consolas" panose="020B0609020204030204" pitchFamily="49" charset="0"/>
                <a:cs typeface="Consolas" panose="020B0609020204030204" pitchFamily="49" charset="0"/>
              </a:rPr>
              <a:t>)</a:t>
            </a:r>
            <a:r>
              <a:rPr lang="en-US">
                <a:latin typeface="Consolas" panose="020B0609020204030204" pitchFamily="49" charset="0"/>
                <a:cs typeface="Consolas" panose="020B0609020204030204" pitchFamily="49" charset="0"/>
              </a:rPr>
              <a:t> </a:t>
            </a:r>
          </a:p>
          <a:p>
            <a:r>
              <a:rPr lang="en-US">
                <a:solidFill>
                  <a:srgbClr val="000000"/>
                </a:solidFill>
                <a:effectLst/>
                <a:latin typeface="Consolas" panose="020B0609020204030204" pitchFamily="49" charset="0"/>
                <a:cs typeface="Consolas" panose="020B0609020204030204" pitchFamily="49" charset="0"/>
              </a:rPr>
              <a:t>y =</a:t>
            </a:r>
            <a:r>
              <a:rPr lang="en-US">
                <a:latin typeface="Consolas" panose="020B0609020204030204" pitchFamily="49" charset="0"/>
                <a:cs typeface="Consolas" panose="020B0609020204030204" pitchFamily="49" charset="0"/>
              </a:rPr>
              <a:t> </a:t>
            </a:r>
            <a:r>
              <a:rPr lang="en-US">
                <a:solidFill>
                  <a:srgbClr val="000000"/>
                </a:solidFill>
                <a:effectLst/>
                <a:latin typeface="Consolas" panose="020B0609020204030204" pitchFamily="49" charset="0"/>
                <a:cs typeface="Consolas" panose="020B0609020204030204" pitchFamily="49" charset="0"/>
              </a:rPr>
              <a:t>dropout(</a:t>
            </a:r>
            <a:r>
              <a:rPr lang="en-US">
                <a:solidFill>
                  <a:srgbClr val="0086B3"/>
                </a:solidFill>
                <a:effectLst/>
                <a:latin typeface="Consolas" panose="020B0609020204030204" pitchFamily="49" charset="0"/>
                <a:cs typeface="Consolas" panose="020B0609020204030204" pitchFamily="49" charset="0"/>
              </a:rPr>
              <a:t>x</a:t>
            </a:r>
            <a:r>
              <a:rPr lang="en-US">
                <a:solidFill>
                  <a:srgbClr val="000000"/>
                </a:solidFill>
                <a:effectLst/>
                <a:latin typeface="Consolas" panose="020B0609020204030204" pitchFamily="49" charset="0"/>
                <a:cs typeface="Consolas" panose="020B0609020204030204" pitchFamily="49" charset="0"/>
              </a:rPr>
              <a:t>)</a:t>
            </a:r>
            <a:endParaRPr lang="en-US">
              <a:latin typeface="Consolas" panose="020B0609020204030204" pitchFamily="49" charset="0"/>
              <a:cs typeface="Consolas" panose="020B0609020204030204" pitchFamily="49" charset="0"/>
            </a:endParaRPr>
          </a:p>
        </p:txBody>
      </p:sp>
      <p:sp>
        <p:nvSpPr>
          <p:cNvPr id="10" name="TextBox 9">
            <a:extLst>
              <a:ext uri="{FF2B5EF4-FFF2-40B4-BE49-F238E27FC236}">
                <a16:creationId xmlns:a16="http://schemas.microsoft.com/office/drawing/2014/main" id="{922304B7-B799-3F74-C537-6189DACD650E}"/>
              </a:ext>
            </a:extLst>
          </p:cNvPr>
          <p:cNvSpPr txBox="1"/>
          <p:nvPr/>
        </p:nvSpPr>
        <p:spPr>
          <a:xfrm>
            <a:off x="1399143" y="4810897"/>
            <a:ext cx="6001510" cy="253916"/>
          </a:xfrm>
          <a:prstGeom prst="rect">
            <a:avLst/>
          </a:prstGeom>
          <a:noFill/>
        </p:spPr>
        <p:txBody>
          <a:bodyPr wrap="square">
            <a:spAutoFit/>
          </a:bodyPr>
          <a:lstStyle/>
          <a:p>
            <a:pPr algn="ctr"/>
            <a:r>
              <a:rPr lang="en-US" sz="1050"/>
              <a:t>See </a:t>
            </a:r>
            <a:r>
              <a:rPr lang="en-US" sz="1050" err="1"/>
              <a:t>PyTorch</a:t>
            </a:r>
            <a:r>
              <a:rPr lang="en-US" sz="1050"/>
              <a:t> documentations </a:t>
            </a:r>
            <a:r>
              <a:rPr lang="en-US" sz="1050">
                <a:hlinkClick r:id="rId2"/>
              </a:rPr>
              <a:t>https://pytorch.org/docs/stable/generated/torch.nn.Dropout.html</a:t>
            </a:r>
            <a:r>
              <a:rPr lang="en-US" sz="1050"/>
              <a:t> </a:t>
            </a:r>
          </a:p>
        </p:txBody>
      </p:sp>
      <p:sp>
        <p:nvSpPr>
          <p:cNvPr id="12" name="TextBox 11">
            <a:extLst>
              <a:ext uri="{FF2B5EF4-FFF2-40B4-BE49-F238E27FC236}">
                <a16:creationId xmlns:a16="http://schemas.microsoft.com/office/drawing/2014/main" id="{FE9309BA-5EB0-60BC-0C09-40CC7C062FAF}"/>
              </a:ext>
            </a:extLst>
          </p:cNvPr>
          <p:cNvSpPr txBox="1"/>
          <p:nvPr/>
        </p:nvSpPr>
        <p:spPr>
          <a:xfrm>
            <a:off x="5231961" y="2234487"/>
            <a:ext cx="2898250" cy="954107"/>
          </a:xfrm>
          <a:prstGeom prst="rect">
            <a:avLst/>
          </a:prstGeom>
          <a:solidFill>
            <a:schemeClr val="accent1">
              <a:lumMod val="20000"/>
              <a:lumOff val="80000"/>
            </a:schemeClr>
          </a:solidFill>
        </p:spPr>
        <p:txBody>
          <a:bodyPr wrap="square">
            <a:spAutoFit/>
          </a:bodyPr>
          <a:lstStyle/>
          <a:p>
            <a:r>
              <a:rPr lang="en-US">
                <a:solidFill>
                  <a:srgbClr val="000000"/>
                </a:solidFill>
                <a:effectLst/>
                <a:latin typeface="Consolas" panose="020B0609020204030204" pitchFamily="49" charset="0"/>
                <a:cs typeface="Consolas" panose="020B0609020204030204" pitchFamily="49" charset="0"/>
              </a:rPr>
              <a:t># training step </a:t>
            </a:r>
          </a:p>
          <a:p>
            <a:r>
              <a:rPr lang="en-US">
                <a:solidFill>
                  <a:srgbClr val="000000"/>
                </a:solidFill>
                <a:effectLst/>
                <a:latin typeface="Consolas" panose="020B0609020204030204" pitchFamily="49" charset="0"/>
                <a:cs typeface="Consolas" panose="020B0609020204030204" pitchFamily="49" charset="0"/>
              </a:rPr>
              <a:t>... </a:t>
            </a:r>
          </a:p>
          <a:p>
            <a:r>
              <a:rPr lang="en-US" err="1">
                <a:solidFill>
                  <a:srgbClr val="000000"/>
                </a:solidFill>
                <a:effectLst/>
                <a:latin typeface="Consolas" panose="020B0609020204030204" pitchFamily="49" charset="0"/>
                <a:cs typeface="Consolas" panose="020B0609020204030204" pitchFamily="49" charset="0"/>
              </a:rPr>
              <a:t>model.train</a:t>
            </a:r>
            <a:r>
              <a:rPr lang="en-US">
                <a:solidFill>
                  <a:srgbClr val="000000"/>
                </a:solidFill>
                <a:effectLst/>
                <a:latin typeface="Consolas" panose="020B0609020204030204" pitchFamily="49" charset="0"/>
                <a:cs typeface="Consolas" panose="020B0609020204030204" pitchFamily="49" charset="0"/>
              </a:rPr>
              <a:t>() </a:t>
            </a:r>
          </a:p>
          <a:p>
            <a:r>
              <a:rPr lang="en-US">
                <a:solidFill>
                  <a:srgbClr val="000000"/>
                </a:solidFill>
                <a:effectLst/>
                <a:latin typeface="Consolas" panose="020B0609020204030204" pitchFamily="49" charset="0"/>
                <a:cs typeface="Consolas" panose="020B0609020204030204" pitchFamily="49" charset="0"/>
              </a:rPr>
              <a:t>...</a:t>
            </a:r>
            <a:endParaRPr lang="en-US">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FF990767-29C0-6A77-99A2-D8B592ECCE27}"/>
              </a:ext>
            </a:extLst>
          </p:cNvPr>
          <p:cNvSpPr txBox="1"/>
          <p:nvPr/>
        </p:nvSpPr>
        <p:spPr>
          <a:xfrm>
            <a:off x="5231961" y="3364897"/>
            <a:ext cx="2898250" cy="954107"/>
          </a:xfrm>
          <a:prstGeom prst="rect">
            <a:avLst/>
          </a:prstGeom>
          <a:solidFill>
            <a:schemeClr val="accent1">
              <a:lumMod val="20000"/>
              <a:lumOff val="80000"/>
            </a:schemeClr>
          </a:solidFill>
        </p:spPr>
        <p:txBody>
          <a:bodyPr wrap="square">
            <a:spAutoFit/>
          </a:bodyPr>
          <a:lstStyle/>
          <a:p>
            <a:r>
              <a:rPr lang="en-US">
                <a:solidFill>
                  <a:srgbClr val="000000"/>
                </a:solidFill>
                <a:effectLst/>
                <a:latin typeface="Consolas" panose="020B0609020204030204" pitchFamily="49" charset="0"/>
                <a:cs typeface="Consolas" panose="020B0609020204030204" pitchFamily="49" charset="0"/>
              </a:rPr>
              <a:t># evaluate model: </a:t>
            </a:r>
          </a:p>
          <a:p>
            <a:r>
              <a:rPr lang="en-US">
                <a:solidFill>
                  <a:srgbClr val="000000"/>
                </a:solidFill>
                <a:effectLst/>
                <a:latin typeface="Consolas" panose="020B0609020204030204" pitchFamily="49" charset="0"/>
                <a:cs typeface="Consolas" panose="020B0609020204030204" pitchFamily="49" charset="0"/>
              </a:rPr>
              <a:t>...</a:t>
            </a:r>
            <a:endParaRPr lang="en-US">
              <a:latin typeface="Consolas" panose="020B0609020204030204" pitchFamily="49" charset="0"/>
              <a:cs typeface="Consolas" panose="020B0609020204030204" pitchFamily="49" charset="0"/>
            </a:endParaRPr>
          </a:p>
          <a:p>
            <a:r>
              <a:rPr lang="en-US" err="1">
                <a:solidFill>
                  <a:srgbClr val="000000"/>
                </a:solidFill>
                <a:effectLst/>
                <a:latin typeface="Consolas" panose="020B0609020204030204" pitchFamily="49" charset="0"/>
                <a:cs typeface="Consolas" panose="020B0609020204030204" pitchFamily="49" charset="0"/>
              </a:rPr>
              <a:t>model.eval</a:t>
            </a:r>
            <a:r>
              <a:rPr lang="en-US">
                <a:solidFill>
                  <a:srgbClr val="000000"/>
                </a:solidFill>
                <a:effectLst/>
                <a:latin typeface="Consolas" panose="020B0609020204030204" pitchFamily="49" charset="0"/>
                <a:cs typeface="Consolas" panose="020B0609020204030204" pitchFamily="49" charset="0"/>
              </a:rPr>
              <a:t>() </a:t>
            </a:r>
          </a:p>
          <a:p>
            <a:pPr lvl="1"/>
            <a:r>
              <a:rPr lang="en-US">
                <a:solidFill>
                  <a:srgbClr val="000000"/>
                </a:solidFill>
                <a:effectLst/>
                <a:latin typeface="Consolas" panose="020B0609020204030204" pitchFamily="49" charset="0"/>
                <a:cs typeface="Consolas" panose="020B0609020204030204" pitchFamily="49" charset="0"/>
              </a:rPr>
              <a:t>...</a:t>
            </a:r>
            <a:endParaRPr lang="en-US">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9030130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03C6-0590-25D7-C630-CA4E4BD88781}"/>
              </a:ext>
            </a:extLst>
          </p:cNvPr>
          <p:cNvSpPr>
            <a:spLocks noGrp="1"/>
          </p:cNvSpPr>
          <p:nvPr>
            <p:ph type="title"/>
          </p:nvPr>
        </p:nvSpPr>
        <p:spPr/>
        <p:txBody>
          <a:bodyPr>
            <a:normAutofit fontScale="90000"/>
          </a:bodyPr>
          <a:lstStyle/>
          <a:p>
            <a:r>
              <a:rPr lang="en-US"/>
              <a:t>The Only Time You Want to Overfit: The First Tryout </a:t>
            </a:r>
          </a:p>
        </p:txBody>
      </p:sp>
      <p:sp>
        <p:nvSpPr>
          <p:cNvPr id="3" name="Content Placeholder 2">
            <a:extLst>
              <a:ext uri="{FF2B5EF4-FFF2-40B4-BE49-F238E27FC236}">
                <a16:creationId xmlns:a16="http://schemas.microsoft.com/office/drawing/2014/main" id="{F6EF9859-C973-0755-0B7D-7CA71CC038E8}"/>
              </a:ext>
            </a:extLst>
          </p:cNvPr>
          <p:cNvSpPr>
            <a:spLocks noGrp="1"/>
          </p:cNvSpPr>
          <p:nvPr>
            <p:ph type="body" sz="quarter" idx="16"/>
          </p:nvPr>
        </p:nvSpPr>
        <p:spPr/>
        <p:txBody>
          <a:bodyPr/>
          <a:lstStyle/>
          <a:p>
            <a:r>
              <a:rPr lang="en-US"/>
              <a:t>A model with buggy implementation (e.g., incorrect gradient calculations or updates) </a:t>
            </a:r>
            <a:r>
              <a:rPr lang="en-US">
                <a:solidFill>
                  <a:srgbClr val="C00000"/>
                </a:solidFill>
              </a:rPr>
              <a:t>cannot learn anything</a:t>
            </a:r>
            <a:r>
              <a:rPr lang="en-US"/>
              <a:t>. </a:t>
            </a:r>
          </a:p>
          <a:p>
            <a:r>
              <a:rPr lang="en-US"/>
              <a:t>Therefore, a good and easy sanity check is to see if you can overfit few examples. </a:t>
            </a:r>
          </a:p>
          <a:p>
            <a:pPr lvl="1"/>
            <a:r>
              <a:rPr lang="en-US"/>
              <a:t>This is really the first test you should do, before any hyperparameter tuning. </a:t>
            </a:r>
          </a:p>
          <a:p>
            <a:r>
              <a:rPr lang="en-US"/>
              <a:t>Try to train to 100% training accuracy/performance on a small sample (&lt;30) of training data and monitor the </a:t>
            </a:r>
            <a:r>
              <a:rPr lang="en-US" b="1">
                <a:solidFill>
                  <a:srgbClr val="C00000"/>
                </a:solidFill>
              </a:rPr>
              <a:t>training</a:t>
            </a:r>
            <a:r>
              <a:rPr lang="en-US" b="1"/>
              <a:t> </a:t>
            </a:r>
            <a:r>
              <a:rPr lang="en-US"/>
              <a:t>loss trends. </a:t>
            </a:r>
          </a:p>
          <a:p>
            <a:pPr lvl="1"/>
            <a:r>
              <a:rPr lang="en-US" sz="1600"/>
              <a:t>Does it down? If not, something must be wrong. </a:t>
            </a:r>
          </a:p>
          <a:p>
            <a:pPr lvl="1"/>
            <a:r>
              <a:rPr lang="en-US" sz="1600"/>
              <a:t>Try checking the </a:t>
            </a:r>
            <a:r>
              <a:rPr lang="en-US" sz="1600">
                <a:solidFill>
                  <a:srgbClr val="C00000"/>
                </a:solidFill>
              </a:rPr>
              <a:t>learning rate </a:t>
            </a:r>
            <a:r>
              <a:rPr lang="en-US" sz="1600"/>
              <a:t>or modifying the initialization. </a:t>
            </a:r>
          </a:p>
          <a:p>
            <a:pPr lvl="1"/>
            <a:r>
              <a:rPr lang="en-US" sz="1600"/>
              <a:t>If those don’t help, check the gradients. </a:t>
            </a:r>
          </a:p>
          <a:p>
            <a:pPr lvl="2"/>
            <a:r>
              <a:rPr lang="en-US" sz="1600"/>
              <a:t>If they’re </a:t>
            </a:r>
            <a:r>
              <a:rPr lang="en-US" sz="1600" err="1">
                <a:solidFill>
                  <a:srgbClr val="C00000"/>
                </a:solidFill>
              </a:rPr>
              <a:t>NaN</a:t>
            </a:r>
            <a:r>
              <a:rPr lang="en-US" sz="1600">
                <a:solidFill>
                  <a:srgbClr val="C00000"/>
                </a:solidFill>
              </a:rPr>
              <a:t> </a:t>
            </a:r>
            <a:r>
              <a:rPr lang="en-US" sz="1600"/>
              <a:t>or </a:t>
            </a:r>
            <a:r>
              <a:rPr lang="en-US" sz="1600">
                <a:solidFill>
                  <a:srgbClr val="C00000"/>
                </a:solidFill>
              </a:rPr>
              <a:t>Inf</a:t>
            </a:r>
            <a:r>
              <a:rPr lang="en-US" sz="1600"/>
              <a:t>, might indicate </a:t>
            </a:r>
            <a:r>
              <a:rPr lang="en-US" sz="1600">
                <a:solidFill>
                  <a:srgbClr val="C00000"/>
                </a:solidFill>
              </a:rPr>
              <a:t>exploding gradients</a:t>
            </a:r>
            <a:r>
              <a:rPr lang="en-US" sz="1600"/>
              <a:t>.</a:t>
            </a:r>
          </a:p>
          <a:p>
            <a:pPr lvl="2"/>
            <a:r>
              <a:rPr lang="en-US" sz="1600"/>
              <a:t>If they’re </a:t>
            </a:r>
            <a:r>
              <a:rPr lang="en-US" sz="1600">
                <a:solidFill>
                  <a:srgbClr val="C00000"/>
                </a:solidFill>
              </a:rPr>
              <a:t>zeros</a:t>
            </a:r>
            <a:r>
              <a:rPr lang="en-US" sz="1600"/>
              <a:t>, might indicate </a:t>
            </a:r>
            <a:r>
              <a:rPr lang="en-US" sz="1600">
                <a:solidFill>
                  <a:srgbClr val="C00000"/>
                </a:solidFill>
              </a:rPr>
              <a:t>vanishing gradients</a:t>
            </a:r>
            <a:r>
              <a:rPr lang="en-US" sz="1600"/>
              <a:t>.</a:t>
            </a:r>
          </a:p>
          <a:p>
            <a:pPr lvl="1"/>
            <a:endParaRPr lang="en-US"/>
          </a:p>
          <a:p>
            <a:pPr lvl="1"/>
            <a:endParaRPr lang="en-US"/>
          </a:p>
        </p:txBody>
      </p:sp>
    </p:spTree>
    <p:extLst>
      <p:ext uri="{BB962C8B-B14F-4D97-AF65-F5344CB8AC3E}">
        <p14:creationId xmlns:p14="http://schemas.microsoft.com/office/powerpoint/2010/main" val="22823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p:txBody>
          <a:bodyPr>
            <a:normAutofit/>
          </a:bodyPr>
          <a:lstStyle/>
          <a:p>
            <a:r>
              <a:rPr lang="en-US"/>
              <a:t>Feedforward Neural Network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p:txBody>
              <a:bodyPr>
                <a:normAutofit/>
              </a:bodyPr>
              <a:lstStyle/>
              <a:p>
                <a:r>
                  <a:rPr lang="en-US"/>
                  <a:t>Neural Networks are functions!</a:t>
                </a:r>
                <a:endParaRPr lang="en-US" b="1"/>
              </a:p>
              <a:p>
                <a:pPr lvl="1"/>
                <a:r>
                  <a:rPr lang="en-US">
                    <a:solidFill>
                      <a:srgbClr val="C00000"/>
                    </a:solidFill>
                  </a:rPr>
                  <a:t>Function class</a:t>
                </a:r>
                <a:r>
                  <a:rPr lang="en-US"/>
                  <a:t> for approximating </a:t>
                </a:r>
                <a:r>
                  <a:rPr lang="en-US">
                    <a:solidFill>
                      <a:srgbClr val="C00000"/>
                    </a:solidFill>
                  </a:rPr>
                  <a:t>real-valued</a:t>
                </a:r>
                <a:r>
                  <a:rPr lang="en-US"/>
                  <a:t>, </a:t>
                </a:r>
                <a:r>
                  <a:rPr lang="en-US">
                    <a:solidFill>
                      <a:srgbClr val="C00000"/>
                    </a:solidFill>
                  </a:rPr>
                  <a:t>discrete-valued</a:t>
                </a:r>
                <a:r>
                  <a:rPr lang="en-US"/>
                  <a:t> and </a:t>
                </a:r>
                <a:r>
                  <a:rPr lang="en-US">
                    <a:solidFill>
                      <a:srgbClr val="C00000"/>
                    </a:solidFill>
                  </a:rPr>
                  <a:t>vector valued</a:t>
                </a:r>
                <a:r>
                  <a:rPr lang="en-US"/>
                  <a:t> target functions.</a:t>
                </a:r>
                <a:endParaRPr lang="en-US">
                  <a:latin typeface="Cambria Math" panose="02040503050406030204" pitchFamily="18" charset="0"/>
                </a:endParaRPr>
              </a:p>
              <a:p>
                <a:pPr lvl="1"/>
                <a14:m>
                  <m:oMath xmlns:m="http://schemas.openxmlformats.org/officeDocument/2006/math">
                    <m:r>
                      <m:rPr>
                        <m:sty m:val="p"/>
                      </m:rPr>
                      <a:rPr lang="en-US" dirty="0">
                        <a:latin typeface="Cambria Math" panose="02040503050406030204" pitchFamily="18" charset="0"/>
                      </a:rPr>
                      <m:t>NN</m:t>
                    </m:r>
                    <m:r>
                      <a:rPr lang="en-US" i="1" dirty="0">
                        <a:latin typeface="Cambria Math" panose="02040503050406030204" pitchFamily="18" charset="0"/>
                      </a:rPr>
                      <m:t>:</m:t>
                    </m:r>
                    <m:r>
                      <a:rPr lang="en-US" b="1" i="1" dirty="0">
                        <a:latin typeface="Cambria Math" panose="02040503050406030204" pitchFamily="18" charset="0"/>
                      </a:rPr>
                      <m:t>𝑿</m:t>
                    </m:r>
                    <m:r>
                      <a:rPr lang="en-US" i="1" dirty="0">
                        <a:latin typeface="Cambria Math" panose="02040503050406030204" pitchFamily="18" charset="0"/>
                      </a:rPr>
                      <m:t>→</m:t>
                    </m:r>
                    <m:r>
                      <a:rPr lang="en-US" b="1" i="1" dirty="0">
                        <a:latin typeface="Cambria Math" panose="02040503050406030204" pitchFamily="18" charset="0"/>
                      </a:rPr>
                      <m:t>𝒀</m:t>
                    </m:r>
                    <m:r>
                      <a:rPr lang="en-US" b="1" i="1" dirty="0">
                        <a:latin typeface="Cambria Math" panose="02040503050406030204" pitchFamily="18" charset="0"/>
                      </a:rPr>
                      <m:t> </m:t>
                    </m:r>
                  </m:oMath>
                </a14:m>
                <a:r>
                  <a:rPr lang="en-US"/>
                  <a:t> where </a:t>
                </a:r>
                <a14:m>
                  <m:oMath xmlns:m="http://schemas.openxmlformats.org/officeDocument/2006/math">
                    <m:r>
                      <a:rPr lang="en-US" b="1" i="1" dirty="0" smtClean="0">
                        <a:latin typeface="Cambria Math" panose="02040503050406030204" pitchFamily="18" charset="0"/>
                      </a:rPr>
                      <m:t>𝑿</m:t>
                    </m:r>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0,1</m:t>
                            </m:r>
                          </m:e>
                        </m:d>
                      </m:e>
                      <m:sup>
                        <m:r>
                          <a:rPr lang="en-US" i="1" dirty="0" smtClean="0">
                            <a:latin typeface="Cambria Math" panose="02040503050406030204" pitchFamily="18" charset="0"/>
                          </a:rPr>
                          <m:t>𝑛</m:t>
                        </m:r>
                      </m:sup>
                    </m:sSup>
                  </m:oMath>
                </a14:m>
                <a:r>
                  <a:rPr lang="en-US"/>
                  <a:t>, or </a:t>
                </a:r>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ℝ</m:t>
                        </m:r>
                      </m:e>
                      <m:sup>
                        <m:r>
                          <a:rPr lang="en-US">
                            <a:latin typeface="Cambria Math" panose="02040503050406030204" pitchFamily="18" charset="0"/>
                          </a:rPr>
                          <m:t>𝑛</m:t>
                        </m:r>
                      </m:sup>
                    </m:sSup>
                  </m:oMath>
                </a14:m>
                <a:r>
                  <a:rPr lang="en-US"/>
                  <a:t> and  </a:t>
                </a:r>
                <a14:m>
                  <m:oMath xmlns:m="http://schemas.openxmlformats.org/officeDocument/2006/math">
                    <m:r>
                      <a:rPr lang="en-US" b="1" i="1" dirty="0" smtClean="0">
                        <a:latin typeface="Cambria Math" panose="02040503050406030204" pitchFamily="18" charset="0"/>
                      </a:rPr>
                      <m:t>𝒀</m:t>
                    </m:r>
                    <m:r>
                      <a:rPr lang="en-US"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0,1</m:t>
                            </m:r>
                          </m:e>
                        </m:d>
                      </m:e>
                      <m:sup>
                        <m:r>
                          <a:rPr lang="en-US" b="0" i="1" dirty="0" smtClean="0">
                            <a:latin typeface="Cambria Math" panose="02040503050406030204" pitchFamily="18" charset="0"/>
                          </a:rPr>
                          <m:t>𝑑</m:t>
                        </m:r>
                      </m:sup>
                    </m:sSup>
                    <m:r>
                      <a:rPr lang="en-US" i="1" dirty="0" smtClean="0">
                        <a:latin typeface="Cambria Math" panose="02040503050406030204" pitchFamily="18" charset="0"/>
                      </a:rPr>
                      <m:t>, </m:t>
                    </m:r>
                    <m:sSup>
                      <m:sSupPr>
                        <m:ctrlPr>
                          <a:rPr lang="en-US" b="0"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0,1</m:t>
                            </m:r>
                          </m:e>
                        </m:d>
                      </m:e>
                      <m:sup>
                        <m:r>
                          <a:rPr lang="en-US" b="0" i="1" dirty="0" smtClean="0">
                            <a:latin typeface="Cambria Math" panose="02040503050406030204" pitchFamily="18" charset="0"/>
                          </a:rPr>
                          <m:t>𝑑</m:t>
                        </m:r>
                      </m:sup>
                    </m:sSup>
                  </m:oMath>
                </a14:m>
                <a:endParaRPr lang="en-US"/>
              </a:p>
              <a:p>
                <a:pPr lvl="1"/>
                <a:endParaRPr lang="en-US"/>
              </a:p>
              <a:p>
                <a:pPr marL="342900">
                  <a:buFont typeface="Arial" pitchFamily="34" charset="0"/>
                  <a:buChar char="•"/>
                </a:pPr>
                <a:r>
                  <a:rPr lang="en-US"/>
                  <a:t>Example: A </a:t>
                </a:r>
                <a:r>
                  <a:rPr lang="en-US" b="1"/>
                  <a:t>2-layer</a:t>
                </a:r>
                <a:r>
                  <a:rPr lang="en-US"/>
                  <a:t> neural network </a:t>
                </a:r>
              </a:p>
              <a:p>
                <a:pPr marL="800100" lvl="1">
                  <a:buFont typeface="Arial" pitchFamily="34" charset="0"/>
                  <a:buChar char="•"/>
                </a:pPr>
                <a:r>
                  <a:rPr lang="en-US"/>
                  <a:t>The input, hidden and output </a:t>
                </a:r>
                <a:r>
                  <a:rPr lang="en-US">
                    <a:solidFill>
                      <a:srgbClr val="C00000"/>
                    </a:solidFill>
                  </a:rPr>
                  <a:t>variables</a:t>
                </a:r>
                <a:r>
                  <a:rPr lang="en-US"/>
                  <a:t> are </a:t>
                </a:r>
                <a:br>
                  <a:rPr lang="en-US"/>
                </a:br>
                <a:r>
                  <a:rPr lang="en-US"/>
                  <a:t>represented by </a:t>
                </a:r>
                <a:r>
                  <a:rPr lang="en-US">
                    <a:solidFill>
                      <a:srgbClr val="C00000"/>
                    </a:solidFill>
                  </a:rPr>
                  <a:t>nodes</a:t>
                </a:r>
                <a:r>
                  <a:rPr lang="en-US"/>
                  <a:t> </a:t>
                </a:r>
              </a:p>
              <a:p>
                <a:pPr marL="800100" lvl="1">
                  <a:buFont typeface="Arial" pitchFamily="34" charset="0"/>
                  <a:buChar char="•"/>
                </a:pPr>
                <a:r>
                  <a:rPr lang="en-US"/>
                  <a:t>The links are the </a:t>
                </a:r>
                <a:r>
                  <a:rPr lang="en-US">
                    <a:solidFill>
                      <a:srgbClr val="C00000"/>
                    </a:solidFill>
                  </a:rPr>
                  <a:t>weight parameters</a:t>
                </a:r>
              </a:p>
              <a:p>
                <a:pPr marL="800100" lvl="1">
                  <a:buFont typeface="Arial" pitchFamily="34" charset="0"/>
                  <a:buChar char="•"/>
                </a:pPr>
                <a:r>
                  <a:rPr lang="en-US"/>
                  <a:t>Arrows denote </a:t>
                </a:r>
                <a:r>
                  <a:rPr lang="en-US">
                    <a:solidFill>
                      <a:srgbClr val="C00000"/>
                    </a:solidFill>
                  </a:rPr>
                  <a:t>direction of information flow</a:t>
                </a:r>
                <a:r>
                  <a:rPr lang="en-US"/>
                  <a:t> </a:t>
                </a:r>
                <a:br>
                  <a:rPr lang="en-US"/>
                </a:br>
                <a:r>
                  <a:rPr lang="en-US"/>
                  <a:t>through the network</a:t>
                </a:r>
              </a:p>
            </p:txBody>
          </p:sp>
        </mc:Choice>
        <mc:Fallback xmlns="">
          <p:sp>
            <p:nvSpPr>
              <p:cNvPr id="3" name="Content Placeholder 2">
                <a:extLst>
                  <a:ext uri="{FF2B5EF4-FFF2-40B4-BE49-F238E27FC236}">
                    <a16:creationId xmlns:a16="http://schemas.microsoft.com/office/drawing/2014/main" id="{7B23721F-79E6-A0B6-94D4-9FADB7F6C517}"/>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8830E3D7-C79B-A956-8291-DDA44B08AAAE}"/>
              </a:ext>
            </a:extLst>
          </p:cNvPr>
          <p:cNvPicPr>
            <a:picLocks noChangeAspect="1"/>
          </p:cNvPicPr>
          <p:nvPr/>
        </p:nvPicPr>
        <p:blipFill rotWithShape="1">
          <a:blip r:embed="rId3"/>
          <a:srcRect b="6846"/>
          <a:stretch/>
        </p:blipFill>
        <p:spPr>
          <a:xfrm>
            <a:off x="5686129" y="2517346"/>
            <a:ext cx="3028208" cy="2119995"/>
          </a:xfrm>
          <a:prstGeom prst="rect">
            <a:avLst/>
          </a:prstGeom>
        </p:spPr>
      </p:pic>
      <p:sp>
        <p:nvSpPr>
          <p:cNvPr id="5" name="Rectangle 4">
            <a:extLst>
              <a:ext uri="{FF2B5EF4-FFF2-40B4-BE49-F238E27FC236}">
                <a16:creationId xmlns:a16="http://schemas.microsoft.com/office/drawing/2014/main" id="{CC40AAB3-2A41-E38A-4793-F81A49688A17}"/>
              </a:ext>
            </a:extLst>
          </p:cNvPr>
          <p:cNvSpPr/>
          <p:nvPr/>
        </p:nvSpPr>
        <p:spPr>
          <a:xfrm>
            <a:off x="8128340" y="4342834"/>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3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247F-0BAB-EAEA-0011-A10C8135C0AA}"/>
              </a:ext>
            </a:extLst>
          </p:cNvPr>
          <p:cNvSpPr>
            <a:spLocks noGrp="1"/>
          </p:cNvSpPr>
          <p:nvPr>
            <p:ph type="title"/>
          </p:nvPr>
        </p:nvSpPr>
        <p:spPr/>
        <p:txBody>
          <a:bodyPr>
            <a:normAutofit/>
          </a:bodyPr>
          <a:lstStyle/>
          <a:p>
            <a:r>
              <a:rPr lang="en-US"/>
              <a:t>Additional Comments on Training</a:t>
            </a:r>
          </a:p>
        </p:txBody>
      </p:sp>
      <p:sp>
        <p:nvSpPr>
          <p:cNvPr id="3" name="Content Placeholder 2">
            <a:extLst>
              <a:ext uri="{FF2B5EF4-FFF2-40B4-BE49-F238E27FC236}">
                <a16:creationId xmlns:a16="http://schemas.microsoft.com/office/drawing/2014/main" id="{4568E792-7A02-3EDE-376C-A2EA5D3EE955}"/>
              </a:ext>
            </a:extLst>
          </p:cNvPr>
          <p:cNvSpPr>
            <a:spLocks noGrp="1"/>
          </p:cNvSpPr>
          <p:nvPr>
            <p:ph type="body" sz="quarter" idx="16"/>
          </p:nvPr>
        </p:nvSpPr>
        <p:spPr/>
        <p:txBody>
          <a:bodyPr>
            <a:normAutofit fontScale="92500" lnSpcReduction="20000"/>
          </a:bodyPr>
          <a:lstStyle/>
          <a:p>
            <a:pPr>
              <a:lnSpc>
                <a:spcPct val="160000"/>
              </a:lnSpc>
            </a:pPr>
            <a:r>
              <a:rPr lang="en-US" sz="1800" dirty="0">
                <a:solidFill>
                  <a:srgbClr val="FF0000"/>
                </a:solidFill>
              </a:rPr>
              <a:t>No guarantee of convergence</a:t>
            </a:r>
            <a:r>
              <a:rPr lang="en-US" sz="1800" dirty="0"/>
              <a:t>; neural networks form non-convex functions with multiple local minima</a:t>
            </a:r>
          </a:p>
          <a:p>
            <a:pPr>
              <a:lnSpc>
                <a:spcPct val="160000"/>
              </a:lnSpc>
            </a:pPr>
            <a:r>
              <a:rPr lang="en-US" sz="1800" dirty="0"/>
              <a:t>In practice, many large networks </a:t>
            </a:r>
            <a:r>
              <a:rPr lang="en-US" sz="1800" dirty="0">
                <a:solidFill>
                  <a:srgbClr val="FF0000"/>
                </a:solidFill>
              </a:rPr>
              <a:t>can be trained</a:t>
            </a:r>
            <a:r>
              <a:rPr lang="en-US" sz="1800" dirty="0"/>
              <a:t> on large data.</a:t>
            </a:r>
          </a:p>
          <a:p>
            <a:pPr>
              <a:lnSpc>
                <a:spcPct val="160000"/>
              </a:lnSpc>
            </a:pPr>
            <a:r>
              <a:rPr lang="en-US" sz="1800" dirty="0">
                <a:solidFill>
                  <a:srgbClr val="FF0000"/>
                </a:solidFill>
              </a:rPr>
              <a:t>Many steps </a:t>
            </a:r>
            <a:r>
              <a:rPr lang="en-US" sz="1800" dirty="0"/>
              <a:t>(tens of thousands) may be needed for adequate training. </a:t>
            </a:r>
          </a:p>
          <a:p>
            <a:pPr>
              <a:lnSpc>
                <a:spcPct val="160000"/>
              </a:lnSpc>
            </a:pPr>
            <a:r>
              <a:rPr lang="en-US" sz="1800" dirty="0"/>
              <a:t>May be tricky to set </a:t>
            </a:r>
            <a:r>
              <a:rPr lang="en-US" sz="1800" dirty="0">
                <a:solidFill>
                  <a:srgbClr val="FF0000"/>
                </a:solidFill>
              </a:rPr>
              <a:t>learning rate</a:t>
            </a:r>
            <a:r>
              <a:rPr lang="en-US" sz="1800" dirty="0">
                <a:solidFill>
                  <a:srgbClr val="C00000"/>
                </a:solidFill>
              </a:rPr>
              <a:t> </a:t>
            </a:r>
            <a:r>
              <a:rPr lang="en-US" sz="1800" dirty="0"/>
              <a:t>or </a:t>
            </a:r>
            <a:r>
              <a:rPr lang="en-US" sz="1800" dirty="0">
                <a:solidFill>
                  <a:srgbClr val="FF0000"/>
                </a:solidFill>
              </a:rPr>
              <a:t>number of hidden units/layers</a:t>
            </a:r>
            <a:r>
              <a:rPr lang="en-US" sz="1800" dirty="0">
                <a:solidFill>
                  <a:srgbClr val="C00000"/>
                </a:solidFill>
              </a:rPr>
              <a:t>.</a:t>
            </a:r>
          </a:p>
          <a:p>
            <a:pPr>
              <a:lnSpc>
                <a:spcPct val="160000"/>
              </a:lnSpc>
            </a:pPr>
            <a:r>
              <a:rPr lang="en-US" sz="1800" dirty="0"/>
              <a:t>To </a:t>
            </a:r>
            <a:r>
              <a:rPr lang="en-US" sz="1800" dirty="0">
                <a:solidFill>
                  <a:srgbClr val="FF0000"/>
                </a:solidFill>
              </a:rPr>
              <a:t>avoid local minima</a:t>
            </a:r>
            <a:r>
              <a:rPr lang="en-US" sz="1800" dirty="0"/>
              <a:t>: several trials with different random initial weights with majority or voting techniques</a:t>
            </a:r>
          </a:p>
          <a:p>
            <a:pPr>
              <a:lnSpc>
                <a:spcPct val="160000"/>
              </a:lnSpc>
            </a:pPr>
            <a:endParaRPr lang="en-US" sz="1800" dirty="0"/>
          </a:p>
        </p:txBody>
      </p:sp>
    </p:spTree>
    <p:extLst>
      <p:ext uri="{BB962C8B-B14F-4D97-AF65-F5344CB8AC3E}">
        <p14:creationId xmlns:p14="http://schemas.microsoft.com/office/powerpoint/2010/main" val="5053578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6D8C-1423-9257-8050-F5B4FB5FB5F7}"/>
              </a:ext>
            </a:extLst>
          </p:cNvPr>
          <p:cNvSpPr>
            <a:spLocks noGrp="1"/>
          </p:cNvSpPr>
          <p:nvPr>
            <p:ph type="title"/>
          </p:nvPr>
        </p:nvSpPr>
        <p:spPr/>
        <p:txBody>
          <a:bodyPr>
            <a:normAutofit fontScale="90000"/>
          </a:bodyPr>
          <a:lstStyle/>
          <a:p>
            <a:r>
              <a:rPr lang="en-US"/>
              <a:t>Intuition about Neural Net Representations </a:t>
            </a:r>
          </a:p>
        </p:txBody>
      </p:sp>
      <p:sp>
        <p:nvSpPr>
          <p:cNvPr id="3" name="Text Placeholder 2">
            <a:extLst>
              <a:ext uri="{FF2B5EF4-FFF2-40B4-BE49-F238E27FC236}">
                <a16:creationId xmlns:a16="http://schemas.microsoft.com/office/drawing/2014/main" id="{8D823908-74B8-3660-9FB4-D03CD5803118}"/>
              </a:ext>
            </a:extLst>
          </p:cNvPr>
          <p:cNvSpPr>
            <a:spLocks noGrp="1"/>
          </p:cNvSpPr>
          <p:nvPr>
            <p:ph type="body" sz="quarter" idx="16"/>
          </p:nvPr>
        </p:nvSpPr>
        <p:spPr/>
        <p:txBody>
          <a:bodyPr/>
          <a:lstStyle/>
          <a:p>
            <a:endParaRPr lang="en-US"/>
          </a:p>
        </p:txBody>
      </p:sp>
      <p:pic>
        <p:nvPicPr>
          <p:cNvPr id="1026" name="Picture 2" descr="What is the intuition behind neural networks? - Quora">
            <a:extLst>
              <a:ext uri="{FF2B5EF4-FFF2-40B4-BE49-F238E27FC236}">
                <a16:creationId xmlns:a16="http://schemas.microsoft.com/office/drawing/2014/main" id="{C04BFC39-AA76-2B5D-864A-032BDFFACD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729"/>
          <a:stretch/>
        </p:blipFill>
        <p:spPr bwMode="auto">
          <a:xfrm>
            <a:off x="683198" y="1153798"/>
            <a:ext cx="7645400" cy="353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67968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6D8C-1423-9257-8050-F5B4FB5FB5F7}"/>
              </a:ext>
            </a:extLst>
          </p:cNvPr>
          <p:cNvSpPr>
            <a:spLocks noGrp="1"/>
          </p:cNvSpPr>
          <p:nvPr>
            <p:ph type="title"/>
          </p:nvPr>
        </p:nvSpPr>
        <p:spPr/>
        <p:txBody>
          <a:bodyPr>
            <a:normAutofit fontScale="90000"/>
          </a:bodyPr>
          <a:lstStyle/>
          <a:p>
            <a:r>
              <a:rPr lang="en-US"/>
              <a:t>Intuition about Neural Net Representations </a:t>
            </a:r>
          </a:p>
        </p:txBody>
      </p:sp>
      <p:sp>
        <p:nvSpPr>
          <p:cNvPr id="3" name="Text Placeholder 2">
            <a:extLst>
              <a:ext uri="{FF2B5EF4-FFF2-40B4-BE49-F238E27FC236}">
                <a16:creationId xmlns:a16="http://schemas.microsoft.com/office/drawing/2014/main" id="{68AF4C0B-68C9-8E8E-A2F3-360009DC9E71}"/>
              </a:ext>
            </a:extLst>
          </p:cNvPr>
          <p:cNvSpPr>
            <a:spLocks noGrp="1"/>
          </p:cNvSpPr>
          <p:nvPr>
            <p:ph type="body" sz="quarter" idx="16"/>
          </p:nvPr>
        </p:nvSpPr>
        <p:spPr/>
        <p:txBody>
          <a:bodyPr/>
          <a:lstStyle/>
          <a:p>
            <a:endParaRPr lang="en-US"/>
          </a:p>
        </p:txBody>
      </p:sp>
      <p:pic>
        <p:nvPicPr>
          <p:cNvPr id="2050" name="Picture 2" descr="Build Your Own Convolution Neural Network in 5 mins | by Rohith Gandhi |  Towards Data Science">
            <a:extLst>
              <a:ext uri="{FF2B5EF4-FFF2-40B4-BE49-F238E27FC236}">
                <a16:creationId xmlns:a16="http://schemas.microsoft.com/office/drawing/2014/main" id="{47DEB8C1-8784-2170-E888-14DF4E740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176" y="962889"/>
            <a:ext cx="6676222" cy="3795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7A1835-F37D-3726-D4D6-AFE65A441335}"/>
              </a:ext>
            </a:extLst>
          </p:cNvPr>
          <p:cNvSpPr txBox="1"/>
          <p:nvPr/>
        </p:nvSpPr>
        <p:spPr>
          <a:xfrm>
            <a:off x="2186849" y="4737756"/>
            <a:ext cx="4572000" cy="307777"/>
          </a:xfrm>
          <a:prstGeom prst="rect">
            <a:avLst/>
          </a:prstGeom>
          <a:noFill/>
        </p:spPr>
        <p:txBody>
          <a:bodyPr wrap="square">
            <a:spAutoFit/>
          </a:bodyPr>
          <a:lstStyle/>
          <a:p>
            <a:pPr algn="ctr"/>
            <a:r>
              <a:rPr lang="en-US">
                <a:latin typeface="Corbel" panose="020B0503020204020204" pitchFamily="34" charset="0"/>
              </a:rPr>
              <a:t>[</a:t>
            </a:r>
            <a:r>
              <a:rPr lang="en-US">
                <a:latin typeface="Corbel" panose="020B0503020204020204" pitchFamily="34" charset="0"/>
                <a:hlinkClick r:id="rId3"/>
              </a:rPr>
              <a:t>Zeiler &amp; Fergus 2013</a:t>
            </a:r>
            <a:r>
              <a:rPr lang="en-US">
                <a:latin typeface="Corbel" panose="020B0503020204020204" pitchFamily="34" charset="0"/>
              </a:rPr>
              <a:t>; </a:t>
            </a:r>
            <a:r>
              <a:rPr lang="en-US" err="1">
                <a:latin typeface="Corbel" panose="020B0503020204020204" pitchFamily="34" charset="0"/>
                <a:hlinkClick r:id="rId4"/>
              </a:rPr>
              <a:t>Yosinski</a:t>
            </a:r>
            <a:r>
              <a:rPr lang="en-US">
                <a:latin typeface="Corbel" panose="020B0503020204020204" pitchFamily="34" charset="0"/>
                <a:hlinkClick r:id="rId4"/>
              </a:rPr>
              <a:t> et al. 2015</a:t>
            </a:r>
            <a:r>
              <a:rPr lang="en-US">
                <a:latin typeface="Corbel" panose="020B0503020204020204" pitchFamily="34" charset="0"/>
              </a:rPr>
              <a:t>] </a:t>
            </a:r>
          </a:p>
        </p:txBody>
      </p:sp>
    </p:spTree>
    <p:extLst>
      <p:ext uri="{BB962C8B-B14F-4D97-AF65-F5344CB8AC3E}">
        <p14:creationId xmlns:p14="http://schemas.microsoft.com/office/powerpoint/2010/main" val="19673587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A85E-ABED-001B-16EC-08C3BB1F7A0B}"/>
              </a:ext>
            </a:extLst>
          </p:cNvPr>
          <p:cNvSpPr>
            <a:spLocks noGrp="1"/>
          </p:cNvSpPr>
          <p:nvPr>
            <p:ph type="title"/>
          </p:nvPr>
        </p:nvSpPr>
        <p:spPr/>
        <p:txBody>
          <a:bodyPr>
            <a:normAutofit/>
          </a:bodyPr>
          <a:lstStyle/>
          <a:p>
            <a:r>
              <a:rPr lang="en-US"/>
              <a:t>Summary</a:t>
            </a:r>
          </a:p>
        </p:txBody>
      </p:sp>
      <p:sp>
        <p:nvSpPr>
          <p:cNvPr id="3" name="Content Placeholder 2">
            <a:extLst>
              <a:ext uri="{FF2B5EF4-FFF2-40B4-BE49-F238E27FC236}">
                <a16:creationId xmlns:a16="http://schemas.microsoft.com/office/drawing/2014/main" id="{BA7AB232-9DE0-A3E1-6894-94F7C970A6CD}"/>
              </a:ext>
            </a:extLst>
          </p:cNvPr>
          <p:cNvSpPr>
            <a:spLocks noGrp="1"/>
          </p:cNvSpPr>
          <p:nvPr>
            <p:ph type="body" sz="quarter" idx="16"/>
          </p:nvPr>
        </p:nvSpPr>
        <p:spPr>
          <a:xfrm>
            <a:off x="512655" y="1390650"/>
            <a:ext cx="8560462" cy="3077573"/>
          </a:xfrm>
        </p:spPr>
        <p:txBody>
          <a:bodyPr>
            <a:noAutofit/>
          </a:bodyPr>
          <a:lstStyle/>
          <a:p>
            <a:r>
              <a:rPr lang="en-US" dirty="0"/>
              <a:t>Feed-forward network architecture </a:t>
            </a:r>
          </a:p>
          <a:p>
            <a:pPr lvl="1"/>
            <a:r>
              <a:rPr lang="en-US" dirty="0"/>
              <a:t>But many of the concepts here hold for any architecture. </a:t>
            </a:r>
          </a:p>
          <a:p>
            <a:pPr marL="0" indent="0">
              <a:buNone/>
            </a:pPr>
            <a:endParaRPr lang="en-US" spc="-4" dirty="0"/>
          </a:p>
          <a:p>
            <a:r>
              <a:rPr lang="en-US" spc="-4" dirty="0"/>
              <a:t>We learned Backprop, a general-purpose algorithm for efficient training of NNs. </a:t>
            </a:r>
          </a:p>
          <a:p>
            <a:pPr lvl="1"/>
            <a:r>
              <a:rPr lang="en-US" dirty="0">
                <a:latin typeface="Tahoma" panose="020B0604030504040204" pitchFamily="34" charset="0"/>
                <a:ea typeface="Tahoma" panose="020B0604030504040204" pitchFamily="34" charset="0"/>
                <a:cs typeface="Tahoma" panose="020B0604030504040204" pitchFamily="34" charset="0"/>
              </a:rPr>
              <a:t>Recursively (and hence efficiently) apply the chain-rule along computation graph.</a:t>
            </a:r>
            <a:endParaRPr lang="en-US" dirty="0"/>
          </a:p>
          <a:p>
            <a:pPr lvl="1"/>
            <a:r>
              <a:rPr lang="en-US" dirty="0"/>
              <a:t>The most important algorithm in neural networks</a:t>
            </a:r>
            <a:r>
              <a:rPr lang="en-US" b="1" spc="-4" dirty="0"/>
              <a:t>! </a:t>
            </a:r>
            <a:r>
              <a:rPr lang="en-US" spc="525" dirty="0"/>
              <a:t>🎉</a:t>
            </a:r>
          </a:p>
          <a:p>
            <a:endParaRPr lang="en-US" dirty="0"/>
          </a:p>
          <a:p>
            <a:r>
              <a:rPr lang="en-US" dirty="0"/>
              <a:t>Lots of empirical tricks for training neural networks:</a:t>
            </a:r>
          </a:p>
          <a:p>
            <a:pPr lvl="1"/>
            <a:r>
              <a:rPr lang="en-US" dirty="0">
                <a:latin typeface="Tahoma" panose="020B0604030504040204" pitchFamily="34" charset="0"/>
                <a:ea typeface="Tahoma" panose="020B0604030504040204" pitchFamily="34" charset="0"/>
                <a:cs typeface="Tahoma" panose="020B0604030504040204" pitchFamily="34" charset="0"/>
              </a:rPr>
              <a:t>Things to be careful about: over-fitting, activations, exploding/vanishing gradients, … </a:t>
            </a:r>
          </a:p>
        </p:txBody>
      </p:sp>
      <p:pic>
        <p:nvPicPr>
          <p:cNvPr id="5" name="Picture 4" descr="A diagram of a machine learning&#10;&#10;Description automatically generated">
            <a:extLst>
              <a:ext uri="{FF2B5EF4-FFF2-40B4-BE49-F238E27FC236}">
                <a16:creationId xmlns:a16="http://schemas.microsoft.com/office/drawing/2014/main" id="{039BE747-CC2D-F2F8-A9F6-D04787A8BF4E}"/>
              </a:ext>
            </a:extLst>
          </p:cNvPr>
          <p:cNvPicPr>
            <a:picLocks noChangeAspect="1"/>
          </p:cNvPicPr>
          <p:nvPr/>
        </p:nvPicPr>
        <p:blipFill>
          <a:blip r:embed="rId2"/>
          <a:stretch>
            <a:fillRect/>
          </a:stretch>
        </p:blipFill>
        <p:spPr>
          <a:xfrm>
            <a:off x="7298708" y="12521"/>
            <a:ext cx="1845292" cy="1378129"/>
          </a:xfrm>
          <a:prstGeom prst="rect">
            <a:avLst/>
          </a:prstGeom>
        </p:spPr>
      </p:pic>
    </p:spTree>
    <p:extLst>
      <p:ext uri="{BB962C8B-B14F-4D97-AF65-F5344CB8AC3E}">
        <p14:creationId xmlns:p14="http://schemas.microsoft.com/office/powerpoint/2010/main" val="2990520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FB52-8E09-7697-A285-0BDB94554001}"/>
              </a:ext>
            </a:extLst>
          </p:cNvPr>
          <p:cNvSpPr>
            <a:spLocks noGrp="1"/>
          </p:cNvSpPr>
          <p:nvPr>
            <p:ph type="title"/>
          </p:nvPr>
        </p:nvSpPr>
        <p:spPr/>
        <p:txBody>
          <a:bodyPr>
            <a:normAutofit/>
          </a:bodyPr>
          <a:lstStyle/>
          <a:p>
            <a:r>
              <a:rPr lang="en-US" dirty="0"/>
              <a:t>How was HW1</a:t>
            </a:r>
          </a:p>
        </p:txBody>
      </p:sp>
      <p:sp>
        <p:nvSpPr>
          <p:cNvPr id="3" name="Content Placeholder 2">
            <a:extLst>
              <a:ext uri="{FF2B5EF4-FFF2-40B4-BE49-F238E27FC236}">
                <a16:creationId xmlns:a16="http://schemas.microsoft.com/office/drawing/2014/main" id="{33F92917-CD48-0FA1-B6E0-B33D3F4CA342}"/>
              </a:ext>
            </a:extLst>
          </p:cNvPr>
          <p:cNvSpPr>
            <a:spLocks noGrp="1"/>
          </p:cNvSpPr>
          <p:nvPr>
            <p:ph type="body" sz="quarter" idx="16"/>
          </p:nvPr>
        </p:nvSpPr>
        <p:spPr>
          <a:xfrm>
            <a:off x="250031" y="1390650"/>
            <a:ext cx="8369303" cy="3077573"/>
          </a:xfrm>
        </p:spPr>
        <p:txBody>
          <a:bodyPr/>
          <a:lstStyle/>
          <a:p>
            <a:endParaRPr lang="en-US" dirty="0"/>
          </a:p>
          <a:p>
            <a:r>
              <a:rPr lang="en-US" dirty="0"/>
              <a:t>Select that best applies: </a:t>
            </a:r>
          </a:p>
          <a:p>
            <a:pPr marL="684212" lvl="1" indent="-342900">
              <a:buFont typeface="+mj-lt"/>
              <a:buAutoNum type="arabicPeriod"/>
            </a:pPr>
            <a:r>
              <a:rPr lang="en-US" dirty="0"/>
              <a:t>It was smooth sailing through things I knew; my hamster nearly finished it. </a:t>
            </a:r>
          </a:p>
          <a:p>
            <a:pPr marL="684212" lvl="1" indent="-342900">
              <a:buFont typeface="+mj-lt"/>
              <a:buAutoNum type="arabicPeriod"/>
            </a:pPr>
            <a:r>
              <a:rPr lang="en-US" dirty="0"/>
              <a:t>it was familiar stuff but I had to learn or refresh a few things.</a:t>
            </a:r>
          </a:p>
          <a:p>
            <a:pPr marL="684212" lvl="1" indent="-342900">
              <a:buFont typeface="+mj-lt"/>
              <a:buAutoNum type="arabicPeriod"/>
            </a:pPr>
            <a:r>
              <a:rPr lang="en-US" dirty="0"/>
              <a:t>It was like shoveling snow in the middle of a blizzard, it just kept getting worse </a:t>
            </a:r>
          </a:p>
          <a:p>
            <a:pPr marL="684212" lvl="1" indent="-342900">
              <a:buFont typeface="+mj-lt"/>
              <a:buAutoNum type="arabicPeriod"/>
            </a:pPr>
            <a:r>
              <a:rPr lang="en-US" dirty="0"/>
              <a:t>It was so challenging, it felt like climbing Mount Everest with slippers on.</a:t>
            </a:r>
          </a:p>
        </p:txBody>
      </p:sp>
    </p:spTree>
    <p:extLst>
      <p:ext uri="{BB962C8B-B14F-4D97-AF65-F5344CB8AC3E}">
        <p14:creationId xmlns:p14="http://schemas.microsoft.com/office/powerpoint/2010/main" val="25744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p:txBody>
          <a:bodyPr>
            <a:normAutofit/>
          </a:bodyPr>
          <a:lstStyle/>
          <a:p>
            <a:r>
              <a:rPr lang="en-US"/>
              <a:t>Neural Network: Making it bigger </a:t>
            </a:r>
          </a:p>
        </p:txBody>
      </p:sp>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p:txBody>
          <a:bodyPr/>
          <a:lstStyle/>
          <a:p>
            <a:pPr marL="0" indent="0">
              <a:buNone/>
            </a:pPr>
            <a:r>
              <a:rPr lang="en-US"/>
              <a:t>Add more layers, or wider layers! </a:t>
            </a:r>
          </a:p>
          <a:p>
            <a:pPr marL="0" indent="0">
              <a:buNone/>
            </a:pPr>
            <a:endParaRPr lang="en-US"/>
          </a:p>
          <a:p>
            <a:pPr marL="0" indent="0">
              <a:buNone/>
            </a:pPr>
            <a:r>
              <a:rPr lang="en-US"/>
              <a:t>	A </a:t>
            </a:r>
            <a:r>
              <a:rPr lang="en-US" b="1"/>
              <a:t>2-layer</a:t>
            </a:r>
            <a:r>
              <a:rPr lang="en-US"/>
              <a:t> neural network                           A </a:t>
            </a:r>
            <a:r>
              <a:rPr lang="en-US" b="1"/>
              <a:t>3-layer</a:t>
            </a:r>
            <a:r>
              <a:rPr lang="en-US"/>
              <a:t> neural network </a:t>
            </a:r>
          </a:p>
          <a:p>
            <a:pPr marL="0" indent="0">
              <a:buNone/>
            </a:pPr>
            <a:endParaRPr lang="en-US"/>
          </a:p>
          <a:p>
            <a:pPr marL="800100" lvl="1">
              <a:buFont typeface="Arial" pitchFamily="34" charset="0"/>
              <a:buChar char="•"/>
            </a:pPr>
            <a:endParaRPr lang="en-US"/>
          </a:p>
          <a:p>
            <a:pPr marL="800100" lvl="1">
              <a:buFont typeface="Arial" pitchFamily="34" charset="0"/>
              <a:buChar char="•"/>
            </a:pPr>
            <a:endParaRPr lang="en-US"/>
          </a:p>
          <a:p>
            <a:pPr lvl="1"/>
            <a:endParaRPr lang="en-US"/>
          </a:p>
          <a:p>
            <a:endParaRPr lang="en-US"/>
          </a:p>
        </p:txBody>
      </p:sp>
      <p:pic>
        <p:nvPicPr>
          <p:cNvPr id="4" name="Picture 3" descr="Diagram&#10;&#10;Description automatically generated">
            <a:extLst>
              <a:ext uri="{FF2B5EF4-FFF2-40B4-BE49-F238E27FC236}">
                <a16:creationId xmlns:a16="http://schemas.microsoft.com/office/drawing/2014/main" id="{8830E3D7-C79B-A956-8291-DDA44B08AAAE}"/>
              </a:ext>
            </a:extLst>
          </p:cNvPr>
          <p:cNvPicPr>
            <a:picLocks noChangeAspect="1"/>
          </p:cNvPicPr>
          <p:nvPr/>
        </p:nvPicPr>
        <p:blipFill rotWithShape="1">
          <a:blip r:embed="rId2"/>
          <a:srcRect b="6846"/>
          <a:stretch/>
        </p:blipFill>
        <p:spPr>
          <a:xfrm>
            <a:off x="1240912" y="2421112"/>
            <a:ext cx="2599537" cy="1819890"/>
          </a:xfrm>
          <a:prstGeom prst="rect">
            <a:avLst/>
          </a:prstGeom>
        </p:spPr>
      </p:pic>
      <p:pic>
        <p:nvPicPr>
          <p:cNvPr id="6" name="Picture 5" descr="Diagram&#10;&#10;Description automatically generated">
            <a:extLst>
              <a:ext uri="{FF2B5EF4-FFF2-40B4-BE49-F238E27FC236}">
                <a16:creationId xmlns:a16="http://schemas.microsoft.com/office/drawing/2014/main" id="{0992B1E1-B355-8598-7A79-6FF429FC46D9}"/>
              </a:ext>
            </a:extLst>
          </p:cNvPr>
          <p:cNvPicPr>
            <a:picLocks noChangeAspect="1"/>
          </p:cNvPicPr>
          <p:nvPr/>
        </p:nvPicPr>
        <p:blipFill>
          <a:blip r:embed="rId3"/>
          <a:stretch>
            <a:fillRect/>
          </a:stretch>
        </p:blipFill>
        <p:spPr>
          <a:xfrm>
            <a:off x="4444335" y="2428582"/>
            <a:ext cx="3643808" cy="1819890"/>
          </a:xfrm>
          <a:prstGeom prst="rect">
            <a:avLst/>
          </a:prstGeom>
        </p:spPr>
      </p:pic>
      <p:sp>
        <p:nvSpPr>
          <p:cNvPr id="5" name="Rectangle 4">
            <a:extLst>
              <a:ext uri="{FF2B5EF4-FFF2-40B4-BE49-F238E27FC236}">
                <a16:creationId xmlns:a16="http://schemas.microsoft.com/office/drawing/2014/main" id="{CC53437D-60F9-9283-A362-4A454DC35D2E}"/>
              </a:ext>
            </a:extLst>
          </p:cNvPr>
          <p:cNvSpPr/>
          <p:nvPr/>
        </p:nvSpPr>
        <p:spPr>
          <a:xfrm>
            <a:off x="3334603" y="3799821"/>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A59C9F-8D7F-3EBB-57C7-94B3080AAF38}"/>
              </a:ext>
            </a:extLst>
          </p:cNvPr>
          <p:cNvSpPr/>
          <p:nvPr/>
        </p:nvSpPr>
        <p:spPr>
          <a:xfrm>
            <a:off x="3334603" y="4019832"/>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690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a:xfrm>
            <a:off x="533919" y="107119"/>
            <a:ext cx="8479452" cy="857542"/>
          </a:xfrm>
        </p:spPr>
        <p:txBody>
          <a:bodyPr>
            <a:normAutofit/>
          </a:bodyPr>
          <a:lstStyle/>
          <a:p>
            <a:r>
              <a:rPr lang="en-US"/>
              <a:t>Feedforward Neural Network: The Neurons</a:t>
            </a:r>
          </a:p>
        </p:txBody>
      </p:sp>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a:xfrm>
            <a:off x="533919" y="1390650"/>
            <a:ext cx="8085415" cy="3870119"/>
          </a:xfrm>
        </p:spPr>
        <p:txBody>
          <a:bodyPr>
            <a:normAutofit/>
          </a:bodyPr>
          <a:lstStyle/>
          <a:p>
            <a:r>
              <a:rPr lang="en-US"/>
              <a:t>A mathematical model of neuron is “</a:t>
            </a:r>
            <a:r>
              <a:rPr lang="en-US" b="1"/>
              <a:t>perceptron</a:t>
            </a:r>
            <a:r>
              <a:rPr lang="en-US"/>
              <a:t>”. </a:t>
            </a:r>
          </a:p>
          <a:p>
            <a:r>
              <a:rPr lang="en-US"/>
              <a:t>It consists of a non-linear function that “fires” if </a:t>
            </a:r>
            <a:br>
              <a:rPr lang="en-US"/>
            </a:br>
            <a:r>
              <a:rPr lang="en-US"/>
              <a:t>the affine (linear) function of inputs is above a threshold. </a:t>
            </a:r>
          </a:p>
          <a:p>
            <a:endParaRPr lang="en-US"/>
          </a:p>
          <a:p>
            <a:endParaRPr lang="en-US"/>
          </a:p>
          <a:p>
            <a:endParaRPr lang="en-US"/>
          </a:p>
          <a:p>
            <a:endParaRPr lang="en-US"/>
          </a:p>
          <a:p>
            <a:endParaRPr lang="en-US"/>
          </a:p>
          <a:p>
            <a:endParaRPr lang="en-US"/>
          </a:p>
          <a:p>
            <a:endParaRPr lang="en-US"/>
          </a:p>
          <a:p>
            <a:r>
              <a:rPr lang="en-US"/>
              <a:t>The bias is the negative of the threshold T in the previous slide</a:t>
            </a:r>
          </a:p>
        </p:txBody>
      </p:sp>
      <p:pic>
        <p:nvPicPr>
          <p:cNvPr id="4" name="Picture 3" descr="Diagram&#10;&#10;Description automatically generated">
            <a:extLst>
              <a:ext uri="{FF2B5EF4-FFF2-40B4-BE49-F238E27FC236}">
                <a16:creationId xmlns:a16="http://schemas.microsoft.com/office/drawing/2014/main" id="{8830E3D7-C79B-A956-8291-DDA44B08AAAE}"/>
              </a:ext>
            </a:extLst>
          </p:cNvPr>
          <p:cNvPicPr>
            <a:picLocks noChangeAspect="1"/>
          </p:cNvPicPr>
          <p:nvPr/>
        </p:nvPicPr>
        <p:blipFill rotWithShape="1">
          <a:blip r:embed="rId2"/>
          <a:srcRect b="6846"/>
          <a:stretch/>
        </p:blipFill>
        <p:spPr>
          <a:xfrm>
            <a:off x="6840077" y="994842"/>
            <a:ext cx="2161419" cy="151317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B19584-F8F4-14D6-F53D-D300B8224C79}"/>
                  </a:ext>
                </a:extLst>
              </p:cNvPr>
              <p:cNvSpPr txBox="1"/>
              <p:nvPr/>
            </p:nvSpPr>
            <p:spPr>
              <a:xfrm>
                <a:off x="997528" y="2609069"/>
                <a:ext cx="2397066" cy="865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y</m:t>
                      </m:r>
                      <m:r>
                        <a:rPr lang="en-US" sz="2000" b="0" i="0" smtClean="0">
                          <a:latin typeface="Cambria Math" panose="02040503050406030204" pitchFamily="18" charset="0"/>
                        </a:rPr>
                        <m:t>= </m:t>
                      </m:r>
                      <m:r>
                        <a:rPr lang="en-US" sz="2000">
                          <a:latin typeface="Cambria Math" panose="02040503050406030204" pitchFamily="18" charset="0"/>
                        </a:rPr>
                        <m:t>𝜎</m:t>
                      </m:r>
                      <m:d>
                        <m:dPr>
                          <m:ctrlPr>
                            <a:rPr lang="en-US" sz="2000" i="1">
                              <a:latin typeface="Cambria Math" panose="02040503050406030204" pitchFamily="18" charset="0"/>
                            </a:rPr>
                          </m:ctrlPr>
                        </m:dPr>
                        <m:e>
                          <m:r>
                            <a:rPr lang="en-US" sz="2000" b="0" i="1" smtClean="0">
                              <a:latin typeface="Cambria Math" panose="02040503050406030204" pitchFamily="18" charset="0"/>
                            </a:rPr>
                            <m:t>𝑏</m:t>
                          </m:r>
                          <m:r>
                            <a:rPr lang="en-US" sz="2000" b="0" i="1" smtClean="0">
                              <a:latin typeface="Cambria Math" panose="02040503050406030204" pitchFamily="18" charset="0"/>
                            </a:rPr>
                            <m:t>+</m:t>
                          </m:r>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𝑤</m:t>
                                  </m:r>
                                </m:e>
                                <m:sub>
                                  <m:r>
                                    <a:rPr lang="en-US" sz="2000" b="0" i="1" smtClean="0">
                                      <a:latin typeface="Cambria Math" panose="02040503050406030204" pitchFamily="18" charset="0"/>
                                    </a:rPr>
                                    <m:t>𝑖</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e>
                          </m:nary>
                        </m:e>
                      </m:d>
                    </m:oMath>
                  </m:oMathPara>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C1B19584-F8F4-14D6-F53D-D300B8224C79}"/>
                  </a:ext>
                </a:extLst>
              </p:cNvPr>
              <p:cNvSpPr txBox="1">
                <a:spLocks noRot="1" noChangeAspect="1" noMove="1" noResize="1" noEditPoints="1" noAdjustHandles="1" noChangeArrowheads="1" noChangeShapeType="1" noTextEdit="1"/>
              </p:cNvSpPr>
              <p:nvPr/>
            </p:nvSpPr>
            <p:spPr>
              <a:xfrm>
                <a:off x="997528" y="2609069"/>
                <a:ext cx="2397066" cy="865493"/>
              </a:xfrm>
              <a:prstGeom prst="rect">
                <a:avLst/>
              </a:prstGeom>
              <a:blipFill>
                <a:blip r:embed="rId3"/>
                <a:stretch>
                  <a:fillRect b="-13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269F0C-A7B4-3BB7-CDA5-49DC9C2DC2C7}"/>
                  </a:ext>
                </a:extLst>
              </p:cNvPr>
              <p:cNvSpPr txBox="1"/>
              <p:nvPr/>
            </p:nvSpPr>
            <p:spPr>
              <a:xfrm>
                <a:off x="961902" y="3663888"/>
                <a:ext cx="3519233" cy="436210"/>
              </a:xfrm>
              <a:prstGeom prst="rect">
                <a:avLst/>
              </a:prstGeom>
              <a:noFill/>
            </p:spPr>
            <p:txBody>
              <a:bodyPr wrap="none" lIns="0" tIns="0" rIns="0" bIns="0" rtlCol="0">
                <a:spAutoFit/>
              </a:bodyPr>
              <a:lstStyle/>
              <a:p>
                <a14:m>
                  <m:oMath xmlns:m="http://schemas.openxmlformats.org/officeDocument/2006/math">
                    <m:r>
                      <a:rPr lang="en-US" sz="2000" smtClean="0">
                        <a:latin typeface="Cambria Math" panose="02040503050406030204" pitchFamily="18" charset="0"/>
                      </a:rPr>
                      <m:t>𝜎</m:t>
                    </m:r>
                    <m:d>
                      <m:dPr>
                        <m:ctrlPr>
                          <a:rPr lang="en-US" sz="2000" i="1">
                            <a:latin typeface="Cambria Math" panose="02040503050406030204" pitchFamily="18" charset="0"/>
                          </a:rPr>
                        </m:ctrlPr>
                      </m:dPr>
                      <m:e>
                        <m:r>
                          <a:rPr lang="en-US" sz="2000" b="0" i="1" smtClean="0">
                            <a:latin typeface="Cambria Math" panose="02040503050406030204" pitchFamily="18" charset="0"/>
                          </a:rPr>
                          <m:t>𝑧</m:t>
                        </m:r>
                      </m:e>
                    </m:d>
                    <m:r>
                      <a:rPr lang="en-US" sz="2000" smtClean="0">
                        <a:latin typeface="Cambria Math" panose="02040503050406030204" pitchFamily="18" charset="0"/>
                      </a:rPr>
                      <m:t>=</m:t>
                    </m:r>
                    <m:f>
                      <m:fPr>
                        <m:ctrlPr>
                          <a:rPr lang="en-US" sz="2000" i="1" smtClean="0">
                            <a:latin typeface="Cambria Math" panose="02040503050406030204" pitchFamily="18" charset="0"/>
                          </a:rPr>
                        </m:ctrlPr>
                      </m:fPr>
                      <m:num>
                        <m:r>
                          <a:rPr lang="en-US" sz="2000" smtClean="0">
                            <a:latin typeface="Cambria Math" panose="02040503050406030204" pitchFamily="18" charset="0"/>
                          </a:rPr>
                          <m:t>1</m:t>
                        </m:r>
                      </m:num>
                      <m:den>
                        <m:r>
                          <a:rPr lang="en-US" sz="2000" smtClean="0">
                            <a:latin typeface="Cambria Math" panose="02040503050406030204" pitchFamily="18" charset="0"/>
                          </a:rPr>
                          <m:t>1+</m:t>
                        </m:r>
                        <m:sSup>
                          <m:sSupPr>
                            <m:ctrlPr>
                              <a:rPr lang="en-US" sz="2000" i="1" smtClean="0">
                                <a:latin typeface="Cambria Math" panose="02040503050406030204" pitchFamily="18" charset="0"/>
                              </a:rPr>
                            </m:ctrlPr>
                          </m:sSupPr>
                          <m:e>
                            <m:r>
                              <a:rPr lang="en-US" sz="2000" smtClean="0">
                                <a:latin typeface="Cambria Math" panose="02040503050406030204" pitchFamily="18" charset="0"/>
                              </a:rPr>
                              <m:t>𝑒</m:t>
                            </m:r>
                          </m:e>
                          <m:sup>
                            <m:r>
                              <a:rPr lang="en-US" sz="2000" smtClean="0">
                                <a:latin typeface="Cambria Math" panose="02040503050406030204" pitchFamily="18" charset="0"/>
                              </a:rPr>
                              <m:t>−</m:t>
                            </m:r>
                            <m:r>
                              <a:rPr lang="en-US" sz="2000" smtClean="0">
                                <a:latin typeface="Cambria Math" panose="02040503050406030204" pitchFamily="18" charset="0"/>
                              </a:rPr>
                              <m:t>𝑥</m:t>
                            </m:r>
                          </m:sup>
                        </m:sSup>
                      </m:den>
                    </m:f>
                  </m:oMath>
                </a14:m>
                <a:r>
                  <a:rPr lang="en-US" sz="2000">
                    <a:latin typeface="Corbel" panose="020B0503020204020204" pitchFamily="34" charset="0"/>
                    <a:ea typeface="Tahoma" panose="020B0604030504040204" pitchFamily="34" charset="0"/>
                    <a:cs typeface="Tahoma" panose="020B0604030504040204" pitchFamily="34" charset="0"/>
                  </a:rPr>
                  <a:t>  (sigmoid function)</a:t>
                </a:r>
              </a:p>
            </p:txBody>
          </p:sp>
        </mc:Choice>
        <mc:Fallback xmlns="">
          <p:sp>
            <p:nvSpPr>
              <p:cNvPr id="10" name="TextBox 9">
                <a:extLst>
                  <a:ext uri="{FF2B5EF4-FFF2-40B4-BE49-F238E27FC236}">
                    <a16:creationId xmlns:a16="http://schemas.microsoft.com/office/drawing/2014/main" id="{18269F0C-A7B4-3BB7-CDA5-49DC9C2DC2C7}"/>
                  </a:ext>
                </a:extLst>
              </p:cNvPr>
              <p:cNvSpPr txBox="1">
                <a:spLocks noRot="1" noChangeAspect="1" noMove="1" noResize="1" noEditPoints="1" noAdjustHandles="1" noChangeArrowheads="1" noChangeShapeType="1" noTextEdit="1"/>
              </p:cNvSpPr>
              <p:nvPr/>
            </p:nvSpPr>
            <p:spPr>
              <a:xfrm>
                <a:off x="961902" y="3663888"/>
                <a:ext cx="3519233" cy="436210"/>
              </a:xfrm>
              <a:prstGeom prst="rect">
                <a:avLst/>
              </a:prstGeom>
              <a:blipFill>
                <a:blip r:embed="rId4"/>
                <a:stretch>
                  <a:fillRect l="-1906" t="-2778" r="-1560" b="-2083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C40AAB3-2A41-E38A-4793-F81A49688A17}"/>
              </a:ext>
            </a:extLst>
          </p:cNvPr>
          <p:cNvSpPr/>
          <p:nvPr/>
        </p:nvSpPr>
        <p:spPr>
          <a:xfrm>
            <a:off x="8238699" y="3513218"/>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Description automatically generated">
            <a:extLst>
              <a:ext uri="{FF2B5EF4-FFF2-40B4-BE49-F238E27FC236}">
                <a16:creationId xmlns:a16="http://schemas.microsoft.com/office/drawing/2014/main" id="{69FB88D1-222F-66CE-083E-70A44DC4CA31}"/>
              </a:ext>
            </a:extLst>
          </p:cNvPr>
          <p:cNvPicPr>
            <a:picLocks noChangeAspect="1"/>
          </p:cNvPicPr>
          <p:nvPr/>
        </p:nvPicPr>
        <p:blipFill>
          <a:blip r:embed="rId5"/>
          <a:stretch>
            <a:fillRect/>
          </a:stretch>
        </p:blipFill>
        <p:spPr>
          <a:xfrm>
            <a:off x="4994971" y="2303812"/>
            <a:ext cx="3969570" cy="2181913"/>
          </a:xfrm>
          <a:prstGeom prst="rect">
            <a:avLst/>
          </a:prstGeom>
        </p:spPr>
      </p:pic>
    </p:spTree>
    <p:extLst>
      <p:ext uri="{BB962C8B-B14F-4D97-AF65-F5344CB8AC3E}">
        <p14:creationId xmlns:p14="http://schemas.microsoft.com/office/powerpoint/2010/main" val="11560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a:xfrm>
            <a:off x="533919" y="107119"/>
            <a:ext cx="8479452" cy="857542"/>
          </a:xfrm>
        </p:spPr>
        <p:txBody>
          <a:bodyPr>
            <a:normAutofit/>
          </a:bodyPr>
          <a:lstStyle/>
          <a:p>
            <a:r>
              <a:rPr lang="en-US"/>
              <a:t>Feedforward Neural Network: The Neurons</a:t>
            </a:r>
          </a:p>
        </p:txBody>
      </p:sp>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a:xfrm>
            <a:off x="533919" y="1390650"/>
            <a:ext cx="8085415" cy="3870119"/>
          </a:xfrm>
        </p:spPr>
        <p:txBody>
          <a:bodyPr>
            <a:normAutofit/>
          </a:bodyPr>
          <a:lstStyle/>
          <a:p>
            <a:r>
              <a:rPr lang="en-US"/>
              <a:t>Sigmoid is a “squashing” function. </a:t>
            </a:r>
          </a:p>
          <a:p>
            <a:pPr lvl="1"/>
            <a:r>
              <a:rPr lang="en-US"/>
              <a:t>It maps small inputs to zero. </a:t>
            </a:r>
          </a:p>
          <a:p>
            <a:pPr lvl="1"/>
            <a:r>
              <a:rPr lang="en-US"/>
              <a:t>It maps large inputs to one. </a:t>
            </a:r>
          </a:p>
          <a:p>
            <a:endParaRPr lang="en-US"/>
          </a:p>
          <a:p>
            <a:endParaRPr lang="en-US"/>
          </a:p>
          <a:p>
            <a:endParaRPr lang="en-US"/>
          </a:p>
          <a:p>
            <a:endParaRPr lang="en-US"/>
          </a:p>
          <a:p>
            <a:endParaRPr lang="en-US"/>
          </a:p>
          <a:p>
            <a:endParaRPr lang="en-US"/>
          </a:p>
          <a:p>
            <a:endParaRPr lang="en-US"/>
          </a:p>
          <a:p>
            <a:r>
              <a:rPr lang="en-US"/>
              <a:t>The bias is the negative of the threshold T in the previous slide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B19584-F8F4-14D6-F53D-D300B8224C79}"/>
                  </a:ext>
                </a:extLst>
              </p:cNvPr>
              <p:cNvSpPr txBox="1"/>
              <p:nvPr/>
            </p:nvSpPr>
            <p:spPr>
              <a:xfrm>
                <a:off x="997528" y="2609069"/>
                <a:ext cx="2397066" cy="865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y</m:t>
                      </m:r>
                      <m:r>
                        <a:rPr lang="en-US" sz="2000" b="0" i="0" smtClean="0">
                          <a:latin typeface="Cambria Math" panose="02040503050406030204" pitchFamily="18" charset="0"/>
                        </a:rPr>
                        <m:t>= </m:t>
                      </m:r>
                      <m:r>
                        <a:rPr lang="en-US" sz="2000">
                          <a:latin typeface="Cambria Math" panose="02040503050406030204" pitchFamily="18" charset="0"/>
                        </a:rPr>
                        <m:t>𝜎</m:t>
                      </m:r>
                      <m:d>
                        <m:dPr>
                          <m:ctrlPr>
                            <a:rPr lang="en-US" sz="2000" i="1">
                              <a:latin typeface="Cambria Math" panose="02040503050406030204" pitchFamily="18" charset="0"/>
                            </a:rPr>
                          </m:ctrlPr>
                        </m:dPr>
                        <m:e>
                          <m:r>
                            <a:rPr lang="en-US" sz="2000" b="0" i="1" smtClean="0">
                              <a:latin typeface="Cambria Math" panose="02040503050406030204" pitchFamily="18" charset="0"/>
                            </a:rPr>
                            <m:t>𝑏</m:t>
                          </m:r>
                          <m:r>
                            <a:rPr lang="en-US" sz="2000" b="0" i="1" smtClean="0">
                              <a:latin typeface="Cambria Math" panose="02040503050406030204" pitchFamily="18" charset="0"/>
                            </a:rPr>
                            <m:t>+</m:t>
                          </m:r>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𝑤</m:t>
                                  </m:r>
                                </m:e>
                                <m:sub>
                                  <m:r>
                                    <a:rPr lang="en-US" sz="2000" b="0" i="1" smtClean="0">
                                      <a:latin typeface="Cambria Math" panose="02040503050406030204" pitchFamily="18" charset="0"/>
                                    </a:rPr>
                                    <m:t>𝑖</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e>
                          </m:nary>
                        </m:e>
                      </m:d>
                    </m:oMath>
                  </m:oMathPara>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C1B19584-F8F4-14D6-F53D-D300B8224C79}"/>
                  </a:ext>
                </a:extLst>
              </p:cNvPr>
              <p:cNvSpPr txBox="1">
                <a:spLocks noRot="1" noChangeAspect="1" noMove="1" noResize="1" noEditPoints="1" noAdjustHandles="1" noChangeArrowheads="1" noChangeShapeType="1" noTextEdit="1"/>
              </p:cNvSpPr>
              <p:nvPr/>
            </p:nvSpPr>
            <p:spPr>
              <a:xfrm>
                <a:off x="997528" y="2609069"/>
                <a:ext cx="2397066" cy="865493"/>
              </a:xfrm>
              <a:prstGeom prst="rect">
                <a:avLst/>
              </a:prstGeom>
              <a:blipFill>
                <a:blip r:embed="rId2"/>
                <a:stretch>
                  <a:fillRect b="-13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269F0C-A7B4-3BB7-CDA5-49DC9C2DC2C7}"/>
                  </a:ext>
                </a:extLst>
              </p:cNvPr>
              <p:cNvSpPr txBox="1"/>
              <p:nvPr/>
            </p:nvSpPr>
            <p:spPr>
              <a:xfrm>
                <a:off x="961902" y="3663888"/>
                <a:ext cx="3519233" cy="436210"/>
              </a:xfrm>
              <a:prstGeom prst="rect">
                <a:avLst/>
              </a:prstGeom>
              <a:noFill/>
            </p:spPr>
            <p:txBody>
              <a:bodyPr wrap="none" lIns="0" tIns="0" rIns="0" bIns="0" rtlCol="0">
                <a:spAutoFit/>
              </a:bodyPr>
              <a:lstStyle/>
              <a:p>
                <a14:m>
                  <m:oMath xmlns:m="http://schemas.openxmlformats.org/officeDocument/2006/math">
                    <m:r>
                      <a:rPr lang="en-US" sz="2000" smtClean="0">
                        <a:latin typeface="Cambria Math" panose="02040503050406030204" pitchFamily="18" charset="0"/>
                      </a:rPr>
                      <m:t>𝜎</m:t>
                    </m:r>
                    <m:d>
                      <m:dPr>
                        <m:ctrlPr>
                          <a:rPr lang="en-US" sz="2000" i="1">
                            <a:latin typeface="Cambria Math" panose="02040503050406030204" pitchFamily="18" charset="0"/>
                          </a:rPr>
                        </m:ctrlPr>
                      </m:dPr>
                      <m:e>
                        <m:r>
                          <a:rPr lang="en-US" sz="2000" b="0" i="1" smtClean="0">
                            <a:latin typeface="Cambria Math" panose="02040503050406030204" pitchFamily="18" charset="0"/>
                          </a:rPr>
                          <m:t>𝑧</m:t>
                        </m:r>
                      </m:e>
                    </m:d>
                    <m:r>
                      <a:rPr lang="en-US" sz="2000" smtClean="0">
                        <a:latin typeface="Cambria Math" panose="02040503050406030204" pitchFamily="18" charset="0"/>
                      </a:rPr>
                      <m:t>=</m:t>
                    </m:r>
                    <m:f>
                      <m:fPr>
                        <m:ctrlPr>
                          <a:rPr lang="en-US" sz="2000" i="1" smtClean="0">
                            <a:latin typeface="Cambria Math" panose="02040503050406030204" pitchFamily="18" charset="0"/>
                          </a:rPr>
                        </m:ctrlPr>
                      </m:fPr>
                      <m:num>
                        <m:r>
                          <a:rPr lang="en-US" sz="2000" smtClean="0">
                            <a:latin typeface="Cambria Math" panose="02040503050406030204" pitchFamily="18" charset="0"/>
                          </a:rPr>
                          <m:t>1</m:t>
                        </m:r>
                      </m:num>
                      <m:den>
                        <m:r>
                          <a:rPr lang="en-US" sz="2000" smtClean="0">
                            <a:latin typeface="Cambria Math" panose="02040503050406030204" pitchFamily="18" charset="0"/>
                          </a:rPr>
                          <m:t>1+</m:t>
                        </m:r>
                        <m:sSup>
                          <m:sSupPr>
                            <m:ctrlPr>
                              <a:rPr lang="en-US" sz="2000" i="1" smtClean="0">
                                <a:latin typeface="Cambria Math" panose="02040503050406030204" pitchFamily="18" charset="0"/>
                              </a:rPr>
                            </m:ctrlPr>
                          </m:sSupPr>
                          <m:e>
                            <m:r>
                              <a:rPr lang="en-US" sz="2000" smtClean="0">
                                <a:latin typeface="Cambria Math" panose="02040503050406030204" pitchFamily="18" charset="0"/>
                              </a:rPr>
                              <m:t>𝑒</m:t>
                            </m:r>
                          </m:e>
                          <m:sup>
                            <m:r>
                              <a:rPr lang="en-US" sz="2000" smtClean="0">
                                <a:latin typeface="Cambria Math" panose="02040503050406030204" pitchFamily="18" charset="0"/>
                              </a:rPr>
                              <m:t>−</m:t>
                            </m:r>
                            <m:r>
                              <a:rPr lang="en-US" sz="2000" smtClean="0">
                                <a:latin typeface="Cambria Math" panose="02040503050406030204" pitchFamily="18" charset="0"/>
                              </a:rPr>
                              <m:t>𝑥</m:t>
                            </m:r>
                          </m:sup>
                        </m:sSup>
                      </m:den>
                    </m:f>
                  </m:oMath>
                </a14:m>
                <a:r>
                  <a:rPr lang="en-US" sz="2000">
                    <a:latin typeface="Corbel" panose="020B0503020204020204" pitchFamily="34" charset="0"/>
                    <a:ea typeface="Tahoma" panose="020B0604030504040204" pitchFamily="34" charset="0"/>
                    <a:cs typeface="Tahoma" panose="020B0604030504040204" pitchFamily="34" charset="0"/>
                  </a:rPr>
                  <a:t>  (sigmoid function)</a:t>
                </a:r>
              </a:p>
            </p:txBody>
          </p:sp>
        </mc:Choice>
        <mc:Fallback xmlns="">
          <p:sp>
            <p:nvSpPr>
              <p:cNvPr id="10" name="TextBox 9">
                <a:extLst>
                  <a:ext uri="{FF2B5EF4-FFF2-40B4-BE49-F238E27FC236}">
                    <a16:creationId xmlns:a16="http://schemas.microsoft.com/office/drawing/2014/main" id="{18269F0C-A7B4-3BB7-CDA5-49DC9C2DC2C7}"/>
                  </a:ext>
                </a:extLst>
              </p:cNvPr>
              <p:cNvSpPr txBox="1">
                <a:spLocks noRot="1" noChangeAspect="1" noMove="1" noResize="1" noEditPoints="1" noAdjustHandles="1" noChangeArrowheads="1" noChangeShapeType="1" noTextEdit="1"/>
              </p:cNvSpPr>
              <p:nvPr/>
            </p:nvSpPr>
            <p:spPr>
              <a:xfrm>
                <a:off x="961902" y="3663888"/>
                <a:ext cx="3519233" cy="436210"/>
              </a:xfrm>
              <a:prstGeom prst="rect">
                <a:avLst/>
              </a:prstGeom>
              <a:blipFill>
                <a:blip r:embed="rId3"/>
                <a:stretch>
                  <a:fillRect l="-1906" t="-2778" r="-1560" b="-2083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C40AAB3-2A41-E38A-4793-F81A49688A17}"/>
              </a:ext>
            </a:extLst>
          </p:cNvPr>
          <p:cNvSpPr/>
          <p:nvPr/>
        </p:nvSpPr>
        <p:spPr>
          <a:xfrm>
            <a:off x="8238699" y="3513218"/>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Description automatically generated">
            <a:extLst>
              <a:ext uri="{FF2B5EF4-FFF2-40B4-BE49-F238E27FC236}">
                <a16:creationId xmlns:a16="http://schemas.microsoft.com/office/drawing/2014/main" id="{69FB88D1-222F-66CE-083E-70A44DC4CA31}"/>
              </a:ext>
            </a:extLst>
          </p:cNvPr>
          <p:cNvPicPr>
            <a:picLocks noChangeAspect="1"/>
          </p:cNvPicPr>
          <p:nvPr/>
        </p:nvPicPr>
        <p:blipFill>
          <a:blip r:embed="rId4"/>
          <a:stretch>
            <a:fillRect/>
          </a:stretch>
        </p:blipFill>
        <p:spPr>
          <a:xfrm>
            <a:off x="4994971" y="2303812"/>
            <a:ext cx="3969570" cy="2181913"/>
          </a:xfrm>
          <a:prstGeom prst="rect">
            <a:avLst/>
          </a:prstGeom>
        </p:spPr>
      </p:pic>
      <p:sp>
        <p:nvSpPr>
          <p:cNvPr id="11" name="object 14">
            <a:extLst>
              <a:ext uri="{FF2B5EF4-FFF2-40B4-BE49-F238E27FC236}">
                <a16:creationId xmlns:a16="http://schemas.microsoft.com/office/drawing/2014/main" id="{D8866C5A-2903-FFDD-07C2-D087D62A1A74}"/>
              </a:ext>
            </a:extLst>
          </p:cNvPr>
          <p:cNvSpPr/>
          <p:nvPr/>
        </p:nvSpPr>
        <p:spPr>
          <a:xfrm>
            <a:off x="6468021" y="1216262"/>
            <a:ext cx="2039083" cy="1173661"/>
          </a:xfrm>
          <a:prstGeom prst="rect">
            <a:avLst/>
          </a:prstGeom>
          <a:blipFill>
            <a:blip r:embed="rId5"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1363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51268" y="1443070"/>
            <a:ext cx="919163" cy="1233030"/>
          </a:xfrm>
          <a:prstGeom prst="rect">
            <a:avLst/>
          </a:prstGeom>
        </p:spPr>
        <p:txBody>
          <a:bodyPr vert="horz" wrap="square" lIns="0" tIns="9525" rIns="0" bIns="0" rtlCol="0">
            <a:spAutoFit/>
          </a:bodyPr>
          <a:lstStyle/>
          <a:p>
            <a:pPr marL="9525" defTabSz="685800">
              <a:spcBef>
                <a:spcPts val="75"/>
              </a:spcBef>
              <a:buClrTx/>
              <a:defRPr/>
            </a:pPr>
            <a:r>
              <a:rPr sz="1800" kern="1200" spc="-4">
                <a:latin typeface="Corbel" panose="020B0503020204020204" pitchFamily="34" charset="0"/>
                <a:ea typeface="Tahoma" panose="020B0604030504040204" pitchFamily="34" charset="0"/>
                <a:cs typeface="Tahoma" panose="020B0604030504040204" pitchFamily="34" charset="0"/>
              </a:rPr>
              <a:t>Sigmoid</a:t>
            </a:r>
            <a:endParaRPr sz="1800" kern="1200">
              <a:latin typeface="Corbel" panose="020B0503020204020204" pitchFamily="34" charset="0"/>
              <a:ea typeface="Tahoma" panose="020B0604030504040204" pitchFamily="34" charset="0"/>
              <a:cs typeface="Tahoma" panose="020B0604030504040204" pitchFamily="34" charset="0"/>
            </a:endParaRPr>
          </a:p>
          <a:p>
            <a:pPr defTabSz="685800">
              <a:buClrTx/>
              <a:defRPr/>
            </a:pPr>
            <a:endParaRPr sz="2025" kern="1200">
              <a:latin typeface="Corbel" panose="020B0503020204020204" pitchFamily="34" charset="0"/>
              <a:ea typeface="Tahoma" panose="020B0604030504040204" pitchFamily="34" charset="0"/>
              <a:cs typeface="Times New Roman"/>
            </a:endParaRPr>
          </a:p>
          <a:p>
            <a:pPr defTabSz="685800">
              <a:spcBef>
                <a:spcPts val="15"/>
              </a:spcBef>
              <a:buClrTx/>
              <a:defRPr/>
            </a:pPr>
            <a:endParaRPr sz="2325" kern="1200">
              <a:latin typeface="Corbel" panose="020B0503020204020204" pitchFamily="34" charset="0"/>
              <a:ea typeface="Tahoma" panose="020B0604030504040204" pitchFamily="34" charset="0"/>
              <a:cs typeface="Times New Roman"/>
            </a:endParaRPr>
          </a:p>
          <a:p>
            <a:pPr marL="9525" defTabSz="685800">
              <a:buClrTx/>
              <a:defRPr/>
            </a:pPr>
            <a:r>
              <a:rPr sz="1800" kern="1200">
                <a:latin typeface="Corbel" panose="020B0503020204020204" pitchFamily="34" charset="0"/>
                <a:ea typeface="Tahoma" panose="020B0604030504040204" pitchFamily="34" charset="0"/>
                <a:cs typeface="Tahoma" panose="020B0604030504040204" pitchFamily="34" charset="0"/>
              </a:rPr>
              <a:t>tanh</a:t>
            </a:r>
          </a:p>
        </p:txBody>
      </p:sp>
      <p:sp>
        <p:nvSpPr>
          <p:cNvPr id="4" name="object 4"/>
          <p:cNvSpPr txBox="1"/>
          <p:nvPr/>
        </p:nvSpPr>
        <p:spPr>
          <a:xfrm>
            <a:off x="1451268" y="3322228"/>
            <a:ext cx="616268" cy="286617"/>
          </a:xfrm>
          <a:prstGeom prst="rect">
            <a:avLst/>
          </a:prstGeom>
        </p:spPr>
        <p:txBody>
          <a:bodyPr vert="horz" wrap="square" lIns="0" tIns="9525" rIns="0" bIns="0" rtlCol="0">
            <a:spAutoFit/>
          </a:bodyPr>
          <a:lstStyle/>
          <a:p>
            <a:pPr marL="9525" defTabSz="685800">
              <a:spcBef>
                <a:spcPts val="75"/>
              </a:spcBef>
              <a:buClrTx/>
              <a:defRPr/>
            </a:pPr>
            <a:r>
              <a:rPr sz="1800" kern="1200" spc="-4">
                <a:latin typeface="Corbel" panose="020B0503020204020204" pitchFamily="34" charset="0"/>
                <a:ea typeface="Tahoma" panose="020B0604030504040204" pitchFamily="34" charset="0"/>
                <a:cs typeface="Tahoma" panose="020B0604030504040204" pitchFamily="34" charset="0"/>
              </a:rPr>
              <a:t>ReLU</a:t>
            </a:r>
            <a:endParaRPr sz="1800" kern="1200">
              <a:latin typeface="Corbel" panose="020B0503020204020204" pitchFamily="34" charset="0"/>
              <a:ea typeface="Tahoma" panose="020B0604030504040204" pitchFamily="34" charset="0"/>
              <a:cs typeface="Tahoma" panose="020B0604030504040204" pitchFamily="34" charset="0"/>
            </a:endParaRPr>
          </a:p>
        </p:txBody>
      </p:sp>
      <p:sp>
        <p:nvSpPr>
          <p:cNvPr id="5" name="object 5"/>
          <p:cNvSpPr txBox="1"/>
          <p:nvPr/>
        </p:nvSpPr>
        <p:spPr>
          <a:xfrm>
            <a:off x="4755478" y="1396552"/>
            <a:ext cx="1325879" cy="286617"/>
          </a:xfrm>
          <a:prstGeom prst="rect">
            <a:avLst/>
          </a:prstGeom>
        </p:spPr>
        <p:txBody>
          <a:bodyPr vert="horz" wrap="square" lIns="0" tIns="9525" rIns="0" bIns="0" rtlCol="0">
            <a:spAutoFit/>
          </a:bodyPr>
          <a:lstStyle/>
          <a:p>
            <a:pPr marL="9525" defTabSz="685800">
              <a:spcBef>
                <a:spcPts val="75"/>
              </a:spcBef>
              <a:buClrTx/>
              <a:defRPr/>
            </a:pPr>
            <a:r>
              <a:rPr sz="1800" kern="1200" spc="-4">
                <a:latin typeface="Corbel" panose="020B0503020204020204" pitchFamily="34" charset="0"/>
                <a:ea typeface="Tahoma" panose="020B0604030504040204" pitchFamily="34" charset="0"/>
                <a:cs typeface="Tahoma" panose="020B0604030504040204" pitchFamily="34" charset="0"/>
              </a:rPr>
              <a:t>Leaky</a:t>
            </a:r>
            <a:r>
              <a:rPr sz="1800" kern="1200" spc="-68">
                <a:latin typeface="Corbel" panose="020B0503020204020204" pitchFamily="34" charset="0"/>
                <a:ea typeface="Tahoma" panose="020B0604030504040204" pitchFamily="34" charset="0"/>
                <a:cs typeface="Tahoma" panose="020B0604030504040204" pitchFamily="34" charset="0"/>
              </a:rPr>
              <a:t> </a:t>
            </a:r>
            <a:r>
              <a:rPr sz="1800" kern="1200" spc="-4">
                <a:latin typeface="Corbel" panose="020B0503020204020204" pitchFamily="34" charset="0"/>
                <a:ea typeface="Tahoma" panose="020B0604030504040204" pitchFamily="34" charset="0"/>
                <a:cs typeface="Tahoma" panose="020B0604030504040204" pitchFamily="34" charset="0"/>
              </a:rPr>
              <a:t>ReLU</a:t>
            </a:r>
            <a:endParaRPr sz="1800" kern="1200">
              <a:latin typeface="Corbel" panose="020B0503020204020204" pitchFamily="34" charset="0"/>
              <a:ea typeface="Tahoma" panose="020B0604030504040204" pitchFamily="34" charset="0"/>
              <a:cs typeface="Tahoma" panose="020B0604030504040204" pitchFamily="34" charset="0"/>
            </a:endParaRPr>
          </a:p>
        </p:txBody>
      </p:sp>
      <p:sp>
        <p:nvSpPr>
          <p:cNvPr id="6" name="object 6"/>
          <p:cNvSpPr txBox="1"/>
          <p:nvPr/>
        </p:nvSpPr>
        <p:spPr>
          <a:xfrm>
            <a:off x="4812613" y="2451292"/>
            <a:ext cx="819150" cy="286617"/>
          </a:xfrm>
          <a:prstGeom prst="rect">
            <a:avLst/>
          </a:prstGeom>
        </p:spPr>
        <p:txBody>
          <a:bodyPr vert="horz" wrap="square" lIns="0" tIns="9525" rIns="0" bIns="0" rtlCol="0">
            <a:spAutoFit/>
          </a:bodyPr>
          <a:lstStyle/>
          <a:p>
            <a:pPr marL="9525" defTabSz="685800">
              <a:spcBef>
                <a:spcPts val="75"/>
              </a:spcBef>
              <a:buClrTx/>
              <a:defRPr/>
            </a:pPr>
            <a:r>
              <a:rPr sz="1800" kern="1200">
                <a:latin typeface="Corbel" panose="020B0503020204020204" pitchFamily="34" charset="0"/>
                <a:ea typeface="Tahoma" panose="020B0604030504040204" pitchFamily="34" charset="0"/>
                <a:cs typeface="Tahoma" panose="020B0604030504040204" pitchFamily="34" charset="0"/>
              </a:rPr>
              <a:t>Maxout</a:t>
            </a:r>
          </a:p>
        </p:txBody>
      </p:sp>
      <p:sp>
        <p:nvSpPr>
          <p:cNvPr id="7" name="object 7"/>
          <p:cNvSpPr txBox="1"/>
          <p:nvPr/>
        </p:nvSpPr>
        <p:spPr>
          <a:xfrm>
            <a:off x="4846397" y="3265249"/>
            <a:ext cx="475774" cy="286617"/>
          </a:xfrm>
          <a:prstGeom prst="rect">
            <a:avLst/>
          </a:prstGeom>
        </p:spPr>
        <p:txBody>
          <a:bodyPr vert="horz" wrap="square" lIns="0" tIns="9525" rIns="0" bIns="0" rtlCol="0">
            <a:spAutoFit/>
          </a:bodyPr>
          <a:lstStyle/>
          <a:p>
            <a:pPr marL="9525" defTabSz="685800">
              <a:spcBef>
                <a:spcPts val="75"/>
              </a:spcBef>
              <a:buClrTx/>
              <a:defRPr/>
            </a:pPr>
            <a:r>
              <a:rPr sz="1800" kern="1200" spc="-4">
                <a:latin typeface="Corbel" panose="020B0503020204020204" pitchFamily="34" charset="0"/>
                <a:ea typeface="Tahoma" panose="020B0604030504040204" pitchFamily="34" charset="0"/>
                <a:cs typeface="Tahoma" panose="020B0604030504040204" pitchFamily="34" charset="0"/>
              </a:rPr>
              <a:t>ELU</a:t>
            </a:r>
            <a:endParaRPr sz="1800" kern="1200">
              <a:latin typeface="Corbel" panose="020B0503020204020204" pitchFamily="34" charset="0"/>
              <a:ea typeface="Tahoma" panose="020B0604030504040204" pitchFamily="34" charset="0"/>
              <a:cs typeface="Tahoma" panose="020B0604030504040204" pitchFamily="34" charset="0"/>
            </a:endParaRPr>
          </a:p>
        </p:txBody>
      </p:sp>
      <p:sp>
        <p:nvSpPr>
          <p:cNvPr id="8" name="object 8"/>
          <p:cNvSpPr/>
          <p:nvPr/>
        </p:nvSpPr>
        <p:spPr>
          <a:xfrm>
            <a:off x="1472401" y="1789714"/>
            <a:ext cx="1237553" cy="286972"/>
          </a:xfrm>
          <a:prstGeom prst="rect">
            <a:avLst/>
          </a:prstGeom>
          <a:blipFill>
            <a:blip r:embed="rId3"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9" name="object 9"/>
          <p:cNvSpPr/>
          <p:nvPr/>
        </p:nvSpPr>
        <p:spPr>
          <a:xfrm>
            <a:off x="1472399" y="2677588"/>
            <a:ext cx="808164" cy="262473"/>
          </a:xfrm>
          <a:prstGeom prst="rect">
            <a:avLst/>
          </a:prstGeom>
          <a:blipFill>
            <a:blip r:embed="rId4"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0" name="object 10"/>
          <p:cNvSpPr/>
          <p:nvPr/>
        </p:nvSpPr>
        <p:spPr>
          <a:xfrm>
            <a:off x="1472399" y="3645134"/>
            <a:ext cx="1001606" cy="262481"/>
          </a:xfrm>
          <a:prstGeom prst="rect">
            <a:avLst/>
          </a:prstGeom>
          <a:blipFill>
            <a:blip r:embed="rId5"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1" name="object 11"/>
          <p:cNvSpPr/>
          <p:nvPr/>
        </p:nvSpPr>
        <p:spPr>
          <a:xfrm>
            <a:off x="4791631" y="1696677"/>
            <a:ext cx="1237553" cy="243674"/>
          </a:xfrm>
          <a:prstGeom prst="rect">
            <a:avLst/>
          </a:prstGeom>
          <a:blipFill>
            <a:blip r:embed="rId6"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2" name="object 12"/>
          <p:cNvSpPr/>
          <p:nvPr/>
        </p:nvSpPr>
        <p:spPr>
          <a:xfrm>
            <a:off x="4834456" y="3559154"/>
            <a:ext cx="1423253" cy="534329"/>
          </a:xfrm>
          <a:prstGeom prst="rect">
            <a:avLst/>
          </a:prstGeom>
          <a:blipFill>
            <a:blip r:embed="rId7"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3" name="object 13"/>
          <p:cNvSpPr/>
          <p:nvPr/>
        </p:nvSpPr>
        <p:spPr>
          <a:xfrm>
            <a:off x="4834456" y="2726021"/>
            <a:ext cx="2223220" cy="229602"/>
          </a:xfrm>
          <a:prstGeom prst="rect">
            <a:avLst/>
          </a:prstGeom>
          <a:blipFill>
            <a:blip r:embed="rId8"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4" name="object 14"/>
          <p:cNvSpPr/>
          <p:nvPr/>
        </p:nvSpPr>
        <p:spPr>
          <a:xfrm>
            <a:off x="2955598" y="1419347"/>
            <a:ext cx="1043637" cy="797234"/>
          </a:xfrm>
          <a:prstGeom prst="rect">
            <a:avLst/>
          </a:prstGeom>
          <a:blipFill>
            <a:blip r:embed="rId9"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5" name="object 15"/>
          <p:cNvSpPr/>
          <p:nvPr/>
        </p:nvSpPr>
        <p:spPr>
          <a:xfrm>
            <a:off x="2955605" y="2362479"/>
            <a:ext cx="1043630" cy="795140"/>
          </a:xfrm>
          <a:prstGeom prst="rect">
            <a:avLst/>
          </a:prstGeom>
          <a:blipFill>
            <a:blip r:embed="rId10"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6" name="object 16"/>
          <p:cNvSpPr/>
          <p:nvPr/>
        </p:nvSpPr>
        <p:spPr>
          <a:xfrm>
            <a:off x="2991892" y="3252000"/>
            <a:ext cx="997529" cy="821730"/>
          </a:xfrm>
          <a:prstGeom prst="rect">
            <a:avLst/>
          </a:prstGeom>
          <a:blipFill>
            <a:blip r:embed="rId11"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7" name="object 17"/>
          <p:cNvSpPr/>
          <p:nvPr/>
        </p:nvSpPr>
        <p:spPr>
          <a:xfrm>
            <a:off x="6480505" y="1404849"/>
            <a:ext cx="1043630" cy="813777"/>
          </a:xfrm>
          <a:prstGeom prst="rect">
            <a:avLst/>
          </a:prstGeom>
          <a:blipFill>
            <a:blip r:embed="rId12"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8" name="object 18"/>
          <p:cNvSpPr/>
          <p:nvPr/>
        </p:nvSpPr>
        <p:spPr>
          <a:xfrm>
            <a:off x="6480505" y="3252763"/>
            <a:ext cx="1043630" cy="811712"/>
          </a:xfrm>
          <a:prstGeom prst="rect">
            <a:avLst/>
          </a:prstGeom>
          <a:blipFill>
            <a:blip r:embed="rId13" cstate="print"/>
            <a:stretch>
              <a:fillRect/>
            </a:stretch>
          </a:blipFill>
        </p:spPr>
        <p:txBody>
          <a:bodyPr wrap="square" lIns="0" tIns="0" rIns="0" bIns="0" rtlCol="0"/>
          <a:lstStyle/>
          <a:p>
            <a:pPr defTabSz="685800">
              <a:buClrTx/>
              <a:defRPr/>
            </a:pPr>
            <a:endParaRPr sz="1350" kern="1200">
              <a:latin typeface="Corbel" panose="020B0503020204020204" pitchFamily="34" charset="0"/>
              <a:ea typeface="Tahoma" panose="020B0604030504040204" pitchFamily="34" charset="0"/>
              <a:cs typeface="Tahoma" panose="020B0604030504040204" pitchFamily="34" charset="0"/>
            </a:endParaRPr>
          </a:p>
        </p:txBody>
      </p:sp>
      <p:sp>
        <p:nvSpPr>
          <p:cNvPr id="19" name="object 19"/>
          <p:cNvSpPr txBox="1"/>
          <p:nvPr/>
        </p:nvSpPr>
        <p:spPr>
          <a:xfrm>
            <a:off x="1261444" y="4181132"/>
            <a:ext cx="6656546" cy="195053"/>
          </a:xfrm>
          <a:prstGeom prst="rect">
            <a:avLst/>
          </a:prstGeom>
        </p:spPr>
        <p:txBody>
          <a:bodyPr vert="horz" wrap="square" lIns="0" tIns="0" rIns="0" bIns="0" rtlCol="0">
            <a:spAutoFit/>
          </a:bodyPr>
          <a:lstStyle/>
          <a:p>
            <a:pPr defTabSz="685800">
              <a:lnSpc>
                <a:spcPts val="1549"/>
              </a:lnSpc>
              <a:buClrTx/>
              <a:tabLst>
                <a:tab pos="3940016" algn="l"/>
                <a:tab pos="5483066" algn="l"/>
              </a:tabLst>
              <a:defRPr/>
            </a:pPr>
            <a:r>
              <a:rPr sz="1350" kern="1200" spc="-4">
                <a:solidFill>
                  <a:srgbClr val="FFFFFF"/>
                </a:solidFill>
                <a:latin typeface="Corbel" panose="020B0503020204020204" pitchFamily="34" charset="0"/>
                <a:ea typeface="Tahoma" panose="020B0604030504040204" pitchFamily="34" charset="0"/>
                <a:cs typeface="Tahoma" panose="020B0604030504040204" pitchFamily="34" charset="0"/>
              </a:rPr>
              <a:t>Fei-Fei Li </a:t>
            </a:r>
            <a:r>
              <a:rPr sz="1350" kern="1200">
                <a:solidFill>
                  <a:srgbClr val="FFFFFF"/>
                </a:solidFill>
                <a:latin typeface="Corbel" panose="020B0503020204020204" pitchFamily="34" charset="0"/>
                <a:ea typeface="Tahoma" panose="020B0604030504040204" pitchFamily="34" charset="0"/>
                <a:cs typeface="Tahoma" panose="020B0604030504040204" pitchFamily="34" charset="0"/>
              </a:rPr>
              <a:t>&amp; Justin Johnson &amp;</a:t>
            </a:r>
            <a:r>
              <a:rPr sz="1350" kern="1200" spc="-15">
                <a:solidFill>
                  <a:srgbClr val="FFFFFF"/>
                </a:solidFill>
                <a:latin typeface="Corbel" panose="020B0503020204020204" pitchFamily="34" charset="0"/>
                <a:ea typeface="Tahoma" panose="020B0604030504040204" pitchFamily="34" charset="0"/>
                <a:cs typeface="Tahoma" panose="020B0604030504040204" pitchFamily="34" charset="0"/>
              </a:rPr>
              <a:t> </a:t>
            </a:r>
            <a:r>
              <a:rPr sz="1350" kern="1200" spc="-4">
                <a:solidFill>
                  <a:srgbClr val="FFFFFF"/>
                </a:solidFill>
                <a:latin typeface="Corbel" panose="020B0503020204020204" pitchFamily="34" charset="0"/>
                <a:ea typeface="Tahoma" panose="020B0604030504040204" pitchFamily="34" charset="0"/>
                <a:cs typeface="Tahoma" panose="020B0604030504040204" pitchFamily="34" charset="0"/>
              </a:rPr>
              <a:t>Serena Yeung	</a:t>
            </a:r>
            <a:r>
              <a:rPr sz="2250" kern="1200" spc="-5" baseline="-4166">
                <a:solidFill>
                  <a:srgbClr val="FFFFFF"/>
                </a:solidFill>
                <a:latin typeface="Corbel" panose="020B0503020204020204" pitchFamily="34" charset="0"/>
                <a:ea typeface="Tahoma" panose="020B0604030504040204" pitchFamily="34" charset="0"/>
                <a:cs typeface="Tahoma" panose="020B0604030504040204" pitchFamily="34" charset="0"/>
              </a:rPr>
              <a:t>Lecture </a:t>
            </a:r>
            <a:r>
              <a:rPr sz="2250" kern="1200" baseline="-4166">
                <a:solidFill>
                  <a:srgbClr val="FFFFFF"/>
                </a:solidFill>
                <a:latin typeface="Corbel" panose="020B0503020204020204" pitchFamily="34" charset="0"/>
                <a:ea typeface="Tahoma" panose="020B0604030504040204" pitchFamily="34" charset="0"/>
                <a:cs typeface="Tahoma" panose="020B0604030504040204" pitchFamily="34" charset="0"/>
              </a:rPr>
              <a:t>6</a:t>
            </a:r>
            <a:r>
              <a:rPr sz="2250" kern="1200" spc="-5" baseline="-4166">
                <a:solidFill>
                  <a:srgbClr val="FFFFFF"/>
                </a:solidFill>
                <a:latin typeface="Corbel" panose="020B0503020204020204" pitchFamily="34" charset="0"/>
                <a:ea typeface="Tahoma" panose="020B0604030504040204" pitchFamily="34" charset="0"/>
                <a:cs typeface="Tahoma" panose="020B0604030504040204" pitchFamily="34" charset="0"/>
              </a:rPr>
              <a:t> </a:t>
            </a:r>
            <a:r>
              <a:rPr sz="2250" kern="1200" baseline="-4166">
                <a:solidFill>
                  <a:srgbClr val="FFFFFF"/>
                </a:solidFill>
                <a:latin typeface="Corbel" panose="020B0503020204020204" pitchFamily="34" charset="0"/>
                <a:ea typeface="Tahoma" panose="020B0604030504040204" pitchFamily="34" charset="0"/>
                <a:cs typeface="Tahoma" panose="020B0604030504040204" pitchFamily="34" charset="0"/>
              </a:rPr>
              <a:t>-	</a:t>
            </a:r>
            <a:r>
              <a:rPr sz="2250" kern="1200" spc="-5" baseline="-4166">
                <a:solidFill>
                  <a:srgbClr val="FFFFFF"/>
                </a:solidFill>
                <a:latin typeface="Corbel" panose="020B0503020204020204" pitchFamily="34" charset="0"/>
                <a:ea typeface="Tahoma" panose="020B0604030504040204" pitchFamily="34" charset="0"/>
                <a:cs typeface="Tahoma" panose="020B0604030504040204" pitchFamily="34" charset="0"/>
              </a:rPr>
              <a:t>April 19,</a:t>
            </a:r>
            <a:r>
              <a:rPr sz="2250" kern="1200" spc="-107" baseline="-4166">
                <a:solidFill>
                  <a:srgbClr val="FFFFFF"/>
                </a:solidFill>
                <a:latin typeface="Corbel" panose="020B0503020204020204" pitchFamily="34" charset="0"/>
                <a:ea typeface="Tahoma" panose="020B0604030504040204" pitchFamily="34" charset="0"/>
                <a:cs typeface="Tahoma" panose="020B0604030504040204" pitchFamily="34" charset="0"/>
              </a:rPr>
              <a:t> </a:t>
            </a:r>
            <a:r>
              <a:rPr sz="2250" kern="1200" spc="-5" baseline="-4166">
                <a:solidFill>
                  <a:srgbClr val="FFFFFF"/>
                </a:solidFill>
                <a:latin typeface="Corbel" panose="020B0503020204020204" pitchFamily="34" charset="0"/>
                <a:ea typeface="Tahoma" panose="020B0604030504040204" pitchFamily="34" charset="0"/>
                <a:cs typeface="Tahoma" panose="020B0604030504040204" pitchFamily="34" charset="0"/>
              </a:rPr>
              <a:t>2018</a:t>
            </a:r>
            <a:endParaRPr sz="2250" kern="1200" baseline="-4166">
              <a:latin typeface="Corbel" panose="020B0503020204020204" pitchFamily="34" charset="0"/>
              <a:ea typeface="Tahoma" panose="020B0604030504040204" pitchFamily="34" charset="0"/>
              <a:cs typeface="Tahoma" panose="020B0604030504040204" pitchFamily="34" charset="0"/>
            </a:endParaRPr>
          </a:p>
        </p:txBody>
      </p:sp>
      <p:sp>
        <p:nvSpPr>
          <p:cNvPr id="24" name="Title 23">
            <a:extLst>
              <a:ext uri="{FF2B5EF4-FFF2-40B4-BE49-F238E27FC236}">
                <a16:creationId xmlns:a16="http://schemas.microsoft.com/office/drawing/2014/main" id="{33B0F157-6BD2-4DA8-9474-F6792D9BBAA4}"/>
              </a:ext>
            </a:extLst>
          </p:cNvPr>
          <p:cNvSpPr>
            <a:spLocks noGrp="1"/>
          </p:cNvSpPr>
          <p:nvPr>
            <p:ph type="title"/>
          </p:nvPr>
        </p:nvSpPr>
        <p:spPr/>
        <p:txBody>
          <a:bodyPr/>
          <a:lstStyle/>
          <a:p>
            <a:r>
              <a:rPr lang="en-US" sz="2550"/>
              <a:t>Other Activation Functions </a:t>
            </a:r>
          </a:p>
        </p:txBody>
      </p:sp>
      <p:sp>
        <p:nvSpPr>
          <p:cNvPr id="22" name="object 22"/>
          <p:cNvSpPr txBox="1">
            <a:spLocks noGrp="1"/>
          </p:cNvSpPr>
          <p:nvPr>
            <p:ph type="dt" sz="half" idx="4294967295"/>
          </p:nvPr>
        </p:nvSpPr>
        <p:spPr>
          <a:xfrm>
            <a:off x="0" y="0"/>
            <a:ext cx="0" cy="7181850"/>
          </a:xfrm>
          <a:prstGeom prst="rect">
            <a:avLst/>
          </a:prstGeom>
        </p:spPr>
        <p:txBody>
          <a:bodyPr vert="horz" wrap="square" lIns="0" tIns="0" rIns="0" bIns="0" numCol="1" rtlCol="0" anchor="t" anchorCtr="0" compatLnSpc="1">
            <a:prstTxWarp prst="textNoShape">
              <a:avLst/>
            </a:prstTxWarp>
            <a:spAutoFit/>
          </a:bodyPr>
          <a:lstStyle/>
          <a:p>
            <a:pPr marL="9525" defTabSz="685800">
              <a:lnSpc>
                <a:spcPts val="1568"/>
              </a:lnSpc>
              <a:buClrTx/>
              <a:defRPr/>
            </a:pPr>
            <a:r>
              <a:rPr kern="1200" spc="-4">
                <a:solidFill>
                  <a:srgbClr val="FFFFFF"/>
                </a:solidFill>
                <a:latin typeface="Tahoma" panose="020B0604030504040204" pitchFamily="34" charset="0"/>
                <a:ea typeface="Tahoma" panose="020B0604030504040204" pitchFamily="34" charset="0"/>
                <a:cs typeface="Tahoma" panose="020B0604030504040204" pitchFamily="34" charset="0"/>
              </a:rPr>
              <a:t>Fei-Fei Li </a:t>
            </a:r>
            <a:r>
              <a:rPr kern="1200">
                <a:solidFill>
                  <a:srgbClr val="FFFFFF"/>
                </a:solidFill>
                <a:latin typeface="Tahoma" panose="020B0604030504040204" pitchFamily="34" charset="0"/>
                <a:ea typeface="Tahoma" panose="020B0604030504040204" pitchFamily="34" charset="0"/>
                <a:cs typeface="Tahoma" panose="020B0604030504040204" pitchFamily="34" charset="0"/>
              </a:rPr>
              <a:t>&amp; Justin Johnson &amp; </a:t>
            </a:r>
            <a:r>
              <a:rPr kern="1200" spc="-4">
                <a:solidFill>
                  <a:srgbClr val="FFFFFF"/>
                </a:solidFill>
                <a:latin typeface="Tahoma" panose="020B0604030504040204" pitchFamily="34" charset="0"/>
                <a:ea typeface="Tahoma" panose="020B0604030504040204" pitchFamily="34" charset="0"/>
                <a:cs typeface="Tahoma" panose="020B0604030504040204" pitchFamily="34" charset="0"/>
              </a:rPr>
              <a:t>Serena</a:t>
            </a:r>
            <a:r>
              <a:rPr kern="1200" spc="-94">
                <a:solidFill>
                  <a:srgbClr val="FFFFFF"/>
                </a:solidFill>
                <a:latin typeface="Tahoma" panose="020B0604030504040204" pitchFamily="34" charset="0"/>
                <a:ea typeface="Tahoma" panose="020B0604030504040204" pitchFamily="34" charset="0"/>
                <a:cs typeface="Tahoma" panose="020B0604030504040204" pitchFamily="34" charset="0"/>
              </a:rPr>
              <a:t> </a:t>
            </a:r>
            <a:r>
              <a:rPr kern="1200" spc="-4">
                <a:solidFill>
                  <a:srgbClr val="FFFFFF"/>
                </a:solidFill>
                <a:latin typeface="Tahoma" panose="020B0604030504040204" pitchFamily="34" charset="0"/>
                <a:ea typeface="Tahoma" panose="020B0604030504040204" pitchFamily="34" charset="0"/>
                <a:cs typeface="Tahoma" panose="020B0604030504040204" pitchFamily="34" charset="0"/>
              </a:rPr>
              <a:t>Yeung</a:t>
            </a:r>
          </a:p>
        </p:txBody>
      </p:sp>
      <p:sp>
        <p:nvSpPr>
          <p:cNvPr id="21" name="object 21"/>
          <p:cNvSpPr txBox="1">
            <a:spLocks noGrp="1"/>
          </p:cNvSpPr>
          <p:nvPr>
            <p:ph type="ftr" sz="quarter" idx="4294967295"/>
          </p:nvPr>
        </p:nvSpPr>
        <p:spPr>
          <a:xfrm>
            <a:off x="0" y="0"/>
            <a:ext cx="0" cy="2608263"/>
          </a:xfrm>
          <a:prstGeom prst="rect">
            <a:avLst/>
          </a:prstGeom>
        </p:spPr>
        <p:txBody>
          <a:bodyPr vert="horz" wrap="square" lIns="0" tIns="0" rIns="0" bIns="0" numCol="1" rtlCol="0" anchor="t" anchorCtr="0" compatLnSpc="1">
            <a:prstTxWarp prst="textNoShape">
              <a:avLst/>
            </a:prstTxWarp>
            <a:spAutoFit/>
          </a:bodyPr>
          <a:lstStyle/>
          <a:p>
            <a:pPr marL="9525" algn="ctr" defTabSz="685800">
              <a:lnSpc>
                <a:spcPts val="1733"/>
              </a:lnSpc>
              <a:buClrTx/>
              <a:defRPr/>
            </a:pPr>
            <a:r>
              <a:rPr kern="1200" spc="-4">
                <a:solidFill>
                  <a:srgbClr val="FFFFFF"/>
                </a:solidFill>
                <a:latin typeface="Tahoma" panose="020B0604030504040204" pitchFamily="34" charset="0"/>
                <a:ea typeface="Tahoma" panose="020B0604030504040204" pitchFamily="34" charset="0"/>
                <a:cs typeface="Tahoma" panose="020B0604030504040204" pitchFamily="34" charset="0"/>
              </a:rPr>
              <a:t>April 19,</a:t>
            </a:r>
            <a:r>
              <a:rPr kern="1200" spc="-68">
                <a:solidFill>
                  <a:srgbClr val="FFFFFF"/>
                </a:solidFill>
                <a:latin typeface="Tahoma" panose="020B0604030504040204" pitchFamily="34" charset="0"/>
                <a:ea typeface="Tahoma" panose="020B0604030504040204" pitchFamily="34" charset="0"/>
                <a:cs typeface="Tahoma" panose="020B0604030504040204" pitchFamily="34" charset="0"/>
              </a:rPr>
              <a:t> </a:t>
            </a:r>
            <a:r>
              <a:rPr kern="1200" spc="-4">
                <a:solidFill>
                  <a:srgbClr val="FFFFFF"/>
                </a:solidFill>
                <a:latin typeface="Tahoma" panose="020B0604030504040204" pitchFamily="34" charset="0"/>
                <a:ea typeface="Tahoma" panose="020B0604030504040204" pitchFamily="34" charset="0"/>
                <a:cs typeface="Tahoma" panose="020B0604030504040204" pitchFamily="34" charset="0"/>
              </a:rPr>
              <a:t>2018</a:t>
            </a:r>
          </a:p>
        </p:txBody>
      </p:sp>
      <p:sp>
        <p:nvSpPr>
          <p:cNvPr id="20" name="object 20"/>
          <p:cNvSpPr txBox="1">
            <a:spLocks noGrp="1"/>
          </p:cNvSpPr>
          <p:nvPr>
            <p:ph type="sldNum" sz="quarter" idx="4294967295"/>
          </p:nvPr>
        </p:nvSpPr>
        <p:spPr>
          <a:xfrm>
            <a:off x="8594725" y="4662488"/>
            <a:ext cx="549275" cy="692497"/>
          </a:xfrm>
          <a:prstGeom prst="rect">
            <a:avLst/>
          </a:prstGeom>
        </p:spPr>
        <p:txBody>
          <a:bodyPr spcFirstLastPara="1" vert="horz" wrap="square" lIns="0" tIns="0" rIns="0" bIns="0" numCol="1" rtlCol="0" anchor="t" anchorCtr="0" compatLnSpc="1">
            <a:prstTxWarp prst="textNoShape">
              <a:avLst/>
            </a:prstTxWarp>
            <a:spAutoFit/>
          </a:bodyPr>
          <a:lstStyle/>
          <a:p>
            <a:pPr marL="9525" defTabSz="685800">
              <a:lnSpc>
                <a:spcPts val="1785"/>
              </a:lnSpc>
              <a:buClrTx/>
              <a:defRPr/>
            </a:pPr>
            <a:r>
              <a:rPr sz="2250" kern="1200" spc="-5" baseline="1388">
                <a:solidFill>
                  <a:srgbClr val="FFFFFF"/>
                </a:solidFill>
                <a:latin typeface="Tahoma" panose="020B0604030504040204" pitchFamily="34" charset="0"/>
                <a:ea typeface="Tahoma" panose="020B0604030504040204" pitchFamily="34" charset="0"/>
                <a:cs typeface="Tahoma" panose="020B0604030504040204" pitchFamily="34" charset="0"/>
              </a:rPr>
              <a:t>Lecture </a:t>
            </a:r>
            <a:r>
              <a:rPr sz="2250" kern="1200" baseline="1388">
                <a:solidFill>
                  <a:srgbClr val="FFFFFF"/>
                </a:solidFill>
                <a:latin typeface="Tahoma" panose="020B0604030504040204" pitchFamily="34" charset="0"/>
                <a:ea typeface="Tahoma" panose="020B0604030504040204" pitchFamily="34" charset="0"/>
                <a:cs typeface="Tahoma" panose="020B0604030504040204" pitchFamily="34" charset="0"/>
              </a:rPr>
              <a:t>6 -</a:t>
            </a:r>
            <a:r>
              <a:rPr sz="2250" kern="1200" spc="-208" baseline="1388">
                <a:solidFill>
                  <a:srgbClr val="FFFFFF"/>
                </a:solidFill>
                <a:latin typeface="Tahoma" panose="020B0604030504040204" pitchFamily="34" charset="0"/>
                <a:ea typeface="Tahoma" panose="020B0604030504040204" pitchFamily="34" charset="0"/>
                <a:cs typeface="Tahoma" panose="020B0604030504040204" pitchFamily="34" charset="0"/>
              </a:rPr>
              <a:t> </a:t>
            </a:r>
            <a:fld id="{81D60167-4931-47E6-BA6A-407CBD079E47}" type="slidenum">
              <a:rPr kern="1200" dirty="0">
                <a:solidFill>
                  <a:srgbClr val="FFFFFF"/>
                </a:solidFill>
                <a:latin typeface="Tahoma" panose="020B0604030504040204" pitchFamily="34" charset="0"/>
                <a:ea typeface="Tahoma" panose="020B0604030504040204" pitchFamily="34" charset="0"/>
                <a:cs typeface="Tahoma" panose="020B0604030504040204" pitchFamily="34" charset="0"/>
              </a:rPr>
              <a:pPr marL="9525" defTabSz="685800">
                <a:lnSpc>
                  <a:spcPts val="1785"/>
                </a:lnSpc>
                <a:buClrTx/>
                <a:defRPr/>
              </a:pPr>
              <a:t>23</a:t>
            </a:fld>
            <a:endParaRPr kern="120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23EC3C64-586E-641D-B7C3-5902175DEEB3}"/>
              </a:ext>
            </a:extLst>
          </p:cNvPr>
          <p:cNvSpPr txBox="1"/>
          <p:nvPr/>
        </p:nvSpPr>
        <p:spPr>
          <a:xfrm>
            <a:off x="6616320" y="121227"/>
            <a:ext cx="2397050" cy="1021556"/>
          </a:xfrm>
          <a:prstGeom prst="wedgeRoundRectCallout">
            <a:avLst>
              <a:gd name="adj1" fmla="val -27452"/>
              <a:gd name="adj2" fmla="val 70147"/>
              <a:gd name="adj3" fmla="val 16667"/>
            </a:avLst>
          </a:prstGeom>
          <a:solidFill>
            <a:schemeClr val="bg2">
              <a:lumMod val="20000"/>
              <a:lumOff val="80000"/>
            </a:schemeClr>
          </a:solidFill>
        </p:spPr>
        <p:txBody>
          <a:bodyPr wrap="square">
            <a:spAutoFit/>
          </a:bodyPr>
          <a:lstStyle/>
          <a:p>
            <a:r>
              <a:rPr lang="en-US" sz="1800">
                <a:latin typeface="Tahoma" panose="020B0604030504040204" pitchFamily="34" charset="0"/>
                <a:ea typeface="Tahoma" panose="020B0604030504040204" pitchFamily="34" charset="0"/>
                <a:cs typeface="Tahoma" panose="020B0604030504040204" pitchFamily="34" charset="0"/>
              </a:rPr>
              <a:t>Does not always have to be a squashing function</a:t>
            </a:r>
          </a:p>
        </p:txBody>
      </p:sp>
      <p:sp>
        <p:nvSpPr>
          <p:cNvPr id="26" name="TextBox 25">
            <a:extLst>
              <a:ext uri="{FF2B5EF4-FFF2-40B4-BE49-F238E27FC236}">
                <a16:creationId xmlns:a16="http://schemas.microsoft.com/office/drawing/2014/main" id="{A8E2C28C-7D8C-3739-854A-273870639235}"/>
              </a:ext>
            </a:extLst>
          </p:cNvPr>
          <p:cNvSpPr txBox="1"/>
          <p:nvPr/>
        </p:nvSpPr>
        <p:spPr>
          <a:xfrm>
            <a:off x="2151332" y="4402109"/>
            <a:ext cx="4346860" cy="408623"/>
          </a:xfrm>
          <a:prstGeom prst="wedgeRoundRectCallout">
            <a:avLst>
              <a:gd name="adj1" fmla="val -27452"/>
              <a:gd name="adj2" fmla="val 50385"/>
              <a:gd name="adj3" fmla="val 16667"/>
            </a:avLst>
          </a:prstGeom>
          <a:solidFill>
            <a:schemeClr val="bg2">
              <a:lumMod val="20000"/>
              <a:lumOff val="80000"/>
            </a:schemeClr>
          </a:solidFill>
        </p:spPr>
        <p:txBody>
          <a:bodyPr wrap="square">
            <a:spAutoFit/>
          </a:bodyPr>
          <a:lstStyle/>
          <a:p>
            <a:pPr algn="ctr"/>
            <a:r>
              <a:rPr lang="en-US" sz="1800">
                <a:latin typeface="Tahoma" panose="020B0604030504040204" pitchFamily="34" charset="0"/>
                <a:ea typeface="Tahoma" panose="020B0604030504040204" pitchFamily="34" charset="0"/>
                <a:cs typeface="Tahoma" panose="020B0604030504040204" pitchFamily="34" charset="0"/>
              </a:rPr>
              <a:t>We will talk about their pro/cons later! </a:t>
            </a:r>
          </a:p>
        </p:txBody>
      </p:sp>
    </p:spTree>
    <p:extLst>
      <p:ext uri="{BB962C8B-B14F-4D97-AF65-F5344CB8AC3E}">
        <p14:creationId xmlns:p14="http://schemas.microsoft.com/office/powerpoint/2010/main" val="1034899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9219-A4A0-2EB6-FD06-2A1ED71195C3}"/>
              </a:ext>
            </a:extLst>
          </p:cNvPr>
          <p:cNvSpPr>
            <a:spLocks noGrp="1"/>
          </p:cNvSpPr>
          <p:nvPr>
            <p:ph type="title"/>
          </p:nvPr>
        </p:nvSpPr>
        <p:spPr>
          <a:xfrm>
            <a:off x="533919" y="107119"/>
            <a:ext cx="8764460" cy="857542"/>
          </a:xfrm>
        </p:spPr>
        <p:txBody>
          <a:bodyPr/>
          <a:lstStyle/>
          <a:p>
            <a:r>
              <a:rPr lang="en-US"/>
              <a:t>Terminology: Multi-Layer Perceptron (MLP)</a:t>
            </a:r>
          </a:p>
        </p:txBody>
      </p:sp>
      <p:sp>
        <p:nvSpPr>
          <p:cNvPr id="3" name="Text Placeholder 2">
            <a:extLst>
              <a:ext uri="{FF2B5EF4-FFF2-40B4-BE49-F238E27FC236}">
                <a16:creationId xmlns:a16="http://schemas.microsoft.com/office/drawing/2014/main" id="{86525D27-4282-FBD1-E959-0A7AF0E96ADF}"/>
              </a:ext>
            </a:extLst>
          </p:cNvPr>
          <p:cNvSpPr>
            <a:spLocks noGrp="1"/>
          </p:cNvSpPr>
          <p:nvPr>
            <p:ph type="body" sz="quarter" idx="16"/>
          </p:nvPr>
        </p:nvSpPr>
        <p:spPr/>
        <p:txBody>
          <a:bodyPr/>
          <a:lstStyle/>
          <a:p>
            <a:r>
              <a:rPr lang="en-US" sz="1800"/>
              <a:t>Multi-layer Perceptron (MLP): </a:t>
            </a:r>
          </a:p>
          <a:p>
            <a:pPr lvl="1"/>
            <a:r>
              <a:rPr lang="en-US" sz="1800"/>
              <a:t>A feedforward network with </a:t>
            </a:r>
            <a:br>
              <a:rPr lang="en-US" sz="1800"/>
            </a:br>
            <a:r>
              <a:rPr lang="en-US" sz="1800" err="1"/>
              <a:t>perceptrons</a:t>
            </a:r>
            <a:r>
              <a:rPr lang="en-US" sz="1800"/>
              <a:t> as its nodes.  </a:t>
            </a:r>
          </a:p>
          <a:p>
            <a:pPr lvl="1"/>
            <a:endParaRPr lang="en-US" sz="1800"/>
          </a:p>
          <a:p>
            <a:r>
              <a:rPr lang="en-US" sz="1800"/>
              <a:t>A feedforward network does </a:t>
            </a:r>
            <a:r>
              <a:rPr lang="en-US" sz="1800" b="1"/>
              <a:t>not</a:t>
            </a:r>
            <a:r>
              <a:rPr lang="en-US" sz="1800"/>
              <a:t> </a:t>
            </a:r>
            <a:br>
              <a:rPr lang="en-US" sz="1800"/>
            </a:br>
            <a:r>
              <a:rPr lang="en-US" sz="1800"/>
              <a:t>have to be an MLP.</a:t>
            </a:r>
          </a:p>
          <a:p>
            <a:pPr lvl="1"/>
            <a:r>
              <a:rPr lang="en-US" sz="1800"/>
              <a:t>But people sometimes use the names </a:t>
            </a:r>
            <a:br>
              <a:rPr lang="en-US" sz="1800"/>
            </a:br>
            <a:r>
              <a:rPr lang="en-US" sz="1800"/>
              <a:t>interchangeably! 🤷</a:t>
            </a:r>
            <a:br>
              <a:rPr lang="en-US" sz="1800"/>
            </a:br>
            <a:endParaRPr lang="en-US" sz="1800"/>
          </a:p>
          <a:p>
            <a:r>
              <a:rPr lang="en-US" sz="1800"/>
              <a:t>The original MLP [McCulloch–Pitts] was based </a:t>
            </a:r>
            <a:br>
              <a:rPr lang="en-US" sz="1800"/>
            </a:br>
            <a:r>
              <a:rPr lang="en-US" sz="1800"/>
              <a:t>on “threshold” activation. </a:t>
            </a:r>
          </a:p>
        </p:txBody>
      </p:sp>
      <p:pic>
        <p:nvPicPr>
          <p:cNvPr id="4" name="Picture 3" descr="Diagram&#10;&#10;Description automatically generated">
            <a:extLst>
              <a:ext uri="{FF2B5EF4-FFF2-40B4-BE49-F238E27FC236}">
                <a16:creationId xmlns:a16="http://schemas.microsoft.com/office/drawing/2014/main" id="{531546B9-02C1-5368-F55C-D12C057CB748}"/>
              </a:ext>
            </a:extLst>
          </p:cNvPr>
          <p:cNvPicPr>
            <a:picLocks noChangeAspect="1"/>
          </p:cNvPicPr>
          <p:nvPr/>
        </p:nvPicPr>
        <p:blipFill rotWithShape="1">
          <a:blip r:embed="rId3"/>
          <a:srcRect b="6846"/>
          <a:stretch/>
        </p:blipFill>
        <p:spPr>
          <a:xfrm>
            <a:off x="5019107" y="1083414"/>
            <a:ext cx="3269870" cy="2289178"/>
          </a:xfrm>
          <a:prstGeom prst="rect">
            <a:avLst/>
          </a:prstGeom>
        </p:spPr>
      </p:pic>
      <p:pic>
        <p:nvPicPr>
          <p:cNvPr id="5" name="Picture 4" descr="A diagram of a diagram&#10;&#10;Description automatically generated">
            <a:extLst>
              <a:ext uri="{FF2B5EF4-FFF2-40B4-BE49-F238E27FC236}">
                <a16:creationId xmlns:a16="http://schemas.microsoft.com/office/drawing/2014/main" id="{6407DE39-FE25-5356-06FC-92FEB719135F}"/>
              </a:ext>
            </a:extLst>
          </p:cNvPr>
          <p:cNvPicPr>
            <a:picLocks noChangeAspect="1"/>
          </p:cNvPicPr>
          <p:nvPr/>
        </p:nvPicPr>
        <p:blipFill>
          <a:blip r:embed="rId4"/>
          <a:stretch>
            <a:fillRect/>
          </a:stretch>
        </p:blipFill>
        <p:spPr>
          <a:xfrm>
            <a:off x="5891491" y="3627369"/>
            <a:ext cx="2088728" cy="1148090"/>
          </a:xfrm>
          <a:prstGeom prst="rect">
            <a:avLst/>
          </a:prstGeom>
        </p:spPr>
      </p:pic>
      <p:sp>
        <p:nvSpPr>
          <p:cNvPr id="6" name="Rectangle 5">
            <a:extLst>
              <a:ext uri="{FF2B5EF4-FFF2-40B4-BE49-F238E27FC236}">
                <a16:creationId xmlns:a16="http://schemas.microsoft.com/office/drawing/2014/main" id="{6D0FE934-784C-5BF2-0D67-1A72AEA18F7B}"/>
              </a:ext>
            </a:extLst>
          </p:cNvPr>
          <p:cNvSpPr/>
          <p:nvPr/>
        </p:nvSpPr>
        <p:spPr>
          <a:xfrm>
            <a:off x="7711814" y="3119867"/>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88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a:xfrm>
            <a:off x="533919" y="107119"/>
            <a:ext cx="8479452" cy="857542"/>
          </a:xfrm>
        </p:spPr>
        <p:txBody>
          <a:bodyPr>
            <a:normAutofit/>
          </a:bodyPr>
          <a:lstStyle/>
          <a:p>
            <a:r>
              <a:rPr lang="en-US"/>
              <a:t>Formally Defining an MLP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p:txBody>
              <a:bodyPr>
                <a:normAutofit/>
              </a:bodyPr>
              <a:lstStyle/>
              <a:p>
                <a:pPr marL="342900">
                  <a:buFont typeface="Arial" pitchFamily="34" charset="0"/>
                  <a:buChar char="•"/>
                </a:pPr>
                <a:r>
                  <a:rPr lang="en-US" dirty="0"/>
                  <a:t>Example: A </a:t>
                </a:r>
                <a:r>
                  <a:rPr lang="en-US" b="1" dirty="0"/>
                  <a:t>2-layer</a:t>
                </a:r>
                <a:r>
                  <a:rPr lang="en-US" dirty="0"/>
                  <a:t> MLP network </a:t>
                </a:r>
              </a:p>
              <a:p>
                <a:pPr marL="800100" lvl="1">
                  <a:buFont typeface="Arial" pitchFamily="34" charset="0"/>
                  <a:buChar char="•"/>
                </a:pPr>
                <a:r>
                  <a:rPr lang="en-US" dirty="0"/>
                  <a:t>The input, hidden and output </a:t>
                </a:r>
                <a:r>
                  <a:rPr lang="en-US" dirty="0">
                    <a:solidFill>
                      <a:srgbClr val="C00000"/>
                    </a:solidFill>
                  </a:rPr>
                  <a:t>variables</a:t>
                </a:r>
                <a:r>
                  <a:rPr lang="en-US" dirty="0"/>
                  <a:t> are represented by </a:t>
                </a:r>
                <a:r>
                  <a:rPr lang="en-US" dirty="0">
                    <a:solidFill>
                      <a:srgbClr val="C00000"/>
                    </a:solidFill>
                  </a:rPr>
                  <a:t>nodes</a:t>
                </a:r>
                <a:r>
                  <a:rPr lang="en-US" dirty="0"/>
                  <a:t> </a:t>
                </a:r>
              </a:p>
              <a:p>
                <a:pPr marL="800100" lvl="1">
                  <a:buFont typeface="Arial" pitchFamily="34" charset="0"/>
                  <a:buChar char="•"/>
                </a:pPr>
                <a:r>
                  <a:rPr lang="en-US" dirty="0"/>
                  <a:t>The links are the </a:t>
                </a:r>
                <a:r>
                  <a:rPr lang="en-US" dirty="0">
                    <a:solidFill>
                      <a:srgbClr val="C00000"/>
                    </a:solidFill>
                  </a:rPr>
                  <a:t>weight parameters</a:t>
                </a:r>
              </a:p>
              <a:p>
                <a:pPr marL="800100" lvl="1">
                  <a:buFont typeface="Arial" pitchFamily="34" charset="0"/>
                  <a:buChar char="•"/>
                </a:pPr>
                <a:r>
                  <a:rPr lang="en-US" dirty="0"/>
                  <a:t>Arrows denote </a:t>
                </a:r>
                <a:r>
                  <a:rPr lang="en-US" dirty="0">
                    <a:solidFill>
                      <a:srgbClr val="C00000"/>
                    </a:solidFill>
                  </a:rPr>
                  <a:t>direction of information flow</a:t>
                </a:r>
                <a:r>
                  <a:rPr lang="en-US" dirty="0"/>
                  <a:t> through the network</a:t>
                </a:r>
              </a:p>
              <a:p>
                <a:pPr marL="482600" lvl="1" indent="0">
                  <a:buNone/>
                </a:pPr>
                <a:endParaRPr lang="en-US" dirty="0"/>
              </a:p>
              <a:p>
                <a:pPr marL="800100" lvl="1">
                  <a:buFont typeface="Arial" pitchFamily="34" charset="0"/>
                  <a:buChar char="•"/>
                </a:pPr>
                <a:endParaRPr lang="en-US" dirty="0"/>
              </a:p>
              <a:p>
                <a:pPr lvl="1" indent="0">
                  <a:buNone/>
                </a:pPr>
                <a:endParaRPr lang="en-US" dirty="0"/>
              </a:p>
              <a:p>
                <a:pPr marL="800100" lvl="1">
                  <a:buFont typeface="Arial" pitchFamily="34" charset="0"/>
                  <a:buChar char="•"/>
                </a:pPr>
                <a:endParaRPr lang="en-US" i="1" dirty="0">
                  <a:latin typeface="Cambria Math" panose="02040503050406030204" pitchFamily="18" charset="0"/>
                </a:endParaRPr>
              </a:p>
              <a:p>
                <a:pPr lvl="1" indent="0">
                  <a:buNone/>
                </a:pPr>
                <a:endParaRPr lang="en-US" i="1" dirty="0">
                  <a:latin typeface="Cambria Math" panose="02040503050406030204" pitchFamily="18" charset="0"/>
                </a:endParaRPr>
              </a:p>
              <a:p>
                <a:pPr marL="800100" lvl="1">
                  <a:buFont typeface="Arial" pitchFamily="34" charset="0"/>
                  <a:buChar char="•"/>
                </a:pP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1</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r>
                          <a:rPr lang="en-US">
                            <a:latin typeface="Cambria Math" panose="02040503050406030204" pitchFamily="18" charset="0"/>
                            <a:ea typeface="Cambria Math" panose="02040503050406030204" pitchFamily="18" charset="0"/>
                          </a:rPr>
                          <m:t>h</m:t>
                        </m:r>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𝑛</m:t>
                        </m:r>
                      </m:sup>
                    </m:sSup>
                    <m:r>
                      <m:rPr>
                        <m:nor/>
                      </m:rPr>
                      <a:rPr lang="en-US" b="0" i="0" smtClean="0">
                        <a:latin typeface="Cambria Math" panose="02040503050406030204" pitchFamily="18" charset="0"/>
                        <a:ea typeface="Cambria Math" panose="02040503050406030204" pitchFamily="18" charset="0"/>
                      </a:rPr>
                      <m:t> </m:t>
                    </m:r>
                    <m:r>
                      <m:rPr>
                        <m:nor/>
                      </m:rPr>
                      <a:rPr lang="en-US" dirty="0"/>
                      <m:t>and</m:t>
                    </m:r>
                    <m:r>
                      <a:rPr lang="en-US" b="0" i="1" dirty="0" smtClean="0">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2</m:t>
                        </m:r>
                      </m:sub>
                    </m:sSub>
                    <m:r>
                      <a:rPr lang="en-US">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ℝ</m:t>
                        </m:r>
                      </m:e>
                      <m:sup>
                        <m:r>
                          <a:rPr lang="en-US">
                            <a:latin typeface="Cambria Math" panose="02040503050406030204" pitchFamily="18" charset="0"/>
                            <a:ea typeface="Cambria Math" panose="02040503050406030204" pitchFamily="18" charset="0"/>
                          </a:rPr>
                          <m:t>𝑑</m:t>
                        </m:r>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h</m:t>
                        </m:r>
                      </m:sup>
                    </m:sSup>
                  </m:oMath>
                </a14:m>
                <a:r>
                  <a:rPr lang="en-US" dirty="0"/>
                  <a:t> are the </a:t>
                </a:r>
                <a:r>
                  <a:rPr lang="en-US" dirty="0">
                    <a:solidFill>
                      <a:srgbClr val="C00000"/>
                    </a:solidFill>
                  </a:rPr>
                  <a:t>parameters</a:t>
                </a:r>
                <a:r>
                  <a:rPr lang="en-US" dirty="0"/>
                  <a:t> that need to be learned. </a:t>
                </a:r>
              </a:p>
            </p:txBody>
          </p:sp>
        </mc:Choice>
        <mc:Fallback xmlns="">
          <p:sp>
            <p:nvSpPr>
              <p:cNvPr id="3" name="Content Placeholder 2">
                <a:extLst>
                  <a:ext uri="{FF2B5EF4-FFF2-40B4-BE49-F238E27FC236}">
                    <a16:creationId xmlns:a16="http://schemas.microsoft.com/office/drawing/2014/main" id="{7B23721F-79E6-A0B6-94D4-9FADB7F6C517}"/>
                  </a:ext>
                </a:extLst>
              </p:cNvPr>
              <p:cNvSpPr>
                <a:spLocks noGrp="1" noRot="1" noChangeAspect="1" noMove="1" noResize="1" noEditPoints="1" noAdjustHandles="1" noChangeArrowheads="1" noChangeShapeType="1" noTextEdit="1"/>
              </p:cNvSpPr>
              <p:nvPr>
                <p:ph type="body" sz="quarter" idx="16"/>
              </p:nvPr>
            </p:nvSpPr>
            <p:spPr>
              <a:blipFill>
                <a:blip r:embed="rId2"/>
                <a:stretch>
                  <a:fillRect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98EA17-B2E1-5943-7FA4-31FA66B096A8}"/>
                  </a:ext>
                </a:extLst>
              </p:cNvPr>
              <p:cNvSpPr txBox="1"/>
              <p:nvPr/>
            </p:nvSpPr>
            <p:spPr>
              <a:xfrm>
                <a:off x="1244871" y="2789239"/>
                <a:ext cx="19437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rPr>
                        <m:t>𝑓</m:t>
                      </m:r>
                      <m:d>
                        <m:dPr>
                          <m:ctrlPr>
                            <a:rPr lang="en-US" sz="1800" i="1" smtClean="0">
                              <a:latin typeface="Cambria Math" panose="02040503050406030204" pitchFamily="18" charset="0"/>
                            </a:rPr>
                          </m:ctrlPr>
                        </m:dPr>
                        <m:e>
                          <m:r>
                            <a:rPr lang="en-US" sz="1800" smtClean="0">
                              <a:latin typeface="Cambria Math" panose="02040503050406030204" pitchFamily="18" charset="0"/>
                            </a:rPr>
                            <m:t>𝐱</m:t>
                          </m:r>
                        </m:e>
                      </m:d>
                      <m:r>
                        <a:rPr lang="en-US" sz="180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𝑊</m:t>
                          </m:r>
                        </m:e>
                        <m:sub>
                          <m:r>
                            <a:rPr lang="en-US" sz="1800" smtClean="0">
                              <a:latin typeface="Cambria Math" panose="02040503050406030204" pitchFamily="18" charset="0"/>
                            </a:rPr>
                            <m:t>2</m:t>
                          </m:r>
                        </m:sub>
                      </m:sSub>
                      <m:r>
                        <a:rPr lang="en-US" sz="1800" smtClean="0">
                          <a:latin typeface="Cambria Math" panose="02040503050406030204" pitchFamily="18" charset="0"/>
                        </a:rPr>
                        <m:t> </m:t>
                      </m:r>
                      <m:r>
                        <a:rPr lang="en-US" sz="1800" smtClean="0">
                          <a:latin typeface="Cambria Math" panose="02040503050406030204" pitchFamily="18" charset="0"/>
                        </a:rPr>
                        <m:t>𝑔</m:t>
                      </m:r>
                      <m:r>
                        <a:rPr lang="en-US" sz="180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𝑊</m:t>
                          </m:r>
                        </m:e>
                        <m:sub>
                          <m:r>
                            <a:rPr lang="en-US" sz="1800" smtClean="0">
                              <a:latin typeface="Cambria Math" panose="02040503050406030204" pitchFamily="18" charset="0"/>
                            </a:rPr>
                            <m:t>1</m:t>
                          </m:r>
                        </m:sub>
                      </m:sSub>
                      <m:r>
                        <a:rPr lang="en-US" sz="1800" smtClean="0">
                          <a:latin typeface="Cambria Math" panose="02040503050406030204" pitchFamily="18" charset="0"/>
                        </a:rPr>
                        <m:t>𝐱</m:t>
                      </m:r>
                      <m:r>
                        <a:rPr lang="en-US" sz="1800" smtClean="0">
                          <a:latin typeface="Cambria Math" panose="02040503050406030204" pitchFamily="18" charset="0"/>
                        </a:rPr>
                        <m:t>) </m:t>
                      </m:r>
                    </m:oMath>
                  </m:oMathPara>
                </a14:m>
                <a:endParaRPr lang="en-US" sz="18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 name="TextBox 6">
                <a:extLst>
                  <a:ext uri="{FF2B5EF4-FFF2-40B4-BE49-F238E27FC236}">
                    <a16:creationId xmlns:a16="http://schemas.microsoft.com/office/drawing/2014/main" id="{1098EA17-B2E1-5943-7FA4-31FA66B096A8}"/>
                  </a:ext>
                </a:extLst>
              </p:cNvPr>
              <p:cNvSpPr txBox="1">
                <a:spLocks noRot="1" noChangeAspect="1" noMove="1" noResize="1" noEditPoints="1" noAdjustHandles="1" noChangeArrowheads="1" noChangeShapeType="1" noTextEdit="1"/>
              </p:cNvSpPr>
              <p:nvPr/>
            </p:nvSpPr>
            <p:spPr>
              <a:xfrm>
                <a:off x="1244871" y="2789239"/>
                <a:ext cx="1943737" cy="276999"/>
              </a:xfrm>
              <a:prstGeom prst="rect">
                <a:avLst/>
              </a:prstGeom>
              <a:blipFill>
                <a:blip r:embed="rId3"/>
                <a:stretch>
                  <a:fillRect l="-3871" t="-8696" r="-3871"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5232A21-2D54-5130-EA47-7F594E9F1609}"/>
                  </a:ext>
                </a:extLst>
              </p:cNvPr>
              <p:cNvSpPr txBox="1"/>
              <p:nvPr/>
            </p:nvSpPr>
            <p:spPr>
              <a:xfrm>
                <a:off x="3184109" y="2871951"/>
                <a:ext cx="1486048" cy="281937"/>
              </a:xfrm>
              <a:prstGeom prst="rect">
                <a:avLst/>
              </a:prstGeom>
              <a:noFill/>
            </p:spPr>
            <p:txBody>
              <a:bodyPr wrap="none" lIns="0" tIns="0" rIns="0" bIns="0" rtlCol="0">
                <a:spAutoFit/>
              </a:bodyPr>
              <a:lstStyle/>
              <a:p>
                <a14:m>
                  <m:oMath xmlns:m="http://schemas.openxmlformats.org/officeDocument/2006/math">
                    <m:r>
                      <a:rPr lang="en-US" sz="1800" smtClean="0">
                        <a:latin typeface="Cambria Math" panose="02040503050406030204" pitchFamily="18" charset="0"/>
                      </a:rPr>
                      <m:t>𝐱</m:t>
                    </m:r>
                    <m:r>
                      <a:rPr lang="en-US" sz="1800" smtClean="0">
                        <a:latin typeface="Cambria Math" panose="02040503050406030204" pitchFamily="18" charset="0"/>
                      </a:rPr>
                      <m:t>∈</m:t>
                    </m:r>
                    <m:sSup>
                      <m:sSupPr>
                        <m:ctrlPr>
                          <a:rPr lang="en-US" sz="1800" i="1" smtClean="0">
                            <a:latin typeface="Cambria Math" panose="02040503050406030204" pitchFamily="18" charset="0"/>
                            <a:ea typeface="Cambria Math" panose="02040503050406030204" pitchFamily="18" charset="0"/>
                          </a:rPr>
                        </m:ctrlPr>
                      </m:sSupPr>
                      <m:e>
                        <m:r>
                          <a:rPr lang="en-US" sz="1800" smtClean="0">
                            <a:latin typeface="Cambria Math" panose="02040503050406030204" pitchFamily="18" charset="0"/>
                            <a:ea typeface="Cambria Math" panose="02040503050406030204" pitchFamily="18" charset="0"/>
                          </a:rPr>
                          <m:t>ℝ</m:t>
                        </m:r>
                      </m:e>
                      <m:sup>
                        <m:r>
                          <a:rPr lang="en-US" sz="1800" smtClean="0">
                            <a:latin typeface="Cambria Math" panose="02040503050406030204" pitchFamily="18" charset="0"/>
                            <a:ea typeface="Cambria Math" panose="02040503050406030204" pitchFamily="18" charset="0"/>
                          </a:rPr>
                          <m:t>𝑛</m:t>
                        </m:r>
                      </m:sup>
                    </m:sSup>
                  </m:oMath>
                </a14:m>
                <a:r>
                  <a:rPr lang="en-US" sz="1800">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sz="1800" smtClean="0">
                        <a:latin typeface="Cambria Math" panose="02040503050406030204" pitchFamily="18" charset="0"/>
                      </a:rPr>
                      <m:t>𝐲</m:t>
                    </m:r>
                    <m:r>
                      <a:rPr lang="en-US" sz="1800">
                        <a:latin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a:latin typeface="Cambria Math" panose="02040503050406030204" pitchFamily="18" charset="0"/>
                            <a:ea typeface="Cambria Math" panose="02040503050406030204" pitchFamily="18" charset="0"/>
                          </a:rPr>
                          <m:t>ℝ</m:t>
                        </m:r>
                      </m:e>
                      <m:sup>
                        <m:r>
                          <a:rPr lang="en-US" sz="1800" smtClean="0">
                            <a:latin typeface="Cambria Math" panose="02040503050406030204" pitchFamily="18" charset="0"/>
                            <a:ea typeface="Cambria Math" panose="02040503050406030204" pitchFamily="18" charset="0"/>
                          </a:rPr>
                          <m:t>𝑑</m:t>
                        </m:r>
                      </m:sup>
                    </m:sSup>
                  </m:oMath>
                </a14:m>
                <a:endParaRPr lang="en-US" sz="18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8" name="TextBox 7">
                <a:extLst>
                  <a:ext uri="{FF2B5EF4-FFF2-40B4-BE49-F238E27FC236}">
                    <a16:creationId xmlns:a16="http://schemas.microsoft.com/office/drawing/2014/main" id="{45232A21-2D54-5130-EA47-7F594E9F1609}"/>
                  </a:ext>
                </a:extLst>
              </p:cNvPr>
              <p:cNvSpPr txBox="1">
                <a:spLocks noRot="1" noChangeAspect="1" noMove="1" noResize="1" noEditPoints="1" noAdjustHandles="1" noChangeArrowheads="1" noChangeShapeType="1" noTextEdit="1"/>
              </p:cNvSpPr>
              <p:nvPr/>
            </p:nvSpPr>
            <p:spPr>
              <a:xfrm>
                <a:off x="3184109" y="2871951"/>
                <a:ext cx="1486048" cy="281937"/>
              </a:xfrm>
              <a:prstGeom prst="rect">
                <a:avLst/>
              </a:prstGeom>
              <a:blipFill>
                <a:blip r:embed="rId5"/>
                <a:stretch>
                  <a:fillRect l="-4098" t="-26087" r="-2459" b="-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B19584-F8F4-14D6-F53D-D300B8224C79}"/>
                  </a:ext>
                </a:extLst>
              </p:cNvPr>
              <p:cNvSpPr txBox="1"/>
              <p:nvPr/>
            </p:nvSpPr>
            <p:spPr>
              <a:xfrm>
                <a:off x="1244871" y="3300742"/>
                <a:ext cx="3775264" cy="276999"/>
              </a:xfrm>
              <a:prstGeom prst="rect">
                <a:avLst/>
              </a:prstGeom>
              <a:noFill/>
            </p:spPr>
            <p:txBody>
              <a:bodyPr wrap="none" lIns="0" tIns="0" rIns="0" bIns="0" rtlCol="0">
                <a:spAutoFit/>
              </a:bodyPr>
              <a:lstStyle/>
              <a:p>
                <a14:m>
                  <m:oMath xmlns:m="http://schemas.openxmlformats.org/officeDocument/2006/math">
                    <m:r>
                      <a:rPr lang="en-US" sz="1800" smtClean="0">
                        <a:latin typeface="Cambria Math" panose="02040503050406030204" pitchFamily="18" charset="0"/>
                      </a:rPr>
                      <m:t>𝑔</m:t>
                    </m:r>
                    <m:d>
                      <m:dPr>
                        <m:ctrlPr>
                          <a:rPr lang="en-US" sz="1800" i="1" smtClean="0">
                            <a:latin typeface="Cambria Math" panose="02040503050406030204" pitchFamily="18" charset="0"/>
                          </a:rPr>
                        </m:ctrlPr>
                      </m:dPr>
                      <m:e>
                        <m:r>
                          <a:rPr lang="en-US" sz="1800" smtClean="0">
                            <a:latin typeface="Cambria Math" panose="02040503050406030204" pitchFamily="18" charset="0"/>
                          </a:rPr>
                          <m:t>𝐳</m:t>
                        </m:r>
                      </m:e>
                    </m:d>
                    <m:r>
                      <a:rPr lang="en-US" sz="1800" smtClean="0">
                        <a:latin typeface="Cambria Math" panose="02040503050406030204" pitchFamily="18" charset="0"/>
                      </a:rPr>
                      <m:t>=</m:t>
                    </m:r>
                    <m:d>
                      <m:dPr>
                        <m:begChr m:val="["/>
                        <m:endChr m:val="]"/>
                        <m:ctrlPr>
                          <a:rPr lang="en-US" sz="1800" i="1" smtClean="0">
                            <a:latin typeface="Cambria Math" panose="02040503050406030204" pitchFamily="18" charset="0"/>
                          </a:rPr>
                        </m:ctrlPr>
                      </m:dPr>
                      <m:e>
                        <m:r>
                          <a:rPr lang="en-US" sz="1800" smtClean="0">
                            <a:latin typeface="Cambria Math" panose="02040503050406030204" pitchFamily="18" charset="0"/>
                          </a:rPr>
                          <m:t>𝜎</m:t>
                        </m:r>
                        <m:d>
                          <m:dPr>
                            <m:ctrlPr>
                              <a:rPr lang="en-US" sz="1800" i="1" smtClean="0">
                                <a:latin typeface="Cambria Math" panose="02040503050406030204" pitchFamily="18" charset="0"/>
                              </a:rPr>
                            </m:ctrlPr>
                          </m:dPr>
                          <m:e>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𝑧</m:t>
                                </m:r>
                              </m:e>
                              <m:sub>
                                <m:r>
                                  <a:rPr lang="en-US" sz="1800" smtClean="0">
                                    <a:latin typeface="Cambria Math" panose="02040503050406030204" pitchFamily="18" charset="0"/>
                                  </a:rPr>
                                  <m:t>1</m:t>
                                </m:r>
                              </m:sub>
                            </m:sSub>
                          </m:e>
                        </m:d>
                        <m:r>
                          <a:rPr lang="en-US" sz="1800" smtClean="0">
                            <a:latin typeface="Cambria Math" panose="02040503050406030204" pitchFamily="18" charset="0"/>
                          </a:rPr>
                          <m:t>, …, </m:t>
                        </m:r>
                        <m:r>
                          <a:rPr lang="en-US" sz="1800" smtClean="0">
                            <a:latin typeface="Cambria Math" panose="02040503050406030204" pitchFamily="18" charset="0"/>
                          </a:rPr>
                          <m:t>𝜎</m:t>
                        </m:r>
                        <m:d>
                          <m:dPr>
                            <m:ctrlPr>
                              <a:rPr lang="en-US" sz="1800" i="1" smtClean="0">
                                <a:latin typeface="Cambria Math" panose="02040503050406030204" pitchFamily="18" charset="0"/>
                              </a:rPr>
                            </m:ctrlPr>
                          </m:dPr>
                          <m:e>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𝑧</m:t>
                                </m:r>
                              </m:e>
                              <m:sub>
                                <m:r>
                                  <a:rPr lang="en-US" sz="1800" smtClean="0">
                                    <a:latin typeface="Cambria Math" panose="02040503050406030204" pitchFamily="18" charset="0"/>
                                  </a:rPr>
                                  <m:t>h</m:t>
                                </m:r>
                              </m:sub>
                            </m:sSub>
                          </m:e>
                        </m:d>
                      </m:e>
                    </m:d>
                    <m:r>
                      <a:rPr lang="en-US" sz="1800" smtClean="0">
                        <a:latin typeface="Cambria Math" panose="02040503050406030204" pitchFamily="18" charset="0"/>
                      </a:rPr>
                      <m:t> </m:t>
                    </m:r>
                  </m:oMath>
                </a14:m>
                <a:r>
                  <a:rPr lang="en-US" sz="1800" dirty="0">
                    <a:latin typeface="Corbel" panose="020B0503020204020204" pitchFamily="34" charset="0"/>
                    <a:ea typeface="Tahoma" panose="020B0604030504040204" pitchFamily="34" charset="0"/>
                    <a:cs typeface="Tahoma" panose="020B0604030504040204" pitchFamily="34" charset="0"/>
                  </a:rPr>
                  <a:t> (nonlinearity)</a:t>
                </a:r>
              </a:p>
            </p:txBody>
          </p:sp>
        </mc:Choice>
        <mc:Fallback xmlns="">
          <p:sp>
            <p:nvSpPr>
              <p:cNvPr id="9" name="TextBox 8">
                <a:extLst>
                  <a:ext uri="{FF2B5EF4-FFF2-40B4-BE49-F238E27FC236}">
                    <a16:creationId xmlns:a16="http://schemas.microsoft.com/office/drawing/2014/main" id="{C1B19584-F8F4-14D6-F53D-D300B8224C79}"/>
                  </a:ext>
                </a:extLst>
              </p:cNvPr>
              <p:cNvSpPr txBox="1">
                <a:spLocks noRot="1" noChangeAspect="1" noMove="1" noResize="1" noEditPoints="1" noAdjustHandles="1" noChangeArrowheads="1" noChangeShapeType="1" noTextEdit="1"/>
              </p:cNvSpPr>
              <p:nvPr/>
            </p:nvSpPr>
            <p:spPr>
              <a:xfrm>
                <a:off x="1244871" y="3300742"/>
                <a:ext cx="3775264" cy="276999"/>
              </a:xfrm>
              <a:prstGeom prst="rect">
                <a:avLst/>
              </a:prstGeom>
              <a:blipFill>
                <a:blip r:embed="rId6"/>
                <a:stretch>
                  <a:fillRect l="-2007" t="-21739" r="-2676" b="-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269F0C-A7B4-3BB7-CDA5-49DC9C2DC2C7}"/>
                  </a:ext>
                </a:extLst>
              </p:cNvPr>
              <p:cNvSpPr txBox="1"/>
              <p:nvPr/>
            </p:nvSpPr>
            <p:spPr>
              <a:xfrm>
                <a:off x="5343684" y="3244544"/>
                <a:ext cx="3165803" cy="392608"/>
              </a:xfrm>
              <a:prstGeom prst="rect">
                <a:avLst/>
              </a:prstGeom>
              <a:noFill/>
            </p:spPr>
            <p:txBody>
              <a:bodyPr wrap="none" lIns="0" tIns="0" rIns="0" bIns="0" rtlCol="0">
                <a:spAutoFit/>
              </a:bodyPr>
              <a:lstStyle/>
              <a:p>
                <a14:m>
                  <m:oMath xmlns:m="http://schemas.openxmlformats.org/officeDocument/2006/math">
                    <m:r>
                      <a:rPr lang="en-US" sz="1800" smtClean="0">
                        <a:latin typeface="Cambria Math" panose="02040503050406030204" pitchFamily="18" charset="0"/>
                      </a:rPr>
                      <m:t>𝜎</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a:latin typeface="Cambria Math" panose="02040503050406030204" pitchFamily="18" charset="0"/>
                              </a:rPr>
                              <m:t>𝑧</m:t>
                            </m:r>
                          </m:e>
                          <m:sub>
                            <m:r>
                              <a:rPr lang="en-US" sz="1800" smtClean="0">
                                <a:latin typeface="Cambria Math" panose="02040503050406030204" pitchFamily="18" charset="0"/>
                              </a:rPr>
                              <m:t>𝑖</m:t>
                            </m:r>
                          </m:sub>
                        </m:sSub>
                      </m:e>
                    </m:d>
                    <m:r>
                      <a:rPr lang="en-US" sz="1800" smtClean="0">
                        <a:latin typeface="Cambria Math" panose="02040503050406030204" pitchFamily="18" charset="0"/>
                      </a:rPr>
                      <m:t>=</m:t>
                    </m:r>
                    <m:f>
                      <m:fPr>
                        <m:ctrlPr>
                          <a:rPr lang="en-US" sz="1800" i="1" smtClean="0">
                            <a:latin typeface="Cambria Math" panose="02040503050406030204" pitchFamily="18" charset="0"/>
                          </a:rPr>
                        </m:ctrlPr>
                      </m:fPr>
                      <m:num>
                        <m:r>
                          <a:rPr lang="en-US" sz="1800" smtClean="0">
                            <a:latin typeface="Cambria Math" panose="02040503050406030204" pitchFamily="18" charset="0"/>
                          </a:rPr>
                          <m:t>1</m:t>
                        </m:r>
                      </m:num>
                      <m:den>
                        <m:r>
                          <a:rPr lang="en-US" sz="1800" smtClean="0">
                            <a:latin typeface="Cambria Math" panose="02040503050406030204" pitchFamily="18" charset="0"/>
                          </a:rPr>
                          <m:t>1+</m:t>
                        </m:r>
                        <m:sSup>
                          <m:sSupPr>
                            <m:ctrlPr>
                              <a:rPr lang="en-US" sz="1800" i="1" smtClean="0">
                                <a:latin typeface="Cambria Math" panose="02040503050406030204" pitchFamily="18" charset="0"/>
                              </a:rPr>
                            </m:ctrlPr>
                          </m:sSupPr>
                          <m:e>
                            <m:r>
                              <a:rPr lang="en-US" sz="1800" smtClean="0">
                                <a:latin typeface="Cambria Math" panose="02040503050406030204" pitchFamily="18" charset="0"/>
                              </a:rPr>
                              <m:t>𝑒</m:t>
                            </m:r>
                          </m:e>
                          <m:sup>
                            <m:r>
                              <a:rPr lang="en-US" sz="1800" smtClean="0">
                                <a:latin typeface="Cambria Math" panose="02040503050406030204" pitchFamily="18" charset="0"/>
                              </a:rPr>
                              <m:t>−</m:t>
                            </m:r>
                            <m:r>
                              <a:rPr lang="en-US" sz="1800" smtClean="0">
                                <a:latin typeface="Cambria Math" panose="02040503050406030204" pitchFamily="18" charset="0"/>
                              </a:rPr>
                              <m:t>𝑥</m:t>
                            </m:r>
                          </m:sup>
                        </m:sSup>
                      </m:den>
                    </m:f>
                  </m:oMath>
                </a14:m>
                <a:r>
                  <a:rPr lang="en-US" sz="1800" dirty="0">
                    <a:latin typeface="Corbel" panose="020B0503020204020204" pitchFamily="34" charset="0"/>
                    <a:ea typeface="Tahoma" panose="020B0604030504040204" pitchFamily="34" charset="0"/>
                    <a:cs typeface="Tahoma" panose="020B0604030504040204" pitchFamily="34" charset="0"/>
                  </a:rPr>
                  <a:t>  (sigmoid function)</a:t>
                </a:r>
              </a:p>
            </p:txBody>
          </p:sp>
        </mc:Choice>
        <mc:Fallback xmlns="">
          <p:sp>
            <p:nvSpPr>
              <p:cNvPr id="10" name="TextBox 9">
                <a:extLst>
                  <a:ext uri="{FF2B5EF4-FFF2-40B4-BE49-F238E27FC236}">
                    <a16:creationId xmlns:a16="http://schemas.microsoft.com/office/drawing/2014/main" id="{18269F0C-A7B4-3BB7-CDA5-49DC9C2DC2C7}"/>
                  </a:ext>
                </a:extLst>
              </p:cNvPr>
              <p:cNvSpPr txBox="1">
                <a:spLocks noRot="1" noChangeAspect="1" noMove="1" noResize="1" noEditPoints="1" noAdjustHandles="1" noChangeArrowheads="1" noChangeShapeType="1" noTextEdit="1"/>
              </p:cNvSpPr>
              <p:nvPr/>
            </p:nvSpPr>
            <p:spPr>
              <a:xfrm>
                <a:off x="5343684" y="3244544"/>
                <a:ext cx="3165803" cy="392608"/>
              </a:xfrm>
              <a:prstGeom prst="rect">
                <a:avLst/>
              </a:prstGeom>
              <a:blipFill>
                <a:blip r:embed="rId7"/>
                <a:stretch>
                  <a:fillRect l="-1594" t="-6250" r="-3187" b="-1875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C40AAB3-2A41-E38A-4793-F81A49688A17}"/>
              </a:ext>
            </a:extLst>
          </p:cNvPr>
          <p:cNvSpPr/>
          <p:nvPr/>
        </p:nvSpPr>
        <p:spPr>
          <a:xfrm>
            <a:off x="8238699" y="3513218"/>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iagram of a machine learning&#10;&#10;Description automatically generated">
            <a:extLst>
              <a:ext uri="{FF2B5EF4-FFF2-40B4-BE49-F238E27FC236}">
                <a16:creationId xmlns:a16="http://schemas.microsoft.com/office/drawing/2014/main" id="{499E6516-3B16-77DA-C596-A30CE9FF5B2E}"/>
              </a:ext>
            </a:extLst>
          </p:cNvPr>
          <p:cNvPicPr>
            <a:picLocks noChangeAspect="1"/>
          </p:cNvPicPr>
          <p:nvPr/>
        </p:nvPicPr>
        <p:blipFill>
          <a:blip r:embed="rId8"/>
          <a:stretch>
            <a:fillRect/>
          </a:stretch>
        </p:blipFill>
        <p:spPr>
          <a:xfrm>
            <a:off x="7298708" y="12521"/>
            <a:ext cx="1845292" cy="1378129"/>
          </a:xfrm>
          <a:prstGeom prst="rect">
            <a:avLst/>
          </a:prstGeom>
        </p:spPr>
      </p:pic>
    </p:spTree>
    <p:extLst>
      <p:ext uri="{BB962C8B-B14F-4D97-AF65-F5344CB8AC3E}">
        <p14:creationId xmlns:p14="http://schemas.microsoft.com/office/powerpoint/2010/main" val="291808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088A-855E-C912-2CA5-465EEF35DE87}"/>
              </a:ext>
            </a:extLst>
          </p:cNvPr>
          <p:cNvSpPr>
            <a:spLocks noGrp="1"/>
          </p:cNvSpPr>
          <p:nvPr>
            <p:ph type="title"/>
          </p:nvPr>
        </p:nvSpPr>
        <p:spPr/>
        <p:txBody>
          <a:bodyPr>
            <a:normAutofit/>
          </a:bodyPr>
          <a:lstStyle/>
          <a:p>
            <a:r>
              <a:rPr lang="en-US"/>
              <a:t>Quiz Time (1)</a:t>
            </a:r>
          </a:p>
        </p:txBody>
      </p:sp>
      <p:sp>
        <p:nvSpPr>
          <p:cNvPr id="3" name="Content Placeholder 2">
            <a:extLst>
              <a:ext uri="{FF2B5EF4-FFF2-40B4-BE49-F238E27FC236}">
                <a16:creationId xmlns:a16="http://schemas.microsoft.com/office/drawing/2014/main" id="{B8E2F964-D330-75FD-DF01-369C8292D43A}"/>
              </a:ext>
            </a:extLst>
          </p:cNvPr>
          <p:cNvSpPr>
            <a:spLocks noGrp="1"/>
          </p:cNvSpPr>
          <p:nvPr>
            <p:ph type="body" sz="quarter" idx="16"/>
          </p:nvPr>
        </p:nvSpPr>
        <p:spPr/>
        <p:txBody>
          <a:bodyPr>
            <a:normAutofit/>
          </a:bodyPr>
          <a:lstStyle/>
          <a:p>
            <a:pPr marL="425450" indent="-285750"/>
            <a:r>
              <a:rPr lang="en-US" sz="2800"/>
              <a:t>What is needed to fully specify a neural network? </a:t>
            </a:r>
          </a:p>
          <a:p>
            <a:pPr marL="939800" lvl="1" indent="-342900">
              <a:buFont typeface="+mj-lt"/>
              <a:buAutoNum type="arabicPeriod"/>
            </a:pPr>
            <a:r>
              <a:rPr lang="en-US" sz="2000"/>
              <a:t>Architecture (which input goes through what function etc.)</a:t>
            </a:r>
          </a:p>
          <a:p>
            <a:pPr marL="939800" lvl="1" indent="-342900">
              <a:buFont typeface="+mj-lt"/>
              <a:buAutoNum type="arabicPeriod"/>
            </a:pPr>
            <a:r>
              <a:rPr lang="en-US" sz="2000"/>
              <a:t>Parameters of the function (the weights) </a:t>
            </a:r>
          </a:p>
          <a:p>
            <a:pPr marL="939800" lvl="1" indent="-342900">
              <a:buFont typeface="+mj-lt"/>
              <a:buAutoNum type="arabicPeriod"/>
            </a:pPr>
            <a:r>
              <a:rPr lang="en-US" sz="2000"/>
              <a:t>Both </a:t>
            </a:r>
          </a:p>
          <a:p>
            <a:pPr marL="939800" lvl="1" indent="-342900">
              <a:buFont typeface="+mj-lt"/>
              <a:buAutoNum type="arabicPeriod"/>
            </a:pPr>
            <a:endParaRPr lang="en-US" sz="2000"/>
          </a:p>
        </p:txBody>
      </p:sp>
    </p:spTree>
    <p:extLst>
      <p:ext uri="{BB962C8B-B14F-4D97-AF65-F5344CB8AC3E}">
        <p14:creationId xmlns:p14="http://schemas.microsoft.com/office/powerpoint/2010/main" val="112081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4FB5-059D-B016-6568-2C7D146C8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E0CB1-910F-1DDB-4BA8-C940A079AC30}"/>
              </a:ext>
            </a:extLst>
          </p:cNvPr>
          <p:cNvSpPr>
            <a:spLocks noGrp="1"/>
          </p:cNvSpPr>
          <p:nvPr>
            <p:ph type="title"/>
          </p:nvPr>
        </p:nvSpPr>
        <p:spPr/>
        <p:txBody>
          <a:bodyPr>
            <a:normAutofit/>
          </a:bodyPr>
          <a:lstStyle/>
          <a:p>
            <a:r>
              <a:rPr lang="en-US"/>
              <a:t>Quiz Time (2)</a:t>
            </a:r>
          </a:p>
        </p:txBody>
      </p:sp>
      <p:sp>
        <p:nvSpPr>
          <p:cNvPr id="3" name="Content Placeholder 2">
            <a:extLst>
              <a:ext uri="{FF2B5EF4-FFF2-40B4-BE49-F238E27FC236}">
                <a16:creationId xmlns:a16="http://schemas.microsoft.com/office/drawing/2014/main" id="{2C42731C-8FF8-B0CC-5C38-688636B1A811}"/>
              </a:ext>
            </a:extLst>
          </p:cNvPr>
          <p:cNvSpPr>
            <a:spLocks noGrp="1"/>
          </p:cNvSpPr>
          <p:nvPr>
            <p:ph type="body" sz="quarter" idx="16"/>
          </p:nvPr>
        </p:nvSpPr>
        <p:spPr/>
        <p:txBody>
          <a:bodyPr>
            <a:normAutofit/>
          </a:bodyPr>
          <a:lstStyle/>
          <a:p>
            <a:pPr marL="425450" indent="-285750"/>
            <a:r>
              <a:rPr lang="en-US" sz="2800"/>
              <a:t>Which of the followings has more parameters? </a:t>
            </a:r>
          </a:p>
        </p:txBody>
      </p:sp>
      <p:pic>
        <p:nvPicPr>
          <p:cNvPr id="4" name="Picture 3" descr="Diagram&#10;&#10;Description automatically generated">
            <a:extLst>
              <a:ext uri="{FF2B5EF4-FFF2-40B4-BE49-F238E27FC236}">
                <a16:creationId xmlns:a16="http://schemas.microsoft.com/office/drawing/2014/main" id="{CDEFB1D7-F148-C815-95F2-6A21271679D2}"/>
              </a:ext>
            </a:extLst>
          </p:cNvPr>
          <p:cNvPicPr>
            <a:picLocks noChangeAspect="1"/>
          </p:cNvPicPr>
          <p:nvPr/>
        </p:nvPicPr>
        <p:blipFill rotWithShape="1">
          <a:blip r:embed="rId2"/>
          <a:srcRect b="6846"/>
          <a:stretch/>
        </p:blipFill>
        <p:spPr>
          <a:xfrm>
            <a:off x="1240912" y="2421112"/>
            <a:ext cx="2599537" cy="1819890"/>
          </a:xfrm>
          <a:prstGeom prst="rect">
            <a:avLst/>
          </a:prstGeom>
        </p:spPr>
      </p:pic>
      <p:pic>
        <p:nvPicPr>
          <p:cNvPr id="5" name="Picture 4" descr="Diagram&#10;&#10;Description automatically generated">
            <a:extLst>
              <a:ext uri="{FF2B5EF4-FFF2-40B4-BE49-F238E27FC236}">
                <a16:creationId xmlns:a16="http://schemas.microsoft.com/office/drawing/2014/main" id="{16F5E8EC-398C-8BD9-0091-C7B0F3A6B44E}"/>
              </a:ext>
            </a:extLst>
          </p:cNvPr>
          <p:cNvPicPr>
            <a:picLocks noChangeAspect="1"/>
          </p:cNvPicPr>
          <p:nvPr/>
        </p:nvPicPr>
        <p:blipFill>
          <a:blip r:embed="rId3"/>
          <a:stretch>
            <a:fillRect/>
          </a:stretch>
        </p:blipFill>
        <p:spPr>
          <a:xfrm>
            <a:off x="4444335" y="2428582"/>
            <a:ext cx="3643808" cy="1819890"/>
          </a:xfrm>
          <a:prstGeom prst="rect">
            <a:avLst/>
          </a:prstGeom>
        </p:spPr>
      </p:pic>
      <p:sp>
        <p:nvSpPr>
          <p:cNvPr id="6" name="Rectangle 5">
            <a:extLst>
              <a:ext uri="{FF2B5EF4-FFF2-40B4-BE49-F238E27FC236}">
                <a16:creationId xmlns:a16="http://schemas.microsoft.com/office/drawing/2014/main" id="{FEFB1E90-CBC4-8FF4-704C-7E7D4F53388D}"/>
              </a:ext>
            </a:extLst>
          </p:cNvPr>
          <p:cNvSpPr/>
          <p:nvPr/>
        </p:nvSpPr>
        <p:spPr>
          <a:xfrm>
            <a:off x="3372059" y="4060105"/>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474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6D573-F33E-0633-ECB5-03362F18D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E543C-63FB-F9F6-0B53-A35BE7542BE3}"/>
              </a:ext>
            </a:extLst>
          </p:cNvPr>
          <p:cNvSpPr>
            <a:spLocks noGrp="1"/>
          </p:cNvSpPr>
          <p:nvPr>
            <p:ph type="title"/>
          </p:nvPr>
        </p:nvSpPr>
        <p:spPr/>
        <p:txBody>
          <a:bodyPr>
            <a:normAutofit/>
          </a:bodyPr>
          <a:lstStyle/>
          <a:p>
            <a:r>
              <a:rPr lang="en-US"/>
              <a:t>Quiz Time (3)</a:t>
            </a:r>
          </a:p>
        </p:txBody>
      </p:sp>
      <p:sp>
        <p:nvSpPr>
          <p:cNvPr id="3" name="Content Placeholder 2">
            <a:extLst>
              <a:ext uri="{FF2B5EF4-FFF2-40B4-BE49-F238E27FC236}">
                <a16:creationId xmlns:a16="http://schemas.microsoft.com/office/drawing/2014/main" id="{D4AE80B4-2D87-4C4D-A5C2-D9925A66D6A6}"/>
              </a:ext>
            </a:extLst>
          </p:cNvPr>
          <p:cNvSpPr>
            <a:spLocks noGrp="1"/>
          </p:cNvSpPr>
          <p:nvPr>
            <p:ph type="body" sz="quarter" idx="16"/>
          </p:nvPr>
        </p:nvSpPr>
        <p:spPr/>
        <p:txBody>
          <a:bodyPr>
            <a:normAutofit/>
          </a:bodyPr>
          <a:lstStyle/>
          <a:p>
            <a:pPr marL="425450" indent="-285750"/>
            <a:r>
              <a:rPr lang="en-US" sz="2800"/>
              <a:t>Given an input to these models, which of them take longer to compute an output? </a:t>
            </a:r>
          </a:p>
        </p:txBody>
      </p:sp>
      <p:pic>
        <p:nvPicPr>
          <p:cNvPr id="4" name="Picture 3" descr="Diagram&#10;&#10;Description automatically generated">
            <a:extLst>
              <a:ext uri="{FF2B5EF4-FFF2-40B4-BE49-F238E27FC236}">
                <a16:creationId xmlns:a16="http://schemas.microsoft.com/office/drawing/2014/main" id="{EC0E83A3-F1CF-6C60-4C01-600719279FEA}"/>
              </a:ext>
            </a:extLst>
          </p:cNvPr>
          <p:cNvPicPr>
            <a:picLocks noChangeAspect="1"/>
          </p:cNvPicPr>
          <p:nvPr/>
        </p:nvPicPr>
        <p:blipFill rotWithShape="1">
          <a:blip r:embed="rId2"/>
          <a:srcRect b="6846"/>
          <a:stretch/>
        </p:blipFill>
        <p:spPr>
          <a:xfrm>
            <a:off x="1240912" y="2421112"/>
            <a:ext cx="2599537" cy="1819890"/>
          </a:xfrm>
          <a:prstGeom prst="rect">
            <a:avLst/>
          </a:prstGeom>
        </p:spPr>
      </p:pic>
      <p:pic>
        <p:nvPicPr>
          <p:cNvPr id="5" name="Picture 4" descr="Diagram&#10;&#10;Description automatically generated">
            <a:extLst>
              <a:ext uri="{FF2B5EF4-FFF2-40B4-BE49-F238E27FC236}">
                <a16:creationId xmlns:a16="http://schemas.microsoft.com/office/drawing/2014/main" id="{A4F6FDA1-03E8-1A01-D8FA-DD5E45D51136}"/>
              </a:ext>
            </a:extLst>
          </p:cNvPr>
          <p:cNvPicPr>
            <a:picLocks noChangeAspect="1"/>
          </p:cNvPicPr>
          <p:nvPr/>
        </p:nvPicPr>
        <p:blipFill>
          <a:blip r:embed="rId3"/>
          <a:stretch>
            <a:fillRect/>
          </a:stretch>
        </p:blipFill>
        <p:spPr>
          <a:xfrm>
            <a:off x="4444335" y="2428582"/>
            <a:ext cx="3643808" cy="1819890"/>
          </a:xfrm>
          <a:prstGeom prst="rect">
            <a:avLst/>
          </a:prstGeom>
        </p:spPr>
      </p:pic>
      <p:sp>
        <p:nvSpPr>
          <p:cNvPr id="6" name="Rectangle 5">
            <a:extLst>
              <a:ext uri="{FF2B5EF4-FFF2-40B4-BE49-F238E27FC236}">
                <a16:creationId xmlns:a16="http://schemas.microsoft.com/office/drawing/2014/main" id="{1B22DC6A-3512-5AC4-E6A9-E0186F20BE25}"/>
              </a:ext>
            </a:extLst>
          </p:cNvPr>
          <p:cNvSpPr/>
          <p:nvPr/>
        </p:nvSpPr>
        <p:spPr>
          <a:xfrm>
            <a:off x="3372059" y="4060105"/>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908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t>Why Add Non-linearity? </a:t>
            </a:r>
          </a:p>
        </p:txBody>
      </p:sp>
      <p:sp>
        <p:nvSpPr>
          <p:cNvPr id="8" name="Content Placeholder 3"/>
          <p:cNvSpPr>
            <a:spLocks noGrp="1"/>
          </p:cNvSpPr>
          <p:nvPr>
            <p:ph type="body" sz="quarter" idx="16"/>
          </p:nvPr>
        </p:nvSpPr>
        <p:spPr>
          <a:xfrm>
            <a:off x="533919" y="1390650"/>
            <a:ext cx="8085415" cy="3752850"/>
          </a:xfrm>
        </p:spPr>
        <p:txBody>
          <a:bodyPr>
            <a:normAutofit/>
          </a:bodyPr>
          <a:lstStyle/>
          <a:p>
            <a:pPr>
              <a:buFont typeface="Arial" panose="020B0604020202020204" pitchFamily="34" charset="0"/>
              <a:buChar char="•"/>
            </a:pPr>
            <a:r>
              <a:rPr lang="en-US" sz="1800"/>
              <a:t>Without non-linearity, the overall model amounts to a linear model. </a:t>
            </a:r>
          </a:p>
          <a:p>
            <a:pPr>
              <a:buFont typeface="Arial" panose="020B0604020202020204" pitchFamily="34" charset="0"/>
              <a:buChar char="•"/>
            </a:pPr>
            <a:endParaRPr lang="en-US" sz="1800"/>
          </a:p>
          <a:p>
            <a:pPr marL="0" indent="0">
              <a:buNone/>
            </a:pPr>
            <a:br>
              <a:rPr lang="en-US" sz="1800"/>
            </a:br>
            <a:endParaRPr lang="en-US" sz="1800"/>
          </a:p>
          <a:p>
            <a:pPr>
              <a:buFont typeface="Arial" panose="020B0604020202020204" pitchFamily="34" charset="0"/>
              <a:buChar char="•"/>
            </a:pPr>
            <a:r>
              <a:rPr lang="en-US" sz="1800">
                <a:solidFill>
                  <a:srgbClr val="C00000"/>
                </a:solidFill>
              </a:rPr>
              <a:t>A linear function cannot approximate complex tasks. </a:t>
            </a:r>
          </a:p>
          <a:p>
            <a:pPr>
              <a:buFont typeface="Arial" panose="020B0604020202020204" pitchFamily="34" charset="0"/>
              <a:buChar char="•"/>
            </a:pPr>
            <a:endParaRPr lang="en-US" sz="1800"/>
          </a:p>
          <a:p>
            <a:pPr>
              <a:buFont typeface="Arial" panose="020B0604020202020204" pitchFamily="34" charset="0"/>
              <a:buChar char="•"/>
            </a:pPr>
            <a:r>
              <a:rPr lang="en-US" sz="1800"/>
              <a:t>Non-linearity </a:t>
            </a:r>
            <a:r>
              <a:rPr lang="en-US" sz="1800">
                <a:solidFill>
                  <a:srgbClr val="C00000"/>
                </a:solidFill>
              </a:rPr>
              <a:t>adds capacity</a:t>
            </a:r>
            <a:r>
              <a:rPr lang="en-US" sz="1800"/>
              <a:t> to the model to approximate </a:t>
            </a:r>
            <a:br>
              <a:rPr lang="en-US" sz="1800"/>
            </a:br>
            <a:r>
              <a:rPr lang="en-US" sz="1800">
                <a:solidFill>
                  <a:srgbClr val="C00000"/>
                </a:solidFill>
              </a:rPr>
              <a:t>any</a:t>
            </a:r>
            <a:r>
              <a:rPr lang="en-US" sz="1800"/>
              <a:t> continuous function to </a:t>
            </a:r>
            <a:r>
              <a:rPr lang="en-US" sz="1800">
                <a:solidFill>
                  <a:srgbClr val="C00000"/>
                </a:solidFill>
              </a:rPr>
              <a:t>arbitrary </a:t>
            </a:r>
            <a:r>
              <a:rPr lang="en-US" sz="1800"/>
              <a:t>accuracy </a:t>
            </a:r>
            <a:br>
              <a:rPr lang="en-US" sz="1800"/>
            </a:br>
            <a:r>
              <a:rPr lang="en-US" sz="1800">
                <a:solidFill>
                  <a:srgbClr val="C00000"/>
                </a:solidFill>
              </a:rPr>
              <a:t>given sufficiently many hidden units. </a:t>
            </a:r>
          </a:p>
          <a:p>
            <a:pPr lvl="1">
              <a:buFont typeface="Arial" panose="020B0604020202020204" pitchFamily="34" charset="0"/>
              <a:buChar char="•"/>
            </a:pPr>
            <a:r>
              <a:rPr lang="en-US" sz="1800"/>
              <a:t>See </a:t>
            </a:r>
            <a:r>
              <a:rPr lang="en-US" sz="1800">
                <a:hlinkClick r:id="rId3"/>
              </a:rPr>
              <a:t>“universal approximation theorem”</a:t>
            </a:r>
            <a:endParaRPr lang="en-US" sz="1800"/>
          </a:p>
        </p:txBody>
      </p:sp>
      <p:pic>
        <p:nvPicPr>
          <p:cNvPr id="3" name="Picture 2" descr="Chart, scatter chart&#10;&#10;Description automatically generated">
            <a:extLst>
              <a:ext uri="{FF2B5EF4-FFF2-40B4-BE49-F238E27FC236}">
                <a16:creationId xmlns:a16="http://schemas.microsoft.com/office/drawing/2014/main" id="{E122145A-8907-C7A9-6E0F-89BD22535F50}"/>
              </a:ext>
            </a:extLst>
          </p:cNvPr>
          <p:cNvPicPr>
            <a:picLocks noChangeAspect="1"/>
          </p:cNvPicPr>
          <p:nvPr/>
        </p:nvPicPr>
        <p:blipFill>
          <a:blip r:embed="rId4"/>
          <a:stretch>
            <a:fillRect/>
          </a:stretch>
        </p:blipFill>
        <p:spPr>
          <a:xfrm>
            <a:off x="6940516" y="1713846"/>
            <a:ext cx="1551464" cy="251525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AC3DF7-EBB6-545F-A979-C5F5FF3302A3}"/>
                  </a:ext>
                </a:extLst>
              </p:cNvPr>
              <p:cNvSpPr txBox="1"/>
              <p:nvPr/>
            </p:nvSpPr>
            <p:spPr>
              <a:xfrm>
                <a:off x="912303" y="1969464"/>
                <a:ext cx="152176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𝑓</m:t>
                      </m:r>
                      <m:d>
                        <m:dPr>
                          <m:ctrlPr>
                            <a:rPr lang="en-US" i="1" smtClean="0">
                              <a:latin typeface="Cambria Math" panose="02040503050406030204" pitchFamily="18" charset="0"/>
                            </a:rPr>
                          </m:ctrlPr>
                        </m:dPr>
                        <m:e>
                          <m:r>
                            <a:rPr lang="en-US" smtClean="0">
                              <a:latin typeface="Cambria Math" panose="02040503050406030204" pitchFamily="18" charset="0"/>
                            </a:rPr>
                            <m:t>𝐱</m:t>
                          </m:r>
                        </m:e>
                      </m:d>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𝑊</m:t>
                          </m:r>
                        </m:e>
                        <m:sub>
                          <m:r>
                            <a:rPr lang="en-US" smtClean="0">
                              <a:latin typeface="Cambria Math" panose="02040503050406030204" pitchFamily="18" charset="0"/>
                            </a:rPr>
                            <m:t>2</m:t>
                          </m:r>
                        </m:sub>
                      </m:sSub>
                      <m:r>
                        <a:rPr lang="en-US" smtClean="0">
                          <a:latin typeface="Cambria Math" panose="02040503050406030204" pitchFamily="18" charset="0"/>
                        </a:rPr>
                        <m:t> </m:t>
                      </m:r>
                      <m:r>
                        <a:rPr lang="en-US" smtClean="0">
                          <a:solidFill>
                            <a:srgbClr val="C00000"/>
                          </a:solidFill>
                          <a:latin typeface="Cambria Math" panose="02040503050406030204" pitchFamily="18" charset="0"/>
                        </a:rPr>
                        <m:t>𝑔</m:t>
                      </m:r>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𝑊</m:t>
                          </m:r>
                        </m:e>
                        <m:sub>
                          <m:r>
                            <a:rPr lang="en-US" smtClean="0">
                              <a:latin typeface="Cambria Math" panose="02040503050406030204" pitchFamily="18" charset="0"/>
                            </a:rPr>
                            <m:t>1</m:t>
                          </m:r>
                        </m:sub>
                      </m:sSub>
                      <m:r>
                        <a:rPr lang="en-US" smtClean="0">
                          <a:latin typeface="Cambria Math" panose="02040503050406030204" pitchFamily="18" charset="0"/>
                        </a:rPr>
                        <m:t>𝐱</m:t>
                      </m:r>
                      <m:r>
                        <a:rPr lang="en-US" smtClean="0">
                          <a:latin typeface="Cambria Math" panose="02040503050406030204" pitchFamily="18" charset="0"/>
                        </a:rPr>
                        <m:t>) </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 name="TextBox 6">
                <a:extLst>
                  <a:ext uri="{FF2B5EF4-FFF2-40B4-BE49-F238E27FC236}">
                    <a16:creationId xmlns:a16="http://schemas.microsoft.com/office/drawing/2014/main" id="{66AC3DF7-EBB6-545F-A979-C5F5FF3302A3}"/>
                  </a:ext>
                </a:extLst>
              </p:cNvPr>
              <p:cNvSpPr txBox="1">
                <a:spLocks noRot="1" noChangeAspect="1" noMove="1" noResize="1" noEditPoints="1" noAdjustHandles="1" noChangeArrowheads="1" noChangeShapeType="1" noTextEdit="1"/>
              </p:cNvSpPr>
              <p:nvPr/>
            </p:nvSpPr>
            <p:spPr>
              <a:xfrm>
                <a:off x="912303" y="1969464"/>
                <a:ext cx="1521762" cy="215444"/>
              </a:xfrm>
              <a:prstGeom prst="rect">
                <a:avLst/>
              </a:prstGeom>
              <a:blipFill>
                <a:blip r:embed="rId5"/>
                <a:stretch>
                  <a:fillRect l="-3614" r="-803"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2F5E44-F4A1-EFAF-F928-B9574D6EB1D3}"/>
                  </a:ext>
                </a:extLst>
              </p:cNvPr>
              <p:cNvSpPr txBox="1"/>
              <p:nvPr/>
            </p:nvSpPr>
            <p:spPr>
              <a:xfrm>
                <a:off x="2837495" y="1964239"/>
                <a:ext cx="3097643" cy="224677"/>
              </a:xfrm>
              <a:prstGeom prst="rect">
                <a:avLst/>
              </a:prstGeom>
              <a:noFill/>
            </p:spPr>
            <p:txBody>
              <a:bodyPr wrap="none" lIns="0" tIns="0" rIns="0" bIns="0" rtlCol="0">
                <a:spAutoFit/>
              </a:bodyPr>
              <a:lstStyle/>
              <a:p>
                <a14:m>
                  <m:oMath xmlns:m="http://schemas.openxmlformats.org/officeDocument/2006/math">
                    <m:acc>
                      <m:accPr>
                        <m:chr m:val="̃"/>
                        <m:ctrlPr>
                          <a:rPr lang="en-US" i="1" smtClean="0">
                            <a:latin typeface="Cambria Math" panose="02040503050406030204" pitchFamily="18" charset="0"/>
                          </a:rPr>
                        </m:ctrlPr>
                      </m:accPr>
                      <m:e>
                        <m:r>
                          <a:rPr lang="en-US">
                            <a:latin typeface="Cambria Math" panose="02040503050406030204" pitchFamily="18" charset="0"/>
                          </a:rPr>
                          <m:t>𝑓</m:t>
                        </m:r>
                      </m:e>
                    </m:acc>
                    <m:d>
                      <m:dPr>
                        <m:ctrlPr>
                          <a:rPr lang="en-US" i="1" smtClean="0">
                            <a:latin typeface="Cambria Math" panose="02040503050406030204" pitchFamily="18" charset="0"/>
                          </a:rPr>
                        </m:ctrlPr>
                      </m:dPr>
                      <m:e>
                        <m:r>
                          <a:rPr lang="en-US" smtClean="0">
                            <a:latin typeface="Cambria Math" panose="02040503050406030204" pitchFamily="18" charset="0"/>
                          </a:rPr>
                          <m:t>𝐱</m:t>
                        </m:r>
                      </m:e>
                    </m:d>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𝑊</m:t>
                        </m:r>
                      </m:e>
                      <m:sub>
                        <m:r>
                          <a:rPr lang="en-US" smtClean="0">
                            <a:latin typeface="Cambria Math" panose="02040503050406030204" pitchFamily="18" charset="0"/>
                          </a:rPr>
                          <m:t>2</m:t>
                        </m:r>
                      </m:sub>
                    </m:sSub>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1</m:t>
                        </m:r>
                      </m:sub>
                    </m:sSub>
                    <m:r>
                      <a:rPr lang="en-US">
                        <a:latin typeface="Cambria Math" panose="02040503050406030204" pitchFamily="18" charset="0"/>
                      </a:rPr>
                      <m:t>𝐱</m:t>
                    </m:r>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𝑊</m:t>
                        </m:r>
                      </m:e>
                      <m:sub>
                        <m:r>
                          <a:rPr lang="en-US" smtClean="0">
                            <a:latin typeface="Cambria Math" panose="02040503050406030204" pitchFamily="18" charset="0"/>
                          </a:rPr>
                          <m:t>3</m:t>
                        </m:r>
                      </m:sub>
                    </m:sSub>
                    <m:r>
                      <a:rPr lang="en-US" smtClean="0">
                        <a:latin typeface="Cambria Math" panose="02040503050406030204" pitchFamily="18" charset="0"/>
                      </a:rPr>
                      <m:t>𝐱</m:t>
                    </m:r>
                  </m:oMath>
                </a14:m>
                <a:r>
                  <a:rPr lang="en-US">
                    <a:latin typeface="Corbel" panose="020B0503020204020204" pitchFamily="34" charset="0"/>
                    <a:ea typeface="Tahoma" panose="020B0604030504040204" pitchFamily="34" charset="0"/>
                    <a:cs typeface="Tahoma" panose="020B0604030504040204" pitchFamily="34" charset="0"/>
                  </a:rPr>
                  <a:t>   (a linear function)</a:t>
                </a:r>
              </a:p>
            </p:txBody>
          </p:sp>
        </mc:Choice>
        <mc:Fallback xmlns="">
          <p:sp>
            <p:nvSpPr>
              <p:cNvPr id="10" name="TextBox 9">
                <a:extLst>
                  <a:ext uri="{FF2B5EF4-FFF2-40B4-BE49-F238E27FC236}">
                    <a16:creationId xmlns:a16="http://schemas.microsoft.com/office/drawing/2014/main" id="{F92F5E44-F4A1-EFAF-F928-B9574D6EB1D3}"/>
                  </a:ext>
                </a:extLst>
              </p:cNvPr>
              <p:cNvSpPr txBox="1">
                <a:spLocks noRot="1" noChangeAspect="1" noMove="1" noResize="1" noEditPoints="1" noAdjustHandles="1" noChangeArrowheads="1" noChangeShapeType="1" noTextEdit="1"/>
              </p:cNvSpPr>
              <p:nvPr/>
            </p:nvSpPr>
            <p:spPr>
              <a:xfrm>
                <a:off x="2837495" y="1964239"/>
                <a:ext cx="3097643" cy="224677"/>
              </a:xfrm>
              <a:prstGeom prst="rect">
                <a:avLst/>
              </a:prstGeom>
              <a:blipFill>
                <a:blip r:embed="rId6"/>
                <a:stretch>
                  <a:fillRect l="-2554" t="-27027" r="-2161" b="-48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4B712A-CA4E-16E0-9A47-118284B452CE}"/>
                  </a:ext>
                </a:extLst>
              </p:cNvPr>
              <p:cNvSpPr txBox="1"/>
              <p:nvPr/>
            </p:nvSpPr>
            <p:spPr>
              <a:xfrm>
                <a:off x="1839705" y="2371910"/>
                <a:ext cx="1199170" cy="307777"/>
              </a:xfrm>
              <a:prstGeom prst="rect">
                <a:avLst/>
              </a:prstGeom>
              <a:noFill/>
            </p:spPr>
            <p:txBody>
              <a:bodyPr wrap="square">
                <a:spAutoFit/>
              </a:bodyPr>
              <a:lstStyle/>
              <a:p>
                <a:r>
                  <a:rPr lang="en-US">
                    <a:latin typeface="Corbel" panose="020B0503020204020204" pitchFamily="34" charset="0"/>
                    <a:ea typeface="Tahoma" panose="020B0604030504040204" pitchFamily="34" charset="0"/>
                    <a:cs typeface="Tahoma" panose="020B0604030504040204" pitchFamily="34" charset="0"/>
                  </a:rPr>
                  <a:t>drop </a:t>
                </a:r>
                <a14:m>
                  <m:oMath xmlns:m="http://schemas.openxmlformats.org/officeDocument/2006/math">
                    <m:r>
                      <a:rPr lang="en-US" smtClean="0">
                        <a:solidFill>
                          <a:srgbClr val="C00000"/>
                        </a:solidFill>
                        <a:latin typeface="Cambria Math" panose="02040503050406030204" pitchFamily="18" charset="0"/>
                      </a:rPr>
                      <m:t>𝑔</m:t>
                    </m:r>
                  </m:oMath>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 name="TextBox 11">
                <a:extLst>
                  <a:ext uri="{FF2B5EF4-FFF2-40B4-BE49-F238E27FC236}">
                    <a16:creationId xmlns:a16="http://schemas.microsoft.com/office/drawing/2014/main" id="{6B4B712A-CA4E-16E0-9A47-118284B452CE}"/>
                  </a:ext>
                </a:extLst>
              </p:cNvPr>
              <p:cNvSpPr txBox="1">
                <a:spLocks noRot="1" noChangeAspect="1" noMove="1" noResize="1" noEditPoints="1" noAdjustHandles="1" noChangeArrowheads="1" noChangeShapeType="1" noTextEdit="1"/>
              </p:cNvSpPr>
              <p:nvPr/>
            </p:nvSpPr>
            <p:spPr>
              <a:xfrm>
                <a:off x="1839705" y="2371910"/>
                <a:ext cx="1199170" cy="307777"/>
              </a:xfrm>
              <a:prstGeom prst="rect">
                <a:avLst/>
              </a:prstGeom>
              <a:blipFill>
                <a:blip r:embed="rId7"/>
                <a:stretch>
                  <a:fillRect l="-1523" t="-3922" b="-19608"/>
                </a:stretch>
              </a:blipFill>
            </p:spPr>
            <p:txBody>
              <a:bodyPr/>
              <a:lstStyle/>
              <a:p>
                <a:r>
                  <a:rPr lang="en-US">
                    <a:noFill/>
                  </a:rPr>
                  <a:t> </a:t>
                </a:r>
              </a:p>
            </p:txBody>
          </p:sp>
        </mc:Fallback>
      </mc:AlternateContent>
      <p:cxnSp>
        <p:nvCxnSpPr>
          <p:cNvPr id="16" name="Curved Connector 15">
            <a:extLst>
              <a:ext uri="{FF2B5EF4-FFF2-40B4-BE49-F238E27FC236}">
                <a16:creationId xmlns:a16="http://schemas.microsoft.com/office/drawing/2014/main" id="{4DB9396B-3AE1-9F07-6EAA-82FC30E4DD3C}"/>
              </a:ext>
            </a:extLst>
          </p:cNvPr>
          <p:cNvCxnSpPr>
            <a:cxnSpLocks/>
            <a:stCxn id="7" idx="2"/>
            <a:endCxn id="10" idx="1"/>
          </p:cNvCxnSpPr>
          <p:nvPr/>
        </p:nvCxnSpPr>
        <p:spPr>
          <a:xfrm rot="5400000" flipH="1" flipV="1">
            <a:off x="2201174" y="1548587"/>
            <a:ext cx="108330" cy="1164311"/>
          </a:xfrm>
          <a:prstGeom prst="curvedConnector4">
            <a:avLst>
              <a:gd name="adj1" fmla="val -211022"/>
              <a:gd name="adj2" fmla="val 82675"/>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iagram of a machine learning&#10;&#10;Description automatically generated">
            <a:extLst>
              <a:ext uri="{FF2B5EF4-FFF2-40B4-BE49-F238E27FC236}">
                <a16:creationId xmlns:a16="http://schemas.microsoft.com/office/drawing/2014/main" id="{4E6B346D-5353-1DF7-0EB2-2ED6D5D516AE}"/>
              </a:ext>
            </a:extLst>
          </p:cNvPr>
          <p:cNvPicPr>
            <a:picLocks noChangeAspect="1"/>
          </p:cNvPicPr>
          <p:nvPr/>
        </p:nvPicPr>
        <p:blipFill>
          <a:blip r:embed="rId8"/>
          <a:stretch>
            <a:fillRect/>
          </a:stretch>
        </p:blipFill>
        <p:spPr>
          <a:xfrm>
            <a:off x="7298708" y="12521"/>
            <a:ext cx="1845292" cy="1378129"/>
          </a:xfrm>
          <a:prstGeom prst="rect">
            <a:avLst/>
          </a:prstGeom>
        </p:spPr>
      </p:pic>
    </p:spTree>
    <p:extLst>
      <p:ext uri="{BB962C8B-B14F-4D97-AF65-F5344CB8AC3E}">
        <p14:creationId xmlns:p14="http://schemas.microsoft.com/office/powerpoint/2010/main" val="430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30487-27F5-7D45-100A-C22BB30CD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1D699-579F-EFB7-B485-CAFEEB7F2D0C}"/>
              </a:ext>
            </a:extLst>
          </p:cNvPr>
          <p:cNvSpPr>
            <a:spLocks noGrp="1"/>
          </p:cNvSpPr>
          <p:nvPr>
            <p:ph type="title"/>
          </p:nvPr>
        </p:nvSpPr>
        <p:spPr/>
        <p:txBody>
          <a:bodyPr>
            <a:normAutofit/>
          </a:bodyPr>
          <a:lstStyle/>
          <a:p>
            <a:r>
              <a:rPr lang="en-US"/>
              <a:t>HW2 is released </a:t>
            </a:r>
          </a:p>
        </p:txBody>
      </p:sp>
      <p:sp>
        <p:nvSpPr>
          <p:cNvPr id="3" name="Content Placeholder 2">
            <a:extLst>
              <a:ext uri="{FF2B5EF4-FFF2-40B4-BE49-F238E27FC236}">
                <a16:creationId xmlns:a16="http://schemas.microsoft.com/office/drawing/2014/main" id="{B3D5453D-2F1A-0975-9FD1-8724ECCA31C1}"/>
              </a:ext>
            </a:extLst>
          </p:cNvPr>
          <p:cNvSpPr>
            <a:spLocks noGrp="1"/>
          </p:cNvSpPr>
          <p:nvPr>
            <p:ph type="body" sz="quarter" idx="16"/>
          </p:nvPr>
        </p:nvSpPr>
        <p:spPr/>
        <p:txBody>
          <a:bodyPr/>
          <a:lstStyle/>
          <a:p>
            <a:r>
              <a:rPr lang="en-US"/>
              <a:t>Did you see it?</a:t>
            </a:r>
          </a:p>
          <a:p>
            <a:r>
              <a:rPr lang="en-US"/>
              <a:t>Due Tuesday noon. </a:t>
            </a:r>
          </a:p>
          <a:p>
            <a:pPr lvl="1"/>
            <a:r>
              <a:rPr lang="en-US"/>
              <a:t>Feels like a long time away? </a:t>
            </a:r>
            <a:r>
              <a:rPr lang="en-US">
                <a:solidFill>
                  <a:srgbClr val="C00000"/>
                </a:solidFill>
              </a:rPr>
              <a:t>it’s due in 120 hours</a:t>
            </a:r>
            <a:r>
              <a:rPr lang="en-US"/>
              <a:t>!</a:t>
            </a:r>
          </a:p>
          <a:p>
            <a:endParaRPr lang="en-US"/>
          </a:p>
        </p:txBody>
      </p:sp>
    </p:spTree>
    <p:extLst>
      <p:ext uri="{BB962C8B-B14F-4D97-AF65-F5344CB8AC3E}">
        <p14:creationId xmlns:p14="http://schemas.microsoft.com/office/powerpoint/2010/main" val="70349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9DF5-EB13-95A5-2C47-DEDE4AA84365}"/>
              </a:ext>
            </a:extLst>
          </p:cNvPr>
          <p:cNvSpPr>
            <a:spLocks noGrp="1"/>
          </p:cNvSpPr>
          <p:nvPr>
            <p:ph type="title"/>
          </p:nvPr>
        </p:nvSpPr>
        <p:spPr/>
        <p:txBody>
          <a:bodyPr/>
          <a:lstStyle/>
          <a:p>
            <a:r>
              <a:rPr lang="en-US"/>
              <a:t>Universal Approximation </a:t>
            </a:r>
          </a:p>
        </p:txBody>
      </p:sp>
      <p:sp>
        <p:nvSpPr>
          <p:cNvPr id="3" name="Text Placeholder 2">
            <a:extLst>
              <a:ext uri="{FF2B5EF4-FFF2-40B4-BE49-F238E27FC236}">
                <a16:creationId xmlns:a16="http://schemas.microsoft.com/office/drawing/2014/main" id="{39E047D8-4E40-E1C3-D6A6-BBC44980AE13}"/>
              </a:ext>
            </a:extLst>
          </p:cNvPr>
          <p:cNvSpPr>
            <a:spLocks noGrp="1"/>
          </p:cNvSpPr>
          <p:nvPr>
            <p:ph type="body" sz="quarter" idx="16"/>
          </p:nvPr>
        </p:nvSpPr>
        <p:spPr/>
        <p:txBody>
          <a:bodyPr/>
          <a:lstStyle/>
          <a:p>
            <a:r>
              <a:rPr lang="en-US"/>
              <a:t>An MLP </a:t>
            </a:r>
            <a:r>
              <a:rPr lang="en-US" b="1"/>
              <a:t>can</a:t>
            </a:r>
            <a:r>
              <a:rPr lang="en-US"/>
              <a:t> represent </a:t>
            </a:r>
            <a:r>
              <a:rPr lang="en-US" b="1"/>
              <a:t>any function</a:t>
            </a:r>
            <a:r>
              <a:rPr lang="en-US"/>
              <a:t>, with </a:t>
            </a:r>
            <a:r>
              <a:rPr lang="en-US" b="1"/>
              <a:t>enough </a:t>
            </a:r>
            <a:r>
              <a:rPr lang="en-US"/>
              <a:t>expressivity. </a:t>
            </a:r>
          </a:p>
          <a:p>
            <a:endParaRPr lang="en-US"/>
          </a:p>
          <a:p>
            <a:endParaRPr lang="en-US"/>
          </a:p>
          <a:p>
            <a:endParaRPr lang="en-US"/>
          </a:p>
          <a:p>
            <a:endParaRPr lang="en-US"/>
          </a:p>
          <a:p>
            <a:endParaRPr lang="en-US"/>
          </a:p>
          <a:p>
            <a:endParaRPr lang="en-US"/>
          </a:p>
          <a:p>
            <a:endParaRPr lang="en-US"/>
          </a:p>
          <a:p>
            <a:endParaRPr lang="en-US"/>
          </a:p>
          <a:p>
            <a:pPr marL="0" indent="0">
              <a:buNone/>
            </a:pPr>
            <a:endParaRPr lang="en-US"/>
          </a:p>
          <a:p>
            <a:endParaRPr lang="en-US"/>
          </a:p>
          <a:p>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endParaRPr lang="en-US"/>
          </a:p>
          <a:p>
            <a:endParaRPr lang="en-US"/>
          </a:p>
        </p:txBody>
      </p:sp>
      <p:sp>
        <p:nvSpPr>
          <p:cNvPr id="5" name="TextBox 4">
            <a:extLst>
              <a:ext uri="{FF2B5EF4-FFF2-40B4-BE49-F238E27FC236}">
                <a16:creationId xmlns:a16="http://schemas.microsoft.com/office/drawing/2014/main" id="{5C55D461-B2C3-0ECF-A8BE-0596691C5B97}"/>
              </a:ext>
            </a:extLst>
          </p:cNvPr>
          <p:cNvSpPr txBox="1"/>
          <p:nvPr/>
        </p:nvSpPr>
        <p:spPr>
          <a:xfrm>
            <a:off x="1191577" y="4789224"/>
            <a:ext cx="6760846" cy="307777"/>
          </a:xfrm>
          <a:prstGeom prst="rect">
            <a:avLst/>
          </a:prstGeom>
          <a:noFill/>
        </p:spPr>
        <p:txBody>
          <a:bodyPr wrap="square">
            <a:spAutoFit/>
          </a:bodyPr>
          <a:lstStyle/>
          <a:p>
            <a:pPr algn="ctr"/>
            <a:r>
              <a:rPr lang="en-US" b="0" i="0" err="1">
                <a:solidFill>
                  <a:srgbClr val="1F1F1F"/>
                </a:solidFill>
                <a:effectLst/>
                <a:latin typeface="ElsevierGulliver"/>
              </a:rPr>
              <a:t>Maiorov</a:t>
            </a:r>
            <a:r>
              <a:rPr lang="en-US" b="0" i="0">
                <a:solidFill>
                  <a:srgbClr val="1F1F1F"/>
                </a:solidFill>
                <a:effectLst/>
                <a:latin typeface="ElsevierGulliver"/>
              </a:rPr>
              <a:t> &amp; Pinkus. Lower bounds for approximation by MLP neural networks, 1999. </a:t>
            </a:r>
          </a:p>
        </p:txBody>
      </p:sp>
      <p:pic>
        <p:nvPicPr>
          <p:cNvPr id="7" name="Picture 6" descr="A graph of a function&#10;&#10;Description automatically generated with medium confidence">
            <a:extLst>
              <a:ext uri="{FF2B5EF4-FFF2-40B4-BE49-F238E27FC236}">
                <a16:creationId xmlns:a16="http://schemas.microsoft.com/office/drawing/2014/main" id="{772434A8-E59A-20C7-D2B2-77D452C96AE9}"/>
              </a:ext>
            </a:extLst>
          </p:cNvPr>
          <p:cNvPicPr>
            <a:picLocks noChangeAspect="1"/>
          </p:cNvPicPr>
          <p:nvPr/>
        </p:nvPicPr>
        <p:blipFill>
          <a:blip r:embed="rId3"/>
          <a:stretch>
            <a:fillRect/>
          </a:stretch>
        </p:blipFill>
        <p:spPr>
          <a:xfrm>
            <a:off x="744466" y="2030447"/>
            <a:ext cx="3366839" cy="1896473"/>
          </a:xfrm>
          <a:prstGeom prst="rect">
            <a:avLst/>
          </a:prstGeom>
        </p:spPr>
      </p:pic>
      <p:pic>
        <p:nvPicPr>
          <p:cNvPr id="9" name="Picture 8" descr="A yellow person and a black horse&#10;&#10;Description automatically generated">
            <a:extLst>
              <a:ext uri="{FF2B5EF4-FFF2-40B4-BE49-F238E27FC236}">
                <a16:creationId xmlns:a16="http://schemas.microsoft.com/office/drawing/2014/main" id="{C7D90DEB-ABCB-031D-5F47-78A0839F3B30}"/>
              </a:ext>
            </a:extLst>
          </p:cNvPr>
          <p:cNvPicPr>
            <a:picLocks noChangeAspect="1"/>
          </p:cNvPicPr>
          <p:nvPr/>
        </p:nvPicPr>
        <p:blipFill rotWithShape="1">
          <a:blip r:embed="rId4"/>
          <a:srcRect r="56406"/>
          <a:stretch/>
        </p:blipFill>
        <p:spPr>
          <a:xfrm>
            <a:off x="6958984" y="2078903"/>
            <a:ext cx="1031212" cy="1732751"/>
          </a:xfrm>
          <a:prstGeom prst="rect">
            <a:avLst/>
          </a:prstGeom>
        </p:spPr>
      </p:pic>
      <p:pic>
        <p:nvPicPr>
          <p:cNvPr id="11" name="Picture 10" descr="A graph of a function&#10;&#10;Description automatically generated">
            <a:extLst>
              <a:ext uri="{FF2B5EF4-FFF2-40B4-BE49-F238E27FC236}">
                <a16:creationId xmlns:a16="http://schemas.microsoft.com/office/drawing/2014/main" id="{EDD63C96-96DD-5107-A2C9-59FAD408CCBD}"/>
              </a:ext>
            </a:extLst>
          </p:cNvPr>
          <p:cNvPicPr>
            <a:picLocks noChangeAspect="1"/>
          </p:cNvPicPr>
          <p:nvPr/>
        </p:nvPicPr>
        <p:blipFill>
          <a:blip r:embed="rId5"/>
          <a:stretch>
            <a:fillRect/>
          </a:stretch>
        </p:blipFill>
        <p:spPr>
          <a:xfrm>
            <a:off x="4296703" y="2066072"/>
            <a:ext cx="2018250" cy="1993384"/>
          </a:xfrm>
          <a:prstGeom prst="rect">
            <a:avLst/>
          </a:prstGeom>
        </p:spPr>
      </p:pic>
    </p:spTree>
    <p:extLst>
      <p:ext uri="{BB962C8B-B14F-4D97-AF65-F5344CB8AC3E}">
        <p14:creationId xmlns:p14="http://schemas.microsoft.com/office/powerpoint/2010/main" val="1247028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4CB8-BDCF-2500-C9D4-2CD595407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A94F3-21C5-1844-BB1D-03D0579ABE35}"/>
              </a:ext>
            </a:extLst>
          </p:cNvPr>
          <p:cNvSpPr>
            <a:spLocks noGrp="1"/>
          </p:cNvSpPr>
          <p:nvPr>
            <p:ph type="title"/>
          </p:nvPr>
        </p:nvSpPr>
        <p:spPr/>
        <p:txBody>
          <a:bodyPr>
            <a:normAutofit/>
          </a:bodyPr>
          <a:lstStyle/>
          <a:p>
            <a:r>
              <a:rPr lang="en-US"/>
              <a:t>Quiz Time </a:t>
            </a:r>
          </a:p>
        </p:txBody>
      </p:sp>
      <p:sp>
        <p:nvSpPr>
          <p:cNvPr id="3" name="Content Placeholder 2">
            <a:extLst>
              <a:ext uri="{FF2B5EF4-FFF2-40B4-BE49-F238E27FC236}">
                <a16:creationId xmlns:a16="http://schemas.microsoft.com/office/drawing/2014/main" id="{DC150922-FE99-F37C-4591-D6CD732F53F3}"/>
              </a:ext>
            </a:extLst>
          </p:cNvPr>
          <p:cNvSpPr>
            <a:spLocks noGrp="1"/>
          </p:cNvSpPr>
          <p:nvPr>
            <p:ph type="body" sz="quarter" idx="16"/>
          </p:nvPr>
        </p:nvSpPr>
        <p:spPr/>
        <p:txBody>
          <a:bodyPr>
            <a:normAutofit/>
          </a:bodyPr>
          <a:lstStyle/>
          <a:p>
            <a:pPr marL="425450" indent="-285750"/>
            <a:r>
              <a:rPr lang="en-US" sz="3200"/>
              <a:t>What makes neural networks expressive functions? </a:t>
            </a:r>
          </a:p>
          <a:p>
            <a:pPr marL="939800" lvl="1" indent="-342900">
              <a:buFont typeface="+mj-lt"/>
              <a:buAutoNum type="arabicPeriod"/>
            </a:pPr>
            <a:r>
              <a:rPr lang="en-US" sz="2400"/>
              <a:t>Activations (non-linearities)</a:t>
            </a:r>
          </a:p>
          <a:p>
            <a:pPr marL="939800" lvl="1" indent="-342900">
              <a:buFont typeface="+mj-lt"/>
              <a:buAutoNum type="arabicPeriod"/>
            </a:pPr>
            <a:r>
              <a:rPr lang="en-US" sz="2400"/>
              <a:t>Depth (number of hidden layers)</a:t>
            </a:r>
          </a:p>
          <a:p>
            <a:pPr marL="939800" lvl="1" indent="-342900">
              <a:buFont typeface="+mj-lt"/>
              <a:buAutoNum type="arabicPeriod"/>
            </a:pPr>
            <a:r>
              <a:rPr lang="en-US" sz="2400"/>
              <a:t>Width (number of variables in each hidden layer)</a:t>
            </a:r>
          </a:p>
          <a:p>
            <a:pPr marL="939800" lvl="1" indent="-342900">
              <a:buFont typeface="+mj-lt"/>
              <a:buAutoNum type="arabicPeriod"/>
            </a:pPr>
            <a:r>
              <a:rPr lang="en-US" sz="2400"/>
              <a:t>All the above </a:t>
            </a:r>
          </a:p>
        </p:txBody>
      </p:sp>
    </p:spTree>
    <p:extLst>
      <p:ext uri="{BB962C8B-B14F-4D97-AF65-F5344CB8AC3E}">
        <p14:creationId xmlns:p14="http://schemas.microsoft.com/office/powerpoint/2010/main" val="2871589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7B223-93D8-603F-A2B2-C8260126F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CF6F7-DDED-33A7-56BC-DFDC5C0059C7}"/>
              </a:ext>
            </a:extLst>
          </p:cNvPr>
          <p:cNvSpPr>
            <a:spLocks noGrp="1"/>
          </p:cNvSpPr>
          <p:nvPr>
            <p:ph type="title"/>
          </p:nvPr>
        </p:nvSpPr>
        <p:spPr/>
        <p:txBody>
          <a:bodyPr>
            <a:normAutofit/>
          </a:bodyPr>
          <a:lstStyle/>
          <a:p>
            <a:r>
              <a:rPr lang="en-US" dirty="0"/>
              <a:t>Demo time!</a:t>
            </a:r>
          </a:p>
        </p:txBody>
      </p:sp>
      <p:sp>
        <p:nvSpPr>
          <p:cNvPr id="3" name="Content Placeholder 2">
            <a:extLst>
              <a:ext uri="{FF2B5EF4-FFF2-40B4-BE49-F238E27FC236}">
                <a16:creationId xmlns:a16="http://schemas.microsoft.com/office/drawing/2014/main" id="{7BEEB7C3-8266-98AF-A6D3-C85293EDB120}"/>
              </a:ext>
            </a:extLst>
          </p:cNvPr>
          <p:cNvSpPr>
            <a:spLocks noGrp="1"/>
          </p:cNvSpPr>
          <p:nvPr>
            <p:ph type="body" sz="quarter" idx="16"/>
          </p:nvPr>
        </p:nvSpPr>
        <p:spPr/>
        <p:txBody>
          <a:bodyPr/>
          <a:lstStyle/>
          <a:p>
            <a:r>
              <a:rPr lang="en-US" dirty="0"/>
              <a:t>Link: </a:t>
            </a:r>
            <a:r>
              <a:rPr lang="en-US" dirty="0">
                <a:hlinkClick r:id="rId2"/>
              </a:rPr>
              <a:t>https://playground.tensorflow.org/</a:t>
            </a:r>
            <a:r>
              <a:rPr lang="en-US" dirty="0"/>
              <a:t> </a:t>
            </a:r>
          </a:p>
        </p:txBody>
      </p:sp>
      <p:sp>
        <p:nvSpPr>
          <p:cNvPr id="4" name="Slide Number Placeholder 3">
            <a:extLst>
              <a:ext uri="{FF2B5EF4-FFF2-40B4-BE49-F238E27FC236}">
                <a16:creationId xmlns:a16="http://schemas.microsoft.com/office/drawing/2014/main" id="{BFB2886B-0381-541B-6372-570D5C9201EA}"/>
              </a:ext>
            </a:extLst>
          </p:cNvPr>
          <p:cNvSpPr>
            <a:spLocks noGrp="1"/>
          </p:cNvSpPr>
          <p:nvPr>
            <p:ph type="sldNum" sz="quarter" idx="4294967295"/>
          </p:nvPr>
        </p:nvSpPr>
        <p:spPr>
          <a:xfrm>
            <a:off x="0" y="0"/>
            <a:ext cx="0" cy="0"/>
          </a:xfrm>
        </p:spPr>
        <p:txBody>
          <a:bodyPr>
            <a:normAutofit fontScale="25000" lnSpcReduction="20000"/>
          </a:bodyPr>
          <a:lstStyle/>
          <a:p>
            <a:fld id="{0C921938-476A-4922-BE24-3B8F6A2854D9}" type="slidenum">
              <a:rPr lang="en-US" smtClean="0">
                <a:latin typeface="Tahoma" panose="020B0604030504040204" pitchFamily="34" charset="0"/>
                <a:ea typeface="Tahoma" panose="020B0604030504040204" pitchFamily="34" charset="0"/>
                <a:cs typeface="Tahoma" panose="020B0604030504040204" pitchFamily="34" charset="0"/>
              </a:rPr>
              <a:pPr/>
              <a:t>32</a:t>
            </a:fld>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4926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159E-FFBC-A3F6-8E57-080969E6B49D}"/>
              </a:ext>
            </a:extLst>
          </p:cNvPr>
          <p:cNvSpPr>
            <a:spLocks noGrp="1"/>
          </p:cNvSpPr>
          <p:nvPr>
            <p:ph type="title"/>
          </p:nvPr>
        </p:nvSpPr>
        <p:spPr>
          <a:xfrm>
            <a:off x="223521" y="107119"/>
            <a:ext cx="8920480" cy="857542"/>
          </a:xfrm>
        </p:spPr>
        <p:txBody>
          <a:bodyPr/>
          <a:lstStyle/>
          <a:p>
            <a:r>
              <a:rPr lang="en-US"/>
              <a:t>What is a good architecture? Depth vs. Width </a:t>
            </a:r>
          </a:p>
        </p:txBody>
      </p:sp>
      <p:sp>
        <p:nvSpPr>
          <p:cNvPr id="3" name="Text Placeholder 2">
            <a:extLst>
              <a:ext uri="{FF2B5EF4-FFF2-40B4-BE49-F238E27FC236}">
                <a16:creationId xmlns:a16="http://schemas.microsoft.com/office/drawing/2014/main" id="{E1262320-59BB-B6EA-69A8-0A4FB9EB162D}"/>
              </a:ext>
            </a:extLst>
          </p:cNvPr>
          <p:cNvSpPr>
            <a:spLocks noGrp="1"/>
          </p:cNvSpPr>
          <p:nvPr>
            <p:ph type="body" sz="quarter" idx="16"/>
          </p:nvPr>
        </p:nvSpPr>
        <p:spPr/>
        <p:txBody>
          <a:bodyPr/>
          <a:lstStyle/>
          <a:p>
            <a:r>
              <a:rPr lang="en-US"/>
              <a:t>Architectural parameters of a neural network </a:t>
            </a:r>
            <a:br>
              <a:rPr lang="en-US"/>
            </a:br>
            <a:r>
              <a:rPr lang="en-US"/>
              <a:t>affect its capacity to learn. </a:t>
            </a:r>
          </a:p>
          <a:p>
            <a:pPr lvl="1"/>
            <a:r>
              <a:rPr lang="en-US"/>
              <a:t>Deep vs. wide</a:t>
            </a:r>
          </a:p>
          <a:p>
            <a:pPr lvl="1"/>
            <a:endParaRPr lang="en-US"/>
          </a:p>
          <a:p>
            <a:pPr lvl="1"/>
            <a:endParaRPr lang="en-US"/>
          </a:p>
          <a:p>
            <a:pPr lvl="1"/>
            <a:endParaRPr lang="en-US"/>
          </a:p>
          <a:p>
            <a:pPr lvl="1"/>
            <a:endParaRPr lang="en-US"/>
          </a:p>
          <a:p>
            <a:pPr marL="342900" lvl="1" indent="0">
              <a:buNone/>
            </a:pPr>
            <a:endParaRPr lang="en-US"/>
          </a:p>
          <a:p>
            <a:endParaRPr lang="en-US"/>
          </a:p>
          <a:p>
            <a:pPr lvl="1"/>
            <a:endParaRPr lang="en-US"/>
          </a:p>
        </p:txBody>
      </p:sp>
      <p:pic>
        <p:nvPicPr>
          <p:cNvPr id="9" name="Picture 2" descr="artificial neural network">
            <a:extLst>
              <a:ext uri="{FF2B5EF4-FFF2-40B4-BE49-F238E27FC236}">
                <a16:creationId xmlns:a16="http://schemas.microsoft.com/office/drawing/2014/main" id="{58CB8AD4-0B4B-EE5D-2673-05934B9DB9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13129"/>
          <a:stretch/>
        </p:blipFill>
        <p:spPr bwMode="auto">
          <a:xfrm rot="16200000">
            <a:off x="6110083" y="2691814"/>
            <a:ext cx="3715358" cy="973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iagram of a network&#10;&#10;Description automatically generated">
            <a:extLst>
              <a:ext uri="{FF2B5EF4-FFF2-40B4-BE49-F238E27FC236}">
                <a16:creationId xmlns:a16="http://schemas.microsoft.com/office/drawing/2014/main" id="{FECDBB24-CBEA-7FA4-262D-69AEA426BA31}"/>
              </a:ext>
            </a:extLst>
          </p:cNvPr>
          <p:cNvPicPr>
            <a:picLocks noChangeAspect="1"/>
          </p:cNvPicPr>
          <p:nvPr/>
        </p:nvPicPr>
        <p:blipFill>
          <a:blip r:embed="rId3"/>
          <a:stretch>
            <a:fillRect/>
          </a:stretch>
        </p:blipFill>
        <p:spPr>
          <a:xfrm>
            <a:off x="2651696" y="2838539"/>
            <a:ext cx="2790637" cy="1592537"/>
          </a:xfrm>
          <a:prstGeom prst="rect">
            <a:avLst/>
          </a:prstGeom>
        </p:spPr>
      </p:pic>
    </p:spTree>
    <p:extLst>
      <p:ext uri="{BB962C8B-B14F-4D97-AF65-F5344CB8AC3E}">
        <p14:creationId xmlns:p14="http://schemas.microsoft.com/office/powerpoint/2010/main" val="337244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159E-FFBC-A3F6-8E57-080969E6B49D}"/>
              </a:ext>
            </a:extLst>
          </p:cNvPr>
          <p:cNvSpPr>
            <a:spLocks noGrp="1"/>
          </p:cNvSpPr>
          <p:nvPr>
            <p:ph type="title"/>
          </p:nvPr>
        </p:nvSpPr>
        <p:spPr/>
        <p:txBody>
          <a:bodyPr/>
          <a:lstStyle/>
          <a:p>
            <a:r>
              <a:rPr lang="en-US"/>
              <a:t>Depth vs Width on Boolean functions</a:t>
            </a:r>
          </a:p>
        </p:txBody>
      </p:sp>
      <p:sp>
        <p:nvSpPr>
          <p:cNvPr id="3" name="Text Placeholder 2">
            <a:extLst>
              <a:ext uri="{FF2B5EF4-FFF2-40B4-BE49-F238E27FC236}">
                <a16:creationId xmlns:a16="http://schemas.microsoft.com/office/drawing/2014/main" id="{E1262320-59BB-B6EA-69A8-0A4FB9EB162D}"/>
              </a:ext>
            </a:extLst>
          </p:cNvPr>
          <p:cNvSpPr>
            <a:spLocks noGrp="1"/>
          </p:cNvSpPr>
          <p:nvPr>
            <p:ph type="body" sz="quarter" idx="16"/>
          </p:nvPr>
        </p:nvSpPr>
        <p:spPr/>
        <p:txBody>
          <a:bodyPr/>
          <a:lstStyle/>
          <a:p>
            <a:r>
              <a:rPr lang="en-US"/>
              <a:t>An MLP is a universal </a:t>
            </a:r>
            <a:r>
              <a:rPr lang="en-US" b="1"/>
              <a:t>Boolean</a:t>
            </a:r>
            <a:r>
              <a:rPr lang="en-US"/>
              <a:t> function. </a:t>
            </a:r>
          </a:p>
          <a:p>
            <a:r>
              <a:rPr lang="en-US"/>
              <a:t>A </a:t>
            </a:r>
            <a:r>
              <a:rPr lang="en-US" b="1"/>
              <a:t>shallow</a:t>
            </a:r>
            <a:r>
              <a:rPr lang="en-US"/>
              <a:t> (single hidden layer) is a universal Boolean machine </a:t>
            </a:r>
          </a:p>
          <a:p>
            <a:pPr lvl="1"/>
            <a:r>
              <a:rPr lang="en-US"/>
              <a:t>But it may require an </a:t>
            </a:r>
            <a:r>
              <a:rPr lang="en-US" b="1"/>
              <a:t>exponentially large </a:t>
            </a:r>
            <a:r>
              <a:rPr lang="en-US"/>
              <a:t>number of units.</a:t>
            </a:r>
          </a:p>
          <a:p>
            <a:r>
              <a:rPr lang="en-US" b="1"/>
              <a:t>Deeper</a:t>
            </a:r>
            <a:r>
              <a:rPr lang="en-US"/>
              <a:t> networks may require far </a:t>
            </a:r>
            <a:r>
              <a:rPr lang="en-US" b="1"/>
              <a:t>fewer</a:t>
            </a:r>
            <a:r>
              <a:rPr lang="en-US"/>
              <a:t> neurons than shallower </a:t>
            </a:r>
            <a:br>
              <a:rPr lang="en-US"/>
            </a:br>
            <a:r>
              <a:rPr lang="en-US"/>
              <a:t>networks to express the same function </a:t>
            </a:r>
            <a:br>
              <a:rPr lang="en-US"/>
            </a:br>
            <a:endParaRPr lang="en-US"/>
          </a:p>
          <a:p>
            <a:pPr lvl="1"/>
            <a:endParaRPr lang="en-US"/>
          </a:p>
          <a:p>
            <a:pPr lvl="1"/>
            <a:endParaRPr lang="en-US"/>
          </a:p>
          <a:p>
            <a:pPr lvl="1"/>
            <a:endParaRPr lang="en-US"/>
          </a:p>
          <a:p>
            <a:pPr lvl="1"/>
            <a:endParaRPr lang="en-US"/>
          </a:p>
          <a:p>
            <a:pPr marL="342900" lvl="1" indent="0">
              <a:buNone/>
            </a:pPr>
            <a:endParaRPr lang="en-US"/>
          </a:p>
          <a:p>
            <a:endParaRPr lang="en-US"/>
          </a:p>
          <a:p>
            <a:pPr lvl="1"/>
            <a:endParaRPr lang="en-US"/>
          </a:p>
        </p:txBody>
      </p:sp>
      <p:pic>
        <p:nvPicPr>
          <p:cNvPr id="8" name="Picture 2" descr="artificial neural network">
            <a:extLst>
              <a:ext uri="{FF2B5EF4-FFF2-40B4-BE49-F238E27FC236}">
                <a16:creationId xmlns:a16="http://schemas.microsoft.com/office/drawing/2014/main" id="{CC8BB201-C75D-1D91-599C-DC4C686A0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b="13129"/>
          <a:stretch/>
        </p:blipFill>
        <p:spPr bwMode="auto">
          <a:xfrm rot="16200000">
            <a:off x="6110083" y="2691814"/>
            <a:ext cx="3715358" cy="973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iagram of a network&#10;&#10;Description automatically generated">
            <a:extLst>
              <a:ext uri="{FF2B5EF4-FFF2-40B4-BE49-F238E27FC236}">
                <a16:creationId xmlns:a16="http://schemas.microsoft.com/office/drawing/2014/main" id="{BBEF6929-30D0-54C9-25DE-B000A3E9055D}"/>
              </a:ext>
            </a:extLst>
          </p:cNvPr>
          <p:cNvPicPr>
            <a:picLocks noChangeAspect="1"/>
          </p:cNvPicPr>
          <p:nvPr/>
        </p:nvPicPr>
        <p:blipFill>
          <a:blip r:embed="rId4"/>
          <a:stretch>
            <a:fillRect/>
          </a:stretch>
        </p:blipFill>
        <p:spPr>
          <a:xfrm>
            <a:off x="2651696" y="2838539"/>
            <a:ext cx="2790637" cy="1592537"/>
          </a:xfrm>
          <a:prstGeom prst="rect">
            <a:avLst/>
          </a:prstGeom>
        </p:spPr>
      </p:pic>
    </p:spTree>
    <p:extLst>
      <p:ext uri="{BB962C8B-B14F-4D97-AF65-F5344CB8AC3E}">
        <p14:creationId xmlns:p14="http://schemas.microsoft.com/office/powerpoint/2010/main" val="11657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C3562-3451-3DF5-9AE4-99E5076B7048}"/>
              </a:ext>
            </a:extLst>
          </p:cNvPr>
          <p:cNvSpPr>
            <a:spLocks noGrp="1"/>
          </p:cNvSpPr>
          <p:nvPr>
            <p:ph type="title"/>
          </p:nvPr>
        </p:nvSpPr>
        <p:spPr/>
        <p:txBody>
          <a:bodyPr/>
          <a:lstStyle/>
          <a:p>
            <a:r>
              <a:rPr lang="en-US"/>
              <a:t>Depth vs Width on Boolean functions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5E0F22B-A01D-8F65-8403-59BC59D960C8}"/>
                  </a:ext>
                </a:extLst>
              </p:cNvPr>
              <p:cNvSpPr>
                <a:spLocks noGrp="1"/>
              </p:cNvSpPr>
              <p:nvPr>
                <p:ph type="body" sz="quarter" idx="16"/>
              </p:nvPr>
            </p:nvSpPr>
            <p:spPr>
              <a:xfrm>
                <a:off x="533920" y="1390650"/>
                <a:ext cx="6014852" cy="3077573"/>
              </a:xfrm>
            </p:spPr>
            <p:txBody>
              <a:bodyPr/>
              <a:lstStyle/>
              <a:p>
                <a:r>
                  <a:rPr lang="en-US" b="1"/>
                  <a:t>Theorem:</a:t>
                </a:r>
                <a:r>
                  <a:rPr lang="en-US"/>
                  <a:t> There are certain class of functions with </a:t>
                </a:r>
                <a14:m>
                  <m:oMath xmlns:m="http://schemas.openxmlformats.org/officeDocument/2006/math">
                    <m:r>
                      <a:rPr lang="en-US" i="1">
                        <a:solidFill>
                          <a:srgbClr val="C00000"/>
                        </a:solidFill>
                        <a:latin typeface="Cambria Math" panose="02040503050406030204" pitchFamily="18" charset="0"/>
                      </a:rPr>
                      <m:t>𝑛</m:t>
                    </m:r>
                  </m:oMath>
                </a14:m>
                <a:r>
                  <a:rPr lang="en-US"/>
                  <a:t> inputs that can be represented with </a:t>
                </a:r>
                <a:r>
                  <a:rPr lang="en-US" b="1"/>
                  <a:t>deep</a:t>
                </a:r>
                <a:r>
                  <a:rPr lang="en-US"/>
                  <a:t> neural network with </a:t>
                </a:r>
                <a14:m>
                  <m:oMath xmlns:m="http://schemas.openxmlformats.org/officeDocument/2006/math">
                    <m:r>
                      <a:rPr lang="en-US" b="0" i="1" smtClean="0">
                        <a:solidFill>
                          <a:srgbClr val="C00000"/>
                        </a:solidFill>
                        <a:latin typeface="Cambria Math" panose="02040503050406030204" pitchFamily="18" charset="0"/>
                      </a:rPr>
                      <m:t>𝑂</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oMath>
                </a14:m>
                <a:r>
                  <a:rPr lang="en-US"/>
                  <a:t> units, whereas it would require </a:t>
                </a:r>
                <a14:m>
                  <m:oMath xmlns:m="http://schemas.openxmlformats.org/officeDocument/2006/math">
                    <m:r>
                      <a:rPr lang="en-US" i="1" smtClean="0">
                        <a:solidFill>
                          <a:srgbClr val="C00000"/>
                        </a:solidFill>
                        <a:latin typeface="Cambria Math" panose="02040503050406030204" pitchFamily="18" charset="0"/>
                      </a:rPr>
                      <m:t>𝑂</m:t>
                    </m:r>
                    <m:r>
                      <a:rPr lang="en-US"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2</m:t>
                        </m:r>
                      </m:e>
                      <m:sup>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𝑛</m:t>
                        </m:r>
                      </m:sup>
                    </m:sSup>
                    <m:r>
                      <a:rPr lang="en-US" i="1">
                        <a:solidFill>
                          <a:srgbClr val="C00000"/>
                        </a:solidFill>
                        <a:latin typeface="Cambria Math" panose="02040503050406030204" pitchFamily="18" charset="0"/>
                      </a:rPr>
                      <m:t>) </m:t>
                    </m:r>
                  </m:oMath>
                </a14:m>
                <a:r>
                  <a:rPr lang="en-US"/>
                  <a:t>units for a </a:t>
                </a:r>
                <a:r>
                  <a:rPr lang="en-US" b="1"/>
                  <a:t>shallow</a:t>
                </a:r>
                <a:r>
                  <a:rPr lang="en-US"/>
                  <a:t> network.</a:t>
                </a:r>
              </a:p>
              <a:p>
                <a:pPr marL="0" indent="0">
                  <a:buNone/>
                </a:pPr>
                <a:endParaRPr lang="en-US"/>
              </a:p>
              <a:p>
                <a:pPr marL="0" indent="0">
                  <a:buNone/>
                </a:pPr>
                <a:endParaRPr lang="en-US"/>
              </a:p>
            </p:txBody>
          </p:sp>
        </mc:Choice>
        <mc:Fallback xmlns="">
          <p:sp>
            <p:nvSpPr>
              <p:cNvPr id="4" name="Text Placeholder 3">
                <a:extLst>
                  <a:ext uri="{FF2B5EF4-FFF2-40B4-BE49-F238E27FC236}">
                    <a16:creationId xmlns:a16="http://schemas.microsoft.com/office/drawing/2014/main" id="{15E0F22B-A01D-8F65-8403-59BC59D960C8}"/>
                  </a:ext>
                </a:extLst>
              </p:cNvPr>
              <p:cNvSpPr>
                <a:spLocks noGrp="1" noRot="1" noChangeAspect="1" noMove="1" noResize="1" noEditPoints="1" noAdjustHandles="1" noChangeArrowheads="1" noChangeShapeType="1" noTextEdit="1"/>
              </p:cNvSpPr>
              <p:nvPr>
                <p:ph type="body" sz="quarter" idx="16"/>
              </p:nvPr>
            </p:nvSpPr>
            <p:spPr>
              <a:xfrm>
                <a:off x="533920" y="1390650"/>
                <a:ext cx="6014852" cy="3077573"/>
              </a:xfrm>
              <a:blipFill>
                <a:blip r:embed="rId3"/>
                <a:stretch>
                  <a:fillRect l="-406" t="-13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0389C46-29B5-96C7-F344-67FA26802B64}"/>
              </a:ext>
            </a:extLst>
          </p:cNvPr>
          <p:cNvSpPr txBox="1"/>
          <p:nvPr/>
        </p:nvSpPr>
        <p:spPr>
          <a:xfrm>
            <a:off x="1716455" y="4549031"/>
            <a:ext cx="6014852" cy="523220"/>
          </a:xfrm>
          <a:prstGeom prst="rect">
            <a:avLst/>
          </a:prstGeom>
          <a:noFill/>
        </p:spPr>
        <p:txBody>
          <a:bodyPr wrap="square">
            <a:spAutoFit/>
          </a:bodyPr>
          <a:lstStyle/>
          <a:p>
            <a:pPr algn="ctr"/>
            <a:r>
              <a:rPr lang="en-US" err="1">
                <a:solidFill>
                  <a:schemeClr val="bg1">
                    <a:lumMod val="50000"/>
                  </a:schemeClr>
                </a:solidFill>
              </a:rPr>
              <a:t>Hastad</a:t>
            </a:r>
            <a:r>
              <a:rPr lang="en-US">
                <a:solidFill>
                  <a:schemeClr val="bg1">
                    <a:lumMod val="50000"/>
                  </a:schemeClr>
                </a:solidFill>
              </a:rPr>
              <a:t>, Almost optimal lower bounds for small depth circuits, 1986.</a:t>
            </a:r>
          </a:p>
          <a:p>
            <a:pPr algn="ctr"/>
            <a:r>
              <a:rPr lang="en-US" err="1">
                <a:solidFill>
                  <a:schemeClr val="bg1">
                    <a:lumMod val="50000"/>
                  </a:schemeClr>
                </a:solidFill>
              </a:rPr>
              <a:t>Delalleau</a:t>
            </a:r>
            <a:r>
              <a:rPr lang="en-US">
                <a:solidFill>
                  <a:schemeClr val="bg1">
                    <a:lumMod val="50000"/>
                  </a:schemeClr>
                </a:solidFill>
              </a:rPr>
              <a:t> &amp; </a:t>
            </a:r>
            <a:r>
              <a:rPr lang="en-US" err="1">
                <a:solidFill>
                  <a:schemeClr val="bg1">
                    <a:lumMod val="50000"/>
                  </a:schemeClr>
                </a:solidFill>
              </a:rPr>
              <a:t>Bengio</a:t>
            </a:r>
            <a:r>
              <a:rPr lang="en-US">
                <a:solidFill>
                  <a:schemeClr val="bg1">
                    <a:lumMod val="50000"/>
                  </a:schemeClr>
                </a:solidFill>
              </a:rPr>
              <a:t>. Shallow vs. deep sum-product networks, 2011.</a:t>
            </a:r>
          </a:p>
        </p:txBody>
      </p:sp>
      <p:pic>
        <p:nvPicPr>
          <p:cNvPr id="9" name="Picture 2" descr="artificial neural network">
            <a:extLst>
              <a:ext uri="{FF2B5EF4-FFF2-40B4-BE49-F238E27FC236}">
                <a16:creationId xmlns:a16="http://schemas.microsoft.com/office/drawing/2014/main" id="{7DA95D88-AA6B-C045-A88C-41C980BEBF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b="13129"/>
          <a:stretch/>
        </p:blipFill>
        <p:spPr bwMode="auto">
          <a:xfrm rot="16200000">
            <a:off x="6110083" y="2691814"/>
            <a:ext cx="3715358" cy="973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iagram of a network&#10;&#10;Description automatically generated">
            <a:extLst>
              <a:ext uri="{FF2B5EF4-FFF2-40B4-BE49-F238E27FC236}">
                <a16:creationId xmlns:a16="http://schemas.microsoft.com/office/drawing/2014/main" id="{63B3AB0B-92D7-AF09-5DC0-EFA21C5F03F6}"/>
              </a:ext>
            </a:extLst>
          </p:cNvPr>
          <p:cNvPicPr>
            <a:picLocks noChangeAspect="1"/>
          </p:cNvPicPr>
          <p:nvPr/>
        </p:nvPicPr>
        <p:blipFill>
          <a:blip r:embed="rId5"/>
          <a:stretch>
            <a:fillRect/>
          </a:stretch>
        </p:blipFill>
        <p:spPr>
          <a:xfrm>
            <a:off x="2651696" y="2838539"/>
            <a:ext cx="2790637" cy="1592537"/>
          </a:xfrm>
          <a:prstGeom prst="rect">
            <a:avLst/>
          </a:prstGeom>
        </p:spPr>
      </p:pic>
    </p:spTree>
    <p:extLst>
      <p:ext uri="{BB962C8B-B14F-4D97-AF65-F5344CB8AC3E}">
        <p14:creationId xmlns:p14="http://schemas.microsoft.com/office/powerpoint/2010/main" val="31343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E472B-F907-2775-FA51-71890F5E6CEF}"/>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B4B338EE-FD63-2BB9-D7B3-E627D1D8C13D}"/>
              </a:ext>
            </a:extLst>
          </p:cNvPr>
          <p:cNvSpPr>
            <a:spLocks noGrp="1"/>
          </p:cNvSpPr>
          <p:nvPr>
            <p:ph type="body" sz="quarter" idx="16"/>
          </p:nvPr>
        </p:nvSpPr>
        <p:spPr/>
        <p:txBody>
          <a:bodyPr/>
          <a:lstStyle/>
          <a:p>
            <a:r>
              <a:rPr lang="en-US"/>
              <a:t>An MLP is a universal function</a:t>
            </a:r>
          </a:p>
          <a:p>
            <a:endParaRPr lang="en-US"/>
          </a:p>
          <a:p>
            <a:r>
              <a:rPr lang="en-US"/>
              <a:t>But can represent a given function only if </a:t>
            </a:r>
          </a:p>
          <a:p>
            <a:pPr lvl="1"/>
            <a:r>
              <a:rPr lang="en-US"/>
              <a:t>It is sufficiently wide </a:t>
            </a:r>
          </a:p>
          <a:p>
            <a:pPr lvl="1"/>
            <a:r>
              <a:rPr lang="en-US"/>
              <a:t>It is sufficiently deep </a:t>
            </a:r>
          </a:p>
          <a:p>
            <a:pPr lvl="1"/>
            <a:r>
              <a:rPr lang="en-US"/>
              <a:t>Depth can be traded off for (sometimes) exponential growth of the width of the network</a:t>
            </a:r>
          </a:p>
          <a:p>
            <a:pPr lvl="1"/>
            <a:endParaRPr lang="en-US"/>
          </a:p>
          <a:p>
            <a:r>
              <a:rPr lang="en-US"/>
              <a:t>Optimal width and depth depend on the complexity of the problem. </a:t>
            </a:r>
          </a:p>
          <a:p>
            <a:endParaRPr lang="en-US"/>
          </a:p>
          <a:p>
            <a:r>
              <a:rPr lang="en-US" b="1"/>
              <a:t>Next: </a:t>
            </a:r>
            <a:r>
              <a:rPr lang="en-US"/>
              <a:t>A bit of history. </a:t>
            </a:r>
          </a:p>
        </p:txBody>
      </p:sp>
    </p:spTree>
    <p:extLst>
      <p:ext uri="{BB962C8B-B14F-4D97-AF65-F5344CB8AC3E}">
        <p14:creationId xmlns:p14="http://schemas.microsoft.com/office/powerpoint/2010/main" val="272379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5400"/>
              <a:t>Neural Nets: </a:t>
            </a:r>
            <a:br>
              <a:rPr lang="en-US" sz="5400"/>
            </a:br>
            <a:r>
              <a:rPr lang="en-US" sz="5400"/>
              <a:t>Origin and History</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25000" lnSpcReduction="20000"/>
          </a:bodyPr>
          <a:lstStyle/>
          <a:p>
            <a:endParaRPr lang="en-US"/>
          </a:p>
        </p:txBody>
      </p:sp>
    </p:spTree>
    <p:extLst>
      <p:ext uri="{BB962C8B-B14F-4D97-AF65-F5344CB8AC3E}">
        <p14:creationId xmlns:p14="http://schemas.microsoft.com/office/powerpoint/2010/main" val="22799491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F559-E2C9-00E5-B5E1-1ABC6B8276F3}"/>
              </a:ext>
            </a:extLst>
          </p:cNvPr>
          <p:cNvSpPr>
            <a:spLocks noGrp="1"/>
          </p:cNvSpPr>
          <p:nvPr>
            <p:ph type="title"/>
          </p:nvPr>
        </p:nvSpPr>
        <p:spPr/>
        <p:txBody>
          <a:bodyPr>
            <a:normAutofit fontScale="90000"/>
          </a:bodyPr>
          <a:lstStyle/>
          <a:p>
            <a:r>
              <a:rPr lang="en-US"/>
              <a:t>Artificial Neurons: An Inspiration from Nature </a:t>
            </a:r>
          </a:p>
        </p:txBody>
      </p:sp>
      <p:sp>
        <p:nvSpPr>
          <p:cNvPr id="3" name="Content Placeholder 2">
            <a:extLst>
              <a:ext uri="{FF2B5EF4-FFF2-40B4-BE49-F238E27FC236}">
                <a16:creationId xmlns:a16="http://schemas.microsoft.com/office/drawing/2014/main" id="{6D2C0977-115F-A07C-3849-8F0CE9A80548}"/>
              </a:ext>
            </a:extLst>
          </p:cNvPr>
          <p:cNvSpPr>
            <a:spLocks noGrp="1"/>
          </p:cNvSpPr>
          <p:nvPr>
            <p:ph type="body" sz="quarter" idx="16"/>
          </p:nvPr>
        </p:nvSpPr>
        <p:spPr/>
        <p:txBody>
          <a:bodyPr/>
          <a:lstStyle/>
          <a:p>
            <a:r>
              <a:rPr lang="en-US" dirty="0"/>
              <a:t>A single node in your neural network </a:t>
            </a:r>
          </a:p>
          <a:p>
            <a:pPr lvl="1"/>
            <a:r>
              <a:rPr lang="en-US" dirty="0"/>
              <a:t>Accept information from multiple inputs </a:t>
            </a:r>
          </a:p>
          <a:p>
            <a:pPr lvl="1"/>
            <a:r>
              <a:rPr lang="en-US" dirty="0"/>
              <a:t>Transmit information to other neurons</a:t>
            </a:r>
          </a:p>
          <a:p>
            <a:r>
              <a:rPr lang="en-US" dirty="0"/>
              <a:t>A neuron’s function is inspired by its biological counterpart: </a:t>
            </a:r>
          </a:p>
          <a:p>
            <a:pPr lvl="1"/>
            <a:r>
              <a:rPr lang="en-US" dirty="0"/>
              <a:t>Apply some function on inputs signals</a:t>
            </a:r>
          </a:p>
          <a:p>
            <a:pPr lvl="1"/>
            <a:r>
              <a:rPr lang="en-US" dirty="0"/>
              <a:t>If output of function over threshold, neuron “fires”</a:t>
            </a:r>
          </a:p>
          <a:p>
            <a:endParaRPr lang="en-US" dirty="0"/>
          </a:p>
        </p:txBody>
      </p:sp>
      <p:pic>
        <p:nvPicPr>
          <p:cNvPr id="30" name="Picture 2" descr="http://cs231n.github.io/assets/nn1/neuron.png">
            <a:extLst>
              <a:ext uri="{FF2B5EF4-FFF2-40B4-BE49-F238E27FC236}">
                <a16:creationId xmlns:a16="http://schemas.microsoft.com/office/drawing/2014/main" id="{DAAF7C00-AC55-89B6-D5C1-88264738356F}"/>
              </a:ext>
            </a:extLst>
          </p:cNvPr>
          <p:cNvPicPr>
            <a:picLocks noChangeAspect="1" noChangeArrowheads="1"/>
          </p:cNvPicPr>
          <p:nvPr/>
        </p:nvPicPr>
        <p:blipFill>
          <a:blip r:embed="rId3" cstate="print"/>
          <a:srcRect/>
          <a:stretch>
            <a:fillRect/>
          </a:stretch>
        </p:blipFill>
        <p:spPr bwMode="auto">
          <a:xfrm>
            <a:off x="483113" y="3220738"/>
            <a:ext cx="4360845" cy="1864001"/>
          </a:xfrm>
          <a:prstGeom prst="rect">
            <a:avLst/>
          </a:prstGeom>
          <a:noFill/>
        </p:spPr>
      </p:pic>
      <p:pic>
        <p:nvPicPr>
          <p:cNvPr id="31" name="Picture 4" descr="http://cs231n.github.io/assets/nn1/neuron_model.jpeg">
            <a:extLst>
              <a:ext uri="{FF2B5EF4-FFF2-40B4-BE49-F238E27FC236}">
                <a16:creationId xmlns:a16="http://schemas.microsoft.com/office/drawing/2014/main" id="{F0904F82-BD77-978C-477D-1009EBF60495}"/>
              </a:ext>
            </a:extLst>
          </p:cNvPr>
          <p:cNvPicPr>
            <a:picLocks noChangeAspect="1" noChangeArrowheads="1"/>
          </p:cNvPicPr>
          <p:nvPr/>
        </p:nvPicPr>
        <p:blipFill>
          <a:blip r:embed="rId4" cstate="print"/>
          <a:srcRect/>
          <a:stretch>
            <a:fillRect/>
          </a:stretch>
        </p:blipFill>
        <p:spPr bwMode="auto">
          <a:xfrm>
            <a:off x="4733308" y="3279500"/>
            <a:ext cx="2923382" cy="1667969"/>
          </a:xfrm>
          <a:prstGeom prst="rect">
            <a:avLst/>
          </a:prstGeom>
          <a:noFill/>
        </p:spPr>
      </p:pic>
      <p:sp>
        <p:nvSpPr>
          <p:cNvPr id="5" name="Rectangle 4">
            <a:extLst>
              <a:ext uri="{FF2B5EF4-FFF2-40B4-BE49-F238E27FC236}">
                <a16:creationId xmlns:a16="http://schemas.microsoft.com/office/drawing/2014/main" id="{185D0744-02D3-9E9B-B8E0-007037786D1F}"/>
              </a:ext>
            </a:extLst>
          </p:cNvPr>
          <p:cNvSpPr/>
          <p:nvPr/>
        </p:nvSpPr>
        <p:spPr>
          <a:xfrm>
            <a:off x="8489678" y="1415353"/>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machine learning&#10;&#10;Description automatically generated">
            <a:extLst>
              <a:ext uri="{FF2B5EF4-FFF2-40B4-BE49-F238E27FC236}">
                <a16:creationId xmlns:a16="http://schemas.microsoft.com/office/drawing/2014/main" id="{4DFD4033-F383-F270-BE73-55A61C4F3B44}"/>
              </a:ext>
            </a:extLst>
          </p:cNvPr>
          <p:cNvPicPr>
            <a:picLocks noChangeAspect="1"/>
          </p:cNvPicPr>
          <p:nvPr/>
        </p:nvPicPr>
        <p:blipFill>
          <a:blip r:embed="rId5"/>
          <a:stretch>
            <a:fillRect/>
          </a:stretch>
        </p:blipFill>
        <p:spPr>
          <a:xfrm>
            <a:off x="6764789" y="1167495"/>
            <a:ext cx="1845292" cy="1378129"/>
          </a:xfrm>
          <a:prstGeom prst="rect">
            <a:avLst/>
          </a:prstGeom>
        </p:spPr>
      </p:pic>
    </p:spTree>
    <p:extLst>
      <p:ext uri="{BB962C8B-B14F-4D97-AF65-F5344CB8AC3E}">
        <p14:creationId xmlns:p14="http://schemas.microsoft.com/office/powerpoint/2010/main" val="142019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F559-E2C9-00E5-B5E1-1ABC6B8276F3}"/>
              </a:ext>
            </a:extLst>
          </p:cNvPr>
          <p:cNvSpPr>
            <a:spLocks noGrp="1"/>
          </p:cNvSpPr>
          <p:nvPr>
            <p:ph type="title"/>
          </p:nvPr>
        </p:nvSpPr>
        <p:spPr>
          <a:xfrm>
            <a:off x="181303" y="107119"/>
            <a:ext cx="8962697" cy="857542"/>
          </a:xfrm>
        </p:spPr>
        <p:txBody>
          <a:bodyPr>
            <a:normAutofit fontScale="90000"/>
          </a:bodyPr>
          <a:lstStyle/>
          <a:p>
            <a:r>
              <a:rPr lang="en-US"/>
              <a:t>Artificial Neurons: Not Quite Analogous to Nature </a:t>
            </a:r>
          </a:p>
        </p:txBody>
      </p:sp>
      <p:sp>
        <p:nvSpPr>
          <p:cNvPr id="3" name="Content Placeholder 2">
            <a:extLst>
              <a:ext uri="{FF2B5EF4-FFF2-40B4-BE49-F238E27FC236}">
                <a16:creationId xmlns:a16="http://schemas.microsoft.com/office/drawing/2014/main" id="{6D2C0977-115F-A07C-3849-8F0CE9A80548}"/>
              </a:ext>
            </a:extLst>
          </p:cNvPr>
          <p:cNvSpPr>
            <a:spLocks noGrp="1"/>
          </p:cNvSpPr>
          <p:nvPr>
            <p:ph type="body" sz="quarter" idx="16"/>
          </p:nvPr>
        </p:nvSpPr>
        <p:spPr>
          <a:xfrm>
            <a:off x="1060704" y="1156611"/>
            <a:ext cx="2285989" cy="643837"/>
          </a:xfrm>
        </p:spPr>
        <p:txBody>
          <a:bodyPr/>
          <a:lstStyle/>
          <a:p>
            <a:pPr marL="114300" indent="0">
              <a:buNone/>
            </a:pPr>
            <a:r>
              <a:rPr lang="en-US" dirty="0"/>
              <a:t>  Biological neurons: </a:t>
            </a:r>
            <a:br>
              <a:rPr lang="en-US" dirty="0"/>
            </a:br>
            <a:r>
              <a:rPr lang="en-US" dirty="0">
                <a:solidFill>
                  <a:srgbClr val="C00000"/>
                </a:solidFill>
              </a:rPr>
              <a:t>complex connectivity </a:t>
            </a:r>
          </a:p>
        </p:txBody>
      </p:sp>
      <p:pic>
        <p:nvPicPr>
          <p:cNvPr id="6" name="Picture 5" descr="Diagram&#10;&#10;Description automatically generated">
            <a:extLst>
              <a:ext uri="{FF2B5EF4-FFF2-40B4-BE49-F238E27FC236}">
                <a16:creationId xmlns:a16="http://schemas.microsoft.com/office/drawing/2014/main" id="{E2819006-856B-91DD-5FB2-848AE1ECBFC8}"/>
              </a:ext>
            </a:extLst>
          </p:cNvPr>
          <p:cNvPicPr>
            <a:picLocks noChangeAspect="1"/>
          </p:cNvPicPr>
          <p:nvPr/>
        </p:nvPicPr>
        <p:blipFill>
          <a:blip r:embed="rId3"/>
          <a:stretch>
            <a:fillRect/>
          </a:stretch>
        </p:blipFill>
        <p:spPr>
          <a:xfrm>
            <a:off x="4714841" y="2072640"/>
            <a:ext cx="4369714" cy="2328914"/>
          </a:xfrm>
          <a:prstGeom prst="rect">
            <a:avLst/>
          </a:prstGeom>
        </p:spPr>
      </p:pic>
      <p:sp>
        <p:nvSpPr>
          <p:cNvPr id="7" name="Content Placeholder 2">
            <a:extLst>
              <a:ext uri="{FF2B5EF4-FFF2-40B4-BE49-F238E27FC236}">
                <a16:creationId xmlns:a16="http://schemas.microsoft.com/office/drawing/2014/main" id="{1764D10B-30C4-AC34-5AD6-89E0ED504335}"/>
              </a:ext>
            </a:extLst>
          </p:cNvPr>
          <p:cNvSpPr txBox="1">
            <a:spLocks/>
          </p:cNvSpPr>
          <p:nvPr/>
        </p:nvSpPr>
        <p:spPr>
          <a:xfrm>
            <a:off x="4709549" y="902623"/>
            <a:ext cx="4012421" cy="8233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114300" indent="0">
              <a:buFont typeface="Corbel"/>
              <a:buNone/>
            </a:pPr>
            <a:r>
              <a:rPr lang="en-US">
                <a:solidFill>
                  <a:schemeClr val="tx1"/>
                </a:solidFill>
              </a:rPr>
              <a:t>Neurons in an artificial  neural network: </a:t>
            </a:r>
          </a:p>
          <a:p>
            <a:pPr marL="114300" indent="0">
              <a:buFont typeface="Corbel"/>
              <a:buNone/>
            </a:pPr>
            <a:r>
              <a:rPr lang="en-US">
                <a:solidFill>
                  <a:schemeClr val="tx1"/>
                </a:solidFill>
              </a:rPr>
              <a:t>organized based on a highly </a:t>
            </a:r>
            <a:r>
              <a:rPr lang="en-US">
                <a:solidFill>
                  <a:srgbClr val="C00000"/>
                </a:solidFill>
              </a:rPr>
              <a:t>regular structure </a:t>
            </a:r>
            <a:r>
              <a:rPr lang="en-US">
                <a:solidFill>
                  <a:schemeClr val="tx1"/>
                </a:solidFill>
              </a:rPr>
              <a:t>for computational efficiency </a:t>
            </a:r>
          </a:p>
        </p:txBody>
      </p:sp>
      <p:pic>
        <p:nvPicPr>
          <p:cNvPr id="15362" name="Picture 2" descr="Google has mapped a piece of human brain in the most detail ever | New  Scientist">
            <a:extLst>
              <a:ext uri="{FF2B5EF4-FFF2-40B4-BE49-F238E27FC236}">
                <a16:creationId xmlns:a16="http://schemas.microsoft.com/office/drawing/2014/main" id="{83CC8850-FA05-8559-E392-1A53BE596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30" y="1744308"/>
            <a:ext cx="3737610" cy="24917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6F0000B-BDFD-F5F2-7FB6-670256B1F19A}"/>
              </a:ext>
            </a:extLst>
          </p:cNvPr>
          <p:cNvSpPr txBox="1"/>
          <p:nvPr/>
        </p:nvSpPr>
        <p:spPr>
          <a:xfrm>
            <a:off x="932701" y="4226950"/>
            <a:ext cx="2285988" cy="261610"/>
          </a:xfrm>
          <a:prstGeom prst="rect">
            <a:avLst/>
          </a:prstGeom>
          <a:noFill/>
        </p:spPr>
        <p:txBody>
          <a:bodyPr wrap="square">
            <a:spAutoFit/>
          </a:bodyPr>
          <a:lstStyle/>
          <a:p>
            <a:pPr algn="ctr"/>
            <a:r>
              <a:rPr lang="en-US" sz="1100">
                <a:solidFill>
                  <a:srgbClr val="202122"/>
                </a:solidFill>
                <a:effectLst/>
                <a:latin typeface="Corbel" panose="020B0503020204020204" pitchFamily="34" charset="0"/>
                <a:ea typeface="Tahoma" panose="020B0604030504040204" pitchFamily="34" charset="0"/>
                <a:cs typeface="Tahoma" panose="020B0604030504040204" pitchFamily="34" charset="0"/>
              </a:rPr>
              <a:t>Source: Google Brain Map </a:t>
            </a:r>
            <a:endParaRPr lang="en-US" sz="110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240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1EB2-ED8F-7E23-B5A2-6CE8E6498C54}"/>
              </a:ext>
            </a:extLst>
          </p:cNvPr>
          <p:cNvSpPr>
            <a:spLocks noGrp="1"/>
          </p:cNvSpPr>
          <p:nvPr>
            <p:ph type="title"/>
          </p:nvPr>
        </p:nvSpPr>
        <p:spPr>
          <a:xfrm>
            <a:off x="64295" y="107119"/>
            <a:ext cx="9079706" cy="857542"/>
          </a:xfrm>
        </p:spPr>
        <p:txBody>
          <a:bodyPr>
            <a:normAutofit fontScale="90000"/>
          </a:bodyPr>
          <a:lstStyle/>
          <a:p>
            <a:r>
              <a:rPr lang="en-US" dirty="0"/>
              <a:t>“Can I use external libraries?” No, unless specified! </a:t>
            </a:r>
          </a:p>
        </p:txBody>
      </p:sp>
      <p:sp>
        <p:nvSpPr>
          <p:cNvPr id="3" name="Content Placeholder 2">
            <a:extLst>
              <a:ext uri="{FF2B5EF4-FFF2-40B4-BE49-F238E27FC236}">
                <a16:creationId xmlns:a16="http://schemas.microsoft.com/office/drawing/2014/main" id="{EC96C14C-0244-9256-EF87-2F96669511B3}"/>
              </a:ext>
            </a:extLst>
          </p:cNvPr>
          <p:cNvSpPr>
            <a:spLocks noGrp="1"/>
          </p:cNvSpPr>
          <p:nvPr>
            <p:ph type="body" sz="quarter" idx="16"/>
          </p:nvPr>
        </p:nvSpPr>
        <p:spPr/>
        <p:txBody>
          <a:bodyPr/>
          <a:lstStyle/>
          <a:p>
            <a:r>
              <a:rPr lang="en-US"/>
              <a:t>Use the basic Python functions (no external libraries), unless explicitly specified. </a:t>
            </a:r>
          </a:p>
          <a:p>
            <a:r>
              <a:rPr lang="en-US"/>
              <a:t>In almost all places, you’re not expected to write more than  3-4 lines of code. </a:t>
            </a:r>
          </a:p>
        </p:txBody>
      </p:sp>
      <p:pic>
        <p:nvPicPr>
          <p:cNvPr id="5" name="Picture 4" descr="Graphical user interface, text, application, email&#10;&#10;Description automatically generated">
            <a:extLst>
              <a:ext uri="{FF2B5EF4-FFF2-40B4-BE49-F238E27FC236}">
                <a16:creationId xmlns:a16="http://schemas.microsoft.com/office/drawing/2014/main" id="{F319FBE1-AB0B-091B-EBE0-89E224058821}"/>
              </a:ext>
            </a:extLst>
          </p:cNvPr>
          <p:cNvPicPr>
            <a:picLocks noChangeAspect="1"/>
          </p:cNvPicPr>
          <p:nvPr/>
        </p:nvPicPr>
        <p:blipFill>
          <a:blip r:embed="rId2"/>
          <a:stretch>
            <a:fillRect/>
          </a:stretch>
        </p:blipFill>
        <p:spPr>
          <a:xfrm>
            <a:off x="910735" y="2219322"/>
            <a:ext cx="7322530" cy="2479153"/>
          </a:xfrm>
          <a:prstGeom prst="rect">
            <a:avLst/>
          </a:prstGeom>
        </p:spPr>
      </p:pic>
    </p:spTree>
    <p:extLst>
      <p:ext uri="{BB962C8B-B14F-4D97-AF65-F5344CB8AC3E}">
        <p14:creationId xmlns:p14="http://schemas.microsoft.com/office/powerpoint/2010/main" val="608107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Very Brief History of Neural Networks </a:t>
            </a:r>
          </a:p>
        </p:txBody>
      </p:sp>
      <p:sp>
        <p:nvSpPr>
          <p:cNvPr id="3" name="Content Placeholder 2"/>
          <p:cNvSpPr>
            <a:spLocks noGrp="1"/>
          </p:cNvSpPr>
          <p:nvPr>
            <p:ph type="body" sz="quarter" idx="16"/>
          </p:nvPr>
        </p:nvSpPr>
        <p:spPr/>
        <p:txBody>
          <a:bodyPr>
            <a:normAutofit/>
          </a:bodyPr>
          <a:lstStyle/>
          <a:p>
            <a:pPr marL="571500" indent="-457200">
              <a:buFont typeface="+mj-lt"/>
              <a:buAutoNum type="arabicPeriod"/>
            </a:pPr>
            <a:r>
              <a:rPr lang="en-US" sz="2000"/>
              <a:t>Single-layer neural networks (1943-1969)</a:t>
            </a:r>
          </a:p>
          <a:p>
            <a:pPr marL="571500" indent="-457200">
              <a:buFont typeface="+mj-lt"/>
              <a:buAutoNum type="arabicPeriod"/>
            </a:pPr>
            <a:r>
              <a:rPr lang="en-US" sz="2000"/>
              <a:t>Symbolic AI &amp; knowledge engineering (1970-1985)</a:t>
            </a:r>
          </a:p>
          <a:p>
            <a:pPr marL="571500" indent="-457200">
              <a:buFont typeface="+mj-lt"/>
              <a:buAutoNum type="arabicPeriod"/>
            </a:pPr>
            <a:r>
              <a:rPr lang="en-US" sz="2000"/>
              <a:t>Multi-layer NNs and symbolic learning (1985-1995)</a:t>
            </a:r>
          </a:p>
          <a:p>
            <a:pPr marL="571500" indent="-457200">
              <a:buFont typeface="+mj-lt"/>
              <a:buAutoNum type="arabicPeriod"/>
            </a:pPr>
            <a:r>
              <a:rPr lang="en-US" sz="2000"/>
              <a:t>Shallow statistical learning/probabilistic models (1995-2010)</a:t>
            </a:r>
          </a:p>
          <a:p>
            <a:pPr marL="571500" indent="-457200">
              <a:buFont typeface="+mj-lt"/>
              <a:buAutoNum type="arabicPeriod"/>
            </a:pPr>
            <a:r>
              <a:rPr lang="en-US" sz="2000"/>
              <a:t>Deep networks and self-supervised learning (2010-?)</a:t>
            </a:r>
          </a:p>
          <a:p>
            <a:endParaRPr lang="en-US" sz="1400"/>
          </a:p>
        </p:txBody>
      </p:sp>
    </p:spTree>
    <p:extLst>
      <p:ext uri="{BB962C8B-B14F-4D97-AF65-F5344CB8AC3E}">
        <p14:creationId xmlns:p14="http://schemas.microsoft.com/office/powerpoint/2010/main" val="1201276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A900B-04F9-128E-A9EE-45C8CFD7F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500A4-53BD-C131-9852-75977535BF5E}"/>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E2E86DB9-2AFB-BE85-FB59-7B39F00FFB99}"/>
              </a:ext>
            </a:extLst>
          </p:cNvPr>
          <p:cNvSpPr>
            <a:spLocks noGrp="1"/>
          </p:cNvSpPr>
          <p:nvPr>
            <p:ph type="body" sz="quarter" idx="16"/>
          </p:nvPr>
        </p:nvSpPr>
        <p:spPr/>
        <p:txBody>
          <a:bodyPr>
            <a:normAutofit/>
          </a:bodyPr>
          <a:lstStyle/>
          <a:p>
            <a:pPr marL="571500" indent="-457200">
              <a:buFont typeface="+mj-lt"/>
              <a:buAutoNum type="arabicPeriod"/>
            </a:pPr>
            <a:r>
              <a:rPr lang="en-US" sz="2000" b="1">
                <a:solidFill>
                  <a:srgbClr val="C00000"/>
                </a:solidFill>
              </a:rPr>
              <a:t>Single-layer neural networks (1943-1969)</a:t>
            </a:r>
          </a:p>
          <a:p>
            <a:pPr marL="571500" indent="-457200">
              <a:buFont typeface="+mj-lt"/>
              <a:buAutoNum type="arabicPeriod"/>
            </a:pPr>
            <a:r>
              <a:rPr lang="en-US" sz="2000"/>
              <a:t>Symbolic AI &amp; knowledge engineering (1970-1985)</a:t>
            </a:r>
          </a:p>
          <a:p>
            <a:pPr marL="571500" indent="-457200">
              <a:buFont typeface="+mj-lt"/>
              <a:buAutoNum type="arabicPeriod"/>
            </a:pPr>
            <a:r>
              <a:rPr lang="en-US" sz="2000"/>
              <a:t>Multi-layer NNs and symbolic learning (1985-1995)</a:t>
            </a:r>
          </a:p>
          <a:p>
            <a:pPr marL="571500" indent="-457200">
              <a:buFont typeface="+mj-lt"/>
              <a:buAutoNum type="arabicPeriod"/>
            </a:pPr>
            <a:r>
              <a:rPr lang="en-US" sz="2000"/>
              <a:t>Shallow statistical learning/probabilistic models (1995-2010)</a:t>
            </a:r>
          </a:p>
          <a:p>
            <a:pPr marL="571500" indent="-457200">
              <a:buFont typeface="+mj-lt"/>
              <a:buAutoNum type="arabicPeriod"/>
            </a:pPr>
            <a:r>
              <a:rPr lang="en-US" sz="2000"/>
              <a:t>Deep networks and self-supervised learning (2010-?)</a:t>
            </a:r>
          </a:p>
          <a:p>
            <a:endParaRPr lang="en-US" sz="1400"/>
          </a:p>
        </p:txBody>
      </p:sp>
    </p:spTree>
    <p:extLst>
      <p:ext uri="{BB962C8B-B14F-4D97-AF65-F5344CB8AC3E}">
        <p14:creationId xmlns:p14="http://schemas.microsoft.com/office/powerpoint/2010/main" val="4274345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3" y="107119"/>
            <a:ext cx="8637706" cy="857542"/>
          </a:xfrm>
        </p:spPr>
        <p:txBody>
          <a:bodyPr>
            <a:normAutofit fontScale="90000"/>
          </a:bodyPr>
          <a:lstStyle/>
          <a:p>
            <a:r>
              <a:rPr lang="en-US" sz="2800"/>
              <a:t>A Neuron as a Mathematical Model of Computation</a:t>
            </a:r>
          </a:p>
        </p:txBody>
      </p:sp>
      <p:sp>
        <p:nvSpPr>
          <p:cNvPr id="3" name="Content Placeholder 2"/>
          <p:cNvSpPr>
            <a:spLocks noGrp="1"/>
          </p:cNvSpPr>
          <p:nvPr>
            <p:ph type="body" sz="quarter" idx="16"/>
          </p:nvPr>
        </p:nvSpPr>
        <p:spPr/>
        <p:txBody>
          <a:bodyPr>
            <a:normAutofit fontScale="92500" lnSpcReduction="10000"/>
          </a:bodyPr>
          <a:lstStyle/>
          <a:p>
            <a:r>
              <a:rPr lang="en-US" sz="1700" dirty="0">
                <a:solidFill>
                  <a:srgbClr val="0000FF"/>
                </a:solidFill>
              </a:rPr>
              <a:t>McCulloch and Pitts (1943)</a:t>
            </a:r>
            <a:r>
              <a:rPr lang="en-US" sz="1700" dirty="0"/>
              <a:t> showed how </a:t>
            </a:r>
            <a:r>
              <a:rPr lang="en-US" sz="1700" dirty="0">
                <a:solidFill>
                  <a:srgbClr val="C00000"/>
                </a:solidFill>
              </a:rPr>
              <a:t>linear threshold units</a:t>
            </a:r>
            <a:r>
              <a:rPr lang="en-US" sz="1700" dirty="0"/>
              <a:t> can be used to compute logical functions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An alternative model of computation (comparable to “Turing Machine”)</a:t>
            </a:r>
          </a:p>
        </p:txBody>
      </p:sp>
      <p:pic>
        <p:nvPicPr>
          <p:cNvPr id="1026" name="Picture 2" descr="Introduction - Neural Networks and Deep Learning Tutorial | Study Glance">
            <a:extLst>
              <a:ext uri="{FF2B5EF4-FFF2-40B4-BE49-F238E27FC236}">
                <a16:creationId xmlns:a16="http://schemas.microsoft.com/office/drawing/2014/main" id="{118A7537-7746-F433-5C79-66386EEB1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0" t="4445" r="3216" b="6067"/>
          <a:stretch/>
        </p:blipFill>
        <p:spPr bwMode="auto">
          <a:xfrm>
            <a:off x="7481184" y="4010269"/>
            <a:ext cx="1662816" cy="1128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6B148D-F2AD-BF52-3C4E-9BD11AFEC6C5}"/>
              </a:ext>
            </a:extLst>
          </p:cNvPr>
          <p:cNvSpPr txBox="1"/>
          <p:nvPr/>
        </p:nvSpPr>
        <p:spPr>
          <a:xfrm>
            <a:off x="2020836" y="4869115"/>
            <a:ext cx="5265761" cy="261610"/>
          </a:xfrm>
          <a:prstGeom prst="rect">
            <a:avLst/>
          </a:prstGeom>
          <a:noFill/>
        </p:spPr>
        <p:txBody>
          <a:bodyPr wrap="square">
            <a:spAutoFit/>
          </a:bodyPr>
          <a:lstStyle/>
          <a:p>
            <a:pPr algn="ctr"/>
            <a:r>
              <a:rPr lang="en-US" sz="1100">
                <a:solidFill>
                  <a:srgbClr val="202122"/>
                </a:solidFill>
                <a:effectLst/>
                <a:latin typeface="Corbel" panose="020B0503020204020204" pitchFamily="34" charset="0"/>
                <a:ea typeface="Tahoma" panose="020B0604030504040204" pitchFamily="34" charset="0"/>
                <a:cs typeface="Tahoma" panose="020B0604030504040204" pitchFamily="34" charset="0"/>
              </a:rPr>
              <a:t>[</a:t>
            </a:r>
            <a:r>
              <a:rPr lang="en-US" sz="1100">
                <a:solidFill>
                  <a:srgbClr val="202122"/>
                </a:solidFill>
                <a:effectLst/>
                <a:latin typeface="Corbel" panose="020B0503020204020204" pitchFamily="34" charset="0"/>
                <a:ea typeface="Tahoma" panose="020B0604030504040204" pitchFamily="34" charset="0"/>
                <a:cs typeface="Tahoma" panose="020B0604030504040204" pitchFamily="34" charset="0"/>
                <a:hlinkClick r:id="rId4"/>
              </a:rPr>
              <a:t>A Logical Calculus of Ideas Immanent in Nervous Activity, McCulloch and Pitts 1943</a:t>
            </a:r>
            <a:r>
              <a:rPr lang="en-US" sz="1100">
                <a:solidFill>
                  <a:srgbClr val="202122"/>
                </a:solidFill>
                <a:effectLst/>
                <a:latin typeface="Corbel" panose="020B0503020204020204" pitchFamily="34" charset="0"/>
                <a:ea typeface="Tahoma" panose="020B0604030504040204" pitchFamily="34" charset="0"/>
                <a:cs typeface="Tahoma" panose="020B0604030504040204" pitchFamily="34" charset="0"/>
              </a:rPr>
              <a:t>]</a:t>
            </a:r>
            <a:endParaRPr lang="en-US" sz="1100">
              <a:latin typeface="Corbel" panose="020B0503020204020204" pitchFamily="34" charset="0"/>
              <a:ea typeface="Tahoma" panose="020B0604030504040204" pitchFamily="34" charset="0"/>
              <a:cs typeface="Tahoma" panose="020B0604030504040204" pitchFamily="34" charset="0"/>
            </a:endParaRPr>
          </a:p>
        </p:txBody>
      </p:sp>
      <p:pic>
        <p:nvPicPr>
          <p:cNvPr id="1028" name="Picture 4" descr="13 The perceptron is based on a linear threshold unit (LTU) that models...  | Download Scientific Diagram">
            <a:extLst>
              <a:ext uri="{FF2B5EF4-FFF2-40B4-BE49-F238E27FC236}">
                <a16:creationId xmlns:a16="http://schemas.microsoft.com/office/drawing/2014/main" id="{51D26571-12A2-12D4-55E9-D416469A0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531" y="2105441"/>
            <a:ext cx="3946658" cy="1595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cCulloch-Pitts Neuron — Mankind's First Mathematical Model Of A Biological  Neuron | by Akshay L Chandra | Towards Data Science">
            <a:extLst>
              <a:ext uri="{FF2B5EF4-FFF2-40B4-BE49-F238E27FC236}">
                <a16:creationId xmlns:a16="http://schemas.microsoft.com/office/drawing/2014/main" id="{65443B60-7A2B-9625-B8E2-11F1AF6E5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228" y="2105441"/>
            <a:ext cx="4303594" cy="1687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4316A7-1FE5-AB44-4ACD-C0AC08D8D36B}"/>
              </a:ext>
            </a:extLst>
          </p:cNvPr>
          <p:cNvSpPr txBox="1"/>
          <p:nvPr/>
        </p:nvSpPr>
        <p:spPr>
          <a:xfrm>
            <a:off x="5323254" y="3626984"/>
            <a:ext cx="3155211" cy="442674"/>
          </a:xfrm>
          <a:prstGeom prst="wedgeRoundRectCallout">
            <a:avLst>
              <a:gd name="adj1" fmla="val 20044"/>
              <a:gd name="adj2" fmla="val -7298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1300" b="0" dirty="0">
                <a:latin typeface="Corbel" panose="020B0503020204020204" pitchFamily="34" charset="0"/>
              </a:rPr>
              <a:t>Notice the ste</a:t>
            </a:r>
            <a:r>
              <a:rPr lang="en-US" sz="1300" dirty="0">
                <a:latin typeface="Corbel" panose="020B0503020204020204" pitchFamily="34" charset="0"/>
              </a:rPr>
              <a:t>p function (threshold)! </a:t>
            </a:r>
            <a:br>
              <a:rPr lang="en-US" sz="1300" dirty="0">
                <a:latin typeface="Corbel" panose="020B0503020204020204" pitchFamily="34" charset="0"/>
              </a:rPr>
            </a:br>
            <a:r>
              <a:rPr lang="en-US" sz="1300" dirty="0">
                <a:latin typeface="Corbel" panose="020B0503020204020204" pitchFamily="34" charset="0"/>
              </a:rPr>
              <a:t>Early models didn’t need to be differentiable. </a:t>
            </a:r>
            <a:endParaRPr lang="en-US" sz="1300" b="0" dirty="0">
              <a:latin typeface="Corbel" panose="020B0503020204020204" pitchFamily="34" charset="0"/>
            </a:endParaRPr>
          </a:p>
        </p:txBody>
      </p:sp>
    </p:spTree>
    <p:extLst>
      <p:ext uri="{BB962C8B-B14F-4D97-AF65-F5344CB8AC3E}">
        <p14:creationId xmlns:p14="http://schemas.microsoft.com/office/powerpoint/2010/main" val="1360060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06A73-7047-4DE3-EB1C-3D4664ADB527}"/>
              </a:ext>
            </a:extLst>
          </p:cNvPr>
          <p:cNvSpPr>
            <a:spLocks noGrp="1"/>
          </p:cNvSpPr>
          <p:nvPr>
            <p:ph type="title"/>
          </p:nvPr>
        </p:nvSpPr>
        <p:spPr>
          <a:xfrm>
            <a:off x="425669" y="107119"/>
            <a:ext cx="8655269" cy="857542"/>
          </a:xfrm>
        </p:spPr>
        <p:txBody>
          <a:bodyPr/>
          <a:lstStyle/>
          <a:p>
            <a:r>
              <a:rPr lang="en-US" sz="2800"/>
              <a:t>Perceptron Learning Rule </a:t>
            </a:r>
            <a:r>
              <a:rPr lang="en-US" sz="1600"/>
              <a:t>— </a:t>
            </a:r>
            <a:r>
              <a:rPr lang="en-US" sz="1400"/>
              <a:t>Imitating Nature’s Learning Process </a:t>
            </a:r>
            <a:endParaRPr lang="en-US" sz="2800"/>
          </a:p>
        </p:txBody>
      </p:sp>
      <p:sp>
        <p:nvSpPr>
          <p:cNvPr id="3" name="Text Placeholder 2">
            <a:extLst>
              <a:ext uri="{FF2B5EF4-FFF2-40B4-BE49-F238E27FC236}">
                <a16:creationId xmlns:a16="http://schemas.microsoft.com/office/drawing/2014/main" id="{AC7B788D-E4FB-9C98-81FE-14344AA816F3}"/>
              </a:ext>
            </a:extLst>
          </p:cNvPr>
          <p:cNvSpPr>
            <a:spLocks noGrp="1"/>
          </p:cNvSpPr>
          <p:nvPr>
            <p:ph type="body" sz="quarter" idx="16"/>
          </p:nvPr>
        </p:nvSpPr>
        <p:spPr/>
        <p:txBody>
          <a:bodyPr/>
          <a:lstStyle/>
          <a:p>
            <a:r>
              <a:rPr lang="en-US" sz="1600">
                <a:solidFill>
                  <a:srgbClr val="0000FF"/>
                </a:solidFill>
              </a:rPr>
              <a:t>Rosenblatt (1959)</a:t>
            </a:r>
            <a:r>
              <a:rPr lang="en-US" sz="1600"/>
              <a:t> developed the </a:t>
            </a:r>
            <a:r>
              <a:rPr lang="en-US" sz="1600" b="1"/>
              <a:t>Perceptron </a:t>
            </a:r>
            <a:r>
              <a:rPr lang="en-US" sz="1600"/>
              <a:t>algorithm — </a:t>
            </a:r>
          </a:p>
          <a:p>
            <a:pPr lvl="1"/>
            <a:r>
              <a:rPr lang="en-US"/>
              <a:t>An iterative algorithm for learning the weights of a </a:t>
            </a:r>
            <a:r>
              <a:rPr lang="en-US" b="1"/>
              <a:t>linear threshold unit</a:t>
            </a:r>
            <a:r>
              <a:rPr lang="en-US"/>
              <a:t>.</a:t>
            </a:r>
          </a:p>
          <a:p>
            <a:pPr marL="342900" lvl="1" indent="0">
              <a:buNone/>
            </a:pPr>
            <a:endParaRPr lang="en-US"/>
          </a:p>
          <a:p>
            <a:pPr marL="342900" lvl="1" indent="0">
              <a:buNone/>
            </a:pPr>
            <a:endParaRPr lang="en-US"/>
          </a:p>
          <a:p>
            <a:pPr marL="342900" lvl="1" indent="0">
              <a:buNone/>
            </a:pPr>
            <a:endParaRPr lang="en-US"/>
          </a:p>
          <a:p>
            <a:pPr marL="342900" lvl="1" indent="0">
              <a:buNone/>
            </a:pPr>
            <a:endParaRPr lang="en-US"/>
          </a:p>
          <a:p>
            <a:pPr marL="342900" lvl="1" indent="0">
              <a:buNone/>
            </a:pPr>
            <a:endParaRPr lang="en-US"/>
          </a:p>
          <a:p>
            <a:pPr marL="342900" lvl="1" indent="0">
              <a:buNone/>
            </a:pPr>
            <a:endParaRPr lang="en-US"/>
          </a:p>
          <a:p>
            <a:r>
              <a:rPr lang="en-US" sz="1600"/>
              <a:t>A single neuron with </a:t>
            </a:r>
            <a:r>
              <a:rPr lang="en-US" sz="1600">
                <a:solidFill>
                  <a:srgbClr val="C00000"/>
                </a:solidFill>
              </a:rPr>
              <a:t>a fixed input</a:t>
            </a:r>
            <a:r>
              <a:rPr lang="en-US" sz="1600"/>
              <a:t>, it can </a:t>
            </a:r>
            <a:r>
              <a:rPr lang="en-US" sz="1600">
                <a:solidFill>
                  <a:srgbClr val="C00000"/>
                </a:solidFill>
              </a:rPr>
              <a:t>incrementally change weights</a:t>
            </a:r>
            <a:r>
              <a:rPr lang="en-US" sz="1600"/>
              <a:t> and learn to produce </a:t>
            </a:r>
            <a:r>
              <a:rPr lang="en-US" sz="1600">
                <a:solidFill>
                  <a:srgbClr val="C00000"/>
                </a:solidFill>
              </a:rPr>
              <a:t>a fixed output</a:t>
            </a:r>
            <a:r>
              <a:rPr lang="en-US" sz="1600"/>
              <a:t> using the </a:t>
            </a:r>
            <a:r>
              <a:rPr lang="en-US" sz="1600">
                <a:solidFill>
                  <a:srgbClr val="C00000"/>
                </a:solidFill>
              </a:rPr>
              <a:t>Perceptron learning rule</a:t>
            </a:r>
            <a:r>
              <a:rPr lang="en-US" sz="1600"/>
              <a:t>.</a:t>
            </a:r>
            <a:endParaRPr lang="en-US"/>
          </a:p>
          <a:p>
            <a:r>
              <a:rPr lang="en-US" sz="1600"/>
              <a:t>Update each weights by:</a:t>
            </a:r>
          </a:p>
          <a:p>
            <a:endParaRPr lang="en-US"/>
          </a:p>
          <a:p>
            <a:pPr marL="0" indent="0">
              <a:buNone/>
            </a:pPr>
            <a:endParaRPr lang="en-US"/>
          </a:p>
        </p:txBody>
      </p:sp>
      <p:graphicFrame>
        <p:nvGraphicFramePr>
          <p:cNvPr id="4" name="Object 4">
            <a:extLst>
              <a:ext uri="{FF2B5EF4-FFF2-40B4-BE49-F238E27FC236}">
                <a16:creationId xmlns:a16="http://schemas.microsoft.com/office/drawing/2014/main" id="{94BBB6F8-6083-DE0C-752C-D8099FC3DF8F}"/>
              </a:ext>
            </a:extLst>
          </p:cNvPr>
          <p:cNvGraphicFramePr>
            <a:graphicFrameLocks noChangeAspect="1"/>
          </p:cNvGraphicFramePr>
          <p:nvPr>
            <p:extLst>
              <p:ext uri="{D42A27DB-BD31-4B8C-83A1-F6EECF244321}">
                <p14:modId xmlns:p14="http://schemas.microsoft.com/office/powerpoint/2010/main" val="168654428"/>
              </p:ext>
            </p:extLst>
          </p:nvPr>
        </p:nvGraphicFramePr>
        <p:xfrm>
          <a:off x="3514800" y="4118298"/>
          <a:ext cx="2191912" cy="424241"/>
        </p:xfrm>
        <a:graphic>
          <a:graphicData uri="http://schemas.openxmlformats.org/presentationml/2006/ole">
            <mc:AlternateContent xmlns:mc="http://schemas.openxmlformats.org/markup-compatibility/2006">
              <mc:Choice xmlns:v="urn:schemas-microsoft-com:vml" Requires="v">
                <p:oleObj name="Equation" r:id="rId3" imgW="1180800" imgH="228600" progId="Equation.3">
                  <p:embed/>
                </p:oleObj>
              </mc:Choice>
              <mc:Fallback>
                <p:oleObj name="Equation" r:id="rId3" imgW="1180800" imgH="228600" progId="Equation.3">
                  <p:embed/>
                  <p:pic>
                    <p:nvPicPr>
                      <p:cNvPr id="4" name="Object 4">
                        <a:extLst>
                          <a:ext uri="{FF2B5EF4-FFF2-40B4-BE49-F238E27FC236}">
                            <a16:creationId xmlns:a16="http://schemas.microsoft.com/office/drawing/2014/main" id="{94BBB6F8-6083-DE0C-752C-D8099FC3DF8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800" y="4118298"/>
                        <a:ext cx="2191912" cy="424241"/>
                      </a:xfrm>
                      <a:prstGeom prst="rect">
                        <a:avLst/>
                      </a:prstGeom>
                      <a:noFill/>
                    </p:spPr>
                  </p:pic>
                </p:oleObj>
              </mc:Fallback>
            </mc:AlternateContent>
          </a:graphicData>
        </a:graphic>
      </p:graphicFrame>
      <p:pic>
        <p:nvPicPr>
          <p:cNvPr id="5" name="Picture 2" descr="Professor's perceptron paved the way for AI – 60 years too soon | Cornell  Chronicle">
            <a:extLst>
              <a:ext uri="{FF2B5EF4-FFF2-40B4-BE49-F238E27FC236}">
                <a16:creationId xmlns:a16="http://schemas.microsoft.com/office/drawing/2014/main" id="{E6C0313C-B208-3DEE-370F-D0B2F0B265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937" b="5814"/>
          <a:stretch/>
        </p:blipFill>
        <p:spPr bwMode="auto">
          <a:xfrm>
            <a:off x="8087610" y="1087115"/>
            <a:ext cx="1044941" cy="11054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16C89-E6DA-F558-2472-69F1E10ED8F5}"/>
              </a:ext>
            </a:extLst>
          </p:cNvPr>
          <p:cNvGrpSpPr/>
          <p:nvPr/>
        </p:nvGrpSpPr>
        <p:grpSpPr>
          <a:xfrm>
            <a:off x="2341179" y="1934653"/>
            <a:ext cx="3976216" cy="1585717"/>
            <a:chOff x="2393053" y="2158792"/>
            <a:chExt cx="4357894" cy="1779224"/>
          </a:xfrm>
        </p:grpSpPr>
        <p:pic>
          <p:nvPicPr>
            <p:cNvPr id="1026" name="Picture 2" descr="Machine Learning Activation Function in Neural Network | by Hamdi Ghorbel |  Medium">
              <a:extLst>
                <a:ext uri="{FF2B5EF4-FFF2-40B4-BE49-F238E27FC236}">
                  <a16:creationId xmlns:a16="http://schemas.microsoft.com/office/drawing/2014/main" id="{5D553C97-2DBA-B909-809A-5F54869A26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5255"/>
            <a:stretch/>
          </p:blipFill>
          <p:spPr bwMode="auto">
            <a:xfrm>
              <a:off x="2393053" y="2158792"/>
              <a:ext cx="4357894" cy="1779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F2207D-7F38-C44C-4911-60F620DE7095}"/>
                    </a:ext>
                  </a:extLst>
                </p:cNvPr>
                <p:cNvSpPr txBox="1"/>
                <p:nvPr/>
              </p:nvSpPr>
              <p:spPr>
                <a:xfrm>
                  <a:off x="6219497" y="2940681"/>
                  <a:ext cx="402022"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oMath>
                    </m:oMathPara>
                  </a14:m>
                  <a:endParaRPr lang="en-US" sz="1800"/>
                </a:p>
              </p:txBody>
            </p:sp>
          </mc:Choice>
          <mc:Fallback xmlns="">
            <p:sp>
              <p:nvSpPr>
                <p:cNvPr id="6" name="TextBox 5">
                  <a:extLst>
                    <a:ext uri="{FF2B5EF4-FFF2-40B4-BE49-F238E27FC236}">
                      <a16:creationId xmlns:a16="http://schemas.microsoft.com/office/drawing/2014/main" id="{FFF2207D-7F38-C44C-4911-60F620DE7095}"/>
                    </a:ext>
                  </a:extLst>
                </p:cNvPr>
                <p:cNvSpPr txBox="1">
                  <a:spLocks noRot="1" noChangeAspect="1" noMove="1" noResize="1" noEditPoints="1" noAdjustHandles="1" noChangeArrowheads="1" noChangeShapeType="1" noTextEdit="1"/>
                </p:cNvSpPr>
                <p:nvPr/>
              </p:nvSpPr>
              <p:spPr>
                <a:xfrm>
                  <a:off x="6219497" y="2940681"/>
                  <a:ext cx="402022" cy="276999"/>
                </a:xfrm>
                <a:prstGeom prst="rect">
                  <a:avLst/>
                </a:prstGeom>
                <a:blipFill>
                  <a:blip r:embed="rId7"/>
                  <a:stretch>
                    <a:fillRect b="-15000"/>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249E1E43-B051-78F9-1ED0-8A67E63EE157}"/>
              </a:ext>
            </a:extLst>
          </p:cNvPr>
          <p:cNvSpPr txBox="1"/>
          <p:nvPr/>
        </p:nvSpPr>
        <p:spPr>
          <a:xfrm>
            <a:off x="4564117" y="4571113"/>
            <a:ext cx="1406589" cy="221337"/>
          </a:xfrm>
          <a:prstGeom prst="wedgeRoundRectCallout">
            <a:avLst>
              <a:gd name="adj1" fmla="val -25741"/>
              <a:gd name="adj2" fmla="val -10346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spAutoFit/>
          </a:bodyPr>
          <a:lstStyle/>
          <a:p>
            <a:pPr algn="ctr"/>
            <a:r>
              <a:rPr lang="en-US" sz="1300" b="0" i="1">
                <a:latin typeface="Corbel" panose="020B0503020204020204" pitchFamily="34" charset="0"/>
              </a:rPr>
              <a:t>t</a:t>
            </a:r>
            <a:r>
              <a:rPr lang="en-US" sz="1300" b="0">
                <a:latin typeface="Corbel" panose="020B0503020204020204" pitchFamily="34" charset="0"/>
              </a:rPr>
              <a:t>: the target value</a:t>
            </a:r>
          </a:p>
        </p:txBody>
      </p:sp>
      <p:sp>
        <p:nvSpPr>
          <p:cNvPr id="11" name="TextBox 10">
            <a:extLst>
              <a:ext uri="{FF2B5EF4-FFF2-40B4-BE49-F238E27FC236}">
                <a16:creationId xmlns:a16="http://schemas.microsoft.com/office/drawing/2014/main" id="{995CD7F7-231F-AADC-04AA-17A162A11E3D}"/>
              </a:ext>
            </a:extLst>
          </p:cNvPr>
          <p:cNvSpPr txBox="1"/>
          <p:nvPr/>
        </p:nvSpPr>
        <p:spPr>
          <a:xfrm>
            <a:off x="994966" y="4860224"/>
            <a:ext cx="6975324" cy="261610"/>
          </a:xfrm>
          <a:prstGeom prst="rect">
            <a:avLst/>
          </a:prstGeom>
          <a:noFill/>
        </p:spPr>
        <p:txBody>
          <a:bodyPr wrap="square" rtlCol="0">
            <a:spAutoFit/>
          </a:bodyPr>
          <a:lstStyle/>
          <a:p>
            <a:pPr algn="ctr"/>
            <a:r>
              <a:rPr lang="en-US" sz="1100">
                <a:latin typeface="Corbel" panose="020B0503020204020204" pitchFamily="34" charset="0"/>
                <a:ea typeface="Tahoma" panose="020B0604030504040204" pitchFamily="34" charset="0"/>
                <a:cs typeface="Tahoma" panose="020B0604030504040204" pitchFamily="34" charset="0"/>
              </a:rPr>
              <a:t>[</a:t>
            </a:r>
            <a:r>
              <a:rPr lang="en-US" sz="1100">
                <a:latin typeface="Corbel" panose="020B0503020204020204" pitchFamily="34" charset="0"/>
                <a:ea typeface="Tahoma" panose="020B0604030504040204" pitchFamily="34" charset="0"/>
                <a:cs typeface="Tahoma" panose="020B0604030504040204" pitchFamily="34" charset="0"/>
                <a:hlinkClick r:id="rId8"/>
              </a:rPr>
              <a:t>The perceptron: a probabilistic model for information storage and organization in the brain, Rosenblatt 1959</a:t>
            </a:r>
            <a:r>
              <a:rPr lang="en-US" sz="1100">
                <a:latin typeface="Corbel" panose="020B050302020402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787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A038-510D-D36F-54BA-CE72D94D5B45}"/>
              </a:ext>
            </a:extLst>
          </p:cNvPr>
          <p:cNvSpPr>
            <a:spLocks noGrp="1"/>
          </p:cNvSpPr>
          <p:nvPr>
            <p:ph type="title"/>
          </p:nvPr>
        </p:nvSpPr>
        <p:spPr>
          <a:xfrm>
            <a:off x="654269" y="107119"/>
            <a:ext cx="7811814" cy="857542"/>
          </a:xfrm>
        </p:spPr>
        <p:txBody>
          <a:bodyPr/>
          <a:lstStyle/>
          <a:p>
            <a:r>
              <a:rPr lang="en-US"/>
              <a:t>Quiz (1): </a:t>
            </a:r>
            <a:r>
              <a:rPr lang="en-US" sz="2000"/>
              <a:t>Understanding Perceptron Update Rule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4ED7281-2075-1DC2-2916-B58F3E9F0F0E}"/>
                  </a:ext>
                </a:extLst>
              </p:cNvPr>
              <p:cNvSpPr>
                <a:spLocks noGrp="1"/>
              </p:cNvSpPr>
              <p:nvPr>
                <p:ph type="body" sz="quarter" idx="16"/>
              </p:nvPr>
            </p:nvSpPr>
            <p:spPr/>
            <p:txBody>
              <a:bodyPr/>
              <a:lstStyle/>
              <a:p>
                <a:r>
                  <a:rPr lang="en-US"/>
                  <a:t>Suppose the inputs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0, 1</m:t>
                        </m:r>
                      </m:e>
                    </m:d>
                  </m:oMath>
                </a14:m>
                <a:r>
                  <a:rPr lang="en-US"/>
                  <a:t> and </a:t>
                </a:r>
                <a14:m>
                  <m:oMath xmlns:m="http://schemas.openxmlformats.org/officeDocument/2006/math">
                    <m:r>
                      <a:rPr lang="en-US" b="0" i="1" smtClean="0">
                        <a:latin typeface="Cambria Math" panose="02040503050406030204" pitchFamily="18" charset="0"/>
                      </a:rPr>
                      <m:t>𝜂</m:t>
                    </m:r>
                    <m:r>
                      <a:rPr lang="en-US" b="0" i="1" smtClean="0">
                        <a:latin typeface="Cambria Math" panose="02040503050406030204" pitchFamily="18" charset="0"/>
                      </a:rPr>
                      <m:t>=1</m:t>
                    </m:r>
                  </m:oMath>
                </a14:m>
                <a:r>
                  <a:rPr lang="en-US"/>
                  <a:t>. If LTU’s output </a:t>
                </a:r>
                <a14:m>
                  <m:oMath xmlns:m="http://schemas.openxmlformats.org/officeDocument/2006/math">
                    <m:r>
                      <a:rPr lang="en-US" sz="1600" b="0" i="1" smtClean="0">
                        <a:latin typeface="Cambria Math" panose="02040503050406030204" pitchFamily="18" charset="0"/>
                      </a:rPr>
                      <m:t>𝑜</m:t>
                    </m:r>
                  </m:oMath>
                </a14:m>
                <a:r>
                  <a:rPr lang="en-US"/>
                  <a:t> exactly matches the target value </a:t>
                </a:r>
                <a14:m>
                  <m:oMath xmlns:m="http://schemas.openxmlformats.org/officeDocument/2006/math">
                    <m:r>
                      <a:rPr lang="en-US" b="0" i="1" smtClean="0">
                        <a:latin typeface="Cambria Math" panose="02040503050406030204" pitchFamily="18" charset="0"/>
                      </a:rPr>
                      <m:t>𝑡</m:t>
                    </m:r>
                  </m:oMath>
                </a14:m>
                <a:r>
                  <a:rPr lang="en-US"/>
                  <a:t>, How would the update rule change the weights? </a:t>
                </a:r>
              </a:p>
              <a:p>
                <a:pPr marL="685800" lvl="1" indent="-342900">
                  <a:buFont typeface="+mj-lt"/>
                  <a:buAutoNum type="arabicPeriod"/>
                </a:pPr>
                <a:r>
                  <a:rPr lang="en-US"/>
                  <a:t>Would increase them </a:t>
                </a:r>
              </a:p>
              <a:p>
                <a:pPr marL="685800" lvl="1" indent="-342900">
                  <a:buFont typeface="+mj-lt"/>
                  <a:buAutoNum type="arabicPeriod"/>
                </a:pPr>
                <a:r>
                  <a:rPr lang="en-US"/>
                  <a:t>Would decrease them </a:t>
                </a:r>
              </a:p>
              <a:p>
                <a:pPr marL="685800" lvl="1" indent="-342900">
                  <a:buFont typeface="+mj-lt"/>
                  <a:buAutoNum type="arabicPeriod"/>
                </a:pPr>
                <a:r>
                  <a:rPr lang="en-US"/>
                  <a:t>Would not change them</a:t>
                </a:r>
              </a:p>
            </p:txBody>
          </p:sp>
        </mc:Choice>
        <mc:Fallback xmlns="">
          <p:sp>
            <p:nvSpPr>
              <p:cNvPr id="3" name="Text Placeholder 2">
                <a:extLst>
                  <a:ext uri="{FF2B5EF4-FFF2-40B4-BE49-F238E27FC236}">
                    <a16:creationId xmlns:a16="http://schemas.microsoft.com/office/drawing/2014/main" id="{14ED7281-2075-1DC2-2916-B58F3E9F0F0E}"/>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r="-1056"/>
                </a:stretch>
              </a:blipFill>
            </p:spPr>
            <p:txBody>
              <a:bodyPr/>
              <a:lstStyle/>
              <a:p>
                <a:r>
                  <a:rPr lang="en-US">
                    <a:noFill/>
                  </a:rPr>
                  <a:t> </a:t>
                </a:r>
              </a:p>
            </p:txBody>
          </p:sp>
        </mc:Fallback>
      </mc:AlternateContent>
      <p:graphicFrame>
        <p:nvGraphicFramePr>
          <p:cNvPr id="4" name="Object 4">
            <a:extLst>
              <a:ext uri="{FF2B5EF4-FFF2-40B4-BE49-F238E27FC236}">
                <a16:creationId xmlns:a16="http://schemas.microsoft.com/office/drawing/2014/main" id="{C4C9FEA6-C4F3-4873-B23A-DBA5B986655F}"/>
              </a:ext>
            </a:extLst>
          </p:cNvPr>
          <p:cNvGraphicFramePr>
            <a:graphicFrameLocks noChangeAspect="1"/>
          </p:cNvGraphicFramePr>
          <p:nvPr>
            <p:extLst>
              <p:ext uri="{D42A27DB-BD31-4B8C-83A1-F6EECF244321}">
                <p14:modId xmlns:p14="http://schemas.microsoft.com/office/powerpoint/2010/main" val="1743617010"/>
              </p:ext>
            </p:extLst>
          </p:nvPr>
        </p:nvGraphicFramePr>
        <p:xfrm>
          <a:off x="6069469" y="3046243"/>
          <a:ext cx="2191912" cy="424241"/>
        </p:xfrm>
        <a:graphic>
          <a:graphicData uri="http://schemas.openxmlformats.org/presentationml/2006/ole">
            <mc:AlternateContent xmlns:mc="http://schemas.openxmlformats.org/markup-compatibility/2006">
              <mc:Choice xmlns:v="urn:schemas-microsoft-com:vml" Requires="v">
                <p:oleObj name="Equation" r:id="rId3" imgW="1180800" imgH="228600" progId="Equation.3">
                  <p:embed/>
                </p:oleObj>
              </mc:Choice>
              <mc:Fallback>
                <p:oleObj name="Equation" r:id="rId3" imgW="1180800" imgH="228600" progId="Equation.3">
                  <p:embed/>
                  <p:pic>
                    <p:nvPicPr>
                      <p:cNvPr id="4" name="Object 4">
                        <a:extLst>
                          <a:ext uri="{FF2B5EF4-FFF2-40B4-BE49-F238E27FC236}">
                            <a16:creationId xmlns:a16="http://schemas.microsoft.com/office/drawing/2014/main" id="{C4C9FEA6-C4F3-4873-B23A-DBA5B986655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9" y="3046243"/>
                        <a:ext cx="2191912" cy="424241"/>
                      </a:xfrm>
                      <a:prstGeom prst="rect">
                        <a:avLst/>
                      </a:prstGeom>
                      <a:noFill/>
                    </p:spPr>
                  </p:pic>
                </p:oleObj>
              </mc:Fallback>
            </mc:AlternateContent>
          </a:graphicData>
        </a:graphic>
      </p:graphicFrame>
      <p:grpSp>
        <p:nvGrpSpPr>
          <p:cNvPr id="5" name="Group 4">
            <a:extLst>
              <a:ext uri="{FF2B5EF4-FFF2-40B4-BE49-F238E27FC236}">
                <a16:creationId xmlns:a16="http://schemas.microsoft.com/office/drawing/2014/main" id="{933F9040-2045-4B17-E6F4-13F27952A3A9}"/>
              </a:ext>
            </a:extLst>
          </p:cNvPr>
          <p:cNvGrpSpPr/>
          <p:nvPr/>
        </p:nvGrpSpPr>
        <p:grpSpPr>
          <a:xfrm>
            <a:off x="5115911" y="3484179"/>
            <a:ext cx="4028090" cy="1643555"/>
            <a:chOff x="2393053" y="2158792"/>
            <a:chExt cx="4357894" cy="1779224"/>
          </a:xfrm>
        </p:grpSpPr>
        <p:pic>
          <p:nvPicPr>
            <p:cNvPr id="6" name="Picture 2" descr="Machine Learning Activation Function in Neural Network | by Hamdi Ghorbel |  Medium">
              <a:extLst>
                <a:ext uri="{FF2B5EF4-FFF2-40B4-BE49-F238E27FC236}">
                  <a16:creationId xmlns:a16="http://schemas.microsoft.com/office/drawing/2014/main" id="{85AC4511-B68D-4C6A-0BF9-472389C46D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255"/>
            <a:stretch/>
          </p:blipFill>
          <p:spPr bwMode="auto">
            <a:xfrm>
              <a:off x="2393053" y="2158792"/>
              <a:ext cx="4357894" cy="1779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14B939-F08E-246E-A3FF-3563B3E04DF5}"/>
                    </a:ext>
                  </a:extLst>
                </p:cNvPr>
                <p:cNvSpPr txBox="1"/>
                <p:nvPr/>
              </p:nvSpPr>
              <p:spPr>
                <a:xfrm>
                  <a:off x="6219497" y="2940681"/>
                  <a:ext cx="402022"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oMath>
                    </m:oMathPara>
                  </a14:m>
                  <a:endParaRPr lang="en-US" sz="1800"/>
                </a:p>
              </p:txBody>
            </p:sp>
          </mc:Choice>
          <mc:Fallback xmlns="">
            <p:sp>
              <p:nvSpPr>
                <p:cNvPr id="7" name="TextBox 6">
                  <a:extLst>
                    <a:ext uri="{FF2B5EF4-FFF2-40B4-BE49-F238E27FC236}">
                      <a16:creationId xmlns:a16="http://schemas.microsoft.com/office/drawing/2014/main" id="{4F14B939-F08E-246E-A3FF-3563B3E04DF5}"/>
                    </a:ext>
                  </a:extLst>
                </p:cNvPr>
                <p:cNvSpPr txBox="1">
                  <a:spLocks noRot="1" noChangeAspect="1" noMove="1" noResize="1" noEditPoints="1" noAdjustHandles="1" noChangeArrowheads="1" noChangeShapeType="1" noTextEdit="1"/>
                </p:cNvSpPr>
                <p:nvPr/>
              </p:nvSpPr>
              <p:spPr>
                <a:xfrm>
                  <a:off x="6219497" y="2940681"/>
                  <a:ext cx="402022" cy="276999"/>
                </a:xfrm>
                <a:prstGeom prst="rect">
                  <a:avLst/>
                </a:prstGeom>
                <a:blipFill>
                  <a:blip r:embed="rId6"/>
                  <a:stretch>
                    <a:fillRect b="-9524"/>
                  </a:stretch>
                </a:blipFill>
              </p:spPr>
              <p:txBody>
                <a:bodyPr/>
                <a:lstStyle/>
                <a:p>
                  <a:r>
                    <a:rPr lang="en-US">
                      <a:noFill/>
                    </a:rPr>
                    <a:t> </a:t>
                  </a:r>
                </a:p>
              </p:txBody>
            </p:sp>
          </mc:Fallback>
        </mc:AlternateContent>
      </p:grpSp>
    </p:spTree>
    <p:extLst>
      <p:ext uri="{BB962C8B-B14F-4D97-AF65-F5344CB8AC3E}">
        <p14:creationId xmlns:p14="http://schemas.microsoft.com/office/powerpoint/2010/main" val="2531397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9B53-9D05-2BBE-AA2A-3B76E4A48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6ADD4-50CC-1F62-9EBA-40E81CBCEF2E}"/>
              </a:ext>
            </a:extLst>
          </p:cNvPr>
          <p:cNvSpPr>
            <a:spLocks noGrp="1"/>
          </p:cNvSpPr>
          <p:nvPr>
            <p:ph type="title"/>
          </p:nvPr>
        </p:nvSpPr>
        <p:spPr>
          <a:xfrm>
            <a:off x="654269" y="107119"/>
            <a:ext cx="7811814" cy="857542"/>
          </a:xfrm>
        </p:spPr>
        <p:txBody>
          <a:bodyPr/>
          <a:lstStyle/>
          <a:p>
            <a:r>
              <a:rPr lang="en-US"/>
              <a:t>Quiz (2): </a:t>
            </a:r>
            <a:r>
              <a:rPr lang="en-US" sz="2000"/>
              <a:t>Understanding Perceptron Update Rule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45F6779-26F1-5E26-6CB9-FCF1D45E39F8}"/>
                  </a:ext>
                </a:extLst>
              </p:cNvPr>
              <p:cNvSpPr>
                <a:spLocks noGrp="1"/>
              </p:cNvSpPr>
              <p:nvPr>
                <p:ph type="body" sz="quarter" idx="16"/>
              </p:nvPr>
            </p:nvSpPr>
            <p:spPr/>
            <p:txBody>
              <a:bodyPr/>
              <a:lstStyle/>
              <a:p>
                <a:r>
                  <a:rPr lang="en-US"/>
                  <a:t>Suppose the inputs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0, 1</m:t>
                        </m:r>
                      </m:e>
                    </m:d>
                  </m:oMath>
                </a14:m>
                <a:r>
                  <a:rPr lang="en-US"/>
                  <a:t> and </a:t>
                </a:r>
                <a14:m>
                  <m:oMath xmlns:m="http://schemas.openxmlformats.org/officeDocument/2006/math">
                    <m:r>
                      <a:rPr lang="en-US" i="1">
                        <a:latin typeface="Cambria Math" panose="02040503050406030204" pitchFamily="18" charset="0"/>
                      </a:rPr>
                      <m:t>𝜂</m:t>
                    </m:r>
                    <m:r>
                      <a:rPr lang="en-US" i="1">
                        <a:latin typeface="Cambria Math" panose="02040503050406030204" pitchFamily="18" charset="0"/>
                      </a:rPr>
                      <m:t>=1</m:t>
                    </m:r>
                  </m:oMath>
                </a14:m>
                <a:r>
                  <a:rPr lang="en-US"/>
                  <a:t>. If LTU’s output </a:t>
                </a:r>
                <a14:m>
                  <m:oMath xmlns:m="http://schemas.openxmlformats.org/officeDocument/2006/math">
                    <m:r>
                      <a:rPr lang="en-US" i="1">
                        <a:latin typeface="Cambria Math" panose="02040503050406030204" pitchFamily="18" charset="0"/>
                      </a:rPr>
                      <m:t>𝑜</m:t>
                    </m:r>
                  </m:oMath>
                </a14:m>
                <a:r>
                  <a:rPr lang="en-US"/>
                  <a:t> is </a:t>
                </a:r>
                <a:r>
                  <a:rPr lang="en-US">
                    <a:solidFill>
                      <a:srgbClr val="C00000"/>
                    </a:solidFill>
                  </a:rPr>
                  <a:t>smaller</a:t>
                </a:r>
                <a:r>
                  <a:rPr lang="en-US"/>
                  <a:t> than the target value </a:t>
                </a:r>
                <a14:m>
                  <m:oMath xmlns:m="http://schemas.openxmlformats.org/officeDocument/2006/math">
                    <m:r>
                      <a:rPr lang="en-US" i="1">
                        <a:latin typeface="Cambria Math" panose="02040503050406030204" pitchFamily="18" charset="0"/>
                      </a:rPr>
                      <m:t>𝑡</m:t>
                    </m:r>
                  </m:oMath>
                </a14:m>
                <a:r>
                  <a:rPr lang="en-US"/>
                  <a:t>, how would the update rule change the weights? </a:t>
                </a:r>
              </a:p>
              <a:p>
                <a:pPr marL="685800" lvl="1" indent="-342900">
                  <a:buFont typeface="+mj-lt"/>
                  <a:buAutoNum type="arabicPeriod"/>
                </a:pPr>
                <a:r>
                  <a:rPr lang="en-US"/>
                  <a:t>Would increase them </a:t>
                </a:r>
              </a:p>
              <a:p>
                <a:pPr marL="685800" lvl="1" indent="-342900">
                  <a:buFont typeface="+mj-lt"/>
                  <a:buAutoNum type="arabicPeriod"/>
                </a:pPr>
                <a:r>
                  <a:rPr lang="en-US"/>
                  <a:t>Would increase the weights for active inputs </a:t>
                </a:r>
              </a:p>
              <a:p>
                <a:pPr marL="685800" lvl="1" indent="-342900">
                  <a:buFont typeface="+mj-lt"/>
                  <a:buAutoNum type="arabicPeriod"/>
                </a:pPr>
                <a:r>
                  <a:rPr lang="en-US"/>
                  <a:t>Would decrease them </a:t>
                </a:r>
              </a:p>
              <a:p>
                <a:pPr marL="685800" lvl="1" indent="-342900">
                  <a:buFont typeface="+mj-lt"/>
                  <a:buAutoNum type="arabicPeriod"/>
                </a:pPr>
                <a:r>
                  <a:rPr lang="en-US"/>
                  <a:t>Would not change them</a:t>
                </a:r>
              </a:p>
              <a:p>
                <a:pPr marL="685800" lvl="1" indent="-342900">
                  <a:buFont typeface="+mj-lt"/>
                  <a:buAutoNum type="arabicPeriod"/>
                </a:pPr>
                <a:endParaRPr lang="en-US"/>
              </a:p>
              <a:p>
                <a:pPr marL="344488" indent="-342900"/>
                <a:r>
                  <a:rPr lang="en-US"/>
                  <a:t>After this update, the new output </a:t>
                </a:r>
                <a14:m>
                  <m:oMath xmlns:m="http://schemas.openxmlformats.org/officeDocument/2006/math">
                    <m:r>
                      <a:rPr lang="en-US" i="1" smtClean="0">
                        <a:latin typeface="Cambria Math" panose="02040503050406030204" pitchFamily="18" charset="0"/>
                      </a:rPr>
                      <m:t>𝑜</m:t>
                    </m:r>
                    <m:r>
                      <a:rPr lang="en-US" i="1" smtClean="0">
                        <a:latin typeface="Cambria Math" panose="02040503050406030204" pitchFamily="18" charset="0"/>
                      </a:rPr>
                      <m:t> </m:t>
                    </m:r>
                  </m:oMath>
                </a14:m>
                <a:r>
                  <a:rPr lang="en-US"/>
                  <a:t>would be: </a:t>
                </a:r>
              </a:p>
              <a:p>
                <a:pPr marL="685800" lvl="1" indent="-342900">
                  <a:buFont typeface="+mj-lt"/>
                  <a:buAutoNum type="arabicPeriod"/>
                </a:pPr>
                <a:r>
                  <a:rPr lang="en-US"/>
                  <a:t>Larger </a:t>
                </a:r>
              </a:p>
              <a:p>
                <a:pPr marL="685800" lvl="1" indent="-342900">
                  <a:buFont typeface="+mj-lt"/>
                  <a:buAutoNum type="arabicPeriod"/>
                </a:pPr>
                <a:r>
                  <a:rPr lang="en-US"/>
                  <a:t>Smaller </a:t>
                </a:r>
              </a:p>
              <a:p>
                <a:pPr marL="685800" lvl="1" indent="-342900">
                  <a:buFont typeface="+mj-lt"/>
                  <a:buAutoNum type="arabicPeriod"/>
                </a:pPr>
                <a:r>
                  <a:rPr lang="en-US"/>
                  <a:t>Unchanged </a:t>
                </a:r>
              </a:p>
              <a:p>
                <a:pPr marL="344488" indent="-342900">
                  <a:buFont typeface="+mj-lt"/>
                  <a:buAutoNum type="arabicPeriod"/>
                </a:pPr>
                <a:endParaRPr lang="en-US"/>
              </a:p>
            </p:txBody>
          </p:sp>
        </mc:Choice>
        <mc:Fallback xmlns="">
          <p:sp>
            <p:nvSpPr>
              <p:cNvPr id="3" name="Text Placeholder 2">
                <a:extLst>
                  <a:ext uri="{FF2B5EF4-FFF2-40B4-BE49-F238E27FC236}">
                    <a16:creationId xmlns:a16="http://schemas.microsoft.com/office/drawing/2014/main" id="{045F6779-26F1-5E26-6CB9-FCF1D45E39F8}"/>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b="-396"/>
                </a:stretch>
              </a:blipFill>
            </p:spPr>
            <p:txBody>
              <a:bodyPr/>
              <a:lstStyle/>
              <a:p>
                <a:r>
                  <a:rPr lang="en-US">
                    <a:noFill/>
                  </a:rPr>
                  <a:t> </a:t>
                </a:r>
              </a:p>
            </p:txBody>
          </p:sp>
        </mc:Fallback>
      </mc:AlternateContent>
      <p:graphicFrame>
        <p:nvGraphicFramePr>
          <p:cNvPr id="4" name="Object 4">
            <a:extLst>
              <a:ext uri="{FF2B5EF4-FFF2-40B4-BE49-F238E27FC236}">
                <a16:creationId xmlns:a16="http://schemas.microsoft.com/office/drawing/2014/main" id="{B6B6A885-B2DF-673E-146E-B5B2D3610D84}"/>
              </a:ext>
            </a:extLst>
          </p:cNvPr>
          <p:cNvGraphicFramePr>
            <a:graphicFrameLocks noChangeAspect="1"/>
          </p:cNvGraphicFramePr>
          <p:nvPr/>
        </p:nvGraphicFramePr>
        <p:xfrm>
          <a:off x="6069469" y="3046243"/>
          <a:ext cx="2191912" cy="424241"/>
        </p:xfrm>
        <a:graphic>
          <a:graphicData uri="http://schemas.openxmlformats.org/presentationml/2006/ole">
            <mc:AlternateContent xmlns:mc="http://schemas.openxmlformats.org/markup-compatibility/2006">
              <mc:Choice xmlns:v="urn:schemas-microsoft-com:vml" Requires="v">
                <p:oleObj name="Equation" r:id="rId3" imgW="1180800" imgH="228600" progId="Equation.3">
                  <p:embed/>
                </p:oleObj>
              </mc:Choice>
              <mc:Fallback>
                <p:oleObj name="Equation" r:id="rId3" imgW="1180800" imgH="228600" progId="Equation.3">
                  <p:embed/>
                  <p:pic>
                    <p:nvPicPr>
                      <p:cNvPr id="4" name="Object 4">
                        <a:extLst>
                          <a:ext uri="{FF2B5EF4-FFF2-40B4-BE49-F238E27FC236}">
                            <a16:creationId xmlns:a16="http://schemas.microsoft.com/office/drawing/2014/main" id="{B6B6A885-B2DF-673E-146E-B5B2D3610D84}"/>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9" y="3046243"/>
                        <a:ext cx="2191912" cy="424241"/>
                      </a:xfrm>
                      <a:prstGeom prst="rect">
                        <a:avLst/>
                      </a:prstGeom>
                      <a:noFill/>
                    </p:spPr>
                  </p:pic>
                </p:oleObj>
              </mc:Fallback>
            </mc:AlternateContent>
          </a:graphicData>
        </a:graphic>
      </p:graphicFrame>
      <p:grpSp>
        <p:nvGrpSpPr>
          <p:cNvPr id="5" name="Group 4">
            <a:extLst>
              <a:ext uri="{FF2B5EF4-FFF2-40B4-BE49-F238E27FC236}">
                <a16:creationId xmlns:a16="http://schemas.microsoft.com/office/drawing/2014/main" id="{04E3EFBD-55D0-B451-1429-E16B1C88BEBF}"/>
              </a:ext>
            </a:extLst>
          </p:cNvPr>
          <p:cNvGrpSpPr/>
          <p:nvPr/>
        </p:nvGrpSpPr>
        <p:grpSpPr>
          <a:xfrm>
            <a:off x="5115911" y="3484179"/>
            <a:ext cx="4028090" cy="1643555"/>
            <a:chOff x="2393053" y="2158792"/>
            <a:chExt cx="4357894" cy="1779224"/>
          </a:xfrm>
        </p:grpSpPr>
        <p:pic>
          <p:nvPicPr>
            <p:cNvPr id="6" name="Picture 2" descr="Machine Learning Activation Function in Neural Network | by Hamdi Ghorbel |  Medium">
              <a:extLst>
                <a:ext uri="{FF2B5EF4-FFF2-40B4-BE49-F238E27FC236}">
                  <a16:creationId xmlns:a16="http://schemas.microsoft.com/office/drawing/2014/main" id="{19E45C09-D62C-E1C5-2BE6-AC0AC48A2E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255"/>
            <a:stretch/>
          </p:blipFill>
          <p:spPr bwMode="auto">
            <a:xfrm>
              <a:off x="2393053" y="2158792"/>
              <a:ext cx="4357894" cy="17792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3F43D6-3B24-3B06-ECFB-4CEB31E7E3B6}"/>
                    </a:ext>
                  </a:extLst>
                </p:cNvPr>
                <p:cNvSpPr txBox="1"/>
                <p:nvPr/>
              </p:nvSpPr>
              <p:spPr>
                <a:xfrm>
                  <a:off x="6219497" y="2940681"/>
                  <a:ext cx="402022" cy="27699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𝑜</m:t>
                        </m:r>
                      </m:oMath>
                    </m:oMathPara>
                  </a14:m>
                  <a:endParaRPr lang="en-US" sz="1800"/>
                </a:p>
              </p:txBody>
            </p:sp>
          </mc:Choice>
          <mc:Fallback xmlns="">
            <p:sp>
              <p:nvSpPr>
                <p:cNvPr id="7" name="TextBox 6">
                  <a:extLst>
                    <a:ext uri="{FF2B5EF4-FFF2-40B4-BE49-F238E27FC236}">
                      <a16:creationId xmlns:a16="http://schemas.microsoft.com/office/drawing/2014/main" id="{513F43D6-3B24-3B06-ECFB-4CEB31E7E3B6}"/>
                    </a:ext>
                  </a:extLst>
                </p:cNvPr>
                <p:cNvSpPr txBox="1">
                  <a:spLocks noRot="1" noChangeAspect="1" noMove="1" noResize="1" noEditPoints="1" noAdjustHandles="1" noChangeArrowheads="1" noChangeShapeType="1" noTextEdit="1"/>
                </p:cNvSpPr>
                <p:nvPr/>
              </p:nvSpPr>
              <p:spPr>
                <a:xfrm>
                  <a:off x="6219497" y="2940681"/>
                  <a:ext cx="402022" cy="276999"/>
                </a:xfrm>
                <a:prstGeom prst="rect">
                  <a:avLst/>
                </a:prstGeom>
                <a:blipFill>
                  <a:blip r:embed="rId6"/>
                  <a:stretch>
                    <a:fillRect b="-9524"/>
                  </a:stretch>
                </a:blipFill>
              </p:spPr>
              <p:txBody>
                <a:bodyPr/>
                <a:lstStyle/>
                <a:p>
                  <a:r>
                    <a:rPr lang="en-US">
                      <a:noFill/>
                    </a:rPr>
                    <a:t> </a:t>
                  </a:r>
                </a:p>
              </p:txBody>
            </p:sp>
          </mc:Fallback>
        </mc:AlternateContent>
      </p:grpSp>
    </p:spTree>
    <p:extLst>
      <p:ext uri="{BB962C8B-B14F-4D97-AF65-F5344CB8AC3E}">
        <p14:creationId xmlns:p14="http://schemas.microsoft.com/office/powerpoint/2010/main" val="4280953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Perceptron: Demise</a:t>
            </a:r>
          </a:p>
        </p:txBody>
      </p:sp>
      <p:sp>
        <p:nvSpPr>
          <p:cNvPr id="3" name="Content Placeholder 2"/>
          <p:cNvSpPr>
            <a:spLocks noGrp="1"/>
          </p:cNvSpPr>
          <p:nvPr>
            <p:ph type="body" sz="quarter" idx="16"/>
          </p:nvPr>
        </p:nvSpPr>
        <p:spPr>
          <a:xfrm>
            <a:off x="533919" y="1390650"/>
            <a:ext cx="8085415" cy="3271838"/>
          </a:xfrm>
        </p:spPr>
        <p:txBody>
          <a:bodyPr>
            <a:normAutofit/>
          </a:bodyPr>
          <a:lstStyle/>
          <a:p>
            <a:r>
              <a:rPr lang="en-US"/>
              <a:t>“</a:t>
            </a:r>
            <a:r>
              <a:rPr lang="en-US" err="1"/>
              <a:t>Perceptrons</a:t>
            </a:r>
            <a:r>
              <a:rPr lang="en-US"/>
              <a:t>” (1969) by Minsky and </a:t>
            </a:r>
            <a:r>
              <a:rPr lang="en-US" err="1"/>
              <a:t>Papert</a:t>
            </a:r>
            <a:r>
              <a:rPr lang="en-US"/>
              <a:t> illuminated </a:t>
            </a:r>
            <a:br>
              <a:rPr lang="en-US"/>
            </a:br>
            <a:r>
              <a:rPr lang="en-US"/>
              <a:t>few </a:t>
            </a:r>
            <a:r>
              <a:rPr lang="en-US">
                <a:solidFill>
                  <a:srgbClr val="C00000"/>
                </a:solidFill>
              </a:rPr>
              <a:t>limitations</a:t>
            </a:r>
            <a:r>
              <a:rPr lang="en-US"/>
              <a:t> of the perceptron.</a:t>
            </a:r>
          </a:p>
          <a:p>
            <a:r>
              <a:rPr lang="en-US"/>
              <a:t>It showed that: </a:t>
            </a:r>
          </a:p>
          <a:p>
            <a:pPr lvl="1"/>
            <a:r>
              <a:rPr lang="en-US"/>
              <a:t>Shallow (2-layer) networks are </a:t>
            </a:r>
            <a:r>
              <a:rPr lang="en-US">
                <a:solidFill>
                  <a:srgbClr val="C00000"/>
                </a:solidFill>
              </a:rPr>
              <a:t>unable to learn or </a:t>
            </a:r>
            <a:br>
              <a:rPr lang="en-US">
                <a:solidFill>
                  <a:srgbClr val="C00000"/>
                </a:solidFill>
              </a:rPr>
            </a:br>
            <a:r>
              <a:rPr lang="en-US">
                <a:solidFill>
                  <a:srgbClr val="C00000"/>
                </a:solidFill>
              </a:rPr>
              <a:t>represent</a:t>
            </a:r>
            <a:r>
              <a:rPr lang="en-US"/>
              <a:t> many classification functions (e.g. XOR)</a:t>
            </a:r>
          </a:p>
          <a:p>
            <a:pPr lvl="1"/>
            <a:r>
              <a:rPr lang="en-US"/>
              <a:t>Only the </a:t>
            </a:r>
            <a:r>
              <a:rPr lang="en-US">
                <a:solidFill>
                  <a:srgbClr val="C00000"/>
                </a:solidFill>
              </a:rPr>
              <a:t>linearly separable</a:t>
            </a:r>
            <a:r>
              <a:rPr lang="en-US"/>
              <a:t> functions are learnable.</a:t>
            </a:r>
          </a:p>
          <a:p>
            <a:r>
              <a:rPr lang="en-US"/>
              <a:t>Also, there was an understanding that deeper networks </a:t>
            </a:r>
            <a:br>
              <a:rPr lang="en-US"/>
            </a:br>
            <a:r>
              <a:rPr lang="en-US"/>
              <a:t>were infeasible to train. </a:t>
            </a:r>
          </a:p>
          <a:p>
            <a:pPr marL="114300" indent="0">
              <a:buNone/>
            </a:pPr>
            <a:endParaRPr lang="en-US"/>
          </a:p>
          <a:p>
            <a:r>
              <a:rPr lang="en-US"/>
              <a:t>Result: research on NNs dissipated during the 70’s and early 80’s! </a:t>
            </a:r>
          </a:p>
        </p:txBody>
      </p:sp>
      <p:pic>
        <p:nvPicPr>
          <p:cNvPr id="25602" name="Picture 2" descr="Marvin Minsky, Seymour A. Papert - Perceptrons - An Introduction To  Computational Geometry (1987, The MIT Press) | PDF | Teaching Mathematics |  Artificial Intelligence">
            <a:extLst>
              <a:ext uri="{FF2B5EF4-FFF2-40B4-BE49-F238E27FC236}">
                <a16:creationId xmlns:a16="http://schemas.microsoft.com/office/drawing/2014/main" id="{38D2CCF8-2F24-0601-0001-E28B9ABF1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275" y="88063"/>
            <a:ext cx="2067203" cy="275627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D3C50F-1937-D2B9-23DC-2270454FDDD3}"/>
              </a:ext>
            </a:extLst>
          </p:cNvPr>
          <p:cNvSpPr txBox="1"/>
          <p:nvPr/>
        </p:nvSpPr>
        <p:spPr>
          <a:xfrm>
            <a:off x="2669257" y="4860017"/>
            <a:ext cx="3805486"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Ray Mooney]</a:t>
            </a:r>
          </a:p>
        </p:txBody>
      </p:sp>
      <p:pic>
        <p:nvPicPr>
          <p:cNvPr id="4098" name="Picture 2" descr="AI Pioneer Seymour Papert Dies At 88: Remembering A Thinker Who Thought  About Thinking : NPR Ed : NPR">
            <a:extLst>
              <a:ext uri="{FF2B5EF4-FFF2-40B4-BE49-F238E27FC236}">
                <a16:creationId xmlns:a16="http://schemas.microsoft.com/office/drawing/2014/main" id="{A4BB56EF-AB3C-1CE0-3DFC-8980CBBDF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229" y="2982935"/>
            <a:ext cx="2067203" cy="94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50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B5AA-1357-3FEA-9C28-D26D9795B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7FE2F-ADFD-70AA-CB3A-B95A3DE628AF}"/>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894230BC-39B7-4BE0-BAE3-03716F6C1F01}"/>
              </a:ext>
            </a:extLst>
          </p:cNvPr>
          <p:cNvSpPr>
            <a:spLocks noGrp="1"/>
          </p:cNvSpPr>
          <p:nvPr>
            <p:ph type="body" sz="quarter" idx="16"/>
          </p:nvPr>
        </p:nvSpPr>
        <p:spPr/>
        <p:txBody>
          <a:bodyPr>
            <a:normAutofit/>
          </a:bodyPr>
          <a:lstStyle/>
          <a:p>
            <a:pPr marL="571500" indent="-457200">
              <a:buFont typeface="+mj-lt"/>
              <a:buAutoNum type="arabicPeriod"/>
            </a:pPr>
            <a:r>
              <a:rPr lang="en-US" sz="2000">
                <a:solidFill>
                  <a:srgbClr val="C00000"/>
                </a:solidFill>
              </a:rPr>
              <a:t>Single-layer neural networks (1943-1969)</a:t>
            </a:r>
          </a:p>
          <a:p>
            <a:pPr marL="571500" indent="-457200">
              <a:buFont typeface="+mj-lt"/>
              <a:buAutoNum type="arabicPeriod"/>
            </a:pPr>
            <a:r>
              <a:rPr lang="en-US" sz="2000"/>
              <a:t>Symbolic AI &amp; knowledge engineering (1970-1985)</a:t>
            </a:r>
          </a:p>
          <a:p>
            <a:pPr marL="571500" indent="-457200">
              <a:buFont typeface="+mj-lt"/>
              <a:buAutoNum type="arabicPeriod"/>
            </a:pPr>
            <a:r>
              <a:rPr lang="en-US" sz="2000"/>
              <a:t>Multi-layer NNs and symbolic learning (1985-1995)</a:t>
            </a:r>
          </a:p>
          <a:p>
            <a:pPr marL="571500" indent="-457200">
              <a:buFont typeface="+mj-lt"/>
              <a:buAutoNum type="arabicPeriod"/>
            </a:pPr>
            <a:r>
              <a:rPr lang="en-US" sz="2000"/>
              <a:t>Shallow statistical learning/probabilistic models (1995-2010)</a:t>
            </a:r>
          </a:p>
          <a:p>
            <a:pPr marL="571500" indent="-457200">
              <a:buFont typeface="+mj-lt"/>
              <a:buAutoNum type="arabicPeriod"/>
            </a:pPr>
            <a:r>
              <a:rPr lang="en-US" sz="2000"/>
              <a:t>Deep networks and self-supervised learning (2010-?)</a:t>
            </a:r>
          </a:p>
          <a:p>
            <a:endParaRPr lang="en-US" sz="1400"/>
          </a:p>
        </p:txBody>
      </p:sp>
    </p:spTree>
    <p:extLst>
      <p:ext uri="{BB962C8B-B14F-4D97-AF65-F5344CB8AC3E}">
        <p14:creationId xmlns:p14="http://schemas.microsoft.com/office/powerpoint/2010/main" val="152240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2A4F0-824E-C22B-C613-77A4DDC3B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124AD-1F33-F651-DB56-DBA11135790A}"/>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9C07CB8D-B30B-E697-F645-0A96D78F930C}"/>
              </a:ext>
            </a:extLst>
          </p:cNvPr>
          <p:cNvSpPr>
            <a:spLocks noGrp="1"/>
          </p:cNvSpPr>
          <p:nvPr>
            <p:ph type="body" sz="quarter" idx="16"/>
          </p:nvPr>
        </p:nvSpPr>
        <p:spPr/>
        <p:txBody>
          <a:bodyPr>
            <a:normAutofit/>
          </a:bodyPr>
          <a:lstStyle/>
          <a:p>
            <a:pPr marL="571500" indent="-457200">
              <a:buFont typeface="+mj-lt"/>
              <a:buAutoNum type="arabicPeriod"/>
            </a:pPr>
            <a:r>
              <a:rPr lang="en-US" sz="2000">
                <a:solidFill>
                  <a:srgbClr val="C00000"/>
                </a:solidFill>
              </a:rPr>
              <a:t>Single-layer neural networks (1943-1969)</a:t>
            </a:r>
          </a:p>
          <a:p>
            <a:pPr marL="571500" indent="-457200">
              <a:buFont typeface="+mj-lt"/>
              <a:buAutoNum type="arabicPeriod"/>
            </a:pPr>
            <a:r>
              <a:rPr lang="en-US" sz="2000">
                <a:solidFill>
                  <a:srgbClr val="C00000"/>
                </a:solidFill>
              </a:rPr>
              <a:t>Symbolic AI &amp; knowledge engineering (1970-1985)</a:t>
            </a:r>
          </a:p>
          <a:p>
            <a:pPr marL="571500" indent="-457200">
              <a:buFont typeface="+mj-lt"/>
              <a:buAutoNum type="arabicPeriod"/>
            </a:pPr>
            <a:r>
              <a:rPr lang="en-US" sz="2000" b="1">
                <a:solidFill>
                  <a:srgbClr val="C00000"/>
                </a:solidFill>
              </a:rPr>
              <a:t>Multi-layer NNs and symbolic learning (1985-1995)</a:t>
            </a:r>
          </a:p>
          <a:p>
            <a:pPr marL="571500" indent="-457200">
              <a:buFont typeface="+mj-lt"/>
              <a:buAutoNum type="arabicPeriod"/>
            </a:pPr>
            <a:r>
              <a:rPr lang="en-US" sz="2000"/>
              <a:t>Shallow statistical learning/probabilistic models (1995-2010)</a:t>
            </a:r>
          </a:p>
          <a:p>
            <a:pPr marL="571500" indent="-457200">
              <a:buFont typeface="+mj-lt"/>
              <a:buAutoNum type="arabicPeriod"/>
            </a:pPr>
            <a:r>
              <a:rPr lang="en-US" sz="2000"/>
              <a:t>Deep networks and self-supervised learning (2010-?)</a:t>
            </a:r>
          </a:p>
          <a:p>
            <a:endParaRPr lang="en-US" sz="1400"/>
          </a:p>
        </p:txBody>
      </p:sp>
    </p:spTree>
    <p:extLst>
      <p:ext uri="{BB962C8B-B14F-4D97-AF65-F5344CB8AC3E}">
        <p14:creationId xmlns:p14="http://schemas.microsoft.com/office/powerpoint/2010/main" val="247260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Neural Networks Resurgence (1986)</a:t>
            </a:r>
          </a:p>
        </p:txBody>
      </p:sp>
      <p:sp>
        <p:nvSpPr>
          <p:cNvPr id="3" name="Content Placeholder 2"/>
          <p:cNvSpPr>
            <a:spLocks noGrp="1"/>
          </p:cNvSpPr>
          <p:nvPr>
            <p:ph type="body" sz="quarter" idx="16"/>
          </p:nvPr>
        </p:nvSpPr>
        <p:spPr/>
        <p:txBody>
          <a:bodyPr/>
          <a:lstStyle/>
          <a:p>
            <a:r>
              <a:rPr lang="en-US"/>
              <a:t>Interest in NNs revived in the mid 1980’s due to the rise of “connectionism.”</a:t>
            </a:r>
          </a:p>
          <a:p>
            <a:r>
              <a:rPr lang="en-US">
                <a:solidFill>
                  <a:srgbClr val="C00000"/>
                </a:solidFill>
              </a:rPr>
              <a:t>Backpropagation algorithm</a:t>
            </a:r>
            <a:r>
              <a:rPr lang="en-US"/>
              <a:t> was [re-]introduced for training three-layer NN’s.</a:t>
            </a:r>
          </a:p>
          <a:p>
            <a:pPr lvl="1"/>
            <a:r>
              <a:rPr lang="en-US"/>
              <a:t>Generalized the iterative “hill climbing” method to approximate networks with multiple layers, but no convergence guarantees.</a:t>
            </a:r>
          </a:p>
        </p:txBody>
      </p:sp>
      <p:pic>
        <p:nvPicPr>
          <p:cNvPr id="6" name="Picture 5" descr="Diagram&#10;&#10;Description automatically generated">
            <a:extLst>
              <a:ext uri="{FF2B5EF4-FFF2-40B4-BE49-F238E27FC236}">
                <a16:creationId xmlns:a16="http://schemas.microsoft.com/office/drawing/2014/main" id="{5BF1DBBE-EF6A-C113-3D9D-F3FD8CA031B6}"/>
              </a:ext>
            </a:extLst>
          </p:cNvPr>
          <p:cNvPicPr>
            <a:picLocks noChangeAspect="1"/>
          </p:cNvPicPr>
          <p:nvPr/>
        </p:nvPicPr>
        <p:blipFill rotWithShape="1">
          <a:blip r:embed="rId2"/>
          <a:srcRect t="-1" b="10003"/>
          <a:stretch/>
        </p:blipFill>
        <p:spPr>
          <a:xfrm>
            <a:off x="1240912" y="2940256"/>
            <a:ext cx="2599537" cy="1758219"/>
          </a:xfrm>
          <a:prstGeom prst="rect">
            <a:avLst/>
          </a:prstGeom>
        </p:spPr>
      </p:pic>
      <p:pic>
        <p:nvPicPr>
          <p:cNvPr id="7" name="Picture 6" descr="Diagram&#10;&#10;Description automatically generated">
            <a:extLst>
              <a:ext uri="{FF2B5EF4-FFF2-40B4-BE49-F238E27FC236}">
                <a16:creationId xmlns:a16="http://schemas.microsoft.com/office/drawing/2014/main" id="{4A3CA316-476F-538E-7CAB-C75E01D50934}"/>
              </a:ext>
            </a:extLst>
          </p:cNvPr>
          <p:cNvPicPr>
            <a:picLocks noChangeAspect="1"/>
          </p:cNvPicPr>
          <p:nvPr/>
        </p:nvPicPr>
        <p:blipFill>
          <a:blip r:embed="rId3"/>
          <a:stretch>
            <a:fillRect/>
          </a:stretch>
        </p:blipFill>
        <p:spPr>
          <a:xfrm>
            <a:off x="4444335" y="2947726"/>
            <a:ext cx="3643808" cy="1819890"/>
          </a:xfrm>
          <a:prstGeom prst="rect">
            <a:avLst/>
          </a:prstGeom>
        </p:spPr>
      </p:pic>
      <p:sp>
        <p:nvSpPr>
          <p:cNvPr id="10" name="Content Placeholder 2">
            <a:extLst>
              <a:ext uri="{FF2B5EF4-FFF2-40B4-BE49-F238E27FC236}">
                <a16:creationId xmlns:a16="http://schemas.microsoft.com/office/drawing/2014/main" id="{15447E8F-3E8A-A5F2-6DA1-1DC1A43FBFE2}"/>
              </a:ext>
            </a:extLst>
          </p:cNvPr>
          <p:cNvSpPr txBox="1">
            <a:spLocks/>
          </p:cNvSpPr>
          <p:nvPr/>
        </p:nvSpPr>
        <p:spPr>
          <a:xfrm>
            <a:off x="5203135" y="2454538"/>
            <a:ext cx="2044930" cy="667465"/>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1400">
                <a:solidFill>
                  <a:srgbClr val="C00000"/>
                </a:solidFill>
              </a:rPr>
              <a:t>what became possible </a:t>
            </a:r>
            <a:br>
              <a:rPr lang="en-US" sz="1400">
                <a:solidFill>
                  <a:srgbClr val="C00000"/>
                </a:solidFill>
              </a:rPr>
            </a:br>
            <a:r>
              <a:rPr lang="en-US" sz="1400">
                <a:solidFill>
                  <a:srgbClr val="C00000"/>
                </a:solidFill>
              </a:rPr>
              <a:t>to train via BP in 1980’s</a:t>
            </a:r>
          </a:p>
        </p:txBody>
      </p:sp>
      <p:sp>
        <p:nvSpPr>
          <p:cNvPr id="8" name="TextBox 7">
            <a:extLst>
              <a:ext uri="{FF2B5EF4-FFF2-40B4-BE49-F238E27FC236}">
                <a16:creationId xmlns:a16="http://schemas.microsoft.com/office/drawing/2014/main" id="{56F438A3-B52F-750C-80FC-1039AF43E09A}"/>
              </a:ext>
            </a:extLst>
          </p:cNvPr>
          <p:cNvSpPr txBox="1"/>
          <p:nvPr/>
        </p:nvSpPr>
        <p:spPr>
          <a:xfrm>
            <a:off x="1381655" y="4714647"/>
            <a:ext cx="6166929" cy="415498"/>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a:t>
            </a:r>
            <a:r>
              <a:rPr lang="en-US" sz="1050">
                <a:latin typeface="Corbel" panose="020B0503020204020204" pitchFamily="34" charset="0"/>
                <a:ea typeface="Tahoma" panose="020B0604030504040204" pitchFamily="34" charset="0"/>
                <a:cs typeface="Tahoma" panose="020B0604030504040204" pitchFamily="34" charset="0"/>
                <a:hlinkClick r:id="rId4"/>
              </a:rPr>
              <a:t>Learning representations by back-propagating errors, </a:t>
            </a:r>
            <a:r>
              <a:rPr lang="en-US" sz="1050" err="1">
                <a:latin typeface="Corbel" panose="020B0503020204020204" pitchFamily="34" charset="0"/>
                <a:ea typeface="Tahoma" panose="020B0604030504040204" pitchFamily="34" charset="0"/>
                <a:cs typeface="Tahoma" panose="020B0604030504040204" pitchFamily="34" charset="0"/>
                <a:hlinkClick r:id="rId4"/>
              </a:rPr>
              <a:t>Rumelhart</a:t>
            </a:r>
            <a:r>
              <a:rPr lang="en-US" sz="1050">
                <a:latin typeface="Corbel" panose="020B0503020204020204" pitchFamily="34" charset="0"/>
                <a:ea typeface="Tahoma" panose="020B0604030504040204" pitchFamily="34" charset="0"/>
                <a:cs typeface="Tahoma" panose="020B0604030504040204" pitchFamily="34" charset="0"/>
                <a:hlinkClick r:id="rId4"/>
              </a:rPr>
              <a:t>, Hinton &amp; Williams 1986</a:t>
            </a:r>
            <a:r>
              <a:rPr lang="en-US" sz="1050">
                <a:latin typeface="Corbel" panose="020B0503020204020204" pitchFamily="34" charset="0"/>
                <a:ea typeface="Tahoma" panose="020B0604030504040204" pitchFamily="34" charset="0"/>
                <a:cs typeface="Tahoma" panose="020B0604030504040204" pitchFamily="34" charset="0"/>
              </a:rPr>
              <a:t>;   </a:t>
            </a:r>
            <a:br>
              <a:rPr lang="en-US" sz="1050">
                <a:latin typeface="Corbel" panose="020B0503020204020204" pitchFamily="34" charset="0"/>
                <a:ea typeface="Tahoma" panose="020B0604030504040204" pitchFamily="34" charset="0"/>
                <a:cs typeface="Tahoma" panose="020B0604030504040204" pitchFamily="34" charset="0"/>
              </a:rPr>
            </a:br>
            <a:r>
              <a:rPr lang="en-US" sz="1050">
                <a:latin typeface="Corbel" panose="020B0503020204020204" pitchFamily="34" charset="0"/>
                <a:ea typeface="Tahoma" panose="020B0604030504040204" pitchFamily="34" charset="0"/>
                <a:cs typeface="Tahoma" panose="020B0604030504040204" pitchFamily="34" charset="0"/>
              </a:rPr>
              <a:t>for a broader context, see: </a:t>
            </a:r>
            <a:r>
              <a:rPr lang="en-US" sz="1050">
                <a:latin typeface="Corbel" panose="020B0503020204020204" pitchFamily="34" charset="0"/>
                <a:ea typeface="Tahoma" panose="020B0604030504040204" pitchFamily="34" charset="0"/>
                <a:cs typeface="Tahoma" panose="020B0604030504040204" pitchFamily="34" charset="0"/>
                <a:hlinkClick r:id="rId5"/>
              </a:rPr>
              <a:t>http://people.idsia.ch/~juergen/who-invented-backpropagation.html</a:t>
            </a:r>
            <a:r>
              <a:rPr lang="en-US" sz="1050">
                <a:latin typeface="Corbel" panose="020B0503020204020204" pitchFamily="34" charset="0"/>
                <a:ea typeface="Tahoma" panose="020B0604030504040204" pitchFamily="34" charset="0"/>
                <a:cs typeface="Tahoma" panose="020B0604030504040204" pitchFamily="34" charset="0"/>
              </a:rPr>
              <a:t>]</a:t>
            </a:r>
          </a:p>
        </p:txBody>
      </p:sp>
      <p:sp>
        <p:nvSpPr>
          <p:cNvPr id="11" name="Rectangle 10">
            <a:extLst>
              <a:ext uri="{FF2B5EF4-FFF2-40B4-BE49-F238E27FC236}">
                <a16:creationId xmlns:a16="http://schemas.microsoft.com/office/drawing/2014/main" id="{31C98D7A-5BDB-679D-CB89-ECFFFB2A9376}"/>
              </a:ext>
            </a:extLst>
          </p:cNvPr>
          <p:cNvSpPr/>
          <p:nvPr/>
        </p:nvSpPr>
        <p:spPr>
          <a:xfrm>
            <a:off x="3298979" y="4429708"/>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9676726-E7CA-E229-0B0C-08C08558F0E0}"/>
              </a:ext>
            </a:extLst>
          </p:cNvPr>
          <p:cNvSpPr txBox="1">
            <a:spLocks/>
          </p:cNvSpPr>
          <p:nvPr/>
        </p:nvSpPr>
        <p:spPr>
          <a:xfrm>
            <a:off x="1487977" y="2463419"/>
            <a:ext cx="2044930" cy="667465"/>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pPr marL="0" indent="0" algn="ctr">
              <a:buFont typeface="Corbel"/>
              <a:buNone/>
            </a:pPr>
            <a:r>
              <a:rPr lang="en-US" sz="1400">
                <a:solidFill>
                  <a:srgbClr val="C00000"/>
                </a:solidFill>
              </a:rPr>
              <a:t>what was possible </a:t>
            </a:r>
          </a:p>
          <a:p>
            <a:pPr marL="0" indent="0" algn="ctr">
              <a:buFont typeface="Corbel"/>
              <a:buNone/>
            </a:pPr>
            <a:r>
              <a:rPr lang="en-US" sz="1400">
                <a:solidFill>
                  <a:srgbClr val="C00000"/>
                </a:solidFill>
              </a:rPr>
              <a:t>to train in 1970’s</a:t>
            </a:r>
          </a:p>
        </p:txBody>
      </p:sp>
    </p:spTree>
    <p:extLst>
      <p:ext uri="{BB962C8B-B14F-4D97-AF65-F5344CB8AC3E}">
        <p14:creationId xmlns:p14="http://schemas.microsoft.com/office/powerpoint/2010/main" val="410169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1EB2-ED8F-7E23-B5A2-6CE8E6498C54}"/>
              </a:ext>
            </a:extLst>
          </p:cNvPr>
          <p:cNvSpPr>
            <a:spLocks noGrp="1"/>
          </p:cNvSpPr>
          <p:nvPr>
            <p:ph type="title"/>
          </p:nvPr>
        </p:nvSpPr>
        <p:spPr/>
        <p:txBody>
          <a:bodyPr>
            <a:normAutofit/>
          </a:bodyPr>
          <a:lstStyle/>
          <a:p>
            <a:r>
              <a:rPr lang="en-US"/>
              <a:t>“I can’t install ….”</a:t>
            </a:r>
          </a:p>
        </p:txBody>
      </p:sp>
      <p:sp>
        <p:nvSpPr>
          <p:cNvPr id="3" name="Content Placeholder 2">
            <a:extLst>
              <a:ext uri="{FF2B5EF4-FFF2-40B4-BE49-F238E27FC236}">
                <a16:creationId xmlns:a16="http://schemas.microsoft.com/office/drawing/2014/main" id="{EC96C14C-0244-9256-EF87-2F96669511B3}"/>
              </a:ext>
            </a:extLst>
          </p:cNvPr>
          <p:cNvSpPr>
            <a:spLocks noGrp="1"/>
          </p:cNvSpPr>
          <p:nvPr>
            <p:ph type="body" sz="quarter" idx="16"/>
          </p:nvPr>
        </p:nvSpPr>
        <p:spPr/>
        <p:txBody>
          <a:bodyPr>
            <a:normAutofit/>
          </a:bodyPr>
          <a:lstStyle/>
          <a:p>
            <a:r>
              <a:rPr lang="en-US" sz="2400"/>
              <a:t>Current code is based on 3.6.0. </a:t>
            </a:r>
          </a:p>
          <a:p>
            <a:r>
              <a:rPr lang="en-US" sz="2400"/>
              <a:t>If you use other version, you might need to make minor changes to </a:t>
            </a:r>
            <a:r>
              <a:rPr lang="en-US" sz="2400" err="1"/>
              <a:t>Gensim</a:t>
            </a:r>
            <a:r>
              <a:rPr lang="en-US" sz="2400"/>
              <a:t> functions. Feel free to consult with </a:t>
            </a:r>
            <a:r>
              <a:rPr lang="en-US" sz="2400" err="1"/>
              <a:t>Gensim</a:t>
            </a:r>
            <a:r>
              <a:rPr lang="en-US" sz="2400"/>
              <a:t> documentation.  </a:t>
            </a:r>
          </a:p>
          <a:p>
            <a:pPr lvl="1"/>
            <a:r>
              <a:rPr lang="en-US" sz="1800"/>
              <a:t>This is part of any programming experience. </a:t>
            </a:r>
            <a:br>
              <a:rPr lang="en-US" sz="1800"/>
            </a:br>
            <a:r>
              <a:rPr lang="en-US" sz="1800"/>
              <a:t>It's part of the job! Don't hate it, embrace it! 🤗 </a:t>
            </a:r>
          </a:p>
        </p:txBody>
      </p:sp>
    </p:spTree>
    <p:extLst>
      <p:ext uri="{BB962C8B-B14F-4D97-AF65-F5344CB8AC3E}">
        <p14:creationId xmlns:p14="http://schemas.microsoft.com/office/powerpoint/2010/main" val="510463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Second NN Demise (1995-2010) </a:t>
            </a:r>
          </a:p>
        </p:txBody>
      </p:sp>
      <p:sp>
        <p:nvSpPr>
          <p:cNvPr id="3" name="Content Placeholder 2"/>
          <p:cNvSpPr>
            <a:spLocks noGrp="1"/>
          </p:cNvSpPr>
          <p:nvPr>
            <p:ph type="body" sz="quarter" idx="16"/>
          </p:nvPr>
        </p:nvSpPr>
        <p:spPr/>
        <p:txBody>
          <a:bodyPr/>
          <a:lstStyle/>
          <a:p>
            <a:r>
              <a:rPr lang="en-US"/>
              <a:t>Generic backpropagation did </a:t>
            </a:r>
            <a:r>
              <a:rPr lang="en-US">
                <a:solidFill>
                  <a:srgbClr val="C00000"/>
                </a:solidFill>
              </a:rPr>
              <a:t>not </a:t>
            </a:r>
            <a:r>
              <a:rPr lang="en-US"/>
              <a:t>generalize that well to training </a:t>
            </a:r>
            <a:r>
              <a:rPr lang="en-US">
                <a:solidFill>
                  <a:srgbClr val="C00000"/>
                </a:solidFill>
              </a:rPr>
              <a:t>deeper</a:t>
            </a:r>
            <a:r>
              <a:rPr lang="en-US"/>
              <a:t> networks.</a:t>
            </a:r>
          </a:p>
          <a:p>
            <a:pPr lvl="1"/>
            <a:r>
              <a:rPr lang="en-US"/>
              <a:t>Overfitting / underfitting remained an issue. </a:t>
            </a:r>
          </a:p>
          <a:p>
            <a:pPr lvl="1"/>
            <a:r>
              <a:rPr lang="en-US"/>
              <a:t>Computers were still quite slow</a:t>
            </a:r>
          </a:p>
          <a:p>
            <a:r>
              <a:rPr lang="en-US"/>
              <a:t>Little theoretical justification for underlying methods.</a:t>
            </a:r>
          </a:p>
          <a:p>
            <a:r>
              <a:rPr lang="en-US"/>
              <a:t>Machine learning research moved to graphical/probabilistic models and kernel methods.</a:t>
            </a:r>
          </a:p>
        </p:txBody>
      </p:sp>
      <p:sp>
        <p:nvSpPr>
          <p:cNvPr id="5" name="TextBox 4">
            <a:extLst>
              <a:ext uri="{FF2B5EF4-FFF2-40B4-BE49-F238E27FC236}">
                <a16:creationId xmlns:a16="http://schemas.microsoft.com/office/drawing/2014/main" id="{F491CB34-79CE-5528-90CE-477CE48CB1CB}"/>
              </a:ext>
            </a:extLst>
          </p:cNvPr>
          <p:cNvSpPr txBox="1"/>
          <p:nvPr/>
        </p:nvSpPr>
        <p:spPr>
          <a:xfrm>
            <a:off x="2669257" y="4860017"/>
            <a:ext cx="3805486"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Ray Mooney]</a:t>
            </a:r>
          </a:p>
        </p:txBody>
      </p:sp>
    </p:spTree>
    <p:extLst>
      <p:ext uri="{BB962C8B-B14F-4D97-AF65-F5344CB8AC3E}">
        <p14:creationId xmlns:p14="http://schemas.microsoft.com/office/powerpoint/2010/main" val="634724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7D31-788F-9085-FDC8-C78E66150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809B-8A85-1968-92CA-BD16A3842B2B}"/>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783F9303-BF28-CDCD-4758-C9235C2FAE0B}"/>
              </a:ext>
            </a:extLst>
          </p:cNvPr>
          <p:cNvSpPr>
            <a:spLocks noGrp="1"/>
          </p:cNvSpPr>
          <p:nvPr>
            <p:ph type="body" sz="quarter" idx="16"/>
          </p:nvPr>
        </p:nvSpPr>
        <p:spPr/>
        <p:txBody>
          <a:bodyPr>
            <a:normAutofit/>
          </a:bodyPr>
          <a:lstStyle/>
          <a:p>
            <a:pPr marL="571500" indent="-457200">
              <a:buFont typeface="+mj-lt"/>
              <a:buAutoNum type="arabicPeriod"/>
            </a:pPr>
            <a:r>
              <a:rPr lang="en-US" sz="2000">
                <a:solidFill>
                  <a:srgbClr val="C00000"/>
                </a:solidFill>
              </a:rPr>
              <a:t>Single-layer neural networks (1943-1969)</a:t>
            </a:r>
          </a:p>
          <a:p>
            <a:pPr marL="571500" indent="-457200">
              <a:buFont typeface="+mj-lt"/>
              <a:buAutoNum type="arabicPeriod"/>
            </a:pPr>
            <a:r>
              <a:rPr lang="en-US" sz="2000">
                <a:solidFill>
                  <a:srgbClr val="C00000"/>
                </a:solidFill>
              </a:rPr>
              <a:t>Symbolic AI &amp; knowledge engineering (1970-1985)</a:t>
            </a:r>
          </a:p>
          <a:p>
            <a:pPr marL="571500" indent="-457200">
              <a:buFont typeface="+mj-lt"/>
              <a:buAutoNum type="arabicPeriod"/>
            </a:pPr>
            <a:r>
              <a:rPr lang="en-US" sz="2000">
                <a:solidFill>
                  <a:srgbClr val="C00000"/>
                </a:solidFill>
              </a:rPr>
              <a:t>Multi-layer NNs and symbolic learning (1985-1995)</a:t>
            </a:r>
          </a:p>
          <a:p>
            <a:pPr marL="571500" indent="-457200">
              <a:buFont typeface="+mj-lt"/>
              <a:buAutoNum type="arabicPeriod"/>
            </a:pPr>
            <a:r>
              <a:rPr lang="en-US" sz="2000"/>
              <a:t>Shallow statistical learning/probabilistic models (1995-2010)</a:t>
            </a:r>
          </a:p>
          <a:p>
            <a:pPr marL="571500" indent="-457200">
              <a:buFont typeface="+mj-lt"/>
              <a:buAutoNum type="arabicPeriod"/>
            </a:pPr>
            <a:r>
              <a:rPr lang="en-US" sz="2000"/>
              <a:t>Deep networks and self-supervised learning (2010-?)</a:t>
            </a:r>
          </a:p>
          <a:p>
            <a:endParaRPr lang="en-US" sz="1400"/>
          </a:p>
        </p:txBody>
      </p:sp>
    </p:spTree>
    <p:extLst>
      <p:ext uri="{BB962C8B-B14F-4D97-AF65-F5344CB8AC3E}">
        <p14:creationId xmlns:p14="http://schemas.microsoft.com/office/powerpoint/2010/main" val="1862801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CF8-D42F-70FC-3F17-7EFECD1EB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E6412-BF87-3DB5-4F8A-9F50C1749A29}"/>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D819B382-1059-61F2-D850-E9F054BD5417}"/>
              </a:ext>
            </a:extLst>
          </p:cNvPr>
          <p:cNvSpPr>
            <a:spLocks noGrp="1"/>
          </p:cNvSpPr>
          <p:nvPr>
            <p:ph type="body" sz="quarter" idx="16"/>
          </p:nvPr>
        </p:nvSpPr>
        <p:spPr/>
        <p:txBody>
          <a:bodyPr>
            <a:normAutofit/>
          </a:bodyPr>
          <a:lstStyle/>
          <a:p>
            <a:pPr marL="571500" indent="-457200">
              <a:buFont typeface="+mj-lt"/>
              <a:buAutoNum type="arabicPeriod"/>
            </a:pPr>
            <a:r>
              <a:rPr lang="en-US" sz="2000">
                <a:solidFill>
                  <a:srgbClr val="C00000"/>
                </a:solidFill>
              </a:rPr>
              <a:t>Single-layer neural networks (1943-1969)</a:t>
            </a:r>
          </a:p>
          <a:p>
            <a:pPr marL="571500" indent="-457200">
              <a:buFont typeface="+mj-lt"/>
              <a:buAutoNum type="arabicPeriod"/>
            </a:pPr>
            <a:r>
              <a:rPr lang="en-US" sz="2000">
                <a:solidFill>
                  <a:srgbClr val="C00000"/>
                </a:solidFill>
              </a:rPr>
              <a:t>Symbolic AI &amp; knowledge engineering (1970-1985)</a:t>
            </a:r>
          </a:p>
          <a:p>
            <a:pPr marL="571500" indent="-457200">
              <a:buFont typeface="+mj-lt"/>
              <a:buAutoNum type="arabicPeriod"/>
            </a:pPr>
            <a:r>
              <a:rPr lang="en-US" sz="2000">
                <a:solidFill>
                  <a:srgbClr val="C00000"/>
                </a:solidFill>
              </a:rPr>
              <a:t>Multi-layer NNs and symbolic learning (1985-1995)</a:t>
            </a:r>
          </a:p>
          <a:p>
            <a:pPr marL="571500" indent="-457200">
              <a:buFont typeface="+mj-lt"/>
              <a:buAutoNum type="arabicPeriod"/>
            </a:pPr>
            <a:r>
              <a:rPr lang="en-US" sz="2000">
                <a:solidFill>
                  <a:srgbClr val="C00000"/>
                </a:solidFill>
              </a:rPr>
              <a:t>Shallow statistical learning/probabilistic models (1995-2010)</a:t>
            </a:r>
          </a:p>
          <a:p>
            <a:pPr marL="571500" indent="-457200">
              <a:buFont typeface="+mj-lt"/>
              <a:buAutoNum type="arabicPeriod"/>
            </a:pPr>
            <a:r>
              <a:rPr lang="en-US" sz="2000" b="1">
                <a:solidFill>
                  <a:srgbClr val="C00000"/>
                </a:solidFill>
              </a:rPr>
              <a:t>Deep networks and self-supervised learning (2010-?)</a:t>
            </a:r>
          </a:p>
          <a:p>
            <a:endParaRPr lang="en-US" sz="1400"/>
          </a:p>
        </p:txBody>
      </p:sp>
    </p:spTree>
    <p:extLst>
      <p:ext uri="{BB962C8B-B14F-4D97-AF65-F5344CB8AC3E}">
        <p14:creationId xmlns:p14="http://schemas.microsoft.com/office/powerpoint/2010/main" val="143828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Deep Learning Revolution (2010…)</a:t>
            </a:r>
          </a:p>
        </p:txBody>
      </p:sp>
      <p:sp>
        <p:nvSpPr>
          <p:cNvPr id="3" name="Content Placeholder 2"/>
          <p:cNvSpPr>
            <a:spLocks noGrp="1"/>
          </p:cNvSpPr>
          <p:nvPr>
            <p:ph type="body" sz="quarter" idx="16"/>
          </p:nvPr>
        </p:nvSpPr>
        <p:spPr/>
        <p:txBody>
          <a:bodyPr/>
          <a:lstStyle/>
          <a:p>
            <a:r>
              <a:rPr lang="en-US"/>
              <a:t>Various successes with training deep neural works.</a:t>
            </a:r>
          </a:p>
          <a:p>
            <a:pPr lvl="1"/>
            <a:r>
              <a:rPr lang="en-US"/>
              <a:t>Convolutional neural nets (CNNs) for vision — 2012 </a:t>
            </a:r>
            <a:r>
              <a:rPr lang="en-US" err="1"/>
              <a:t>AlexNet</a:t>
            </a:r>
            <a:r>
              <a:rPr lang="en-US"/>
              <a:t> showed 16% error </a:t>
            </a:r>
            <a:br>
              <a:rPr lang="en-US"/>
            </a:br>
            <a:r>
              <a:rPr lang="en-US"/>
              <a:t>reduction on ImageNet benchmark.</a:t>
            </a:r>
          </a:p>
          <a:p>
            <a:pPr lvl="1"/>
            <a:r>
              <a:rPr lang="en-US"/>
              <a:t>Rise of deep reinforcement learning for games—AlphaGo beat human players.</a:t>
            </a:r>
          </a:p>
          <a:p>
            <a:pPr lvl="1"/>
            <a:endParaRPr lang="en-US"/>
          </a:p>
        </p:txBody>
      </p:sp>
      <p:pic>
        <p:nvPicPr>
          <p:cNvPr id="6146" name="Picture 2" descr="AlexNet and ImageNet: The Birth of Deep Learning | Pinecone">
            <a:extLst>
              <a:ext uri="{FF2B5EF4-FFF2-40B4-BE49-F238E27FC236}">
                <a16:creationId xmlns:a16="http://schemas.microsoft.com/office/drawing/2014/main" id="{B4A3DEF7-B6A5-DE7A-A03F-AD27A9E21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2441256"/>
            <a:ext cx="3566160" cy="27180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Google's AlphaGo Beat Lee Sedol, a Go World Champion - The Atlantic">
            <a:extLst>
              <a:ext uri="{FF2B5EF4-FFF2-40B4-BE49-F238E27FC236}">
                <a16:creationId xmlns:a16="http://schemas.microsoft.com/office/drawing/2014/main" id="{CB0F591D-0EBF-9B16-EDCC-C5F722954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5" t="3902" r="18445" b="4165"/>
          <a:stretch/>
        </p:blipFill>
        <p:spPr bwMode="auto">
          <a:xfrm>
            <a:off x="1066800" y="2571750"/>
            <a:ext cx="3119120" cy="240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874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ED340-62FF-9E58-09E6-14282D1EB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4880A-0DAF-DB8D-3AC2-ADCC36601BF9}"/>
              </a:ext>
            </a:extLst>
          </p:cNvPr>
          <p:cNvSpPr>
            <a:spLocks noGrp="1"/>
          </p:cNvSpPr>
          <p:nvPr>
            <p:ph type="title"/>
          </p:nvPr>
        </p:nvSpPr>
        <p:spPr/>
        <p:txBody>
          <a:bodyPr>
            <a:normAutofit/>
          </a:bodyPr>
          <a:lstStyle/>
          <a:p>
            <a:r>
              <a:rPr lang="en-US"/>
              <a:t>Deep Learning Revolution (2010…)</a:t>
            </a:r>
          </a:p>
        </p:txBody>
      </p:sp>
      <p:sp>
        <p:nvSpPr>
          <p:cNvPr id="3" name="Content Placeholder 2">
            <a:extLst>
              <a:ext uri="{FF2B5EF4-FFF2-40B4-BE49-F238E27FC236}">
                <a16:creationId xmlns:a16="http://schemas.microsoft.com/office/drawing/2014/main" id="{8D55A4F8-1AA5-E2D0-7E4F-E1518337E61D}"/>
              </a:ext>
            </a:extLst>
          </p:cNvPr>
          <p:cNvSpPr>
            <a:spLocks noGrp="1"/>
          </p:cNvSpPr>
          <p:nvPr>
            <p:ph type="body" sz="quarter" idx="16"/>
          </p:nvPr>
        </p:nvSpPr>
        <p:spPr/>
        <p:txBody>
          <a:bodyPr/>
          <a:lstStyle/>
          <a:p>
            <a:r>
              <a:rPr lang="en-US"/>
              <a:t>Various successes with training deep neural works.</a:t>
            </a:r>
          </a:p>
          <a:p>
            <a:pPr lvl="1"/>
            <a:r>
              <a:rPr lang="en-US"/>
              <a:t>Convolutional neural nets (CNNs) for vision — 2012 </a:t>
            </a:r>
            <a:r>
              <a:rPr lang="en-US" err="1"/>
              <a:t>AlexNet</a:t>
            </a:r>
            <a:r>
              <a:rPr lang="en-US"/>
              <a:t> showed 16% error </a:t>
            </a:r>
            <a:br>
              <a:rPr lang="en-US"/>
            </a:br>
            <a:r>
              <a:rPr lang="en-US"/>
              <a:t>reduction on ImageNet benchmark.</a:t>
            </a:r>
          </a:p>
          <a:p>
            <a:pPr lvl="1"/>
            <a:r>
              <a:rPr lang="en-US"/>
              <a:t>Rise of deep reinforcement learning for games—AlphaGo beat human players.</a:t>
            </a:r>
          </a:p>
          <a:p>
            <a:pPr lvl="1"/>
            <a:endParaRPr lang="en-US"/>
          </a:p>
        </p:txBody>
      </p:sp>
      <p:sp>
        <p:nvSpPr>
          <p:cNvPr id="6" name="TextBox 5">
            <a:extLst>
              <a:ext uri="{FF2B5EF4-FFF2-40B4-BE49-F238E27FC236}">
                <a16:creationId xmlns:a16="http://schemas.microsoft.com/office/drawing/2014/main" id="{DA67A716-F8BD-C554-0850-632FBB54FB00}"/>
              </a:ext>
            </a:extLst>
          </p:cNvPr>
          <p:cNvSpPr txBox="1"/>
          <p:nvPr/>
        </p:nvSpPr>
        <p:spPr>
          <a:xfrm>
            <a:off x="3228898" y="3052992"/>
            <a:ext cx="1209040" cy="738664"/>
          </a:xfrm>
          <a:prstGeom prst="rect">
            <a:avLst/>
          </a:prstGeom>
          <a:noFill/>
        </p:spPr>
        <p:txBody>
          <a:bodyPr wrap="square">
            <a:spAutoFit/>
          </a:bodyPr>
          <a:lstStyle/>
          <a:p>
            <a:pPr algn="ctr"/>
            <a:r>
              <a:rPr lang="en-US" err="1">
                <a:latin typeface="Tahoma" panose="020B0604030504040204" pitchFamily="34" charset="0"/>
                <a:ea typeface="Tahoma" panose="020B0604030504040204" pitchFamily="34" charset="0"/>
                <a:cs typeface="Tahoma" panose="020B0604030504040204" pitchFamily="34" charset="0"/>
              </a:rPr>
              <a:t>arXiv</a:t>
            </a:r>
            <a:r>
              <a:rPr lang="en-US">
                <a:latin typeface="Tahoma" panose="020B0604030504040204" pitchFamily="34" charset="0"/>
                <a:ea typeface="Tahoma" panose="020B0604030504040204" pitchFamily="34" charset="0"/>
                <a:cs typeface="Tahoma" panose="020B0604030504040204" pitchFamily="34" charset="0"/>
              </a:rPr>
              <a:t> </a:t>
            </a:r>
            <a:br>
              <a:rPr lang="en-US">
                <a:latin typeface="Tahoma" panose="020B0604030504040204" pitchFamily="34" charset="0"/>
                <a:ea typeface="Tahoma" panose="020B0604030504040204" pitchFamily="34" charset="0"/>
                <a:cs typeface="Tahoma" panose="020B0604030504040204" pitchFamily="34" charset="0"/>
              </a:rPr>
            </a:br>
            <a:r>
              <a:rPr lang="en-US">
                <a:latin typeface="Tahoma" panose="020B0604030504040204" pitchFamily="34" charset="0"/>
                <a:ea typeface="Tahoma" panose="020B0604030504040204" pitchFamily="34" charset="0"/>
                <a:cs typeface="Tahoma" panose="020B0604030504040204" pitchFamily="34" charset="0"/>
              </a:rPr>
              <a:t>papers </a:t>
            </a:r>
            <a:br>
              <a:rPr lang="en-US">
                <a:latin typeface="Tahoma" panose="020B0604030504040204" pitchFamily="34" charset="0"/>
                <a:ea typeface="Tahoma" panose="020B0604030504040204" pitchFamily="34" charset="0"/>
                <a:cs typeface="Tahoma" panose="020B0604030504040204" pitchFamily="34" charset="0"/>
              </a:rPr>
            </a:br>
            <a:r>
              <a:rPr lang="en-US">
                <a:latin typeface="Tahoma" panose="020B0604030504040204" pitchFamily="34" charset="0"/>
                <a:ea typeface="Tahoma" panose="020B0604030504040204" pitchFamily="34" charset="0"/>
                <a:cs typeface="Tahoma" panose="020B0604030504040204" pitchFamily="34" charset="0"/>
              </a:rPr>
              <a:t>per month</a:t>
            </a:r>
          </a:p>
        </p:txBody>
      </p:sp>
      <p:pic>
        <p:nvPicPr>
          <p:cNvPr id="8" name="Picture 7" descr="A graph of a graph of paper&#10;&#10;Description automatically generated with medium confidence">
            <a:extLst>
              <a:ext uri="{FF2B5EF4-FFF2-40B4-BE49-F238E27FC236}">
                <a16:creationId xmlns:a16="http://schemas.microsoft.com/office/drawing/2014/main" id="{C6F22EEB-8C37-0CB5-248D-F0812787A6B0}"/>
              </a:ext>
            </a:extLst>
          </p:cNvPr>
          <p:cNvPicPr>
            <a:picLocks noChangeAspect="1"/>
          </p:cNvPicPr>
          <p:nvPr/>
        </p:nvPicPr>
        <p:blipFill>
          <a:blip r:embed="rId2"/>
          <a:stretch>
            <a:fillRect/>
          </a:stretch>
        </p:blipFill>
        <p:spPr>
          <a:xfrm>
            <a:off x="4275378" y="2496605"/>
            <a:ext cx="4025342" cy="2626575"/>
          </a:xfrm>
          <a:prstGeom prst="rect">
            <a:avLst/>
          </a:prstGeom>
        </p:spPr>
      </p:pic>
      <p:sp>
        <p:nvSpPr>
          <p:cNvPr id="10" name="TextBox 9">
            <a:extLst>
              <a:ext uri="{FF2B5EF4-FFF2-40B4-BE49-F238E27FC236}">
                <a16:creationId xmlns:a16="http://schemas.microsoft.com/office/drawing/2014/main" id="{31043C8E-508B-3BAF-F299-38A82E4F2C2D}"/>
              </a:ext>
            </a:extLst>
          </p:cNvPr>
          <p:cNvSpPr txBox="1"/>
          <p:nvPr/>
        </p:nvSpPr>
        <p:spPr>
          <a:xfrm>
            <a:off x="142240" y="4678768"/>
            <a:ext cx="4295698" cy="430887"/>
          </a:xfrm>
          <a:prstGeom prst="rect">
            <a:avLst/>
          </a:prstGeom>
          <a:solidFill>
            <a:schemeClr val="bg1"/>
          </a:solidFill>
        </p:spPr>
        <p:txBody>
          <a:bodyPr wrap="square">
            <a:spAutoFit/>
          </a:bodyPr>
          <a:lstStyle/>
          <a:p>
            <a:r>
              <a:rPr lang="en-US" sz="1050"/>
              <a:t>Figure credit: </a:t>
            </a:r>
          </a:p>
          <a:p>
            <a:r>
              <a:rPr lang="en-US" sz="1050">
                <a:hlinkClick r:id="rId3"/>
              </a:rPr>
              <a:t>https://twitter.com/MarioKrenn6240/status/1314622995139264517</a:t>
            </a:r>
            <a:r>
              <a:rPr lang="en-US" sz="1050"/>
              <a:t> </a:t>
            </a:r>
          </a:p>
        </p:txBody>
      </p:sp>
    </p:spTree>
    <p:extLst>
      <p:ext uri="{BB962C8B-B14F-4D97-AF65-F5344CB8AC3E}">
        <p14:creationId xmlns:p14="http://schemas.microsoft.com/office/powerpoint/2010/main" val="738633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2F3E-2309-2CEA-09CD-2E2004CB9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C6DBD-184D-AFBC-DA5C-26F93B23DA1E}"/>
              </a:ext>
            </a:extLst>
          </p:cNvPr>
          <p:cNvSpPr>
            <a:spLocks noGrp="1"/>
          </p:cNvSpPr>
          <p:nvPr>
            <p:ph type="title"/>
          </p:nvPr>
        </p:nvSpPr>
        <p:spPr/>
        <p:txBody>
          <a:bodyPr>
            <a:normAutofit/>
          </a:bodyPr>
          <a:lstStyle/>
          <a:p>
            <a:r>
              <a:rPr lang="en-US"/>
              <a:t>Deep Learning Revolution (2010…)</a:t>
            </a:r>
          </a:p>
        </p:txBody>
      </p:sp>
      <p:sp>
        <p:nvSpPr>
          <p:cNvPr id="3" name="Content Placeholder 2">
            <a:extLst>
              <a:ext uri="{FF2B5EF4-FFF2-40B4-BE49-F238E27FC236}">
                <a16:creationId xmlns:a16="http://schemas.microsoft.com/office/drawing/2014/main" id="{5D0B9AAC-4EFB-766B-8465-246456F31209}"/>
              </a:ext>
            </a:extLst>
          </p:cNvPr>
          <p:cNvSpPr>
            <a:spLocks noGrp="1"/>
          </p:cNvSpPr>
          <p:nvPr>
            <p:ph type="body" sz="quarter" idx="16"/>
          </p:nvPr>
        </p:nvSpPr>
        <p:spPr/>
        <p:txBody>
          <a:bodyPr/>
          <a:lstStyle/>
          <a:p>
            <a:r>
              <a:rPr lang="en-US"/>
              <a:t>The success continued enabled by 3 forces: </a:t>
            </a:r>
          </a:p>
          <a:p>
            <a:pPr lvl="1"/>
            <a:r>
              <a:rPr lang="en-US">
                <a:solidFill>
                  <a:srgbClr val="006700"/>
                </a:solidFill>
              </a:rPr>
              <a:t>Availability of massive [unlabeled] data</a:t>
            </a:r>
            <a:r>
              <a:rPr lang="en-US"/>
              <a:t> — the data on Internet. </a:t>
            </a:r>
          </a:p>
          <a:p>
            <a:pPr lvl="1"/>
            <a:r>
              <a:rPr lang="en-US">
                <a:solidFill>
                  <a:srgbClr val="006700"/>
                </a:solidFill>
              </a:rPr>
              <a:t>Faster computing technologies</a:t>
            </a:r>
            <a:r>
              <a:rPr lang="en-US"/>
              <a:t> —  specialized hardware (e.g., GPUs)</a:t>
            </a:r>
          </a:p>
          <a:p>
            <a:pPr lvl="1"/>
            <a:r>
              <a:rPr lang="en-US">
                <a:solidFill>
                  <a:srgbClr val="006700"/>
                </a:solidFill>
              </a:rPr>
              <a:t>Algorithmic innovations </a:t>
            </a:r>
            <a:r>
              <a:rPr lang="en-US"/>
              <a:t>— architectures, optimization, etc. </a:t>
            </a:r>
          </a:p>
          <a:p>
            <a:pPr marL="0" indent="0">
              <a:buNone/>
            </a:pPr>
            <a:endParaRPr lang="en-US"/>
          </a:p>
          <a:p>
            <a:pPr lvl="1"/>
            <a:endParaRPr lang="en-US"/>
          </a:p>
        </p:txBody>
      </p:sp>
      <p:pic>
        <p:nvPicPr>
          <p:cNvPr id="4" name="Picture 10" descr="Nvidia Unveils Ampere A100 80GB GPU With 2TB/s of Memory Bandwidth ...">
            <a:extLst>
              <a:ext uri="{FF2B5EF4-FFF2-40B4-BE49-F238E27FC236}">
                <a16:creationId xmlns:a16="http://schemas.microsoft.com/office/drawing/2014/main" id="{D8E0CF9E-5F0D-AA0F-0C73-39EC8E5C18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07" t="10425" r="22474" b="9408"/>
          <a:stretch/>
        </p:blipFill>
        <p:spPr bwMode="auto">
          <a:xfrm>
            <a:off x="3919041" y="3134011"/>
            <a:ext cx="1946257" cy="15297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75 Zettabytes By 2025">
            <a:extLst>
              <a:ext uri="{FF2B5EF4-FFF2-40B4-BE49-F238E27FC236}">
                <a16:creationId xmlns:a16="http://schemas.microsoft.com/office/drawing/2014/main" id="{FC6B1E3B-DA3A-0B4C-6AC9-DA19D2CF2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45" y="3108016"/>
            <a:ext cx="3226279" cy="1550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66B4828-D954-4E7D-0507-07527228781F}"/>
              </a:ext>
            </a:extLst>
          </p:cNvPr>
          <p:cNvPicPr>
            <a:picLocks noChangeAspect="1"/>
          </p:cNvPicPr>
          <p:nvPr/>
        </p:nvPicPr>
        <p:blipFill>
          <a:blip r:embed="rId4"/>
          <a:stretch>
            <a:fillRect/>
          </a:stretch>
        </p:blipFill>
        <p:spPr>
          <a:xfrm>
            <a:off x="6517620" y="2291895"/>
            <a:ext cx="1946257" cy="2846086"/>
          </a:xfrm>
          <a:prstGeom prst="rect">
            <a:avLst/>
          </a:prstGeom>
        </p:spPr>
      </p:pic>
    </p:spTree>
    <p:extLst>
      <p:ext uri="{BB962C8B-B14F-4D97-AF65-F5344CB8AC3E}">
        <p14:creationId xmlns:p14="http://schemas.microsoft.com/office/powerpoint/2010/main" val="17016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6BC2B-028F-C2A2-4516-050AAD048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08522-6F8C-0811-F48D-680EE1EE58E7}"/>
              </a:ext>
            </a:extLst>
          </p:cNvPr>
          <p:cNvSpPr>
            <a:spLocks noGrp="1"/>
          </p:cNvSpPr>
          <p:nvPr>
            <p:ph type="title"/>
          </p:nvPr>
        </p:nvSpPr>
        <p:spPr/>
        <p:txBody>
          <a:bodyPr>
            <a:normAutofit/>
          </a:bodyPr>
          <a:lstStyle/>
          <a:p>
            <a:r>
              <a:rPr lang="en-US"/>
              <a:t>Very Brief History of Neural Networks </a:t>
            </a:r>
          </a:p>
        </p:txBody>
      </p:sp>
      <p:sp>
        <p:nvSpPr>
          <p:cNvPr id="3" name="Content Placeholder 2">
            <a:extLst>
              <a:ext uri="{FF2B5EF4-FFF2-40B4-BE49-F238E27FC236}">
                <a16:creationId xmlns:a16="http://schemas.microsoft.com/office/drawing/2014/main" id="{F660DBFA-AE6C-DD23-8CFE-5BEAA26F5778}"/>
              </a:ext>
            </a:extLst>
          </p:cNvPr>
          <p:cNvSpPr>
            <a:spLocks noGrp="1"/>
          </p:cNvSpPr>
          <p:nvPr>
            <p:ph type="body" sz="quarter" idx="16"/>
          </p:nvPr>
        </p:nvSpPr>
        <p:spPr/>
        <p:txBody>
          <a:bodyPr>
            <a:normAutofit/>
          </a:bodyPr>
          <a:lstStyle/>
          <a:p>
            <a:pPr marL="571500" indent="-457200">
              <a:buFont typeface="+mj-lt"/>
              <a:buAutoNum type="arabicPeriod"/>
            </a:pPr>
            <a:r>
              <a:rPr lang="en-US" sz="2000">
                <a:solidFill>
                  <a:srgbClr val="C00000"/>
                </a:solidFill>
              </a:rPr>
              <a:t>Single-layer neural networks (1943-1969)</a:t>
            </a:r>
          </a:p>
          <a:p>
            <a:pPr marL="571500" indent="-457200">
              <a:buFont typeface="+mj-lt"/>
              <a:buAutoNum type="arabicPeriod"/>
            </a:pPr>
            <a:r>
              <a:rPr lang="en-US" sz="2000">
                <a:solidFill>
                  <a:srgbClr val="C00000"/>
                </a:solidFill>
              </a:rPr>
              <a:t>Symbolic AI &amp; knowledge engineering (1970-1985)</a:t>
            </a:r>
          </a:p>
          <a:p>
            <a:pPr marL="571500" indent="-457200">
              <a:buFont typeface="+mj-lt"/>
              <a:buAutoNum type="arabicPeriod"/>
            </a:pPr>
            <a:r>
              <a:rPr lang="en-US" sz="2000">
                <a:solidFill>
                  <a:srgbClr val="C00000"/>
                </a:solidFill>
              </a:rPr>
              <a:t>Multi-layer NNs and symbolic learning (1985-1995)</a:t>
            </a:r>
          </a:p>
          <a:p>
            <a:pPr marL="571500" indent="-457200">
              <a:buFont typeface="+mj-lt"/>
              <a:buAutoNum type="arabicPeriod"/>
            </a:pPr>
            <a:r>
              <a:rPr lang="en-US" sz="2000">
                <a:solidFill>
                  <a:srgbClr val="C00000"/>
                </a:solidFill>
              </a:rPr>
              <a:t>Shallow statistical learning/probabilistic models (1995-2010)</a:t>
            </a:r>
          </a:p>
          <a:p>
            <a:pPr marL="571500" indent="-457200">
              <a:buFont typeface="+mj-lt"/>
              <a:buAutoNum type="arabicPeriod"/>
            </a:pPr>
            <a:r>
              <a:rPr lang="en-US" sz="2000" b="1">
                <a:solidFill>
                  <a:srgbClr val="C00000"/>
                </a:solidFill>
              </a:rPr>
              <a:t>Deep networks and self-supervised learning (2010-?)</a:t>
            </a:r>
          </a:p>
          <a:p>
            <a:endParaRPr lang="en-US" sz="1400"/>
          </a:p>
        </p:txBody>
      </p:sp>
    </p:spTree>
    <p:extLst>
      <p:ext uri="{BB962C8B-B14F-4D97-AF65-F5344CB8AC3E}">
        <p14:creationId xmlns:p14="http://schemas.microsoft.com/office/powerpoint/2010/main" val="130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C68A-A825-3035-5859-7D0D572D801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EEF082-61F8-F705-15FF-13BB270FC672}"/>
              </a:ext>
            </a:extLst>
          </p:cNvPr>
          <p:cNvSpPr>
            <a:spLocks noGrp="1"/>
          </p:cNvSpPr>
          <p:nvPr>
            <p:ph type="body" sz="quarter" idx="16"/>
          </p:nvPr>
        </p:nvSpPr>
        <p:spPr/>
        <p:txBody>
          <a:bodyPr/>
          <a:lstStyle/>
          <a:p>
            <a:endParaRPr lang="en-US"/>
          </a:p>
        </p:txBody>
      </p:sp>
      <p:pic>
        <p:nvPicPr>
          <p:cNvPr id="1026" name="Picture 2" descr="What If the Big Bang Was Actually a Big Bounce? | WIRED">
            <a:extLst>
              <a:ext uri="{FF2B5EF4-FFF2-40B4-BE49-F238E27FC236}">
                <a16:creationId xmlns:a16="http://schemas.microsoft.com/office/drawing/2014/main" id="{36721C7E-66E7-582E-F1DB-D9603B40A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5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5EC36B-E25A-CF2F-A4E5-5F56C2DC8459}"/>
              </a:ext>
            </a:extLst>
          </p:cNvPr>
          <p:cNvSpPr txBox="1"/>
          <p:nvPr/>
        </p:nvSpPr>
        <p:spPr>
          <a:xfrm>
            <a:off x="5657353" y="4800165"/>
            <a:ext cx="3454842" cy="261610"/>
          </a:xfrm>
          <a:prstGeom prst="rect">
            <a:avLst/>
          </a:prstGeom>
          <a:noFill/>
        </p:spPr>
        <p:txBody>
          <a:bodyPr wrap="square">
            <a:spAutoFit/>
          </a:bodyPr>
          <a:lstStyle/>
          <a:p>
            <a:pPr algn="r"/>
            <a:r>
              <a:rPr lang="en-US" sz="1100">
                <a:solidFill>
                  <a:schemeClr val="bg1"/>
                </a:solidFill>
              </a:rPr>
              <a:t>https://</a:t>
            </a:r>
            <a:r>
              <a:rPr lang="en-US" sz="1100" err="1">
                <a:solidFill>
                  <a:schemeClr val="bg1"/>
                </a:solidFill>
              </a:rPr>
              <a:t>en.wikipedia.org</a:t>
            </a:r>
            <a:r>
              <a:rPr lang="en-US" sz="1100">
                <a:solidFill>
                  <a:schemeClr val="bg1"/>
                </a:solidFill>
              </a:rPr>
              <a:t>/wiki/</a:t>
            </a:r>
            <a:r>
              <a:rPr lang="en-US" sz="1100" err="1">
                <a:solidFill>
                  <a:schemeClr val="bg1"/>
                </a:solidFill>
              </a:rPr>
              <a:t>Big_Bounce</a:t>
            </a:r>
            <a:endParaRPr lang="en-US" sz="1100">
              <a:solidFill>
                <a:schemeClr val="bg1"/>
              </a:solidFill>
            </a:endParaRPr>
          </a:p>
        </p:txBody>
      </p:sp>
    </p:spTree>
    <p:extLst>
      <p:ext uri="{BB962C8B-B14F-4D97-AF65-F5344CB8AC3E}">
        <p14:creationId xmlns:p14="http://schemas.microsoft.com/office/powerpoint/2010/main" val="2950650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it started                How it’s going </a:t>
            </a:r>
          </a:p>
        </p:txBody>
      </p:sp>
      <p:sp>
        <p:nvSpPr>
          <p:cNvPr id="3" name="Content Placeholder 2"/>
          <p:cNvSpPr>
            <a:spLocks noGrp="1"/>
          </p:cNvSpPr>
          <p:nvPr>
            <p:ph type="body" sz="quarter" idx="16"/>
          </p:nvPr>
        </p:nvSpPr>
        <p:spPr/>
        <p:txBody>
          <a:bodyPr/>
          <a:lstStyle/>
          <a:p>
            <a:pPr marL="596900" lvl="1" indent="0">
              <a:buNone/>
            </a:pPr>
            <a:endParaRPr lang="en-US"/>
          </a:p>
          <a:p>
            <a:pPr lvl="1"/>
            <a:endParaRPr lang="en-US"/>
          </a:p>
        </p:txBody>
      </p:sp>
      <p:sp>
        <p:nvSpPr>
          <p:cNvPr id="5" name="TextBox 4">
            <a:extLst>
              <a:ext uri="{FF2B5EF4-FFF2-40B4-BE49-F238E27FC236}">
                <a16:creationId xmlns:a16="http://schemas.microsoft.com/office/drawing/2014/main" id="{F4828581-FD71-7658-BA62-436337F72973}"/>
              </a:ext>
            </a:extLst>
          </p:cNvPr>
          <p:cNvSpPr txBox="1"/>
          <p:nvPr/>
        </p:nvSpPr>
        <p:spPr>
          <a:xfrm>
            <a:off x="2669257" y="4860017"/>
            <a:ext cx="3805486"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Ray Mooney]</a:t>
            </a:r>
          </a:p>
        </p:txBody>
      </p:sp>
      <p:pic>
        <p:nvPicPr>
          <p:cNvPr id="6146" name="Picture 2" descr="ChemNet: A Deep Neural Network for Advanced Composites Manufacturing | The  Journal of Physical Chemistry B">
            <a:extLst>
              <a:ext uri="{FF2B5EF4-FFF2-40B4-BE49-F238E27FC236}">
                <a16:creationId xmlns:a16="http://schemas.microsoft.com/office/drawing/2014/main" id="{A37933D7-B9A8-B882-6713-699D4A00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251" y="2192660"/>
            <a:ext cx="4013596" cy="16298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3 The perceptron is based on a linear threshold unit (LTU) that models...  | Download Scientific Diagram">
            <a:extLst>
              <a:ext uri="{FF2B5EF4-FFF2-40B4-BE49-F238E27FC236}">
                <a16:creationId xmlns:a16="http://schemas.microsoft.com/office/drawing/2014/main" id="{76B007F0-91E4-724A-D049-568AA828E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354570"/>
            <a:ext cx="3360491" cy="135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67A4-4D08-ADA7-68DC-875BE648814A}"/>
              </a:ext>
            </a:extLst>
          </p:cNvPr>
          <p:cNvSpPr>
            <a:spLocks noGrp="1"/>
          </p:cNvSpPr>
          <p:nvPr>
            <p:ph type="title"/>
          </p:nvPr>
        </p:nvSpPr>
        <p:spPr/>
        <p:txBody>
          <a:bodyPr/>
          <a:lstStyle/>
          <a:p>
            <a:r>
              <a:rPr lang="en-US"/>
              <a:t>Summary</a:t>
            </a:r>
          </a:p>
        </p:txBody>
      </p:sp>
      <p:sp>
        <p:nvSpPr>
          <p:cNvPr id="3" name="Text Placeholder 2">
            <a:extLst>
              <a:ext uri="{FF2B5EF4-FFF2-40B4-BE49-F238E27FC236}">
                <a16:creationId xmlns:a16="http://schemas.microsoft.com/office/drawing/2014/main" id="{EBC962B2-1DE8-C7D6-9BA0-0A309CD2A33F}"/>
              </a:ext>
            </a:extLst>
          </p:cNvPr>
          <p:cNvSpPr>
            <a:spLocks noGrp="1"/>
          </p:cNvSpPr>
          <p:nvPr>
            <p:ph type="body" sz="quarter" idx="16"/>
          </p:nvPr>
        </p:nvSpPr>
        <p:spPr/>
        <p:txBody>
          <a:bodyPr/>
          <a:lstStyle/>
          <a:p>
            <a:r>
              <a:rPr lang="en-US" sz="1800"/>
              <a:t>Neural networks have been long in the making since 1950s. </a:t>
            </a:r>
          </a:p>
          <a:p>
            <a:endParaRPr lang="en-US" sz="1800"/>
          </a:p>
          <a:p>
            <a:r>
              <a:rPr lang="en-US" sz="1800"/>
              <a:t>It’s a remarkable journey of science with many ups and downs. </a:t>
            </a:r>
          </a:p>
          <a:p>
            <a:endParaRPr lang="en-US" sz="1800"/>
          </a:p>
          <a:p>
            <a:r>
              <a:rPr lang="en-US" sz="1800" b="1"/>
              <a:t>Next:</a:t>
            </a:r>
            <a:r>
              <a:rPr lang="en-US" sz="1800"/>
              <a:t> How do you train NNs? We will start with some algebra refreshers. </a:t>
            </a:r>
          </a:p>
        </p:txBody>
      </p:sp>
    </p:spTree>
    <p:extLst>
      <p:ext uri="{BB962C8B-B14F-4D97-AF65-F5344CB8AC3E}">
        <p14:creationId xmlns:p14="http://schemas.microsoft.com/office/powerpoint/2010/main" val="212333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5558-3D76-0C4A-B493-A4B68FDBF737}"/>
              </a:ext>
            </a:extLst>
          </p:cNvPr>
          <p:cNvSpPr>
            <a:spLocks noGrp="1"/>
          </p:cNvSpPr>
          <p:nvPr>
            <p:ph type="title"/>
          </p:nvPr>
        </p:nvSpPr>
        <p:spPr/>
        <p:txBody>
          <a:bodyPr>
            <a:normAutofit/>
          </a:bodyPr>
          <a:lstStyle/>
          <a:p>
            <a:r>
              <a:rPr lang="en-US"/>
              <a:t>Recap: Language Modeling </a:t>
            </a:r>
          </a:p>
        </p:txBody>
      </p:sp>
      <p:sp>
        <p:nvSpPr>
          <p:cNvPr id="3" name="Content Placeholder 2">
            <a:extLst>
              <a:ext uri="{FF2B5EF4-FFF2-40B4-BE49-F238E27FC236}">
                <a16:creationId xmlns:a16="http://schemas.microsoft.com/office/drawing/2014/main" id="{FBB6CFC5-8813-AA46-99ED-E2EABFD4D3B1}"/>
              </a:ext>
            </a:extLst>
          </p:cNvPr>
          <p:cNvSpPr>
            <a:spLocks noGrp="1"/>
          </p:cNvSpPr>
          <p:nvPr>
            <p:ph type="body" sz="quarter" idx="16"/>
          </p:nvPr>
        </p:nvSpPr>
        <p:spPr/>
        <p:txBody>
          <a:bodyPr>
            <a:normAutofit/>
          </a:bodyPr>
          <a:lstStyle/>
          <a:p>
            <a:r>
              <a:rPr lang="en-US" b="1" dirty="0"/>
              <a:t>Language Modeling:</a:t>
            </a:r>
            <a:r>
              <a:rPr lang="en-US" dirty="0"/>
              <a:t> estimating distributions over language. </a:t>
            </a:r>
          </a:p>
          <a:p>
            <a:endParaRPr lang="en-US" dirty="0"/>
          </a:p>
          <a:p>
            <a:r>
              <a:rPr lang="en-US" b="1" dirty="0"/>
              <a:t>One approach </a:t>
            </a:r>
            <a:r>
              <a:rPr lang="en-US" dirty="0"/>
              <a:t>we previously saw: counting word co-occurrences. </a:t>
            </a:r>
          </a:p>
          <a:p>
            <a:pPr lvl="1"/>
            <a:r>
              <a:rPr lang="en-US" b="1" dirty="0"/>
              <a:t>Pro:</a:t>
            </a:r>
            <a:r>
              <a:rPr lang="en-US" dirty="0"/>
              <a:t> </a:t>
            </a:r>
            <a:r>
              <a:rPr lang="en-US" dirty="0">
                <a:solidFill>
                  <a:srgbClr val="006700"/>
                </a:solidFill>
              </a:rPr>
              <a:t>easy</a:t>
            </a:r>
            <a:r>
              <a:rPr lang="en-US" dirty="0"/>
              <a:t> — just count! </a:t>
            </a:r>
          </a:p>
          <a:p>
            <a:pPr lvl="1"/>
            <a:r>
              <a:rPr lang="en-US" b="1" dirty="0"/>
              <a:t>Con:</a:t>
            </a:r>
            <a:r>
              <a:rPr lang="en-US" dirty="0"/>
              <a:t> </a:t>
            </a:r>
            <a:r>
              <a:rPr lang="en-US" dirty="0">
                <a:solidFill>
                  <a:srgbClr val="C00000"/>
                </a:solidFill>
              </a:rPr>
              <a:t>difficult</a:t>
            </a:r>
            <a:r>
              <a:rPr lang="en-US" dirty="0"/>
              <a:t> to scale to longer context due to </a:t>
            </a:r>
            <a:r>
              <a:rPr lang="en-US" dirty="0">
                <a:solidFill>
                  <a:srgbClr val="C00000"/>
                </a:solidFill>
              </a:rPr>
              <a:t>the sparsity challenge</a:t>
            </a:r>
            <a:r>
              <a:rPr lang="en-US" dirty="0"/>
              <a:t>.</a:t>
            </a:r>
          </a:p>
          <a:p>
            <a:pPr lvl="1"/>
            <a:endParaRPr lang="en-US" dirty="0"/>
          </a:p>
          <a:p>
            <a:r>
              <a:rPr lang="en-US" dirty="0"/>
              <a:t>Another approach: </a:t>
            </a:r>
          </a:p>
          <a:p>
            <a:pPr lvl="1"/>
            <a:r>
              <a:rPr lang="en-US" dirty="0"/>
              <a:t>Using a </a:t>
            </a:r>
            <a:r>
              <a:rPr lang="en-US" dirty="0">
                <a:solidFill>
                  <a:srgbClr val="006700"/>
                </a:solidFill>
              </a:rPr>
              <a:t>learnable function</a:t>
            </a:r>
            <a:r>
              <a:rPr lang="en-US" dirty="0"/>
              <a:t> that can estimate word transition probabilities. </a:t>
            </a:r>
          </a:p>
          <a:p>
            <a:pPr lvl="2"/>
            <a:r>
              <a:rPr lang="en-US" b="1" dirty="0"/>
              <a:t>Now: </a:t>
            </a:r>
            <a:r>
              <a:rPr lang="en-US" dirty="0"/>
              <a:t>What are these learnable functions and how can we train them. </a:t>
            </a:r>
          </a:p>
        </p:txBody>
      </p:sp>
    </p:spTree>
    <p:extLst>
      <p:ext uri="{BB962C8B-B14F-4D97-AF65-F5344CB8AC3E}">
        <p14:creationId xmlns:p14="http://schemas.microsoft.com/office/powerpoint/2010/main" val="1644701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a:xfrm>
            <a:off x="152400" y="1612107"/>
            <a:ext cx="8991600" cy="2000250"/>
          </a:xfrm>
        </p:spPr>
        <p:txBody>
          <a:bodyPr/>
          <a:lstStyle/>
          <a:p>
            <a:pPr algn="ctr"/>
            <a:r>
              <a:rPr lang="en-US" sz="5400"/>
              <a:t>Background for Training NNs</a:t>
            </a:r>
            <a:br>
              <a:rPr lang="en-US" sz="5400"/>
            </a:br>
            <a:r>
              <a:rPr lang="en-US" sz="5400"/>
              <a:t>The Refreshers🍹 </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25000" lnSpcReduction="20000"/>
          </a:bodyPr>
          <a:lstStyle/>
          <a:p>
            <a:endParaRPr lang="en-US"/>
          </a:p>
        </p:txBody>
      </p:sp>
    </p:spTree>
    <p:extLst>
      <p:ext uri="{BB962C8B-B14F-4D97-AF65-F5344CB8AC3E}">
        <p14:creationId xmlns:p14="http://schemas.microsoft.com/office/powerpoint/2010/main" val="26219745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C0CC-30D8-6C6F-59F7-31931BA9A60F}"/>
              </a:ext>
            </a:extLst>
          </p:cNvPr>
          <p:cNvSpPr>
            <a:spLocks noGrp="1"/>
          </p:cNvSpPr>
          <p:nvPr>
            <p:ph type="title"/>
          </p:nvPr>
        </p:nvSpPr>
        <p:spPr/>
        <p:txBody>
          <a:bodyPr/>
          <a:lstStyle/>
          <a:p>
            <a:r>
              <a:rPr lang="en-US"/>
              <a:t>Machine Learning Problems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B8C48D5-B136-90CC-5113-FEA56891C28B}"/>
                  </a:ext>
                </a:extLst>
              </p:cNvPr>
              <p:cNvSpPr>
                <a:spLocks noGrp="1"/>
              </p:cNvSpPr>
              <p:nvPr>
                <p:ph type="body" sz="quarter" idx="16"/>
              </p:nvPr>
            </p:nvSpPr>
            <p:spPr/>
            <p:txBody>
              <a:bodyPr/>
              <a:lstStyle/>
              <a:p>
                <a:r>
                  <a:rPr lang="en-US" b="1"/>
                  <a:t>Training data: </a:t>
                </a:r>
                <a:r>
                  <a:rPr lang="en-US"/>
                  <a:t>Given a set of inputs and output labels: </a:t>
                </a:r>
              </a:p>
              <a:p>
                <a:pPr lvl="1"/>
                <a:r>
                  <a:rPr lang="en-US"/>
                  <a:t>Inputs: </a:t>
                </a:r>
                <a14:m>
                  <m:oMath xmlns:m="http://schemas.openxmlformats.org/officeDocument/2006/math">
                    <m:r>
                      <a:rPr lang="en-US" b="0" i="1" smtClean="0">
                        <a:latin typeface="Cambria Math" panose="02040503050406030204" pitchFamily="18" charset="0"/>
                      </a:rPr>
                      <m:t>𝑋</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e>
                    </m:d>
                  </m:oMath>
                </a14:m>
                <a:endParaRPr lang="en-US"/>
              </a:p>
              <a:p>
                <a:pPr lvl="1"/>
                <a:r>
                  <a:rPr lang="en-US"/>
                  <a:t>Outputs: </a:t>
                </a:r>
                <a14:m>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e>
                    </m:d>
                  </m:oMath>
                </a14:m>
                <a:endParaRPr lang="en-US"/>
              </a:p>
              <a:p>
                <a:r>
                  <a:rPr lang="en-US" b="1"/>
                  <a:t>Goal: </a:t>
                </a:r>
                <a:r>
                  <a:rPr lang="en-US"/>
                  <a:t>Find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a:t> with parameters </a:t>
                </a:r>
                <a14:m>
                  <m:oMath xmlns:m="http://schemas.openxmlformats.org/officeDocument/2006/math">
                    <m:r>
                      <a:rPr lang="en-US" i="1">
                        <a:latin typeface="Cambria Math" panose="02040503050406030204" pitchFamily="18" charset="0"/>
                      </a:rPr>
                      <m:t>𝜃</m:t>
                    </m:r>
                  </m:oMath>
                </a14:m>
                <a:r>
                  <a:rPr lang="en-US"/>
                  <a:t> that maps inputs in </a:t>
                </a:r>
                <a14:m>
                  <m:oMath xmlns:m="http://schemas.openxmlformats.org/officeDocument/2006/math">
                    <m:r>
                      <a:rPr lang="en-US" b="0" i="1" smtClean="0">
                        <a:latin typeface="Cambria Math" panose="02040503050406030204" pitchFamily="18" charset="0"/>
                      </a:rPr>
                      <m:t>𝑋</m:t>
                    </m:r>
                  </m:oMath>
                </a14:m>
                <a:r>
                  <a:rPr lang="en-US"/>
                  <a:t> to output to </a:t>
                </a:r>
                <a14:m>
                  <m:oMath xmlns:m="http://schemas.openxmlformats.org/officeDocument/2006/math">
                    <m:r>
                      <a:rPr lang="en-US" b="0" i="1" smtClean="0">
                        <a:latin typeface="Cambria Math" panose="02040503050406030204" pitchFamily="18" charset="0"/>
                      </a:rPr>
                      <m:t>𝑌</m:t>
                    </m:r>
                  </m:oMath>
                </a14:m>
                <a:endParaRPr lang="en-US"/>
              </a:p>
              <a:p>
                <a:r>
                  <a:rPr lang="en-US" b="1"/>
                  <a:t>Empirical risk:</a:t>
                </a:r>
                <a:r>
                  <a:rPr lang="en-US"/>
                  <a:t> measure the quality of the predictions with a loss function: </a:t>
                </a:r>
              </a:p>
              <a:p>
                <a:endParaRPr lang="en-US"/>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a:latin typeface="Cambria Math" panose="02040503050406030204" pitchFamily="18" charset="0"/>
                            </a:rPr>
                            <m:t>ℓ</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m:oMathPara>
                </a14:m>
                <a:endParaRPr lang="en-US"/>
              </a:p>
              <a:p>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2B8C48D5-B136-90CC-5113-FEA56891C28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a:stretch>
              </a:blipFill>
            </p:spPr>
            <p:txBody>
              <a:bodyPr/>
              <a:lstStyle/>
              <a:p>
                <a:r>
                  <a:rPr lang="en-US">
                    <a:noFill/>
                  </a:rPr>
                  <a:t> </a:t>
                </a:r>
              </a:p>
            </p:txBody>
          </p:sp>
        </mc:Fallback>
      </mc:AlternateContent>
    </p:spTree>
    <p:extLst>
      <p:ext uri="{BB962C8B-B14F-4D97-AF65-F5344CB8AC3E}">
        <p14:creationId xmlns:p14="http://schemas.microsoft.com/office/powerpoint/2010/main" val="647571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EAC38-8B08-46F9-4DFF-B026E055F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9F016-231B-42E5-0903-462FF2E45E2C}"/>
              </a:ext>
            </a:extLst>
          </p:cNvPr>
          <p:cNvSpPr>
            <a:spLocks noGrp="1"/>
          </p:cNvSpPr>
          <p:nvPr>
            <p:ph type="title"/>
          </p:nvPr>
        </p:nvSpPr>
        <p:spPr/>
        <p:txBody>
          <a:bodyPr/>
          <a:lstStyle/>
          <a:p>
            <a:r>
              <a:rPr lang="en-US"/>
              <a:t>A Special Case: Linear Regression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49EB994-3C00-9C97-9D5D-E231FB67358C}"/>
                  </a:ext>
                </a:extLst>
              </p:cNvPr>
              <p:cNvSpPr>
                <a:spLocks noGrp="1"/>
              </p:cNvSpPr>
              <p:nvPr>
                <p:ph type="body" sz="quarter" idx="16"/>
              </p:nvPr>
            </p:nvSpPr>
            <p:spPr/>
            <p:txBody>
              <a:bodyPr/>
              <a:lstStyle/>
              <a:p>
                <a:r>
                  <a:rPr lang="en-US" b="1"/>
                  <a:t>Training data: </a:t>
                </a:r>
                <a:r>
                  <a:rPr lang="en-US"/>
                  <a:t>Given a set of inputs and output labels: </a:t>
                </a:r>
              </a:p>
              <a:p>
                <a:pPr lvl="1"/>
                <a:r>
                  <a:rPr lang="en-US"/>
                  <a:t>Inputs: </a:t>
                </a:r>
                <a14:m>
                  <m:oMath xmlns:m="http://schemas.openxmlformats.org/officeDocument/2006/math">
                    <m:r>
                      <a:rPr lang="en-US" b="0" i="1" smtClean="0">
                        <a:latin typeface="Cambria Math" panose="02040503050406030204" pitchFamily="18" charset="0"/>
                      </a:rPr>
                      <m:t>𝑋</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e>
                    </m:d>
                  </m:oMath>
                </a14:m>
                <a:endParaRPr lang="en-US"/>
              </a:p>
              <a:p>
                <a:pPr lvl="1"/>
                <a:r>
                  <a:rPr lang="en-US"/>
                  <a:t>Outputs: </a:t>
                </a:r>
                <a14:m>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e>
                    </m:d>
                  </m:oMath>
                </a14:m>
                <a:endParaRPr lang="en-US"/>
              </a:p>
              <a:p>
                <a:r>
                  <a:rPr lang="en-US" b="1"/>
                  <a:t>Goal: </a:t>
                </a:r>
                <a:r>
                  <a:rPr lang="en-US"/>
                  <a:t>Find a linear function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𝜃</m:t>
                    </m:r>
                    <m:r>
                      <a:rPr lang="en-US" b="0" i="0" smtClean="0">
                        <a:latin typeface="Cambria Math" panose="02040503050406030204" pitchFamily="18" charset="0"/>
                      </a:rPr>
                      <m:t>.</m:t>
                    </m:r>
                    <m:r>
                      <a:rPr lang="en-US" b="0" i="1" smtClean="0">
                        <a:latin typeface="Cambria Math" panose="02040503050406030204" pitchFamily="18" charset="0"/>
                      </a:rPr>
                      <m:t>𝑥</m:t>
                    </m:r>
                    <m:r>
                      <a:rPr lang="en-US" b="0" i="0" smtClean="0">
                        <a:latin typeface="Cambria Math" panose="02040503050406030204" pitchFamily="18" charset="0"/>
                      </a:rPr>
                      <m:t> </m:t>
                    </m:r>
                  </m:oMath>
                </a14:m>
                <a:r>
                  <a:rPr lang="en-US"/>
                  <a:t> that is best predictive of observations</a:t>
                </a:r>
              </a:p>
              <a:p>
                <a:r>
                  <a:rPr lang="en-US" b="1"/>
                  <a:t>Empirical risk:</a:t>
                </a:r>
                <a:r>
                  <a:rPr lang="en-US"/>
                  <a:t> measure the quality of the predictions with a loss function: </a:t>
                </a:r>
              </a:p>
              <a:p>
                <a:endParaRPr lang="en-US"/>
              </a:p>
              <a:p>
                <a:pPr marL="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smtClean="0">
                              <a:solidFill>
                                <a:srgbClr val="006700"/>
                              </a:solidFill>
                              <a:latin typeface="Cambria Math" panose="02040503050406030204" pitchFamily="18" charset="0"/>
                            </a:rPr>
                            <m:t>ℓ</m:t>
                          </m:r>
                          <m:r>
                            <a:rPr lang="en-US" b="0" i="1" smtClean="0">
                              <a:solidFill>
                                <a:srgbClr val="006700"/>
                              </a:solidFill>
                              <a:latin typeface="Cambria Math" panose="02040503050406030204" pitchFamily="18" charset="0"/>
                            </a:rPr>
                            <m:t>(</m:t>
                          </m:r>
                          <m:r>
                            <a:rPr lang="en-US" i="1">
                              <a:solidFill>
                                <a:srgbClr val="006700"/>
                              </a:solidFill>
                              <a:latin typeface="Cambria Math" panose="02040503050406030204" pitchFamily="18" charset="0"/>
                            </a:rPr>
                            <m:t>𝜃</m:t>
                          </m:r>
                          <m:r>
                            <a:rPr lang="en-US" i="1">
                              <a:solidFill>
                                <a:srgbClr val="006700"/>
                              </a:solidFill>
                              <a:latin typeface="Cambria Math" panose="02040503050406030204" pitchFamily="18" charset="0"/>
                            </a:rPr>
                            <m:t>.</m:t>
                          </m:r>
                          <m:sSub>
                            <m:sSubPr>
                              <m:ctrlPr>
                                <a:rPr lang="en-US" i="1">
                                  <a:solidFill>
                                    <a:srgbClr val="006700"/>
                                  </a:solidFill>
                                  <a:latin typeface="Cambria Math" panose="02040503050406030204" pitchFamily="18" charset="0"/>
                                </a:rPr>
                              </m:ctrlPr>
                            </m:sSubPr>
                            <m:e>
                              <m:r>
                                <a:rPr lang="en-US" i="1">
                                  <a:solidFill>
                                    <a:srgbClr val="006700"/>
                                  </a:solidFill>
                                  <a:latin typeface="Cambria Math" panose="02040503050406030204" pitchFamily="18" charset="0"/>
                                </a:rPr>
                                <m:t>𝑥</m:t>
                              </m:r>
                            </m:e>
                            <m:sub>
                              <m:r>
                                <a:rPr lang="en-US" i="1">
                                  <a:solidFill>
                                    <a:srgbClr val="006700"/>
                                  </a:solidFill>
                                  <a:latin typeface="Cambria Math" panose="02040503050406030204" pitchFamily="18" charset="0"/>
                                </a:rPr>
                                <m:t>𝑖</m:t>
                              </m:r>
                            </m:sub>
                          </m:sSub>
                          <m:r>
                            <a:rPr lang="en-US" b="0" i="1" smtClean="0">
                              <a:solidFill>
                                <a:srgbClr val="006700"/>
                              </a:solidFill>
                              <a:latin typeface="Cambria Math" panose="02040503050406030204" pitchFamily="18" charset="0"/>
                            </a:rPr>
                            <m:t>, </m:t>
                          </m:r>
                          <m:sSub>
                            <m:sSubPr>
                              <m:ctrlPr>
                                <a:rPr lang="en-US" b="0" i="1" smtClean="0">
                                  <a:solidFill>
                                    <a:srgbClr val="006700"/>
                                  </a:solidFill>
                                  <a:latin typeface="Cambria Math" panose="02040503050406030204" pitchFamily="18" charset="0"/>
                                </a:rPr>
                              </m:ctrlPr>
                            </m:sSubPr>
                            <m:e>
                              <m:r>
                                <a:rPr lang="en-US" b="0" i="1" smtClean="0">
                                  <a:solidFill>
                                    <a:srgbClr val="006700"/>
                                  </a:solidFill>
                                  <a:latin typeface="Cambria Math" panose="02040503050406030204" pitchFamily="18" charset="0"/>
                                </a:rPr>
                                <m:t>𝑦</m:t>
                              </m:r>
                            </m:e>
                            <m:sub>
                              <m:r>
                                <a:rPr lang="en-US" b="0" i="1" smtClean="0">
                                  <a:solidFill>
                                    <a:srgbClr val="006700"/>
                                  </a:solidFill>
                                  <a:latin typeface="Cambria Math" panose="02040503050406030204" pitchFamily="18" charset="0"/>
                                </a:rPr>
                                <m:t>𝑖</m:t>
                              </m:r>
                            </m:sub>
                          </m:sSub>
                          <m:r>
                            <a:rPr lang="en-US" b="0" i="1" smtClean="0">
                              <a:solidFill>
                                <a:srgbClr val="006700"/>
                              </a:solidFill>
                              <a:latin typeface="Cambria Math" panose="02040503050406030204" pitchFamily="18" charset="0"/>
                            </a:rPr>
                            <m:t>)</m:t>
                          </m:r>
                        </m:e>
                      </m:nary>
                      <m:r>
                        <a:rPr lang="en-US" b="0" i="1" smtClean="0">
                          <a:latin typeface="Cambria Math" panose="02040503050406030204" pitchFamily="18" charset="0"/>
                        </a:rPr>
                        <m:t>          </m:t>
                      </m:r>
                    </m:oMath>
                  </m:oMathPara>
                </a14:m>
                <a:endParaRPr lang="en-US"/>
              </a:p>
              <a:p>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D49EB994-3C00-9C97-9D5D-E231FB67358C}"/>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a:stretch>
              </a:blipFill>
            </p:spPr>
            <p:txBody>
              <a:bodyPr/>
              <a:lstStyle/>
              <a:p>
                <a:r>
                  <a:rPr lang="en-US">
                    <a:noFill/>
                  </a:rPr>
                  <a:t> </a:t>
                </a:r>
              </a:p>
            </p:txBody>
          </p:sp>
        </mc:Fallback>
      </mc:AlternateContent>
      <p:pic>
        <p:nvPicPr>
          <p:cNvPr id="8194" name="Picture 2" descr="Python Linear Regression, best fit line with residuals - Stack Overflow">
            <a:extLst>
              <a:ext uri="{FF2B5EF4-FFF2-40B4-BE49-F238E27FC236}">
                <a16:creationId xmlns:a16="http://schemas.microsoft.com/office/drawing/2014/main" id="{C533CE23-CCE1-553B-F649-CC6B79A0A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560" y="2929436"/>
            <a:ext cx="3037840" cy="210672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B250FBAB-A95F-6661-78B1-E48C740169D7}"/>
              </a:ext>
            </a:extLst>
          </p:cNvPr>
          <p:cNvSpPr/>
          <p:nvPr/>
        </p:nvSpPr>
        <p:spPr>
          <a:xfrm>
            <a:off x="2479040" y="3657600"/>
            <a:ext cx="2540000" cy="568960"/>
          </a:xfrm>
          <a:custGeom>
            <a:avLst/>
            <a:gdLst>
              <a:gd name="connsiteX0" fmla="*/ 0 w 2123440"/>
              <a:gd name="connsiteY0" fmla="*/ 0 h 548640"/>
              <a:gd name="connsiteX1" fmla="*/ 10160 w 2123440"/>
              <a:gd name="connsiteY1" fmla="*/ 121920 h 548640"/>
              <a:gd name="connsiteX2" fmla="*/ 40640 w 2123440"/>
              <a:gd name="connsiteY2" fmla="*/ 162560 h 548640"/>
              <a:gd name="connsiteX3" fmla="*/ 101600 w 2123440"/>
              <a:gd name="connsiteY3" fmla="*/ 223520 h 548640"/>
              <a:gd name="connsiteX4" fmla="*/ 142240 w 2123440"/>
              <a:gd name="connsiteY4" fmla="*/ 264160 h 548640"/>
              <a:gd name="connsiteX5" fmla="*/ 172720 w 2123440"/>
              <a:gd name="connsiteY5" fmla="*/ 284480 h 548640"/>
              <a:gd name="connsiteX6" fmla="*/ 243840 w 2123440"/>
              <a:gd name="connsiteY6" fmla="*/ 335280 h 548640"/>
              <a:gd name="connsiteX7" fmla="*/ 325120 w 2123440"/>
              <a:gd name="connsiteY7" fmla="*/ 386080 h 548640"/>
              <a:gd name="connsiteX8" fmla="*/ 355600 w 2123440"/>
              <a:gd name="connsiteY8" fmla="*/ 406400 h 548640"/>
              <a:gd name="connsiteX9" fmla="*/ 386080 w 2123440"/>
              <a:gd name="connsiteY9" fmla="*/ 416560 h 548640"/>
              <a:gd name="connsiteX10" fmla="*/ 436880 w 2123440"/>
              <a:gd name="connsiteY10" fmla="*/ 436880 h 548640"/>
              <a:gd name="connsiteX11" fmla="*/ 497840 w 2123440"/>
              <a:gd name="connsiteY11" fmla="*/ 447040 h 548640"/>
              <a:gd name="connsiteX12" fmla="*/ 538480 w 2123440"/>
              <a:gd name="connsiteY12" fmla="*/ 467360 h 548640"/>
              <a:gd name="connsiteX13" fmla="*/ 619760 w 2123440"/>
              <a:gd name="connsiteY13" fmla="*/ 487680 h 548640"/>
              <a:gd name="connsiteX14" fmla="*/ 690880 w 2123440"/>
              <a:gd name="connsiteY14" fmla="*/ 518160 h 548640"/>
              <a:gd name="connsiteX15" fmla="*/ 863600 w 2123440"/>
              <a:gd name="connsiteY15" fmla="*/ 538480 h 548640"/>
              <a:gd name="connsiteX16" fmla="*/ 995680 w 2123440"/>
              <a:gd name="connsiteY16" fmla="*/ 548640 h 548640"/>
              <a:gd name="connsiteX17" fmla="*/ 1371600 w 2123440"/>
              <a:gd name="connsiteY17" fmla="*/ 538480 h 548640"/>
              <a:gd name="connsiteX18" fmla="*/ 1483360 w 2123440"/>
              <a:gd name="connsiteY18" fmla="*/ 508000 h 548640"/>
              <a:gd name="connsiteX19" fmla="*/ 1554480 w 2123440"/>
              <a:gd name="connsiteY19" fmla="*/ 487680 h 548640"/>
              <a:gd name="connsiteX20" fmla="*/ 1615440 w 2123440"/>
              <a:gd name="connsiteY20" fmla="*/ 467360 h 548640"/>
              <a:gd name="connsiteX21" fmla="*/ 1645920 w 2123440"/>
              <a:gd name="connsiteY21" fmla="*/ 447040 h 548640"/>
              <a:gd name="connsiteX22" fmla="*/ 1747520 w 2123440"/>
              <a:gd name="connsiteY22" fmla="*/ 416560 h 548640"/>
              <a:gd name="connsiteX23" fmla="*/ 2123440 w 2123440"/>
              <a:gd name="connsiteY23" fmla="*/ 40640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3440" h="548640">
                <a:moveTo>
                  <a:pt x="0" y="0"/>
                </a:moveTo>
                <a:cubicBezTo>
                  <a:pt x="3387" y="40640"/>
                  <a:pt x="269" y="82357"/>
                  <a:pt x="10160" y="121920"/>
                </a:cubicBezTo>
                <a:cubicBezTo>
                  <a:pt x="14267" y="138348"/>
                  <a:pt x="29312" y="149974"/>
                  <a:pt x="40640" y="162560"/>
                </a:cubicBezTo>
                <a:cubicBezTo>
                  <a:pt x="59864" y="183920"/>
                  <a:pt x="81280" y="203200"/>
                  <a:pt x="101600" y="223520"/>
                </a:cubicBezTo>
                <a:cubicBezTo>
                  <a:pt x="115147" y="237067"/>
                  <a:pt x="126300" y="253533"/>
                  <a:pt x="142240" y="264160"/>
                </a:cubicBezTo>
                <a:cubicBezTo>
                  <a:pt x="152400" y="270933"/>
                  <a:pt x="163449" y="276533"/>
                  <a:pt x="172720" y="284480"/>
                </a:cubicBezTo>
                <a:cubicBezTo>
                  <a:pt x="234082" y="337076"/>
                  <a:pt x="187835" y="316612"/>
                  <a:pt x="243840" y="335280"/>
                </a:cubicBezTo>
                <a:cubicBezTo>
                  <a:pt x="321545" y="393558"/>
                  <a:pt x="247020" y="341451"/>
                  <a:pt x="325120" y="386080"/>
                </a:cubicBezTo>
                <a:cubicBezTo>
                  <a:pt x="335722" y="392138"/>
                  <a:pt x="344678" y="400939"/>
                  <a:pt x="355600" y="406400"/>
                </a:cubicBezTo>
                <a:cubicBezTo>
                  <a:pt x="365179" y="411189"/>
                  <a:pt x="376052" y="412800"/>
                  <a:pt x="386080" y="416560"/>
                </a:cubicBezTo>
                <a:cubicBezTo>
                  <a:pt x="403157" y="422964"/>
                  <a:pt x="419285" y="432081"/>
                  <a:pt x="436880" y="436880"/>
                </a:cubicBezTo>
                <a:cubicBezTo>
                  <a:pt x="456754" y="442300"/>
                  <a:pt x="477520" y="443653"/>
                  <a:pt x="497840" y="447040"/>
                </a:cubicBezTo>
                <a:cubicBezTo>
                  <a:pt x="511387" y="453813"/>
                  <a:pt x="524112" y="462571"/>
                  <a:pt x="538480" y="467360"/>
                </a:cubicBezTo>
                <a:cubicBezTo>
                  <a:pt x="564974" y="476191"/>
                  <a:pt x="594781" y="475191"/>
                  <a:pt x="619760" y="487680"/>
                </a:cubicBezTo>
                <a:cubicBezTo>
                  <a:pt x="644609" y="500104"/>
                  <a:pt x="663971" y="512180"/>
                  <a:pt x="690880" y="518160"/>
                </a:cubicBezTo>
                <a:cubicBezTo>
                  <a:pt x="745621" y="530325"/>
                  <a:pt x="809617" y="533981"/>
                  <a:pt x="863600" y="538480"/>
                </a:cubicBezTo>
                <a:lnTo>
                  <a:pt x="995680" y="548640"/>
                </a:lnTo>
                <a:cubicBezTo>
                  <a:pt x="1120987" y="545253"/>
                  <a:pt x="1246389" y="544442"/>
                  <a:pt x="1371600" y="538480"/>
                </a:cubicBezTo>
                <a:cubicBezTo>
                  <a:pt x="1405108" y="536884"/>
                  <a:pt x="1453517" y="517948"/>
                  <a:pt x="1483360" y="508000"/>
                </a:cubicBezTo>
                <a:cubicBezTo>
                  <a:pt x="1585794" y="473855"/>
                  <a:pt x="1426905" y="525952"/>
                  <a:pt x="1554480" y="487680"/>
                </a:cubicBezTo>
                <a:cubicBezTo>
                  <a:pt x="1574996" y="481525"/>
                  <a:pt x="1597618" y="479241"/>
                  <a:pt x="1615440" y="467360"/>
                </a:cubicBezTo>
                <a:cubicBezTo>
                  <a:pt x="1625600" y="460587"/>
                  <a:pt x="1634762" y="451999"/>
                  <a:pt x="1645920" y="447040"/>
                </a:cubicBezTo>
                <a:cubicBezTo>
                  <a:pt x="1671247" y="435784"/>
                  <a:pt x="1717966" y="423127"/>
                  <a:pt x="1747520" y="416560"/>
                </a:cubicBezTo>
                <a:cubicBezTo>
                  <a:pt x="1888882" y="385146"/>
                  <a:pt x="1879623" y="406400"/>
                  <a:pt x="2123440" y="406400"/>
                </a:cubicBezTo>
              </a:path>
            </a:pathLst>
          </a:custGeom>
          <a:noFill/>
          <a:ln w="22225">
            <a:solidFill>
              <a:srgbClr val="006700"/>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51A49BF9-403C-4214-AB24-2C8208DC771B}"/>
              </a:ext>
            </a:extLst>
          </p:cNvPr>
          <p:cNvSpPr/>
          <p:nvPr/>
        </p:nvSpPr>
        <p:spPr>
          <a:xfrm>
            <a:off x="374196" y="4054498"/>
            <a:ext cx="2264568" cy="585787"/>
          </a:xfrm>
          <a:prstGeom prst="wedgeRoundRectCallout">
            <a:avLst>
              <a:gd name="adj1" fmla="val 35108"/>
              <a:gd name="adj2" fmla="val -85657"/>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What are good choices for loss function? </a:t>
            </a:r>
          </a:p>
        </p:txBody>
      </p:sp>
    </p:spTree>
    <p:extLst>
      <p:ext uri="{BB962C8B-B14F-4D97-AF65-F5344CB8AC3E}">
        <p14:creationId xmlns:p14="http://schemas.microsoft.com/office/powerpoint/2010/main" val="781544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4A98-A494-97C4-B9F3-C99C6A8617EB}"/>
              </a:ext>
            </a:extLst>
          </p:cNvPr>
          <p:cNvSpPr>
            <a:spLocks noGrp="1"/>
          </p:cNvSpPr>
          <p:nvPr>
            <p:ph type="title"/>
          </p:nvPr>
        </p:nvSpPr>
        <p:spPr/>
        <p:txBody>
          <a:bodyPr/>
          <a:lstStyle/>
          <a:p>
            <a:r>
              <a:rPr lang="en-US"/>
              <a:t>Quiz: Loss functions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CD391A8-9CBA-B8EC-AC43-EA8F39F6732E}"/>
                  </a:ext>
                </a:extLst>
              </p:cNvPr>
              <p:cNvSpPr>
                <a:spLocks noGrp="1"/>
              </p:cNvSpPr>
              <p:nvPr>
                <p:ph type="body" sz="quarter" idx="16"/>
              </p:nvPr>
            </p:nvSpPr>
            <p:spPr/>
            <p:txBody>
              <a:bodyPr/>
              <a:lstStyle/>
              <a:p>
                <a:r>
                  <a:rPr lang="en-US" dirty="0"/>
                  <a:t>Remember the objective function of our learning problem: </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a:latin typeface="Cambria Math" panose="02040503050406030204" pitchFamily="18" charset="0"/>
                            </a:rPr>
                            <m:t>ℓ</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m:oMathPara>
                </a14:m>
                <a:endParaRPr lang="en-US" dirty="0"/>
              </a:p>
              <a:p>
                <a:pPr marL="0" indent="0">
                  <a:buNone/>
                </a:pPr>
                <a:endParaRPr lang="en-US" dirty="0"/>
              </a:p>
              <a:p>
                <a:r>
                  <a:rPr lang="en-US" dirty="0"/>
                  <a:t>Which of the followings is a more reasonable loss function </a:t>
                </a:r>
                <a14:m>
                  <m:oMath xmlns:m="http://schemas.openxmlformats.org/officeDocument/2006/math">
                    <m:r>
                      <a:rPr lang="en-US" smtClean="0">
                        <a:latin typeface="Cambria Math" panose="02040503050406030204" pitchFamily="18" charset="0"/>
                      </a:rPr>
                      <m:t>ℓ</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𝑤</m:t>
                        </m:r>
                      </m:e>
                    </m:d>
                  </m:oMath>
                </a14:m>
                <a:r>
                  <a:rPr lang="en-US" dirty="0"/>
                  <a:t>?</a:t>
                </a:r>
              </a:p>
              <a:p>
                <a:pPr marL="685800" lvl="1" indent="-342900">
                  <a:buFont typeface="+mj-lt"/>
                  <a:buAutoNum type="arabicPeriod"/>
                </a:pPr>
                <a:r>
                  <a:rPr lang="en-US" dirty="0"/>
                  <a:t>If </a:t>
                </a:r>
                <a14:m>
                  <m:oMath xmlns:m="http://schemas.openxmlformats.org/officeDocument/2006/math">
                    <m:r>
                      <a:rPr lang="en-US" b="0" i="1" smtClean="0">
                        <a:latin typeface="Cambria Math" panose="02040503050406030204" pitchFamily="18" charset="0"/>
                      </a:rPr>
                      <m:t>𝑧</m:t>
                    </m:r>
                    <m:r>
                      <a:rPr lang="en-US" b="0" i="0" smtClean="0">
                        <a:latin typeface="Cambria Math" panose="02040503050406030204" pitchFamily="18" charset="0"/>
                      </a:rPr>
                      <m:t> </m:t>
                    </m:r>
                  </m:oMath>
                </a14:m>
                <a:r>
                  <a:rPr lang="en-US" dirty="0"/>
                  <a:t>and </a:t>
                </a:r>
                <a14:m>
                  <m:oMath xmlns:m="http://schemas.openxmlformats.org/officeDocument/2006/math">
                    <m:r>
                      <a:rPr lang="en-US" i="1">
                        <a:latin typeface="Cambria Math" panose="02040503050406030204" pitchFamily="18" charset="0"/>
                      </a:rPr>
                      <m:t>𝑤</m:t>
                    </m:r>
                    <m:r>
                      <a:rPr lang="en-US" i="1">
                        <a:latin typeface="Cambria Math" panose="02040503050406030204" pitchFamily="18" charset="0"/>
                      </a:rPr>
                      <m:t> </m:t>
                    </m:r>
                  </m:oMath>
                </a14:m>
                <a:r>
                  <a:rPr lang="en-US" dirty="0"/>
                  <a:t>are far apart, the loss value should be higher </a:t>
                </a:r>
              </a:p>
              <a:p>
                <a:pPr marL="685800" lvl="1" indent="-342900">
                  <a:buFont typeface="+mj-lt"/>
                  <a:buAutoNum type="arabicPeriod"/>
                </a:pPr>
                <a:r>
                  <a:rPr lang="en-US" dirty="0"/>
                  <a:t>If </a:t>
                </a:r>
                <a14:m>
                  <m:oMath xmlns:m="http://schemas.openxmlformats.org/officeDocument/2006/math">
                    <m:r>
                      <a:rPr lang="en-US" b="0" i="1" smtClean="0">
                        <a:latin typeface="Cambria Math" panose="02040503050406030204" pitchFamily="18" charset="0"/>
                      </a:rPr>
                      <m:t>𝑧</m:t>
                    </m:r>
                    <m:r>
                      <a:rPr lang="en-US" b="0" i="0" smtClean="0">
                        <a:latin typeface="Cambria Math" panose="02040503050406030204" pitchFamily="18" charset="0"/>
                      </a:rPr>
                      <m:t> </m:t>
                    </m:r>
                  </m:oMath>
                </a14:m>
                <a:r>
                  <a:rPr lang="en-US" dirty="0"/>
                  <a:t>and </a:t>
                </a:r>
                <a14:m>
                  <m:oMath xmlns:m="http://schemas.openxmlformats.org/officeDocument/2006/math">
                    <m:r>
                      <a:rPr lang="en-US" i="1">
                        <a:latin typeface="Cambria Math" panose="02040503050406030204" pitchFamily="18" charset="0"/>
                      </a:rPr>
                      <m:t>𝑤</m:t>
                    </m:r>
                    <m:r>
                      <a:rPr lang="en-US" i="1">
                        <a:latin typeface="Cambria Math" panose="02040503050406030204" pitchFamily="18" charset="0"/>
                      </a:rPr>
                      <m:t> </m:t>
                    </m:r>
                  </m:oMath>
                </a14:m>
                <a:r>
                  <a:rPr lang="en-US" dirty="0"/>
                  <a:t>are far apart, the loss value should be lower </a:t>
                </a:r>
              </a:p>
              <a:p>
                <a:pPr marL="685800" lvl="1" indent="-342900">
                  <a:buFont typeface="+mj-lt"/>
                  <a:buAutoNum type="arabicPeriod"/>
                </a:pPr>
                <a:r>
                  <a:rPr lang="en-US" dirty="0"/>
                  <a:t>Neither </a:t>
                </a:r>
              </a:p>
              <a:p>
                <a:pPr marL="685800" lvl="1" indent="-342900">
                  <a:buFont typeface="+mj-lt"/>
                  <a:buAutoNum type="arabicPeriod"/>
                </a:pPr>
                <a:endParaRPr lang="en-US" dirty="0"/>
              </a:p>
              <a:p>
                <a:pPr lvl="1"/>
                <a:endParaRPr lang="en-US" dirty="0"/>
              </a:p>
              <a:p>
                <a:endParaRPr lang="en-US" dirty="0"/>
              </a:p>
            </p:txBody>
          </p:sp>
        </mc:Choice>
        <mc:Fallback xmlns="">
          <p:sp>
            <p:nvSpPr>
              <p:cNvPr id="3" name="Text Placeholder 2">
                <a:extLst>
                  <a:ext uri="{FF2B5EF4-FFF2-40B4-BE49-F238E27FC236}">
                    <a16:creationId xmlns:a16="http://schemas.microsoft.com/office/drawing/2014/main" id="{CCD391A8-9CBA-B8EC-AC43-EA8F39F6732E}"/>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a:stretch>
              </a:blipFill>
            </p:spPr>
            <p:txBody>
              <a:bodyPr/>
              <a:lstStyle/>
              <a:p>
                <a:r>
                  <a:rPr lang="en-US">
                    <a:noFill/>
                  </a:rPr>
                  <a:t> </a:t>
                </a:r>
              </a:p>
            </p:txBody>
          </p:sp>
        </mc:Fallback>
      </mc:AlternateContent>
    </p:spTree>
    <p:extLst>
      <p:ext uri="{BB962C8B-B14F-4D97-AF65-F5344CB8AC3E}">
        <p14:creationId xmlns:p14="http://schemas.microsoft.com/office/powerpoint/2010/main" val="1797000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F04B-ED89-204B-3056-951609D33F5A}"/>
              </a:ext>
            </a:extLst>
          </p:cNvPr>
          <p:cNvSpPr>
            <a:spLocks noGrp="1"/>
          </p:cNvSpPr>
          <p:nvPr>
            <p:ph type="title"/>
          </p:nvPr>
        </p:nvSpPr>
        <p:spPr/>
        <p:txBody>
          <a:bodyPr/>
          <a:lstStyle/>
          <a:p>
            <a:r>
              <a:rPr lang="en-US"/>
              <a:t>Loss Functions</a:t>
            </a:r>
          </a:p>
        </p:txBody>
      </p:sp>
      <p:sp>
        <p:nvSpPr>
          <p:cNvPr id="3" name="Text Placeholder 2">
            <a:extLst>
              <a:ext uri="{FF2B5EF4-FFF2-40B4-BE49-F238E27FC236}">
                <a16:creationId xmlns:a16="http://schemas.microsoft.com/office/drawing/2014/main" id="{71518527-FEA8-DD87-D4AB-B659779440AC}"/>
              </a:ext>
            </a:extLst>
          </p:cNvPr>
          <p:cNvSpPr>
            <a:spLocks noGrp="1"/>
          </p:cNvSpPr>
          <p:nvPr>
            <p:ph type="body" sz="quarter" idx="16"/>
          </p:nvPr>
        </p:nvSpPr>
        <p:spPr/>
        <p:txBody>
          <a:bodyPr/>
          <a:lstStyle/>
          <a:p>
            <a:r>
              <a:rPr lang="en-US"/>
              <a:t>The choice of loss function depends </a:t>
            </a:r>
            <a:br>
              <a:rPr lang="en-US"/>
            </a:br>
            <a:r>
              <a:rPr lang="en-US"/>
              <a:t>on the problem </a:t>
            </a:r>
          </a:p>
        </p:txBody>
      </p:sp>
      <p:pic>
        <p:nvPicPr>
          <p:cNvPr id="9218" name="Picture 2">
            <a:extLst>
              <a:ext uri="{FF2B5EF4-FFF2-40B4-BE49-F238E27FC236}">
                <a16:creationId xmlns:a16="http://schemas.microsoft.com/office/drawing/2014/main" id="{7F0620C1-2F9E-C748-18D3-D01ED39F1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80" y="355346"/>
            <a:ext cx="5048250" cy="47881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AFC39F5-F630-2DA3-022E-43A061B43926}"/>
              </a:ext>
            </a:extLst>
          </p:cNvPr>
          <p:cNvCxnSpPr>
            <a:cxnSpLocks/>
          </p:cNvCxnSpPr>
          <p:nvPr/>
        </p:nvCxnSpPr>
        <p:spPr>
          <a:xfrm flipH="1">
            <a:off x="3505200" y="1766670"/>
            <a:ext cx="1066800" cy="580290"/>
          </a:xfrm>
          <a:prstGeom prst="straightConnector1">
            <a:avLst/>
          </a:prstGeom>
          <a:ln w="381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CEF95E-CBBA-5699-8427-8203364C5049}"/>
                  </a:ext>
                </a:extLst>
              </p:cNvPr>
              <p:cNvSpPr txBox="1"/>
              <p:nvPr/>
            </p:nvSpPr>
            <p:spPr>
              <a:xfrm>
                <a:off x="1248611" y="2120188"/>
                <a:ext cx="20803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e>
                          </m:d>
                        </m:e>
                        <m:sup>
                          <m:r>
                            <a:rPr lang="en-US" sz="2000" b="0" i="1" smtClean="0">
                              <a:latin typeface="Cambria Math" panose="02040503050406030204" pitchFamily="18" charset="0"/>
                            </a:rPr>
                            <m:t>2</m:t>
                          </m:r>
                        </m:sup>
                      </m:sSup>
                    </m:oMath>
                  </m:oMathPara>
                </a14:m>
                <a:endParaRPr lang="en-US" sz="2000"/>
              </a:p>
            </p:txBody>
          </p:sp>
        </mc:Choice>
        <mc:Fallback xmlns="">
          <p:sp>
            <p:nvSpPr>
              <p:cNvPr id="7" name="TextBox 6">
                <a:extLst>
                  <a:ext uri="{FF2B5EF4-FFF2-40B4-BE49-F238E27FC236}">
                    <a16:creationId xmlns:a16="http://schemas.microsoft.com/office/drawing/2014/main" id="{05CEF95E-CBBA-5699-8427-8203364C5049}"/>
                  </a:ext>
                </a:extLst>
              </p:cNvPr>
              <p:cNvSpPr txBox="1">
                <a:spLocks noRot="1" noChangeAspect="1" noMove="1" noResize="1" noEditPoints="1" noAdjustHandles="1" noChangeArrowheads="1" noChangeShapeType="1" noTextEdit="1"/>
              </p:cNvSpPr>
              <p:nvPr/>
            </p:nvSpPr>
            <p:spPr>
              <a:xfrm>
                <a:off x="1248611" y="2120188"/>
                <a:ext cx="2080378" cy="307777"/>
              </a:xfrm>
              <a:prstGeom prst="rect">
                <a:avLst/>
              </a:prstGeom>
              <a:blipFill>
                <a:blip r:embed="rId3"/>
                <a:stretch>
                  <a:fillRect l="-2346" t="-20000" r="-645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AD4405E-DA7D-E087-0A04-EA6F0C5977FC}"/>
                  </a:ext>
                </a:extLst>
              </p:cNvPr>
              <p:cNvSpPr txBox="1"/>
              <p:nvPr/>
            </p:nvSpPr>
            <p:spPr>
              <a:xfrm>
                <a:off x="1258771" y="2929436"/>
                <a:ext cx="191135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r>
                        <a:rPr lang="en-US" sz="2000" b="0" i="1" smtClean="0">
                          <a:latin typeface="Cambria Math" panose="02040503050406030204" pitchFamily="18" charset="0"/>
                        </a:rPr>
                        <m:t>|</m:t>
                      </m:r>
                    </m:oMath>
                  </m:oMathPara>
                </a14:m>
                <a:endParaRPr lang="en-US" sz="2000"/>
              </a:p>
            </p:txBody>
          </p:sp>
        </mc:Choice>
        <mc:Fallback xmlns="">
          <p:sp>
            <p:nvSpPr>
              <p:cNvPr id="10" name="TextBox 9">
                <a:extLst>
                  <a:ext uri="{FF2B5EF4-FFF2-40B4-BE49-F238E27FC236}">
                    <a16:creationId xmlns:a16="http://schemas.microsoft.com/office/drawing/2014/main" id="{7AD4405E-DA7D-E087-0A04-EA6F0C5977FC}"/>
                  </a:ext>
                </a:extLst>
              </p:cNvPr>
              <p:cNvSpPr txBox="1">
                <a:spLocks noRot="1" noChangeAspect="1" noMove="1" noResize="1" noEditPoints="1" noAdjustHandles="1" noChangeArrowheads="1" noChangeShapeType="1" noTextEdit="1"/>
              </p:cNvSpPr>
              <p:nvPr/>
            </p:nvSpPr>
            <p:spPr>
              <a:xfrm>
                <a:off x="1258771" y="2929436"/>
                <a:ext cx="1911357" cy="307777"/>
              </a:xfrm>
              <a:prstGeom prst="rect">
                <a:avLst/>
              </a:prstGeom>
              <a:blipFill>
                <a:blip r:embed="rId4"/>
                <a:stretch>
                  <a:fillRect l="-2548" t="-20000" r="-14650" b="-38000"/>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E3356978-F87D-71B8-09BA-2DD3FFF29D15}"/>
              </a:ext>
            </a:extLst>
          </p:cNvPr>
          <p:cNvCxnSpPr>
            <a:cxnSpLocks/>
          </p:cNvCxnSpPr>
          <p:nvPr/>
        </p:nvCxnSpPr>
        <p:spPr>
          <a:xfrm flipH="1">
            <a:off x="3413761" y="2465353"/>
            <a:ext cx="1148080" cy="617971"/>
          </a:xfrm>
          <a:prstGeom prst="straightConnector1">
            <a:avLst/>
          </a:prstGeom>
          <a:ln w="381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1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2FB0-DE86-8A7A-1B27-FF94DC1742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5DCF4-F3A3-ED58-0679-EBE3DA74A304}"/>
              </a:ext>
            </a:extLst>
          </p:cNvPr>
          <p:cNvSpPr>
            <a:spLocks noGrp="1"/>
          </p:cNvSpPr>
          <p:nvPr>
            <p:ph type="title"/>
          </p:nvPr>
        </p:nvSpPr>
        <p:spPr/>
        <p:txBody>
          <a:bodyPr/>
          <a:lstStyle/>
          <a:p>
            <a:r>
              <a:rPr lang="en-US"/>
              <a:t>Quiz: MSE vs. MAE loss </a:t>
            </a:r>
          </a:p>
        </p:txBody>
      </p:sp>
      <p:sp>
        <p:nvSpPr>
          <p:cNvPr id="3" name="Text Placeholder 2">
            <a:extLst>
              <a:ext uri="{FF2B5EF4-FFF2-40B4-BE49-F238E27FC236}">
                <a16:creationId xmlns:a16="http://schemas.microsoft.com/office/drawing/2014/main" id="{D4038614-B4A3-45EA-84D2-CB6453C7490E}"/>
              </a:ext>
            </a:extLst>
          </p:cNvPr>
          <p:cNvSpPr>
            <a:spLocks noGrp="1"/>
          </p:cNvSpPr>
          <p:nvPr>
            <p:ph type="body" sz="quarter" idx="16"/>
          </p:nvPr>
        </p:nvSpPr>
        <p:spPr/>
        <p:txBody>
          <a:bodyPr/>
          <a:lstStyle/>
          <a:p>
            <a:r>
              <a:rPr lang="en-US"/>
              <a:t>Remember MSE and MAE loss: </a:t>
            </a:r>
          </a:p>
          <a:p>
            <a:endParaRPr lang="en-US"/>
          </a:p>
          <a:p>
            <a:pPr marL="685800" lvl="1" indent="-342900">
              <a:buFont typeface="+mj-lt"/>
              <a:buAutoNum type="arabicPeriod"/>
            </a:pPr>
            <a:r>
              <a:rPr lang="en-US"/>
              <a:t>Which visualization corresponds to which loss? </a:t>
            </a:r>
          </a:p>
          <a:p>
            <a:pPr marL="685800" lvl="1" indent="-342900">
              <a:buFont typeface="+mj-lt"/>
              <a:buAutoNum type="arabicPeriod"/>
            </a:pPr>
            <a:endParaRPr lang="en-US"/>
          </a:p>
          <a:p>
            <a:pPr marL="685800" lvl="1" indent="-342900">
              <a:buFont typeface="+mj-lt"/>
              <a:buAutoNum type="arabicPeriod"/>
            </a:pPr>
            <a:endParaRPr lang="en-US"/>
          </a:p>
          <a:p>
            <a:pPr marL="685800" lvl="1" indent="-342900">
              <a:buFont typeface="+mj-lt"/>
              <a:buAutoNum type="arabicPeriod"/>
            </a:pPr>
            <a:endParaRPr lang="en-US"/>
          </a:p>
          <a:p>
            <a:pPr marL="685800" lvl="1" indent="-342900">
              <a:buFont typeface="+mj-lt"/>
              <a:buAutoNum type="arabicPeriod"/>
            </a:pPr>
            <a:endParaRPr lang="en-US"/>
          </a:p>
          <a:p>
            <a:pPr marL="685800" lvl="1" indent="-342900">
              <a:buFont typeface="+mj-lt"/>
              <a:buAutoNum type="arabicPeriod"/>
            </a:pPr>
            <a:endParaRPr lang="en-US"/>
          </a:p>
          <a:p>
            <a:pPr marL="685800" lvl="1" indent="-342900">
              <a:buFont typeface="+mj-lt"/>
              <a:buAutoNum type="arabicPeriod"/>
            </a:pPr>
            <a:endParaRPr lang="en-US"/>
          </a:p>
          <a:p>
            <a:pPr marL="685800" lvl="1" indent="-342900">
              <a:buFont typeface="+mj-lt"/>
              <a:buAutoNum type="arabicPeriod"/>
            </a:pPr>
            <a:r>
              <a:rPr lang="en-US"/>
              <a:t>Which loss is more sensitive to outlier data (noisy outputs)? </a:t>
            </a:r>
          </a:p>
          <a:p>
            <a:pPr marL="685800" lvl="1" indent="-342900">
              <a:buFont typeface="+mj-lt"/>
              <a:buAutoNum type="arabicPeriod"/>
            </a:pPr>
            <a:r>
              <a:rPr lang="en-US"/>
              <a:t>Which loss is more difficult to compute gradients for? </a:t>
            </a:r>
          </a:p>
          <a:p>
            <a:pPr marL="685800" lvl="1" indent="-342900">
              <a:buFont typeface="+mj-lt"/>
              <a:buAutoNum type="arabicPeriod"/>
            </a:pPr>
            <a:endParaRPr lang="en-US"/>
          </a:p>
          <a:p>
            <a:endParaRPr lang="en-US"/>
          </a:p>
        </p:txBody>
      </p:sp>
      <p:pic>
        <p:nvPicPr>
          <p:cNvPr id="6" name="Picture 5" descr="A graph of a function&#10;&#10;Description automatically generated with medium confidence">
            <a:extLst>
              <a:ext uri="{FF2B5EF4-FFF2-40B4-BE49-F238E27FC236}">
                <a16:creationId xmlns:a16="http://schemas.microsoft.com/office/drawing/2014/main" id="{07074AAF-E220-300F-184A-19F7EC858E51}"/>
              </a:ext>
            </a:extLst>
          </p:cNvPr>
          <p:cNvPicPr>
            <a:picLocks noChangeAspect="1"/>
          </p:cNvPicPr>
          <p:nvPr/>
        </p:nvPicPr>
        <p:blipFill>
          <a:blip r:embed="rId2"/>
          <a:stretch>
            <a:fillRect/>
          </a:stretch>
        </p:blipFill>
        <p:spPr>
          <a:xfrm>
            <a:off x="2204720" y="2275624"/>
            <a:ext cx="4998720" cy="150092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B82617-BAFA-6D98-49E1-484FF8244180}"/>
                  </a:ext>
                </a:extLst>
              </p:cNvPr>
              <p:cNvSpPr txBox="1"/>
              <p:nvPr/>
            </p:nvSpPr>
            <p:spPr>
              <a:xfrm>
                <a:off x="5912183" y="1199892"/>
                <a:ext cx="2707151" cy="307777"/>
              </a:xfrm>
              <a:prstGeom prst="rect">
                <a:avLst/>
              </a:prstGeom>
              <a:noFill/>
            </p:spPr>
            <p:txBody>
              <a:bodyPr wrap="none" lIns="0" tIns="0" rIns="0" bIns="0" rtlCol="0">
                <a:spAutoFit/>
              </a:bodyPr>
              <a:lstStyle/>
              <a:p>
                <a:r>
                  <a:rPr lang="en-US" sz="2000" b="0"/>
                  <a:t>MSE: </a:t>
                </a:r>
                <a14:m>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e>
                        </m:d>
                      </m:e>
                      <m:sup>
                        <m:r>
                          <a:rPr lang="en-US" sz="2000" b="0" i="1" smtClean="0">
                            <a:latin typeface="Cambria Math" panose="02040503050406030204" pitchFamily="18" charset="0"/>
                          </a:rPr>
                          <m:t>2</m:t>
                        </m:r>
                      </m:sup>
                    </m:sSup>
                  </m:oMath>
                </a14:m>
                <a:endParaRPr lang="en-US" sz="2000"/>
              </a:p>
            </p:txBody>
          </p:sp>
        </mc:Choice>
        <mc:Fallback xmlns="">
          <p:sp>
            <p:nvSpPr>
              <p:cNvPr id="7" name="TextBox 6">
                <a:extLst>
                  <a:ext uri="{FF2B5EF4-FFF2-40B4-BE49-F238E27FC236}">
                    <a16:creationId xmlns:a16="http://schemas.microsoft.com/office/drawing/2014/main" id="{2EB82617-BAFA-6D98-49E1-484FF8244180}"/>
                  </a:ext>
                </a:extLst>
              </p:cNvPr>
              <p:cNvSpPr txBox="1">
                <a:spLocks noRot="1" noChangeAspect="1" noMove="1" noResize="1" noEditPoints="1" noAdjustHandles="1" noChangeArrowheads="1" noChangeShapeType="1" noTextEdit="1"/>
              </p:cNvSpPr>
              <p:nvPr/>
            </p:nvSpPr>
            <p:spPr>
              <a:xfrm>
                <a:off x="5912183" y="1199892"/>
                <a:ext cx="2707151" cy="307777"/>
              </a:xfrm>
              <a:prstGeom prst="rect">
                <a:avLst/>
              </a:prstGeom>
              <a:blipFill>
                <a:blip r:embed="rId3"/>
                <a:stretch>
                  <a:fillRect l="-5856" t="-24000" r="-5631" b="-5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20273F3-A925-A20D-C44F-6C4EC701F38B}"/>
                  </a:ext>
                </a:extLst>
              </p:cNvPr>
              <p:cNvSpPr txBox="1"/>
              <p:nvPr/>
            </p:nvSpPr>
            <p:spPr>
              <a:xfrm>
                <a:off x="5922343" y="1541780"/>
                <a:ext cx="2538131" cy="307777"/>
              </a:xfrm>
              <a:prstGeom prst="rect">
                <a:avLst/>
              </a:prstGeom>
              <a:noFill/>
            </p:spPr>
            <p:txBody>
              <a:bodyPr wrap="none" lIns="0" tIns="0" rIns="0" bIns="0" rtlCol="0">
                <a:spAutoFit/>
              </a:bodyPr>
              <a:lstStyle/>
              <a:p>
                <a:r>
                  <a:rPr lang="en-US" sz="2000" b="0"/>
                  <a:t>MAE: </a:t>
                </a:r>
                <a14:m>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r>
                      <a:rPr lang="en-US" sz="2000" b="0" i="1" smtClean="0">
                        <a:latin typeface="Cambria Math" panose="02040503050406030204" pitchFamily="18" charset="0"/>
                      </a:rPr>
                      <m:t>|</m:t>
                    </m:r>
                  </m:oMath>
                </a14:m>
                <a:endParaRPr lang="en-US" sz="2000"/>
              </a:p>
            </p:txBody>
          </p:sp>
        </mc:Choice>
        <mc:Fallback xmlns="">
          <p:sp>
            <p:nvSpPr>
              <p:cNvPr id="8" name="TextBox 7">
                <a:extLst>
                  <a:ext uri="{FF2B5EF4-FFF2-40B4-BE49-F238E27FC236}">
                    <a16:creationId xmlns:a16="http://schemas.microsoft.com/office/drawing/2014/main" id="{F20273F3-A925-A20D-C44F-6C4EC701F38B}"/>
                  </a:ext>
                </a:extLst>
              </p:cNvPr>
              <p:cNvSpPr txBox="1">
                <a:spLocks noRot="1" noChangeAspect="1" noMove="1" noResize="1" noEditPoints="1" noAdjustHandles="1" noChangeArrowheads="1" noChangeShapeType="1" noTextEdit="1"/>
              </p:cNvSpPr>
              <p:nvPr/>
            </p:nvSpPr>
            <p:spPr>
              <a:xfrm>
                <a:off x="5922343" y="1541780"/>
                <a:ext cx="2538131" cy="307777"/>
              </a:xfrm>
              <a:prstGeom prst="rect">
                <a:avLst/>
              </a:prstGeom>
              <a:blipFill>
                <a:blip r:embed="rId4"/>
                <a:stretch>
                  <a:fillRect l="-6250" t="-24000" r="-11779" b="-52000"/>
                </a:stretch>
              </a:blipFill>
            </p:spPr>
            <p:txBody>
              <a:bodyPr/>
              <a:lstStyle/>
              <a:p>
                <a:r>
                  <a:rPr lang="en-US">
                    <a:noFill/>
                  </a:rPr>
                  <a:t> </a:t>
                </a:r>
              </a:p>
            </p:txBody>
          </p:sp>
        </mc:Fallback>
      </mc:AlternateContent>
    </p:spTree>
    <p:extLst>
      <p:ext uri="{BB962C8B-B14F-4D97-AF65-F5344CB8AC3E}">
        <p14:creationId xmlns:p14="http://schemas.microsoft.com/office/powerpoint/2010/main" val="32149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37DB4-063B-B29B-9034-EBEB424FB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6C86B-B6FC-E0E7-85D2-07BC37179FD9}"/>
              </a:ext>
            </a:extLst>
          </p:cNvPr>
          <p:cNvSpPr>
            <a:spLocks noGrp="1"/>
          </p:cNvSpPr>
          <p:nvPr>
            <p:ph type="title"/>
          </p:nvPr>
        </p:nvSpPr>
        <p:spPr/>
        <p:txBody>
          <a:bodyPr/>
          <a:lstStyle/>
          <a:p>
            <a:r>
              <a:rPr lang="en-US"/>
              <a:t>Loss Functions</a:t>
            </a:r>
          </a:p>
        </p:txBody>
      </p:sp>
      <p:sp>
        <p:nvSpPr>
          <p:cNvPr id="3" name="Text Placeholder 2">
            <a:extLst>
              <a:ext uri="{FF2B5EF4-FFF2-40B4-BE49-F238E27FC236}">
                <a16:creationId xmlns:a16="http://schemas.microsoft.com/office/drawing/2014/main" id="{B572C189-01A6-B48F-3AB3-17D25838DFC9}"/>
              </a:ext>
            </a:extLst>
          </p:cNvPr>
          <p:cNvSpPr>
            <a:spLocks noGrp="1"/>
          </p:cNvSpPr>
          <p:nvPr>
            <p:ph type="body" sz="quarter" idx="16"/>
          </p:nvPr>
        </p:nvSpPr>
        <p:spPr/>
        <p:txBody>
          <a:bodyPr/>
          <a:lstStyle/>
          <a:p>
            <a:r>
              <a:rPr lang="en-US"/>
              <a:t>The choice of loss function depends </a:t>
            </a:r>
            <a:br>
              <a:rPr lang="en-US"/>
            </a:br>
            <a:r>
              <a:rPr lang="en-US"/>
              <a:t>on the problem </a:t>
            </a:r>
          </a:p>
        </p:txBody>
      </p:sp>
      <p:pic>
        <p:nvPicPr>
          <p:cNvPr id="9218" name="Picture 2">
            <a:extLst>
              <a:ext uri="{FF2B5EF4-FFF2-40B4-BE49-F238E27FC236}">
                <a16:creationId xmlns:a16="http://schemas.microsoft.com/office/drawing/2014/main" id="{7E10E42A-A00E-89F1-C905-B2D4DCE78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80" y="355346"/>
            <a:ext cx="5048250" cy="47881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F1BFAA6E-A06E-F610-AD54-71CB669DFA42}"/>
              </a:ext>
            </a:extLst>
          </p:cNvPr>
          <p:cNvCxnSpPr>
            <a:cxnSpLocks/>
          </p:cNvCxnSpPr>
          <p:nvPr/>
        </p:nvCxnSpPr>
        <p:spPr>
          <a:xfrm flipH="1">
            <a:off x="3505200" y="1766670"/>
            <a:ext cx="1066800" cy="580290"/>
          </a:xfrm>
          <a:prstGeom prst="straightConnector1">
            <a:avLst/>
          </a:prstGeom>
          <a:ln w="381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C6C79B-3EAF-D4D8-A55F-0140126A398C}"/>
                  </a:ext>
                </a:extLst>
              </p:cNvPr>
              <p:cNvSpPr txBox="1"/>
              <p:nvPr/>
            </p:nvSpPr>
            <p:spPr>
              <a:xfrm>
                <a:off x="1248611" y="2120188"/>
                <a:ext cx="20803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e>
                          </m:d>
                        </m:e>
                        <m:sup>
                          <m:r>
                            <a:rPr lang="en-US" sz="2000" b="0" i="1" smtClean="0">
                              <a:latin typeface="Cambria Math" panose="02040503050406030204" pitchFamily="18" charset="0"/>
                            </a:rPr>
                            <m:t>2</m:t>
                          </m:r>
                        </m:sup>
                      </m:sSup>
                    </m:oMath>
                  </m:oMathPara>
                </a14:m>
                <a:endParaRPr lang="en-US" sz="2000"/>
              </a:p>
            </p:txBody>
          </p:sp>
        </mc:Choice>
        <mc:Fallback xmlns="">
          <p:sp>
            <p:nvSpPr>
              <p:cNvPr id="7" name="TextBox 6">
                <a:extLst>
                  <a:ext uri="{FF2B5EF4-FFF2-40B4-BE49-F238E27FC236}">
                    <a16:creationId xmlns:a16="http://schemas.microsoft.com/office/drawing/2014/main" id="{93C6C79B-3EAF-D4D8-A55F-0140126A398C}"/>
                  </a:ext>
                </a:extLst>
              </p:cNvPr>
              <p:cNvSpPr txBox="1">
                <a:spLocks noRot="1" noChangeAspect="1" noMove="1" noResize="1" noEditPoints="1" noAdjustHandles="1" noChangeArrowheads="1" noChangeShapeType="1" noTextEdit="1"/>
              </p:cNvSpPr>
              <p:nvPr/>
            </p:nvSpPr>
            <p:spPr>
              <a:xfrm>
                <a:off x="1248611" y="2120188"/>
                <a:ext cx="2080378" cy="307777"/>
              </a:xfrm>
              <a:prstGeom prst="rect">
                <a:avLst/>
              </a:prstGeom>
              <a:blipFill>
                <a:blip r:embed="rId3"/>
                <a:stretch>
                  <a:fillRect l="-2346" t="-20000" r="-645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EF0E38-9525-F199-A39E-4D38EAC92CEA}"/>
                  </a:ext>
                </a:extLst>
              </p:cNvPr>
              <p:cNvSpPr txBox="1"/>
              <p:nvPr/>
            </p:nvSpPr>
            <p:spPr>
              <a:xfrm>
                <a:off x="1258771" y="2929436"/>
                <a:ext cx="191135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r>
                        <a:rPr lang="en-US" sz="2000" b="0" i="1" smtClean="0">
                          <a:latin typeface="Cambria Math" panose="02040503050406030204" pitchFamily="18" charset="0"/>
                        </a:rPr>
                        <m:t>|</m:t>
                      </m:r>
                    </m:oMath>
                  </m:oMathPara>
                </a14:m>
                <a:endParaRPr lang="en-US" sz="2000"/>
              </a:p>
            </p:txBody>
          </p:sp>
        </mc:Choice>
        <mc:Fallback xmlns="">
          <p:sp>
            <p:nvSpPr>
              <p:cNvPr id="10" name="TextBox 9">
                <a:extLst>
                  <a:ext uri="{FF2B5EF4-FFF2-40B4-BE49-F238E27FC236}">
                    <a16:creationId xmlns:a16="http://schemas.microsoft.com/office/drawing/2014/main" id="{34EF0E38-9525-F199-A39E-4D38EAC92CEA}"/>
                  </a:ext>
                </a:extLst>
              </p:cNvPr>
              <p:cNvSpPr txBox="1">
                <a:spLocks noRot="1" noChangeAspect="1" noMove="1" noResize="1" noEditPoints="1" noAdjustHandles="1" noChangeArrowheads="1" noChangeShapeType="1" noTextEdit="1"/>
              </p:cNvSpPr>
              <p:nvPr/>
            </p:nvSpPr>
            <p:spPr>
              <a:xfrm>
                <a:off x="1258771" y="2929436"/>
                <a:ext cx="1911357" cy="307777"/>
              </a:xfrm>
              <a:prstGeom prst="rect">
                <a:avLst/>
              </a:prstGeom>
              <a:blipFill>
                <a:blip r:embed="rId4"/>
                <a:stretch>
                  <a:fillRect l="-2548" t="-20000" r="-14650" b="-38000"/>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048D03FC-F87F-76B3-529D-51BD507D2AAA}"/>
              </a:ext>
            </a:extLst>
          </p:cNvPr>
          <p:cNvCxnSpPr>
            <a:cxnSpLocks/>
          </p:cNvCxnSpPr>
          <p:nvPr/>
        </p:nvCxnSpPr>
        <p:spPr>
          <a:xfrm flipH="1">
            <a:off x="3413761" y="2465353"/>
            <a:ext cx="1148080" cy="617971"/>
          </a:xfrm>
          <a:prstGeom prst="straightConnector1">
            <a:avLst/>
          </a:prstGeom>
          <a:ln w="381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C4ABD2C-BE14-4C69-8129-0A2753D64E9F}"/>
                  </a:ext>
                </a:extLst>
              </p:cNvPr>
              <p:cNvSpPr txBox="1"/>
              <p:nvPr/>
            </p:nvSpPr>
            <p:spPr>
              <a:xfrm>
                <a:off x="1199997" y="3528291"/>
                <a:ext cx="2858924" cy="875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b="0" i="1" smtClean="0">
                              <a:latin typeface="Cambria Math" panose="02040503050406030204" pitchFamily="18" charset="0"/>
                            </a:rPr>
                            <m:t>𝑗</m:t>
                          </m:r>
                        </m:sub>
                        <m:sup>
                          <m:r>
                            <a:rPr lang="en-US" sz="2000" i="1" smtClean="0">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𝑗</m:t>
                              </m:r>
                            </m:sub>
                          </m:sSub>
                          <m:r>
                            <m:rPr>
                              <m:sty m:val="p"/>
                            </m:rPr>
                            <a:rPr lang="en-US" sz="2000" b="0" i="0" smtClean="0">
                              <a:latin typeface="Cambria Math" panose="02040503050406030204" pitchFamily="18" charset="0"/>
                            </a:rPr>
                            <m:t>log</m:t>
                          </m:r>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sSub>
                                <m:sSubPr>
                                  <m:ctrlPr>
                                    <a:rPr lang="en-US" sz="2000" b="0" i="1" smtClean="0">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𝑗</m:t>
                                  </m:r>
                                </m:sub>
                              </m:sSub>
                            </m:e>
                          </m:acc>
                          <m:r>
                            <a:rPr lang="en-US" sz="2000" b="0" i="1" smtClean="0">
                              <a:latin typeface="Cambria Math" panose="02040503050406030204" pitchFamily="18" charset="0"/>
                            </a:rPr>
                            <m:t>)</m:t>
                          </m:r>
                        </m:e>
                      </m:nary>
                    </m:oMath>
                  </m:oMathPara>
                </a14:m>
                <a:endParaRPr lang="en-US" sz="2000"/>
              </a:p>
            </p:txBody>
          </p:sp>
        </mc:Choice>
        <mc:Fallback xmlns="">
          <p:sp>
            <p:nvSpPr>
              <p:cNvPr id="14" name="TextBox 13">
                <a:extLst>
                  <a:ext uri="{FF2B5EF4-FFF2-40B4-BE49-F238E27FC236}">
                    <a16:creationId xmlns:a16="http://schemas.microsoft.com/office/drawing/2014/main" id="{0C4ABD2C-BE14-4C69-8129-0A2753D64E9F}"/>
                  </a:ext>
                </a:extLst>
              </p:cNvPr>
              <p:cNvSpPr txBox="1">
                <a:spLocks noRot="1" noChangeAspect="1" noMove="1" noResize="1" noEditPoints="1" noAdjustHandles="1" noChangeArrowheads="1" noChangeShapeType="1" noTextEdit="1"/>
              </p:cNvSpPr>
              <p:nvPr/>
            </p:nvSpPr>
            <p:spPr>
              <a:xfrm>
                <a:off x="1199997" y="3528291"/>
                <a:ext cx="2858924" cy="875111"/>
              </a:xfrm>
              <a:prstGeom prst="rect">
                <a:avLst/>
              </a:prstGeom>
              <a:blipFill>
                <a:blip r:embed="rId5"/>
                <a:stretch>
                  <a:fillRect/>
                </a:stretch>
              </a:blipFill>
            </p:spPr>
            <p:txBody>
              <a:bodyPr/>
              <a:lstStyle/>
              <a:p>
                <a:r>
                  <a:rPr lang="en-US">
                    <a:noFill/>
                  </a:rPr>
                  <a:t> </a:t>
                </a:r>
              </a:p>
            </p:txBody>
          </p:sp>
        </mc:Fallback>
      </mc:AlternateContent>
      <p:sp>
        <p:nvSpPr>
          <p:cNvPr id="16" name="Freeform 15">
            <a:extLst>
              <a:ext uri="{FF2B5EF4-FFF2-40B4-BE49-F238E27FC236}">
                <a16:creationId xmlns:a16="http://schemas.microsoft.com/office/drawing/2014/main" id="{1C63FCAD-CFB6-F9F2-D6B5-7F22C7AAD47B}"/>
              </a:ext>
            </a:extLst>
          </p:cNvPr>
          <p:cNvSpPr/>
          <p:nvPr/>
        </p:nvSpPr>
        <p:spPr>
          <a:xfrm>
            <a:off x="3987800" y="1788160"/>
            <a:ext cx="3815079" cy="2468880"/>
          </a:xfrm>
          <a:custGeom>
            <a:avLst/>
            <a:gdLst>
              <a:gd name="connsiteX0" fmla="*/ 4439920 w 4439920"/>
              <a:gd name="connsiteY0" fmla="*/ 0 h 2468880"/>
              <a:gd name="connsiteX1" fmla="*/ 4409440 w 4439920"/>
              <a:gd name="connsiteY1" fmla="*/ 71120 h 2468880"/>
              <a:gd name="connsiteX2" fmla="*/ 4389120 w 4439920"/>
              <a:gd name="connsiteY2" fmla="*/ 132080 h 2468880"/>
              <a:gd name="connsiteX3" fmla="*/ 4378960 w 4439920"/>
              <a:gd name="connsiteY3" fmla="*/ 162560 h 2468880"/>
              <a:gd name="connsiteX4" fmla="*/ 4368800 w 4439920"/>
              <a:gd name="connsiteY4" fmla="*/ 193040 h 2468880"/>
              <a:gd name="connsiteX5" fmla="*/ 4358640 w 4439920"/>
              <a:gd name="connsiteY5" fmla="*/ 223520 h 2468880"/>
              <a:gd name="connsiteX6" fmla="*/ 4348480 w 4439920"/>
              <a:gd name="connsiteY6" fmla="*/ 264160 h 2468880"/>
              <a:gd name="connsiteX7" fmla="*/ 4318000 w 4439920"/>
              <a:gd name="connsiteY7" fmla="*/ 365760 h 2468880"/>
              <a:gd name="connsiteX8" fmla="*/ 4307840 w 4439920"/>
              <a:gd name="connsiteY8" fmla="*/ 467360 h 2468880"/>
              <a:gd name="connsiteX9" fmla="*/ 4277360 w 4439920"/>
              <a:gd name="connsiteY9" fmla="*/ 965200 h 2468880"/>
              <a:gd name="connsiteX10" fmla="*/ 4267200 w 4439920"/>
              <a:gd name="connsiteY10" fmla="*/ 1544320 h 2468880"/>
              <a:gd name="connsiteX11" fmla="*/ 4257040 w 4439920"/>
              <a:gd name="connsiteY11" fmla="*/ 1595120 h 2468880"/>
              <a:gd name="connsiteX12" fmla="*/ 4196080 w 4439920"/>
              <a:gd name="connsiteY12" fmla="*/ 1696720 h 2468880"/>
              <a:gd name="connsiteX13" fmla="*/ 4084320 w 4439920"/>
              <a:gd name="connsiteY13" fmla="*/ 1818640 h 2468880"/>
              <a:gd name="connsiteX14" fmla="*/ 4053840 w 4439920"/>
              <a:gd name="connsiteY14" fmla="*/ 1849120 h 2468880"/>
              <a:gd name="connsiteX15" fmla="*/ 4023360 w 4439920"/>
              <a:gd name="connsiteY15" fmla="*/ 1879600 h 2468880"/>
              <a:gd name="connsiteX16" fmla="*/ 3982720 w 4439920"/>
              <a:gd name="connsiteY16" fmla="*/ 1910080 h 2468880"/>
              <a:gd name="connsiteX17" fmla="*/ 3921760 w 4439920"/>
              <a:gd name="connsiteY17" fmla="*/ 1971040 h 2468880"/>
              <a:gd name="connsiteX18" fmla="*/ 3860800 w 4439920"/>
              <a:gd name="connsiteY18" fmla="*/ 2011680 h 2468880"/>
              <a:gd name="connsiteX19" fmla="*/ 3810000 w 4439920"/>
              <a:gd name="connsiteY19" fmla="*/ 2062480 h 2468880"/>
              <a:gd name="connsiteX20" fmla="*/ 3779520 w 4439920"/>
              <a:gd name="connsiteY20" fmla="*/ 2072640 h 2468880"/>
              <a:gd name="connsiteX21" fmla="*/ 3738880 w 4439920"/>
              <a:gd name="connsiteY21" fmla="*/ 2092960 h 2468880"/>
              <a:gd name="connsiteX22" fmla="*/ 3688080 w 4439920"/>
              <a:gd name="connsiteY22" fmla="*/ 2123440 h 2468880"/>
              <a:gd name="connsiteX23" fmla="*/ 3637280 w 4439920"/>
              <a:gd name="connsiteY23" fmla="*/ 2143760 h 2468880"/>
              <a:gd name="connsiteX24" fmla="*/ 3586480 w 4439920"/>
              <a:gd name="connsiteY24" fmla="*/ 2174240 h 2468880"/>
              <a:gd name="connsiteX25" fmla="*/ 3484880 w 4439920"/>
              <a:gd name="connsiteY25" fmla="*/ 2204720 h 2468880"/>
              <a:gd name="connsiteX26" fmla="*/ 3403600 w 4439920"/>
              <a:gd name="connsiteY26" fmla="*/ 2235200 h 2468880"/>
              <a:gd name="connsiteX27" fmla="*/ 3332480 w 4439920"/>
              <a:gd name="connsiteY27" fmla="*/ 2265680 h 2468880"/>
              <a:gd name="connsiteX28" fmla="*/ 3251200 w 4439920"/>
              <a:gd name="connsiteY28" fmla="*/ 2286000 h 2468880"/>
              <a:gd name="connsiteX29" fmla="*/ 3180080 w 4439920"/>
              <a:gd name="connsiteY29" fmla="*/ 2306320 h 2468880"/>
              <a:gd name="connsiteX30" fmla="*/ 3119120 w 4439920"/>
              <a:gd name="connsiteY30" fmla="*/ 2326640 h 2468880"/>
              <a:gd name="connsiteX31" fmla="*/ 3058160 w 4439920"/>
              <a:gd name="connsiteY31" fmla="*/ 2336800 h 2468880"/>
              <a:gd name="connsiteX32" fmla="*/ 2976880 w 4439920"/>
              <a:gd name="connsiteY32" fmla="*/ 2357120 h 2468880"/>
              <a:gd name="connsiteX33" fmla="*/ 2824480 w 4439920"/>
              <a:gd name="connsiteY33" fmla="*/ 2377440 h 2468880"/>
              <a:gd name="connsiteX34" fmla="*/ 2753360 w 4439920"/>
              <a:gd name="connsiteY34" fmla="*/ 2397760 h 2468880"/>
              <a:gd name="connsiteX35" fmla="*/ 2540000 w 4439920"/>
              <a:gd name="connsiteY35" fmla="*/ 2418080 h 2468880"/>
              <a:gd name="connsiteX36" fmla="*/ 2458720 w 4439920"/>
              <a:gd name="connsiteY36" fmla="*/ 2428240 h 2468880"/>
              <a:gd name="connsiteX37" fmla="*/ 2275840 w 4439920"/>
              <a:gd name="connsiteY37" fmla="*/ 2448560 h 2468880"/>
              <a:gd name="connsiteX38" fmla="*/ 2174240 w 4439920"/>
              <a:gd name="connsiteY38" fmla="*/ 2458720 h 2468880"/>
              <a:gd name="connsiteX39" fmla="*/ 2072640 w 4439920"/>
              <a:gd name="connsiteY39" fmla="*/ 2468880 h 2468880"/>
              <a:gd name="connsiteX40" fmla="*/ 1107440 w 4439920"/>
              <a:gd name="connsiteY40" fmla="*/ 2458720 h 2468880"/>
              <a:gd name="connsiteX41" fmla="*/ 904240 w 4439920"/>
              <a:gd name="connsiteY41" fmla="*/ 2438400 h 2468880"/>
              <a:gd name="connsiteX42" fmla="*/ 833120 w 4439920"/>
              <a:gd name="connsiteY42" fmla="*/ 2428240 h 2468880"/>
              <a:gd name="connsiteX43" fmla="*/ 721360 w 4439920"/>
              <a:gd name="connsiteY43" fmla="*/ 2418080 h 2468880"/>
              <a:gd name="connsiteX44" fmla="*/ 650240 w 4439920"/>
              <a:gd name="connsiteY44" fmla="*/ 2407920 h 2468880"/>
              <a:gd name="connsiteX45" fmla="*/ 447040 w 4439920"/>
              <a:gd name="connsiteY45" fmla="*/ 2387600 h 2468880"/>
              <a:gd name="connsiteX46" fmla="*/ 314960 w 4439920"/>
              <a:gd name="connsiteY46" fmla="*/ 2367280 h 2468880"/>
              <a:gd name="connsiteX47" fmla="*/ 233680 w 4439920"/>
              <a:gd name="connsiteY47" fmla="*/ 2357120 h 2468880"/>
              <a:gd name="connsiteX48" fmla="*/ 121920 w 4439920"/>
              <a:gd name="connsiteY48" fmla="*/ 2326640 h 2468880"/>
              <a:gd name="connsiteX49" fmla="*/ 81280 w 4439920"/>
              <a:gd name="connsiteY49" fmla="*/ 2316480 h 2468880"/>
              <a:gd name="connsiteX50" fmla="*/ 0 w 4439920"/>
              <a:gd name="connsiteY50" fmla="*/ 229616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439920" h="2468880">
                <a:moveTo>
                  <a:pt x="4439920" y="0"/>
                </a:moveTo>
                <a:cubicBezTo>
                  <a:pt x="4429760" y="23707"/>
                  <a:pt x="4418699" y="47047"/>
                  <a:pt x="4409440" y="71120"/>
                </a:cubicBezTo>
                <a:cubicBezTo>
                  <a:pt x="4401751" y="91111"/>
                  <a:pt x="4395893" y="111760"/>
                  <a:pt x="4389120" y="132080"/>
                </a:cubicBezTo>
                <a:lnTo>
                  <a:pt x="4378960" y="162560"/>
                </a:lnTo>
                <a:lnTo>
                  <a:pt x="4368800" y="193040"/>
                </a:lnTo>
                <a:cubicBezTo>
                  <a:pt x="4365413" y="203200"/>
                  <a:pt x="4361237" y="213130"/>
                  <a:pt x="4358640" y="223520"/>
                </a:cubicBezTo>
                <a:cubicBezTo>
                  <a:pt x="4355253" y="237067"/>
                  <a:pt x="4352492" y="250785"/>
                  <a:pt x="4348480" y="264160"/>
                </a:cubicBezTo>
                <a:cubicBezTo>
                  <a:pt x="4311376" y="387838"/>
                  <a:pt x="4341418" y="272089"/>
                  <a:pt x="4318000" y="365760"/>
                </a:cubicBezTo>
                <a:cubicBezTo>
                  <a:pt x="4314613" y="399627"/>
                  <a:pt x="4310450" y="433425"/>
                  <a:pt x="4307840" y="467360"/>
                </a:cubicBezTo>
                <a:cubicBezTo>
                  <a:pt x="4288208" y="722574"/>
                  <a:pt x="4288748" y="737444"/>
                  <a:pt x="4277360" y="965200"/>
                </a:cubicBezTo>
                <a:cubicBezTo>
                  <a:pt x="4273973" y="1158240"/>
                  <a:pt x="4273425" y="1351351"/>
                  <a:pt x="4267200" y="1544320"/>
                </a:cubicBezTo>
                <a:cubicBezTo>
                  <a:pt x="4266643" y="1561580"/>
                  <a:pt x="4262501" y="1578737"/>
                  <a:pt x="4257040" y="1595120"/>
                </a:cubicBezTo>
                <a:cubicBezTo>
                  <a:pt x="4246626" y="1626362"/>
                  <a:pt x="4211537" y="1673534"/>
                  <a:pt x="4196080" y="1696720"/>
                </a:cubicBezTo>
                <a:cubicBezTo>
                  <a:pt x="4151850" y="1763066"/>
                  <a:pt x="4184394" y="1718566"/>
                  <a:pt x="4084320" y="1818640"/>
                </a:cubicBezTo>
                <a:lnTo>
                  <a:pt x="4053840" y="1849120"/>
                </a:lnTo>
                <a:cubicBezTo>
                  <a:pt x="4043680" y="1859280"/>
                  <a:pt x="4034855" y="1870979"/>
                  <a:pt x="4023360" y="1879600"/>
                </a:cubicBezTo>
                <a:cubicBezTo>
                  <a:pt x="4009813" y="1889760"/>
                  <a:pt x="3995306" y="1898752"/>
                  <a:pt x="3982720" y="1910080"/>
                </a:cubicBezTo>
                <a:cubicBezTo>
                  <a:pt x="3961360" y="1929304"/>
                  <a:pt x="3943836" y="1952643"/>
                  <a:pt x="3921760" y="1971040"/>
                </a:cubicBezTo>
                <a:cubicBezTo>
                  <a:pt x="3902999" y="1986674"/>
                  <a:pt x="3879701" y="1996215"/>
                  <a:pt x="3860800" y="2011680"/>
                </a:cubicBezTo>
                <a:cubicBezTo>
                  <a:pt x="3842266" y="2026844"/>
                  <a:pt x="3829158" y="2048112"/>
                  <a:pt x="3810000" y="2062480"/>
                </a:cubicBezTo>
                <a:cubicBezTo>
                  <a:pt x="3801432" y="2068906"/>
                  <a:pt x="3789364" y="2068421"/>
                  <a:pt x="3779520" y="2072640"/>
                </a:cubicBezTo>
                <a:cubicBezTo>
                  <a:pt x="3765599" y="2078606"/>
                  <a:pt x="3752120" y="2085605"/>
                  <a:pt x="3738880" y="2092960"/>
                </a:cubicBezTo>
                <a:cubicBezTo>
                  <a:pt x="3721618" y="2102550"/>
                  <a:pt x="3705743" y="2114609"/>
                  <a:pt x="3688080" y="2123440"/>
                </a:cubicBezTo>
                <a:cubicBezTo>
                  <a:pt x="3671768" y="2131596"/>
                  <a:pt x="3653592" y="2135604"/>
                  <a:pt x="3637280" y="2143760"/>
                </a:cubicBezTo>
                <a:cubicBezTo>
                  <a:pt x="3619617" y="2152591"/>
                  <a:pt x="3604457" y="2166068"/>
                  <a:pt x="3586480" y="2174240"/>
                </a:cubicBezTo>
                <a:cubicBezTo>
                  <a:pt x="3556248" y="2187982"/>
                  <a:pt x="3517632" y="2196532"/>
                  <a:pt x="3484880" y="2204720"/>
                </a:cubicBezTo>
                <a:cubicBezTo>
                  <a:pt x="3422277" y="2246456"/>
                  <a:pt x="3491483" y="2205906"/>
                  <a:pt x="3403600" y="2235200"/>
                </a:cubicBezTo>
                <a:cubicBezTo>
                  <a:pt x="3379131" y="2243356"/>
                  <a:pt x="3356949" y="2257524"/>
                  <a:pt x="3332480" y="2265680"/>
                </a:cubicBezTo>
                <a:cubicBezTo>
                  <a:pt x="3305986" y="2274511"/>
                  <a:pt x="3278184" y="2278804"/>
                  <a:pt x="3251200" y="2286000"/>
                </a:cubicBezTo>
                <a:cubicBezTo>
                  <a:pt x="3227377" y="2292353"/>
                  <a:pt x="3203645" y="2299069"/>
                  <a:pt x="3180080" y="2306320"/>
                </a:cubicBezTo>
                <a:cubicBezTo>
                  <a:pt x="3159608" y="2312619"/>
                  <a:pt x="3139900" y="2321445"/>
                  <a:pt x="3119120" y="2326640"/>
                </a:cubicBezTo>
                <a:cubicBezTo>
                  <a:pt x="3099135" y="2331636"/>
                  <a:pt x="3078303" y="2332484"/>
                  <a:pt x="3058160" y="2336800"/>
                </a:cubicBezTo>
                <a:cubicBezTo>
                  <a:pt x="3030853" y="2342652"/>
                  <a:pt x="3004265" y="2351643"/>
                  <a:pt x="2976880" y="2357120"/>
                </a:cubicBezTo>
                <a:cubicBezTo>
                  <a:pt x="2953511" y="2361794"/>
                  <a:pt x="2844259" y="2374968"/>
                  <a:pt x="2824480" y="2377440"/>
                </a:cubicBezTo>
                <a:cubicBezTo>
                  <a:pt x="2800773" y="2384213"/>
                  <a:pt x="2777468" y="2392594"/>
                  <a:pt x="2753360" y="2397760"/>
                </a:cubicBezTo>
                <a:cubicBezTo>
                  <a:pt x="2690387" y="2411254"/>
                  <a:pt x="2596551" y="2412939"/>
                  <a:pt x="2540000" y="2418080"/>
                </a:cubicBezTo>
                <a:cubicBezTo>
                  <a:pt x="2512808" y="2420552"/>
                  <a:pt x="2485844" y="2425110"/>
                  <a:pt x="2458720" y="2428240"/>
                </a:cubicBezTo>
                <a:lnTo>
                  <a:pt x="2275840" y="2448560"/>
                </a:lnTo>
                <a:lnTo>
                  <a:pt x="2174240" y="2458720"/>
                </a:lnTo>
                <a:lnTo>
                  <a:pt x="2072640" y="2468880"/>
                </a:lnTo>
                <a:lnTo>
                  <a:pt x="1107440" y="2458720"/>
                </a:lnTo>
                <a:cubicBezTo>
                  <a:pt x="1055616" y="2457751"/>
                  <a:pt x="960836" y="2445946"/>
                  <a:pt x="904240" y="2438400"/>
                </a:cubicBezTo>
                <a:cubicBezTo>
                  <a:pt x="880503" y="2435235"/>
                  <a:pt x="856921" y="2430885"/>
                  <a:pt x="833120" y="2428240"/>
                </a:cubicBezTo>
                <a:cubicBezTo>
                  <a:pt x="795942" y="2424109"/>
                  <a:pt x="758538" y="2422211"/>
                  <a:pt x="721360" y="2418080"/>
                </a:cubicBezTo>
                <a:cubicBezTo>
                  <a:pt x="697559" y="2415435"/>
                  <a:pt x="674041" y="2410565"/>
                  <a:pt x="650240" y="2407920"/>
                </a:cubicBezTo>
                <a:cubicBezTo>
                  <a:pt x="457837" y="2386542"/>
                  <a:pt x="616733" y="2408812"/>
                  <a:pt x="447040" y="2387600"/>
                </a:cubicBezTo>
                <a:cubicBezTo>
                  <a:pt x="315941" y="2371213"/>
                  <a:pt x="433594" y="2384228"/>
                  <a:pt x="314960" y="2367280"/>
                </a:cubicBezTo>
                <a:cubicBezTo>
                  <a:pt x="287930" y="2363419"/>
                  <a:pt x="260517" y="2362152"/>
                  <a:pt x="233680" y="2357120"/>
                </a:cubicBezTo>
                <a:cubicBezTo>
                  <a:pt x="128312" y="2337363"/>
                  <a:pt x="184147" y="2344419"/>
                  <a:pt x="121920" y="2326640"/>
                </a:cubicBezTo>
                <a:cubicBezTo>
                  <a:pt x="108494" y="2322804"/>
                  <a:pt x="94655" y="2320492"/>
                  <a:pt x="81280" y="2316480"/>
                </a:cubicBezTo>
                <a:cubicBezTo>
                  <a:pt x="6407" y="2294018"/>
                  <a:pt x="44107" y="2296160"/>
                  <a:pt x="0" y="2296160"/>
                </a:cubicBezTo>
              </a:path>
            </a:pathLst>
          </a:custGeom>
          <a:noFill/>
          <a:ln w="38100">
            <a:solidFill>
              <a:schemeClr val="accent4">
                <a:lumMod val="60000"/>
                <a:lumOff val="40000"/>
              </a:schemeClr>
            </a:solidFill>
            <a:prstDash val="sys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38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4058-B5BA-24F5-7ACC-4C7AA05CAB6A}"/>
              </a:ext>
            </a:extLst>
          </p:cNvPr>
          <p:cNvSpPr>
            <a:spLocks noGrp="1"/>
          </p:cNvSpPr>
          <p:nvPr>
            <p:ph type="title"/>
          </p:nvPr>
        </p:nvSpPr>
        <p:spPr/>
        <p:txBody>
          <a:bodyPr/>
          <a:lstStyle/>
          <a:p>
            <a:r>
              <a:rPr lang="en-US"/>
              <a:t>Loss Functions: Cross-Entropy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34572BC-1387-353B-B4BF-2D02FB266DBB}"/>
                  </a:ext>
                </a:extLst>
              </p:cNvPr>
              <p:cNvSpPr>
                <a:spLocks noGrp="1"/>
              </p:cNvSpPr>
              <p:nvPr>
                <p:ph type="body" sz="quarter" idx="16"/>
              </p:nvPr>
            </p:nvSpPr>
            <p:spPr/>
            <p:txBody>
              <a:bodyPr/>
              <a:lstStyle/>
              <a:p>
                <a:r>
                  <a:rPr lang="en-US" dirty="0"/>
                  <a:t>A binary classification example: Without loss of generality: </a:t>
                </a:r>
              </a:p>
              <a:p>
                <a:pPr lvl="1"/>
                <a:r>
                  <a:rPr lang="en-US" dirty="0"/>
                  <a:t>Gold labels: </a:t>
                </a:r>
                <a14:m>
                  <m:oMath xmlns:m="http://schemas.openxmlformats.org/officeDocument/2006/math">
                    <m:r>
                      <a:rPr lang="en-US" i="1" smtClean="0">
                        <a:latin typeface="Cambria Math" panose="02040503050406030204" pitchFamily="18" charset="0"/>
                      </a:rPr>
                      <m:t>𝑦</m:t>
                    </m:r>
                    <m:r>
                      <a:rPr lang="en-US" b="0" i="1" smtClean="0">
                        <a:latin typeface="Cambria Math" panose="02040503050406030204" pitchFamily="18" charset="0"/>
                      </a:rPr>
                      <m:t>=</m:t>
                    </m:r>
                    <m:r>
                      <a:rPr lang="en-US" i="1">
                        <a:latin typeface="Cambria Math" panose="02040503050406030204" pitchFamily="18" charset="0"/>
                      </a:rPr>
                      <m:t>[1, 0]</m:t>
                    </m:r>
                  </m:oMath>
                </a14:m>
                <a:r>
                  <a:rPr lang="en-US" dirty="0"/>
                  <a:t> (i.e., first class is correct) </a:t>
                </a:r>
              </a:p>
              <a:p>
                <a:pPr lvl="1"/>
                <a:r>
                  <a:rPr lang="en-US" dirty="0"/>
                  <a:t>Predictions: </a:t>
                </a:r>
                <a14:m>
                  <m:oMath xmlns:m="http://schemas.openxmlformats.org/officeDocument/2006/math">
                    <m:acc>
                      <m:accPr>
                        <m:chr m:val="̂"/>
                        <m:ctrlPr>
                          <a:rPr lang="en-US" sz="1600" b="0" i="1" smtClean="0">
                            <a:latin typeface="Cambria Math" panose="02040503050406030204" pitchFamily="18" charset="0"/>
                          </a:rPr>
                        </m:ctrlPr>
                      </m:accPr>
                      <m:e>
                        <m:r>
                          <a:rPr lang="en-US" i="1">
                            <a:latin typeface="Cambria Math" panose="02040503050406030204" pitchFamily="18" charset="0"/>
                          </a:rPr>
                          <m:t>𝑦</m:t>
                        </m:r>
                      </m:e>
                    </m:acc>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𝑝</m:t>
                        </m:r>
                        <m:r>
                          <a:rPr lang="en-US" sz="1600" b="0" i="1" smtClean="0">
                            <a:latin typeface="Cambria Math" panose="02040503050406030204" pitchFamily="18" charset="0"/>
                          </a:rPr>
                          <m:t>, 1−</m:t>
                        </m:r>
                        <m:r>
                          <a:rPr lang="en-US" sz="1600" b="0" i="1" smtClean="0">
                            <a:latin typeface="Cambria Math" panose="02040503050406030204" pitchFamily="18" charset="0"/>
                          </a:rPr>
                          <m:t>𝑝</m:t>
                        </m:r>
                      </m:e>
                    </m:d>
                  </m:oMath>
                </a14:m>
                <a:endParaRPr lang="en-US" dirty="0"/>
              </a:p>
              <a:p>
                <a:pPr lvl="1"/>
                <a:endParaRPr lang="en-US" dirty="0"/>
              </a:p>
              <a:p>
                <a:r>
                  <a:rPr lang="en-US" dirty="0"/>
                  <a:t>CE loss: </a:t>
                </a:r>
                <a14:m>
                  <m:oMath xmlns:m="http://schemas.openxmlformats.org/officeDocument/2006/math">
                    <m:r>
                      <a:rPr lang="en-US" sz="1600" b="0" i="1" smtClean="0">
                        <a:latin typeface="Cambria Math" panose="02040503050406030204" pitchFamily="18" charset="0"/>
                      </a:rPr>
                      <m:t>ℓ</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𝑦</m:t>
                        </m:r>
                        <m:r>
                          <a:rPr lang="en-US" sz="1600" b="0" i="1" smtClean="0">
                            <a:latin typeface="Cambria Math" panose="02040503050406030204" pitchFamily="18" charset="0"/>
                          </a:rPr>
                          <m:t>, </m:t>
                        </m:r>
                        <m:acc>
                          <m:accPr>
                            <m:chr m:val="̂"/>
                            <m:ctrlPr>
                              <a:rPr lang="en-US" sz="1600" b="0" i="1" smtClean="0">
                                <a:latin typeface="Cambria Math" panose="02040503050406030204" pitchFamily="18" charset="0"/>
                              </a:rPr>
                            </m:ctrlPr>
                          </m:accPr>
                          <m:e>
                            <m:r>
                              <a:rPr lang="en-US" sz="1600" i="1">
                                <a:latin typeface="Cambria Math" panose="02040503050406030204" pitchFamily="18" charset="0"/>
                              </a:rPr>
                              <m:t>𝑦</m:t>
                            </m:r>
                          </m:e>
                        </m:acc>
                      </m:e>
                    </m:d>
                    <m:r>
                      <a:rPr lang="en-US" sz="1600" b="0" i="1" smtClean="0">
                        <a:latin typeface="Cambria Math" panose="02040503050406030204" pitchFamily="18" charset="0"/>
                      </a:rPr>
                      <m:t>=−1×</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𝑝</m:t>
                        </m:r>
                      </m:e>
                    </m:func>
                    <m:r>
                      <a:rPr lang="en-US" sz="1600" b="0" i="1" smtClean="0">
                        <a:latin typeface="Cambria Math" panose="02040503050406030204" pitchFamily="18" charset="0"/>
                      </a:rPr>
                      <m:t>−</m:t>
                    </m:r>
                    <m:r>
                      <a:rPr lang="en-US" sz="1600" b="0" i="0" smtClean="0">
                        <a:latin typeface="Cambria Math" panose="02040503050406030204" pitchFamily="18" charset="0"/>
                      </a:rPr>
                      <m:t>0</m:t>
                    </m:r>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𝑝</m:t>
                            </m:r>
                          </m:e>
                        </m:d>
                      </m:e>
                    </m:func>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r>
                          <a:rPr lang="en-US" sz="1600" b="0" i="1" smtClean="0">
                            <a:latin typeface="Cambria Math" panose="02040503050406030204" pitchFamily="18" charset="0"/>
                          </a:rPr>
                          <m:t>𝑝</m:t>
                        </m:r>
                      </m:e>
                    </m:func>
                    <m:r>
                      <a:rPr lang="en-US" sz="1600" b="0" i="1" smtClean="0">
                        <a:latin typeface="Cambria Math" panose="02040503050406030204" pitchFamily="18" charset="0"/>
                      </a:rPr>
                      <m:t> </m:t>
                    </m:r>
                  </m:oMath>
                </a14:m>
                <a:endParaRPr lang="en-US" dirty="0"/>
              </a:p>
              <a:p>
                <a:endParaRPr lang="en-US" dirty="0"/>
              </a:p>
              <a:p>
                <a:r>
                  <a:rPr lang="en-US" dirty="0"/>
                  <a:t>Question for you: </a:t>
                </a:r>
              </a:p>
              <a:p>
                <a:pPr lvl="1"/>
                <a:r>
                  <a:rPr lang="en-US" dirty="0"/>
                  <a:t>If the model prediction is completely accurate, what is the loss?</a:t>
                </a:r>
              </a:p>
              <a:p>
                <a:pPr lvl="1"/>
                <a:r>
                  <a:rPr lang="en-US" dirty="0"/>
                  <a:t>If the model prediction is completely off, what is the loss? </a:t>
                </a:r>
              </a:p>
              <a:p>
                <a:endParaRPr lang="en-US" dirty="0"/>
              </a:p>
            </p:txBody>
          </p:sp>
        </mc:Choice>
        <mc:Fallback xmlns="">
          <p:sp>
            <p:nvSpPr>
              <p:cNvPr id="3" name="Text Placeholder 2">
                <a:extLst>
                  <a:ext uri="{FF2B5EF4-FFF2-40B4-BE49-F238E27FC236}">
                    <a16:creationId xmlns:a16="http://schemas.microsoft.com/office/drawing/2014/main" id="{134572BC-1387-353B-B4BF-2D02FB266DB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5A6D978-AC21-57C9-0095-EDF71735AF6F}"/>
                  </a:ext>
                </a:extLst>
              </p:cNvPr>
              <p:cNvSpPr txBox="1"/>
              <p:nvPr/>
            </p:nvSpPr>
            <p:spPr>
              <a:xfrm>
                <a:off x="6239357" y="1157701"/>
                <a:ext cx="2858924" cy="875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𝑦</m:t>
                              </m:r>
                            </m:e>
                          </m:acc>
                        </m:e>
                      </m:d>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b="0" i="1" smtClean="0">
                              <a:latin typeface="Cambria Math" panose="02040503050406030204" pitchFamily="18" charset="0"/>
                            </a:rPr>
                            <m:t>𝑗</m:t>
                          </m:r>
                        </m:sub>
                        <m:sup>
                          <m:r>
                            <a:rPr lang="en-US" sz="2000" i="1" smtClean="0">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𝑗</m:t>
                              </m:r>
                            </m:sub>
                          </m:sSub>
                          <m:r>
                            <m:rPr>
                              <m:sty m:val="p"/>
                            </m:rPr>
                            <a:rPr lang="en-US" sz="2000" b="0" i="0" smtClean="0">
                              <a:latin typeface="Cambria Math" panose="02040503050406030204" pitchFamily="18" charset="0"/>
                            </a:rPr>
                            <m:t>log</m:t>
                          </m:r>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sSub>
                                <m:sSubPr>
                                  <m:ctrlPr>
                                    <a:rPr lang="en-US" sz="2000" b="0" i="1" smtClean="0">
                                      <a:latin typeface="Cambria Math" panose="02040503050406030204" pitchFamily="18" charset="0"/>
                                    </a:rPr>
                                  </m:ctrlPr>
                                </m:sSubPr>
                                <m:e>
                                  <m:r>
                                    <a:rPr lang="en-US" sz="2000" i="1">
                                      <a:latin typeface="Cambria Math" panose="02040503050406030204" pitchFamily="18" charset="0"/>
                                    </a:rPr>
                                    <m:t>𝑦</m:t>
                                  </m:r>
                                </m:e>
                                <m:sub>
                                  <m:r>
                                    <a:rPr lang="en-US" sz="2000" b="0" i="1" smtClean="0">
                                      <a:latin typeface="Cambria Math" panose="02040503050406030204" pitchFamily="18" charset="0"/>
                                    </a:rPr>
                                    <m:t>𝑗</m:t>
                                  </m:r>
                                </m:sub>
                              </m:sSub>
                            </m:e>
                          </m:acc>
                          <m:r>
                            <a:rPr lang="en-US" sz="2000" b="0" i="1" smtClean="0">
                              <a:latin typeface="Cambria Math" panose="02040503050406030204" pitchFamily="18" charset="0"/>
                            </a:rPr>
                            <m:t>)</m:t>
                          </m:r>
                        </m:e>
                      </m:nary>
                    </m:oMath>
                  </m:oMathPara>
                </a14:m>
                <a:endParaRPr lang="en-US" sz="2000"/>
              </a:p>
            </p:txBody>
          </p:sp>
        </mc:Choice>
        <mc:Fallback xmlns="">
          <p:sp>
            <p:nvSpPr>
              <p:cNvPr id="4" name="TextBox 3">
                <a:extLst>
                  <a:ext uri="{FF2B5EF4-FFF2-40B4-BE49-F238E27FC236}">
                    <a16:creationId xmlns:a16="http://schemas.microsoft.com/office/drawing/2014/main" id="{05A6D978-AC21-57C9-0095-EDF71735AF6F}"/>
                  </a:ext>
                </a:extLst>
              </p:cNvPr>
              <p:cNvSpPr txBox="1">
                <a:spLocks noRot="1" noChangeAspect="1" noMove="1" noResize="1" noEditPoints="1" noAdjustHandles="1" noChangeArrowheads="1" noChangeShapeType="1" noTextEdit="1"/>
              </p:cNvSpPr>
              <p:nvPr/>
            </p:nvSpPr>
            <p:spPr>
              <a:xfrm>
                <a:off x="6239357" y="1157701"/>
                <a:ext cx="2858924" cy="875111"/>
              </a:xfrm>
              <a:prstGeom prst="rect">
                <a:avLst/>
              </a:prstGeom>
              <a:blipFill>
                <a:blip r:embed="rId3"/>
                <a:stretch>
                  <a:fillRect/>
                </a:stretch>
              </a:blipFill>
            </p:spPr>
            <p:txBody>
              <a:bodyPr/>
              <a:lstStyle/>
              <a:p>
                <a:r>
                  <a:rPr lang="en-US">
                    <a:noFill/>
                  </a:rPr>
                  <a:t> </a:t>
                </a:r>
              </a:p>
            </p:txBody>
          </p:sp>
        </mc:Fallback>
      </mc:AlternateContent>
      <p:sp>
        <p:nvSpPr>
          <p:cNvPr id="5" name="Rounded Rectangular Callout 4">
            <a:extLst>
              <a:ext uri="{FF2B5EF4-FFF2-40B4-BE49-F238E27FC236}">
                <a16:creationId xmlns:a16="http://schemas.microsoft.com/office/drawing/2014/main" id="{8CED6CC8-51B9-9742-9876-14159C911625}"/>
              </a:ext>
            </a:extLst>
          </p:cNvPr>
          <p:cNvSpPr/>
          <p:nvPr/>
        </p:nvSpPr>
        <p:spPr>
          <a:xfrm>
            <a:off x="6015832" y="2234747"/>
            <a:ext cx="2264568" cy="585787"/>
          </a:xfrm>
          <a:prstGeom prst="wedgeRoundRectCallout">
            <a:avLst>
              <a:gd name="adj1" fmla="val 28378"/>
              <a:gd name="adj2" fmla="val -73516"/>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Summation over the dimensions of </a:t>
            </a:r>
            <a:r>
              <a:rPr lang="en-US" b="1">
                <a:solidFill>
                  <a:schemeClr val="tx1"/>
                </a:solidFill>
              </a:rPr>
              <a:t>y</a:t>
            </a:r>
          </a:p>
        </p:txBody>
      </p:sp>
    </p:spTree>
    <p:extLst>
      <p:ext uri="{BB962C8B-B14F-4D97-AF65-F5344CB8AC3E}">
        <p14:creationId xmlns:p14="http://schemas.microsoft.com/office/powerpoint/2010/main" val="292607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C0CC-30D8-6C6F-59F7-31931BA9A60F}"/>
              </a:ext>
            </a:extLst>
          </p:cNvPr>
          <p:cNvSpPr>
            <a:spLocks noGrp="1"/>
          </p:cNvSpPr>
          <p:nvPr>
            <p:ph type="title"/>
          </p:nvPr>
        </p:nvSpPr>
        <p:spPr/>
        <p:txBody>
          <a:bodyPr/>
          <a:lstStyle/>
          <a:p>
            <a:r>
              <a:rPr lang="en-US"/>
              <a:t>Machine Learning Problems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B8C48D5-B136-90CC-5113-FEA56891C28B}"/>
                  </a:ext>
                </a:extLst>
              </p:cNvPr>
              <p:cNvSpPr>
                <a:spLocks noGrp="1"/>
              </p:cNvSpPr>
              <p:nvPr>
                <p:ph type="body" sz="quarter" idx="16"/>
              </p:nvPr>
            </p:nvSpPr>
            <p:spPr/>
            <p:txBody>
              <a:bodyPr/>
              <a:lstStyle/>
              <a:p>
                <a:r>
                  <a:rPr lang="en-US" b="1"/>
                  <a:t>Training data: </a:t>
                </a:r>
                <a:r>
                  <a:rPr lang="en-US"/>
                  <a:t>Given a set of inputs and output labels: </a:t>
                </a:r>
              </a:p>
              <a:p>
                <a:pPr lvl="1"/>
                <a:r>
                  <a:rPr lang="en-US"/>
                  <a:t>Inputs: </a:t>
                </a:r>
                <a14:m>
                  <m:oMath xmlns:m="http://schemas.openxmlformats.org/officeDocument/2006/math">
                    <m:r>
                      <a:rPr lang="en-US" b="0" i="1" smtClean="0">
                        <a:latin typeface="Cambria Math" panose="02040503050406030204" pitchFamily="18" charset="0"/>
                      </a:rPr>
                      <m:t>𝑋</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e>
                    </m:d>
                  </m:oMath>
                </a14:m>
                <a:endParaRPr lang="en-US"/>
              </a:p>
              <a:p>
                <a:pPr lvl="1"/>
                <a:r>
                  <a:rPr lang="en-US"/>
                  <a:t>Outputs: </a:t>
                </a:r>
                <a14:m>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e>
                    </m:d>
                  </m:oMath>
                </a14:m>
                <a:endParaRPr lang="en-US"/>
              </a:p>
              <a:p>
                <a:r>
                  <a:rPr lang="en-US" b="1"/>
                  <a:t>Goal: </a:t>
                </a:r>
                <a:r>
                  <a:rPr lang="en-US"/>
                  <a:t>Find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a:t> with parameters </a:t>
                </a:r>
                <a14:m>
                  <m:oMath xmlns:m="http://schemas.openxmlformats.org/officeDocument/2006/math">
                    <m:r>
                      <a:rPr lang="en-US" i="1">
                        <a:latin typeface="Cambria Math" panose="02040503050406030204" pitchFamily="18" charset="0"/>
                      </a:rPr>
                      <m:t>𝜃</m:t>
                    </m:r>
                  </m:oMath>
                </a14:m>
                <a:r>
                  <a:rPr lang="en-US"/>
                  <a:t> that maps inputs in </a:t>
                </a:r>
                <a14:m>
                  <m:oMath xmlns:m="http://schemas.openxmlformats.org/officeDocument/2006/math">
                    <m:r>
                      <a:rPr lang="en-US" b="0" i="1" smtClean="0">
                        <a:latin typeface="Cambria Math" panose="02040503050406030204" pitchFamily="18" charset="0"/>
                      </a:rPr>
                      <m:t>𝑋</m:t>
                    </m:r>
                  </m:oMath>
                </a14:m>
                <a:r>
                  <a:rPr lang="en-US"/>
                  <a:t> to output to </a:t>
                </a:r>
                <a14:m>
                  <m:oMath xmlns:m="http://schemas.openxmlformats.org/officeDocument/2006/math">
                    <m:r>
                      <a:rPr lang="en-US" b="0" i="1" smtClean="0">
                        <a:latin typeface="Cambria Math" panose="02040503050406030204" pitchFamily="18" charset="0"/>
                      </a:rPr>
                      <m:t>𝑌</m:t>
                    </m:r>
                  </m:oMath>
                </a14:m>
                <a:endParaRPr lang="en-US"/>
              </a:p>
              <a:p>
                <a:r>
                  <a:rPr lang="en-US" b="1"/>
                  <a:t>Empirical risk:</a:t>
                </a:r>
                <a:r>
                  <a:rPr lang="en-US"/>
                  <a:t> measure the quality of the predictions with a loss function: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r>
                            <a:rPr lang="en-US">
                              <a:latin typeface="Cambria Math" panose="02040503050406030204" pitchFamily="18" charset="0"/>
                            </a:rPr>
                            <m:t>ℓ</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m:oMathPara>
                </a14:m>
                <a:endParaRPr lang="en-US"/>
              </a:p>
              <a:p>
                <a:r>
                  <a:rPr lang="en-US"/>
                  <a:t>Machine learning as optimization: </a:t>
                </a:r>
              </a:p>
              <a:p>
                <a:pPr marL="0" indent="0" algn="ctr">
                  <a:buNone/>
                </a:pPr>
                <a14:m>
                  <m:oMath xmlns:m="http://schemas.openxmlformats.org/officeDocument/2006/math">
                    <m:func>
                      <m:funcPr>
                        <m:ctrlPr>
                          <a:rPr lang="en-US" sz="1800" b="0" i="1" smtClean="0">
                            <a:latin typeface="Cambria Math" panose="02040503050406030204" pitchFamily="18" charset="0"/>
                          </a:rPr>
                        </m:ctrlPr>
                      </m:funcPr>
                      <m:fName>
                        <m:limLow>
                          <m:limLowPr>
                            <m:ctrlPr>
                              <a:rPr lang="en-US" sz="1800" b="0" i="1" smtClean="0">
                                <a:latin typeface="Cambria Math" panose="02040503050406030204" pitchFamily="18" charset="0"/>
                              </a:rPr>
                            </m:ctrlPr>
                          </m:limLowPr>
                          <m:e>
                            <m:r>
                              <m:rPr>
                                <m:sty m:val="p"/>
                              </m:rPr>
                              <a:rPr lang="en-US" sz="1800" b="0" i="0" smtClean="0">
                                <a:latin typeface="Cambria Math" panose="02040503050406030204" pitchFamily="18" charset="0"/>
                              </a:rPr>
                              <m:t>argmin</m:t>
                            </m:r>
                          </m:e>
                          <m:lim>
                            <m:r>
                              <a:rPr lang="en-US" sz="1800" b="0" i="1" smtClean="0">
                                <a:latin typeface="Cambria Math" panose="02040503050406030204" pitchFamily="18" charset="0"/>
                              </a:rPr>
                              <m:t>𝜃</m:t>
                            </m:r>
                          </m:lim>
                        </m:limLow>
                      </m:fName>
                      <m:e>
                        <m:r>
                          <a:rPr lang="en-US" sz="1800" i="1">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𝜃</m:t>
                            </m:r>
                          </m:e>
                        </m:d>
                      </m:e>
                    </m:func>
                  </m:oMath>
                </a14:m>
                <a:r>
                  <a:rPr lang="en-US" sz="1800"/>
                  <a:t> </a:t>
                </a:r>
              </a:p>
              <a:p>
                <a:endParaRPr lang="en-US"/>
              </a:p>
              <a:p>
                <a:pPr marL="0" indent="0">
                  <a:buNone/>
                </a:pPr>
                <a:endParaRPr lang="en-US"/>
              </a:p>
            </p:txBody>
          </p:sp>
        </mc:Choice>
        <mc:Fallback xmlns="">
          <p:sp>
            <p:nvSpPr>
              <p:cNvPr id="3" name="Text Placeholder 2">
                <a:extLst>
                  <a:ext uri="{FF2B5EF4-FFF2-40B4-BE49-F238E27FC236}">
                    <a16:creationId xmlns:a16="http://schemas.microsoft.com/office/drawing/2014/main" id="{2B8C48D5-B136-90CC-5113-FEA56891C28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t="-1386"/>
                </a:stretch>
              </a:blipFill>
            </p:spPr>
            <p:txBody>
              <a:bodyPr/>
              <a:lstStyle/>
              <a:p>
                <a:r>
                  <a:rPr lang="en-US">
                    <a:noFill/>
                  </a:rPr>
                  <a:t> </a:t>
                </a:r>
              </a:p>
            </p:txBody>
          </p:sp>
        </mc:Fallback>
      </mc:AlternateContent>
      <p:sp>
        <p:nvSpPr>
          <p:cNvPr id="5" name="Rounded Rectangular Callout 4">
            <a:extLst>
              <a:ext uri="{FF2B5EF4-FFF2-40B4-BE49-F238E27FC236}">
                <a16:creationId xmlns:a16="http://schemas.microsoft.com/office/drawing/2014/main" id="{82DAACBD-133B-FF38-6C4B-F4C64FF68E24}"/>
              </a:ext>
            </a:extLst>
          </p:cNvPr>
          <p:cNvSpPr/>
          <p:nvPr/>
        </p:nvSpPr>
        <p:spPr>
          <a:xfrm>
            <a:off x="5507832" y="3679031"/>
            <a:ext cx="2264568" cy="585787"/>
          </a:xfrm>
          <a:prstGeom prst="wedgeRoundRectCallout">
            <a:avLst>
              <a:gd name="adj1" fmla="val -57763"/>
              <a:gd name="adj2" fmla="val 14939"/>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How do you solve this optimization? </a:t>
            </a:r>
          </a:p>
        </p:txBody>
      </p:sp>
    </p:spTree>
    <p:extLst>
      <p:ext uri="{BB962C8B-B14F-4D97-AF65-F5344CB8AC3E}">
        <p14:creationId xmlns:p14="http://schemas.microsoft.com/office/powerpoint/2010/main" val="1909770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285B-8141-A9B3-1274-EA0345C86274}"/>
              </a:ext>
            </a:extLst>
          </p:cNvPr>
          <p:cNvSpPr>
            <a:spLocks noGrp="1"/>
          </p:cNvSpPr>
          <p:nvPr>
            <p:ph type="title"/>
          </p:nvPr>
        </p:nvSpPr>
        <p:spPr/>
        <p:txBody>
          <a:bodyPr>
            <a:normAutofit/>
          </a:bodyPr>
          <a:lstStyle/>
          <a:p>
            <a:r>
              <a:rPr lang="en-US" spc="-4"/>
              <a:t>Gradient Descent</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019680-E448-F182-6896-6662C5FA7E8E}"/>
                  </a:ext>
                </a:extLst>
              </p:cNvPr>
              <p:cNvSpPr>
                <a:spLocks noGrp="1"/>
              </p:cNvSpPr>
              <p:nvPr>
                <p:ph type="body" sz="quarter" idx="16"/>
              </p:nvPr>
            </p:nvSpPr>
            <p:spPr/>
            <p:txBody>
              <a:bodyPr>
                <a:normAutofit lnSpcReduction="10000"/>
              </a:bodyPr>
              <a:lstStyle/>
              <a:p>
                <a:r>
                  <a:rPr lang="en-US" sz="1800">
                    <a:latin typeface="Corbel" panose="020B0503020204020204" pitchFamily="34" charset="0"/>
                    <a:cs typeface="Calibri"/>
                  </a:rPr>
                  <a:t>We have a </a:t>
                </a:r>
                <a:r>
                  <a:rPr lang="en-US" sz="1800" spc="-4">
                    <a:latin typeface="Corbel" panose="020B0503020204020204" pitchFamily="34" charset="0"/>
                    <a:cs typeface="Calibri"/>
                  </a:rPr>
                  <a:t>cost function</a:t>
                </a:r>
                <a:r>
                  <a:rPr lang="en-US" sz="1800" spc="8">
                    <a:latin typeface="Corbel" panose="020B0503020204020204" pitchFamily="34" charset="0"/>
                    <a:cs typeface="Calibri"/>
                  </a:rPr>
                  <a:t>  </a:t>
                </a:r>
                <a14:m>
                  <m:oMath xmlns:m="http://schemas.openxmlformats.org/officeDocument/2006/math">
                    <m:r>
                      <a:rPr lang="en-US" sz="1800" spc="4" smtClean="0">
                        <a:solidFill>
                          <a:srgbClr val="C00000"/>
                        </a:solidFill>
                        <a:latin typeface="Cambria Math" panose="02040503050406030204" pitchFamily="18" charset="0"/>
                        <a:cs typeface="Calibri"/>
                      </a:rPr>
                      <m:t>𝐽</m:t>
                    </m:r>
                    <m:d>
                      <m:dPr>
                        <m:ctrlPr>
                          <a:rPr lang="en-US" sz="1800" i="1" spc="4" smtClean="0">
                            <a:solidFill>
                              <a:srgbClr val="C00000"/>
                            </a:solidFill>
                            <a:latin typeface="Cambria Math" panose="02040503050406030204" pitchFamily="18" charset="0"/>
                            <a:cs typeface="Calibri"/>
                          </a:rPr>
                        </m:ctrlPr>
                      </m:dPr>
                      <m:e>
                        <m:r>
                          <a:rPr lang="en-US" sz="1800" spc="4" smtClean="0">
                            <a:solidFill>
                              <a:srgbClr val="C00000"/>
                            </a:solidFill>
                            <a:latin typeface="Cambria Math" panose="02040503050406030204" pitchFamily="18" charset="0"/>
                            <a:cs typeface="Calibri"/>
                          </a:rPr>
                          <m:t>𝜃</m:t>
                        </m:r>
                      </m:e>
                    </m:d>
                    <m:r>
                      <a:rPr lang="en-US" sz="1800" spc="4" smtClean="0">
                        <a:solidFill>
                          <a:srgbClr val="C00000"/>
                        </a:solidFill>
                        <a:latin typeface="Cambria Math" panose="02040503050406030204" pitchFamily="18" charset="0"/>
                        <a:cs typeface="Calibri"/>
                      </a:rPr>
                      <m:t>  </m:t>
                    </m:r>
                  </m:oMath>
                </a14:m>
                <a:r>
                  <a:rPr lang="en-US" sz="1800" spc="-4">
                    <a:latin typeface="Corbel" panose="020B0503020204020204" pitchFamily="34" charset="0"/>
                    <a:cs typeface="Calibri"/>
                  </a:rPr>
                  <a:t>we</a:t>
                </a:r>
                <a:r>
                  <a:rPr lang="en-US" sz="1800" spc="-11">
                    <a:latin typeface="Corbel" panose="020B0503020204020204" pitchFamily="34" charset="0"/>
                    <a:cs typeface="Calibri"/>
                  </a:rPr>
                  <a:t> </a:t>
                </a:r>
                <a:r>
                  <a:rPr lang="en-US" sz="1800" spc="-4">
                    <a:latin typeface="Corbel" panose="020B0503020204020204" pitchFamily="34" charset="0"/>
                    <a:cs typeface="Calibri"/>
                  </a:rPr>
                  <a:t>want</a:t>
                </a:r>
                <a:r>
                  <a:rPr lang="en-US" sz="1800" spc="-15">
                    <a:latin typeface="Corbel" panose="020B0503020204020204" pitchFamily="34" charset="0"/>
                    <a:cs typeface="Calibri"/>
                  </a:rPr>
                  <a:t> </a:t>
                </a:r>
                <a:r>
                  <a:rPr lang="en-US" sz="1800" spc="-4">
                    <a:latin typeface="Corbel" panose="020B0503020204020204" pitchFamily="34" charset="0"/>
                    <a:cs typeface="Calibri"/>
                  </a:rPr>
                  <a:t>to</a:t>
                </a:r>
                <a:r>
                  <a:rPr lang="en-US" sz="1800" spc="-19">
                    <a:latin typeface="Corbel" panose="020B0503020204020204" pitchFamily="34" charset="0"/>
                    <a:cs typeface="Calibri"/>
                  </a:rPr>
                  <a:t> </a:t>
                </a:r>
                <a:r>
                  <a:rPr lang="en-US" sz="1800" spc="-4">
                    <a:latin typeface="Corbel" panose="020B0503020204020204" pitchFamily="34" charset="0"/>
                    <a:cs typeface="Calibri"/>
                  </a:rPr>
                  <a:t>minimize</a:t>
                </a:r>
              </a:p>
              <a:p>
                <a:pPr lvl="1"/>
                <a:r>
                  <a:rPr lang="en-US" spc="-4">
                    <a:latin typeface="Corbel" panose="020B0503020204020204" pitchFamily="34" charset="0"/>
                    <a:cs typeface="Calibri"/>
                  </a:rPr>
                  <a:t>We can use </a:t>
                </a:r>
                <a:r>
                  <a:rPr lang="en-US" spc="-4">
                    <a:solidFill>
                      <a:srgbClr val="C00000"/>
                    </a:solidFill>
                    <a:latin typeface="Corbel" panose="020B0503020204020204" pitchFamily="34" charset="0"/>
                    <a:cs typeface="Calibri"/>
                  </a:rPr>
                  <a:t>Gradient</a:t>
                </a:r>
                <a:r>
                  <a:rPr lang="en-US" spc="8">
                    <a:solidFill>
                      <a:srgbClr val="C00000"/>
                    </a:solidFill>
                    <a:latin typeface="Corbel" panose="020B0503020204020204" pitchFamily="34" charset="0"/>
                    <a:cs typeface="Calibri"/>
                  </a:rPr>
                  <a:t> </a:t>
                </a:r>
                <a:r>
                  <a:rPr lang="en-US" spc="-4">
                    <a:solidFill>
                      <a:srgbClr val="C00000"/>
                    </a:solidFill>
                    <a:latin typeface="Corbel" panose="020B0503020204020204" pitchFamily="34" charset="0"/>
                    <a:cs typeface="Calibri"/>
                  </a:rPr>
                  <a:t>Descent</a:t>
                </a:r>
                <a:r>
                  <a:rPr lang="en-US" spc="4">
                    <a:solidFill>
                      <a:srgbClr val="C00000"/>
                    </a:solidFill>
                    <a:latin typeface="Corbel" panose="020B0503020204020204" pitchFamily="34" charset="0"/>
                    <a:cs typeface="Calibri"/>
                  </a:rPr>
                  <a:t> </a:t>
                </a:r>
                <a:r>
                  <a:rPr lang="en-US" spc="-4">
                    <a:latin typeface="Corbel" panose="020B0503020204020204" pitchFamily="34" charset="0"/>
                    <a:cs typeface="Calibri"/>
                  </a:rPr>
                  <a:t>algorithm!</a:t>
                </a:r>
                <a:br>
                  <a:rPr lang="en-US" spc="-4">
                    <a:latin typeface="Corbel" panose="020B0503020204020204" pitchFamily="34" charset="0"/>
                    <a:cs typeface="Calibri"/>
                  </a:rPr>
                </a:br>
                <a:endParaRPr lang="en-US" spc="-4">
                  <a:latin typeface="Corbel" panose="020B0503020204020204" pitchFamily="34" charset="0"/>
                  <a:cs typeface="Calibri"/>
                </a:endParaRPr>
              </a:p>
              <a:p>
                <a:pPr lvl="1"/>
                <a:endParaRPr lang="en-US">
                  <a:latin typeface="Cambria Math"/>
                  <a:cs typeface="Cambria Math"/>
                </a:endParaRPr>
              </a:p>
              <a:p>
                <a:r>
                  <a:rPr lang="en-US" sz="1800" b="1" spc="-4">
                    <a:solidFill>
                      <a:srgbClr val="C00000"/>
                    </a:solidFill>
                    <a:latin typeface="Corbel" panose="020B0503020204020204" pitchFamily="34" charset="0"/>
                    <a:cs typeface="Calibri"/>
                  </a:rPr>
                  <a:t>Idea:</a:t>
                </a:r>
                <a:r>
                  <a:rPr lang="en-US" sz="1800" b="1">
                    <a:solidFill>
                      <a:srgbClr val="C00000"/>
                    </a:solidFill>
                    <a:latin typeface="Corbel" panose="020B0503020204020204" pitchFamily="34" charset="0"/>
                    <a:cs typeface="Calibri"/>
                  </a:rPr>
                  <a:t> </a:t>
                </a:r>
                <a:r>
                  <a:rPr lang="en-US" sz="1800">
                    <a:latin typeface="Corbel" panose="020B0503020204020204" pitchFamily="34" charset="0"/>
                    <a:cs typeface="Calibri"/>
                  </a:rPr>
                  <a:t>for</a:t>
                </a:r>
                <a:r>
                  <a:rPr lang="en-US" sz="1800" spc="4">
                    <a:latin typeface="Corbel" panose="020B0503020204020204" pitchFamily="34" charset="0"/>
                    <a:cs typeface="Calibri"/>
                  </a:rPr>
                  <a:t> </a:t>
                </a:r>
                <a:r>
                  <a:rPr lang="en-US" sz="1800">
                    <a:latin typeface="Corbel" panose="020B0503020204020204" pitchFamily="34" charset="0"/>
                    <a:cs typeface="Calibri"/>
                  </a:rPr>
                  <a:t>current </a:t>
                </a:r>
                <a:r>
                  <a:rPr lang="en-US" sz="1800" spc="-4">
                    <a:latin typeface="Corbel" panose="020B0503020204020204" pitchFamily="34" charset="0"/>
                    <a:cs typeface="Calibri"/>
                  </a:rPr>
                  <a:t>value</a:t>
                </a:r>
                <a:r>
                  <a:rPr lang="en-US" sz="1800" spc="8">
                    <a:latin typeface="Corbel" panose="020B0503020204020204" pitchFamily="34" charset="0"/>
                    <a:cs typeface="Calibri"/>
                  </a:rPr>
                  <a:t> </a:t>
                </a:r>
                <a:r>
                  <a:rPr lang="en-US" sz="1800" spc="-4">
                    <a:latin typeface="Corbel" panose="020B0503020204020204" pitchFamily="34" charset="0"/>
                    <a:cs typeface="Calibri"/>
                  </a:rPr>
                  <a:t>of</a:t>
                </a:r>
                <a:r>
                  <a:rPr lang="en-US" sz="1800" spc="4">
                    <a:latin typeface="Corbel" panose="020B0503020204020204" pitchFamily="34" charset="0"/>
                    <a:cs typeface="Calibri"/>
                  </a:rPr>
                  <a:t> </a:t>
                </a:r>
                <a14:m>
                  <m:oMath xmlns:m="http://schemas.openxmlformats.org/officeDocument/2006/math">
                    <m:r>
                      <a:rPr lang="en-US" sz="1800" spc="4" smtClean="0">
                        <a:solidFill>
                          <a:srgbClr val="C00000"/>
                        </a:solidFill>
                        <a:latin typeface="Cambria Math" panose="02040503050406030204" pitchFamily="18" charset="0"/>
                        <a:cs typeface="Calibri"/>
                      </a:rPr>
                      <m:t>𝜃</m:t>
                    </m:r>
                  </m:oMath>
                </a14:m>
                <a:r>
                  <a:rPr lang="en-US" sz="1800" spc="26">
                    <a:latin typeface="Corbel" panose="020B0503020204020204" pitchFamily="34" charset="0"/>
                    <a:cs typeface="Calibri"/>
                  </a:rPr>
                  <a:t>,</a:t>
                </a:r>
                <a:r>
                  <a:rPr lang="en-US" sz="1800">
                    <a:latin typeface="Corbel" panose="020B0503020204020204" pitchFamily="34" charset="0"/>
                    <a:cs typeface="Calibri"/>
                  </a:rPr>
                  <a:t> </a:t>
                </a:r>
                <a:r>
                  <a:rPr lang="en-US" sz="1800" spc="-4">
                    <a:latin typeface="Corbel" panose="020B0503020204020204" pitchFamily="34" charset="0"/>
                    <a:cs typeface="Calibri"/>
                  </a:rPr>
                  <a:t>calculate</a:t>
                </a:r>
                <a:r>
                  <a:rPr lang="en-US" sz="1800" spc="8">
                    <a:latin typeface="Corbel" panose="020B0503020204020204" pitchFamily="34" charset="0"/>
                    <a:cs typeface="Calibri"/>
                  </a:rPr>
                  <a:t> </a:t>
                </a:r>
                <a:r>
                  <a:rPr lang="en-US" sz="1800" spc="-4">
                    <a:latin typeface="Corbel" panose="020B0503020204020204" pitchFamily="34" charset="0"/>
                    <a:cs typeface="Calibri"/>
                  </a:rPr>
                  <a:t>gradient</a:t>
                </a:r>
                <a:r>
                  <a:rPr lang="en-US" sz="1800">
                    <a:latin typeface="Corbel" panose="020B0503020204020204" pitchFamily="34" charset="0"/>
                    <a:cs typeface="Calibri"/>
                  </a:rPr>
                  <a:t> </a:t>
                </a:r>
                <a:r>
                  <a:rPr lang="en-US" sz="1800" spc="-4">
                    <a:latin typeface="Corbel" panose="020B0503020204020204" pitchFamily="34" charset="0"/>
                    <a:cs typeface="Calibri"/>
                  </a:rPr>
                  <a:t>of</a:t>
                </a:r>
                <a:r>
                  <a:rPr lang="en-US" sz="1800" spc="4">
                    <a:latin typeface="Corbel" panose="020B0503020204020204" pitchFamily="34" charset="0"/>
                    <a:cs typeface="Calibri"/>
                  </a:rPr>
                  <a:t> </a:t>
                </a:r>
                <a14:m>
                  <m:oMath xmlns:m="http://schemas.openxmlformats.org/officeDocument/2006/math">
                    <m:r>
                      <a:rPr lang="en-US" spc="4">
                        <a:solidFill>
                          <a:srgbClr val="C00000"/>
                        </a:solidFill>
                        <a:latin typeface="Cambria Math" panose="02040503050406030204" pitchFamily="18" charset="0"/>
                        <a:cs typeface="Calibri"/>
                      </a:rPr>
                      <m:t>𝐽</m:t>
                    </m:r>
                    <m:d>
                      <m:dPr>
                        <m:ctrlPr>
                          <a:rPr lang="en-US" i="1" spc="4">
                            <a:solidFill>
                              <a:srgbClr val="C00000"/>
                            </a:solidFill>
                            <a:latin typeface="Cambria Math" panose="02040503050406030204" pitchFamily="18" charset="0"/>
                            <a:cs typeface="Calibri"/>
                          </a:rPr>
                        </m:ctrlPr>
                      </m:dPr>
                      <m:e>
                        <m:r>
                          <a:rPr lang="en-US" spc="4">
                            <a:solidFill>
                              <a:srgbClr val="C00000"/>
                            </a:solidFill>
                            <a:latin typeface="Cambria Math" panose="02040503050406030204" pitchFamily="18" charset="0"/>
                            <a:cs typeface="Calibri"/>
                          </a:rPr>
                          <m:t>𝜃</m:t>
                        </m:r>
                      </m:e>
                    </m:d>
                    <m:r>
                      <a:rPr lang="en-US" spc="4">
                        <a:solidFill>
                          <a:srgbClr val="C00000"/>
                        </a:solidFill>
                        <a:latin typeface="Cambria Math" panose="02040503050406030204" pitchFamily="18" charset="0"/>
                        <a:cs typeface="Calibri"/>
                      </a:rPr>
                      <m:t> </m:t>
                    </m:r>
                  </m:oMath>
                </a14:m>
                <a:r>
                  <a:rPr lang="en-US" sz="1800">
                    <a:latin typeface="Corbel" panose="020B0503020204020204" pitchFamily="34" charset="0"/>
                    <a:cs typeface="Calibri"/>
                  </a:rPr>
                  <a:t>, then </a:t>
                </a:r>
                <a:r>
                  <a:rPr lang="en-US" sz="1800" spc="-4">
                    <a:latin typeface="Corbel" panose="020B0503020204020204" pitchFamily="34" charset="0"/>
                    <a:cs typeface="Calibri"/>
                  </a:rPr>
                  <a:t>take </a:t>
                </a:r>
                <a:r>
                  <a:rPr lang="en-US" sz="1800" spc="-4">
                    <a:solidFill>
                      <a:srgbClr val="C00000"/>
                    </a:solidFill>
                    <a:latin typeface="Corbel" panose="020B0503020204020204" pitchFamily="34" charset="0"/>
                    <a:cs typeface="Calibri"/>
                  </a:rPr>
                  <a:t>small step in direction </a:t>
                </a:r>
                <a:r>
                  <a:rPr lang="en-US" sz="1800" spc="-398">
                    <a:solidFill>
                      <a:srgbClr val="C00000"/>
                    </a:solidFill>
                    <a:latin typeface="Corbel" panose="020B0503020204020204" pitchFamily="34" charset="0"/>
                    <a:cs typeface="Calibri"/>
                  </a:rPr>
                  <a:t> </a:t>
                </a:r>
                <a:r>
                  <a:rPr lang="en-US" sz="1800" spc="-4">
                    <a:solidFill>
                      <a:srgbClr val="C00000"/>
                    </a:solidFill>
                    <a:latin typeface="Corbel" panose="020B0503020204020204" pitchFamily="34" charset="0"/>
                    <a:cs typeface="Calibri"/>
                  </a:rPr>
                  <a:t>of</a:t>
                </a:r>
                <a:r>
                  <a:rPr lang="en-US" sz="1800">
                    <a:solidFill>
                      <a:srgbClr val="C00000"/>
                    </a:solidFill>
                    <a:latin typeface="Corbel" panose="020B0503020204020204" pitchFamily="34" charset="0"/>
                    <a:cs typeface="Calibri"/>
                  </a:rPr>
                  <a:t> </a:t>
                </a:r>
                <a:r>
                  <a:rPr lang="en-US" sz="1800" spc="-4">
                    <a:solidFill>
                      <a:srgbClr val="C00000"/>
                    </a:solidFill>
                    <a:latin typeface="Corbel" panose="020B0503020204020204" pitchFamily="34" charset="0"/>
                    <a:cs typeface="Calibri"/>
                  </a:rPr>
                  <a:t>negative</a:t>
                </a:r>
                <a:r>
                  <a:rPr lang="en-US" sz="1800">
                    <a:solidFill>
                      <a:srgbClr val="C00000"/>
                    </a:solidFill>
                    <a:latin typeface="Corbel" panose="020B0503020204020204" pitchFamily="34" charset="0"/>
                    <a:cs typeface="Calibri"/>
                  </a:rPr>
                  <a:t> </a:t>
                </a:r>
                <a:r>
                  <a:rPr lang="en-US" sz="1800" spc="-4">
                    <a:solidFill>
                      <a:srgbClr val="C00000"/>
                    </a:solidFill>
                    <a:latin typeface="Corbel" panose="020B0503020204020204" pitchFamily="34" charset="0"/>
                    <a:cs typeface="Calibri"/>
                  </a:rPr>
                  <a:t>gradient</a:t>
                </a:r>
                <a:r>
                  <a:rPr lang="en-US" sz="1800" spc="-4">
                    <a:latin typeface="Corbel" panose="020B0503020204020204" pitchFamily="34" charset="0"/>
                    <a:cs typeface="Calibri"/>
                  </a:rPr>
                  <a:t>.</a:t>
                </a:r>
                <a:r>
                  <a:rPr lang="en-US" sz="1800" spc="-11">
                    <a:latin typeface="Corbel" panose="020B0503020204020204" pitchFamily="34" charset="0"/>
                    <a:cs typeface="Calibri"/>
                  </a:rPr>
                  <a:t> </a:t>
                </a:r>
                <a:r>
                  <a:rPr lang="en-US" sz="1800" spc="-4">
                    <a:latin typeface="Corbel" panose="020B0503020204020204" pitchFamily="34" charset="0"/>
                    <a:cs typeface="Calibri"/>
                  </a:rPr>
                  <a:t>Repeat.</a:t>
                </a:r>
                <a:endParaRPr lang="en-US" sz="1800">
                  <a:latin typeface="Cambria Math"/>
                  <a:cs typeface="Cambria Math"/>
                </a:endParaRPr>
              </a:p>
              <a:p>
                <a:endParaRPr lang="en-US" sz="1800">
                  <a:latin typeface="Corbel" panose="020B0503020204020204" pitchFamily="34" charset="0"/>
                  <a:cs typeface="Calibri"/>
                </a:endParaRPr>
              </a:p>
              <a:p>
                <a:pPr marL="114300" indent="0">
                  <a:buNone/>
                </a:pPr>
                <a:endParaRPr lang="en-US"/>
              </a:p>
              <a:p>
                <a:endParaRPr lang="en-US"/>
              </a:p>
              <a:p>
                <a:r>
                  <a:rPr lang="en-US">
                    <a:latin typeface="Corbel" panose="020B0503020204020204" pitchFamily="34" charset="0"/>
                  </a:rPr>
                  <a:t>Note: Our objectives may not be </a:t>
                </a:r>
                <a:br>
                  <a:rPr lang="en-US">
                    <a:latin typeface="Corbel" panose="020B0503020204020204" pitchFamily="34" charset="0"/>
                  </a:rPr>
                </a:br>
                <a:r>
                  <a:rPr lang="en-US">
                    <a:latin typeface="Corbel" panose="020B0503020204020204" pitchFamily="34" charset="0"/>
                  </a:rPr>
                  <a:t>convex like this. But life turns out to be okay! </a:t>
                </a:r>
              </a:p>
            </p:txBody>
          </p:sp>
        </mc:Choice>
        <mc:Fallback xmlns="">
          <p:sp>
            <p:nvSpPr>
              <p:cNvPr id="3" name="Content Placeholder 2">
                <a:extLst>
                  <a:ext uri="{FF2B5EF4-FFF2-40B4-BE49-F238E27FC236}">
                    <a16:creationId xmlns:a16="http://schemas.microsoft.com/office/drawing/2014/main" id="{89019680-E448-F182-6896-6662C5FA7E8E}"/>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528" t="-2574"/>
                </a:stretch>
              </a:blipFill>
            </p:spPr>
            <p:txBody>
              <a:bodyPr/>
              <a:lstStyle/>
              <a:p>
                <a:r>
                  <a:rPr lang="en-US">
                    <a:noFill/>
                  </a:rPr>
                  <a:t> </a:t>
                </a:r>
              </a:p>
            </p:txBody>
          </p:sp>
        </mc:Fallback>
      </mc:AlternateContent>
      <p:pic>
        <p:nvPicPr>
          <p:cNvPr id="4" name="object 6">
            <a:extLst>
              <a:ext uri="{FF2B5EF4-FFF2-40B4-BE49-F238E27FC236}">
                <a16:creationId xmlns:a16="http://schemas.microsoft.com/office/drawing/2014/main" id="{5C10F333-7504-AB81-A7B7-C455636E6771}"/>
              </a:ext>
            </a:extLst>
          </p:cNvPr>
          <p:cNvPicPr/>
          <p:nvPr/>
        </p:nvPicPr>
        <p:blipFill>
          <a:blip r:embed="rId3" cstate="print"/>
          <a:stretch>
            <a:fillRect/>
          </a:stretch>
        </p:blipFill>
        <p:spPr>
          <a:xfrm>
            <a:off x="5217886" y="2751140"/>
            <a:ext cx="3439389" cy="1981200"/>
          </a:xfrm>
          <a:prstGeom prst="rect">
            <a:avLst/>
          </a:prstGeom>
        </p:spPr>
      </p:pic>
    </p:spTree>
    <p:extLst>
      <p:ext uri="{BB962C8B-B14F-4D97-AF65-F5344CB8AC3E}">
        <p14:creationId xmlns:p14="http://schemas.microsoft.com/office/powerpoint/2010/main" val="121811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a:t>Neural Networks: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pPr>
              <a:buFont typeface="+mj-lt"/>
              <a:buAutoNum type="arabicPeriod"/>
            </a:pPr>
            <a:r>
              <a:rPr lang="en-US" dirty="0"/>
              <a:t>Defining neural networks (feedforward nets)</a:t>
            </a:r>
          </a:p>
          <a:p>
            <a:pPr>
              <a:buFont typeface="+mj-lt"/>
              <a:buAutoNum type="arabicPeriod"/>
            </a:pPr>
            <a:r>
              <a:rPr lang="en-US" dirty="0"/>
              <a:t>Neural nets: brief history </a:t>
            </a:r>
          </a:p>
          <a:p>
            <a:pPr>
              <a:buFont typeface="+mj-lt"/>
              <a:buAutoNum type="arabicPeriod"/>
            </a:pPr>
            <a:r>
              <a:rPr lang="en-US" dirty="0"/>
              <a:t>Algebra background for training neural nets </a:t>
            </a:r>
          </a:p>
          <a:p>
            <a:pPr>
              <a:buFont typeface="+mj-lt"/>
              <a:buAutoNum type="arabicPeriod"/>
            </a:pPr>
            <a:r>
              <a:rPr lang="en-US" dirty="0"/>
              <a:t>Training neural networks: analytical backpropagation</a:t>
            </a:r>
          </a:p>
          <a:p>
            <a:pPr>
              <a:buFont typeface="+mj-lt"/>
              <a:buAutoNum type="arabicPeriod"/>
            </a:pPr>
            <a:r>
              <a:rPr lang="en-US" dirty="0"/>
              <a:t>Backprop in practice </a:t>
            </a:r>
          </a:p>
          <a:p>
            <a:pPr marL="0" indent="0">
              <a:buNone/>
            </a:pPr>
            <a:endParaRPr lang="en-US" dirty="0"/>
          </a:p>
          <a:p>
            <a:pPr>
              <a:buFont typeface="+mj-lt"/>
              <a:buAutoNum type="arabicPeriod"/>
            </a:pPr>
            <a:endParaRPr lang="en-US" dirty="0"/>
          </a:p>
          <a:p>
            <a:pPr marL="114300" indent="0">
              <a:buNone/>
            </a:pPr>
            <a:r>
              <a:rPr lang="en-US" b="1" dirty="0"/>
              <a:t>Chapter goal: </a:t>
            </a:r>
            <a:r>
              <a:rPr lang="en-US" dirty="0"/>
              <a:t>Get comfortable with thinking, designing and building neural networks — very powerful modeling tools. </a:t>
            </a:r>
          </a:p>
        </p:txBody>
      </p:sp>
    </p:spTree>
    <p:extLst>
      <p:ext uri="{BB962C8B-B14F-4D97-AF65-F5344CB8AC3E}">
        <p14:creationId xmlns:p14="http://schemas.microsoft.com/office/powerpoint/2010/main" val="32603010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4"/>
              <a:t>Gradient Descent (1): </a:t>
            </a:r>
            <a:r>
              <a:rPr lang="en-US"/>
              <a:t>Intuition</a:t>
            </a:r>
          </a:p>
        </p:txBody>
      </p:sp>
      <p:sp>
        <p:nvSpPr>
          <p:cNvPr id="6" name="Content Placeholder 5">
            <a:extLst>
              <a:ext uri="{FF2B5EF4-FFF2-40B4-BE49-F238E27FC236}">
                <a16:creationId xmlns:a16="http://schemas.microsoft.com/office/drawing/2014/main" id="{2D88568F-CAF7-0F3E-FF26-9F3679CD6598}"/>
              </a:ext>
            </a:extLst>
          </p:cNvPr>
          <p:cNvSpPr>
            <a:spLocks noGrp="1"/>
          </p:cNvSpPr>
          <p:nvPr>
            <p:ph type="body" sz="quarter" idx="16"/>
          </p:nvPr>
        </p:nvSpPr>
        <p:spPr/>
        <p:txBody>
          <a:bodyPr/>
          <a:lstStyle/>
          <a:p>
            <a:r>
              <a:rPr lang="en-US"/>
              <a:t>Imagine you’re blindfolded </a:t>
            </a:r>
          </a:p>
          <a:p>
            <a:r>
              <a:rPr lang="en-US"/>
              <a:t>Need to walk down a hill </a:t>
            </a:r>
          </a:p>
          <a:p>
            <a:r>
              <a:rPr lang="en-US"/>
              <a:t>You can use your hands </a:t>
            </a:r>
            <a:br>
              <a:rPr lang="en-US"/>
            </a:br>
            <a:r>
              <a:rPr lang="en-US"/>
              <a:t>to find the directions </a:t>
            </a:r>
            <a:br>
              <a:rPr lang="en-US"/>
            </a:br>
            <a:r>
              <a:rPr lang="en-US"/>
              <a:t>that may be downhill</a:t>
            </a:r>
          </a:p>
        </p:txBody>
      </p:sp>
      <p:sp>
        <p:nvSpPr>
          <p:cNvPr id="3" name="object 4"/>
          <p:cNvSpPr/>
          <p:nvPr/>
        </p:nvSpPr>
        <p:spPr>
          <a:xfrm>
            <a:off x="3571813" y="1456436"/>
            <a:ext cx="5406964" cy="3385474"/>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4" name="object 5"/>
          <p:cNvSpPr/>
          <p:nvPr/>
        </p:nvSpPr>
        <p:spPr>
          <a:xfrm>
            <a:off x="3675542" y="2845427"/>
            <a:ext cx="411524" cy="550855"/>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7" name="TextBox 6">
            <a:extLst>
              <a:ext uri="{FF2B5EF4-FFF2-40B4-BE49-F238E27FC236}">
                <a16:creationId xmlns:a16="http://schemas.microsoft.com/office/drawing/2014/main" id="{33A1979A-8100-F66C-FAEE-B016BDA3A801}"/>
              </a:ext>
            </a:extLst>
          </p:cNvPr>
          <p:cNvSpPr txBox="1"/>
          <p:nvPr/>
        </p:nvSpPr>
        <p:spPr>
          <a:xfrm>
            <a:off x="2669257" y="4860017"/>
            <a:ext cx="3805486" cy="253916"/>
          </a:xfrm>
          <a:prstGeom prst="rect">
            <a:avLst/>
          </a:prstGeom>
          <a:noFill/>
        </p:spPr>
        <p:txBody>
          <a:bodyPr wrap="square" rtlCol="0">
            <a:spAutoFit/>
          </a:bodyPr>
          <a:lstStyle/>
          <a:p>
            <a:pPr algn="ctr"/>
            <a:r>
              <a:rPr lang="en-US" sz="1050">
                <a:solidFill>
                  <a:schemeClr val="bg1">
                    <a:lumMod val="50000"/>
                  </a:schemeClr>
                </a:solidFill>
                <a:latin typeface="Corbel" panose="020B0503020204020204" pitchFamily="34" charset="0"/>
              </a:rPr>
              <a:t>[slide: Andrej </a:t>
            </a:r>
            <a:r>
              <a:rPr lang="en-US" sz="1050" err="1">
                <a:solidFill>
                  <a:schemeClr val="bg1">
                    <a:lumMod val="50000"/>
                  </a:schemeClr>
                </a:solidFill>
                <a:latin typeface="Corbel" panose="020B0503020204020204" pitchFamily="34" charset="0"/>
              </a:rPr>
              <a:t>Karpathy</a:t>
            </a:r>
            <a:r>
              <a:rPr lang="en-US" sz="105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4085093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4"/>
              <a:t>Gradient Descent (2): </a:t>
            </a:r>
            <a:r>
              <a:rPr lang="en-US"/>
              <a:t>Intuition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D88568F-CAF7-0F3E-FF26-9F3679CD6598}"/>
                  </a:ext>
                </a:extLst>
              </p:cNvPr>
              <p:cNvSpPr>
                <a:spLocks noGrp="1"/>
              </p:cNvSpPr>
              <p:nvPr>
                <p:ph type="body" sz="quarter" idx="16"/>
              </p:nvPr>
            </p:nvSpPr>
            <p:spPr/>
            <p:txBody>
              <a:bodyPr/>
              <a:lstStyle/>
              <a:p>
                <a:r>
                  <a:rPr lang="en-US" sz="1800" kern="1200" spc="-4">
                    <a:solidFill>
                      <a:prstClr val="black"/>
                    </a:solidFill>
                    <a:ea typeface="+mn-ea"/>
                  </a:rPr>
                  <a:t>In 1-dimension, the </a:t>
                </a:r>
                <a:r>
                  <a:rPr lang="en-US" sz="1800" b="1" kern="1200" spc="-4">
                    <a:solidFill>
                      <a:srgbClr val="C00000"/>
                    </a:solidFill>
                    <a:ea typeface="+mn-ea"/>
                  </a:rPr>
                  <a:t>derivative</a:t>
                </a:r>
                <a:r>
                  <a:rPr lang="en-US" sz="1800" kern="1200" spc="-4">
                    <a:solidFill>
                      <a:prstClr val="black"/>
                    </a:solidFill>
                    <a:ea typeface="+mn-ea"/>
                  </a:rPr>
                  <a:t> of a</a:t>
                </a:r>
                <a:r>
                  <a:rPr lang="en-US" sz="1800" kern="1200" spc="49">
                    <a:solidFill>
                      <a:prstClr val="black"/>
                    </a:solidFill>
                    <a:ea typeface="+mn-ea"/>
                  </a:rPr>
                  <a:t> </a:t>
                </a:r>
                <a:r>
                  <a:rPr lang="en-US" sz="1800" kern="1200" spc="-4">
                    <a:solidFill>
                      <a:prstClr val="black"/>
                    </a:solidFill>
                    <a:ea typeface="+mn-ea"/>
                  </a:rPr>
                  <a:t>function:</a:t>
                </a:r>
                <a:endParaRPr lang="en-US" sz="1800" kern="1200">
                  <a:solidFill>
                    <a:prstClr val="black"/>
                  </a:solidFill>
                  <a:ea typeface="+mn-ea"/>
                </a:endParaRPr>
              </a:p>
              <a:p>
                <a:endParaRPr lang="en-US" sz="1800" kern="1200" spc="-4">
                  <a:solidFill>
                    <a:prstClr val="black"/>
                  </a:solidFill>
                  <a:ea typeface="+mn-ea"/>
                </a:endParaRPr>
              </a:p>
              <a:p>
                <a:r>
                  <a:rPr lang="en-US" sz="1800" kern="1200" spc="-4">
                    <a:solidFill>
                      <a:prstClr val="black"/>
                    </a:solidFill>
                    <a:ea typeface="+mn-ea"/>
                  </a:rPr>
                  <a:t>Why step in direction of negative gradient? </a:t>
                </a:r>
              </a:p>
              <a:p>
                <a:pPr lvl="1"/>
                <a:r>
                  <a:rPr lang="en-US" sz="1800" kern="1200" spc="-4">
                    <a:solidFill>
                      <a:prstClr val="black"/>
                    </a:solidFill>
                    <a:ea typeface="+mn-ea"/>
                  </a:rPr>
                  <a:t>Gradient quantifies how rapidly the </a:t>
                </a:r>
                <a:br>
                  <a:rPr lang="en-US" sz="1800" kern="1200" spc="-4">
                    <a:solidFill>
                      <a:prstClr val="black"/>
                    </a:solidFill>
                    <a:ea typeface="+mn-ea"/>
                  </a:rPr>
                </a:br>
                <a:r>
                  <a:rPr lang="en-US" sz="1800" kern="1200" spc="-4">
                    <a:solidFill>
                      <a:prstClr val="black"/>
                    </a:solidFill>
                    <a:ea typeface="+mn-ea"/>
                  </a:rPr>
                  <a:t>function </a:t>
                </a:r>
                <a14:m>
                  <m:oMath xmlns:m="http://schemas.openxmlformats.org/officeDocument/2006/math">
                    <m:r>
                      <a:rPr lang="en-US" sz="1800" b="0" i="1" smtClean="0">
                        <a:latin typeface="Cambria Math" panose="02040503050406030204" pitchFamily="18" charset="0"/>
                      </a:rPr>
                      <m:t>𝐿</m:t>
                    </m:r>
                    <m:r>
                      <a:rPr lang="en-US" sz="1800" b="0" i="1" smtClean="0">
                        <a:latin typeface="Cambria Math" panose="02040503050406030204" pitchFamily="18" charset="0"/>
                      </a:rPr>
                      <m:t>(</m:t>
                    </m:r>
                    <m:r>
                      <a:rPr lang="en-US" sz="1800" b="0" i="1" smtClean="0">
                        <a:latin typeface="Cambria Math" panose="02040503050406030204" pitchFamily="18" charset="0"/>
                      </a:rPr>
                      <m:t>𝜃</m:t>
                    </m:r>
                    <m:r>
                      <a:rPr lang="en-US" sz="1800" b="0" i="1" smtClean="0">
                        <a:latin typeface="Cambria Math" panose="02040503050406030204" pitchFamily="18" charset="0"/>
                      </a:rPr>
                      <m:t>)</m:t>
                    </m:r>
                  </m:oMath>
                </a14:m>
                <a:r>
                  <a:rPr lang="en-US" sz="1800" kern="1200" spc="-4">
                    <a:solidFill>
                      <a:prstClr val="black"/>
                    </a:solidFill>
                    <a:ea typeface="+mn-ea"/>
                  </a:rPr>
                  <a:t> varies when we change </a:t>
                </a:r>
                <a:br>
                  <a:rPr lang="en-US" sz="1800" kern="1200" spc="-4">
                    <a:solidFill>
                      <a:prstClr val="black"/>
                    </a:solidFill>
                    <a:ea typeface="+mn-ea"/>
                  </a:rPr>
                </a:br>
                <a:r>
                  <a:rPr lang="en-US" sz="1800" kern="1200" spc="-4">
                    <a:solidFill>
                      <a:prstClr val="black"/>
                    </a:solidFill>
                    <a:ea typeface="+mn-ea"/>
                  </a:rPr>
                  <a:t>the argument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𝑗</m:t>
                        </m:r>
                      </m:sub>
                    </m:sSub>
                  </m:oMath>
                </a14:m>
                <a:r>
                  <a:rPr lang="en-US" sz="1800" kern="1200" spc="-4">
                    <a:solidFill>
                      <a:prstClr val="black"/>
                    </a:solidFill>
                    <a:ea typeface="+mn-ea"/>
                  </a:rPr>
                  <a:t> by a tiny amount.</a:t>
                </a:r>
              </a:p>
              <a:p>
                <a:pPr lvl="1"/>
                <a:endParaRPr lang="en-US" kern="1200" spc="-4">
                  <a:solidFill>
                    <a:prstClr val="black"/>
                  </a:solidFill>
                  <a:ea typeface="+mn-ea"/>
                </a:endParaRPr>
              </a:p>
              <a:p>
                <a:endParaRPr lang="en-US"/>
              </a:p>
            </p:txBody>
          </p:sp>
        </mc:Choice>
        <mc:Fallback xmlns="">
          <p:sp>
            <p:nvSpPr>
              <p:cNvPr id="6" name="Content Placeholder 5">
                <a:extLst>
                  <a:ext uri="{FF2B5EF4-FFF2-40B4-BE49-F238E27FC236}">
                    <a16:creationId xmlns:a16="http://schemas.microsoft.com/office/drawing/2014/main" id="{2D88568F-CAF7-0F3E-FF26-9F3679CD6598}"/>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528" t="-17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2046D7-CE2F-FB7A-F57E-81DB5A13090F}"/>
                  </a:ext>
                </a:extLst>
              </p:cNvPr>
              <p:cNvSpPr txBox="1"/>
              <p:nvPr/>
            </p:nvSpPr>
            <p:spPr>
              <a:xfrm>
                <a:off x="5632713" y="1229778"/>
                <a:ext cx="2810256" cy="656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m:t>
                          </m:r>
                          <m:r>
                            <a:rPr lang="en-US" sz="1800" b="0" i="1" smtClean="0">
                              <a:latin typeface="Cambria Math" panose="02040503050406030204" pitchFamily="18" charset="0"/>
                            </a:rPr>
                            <m:t>𝐿</m:t>
                          </m:r>
                        </m:num>
                        <m:den>
                          <m:r>
                            <a:rPr lang="en-US" sz="1800" i="1">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𝑗</m:t>
                              </m:r>
                            </m:sub>
                          </m:sSub>
                        </m:den>
                      </m:f>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limLow>
                            <m:limLowPr>
                              <m:ctrlPr>
                                <a:rPr lang="en-US" sz="1800" b="0" i="1" smtClean="0">
                                  <a:latin typeface="Cambria Math" panose="02040503050406030204" pitchFamily="18" charset="0"/>
                                </a:rPr>
                              </m:ctrlPr>
                            </m:limLowPr>
                            <m:e>
                              <m:r>
                                <m:rPr>
                                  <m:sty m:val="p"/>
                                </m:rPr>
                                <a:rPr lang="en-US" sz="1800" b="0" i="0" smtClean="0">
                                  <a:latin typeface="Cambria Math" panose="02040503050406030204" pitchFamily="18" charset="0"/>
                                </a:rPr>
                                <m:t>lim</m:t>
                              </m:r>
                            </m:e>
                            <m:lim>
                              <m:r>
                                <a:rPr lang="en-US" sz="1800" b="0" i="1" smtClean="0">
                                  <a:latin typeface="Cambria Math" panose="02040503050406030204" pitchFamily="18" charset="0"/>
                                </a:rPr>
                                <m:t>h</m:t>
                              </m:r>
                              <m:r>
                                <a:rPr lang="en-US" sz="1800" b="0" i="1" smtClean="0">
                                  <a:latin typeface="Cambria Math" panose="02040503050406030204" pitchFamily="18" charset="0"/>
                                </a:rPr>
                                <m:t>→0</m:t>
                              </m:r>
                            </m:lim>
                          </m:limLow>
                        </m:fName>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𝐿</m:t>
                              </m:r>
                              <m:d>
                                <m:dPr>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𝑗</m:t>
                                      </m:r>
                                    </m:sub>
                                  </m:sSub>
                                  <m:r>
                                    <a:rPr lang="en-US" sz="1800" b="0" i="1" smtClean="0">
                                      <a:latin typeface="Cambria Math" panose="02040503050406030204" pitchFamily="18" charset="0"/>
                                    </a:rPr>
                                    <m:t>+</m:t>
                                  </m:r>
                                  <m:r>
                                    <a:rPr lang="en-US" sz="1800" b="0" i="1" smtClean="0">
                                      <a:latin typeface="Cambria Math" panose="02040503050406030204" pitchFamily="18" charset="0"/>
                                    </a:rPr>
                                    <m:t>h</m:t>
                                  </m:r>
                                </m:e>
                              </m:d>
                              <m:r>
                                <a:rPr lang="en-US" sz="1800" b="0" i="1" smtClean="0">
                                  <a:latin typeface="Cambria Math" panose="02040503050406030204" pitchFamily="18" charset="0"/>
                                </a:rPr>
                                <m:t>−</m:t>
                              </m:r>
                              <m:r>
                                <a:rPr lang="en-US" sz="1800" i="1">
                                  <a:latin typeface="Cambria Math" panose="02040503050406030204" pitchFamily="18" charset="0"/>
                                </a:rPr>
                                <m:t>𝐿</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𝑗</m:t>
                                  </m:r>
                                </m:sub>
                              </m:sSub>
                              <m:r>
                                <a:rPr lang="en-US" sz="1800" i="1">
                                  <a:latin typeface="Cambria Math" panose="02040503050406030204" pitchFamily="18" charset="0"/>
                                </a:rPr>
                                <m:t>)</m:t>
                              </m:r>
                            </m:num>
                            <m:den>
                              <m:r>
                                <a:rPr lang="en-US" sz="1800" b="0" i="1" smtClean="0">
                                  <a:latin typeface="Cambria Math" panose="02040503050406030204" pitchFamily="18" charset="0"/>
                                </a:rPr>
                                <m:t>h</m:t>
                              </m:r>
                            </m:den>
                          </m:f>
                        </m:e>
                      </m:func>
                    </m:oMath>
                  </m:oMathPara>
                </a14:m>
                <a:endParaRPr lang="en-US"/>
              </a:p>
            </p:txBody>
          </p:sp>
        </mc:Choice>
        <mc:Fallback xmlns="">
          <p:sp>
            <p:nvSpPr>
              <p:cNvPr id="8" name="TextBox 7">
                <a:extLst>
                  <a:ext uri="{FF2B5EF4-FFF2-40B4-BE49-F238E27FC236}">
                    <a16:creationId xmlns:a16="http://schemas.microsoft.com/office/drawing/2014/main" id="{E52046D7-CE2F-FB7A-F57E-81DB5A13090F}"/>
                  </a:ext>
                </a:extLst>
              </p:cNvPr>
              <p:cNvSpPr txBox="1">
                <a:spLocks noRot="1" noChangeAspect="1" noMove="1" noResize="1" noEditPoints="1" noAdjustHandles="1" noChangeArrowheads="1" noChangeShapeType="1" noTextEdit="1"/>
              </p:cNvSpPr>
              <p:nvPr/>
            </p:nvSpPr>
            <p:spPr>
              <a:xfrm>
                <a:off x="5632713" y="1229778"/>
                <a:ext cx="2810256" cy="656142"/>
              </a:xfrm>
              <a:prstGeom prst="rect">
                <a:avLst/>
              </a:prstGeom>
              <a:blipFill>
                <a:blip r:embed="rId4"/>
                <a:stretch>
                  <a:fillRect b="-935"/>
                </a:stretch>
              </a:blipFill>
            </p:spPr>
            <p:txBody>
              <a:bodyPr/>
              <a:lstStyle/>
              <a:p>
                <a:r>
                  <a:rPr lang="en-US">
                    <a:noFill/>
                  </a:rPr>
                  <a:t> </a:t>
                </a:r>
              </a:p>
            </p:txBody>
          </p:sp>
        </mc:Fallback>
      </mc:AlternateContent>
      <p:pic>
        <p:nvPicPr>
          <p:cNvPr id="9" name="Picture 2" descr="https://upload.wikimedia.org/wikipedia/commons/thumb/d/d2/Tangent-calculus.svg/823px-Tangent-calculus.svg.png">
            <a:extLst>
              <a:ext uri="{FF2B5EF4-FFF2-40B4-BE49-F238E27FC236}">
                <a16:creationId xmlns:a16="http://schemas.microsoft.com/office/drawing/2014/main" id="{A6E2B045-F887-1A37-80B0-6CEDCBE02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2116124"/>
            <a:ext cx="3529603" cy="25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96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285B-8141-A9B3-1274-EA0345C86274}"/>
              </a:ext>
            </a:extLst>
          </p:cNvPr>
          <p:cNvSpPr>
            <a:spLocks noGrp="1"/>
          </p:cNvSpPr>
          <p:nvPr>
            <p:ph type="title"/>
          </p:nvPr>
        </p:nvSpPr>
        <p:spPr/>
        <p:txBody>
          <a:bodyPr>
            <a:normAutofit/>
          </a:bodyPr>
          <a:lstStyle/>
          <a:p>
            <a:r>
              <a:rPr lang="en-US" spc="-4"/>
              <a:t>Gradient Descent (3)</a:t>
            </a:r>
            <a:endParaRPr lang="en-US"/>
          </a:p>
        </p:txBody>
      </p:sp>
      <p:sp>
        <p:nvSpPr>
          <p:cNvPr id="3" name="Content Placeholder 2">
            <a:extLst>
              <a:ext uri="{FF2B5EF4-FFF2-40B4-BE49-F238E27FC236}">
                <a16:creationId xmlns:a16="http://schemas.microsoft.com/office/drawing/2014/main" id="{89019680-E448-F182-6896-6662C5FA7E8E}"/>
              </a:ext>
            </a:extLst>
          </p:cNvPr>
          <p:cNvSpPr>
            <a:spLocks noGrp="1"/>
          </p:cNvSpPr>
          <p:nvPr>
            <p:ph type="body" sz="quarter" idx="16"/>
          </p:nvPr>
        </p:nvSpPr>
        <p:spPr/>
        <p:txBody>
          <a:bodyPr>
            <a:normAutofit fontScale="92500" lnSpcReduction="10000"/>
          </a:bodyPr>
          <a:lstStyle/>
          <a:p>
            <a:r>
              <a:rPr lang="en-US" sz="1800" spc="-4">
                <a:latin typeface="Corbel" panose="020B0503020204020204" pitchFamily="34" charset="0"/>
                <a:cs typeface="Calibri"/>
              </a:rPr>
              <a:t>Update equation (in matrix</a:t>
            </a:r>
            <a:r>
              <a:rPr lang="en-US" sz="1800" spc="-8">
                <a:latin typeface="Corbel" panose="020B0503020204020204" pitchFamily="34" charset="0"/>
                <a:cs typeface="Calibri"/>
              </a:rPr>
              <a:t> </a:t>
            </a:r>
            <a:r>
              <a:rPr lang="en-US" sz="1800" spc="-4">
                <a:latin typeface="Corbel" panose="020B0503020204020204" pitchFamily="34" charset="0"/>
                <a:cs typeface="Calibri"/>
              </a:rPr>
              <a:t>notation):</a:t>
            </a:r>
            <a:endParaRPr lang="en-US" sz="1800">
              <a:latin typeface="Corbel" panose="020B0503020204020204" pitchFamily="34" charset="0"/>
              <a:cs typeface="Calibri"/>
            </a:endParaRPr>
          </a:p>
          <a:p>
            <a:endParaRPr lang="en-US">
              <a:latin typeface="Corbel" panose="020B0503020204020204" pitchFamily="34" charset="0"/>
            </a:endParaRPr>
          </a:p>
          <a:p>
            <a:pPr marL="114300" indent="0">
              <a:buNone/>
            </a:pPr>
            <a:endParaRPr lang="en-US">
              <a:latin typeface="Corbel" panose="020B0503020204020204" pitchFamily="34" charset="0"/>
            </a:endParaRPr>
          </a:p>
          <a:p>
            <a:r>
              <a:rPr lang="en-US" sz="1800" spc="-4">
                <a:latin typeface="Corbel" panose="020B0503020204020204" pitchFamily="34" charset="0"/>
                <a:cs typeface="Calibri"/>
              </a:rPr>
              <a:t>Update</a:t>
            </a:r>
            <a:r>
              <a:rPr lang="en-US" sz="1800" spc="4">
                <a:latin typeface="Corbel" panose="020B0503020204020204" pitchFamily="34" charset="0"/>
                <a:cs typeface="Calibri"/>
              </a:rPr>
              <a:t> </a:t>
            </a:r>
            <a:r>
              <a:rPr lang="en-US" sz="1800" spc="-4">
                <a:latin typeface="Corbel" panose="020B0503020204020204" pitchFamily="34" charset="0"/>
                <a:cs typeface="Calibri"/>
              </a:rPr>
              <a:t>equation</a:t>
            </a:r>
            <a:r>
              <a:rPr lang="en-US" sz="1800">
                <a:latin typeface="Corbel" panose="020B0503020204020204" pitchFamily="34" charset="0"/>
                <a:cs typeface="Calibri"/>
              </a:rPr>
              <a:t> </a:t>
            </a:r>
            <a:r>
              <a:rPr lang="en-US" sz="1800" spc="-4">
                <a:latin typeface="Corbel" panose="020B0503020204020204" pitchFamily="34" charset="0"/>
                <a:cs typeface="Calibri"/>
              </a:rPr>
              <a:t>(for</a:t>
            </a:r>
            <a:r>
              <a:rPr lang="en-US" sz="1800">
                <a:latin typeface="Corbel" panose="020B0503020204020204" pitchFamily="34" charset="0"/>
                <a:cs typeface="Calibri"/>
              </a:rPr>
              <a:t> </a:t>
            </a:r>
            <a:r>
              <a:rPr lang="en-US" sz="1800" spc="-4">
                <a:latin typeface="Corbel" panose="020B0503020204020204" pitchFamily="34" charset="0"/>
                <a:cs typeface="Calibri"/>
              </a:rPr>
              <a:t>single</a:t>
            </a:r>
            <a:r>
              <a:rPr lang="en-US" sz="1800" spc="4">
                <a:latin typeface="Corbel" panose="020B0503020204020204" pitchFamily="34" charset="0"/>
                <a:cs typeface="Calibri"/>
              </a:rPr>
              <a:t> </a:t>
            </a:r>
            <a:r>
              <a:rPr lang="en-US" sz="1800" spc="-4">
                <a:latin typeface="Corbel" panose="020B0503020204020204" pitchFamily="34" charset="0"/>
                <a:cs typeface="Calibri"/>
              </a:rPr>
              <a:t>parameter):</a:t>
            </a:r>
            <a:endParaRPr lang="en-US" sz="1800">
              <a:latin typeface="Corbel" panose="020B0503020204020204" pitchFamily="34" charset="0"/>
              <a:cs typeface="Calibri"/>
            </a:endParaRPr>
          </a:p>
          <a:p>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a:p>
            <a:r>
              <a:rPr lang="en-US" sz="1800" spc="-4">
                <a:latin typeface="Corbel" panose="020B0503020204020204" pitchFamily="34" charset="0"/>
                <a:cs typeface="Calibri"/>
              </a:rPr>
              <a:t>Algo</a:t>
            </a:r>
            <a:r>
              <a:rPr lang="en-US" sz="1800">
                <a:latin typeface="Corbel" panose="020B0503020204020204" pitchFamily="34" charset="0"/>
                <a:cs typeface="Calibri"/>
              </a:rPr>
              <a:t>ri</a:t>
            </a:r>
            <a:r>
              <a:rPr lang="en-US" sz="1800" spc="-4">
                <a:latin typeface="Corbel" panose="020B0503020204020204" pitchFamily="34" charset="0"/>
                <a:cs typeface="Calibri"/>
              </a:rPr>
              <a:t>t</a:t>
            </a:r>
            <a:r>
              <a:rPr lang="en-US" sz="1800">
                <a:latin typeface="Corbel" panose="020B0503020204020204" pitchFamily="34" charset="0"/>
                <a:cs typeface="Calibri"/>
              </a:rPr>
              <a:t>h</a:t>
            </a:r>
            <a:r>
              <a:rPr lang="en-US" sz="1800" spc="-4">
                <a:latin typeface="Corbel" panose="020B0503020204020204" pitchFamily="34" charset="0"/>
                <a:cs typeface="Calibri"/>
              </a:rPr>
              <a:t>m</a:t>
            </a:r>
            <a:r>
              <a:rPr lang="en-US" sz="1800">
                <a:latin typeface="Corbel" panose="020B0503020204020204" pitchFamily="34" charset="0"/>
                <a:cs typeface="Calibri"/>
              </a:rPr>
              <a:t>:</a:t>
            </a:r>
          </a:p>
          <a:p>
            <a:endParaRPr lang="en-US">
              <a:latin typeface="Corbel" panose="020B0503020204020204" pitchFamily="34" charset="0"/>
            </a:endParaRPr>
          </a:p>
        </p:txBody>
      </p:sp>
      <p:pic>
        <p:nvPicPr>
          <p:cNvPr id="7" name="object 6">
            <a:extLst>
              <a:ext uri="{FF2B5EF4-FFF2-40B4-BE49-F238E27FC236}">
                <a16:creationId xmlns:a16="http://schemas.microsoft.com/office/drawing/2014/main" id="{DD8FDBB6-1F9C-F60E-C996-A6EE9A747F62}"/>
              </a:ext>
            </a:extLst>
          </p:cNvPr>
          <p:cNvPicPr/>
          <p:nvPr/>
        </p:nvPicPr>
        <p:blipFill>
          <a:blip r:embed="rId3" cstate="print"/>
          <a:stretch>
            <a:fillRect/>
          </a:stretch>
        </p:blipFill>
        <p:spPr>
          <a:xfrm>
            <a:off x="2142758" y="4203324"/>
            <a:ext cx="4343007" cy="746777"/>
          </a:xfrm>
          <a:prstGeom prst="rect">
            <a:avLst/>
          </a:prstGeom>
        </p:spPr>
      </p:pic>
      <p:pic>
        <p:nvPicPr>
          <p:cNvPr id="12" name="object 7">
            <a:extLst>
              <a:ext uri="{FF2B5EF4-FFF2-40B4-BE49-F238E27FC236}">
                <a16:creationId xmlns:a16="http://schemas.microsoft.com/office/drawing/2014/main" id="{E9EEC76E-1B9F-F1EB-E124-30CE634FEF9E}"/>
              </a:ext>
            </a:extLst>
          </p:cNvPr>
          <p:cNvPicPr/>
          <p:nvPr/>
        </p:nvPicPr>
        <p:blipFill>
          <a:blip r:embed="rId4" cstate="print"/>
          <a:stretch>
            <a:fillRect/>
          </a:stretch>
        </p:blipFill>
        <p:spPr>
          <a:xfrm>
            <a:off x="3162269" y="1780042"/>
            <a:ext cx="2839387" cy="301313"/>
          </a:xfrm>
          <a:prstGeom prst="rect">
            <a:avLst/>
          </a:prstGeom>
        </p:spPr>
      </p:pic>
      <p:sp>
        <p:nvSpPr>
          <p:cNvPr id="13" name="object 8">
            <a:extLst>
              <a:ext uri="{FF2B5EF4-FFF2-40B4-BE49-F238E27FC236}">
                <a16:creationId xmlns:a16="http://schemas.microsoft.com/office/drawing/2014/main" id="{293F8657-CE6C-B47F-5D23-ECAEEFBDE0F4}"/>
              </a:ext>
            </a:extLst>
          </p:cNvPr>
          <p:cNvSpPr txBox="1"/>
          <p:nvPr/>
        </p:nvSpPr>
        <p:spPr>
          <a:xfrm>
            <a:off x="5027170" y="1123247"/>
            <a:ext cx="3161030" cy="339837"/>
          </a:xfrm>
          <a:prstGeom prst="rect">
            <a:avLst/>
          </a:prstGeom>
          <a:ln w="28575">
            <a:solidFill>
              <a:srgbClr val="8A007F"/>
            </a:solidFill>
          </a:ln>
        </p:spPr>
        <p:txBody>
          <a:bodyPr vert="horz" wrap="square" lIns="0" tIns="31750" rIns="0" bIns="0" rtlCol="0">
            <a:spAutoFit/>
          </a:bodyPr>
          <a:lstStyle/>
          <a:p>
            <a:pPr marL="118745">
              <a:lnSpc>
                <a:spcPct val="100000"/>
              </a:lnSpc>
              <a:spcBef>
                <a:spcPts val="250"/>
              </a:spcBef>
            </a:pPr>
            <a:r>
              <a:rPr sz="2000">
                <a:latin typeface="Cambria Math"/>
                <a:cs typeface="Cambria Math"/>
              </a:rPr>
              <a:t>𝛼</a:t>
            </a:r>
            <a:r>
              <a:rPr sz="2000" spc="60">
                <a:latin typeface="Cambria Math"/>
                <a:cs typeface="Cambria Math"/>
              </a:rPr>
              <a:t> </a:t>
            </a:r>
            <a:r>
              <a:rPr sz="2000">
                <a:latin typeface="Corbel" panose="020B0503020204020204" pitchFamily="34" charset="0"/>
                <a:cs typeface="Calibri"/>
              </a:rPr>
              <a:t>=</a:t>
            </a:r>
            <a:r>
              <a:rPr sz="2000" spc="-10">
                <a:latin typeface="Corbel" panose="020B0503020204020204" pitchFamily="34" charset="0"/>
                <a:cs typeface="Calibri"/>
              </a:rPr>
              <a:t> </a:t>
            </a:r>
            <a:r>
              <a:rPr sz="2000" spc="-15">
                <a:solidFill>
                  <a:srgbClr val="8A007F"/>
                </a:solidFill>
                <a:latin typeface="Corbel" panose="020B0503020204020204" pitchFamily="34" charset="0"/>
                <a:cs typeface="Calibri"/>
              </a:rPr>
              <a:t>step </a:t>
            </a:r>
            <a:r>
              <a:rPr sz="2000" spc="-10">
                <a:solidFill>
                  <a:srgbClr val="8A007F"/>
                </a:solidFill>
                <a:latin typeface="Corbel" panose="020B0503020204020204" pitchFamily="34" charset="0"/>
                <a:cs typeface="Calibri"/>
              </a:rPr>
              <a:t>size</a:t>
            </a:r>
            <a:r>
              <a:rPr sz="2000" spc="-20">
                <a:solidFill>
                  <a:srgbClr val="8A007F"/>
                </a:solidFill>
                <a:latin typeface="Corbel" panose="020B0503020204020204" pitchFamily="34" charset="0"/>
                <a:cs typeface="Calibri"/>
              </a:rPr>
              <a:t> </a:t>
            </a:r>
            <a:r>
              <a:rPr sz="2000" spc="-5">
                <a:latin typeface="Corbel" panose="020B0503020204020204" pitchFamily="34" charset="0"/>
                <a:cs typeface="Calibri"/>
              </a:rPr>
              <a:t>or</a:t>
            </a:r>
            <a:r>
              <a:rPr sz="2000" spc="-10">
                <a:latin typeface="Corbel" panose="020B0503020204020204" pitchFamily="34" charset="0"/>
                <a:cs typeface="Calibri"/>
              </a:rPr>
              <a:t> </a:t>
            </a:r>
            <a:r>
              <a:rPr sz="2000" spc="-5">
                <a:solidFill>
                  <a:srgbClr val="8A007F"/>
                </a:solidFill>
                <a:latin typeface="Corbel" panose="020B0503020204020204" pitchFamily="34" charset="0"/>
                <a:cs typeface="Calibri"/>
              </a:rPr>
              <a:t>learning</a:t>
            </a:r>
            <a:r>
              <a:rPr sz="2000" spc="-15">
                <a:solidFill>
                  <a:srgbClr val="8A007F"/>
                </a:solidFill>
                <a:latin typeface="Corbel" panose="020B0503020204020204" pitchFamily="34" charset="0"/>
                <a:cs typeface="Calibri"/>
              </a:rPr>
              <a:t> </a:t>
            </a:r>
            <a:r>
              <a:rPr sz="2000" spc="-10">
                <a:solidFill>
                  <a:srgbClr val="8A007F"/>
                </a:solidFill>
                <a:latin typeface="Corbel" panose="020B0503020204020204" pitchFamily="34" charset="0"/>
                <a:cs typeface="Calibri"/>
              </a:rPr>
              <a:t>rate</a:t>
            </a:r>
            <a:endParaRPr sz="2000">
              <a:latin typeface="Corbel" panose="020B0503020204020204" pitchFamily="34" charset="0"/>
              <a:cs typeface="Calibri"/>
            </a:endParaRPr>
          </a:p>
        </p:txBody>
      </p:sp>
      <p:sp>
        <p:nvSpPr>
          <p:cNvPr id="14" name="object 9">
            <a:extLst>
              <a:ext uri="{FF2B5EF4-FFF2-40B4-BE49-F238E27FC236}">
                <a16:creationId xmlns:a16="http://schemas.microsoft.com/office/drawing/2014/main" id="{74DEF4D8-690B-C7EA-F7B7-D155428407CB}"/>
              </a:ext>
            </a:extLst>
          </p:cNvPr>
          <p:cNvSpPr/>
          <p:nvPr/>
        </p:nvSpPr>
        <p:spPr>
          <a:xfrm rot="12548333">
            <a:off x="5067709" y="1570224"/>
            <a:ext cx="85725" cy="297180"/>
          </a:xfrm>
          <a:custGeom>
            <a:avLst/>
            <a:gdLst/>
            <a:ahLst/>
            <a:cxnLst/>
            <a:rect l="l" t="t" r="r" b="b"/>
            <a:pathLst>
              <a:path w="85725" h="297180">
                <a:moveTo>
                  <a:pt x="57150" y="71437"/>
                </a:moveTo>
                <a:lnTo>
                  <a:pt x="28575" y="71437"/>
                </a:lnTo>
                <a:lnTo>
                  <a:pt x="28575" y="296561"/>
                </a:lnTo>
                <a:lnTo>
                  <a:pt x="57150" y="296561"/>
                </a:lnTo>
                <a:lnTo>
                  <a:pt x="57150" y="71437"/>
                </a:lnTo>
                <a:close/>
              </a:path>
              <a:path w="85725" h="297180">
                <a:moveTo>
                  <a:pt x="42863" y="0"/>
                </a:moveTo>
                <a:lnTo>
                  <a:pt x="0" y="85725"/>
                </a:lnTo>
                <a:lnTo>
                  <a:pt x="28575" y="85725"/>
                </a:lnTo>
                <a:lnTo>
                  <a:pt x="28575" y="71437"/>
                </a:lnTo>
                <a:lnTo>
                  <a:pt x="78581" y="71437"/>
                </a:lnTo>
                <a:lnTo>
                  <a:pt x="42863" y="0"/>
                </a:lnTo>
                <a:close/>
              </a:path>
              <a:path w="85725" h="297180">
                <a:moveTo>
                  <a:pt x="78581" y="71437"/>
                </a:moveTo>
                <a:lnTo>
                  <a:pt x="57150" y="71437"/>
                </a:lnTo>
                <a:lnTo>
                  <a:pt x="57150" y="85725"/>
                </a:lnTo>
                <a:lnTo>
                  <a:pt x="85725" y="85725"/>
                </a:lnTo>
                <a:lnTo>
                  <a:pt x="78581" y="71437"/>
                </a:lnTo>
                <a:close/>
              </a:path>
            </a:pathLst>
          </a:custGeom>
          <a:solidFill>
            <a:srgbClr val="8A007F"/>
          </a:solidFill>
        </p:spPr>
        <p:txBody>
          <a:bodyPr wrap="square" lIns="0" tIns="0" rIns="0" bIns="0" rtlCol="0"/>
          <a:lstStyle/>
          <a:p>
            <a:endParaRPr>
              <a:latin typeface="Corbel" panose="020B0503020204020204" pitchFamily="34" charset="0"/>
            </a:endParaRPr>
          </a:p>
        </p:txBody>
      </p:sp>
      <p:pic>
        <p:nvPicPr>
          <p:cNvPr id="15" name="object 10">
            <a:extLst>
              <a:ext uri="{FF2B5EF4-FFF2-40B4-BE49-F238E27FC236}">
                <a16:creationId xmlns:a16="http://schemas.microsoft.com/office/drawing/2014/main" id="{26E1583E-504A-5865-B431-452E340CC707}"/>
              </a:ext>
            </a:extLst>
          </p:cNvPr>
          <p:cNvPicPr/>
          <p:nvPr/>
        </p:nvPicPr>
        <p:blipFill>
          <a:blip r:embed="rId5" cstate="print"/>
          <a:stretch>
            <a:fillRect/>
          </a:stretch>
        </p:blipFill>
        <p:spPr>
          <a:xfrm>
            <a:off x="3088650" y="2708923"/>
            <a:ext cx="2963806" cy="44373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2C8380-EE2A-968C-946A-2A28B40293D2}"/>
                  </a:ext>
                </a:extLst>
              </p:cNvPr>
              <p:cNvSpPr txBox="1"/>
              <p:nvPr/>
            </p:nvSpPr>
            <p:spPr>
              <a:xfrm>
                <a:off x="947854" y="3209801"/>
                <a:ext cx="6964524" cy="73866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171450" indent="-171450">
                  <a:buFont typeface="Arial" panose="020B0604020202020204" pitchFamily="34" charset="0"/>
                  <a:buChar char="•"/>
                </a:pPr>
                <a:r>
                  <a:rPr lang="en-US">
                    <a:latin typeface="Corbel" panose="020B0503020204020204" pitchFamily="34" charset="0"/>
                  </a:rPr>
                  <a:t>Iteratively subtract the gradient with respect to the model parameters (</a:t>
                </a:r>
                <a14:m>
                  <m:oMath xmlns:m="http://schemas.openxmlformats.org/officeDocument/2006/math">
                    <m:r>
                      <a:rPr lang="en-US" b="0" i="1" smtClean="0">
                        <a:latin typeface="Cambria Math" panose="02040503050406030204" pitchFamily="18" charset="0"/>
                      </a:rPr>
                      <m:t>𝜃</m:t>
                    </m:r>
                  </m:oMath>
                </a14:m>
                <a:r>
                  <a:rPr lang="en-US">
                    <a:latin typeface="Corbel" panose="020B0503020204020204" pitchFamily="34" charset="0"/>
                  </a:rPr>
                  <a:t>) </a:t>
                </a:r>
              </a:p>
              <a:p>
                <a:pPr marL="171450" indent="-171450">
                  <a:buFont typeface="Arial" panose="020B0604020202020204" pitchFamily="34" charset="0"/>
                  <a:buChar char="•"/>
                </a:pPr>
                <a:r>
                  <a:rPr lang="en-US">
                    <a:latin typeface="Corbel" panose="020B0503020204020204" pitchFamily="34" charset="0"/>
                  </a:rPr>
                  <a:t>i.e., we’re moving in a direction opposite to the gradient of  the loss </a:t>
                </a:r>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a:latin typeface="Corbel" panose="020B0503020204020204" pitchFamily="34" charset="0"/>
                </a:endParaRPr>
              </a:p>
              <a:p>
                <a:pPr marL="171450" indent="-171450">
                  <a:buFont typeface="Arial" panose="020B0604020202020204" pitchFamily="34" charset="0"/>
                  <a:buChar char="•"/>
                </a:pPr>
                <a:r>
                  <a:rPr lang="en-US">
                    <a:latin typeface="Corbel" panose="020B0503020204020204" pitchFamily="34" charset="0"/>
                  </a:rPr>
                  <a:t>I.e., we’re moving towards smaller loss </a:t>
                </a:r>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E12C8380-EE2A-968C-946A-2A28B40293D2}"/>
                  </a:ext>
                </a:extLst>
              </p:cNvPr>
              <p:cNvSpPr txBox="1">
                <a:spLocks noRot="1" noChangeAspect="1" noMove="1" noResize="1" noEditPoints="1" noAdjustHandles="1" noChangeArrowheads="1" noChangeShapeType="1" noTextEdit="1"/>
              </p:cNvSpPr>
              <p:nvPr/>
            </p:nvSpPr>
            <p:spPr>
              <a:xfrm>
                <a:off x="947854" y="3209801"/>
                <a:ext cx="6964524" cy="738664"/>
              </a:xfrm>
              <a:prstGeom prst="rect">
                <a:avLst/>
              </a:prstGeom>
              <a:blipFill>
                <a:blip r:embed="rId6"/>
                <a:stretch>
                  <a:fillRect t="-813" b="-6504"/>
                </a:stretch>
              </a:blipFill>
            </p:spPr>
            <p:txBody>
              <a:bodyPr/>
              <a:lstStyle/>
              <a:p>
                <a:r>
                  <a:rPr lang="en-US">
                    <a:noFill/>
                  </a:rPr>
                  <a:t> </a:t>
                </a:r>
              </a:p>
            </p:txBody>
          </p:sp>
        </mc:Fallback>
      </mc:AlternateContent>
    </p:spTree>
    <p:extLst>
      <p:ext uri="{BB962C8B-B14F-4D97-AF65-F5344CB8AC3E}">
        <p14:creationId xmlns:p14="http://schemas.microsoft.com/office/powerpoint/2010/main" val="306908026"/>
      </p:ext>
    </p:extLst>
  </p:cSld>
  <p:clrMapOvr>
    <a:masterClrMapping/>
  </p:clrMapOvr>
  <p:extLst>
    <p:ext uri="{6950BFC3-D8DA-4A85-94F7-54DA5524770B}">
      <p188:commentRel xmlns:p188="http://schemas.microsoft.com/office/powerpoint/2018/8/main" r:id="rId2"/>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285B-8141-A9B3-1274-EA0345C86274}"/>
              </a:ext>
            </a:extLst>
          </p:cNvPr>
          <p:cNvSpPr>
            <a:spLocks noGrp="1"/>
          </p:cNvSpPr>
          <p:nvPr>
            <p:ph type="title"/>
          </p:nvPr>
        </p:nvSpPr>
        <p:spPr/>
        <p:txBody>
          <a:bodyPr>
            <a:normAutofit/>
          </a:bodyPr>
          <a:lstStyle/>
          <a:p>
            <a:r>
              <a:rPr lang="en-US" spc="-4"/>
              <a:t>Gradient Descent (4)</a:t>
            </a:r>
            <a:endParaRPr lang="en-US"/>
          </a:p>
        </p:txBody>
      </p:sp>
      <p:sp>
        <p:nvSpPr>
          <p:cNvPr id="3" name="Content Placeholder 2">
            <a:extLst>
              <a:ext uri="{FF2B5EF4-FFF2-40B4-BE49-F238E27FC236}">
                <a16:creationId xmlns:a16="http://schemas.microsoft.com/office/drawing/2014/main" id="{89019680-E448-F182-6896-6662C5FA7E8E}"/>
              </a:ext>
            </a:extLst>
          </p:cNvPr>
          <p:cNvSpPr>
            <a:spLocks noGrp="1"/>
          </p:cNvSpPr>
          <p:nvPr>
            <p:ph type="body" sz="quarter" idx="16"/>
          </p:nvPr>
        </p:nvSpPr>
        <p:spPr/>
        <p:txBody>
          <a:bodyPr>
            <a:normAutofit/>
          </a:bodyPr>
          <a:lstStyle/>
          <a:p>
            <a:r>
              <a:rPr lang="en-US" sz="1800" spc="-4">
                <a:latin typeface="Corbel" panose="020B0503020204020204" pitchFamily="34" charset="0"/>
                <a:cs typeface="Calibri"/>
              </a:rPr>
              <a:t>Update equation (in matrix</a:t>
            </a:r>
            <a:r>
              <a:rPr lang="en-US" sz="1800" spc="-8">
                <a:latin typeface="Corbel" panose="020B0503020204020204" pitchFamily="34" charset="0"/>
                <a:cs typeface="Calibri"/>
              </a:rPr>
              <a:t> </a:t>
            </a:r>
            <a:r>
              <a:rPr lang="en-US" sz="1800" spc="-4">
                <a:latin typeface="Corbel" panose="020B0503020204020204" pitchFamily="34" charset="0"/>
                <a:cs typeface="Calibri"/>
              </a:rPr>
              <a:t>notation):</a:t>
            </a:r>
            <a:endParaRPr lang="en-US" sz="1800">
              <a:latin typeface="Corbel" panose="020B0503020204020204" pitchFamily="34" charset="0"/>
              <a:cs typeface="Calibri"/>
            </a:endParaRPr>
          </a:p>
          <a:p>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a:p>
            <a:pPr marL="114300" indent="0">
              <a:buNone/>
            </a:pPr>
            <a:endParaRPr lang="en-US">
              <a:latin typeface="Corbel" panose="020B0503020204020204" pitchFamily="34" charset="0"/>
            </a:endParaRPr>
          </a:p>
        </p:txBody>
      </p:sp>
      <p:pic>
        <p:nvPicPr>
          <p:cNvPr id="8" name="object 7">
            <a:extLst>
              <a:ext uri="{FF2B5EF4-FFF2-40B4-BE49-F238E27FC236}">
                <a16:creationId xmlns:a16="http://schemas.microsoft.com/office/drawing/2014/main" id="{AF282C2C-07B2-91CA-02D3-B5A52D39AE4D}"/>
              </a:ext>
            </a:extLst>
          </p:cNvPr>
          <p:cNvPicPr/>
          <p:nvPr/>
        </p:nvPicPr>
        <p:blipFill>
          <a:blip r:embed="rId4" cstate="print"/>
          <a:stretch>
            <a:fillRect/>
          </a:stretch>
        </p:blipFill>
        <p:spPr>
          <a:xfrm>
            <a:off x="4843846" y="1225962"/>
            <a:ext cx="3470530" cy="404333"/>
          </a:xfrm>
          <a:prstGeom prst="rect">
            <a:avLst/>
          </a:prstGeom>
        </p:spPr>
      </p:pic>
      <p:pic>
        <p:nvPicPr>
          <p:cNvPr id="14" name="y2mateis-gradient-flow-vwfjqgb-ylq-480p-1654125335415-8siskpch_6rS3PKtW">
            <a:hlinkClick r:id="" action="ppaction://media"/>
            <a:extLst>
              <a:ext uri="{FF2B5EF4-FFF2-40B4-BE49-F238E27FC236}">
                <a16:creationId xmlns:a16="http://schemas.microsoft.com/office/drawing/2014/main" id="{BF92AE8F-6556-421B-64CA-CAC0571518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238" y="1810120"/>
            <a:ext cx="5559674" cy="3124420"/>
          </a:xfrm>
          <a:prstGeom prst="rect">
            <a:avLst/>
          </a:prstGeom>
        </p:spPr>
      </p:pic>
      <p:sp>
        <p:nvSpPr>
          <p:cNvPr id="15" name="TextBox 14">
            <a:extLst>
              <a:ext uri="{FF2B5EF4-FFF2-40B4-BE49-F238E27FC236}">
                <a16:creationId xmlns:a16="http://schemas.microsoft.com/office/drawing/2014/main" id="{9DD45E8C-6A3C-6B49-88ED-93BA9F7FCA0F}"/>
              </a:ext>
            </a:extLst>
          </p:cNvPr>
          <p:cNvSpPr txBox="1"/>
          <p:nvPr/>
        </p:nvSpPr>
        <p:spPr>
          <a:xfrm>
            <a:off x="1394534" y="4855675"/>
            <a:ext cx="6166929" cy="253916"/>
          </a:xfrm>
          <a:prstGeom prst="rect">
            <a:avLst/>
          </a:prstGeom>
          <a:noFill/>
        </p:spPr>
        <p:txBody>
          <a:bodyPr wrap="square" rtlCol="0">
            <a:spAutoFit/>
          </a:bodyPr>
          <a:lstStyle/>
          <a:p>
            <a:pPr algn="ctr"/>
            <a:r>
              <a:rPr lang="en-US" sz="1050">
                <a:latin typeface="Corbel" panose="020B0503020204020204" pitchFamily="34" charset="0"/>
              </a:rPr>
              <a:t>[demo credit: ICMS  YouTube channel]</a:t>
            </a:r>
          </a:p>
        </p:txBody>
      </p:sp>
    </p:spTree>
    <p:extLst>
      <p:ext uri="{BB962C8B-B14F-4D97-AF65-F5344CB8AC3E}">
        <p14:creationId xmlns:p14="http://schemas.microsoft.com/office/powerpoint/2010/main" val="34456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EB73-D163-36F6-21F6-49994BB520A6}"/>
              </a:ext>
            </a:extLst>
          </p:cNvPr>
          <p:cNvSpPr>
            <a:spLocks noGrp="1"/>
          </p:cNvSpPr>
          <p:nvPr>
            <p:ph type="title"/>
          </p:nvPr>
        </p:nvSpPr>
        <p:spPr/>
        <p:txBody>
          <a:bodyPr>
            <a:normAutofit/>
          </a:bodyPr>
          <a:lstStyle/>
          <a:p>
            <a:r>
              <a:rPr lang="en-US" spc="-4"/>
              <a:t>Gradient Descent: Setting the </a:t>
            </a:r>
            <a:r>
              <a:rPr lang="en-US"/>
              <a:t>Step Size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47DF3C-D5DF-E609-2133-12E035FBFF6E}"/>
                  </a:ext>
                </a:extLst>
              </p:cNvPr>
              <p:cNvSpPr>
                <a:spLocks noGrp="1"/>
              </p:cNvSpPr>
              <p:nvPr>
                <p:ph type="body" sz="quarter" idx="16"/>
              </p:nvPr>
            </p:nvSpPr>
            <p:spPr>
              <a:xfrm>
                <a:off x="363800" y="1348120"/>
                <a:ext cx="8085415" cy="3379824"/>
              </a:xfrm>
            </p:spPr>
            <p:txBody>
              <a:bodyPr>
                <a:normAutofit fontScale="92500" lnSpcReduction="10000"/>
              </a:bodyPr>
              <a:lstStyle/>
              <a:p>
                <a:r>
                  <a:rPr lang="en-US" dirty="0"/>
                  <a:t>What is a good value for step size </a:t>
                </a:r>
                <a14:m>
                  <m:oMath xmlns:m="http://schemas.openxmlformats.org/officeDocument/2006/math">
                    <m:r>
                      <a:rPr lang="en-US" b="0" i="1" smtClean="0">
                        <a:latin typeface="Cambria Math" panose="02040503050406030204" pitchFamily="18" charset="0"/>
                      </a:rPr>
                      <m:t>𝛼</m:t>
                    </m:r>
                  </m:oMath>
                </a14:m>
                <a:r>
                  <a:rPr lang="en-US" dirty="0"/>
                  <a:t>? </a:t>
                </a:r>
              </a:p>
              <a:p>
                <a:endParaRPr lang="en-US" dirty="0"/>
              </a:p>
              <a:p>
                <a:endParaRPr lang="en-US" dirty="0"/>
              </a:p>
              <a:p>
                <a:pPr lvl="1"/>
                <a:r>
                  <a:rPr lang="en-US" dirty="0"/>
                  <a:t>If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oMath>
                </a14:m>
                <a:r>
                  <a:rPr lang="en-US" dirty="0"/>
                  <a:t> too small, it may be too slow </a:t>
                </a:r>
              </a:p>
              <a:p>
                <a:pPr lvl="1"/>
                <a:r>
                  <a:rPr lang="en-US" dirty="0"/>
                  <a:t>If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oMath>
                </a14:m>
                <a:r>
                  <a:rPr lang="en-US" dirty="0"/>
                  <a:t> too large, it may oscillate</a:t>
                </a:r>
              </a:p>
              <a:p>
                <a:endParaRPr lang="en-US" dirty="0"/>
              </a:p>
              <a:p>
                <a:endParaRPr lang="en-US" dirty="0"/>
              </a:p>
              <a:p>
                <a:pPr marL="0" indent="0">
                  <a:buNone/>
                </a:pPr>
                <a:endParaRPr lang="en-US" dirty="0"/>
              </a:p>
              <a:p>
                <a:endParaRPr lang="en-US" dirty="0"/>
              </a:p>
              <a:p>
                <a:r>
                  <a:rPr lang="en-US" dirty="0"/>
                  <a:t>It may take trial-and-errors to find the sweet spot. </a:t>
                </a:r>
              </a:p>
              <a:p>
                <a:r>
                  <a:rPr lang="en-US" dirty="0"/>
                  <a:t>Another trick is to define a “schedule” for gradually reducing the learning rate starting from a large number. </a:t>
                </a:r>
              </a:p>
            </p:txBody>
          </p:sp>
        </mc:Choice>
        <mc:Fallback xmlns="">
          <p:sp>
            <p:nvSpPr>
              <p:cNvPr id="3" name="Content Placeholder 2">
                <a:extLst>
                  <a:ext uri="{FF2B5EF4-FFF2-40B4-BE49-F238E27FC236}">
                    <a16:creationId xmlns:a16="http://schemas.microsoft.com/office/drawing/2014/main" id="{B147DF3C-D5DF-E609-2133-12E035FBFF6E}"/>
                  </a:ext>
                </a:extLst>
              </p:cNvPr>
              <p:cNvSpPr>
                <a:spLocks noGrp="1" noRot="1" noChangeAspect="1" noMove="1" noResize="1" noEditPoints="1" noAdjustHandles="1" noChangeArrowheads="1" noChangeShapeType="1" noTextEdit="1"/>
              </p:cNvSpPr>
              <p:nvPr>
                <p:ph type="body" sz="quarter" idx="16"/>
              </p:nvPr>
            </p:nvSpPr>
            <p:spPr>
              <a:xfrm>
                <a:off x="363800" y="1348120"/>
                <a:ext cx="8085415" cy="3379824"/>
              </a:xfrm>
              <a:blipFill>
                <a:blip r:embed="rId2"/>
                <a:stretch>
                  <a:fillRect l="-313" t="-2247" r="-940"/>
                </a:stretch>
              </a:blipFill>
            </p:spPr>
            <p:txBody>
              <a:bodyPr/>
              <a:lstStyle/>
              <a:p>
                <a:r>
                  <a:rPr lang="en-US">
                    <a:noFill/>
                  </a:rPr>
                  <a:t> </a:t>
                </a:r>
              </a:p>
            </p:txBody>
          </p:sp>
        </mc:Fallback>
      </mc:AlternateContent>
      <p:pic>
        <p:nvPicPr>
          <p:cNvPr id="4" name="object 7">
            <a:extLst>
              <a:ext uri="{FF2B5EF4-FFF2-40B4-BE49-F238E27FC236}">
                <a16:creationId xmlns:a16="http://schemas.microsoft.com/office/drawing/2014/main" id="{5DDDB67E-91D4-5CBE-6138-349AABE1848A}"/>
              </a:ext>
            </a:extLst>
          </p:cNvPr>
          <p:cNvPicPr/>
          <p:nvPr/>
        </p:nvPicPr>
        <p:blipFill>
          <a:blip r:embed="rId3" cstate="print"/>
          <a:stretch>
            <a:fillRect/>
          </a:stretch>
        </p:blipFill>
        <p:spPr>
          <a:xfrm>
            <a:off x="5330247" y="1219861"/>
            <a:ext cx="2554770" cy="301755"/>
          </a:xfrm>
          <a:prstGeom prst="rect">
            <a:avLst/>
          </a:prstGeom>
        </p:spPr>
      </p:pic>
      <p:pic>
        <p:nvPicPr>
          <p:cNvPr id="3074" name="Picture 2" descr="Goldilocks of learning rates">
            <a:extLst>
              <a:ext uri="{FF2B5EF4-FFF2-40B4-BE49-F238E27FC236}">
                <a16:creationId xmlns:a16="http://schemas.microsoft.com/office/drawing/2014/main" id="{C3968244-24CC-B2BB-E2BD-30E808DA10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72" b="3719"/>
          <a:stretch/>
        </p:blipFill>
        <p:spPr bwMode="auto">
          <a:xfrm>
            <a:off x="4190046" y="1997322"/>
            <a:ext cx="5003364" cy="1793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D50AD6-78DC-15A3-5C24-24157E576E7E}"/>
              </a:ext>
            </a:extLst>
          </p:cNvPr>
          <p:cNvSpPr txBox="1"/>
          <p:nvPr/>
        </p:nvSpPr>
        <p:spPr>
          <a:xfrm>
            <a:off x="1408747" y="4855675"/>
            <a:ext cx="6166929" cy="253916"/>
          </a:xfrm>
          <a:prstGeom prst="rect">
            <a:avLst/>
          </a:prstGeom>
          <a:noFill/>
        </p:spPr>
        <p:txBody>
          <a:bodyPr wrap="square" rtlCol="0">
            <a:spAutoFit/>
          </a:bodyPr>
          <a:lstStyle/>
          <a:p>
            <a:pPr algn="ctr"/>
            <a:r>
              <a:rPr lang="en-US" sz="1050">
                <a:latin typeface="Corbel" panose="020B0503020204020204" pitchFamily="34" charset="0"/>
              </a:rPr>
              <a:t>[figure from: </a:t>
            </a:r>
            <a:r>
              <a:rPr lang="en-US" sz="1050">
                <a:latin typeface="Corbel" panose="020B0503020204020204" pitchFamily="34" charset="0"/>
                <a:hlinkClick r:id="rId5"/>
              </a:rPr>
              <a:t>https://www.jeremyjordan.me/nn-learning-rate/</a:t>
            </a:r>
            <a:r>
              <a:rPr lang="en-US" sz="1050">
                <a:latin typeface="Corbel" panose="020B0503020204020204" pitchFamily="34" charset="0"/>
              </a:rPr>
              <a:t>]</a:t>
            </a:r>
          </a:p>
        </p:txBody>
      </p:sp>
    </p:spTree>
    <p:extLst>
      <p:ext uri="{BB962C8B-B14F-4D97-AF65-F5344CB8AC3E}">
        <p14:creationId xmlns:p14="http://schemas.microsoft.com/office/powerpoint/2010/main" val="3127915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21C7-8D7D-8667-022E-18232AB8F25A}"/>
              </a:ext>
            </a:extLst>
          </p:cNvPr>
          <p:cNvSpPr>
            <a:spLocks noGrp="1"/>
          </p:cNvSpPr>
          <p:nvPr>
            <p:ph type="title"/>
          </p:nvPr>
        </p:nvSpPr>
        <p:spPr>
          <a:xfrm>
            <a:off x="1" y="107119"/>
            <a:ext cx="9262240" cy="857542"/>
          </a:xfrm>
        </p:spPr>
        <p:txBody>
          <a:bodyPr>
            <a:normAutofit fontScale="90000"/>
          </a:bodyPr>
          <a:lstStyle/>
          <a:p>
            <a:r>
              <a:rPr lang="en-US"/>
              <a:t>A Typical Machine Learning and Evaluation Protocol </a:t>
            </a:r>
          </a:p>
        </p:txBody>
      </p:sp>
      <p:sp>
        <p:nvSpPr>
          <p:cNvPr id="4" name="Content Placeholder 3">
            <a:extLst>
              <a:ext uri="{FF2B5EF4-FFF2-40B4-BE49-F238E27FC236}">
                <a16:creationId xmlns:a16="http://schemas.microsoft.com/office/drawing/2014/main" id="{2E0A8CD2-D50D-7D12-A19C-373FECF48D29}"/>
              </a:ext>
            </a:extLst>
          </p:cNvPr>
          <p:cNvSpPr>
            <a:spLocks noGrp="1"/>
          </p:cNvSpPr>
          <p:nvPr>
            <p:ph sz="quarter" idx="20"/>
          </p:nvPr>
        </p:nvSpPr>
        <p:spPr/>
        <p:txBody>
          <a:bodyPr/>
          <a:lstStyle/>
          <a:p>
            <a:endParaRPr lang="en-US"/>
          </a:p>
        </p:txBody>
      </p:sp>
      <p:sp>
        <p:nvSpPr>
          <p:cNvPr id="3" name="Text Placeholder 2">
            <a:extLst>
              <a:ext uri="{FF2B5EF4-FFF2-40B4-BE49-F238E27FC236}">
                <a16:creationId xmlns:a16="http://schemas.microsoft.com/office/drawing/2014/main" id="{0A1DC3AB-1C52-5052-403F-09217688E60F}"/>
              </a:ext>
            </a:extLst>
          </p:cNvPr>
          <p:cNvSpPr>
            <a:spLocks noGrp="1"/>
          </p:cNvSpPr>
          <p:nvPr>
            <p:ph type="body" sz="quarter" idx="19"/>
          </p:nvPr>
        </p:nvSpPr>
        <p:spPr/>
        <p:txBody>
          <a:bodyPr/>
          <a:lstStyle/>
          <a:p>
            <a:endParaRPr lang="en-US"/>
          </a:p>
        </p:txBody>
      </p:sp>
      <mc:AlternateContent xmlns:mc="http://schemas.openxmlformats.org/markup-compatibility/2006" xmlns:a14="http://schemas.microsoft.com/office/drawing/2010/main">
        <mc:Choice Requires="a14">
          <p:sp>
            <p:nvSpPr>
              <p:cNvPr id="5" name="Magnetic Disk 4">
                <a:extLst>
                  <a:ext uri="{FF2B5EF4-FFF2-40B4-BE49-F238E27FC236}">
                    <a16:creationId xmlns:a16="http://schemas.microsoft.com/office/drawing/2014/main" id="{A8513662-A1A5-0A39-F366-D73B41D6C7E1}"/>
                  </a:ext>
                </a:extLst>
              </p:cNvPr>
              <p:cNvSpPr/>
              <p:nvPr/>
            </p:nvSpPr>
            <p:spPr>
              <a:xfrm>
                <a:off x="204389" y="4081750"/>
                <a:ext cx="2326933" cy="923876"/>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a:latin typeface="Corbel" panose="020B0503020204020204" pitchFamily="34" charset="0"/>
                  </a:rPr>
                  <a:t>Testing data</a:t>
                </a:r>
              </a:p>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𝑡𝑒𝑠𝑡</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b="0" i="1" dirty="0" smtClean="0">
                                      <a:latin typeface="Cambria Math" panose="02040503050406030204" pitchFamily="18" charset="0"/>
                                    </a:rPr>
                                    <m:t>𝑦</m:t>
                                  </m:r>
                                </m:e>
                                <m:sub>
                                  <m:r>
                                    <a:rPr lang="en-US" sz="1600" i="1">
                                      <a:latin typeface="Cambria Math" panose="02040503050406030204" pitchFamily="18" charset="0"/>
                                    </a:rPr>
                                    <m:t>1</m:t>
                                  </m:r>
                                </m:sub>
                              </m:sSub>
                            </m:e>
                          </m:d>
                          <m:r>
                            <a:rPr lang="en-US" sz="1600" b="0" i="1" smtClean="0">
                              <a:latin typeface="Cambria Math" panose="02040503050406030204" pitchFamily="18" charset="0"/>
                            </a:rPr>
                            <m:t>, …</m:t>
                          </m:r>
                        </m:e>
                      </m:d>
                    </m:oMath>
                  </m:oMathPara>
                </a14:m>
                <a:endParaRPr lang="en-US" sz="1600">
                  <a:latin typeface="Corbel" panose="020B0503020204020204" pitchFamily="34" charset="0"/>
                </a:endParaRPr>
              </a:p>
            </p:txBody>
          </p:sp>
        </mc:Choice>
        <mc:Fallback xmlns="">
          <p:sp>
            <p:nvSpPr>
              <p:cNvPr id="5" name="Magnetic Disk 4">
                <a:extLst>
                  <a:ext uri="{FF2B5EF4-FFF2-40B4-BE49-F238E27FC236}">
                    <a16:creationId xmlns:a16="http://schemas.microsoft.com/office/drawing/2014/main" id="{A8513662-A1A5-0A39-F366-D73B41D6C7E1}"/>
                  </a:ext>
                </a:extLst>
              </p:cNvPr>
              <p:cNvSpPr>
                <a:spLocks noRot="1" noChangeAspect="1" noMove="1" noResize="1" noEditPoints="1" noAdjustHandles="1" noChangeArrowheads="1" noChangeShapeType="1" noTextEdit="1"/>
              </p:cNvSpPr>
              <p:nvPr/>
            </p:nvSpPr>
            <p:spPr>
              <a:xfrm>
                <a:off x="204389" y="4081750"/>
                <a:ext cx="2326933" cy="923876"/>
              </a:xfrm>
              <a:prstGeom prst="flowChartMagneticDisk">
                <a:avLst/>
              </a:prstGeom>
              <a:blipFill>
                <a:blip r:embed="rId3"/>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Magnetic Disk 5">
                <a:extLst>
                  <a:ext uri="{FF2B5EF4-FFF2-40B4-BE49-F238E27FC236}">
                    <a16:creationId xmlns:a16="http://schemas.microsoft.com/office/drawing/2014/main" id="{1EA52132-86D2-3186-08CE-0456A6C0D7E9}"/>
                  </a:ext>
                </a:extLst>
              </p:cNvPr>
              <p:cNvSpPr/>
              <p:nvPr/>
            </p:nvSpPr>
            <p:spPr>
              <a:xfrm>
                <a:off x="196912" y="2020889"/>
                <a:ext cx="232693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a:latin typeface="Corbel" panose="020B0503020204020204" pitchFamily="34" charset="0"/>
                  </a:rPr>
                  <a:t>Training data</a:t>
                </a:r>
              </a:p>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𝐷</m:t>
                          </m:r>
                        </m:e>
                        <m:sub>
                          <m:r>
                            <m:rPr>
                              <m:sty m:val="p"/>
                            </m:rPr>
                            <a:rPr lang="en-US" sz="1600" b="0" i="0" smtClean="0">
                              <a:latin typeface="Cambria Math" panose="02040503050406030204" pitchFamily="18" charset="0"/>
                            </a:rPr>
                            <m:t>train</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d>
                            <m:dPr>
                              <m:ctrlPr>
                                <a:rPr lang="en-US" sz="1600" b="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i="1">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1</m:t>
                                  </m:r>
                                </m:sub>
                              </m:sSub>
                            </m:e>
                          </m:d>
                          <m:r>
                            <a:rPr lang="en-US" sz="1600" b="0" i="1" smtClean="0">
                              <a:latin typeface="Cambria Math" panose="02040503050406030204" pitchFamily="18" charset="0"/>
                            </a:rPr>
                            <m:t>, …</m:t>
                          </m:r>
                        </m:e>
                      </m:d>
                    </m:oMath>
                  </m:oMathPara>
                </a14:m>
                <a:endParaRPr lang="en-US" sz="1600">
                  <a:latin typeface="Corbel" panose="020B0503020204020204" pitchFamily="34" charset="0"/>
                </a:endParaRPr>
              </a:p>
            </p:txBody>
          </p:sp>
        </mc:Choice>
        <mc:Fallback xmlns="">
          <p:sp>
            <p:nvSpPr>
              <p:cNvPr id="6" name="Magnetic Disk 5">
                <a:extLst>
                  <a:ext uri="{FF2B5EF4-FFF2-40B4-BE49-F238E27FC236}">
                    <a16:creationId xmlns:a16="http://schemas.microsoft.com/office/drawing/2014/main" id="{1EA52132-86D2-3186-08CE-0456A6C0D7E9}"/>
                  </a:ext>
                </a:extLst>
              </p:cNvPr>
              <p:cNvSpPr>
                <a:spLocks noRot="1" noChangeAspect="1" noMove="1" noResize="1" noEditPoints="1" noAdjustHandles="1" noChangeArrowheads="1" noChangeShapeType="1" noTextEdit="1"/>
              </p:cNvSpPr>
              <p:nvPr/>
            </p:nvSpPr>
            <p:spPr>
              <a:xfrm>
                <a:off x="196912" y="2020889"/>
                <a:ext cx="2326933" cy="916461"/>
              </a:xfrm>
              <a:prstGeom prst="flowChartMagneticDisk">
                <a:avLst/>
              </a:prstGeom>
              <a:blipFill>
                <a:blip r:embed="rId4"/>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Magnetic Disk 6">
                <a:extLst>
                  <a:ext uri="{FF2B5EF4-FFF2-40B4-BE49-F238E27FC236}">
                    <a16:creationId xmlns:a16="http://schemas.microsoft.com/office/drawing/2014/main" id="{F5408ED7-7A24-EFCB-B1B3-2722545D658E}"/>
                  </a:ext>
                </a:extLst>
              </p:cNvPr>
              <p:cNvSpPr/>
              <p:nvPr/>
            </p:nvSpPr>
            <p:spPr>
              <a:xfrm>
                <a:off x="196912" y="3055633"/>
                <a:ext cx="232693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a:latin typeface="Corbel" panose="020B0503020204020204" pitchFamily="34" charset="0"/>
                  </a:rPr>
                  <a:t>Held-out validation data</a:t>
                </a:r>
              </a:p>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i="1">
                              <a:latin typeface="Cambria Math" panose="02040503050406030204" pitchFamily="18" charset="0"/>
                            </a:rPr>
                            <m:t>𝐷</m:t>
                          </m:r>
                        </m:e>
                        <m:sub>
                          <m:r>
                            <a:rPr lang="en-US" sz="1600" b="0" i="1" smtClean="0">
                              <a:latin typeface="Cambria Math" panose="02040503050406030204" pitchFamily="18" charset="0"/>
                            </a:rPr>
                            <m:t>𝑣𝑎𝑙</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b="0" i="1" dirty="0" smtClean="0">
                                      <a:latin typeface="Cambria Math" panose="02040503050406030204" pitchFamily="18" charset="0"/>
                                    </a:rPr>
                                    <m:t>𝑦</m:t>
                                  </m:r>
                                </m:e>
                                <m:sub>
                                  <m:r>
                                    <a:rPr lang="en-US" sz="1600" i="1">
                                      <a:latin typeface="Cambria Math" panose="02040503050406030204" pitchFamily="18" charset="0"/>
                                    </a:rPr>
                                    <m:t>1</m:t>
                                  </m:r>
                                </m:sub>
                              </m:sSub>
                            </m:e>
                          </m:d>
                          <m:r>
                            <a:rPr lang="en-US" sz="1600" b="0" i="1" smtClean="0">
                              <a:latin typeface="Cambria Math" panose="02040503050406030204" pitchFamily="18" charset="0"/>
                            </a:rPr>
                            <m:t>, …</m:t>
                          </m:r>
                        </m:e>
                      </m:d>
                    </m:oMath>
                  </m:oMathPara>
                </a14:m>
                <a:endParaRPr lang="en-US" sz="1600">
                  <a:latin typeface="Corbel" panose="020B0503020204020204" pitchFamily="34" charset="0"/>
                </a:endParaRPr>
              </a:p>
            </p:txBody>
          </p:sp>
        </mc:Choice>
        <mc:Fallback xmlns="">
          <p:sp>
            <p:nvSpPr>
              <p:cNvPr id="7" name="Magnetic Disk 6">
                <a:extLst>
                  <a:ext uri="{FF2B5EF4-FFF2-40B4-BE49-F238E27FC236}">
                    <a16:creationId xmlns:a16="http://schemas.microsoft.com/office/drawing/2014/main" id="{F5408ED7-7A24-EFCB-B1B3-2722545D658E}"/>
                  </a:ext>
                </a:extLst>
              </p:cNvPr>
              <p:cNvSpPr>
                <a:spLocks noRot="1" noChangeAspect="1" noMove="1" noResize="1" noEditPoints="1" noAdjustHandles="1" noChangeArrowheads="1" noChangeShapeType="1" noTextEdit="1"/>
              </p:cNvSpPr>
              <p:nvPr/>
            </p:nvSpPr>
            <p:spPr>
              <a:xfrm>
                <a:off x="196912" y="3055633"/>
                <a:ext cx="2326933" cy="916461"/>
              </a:xfrm>
              <a:prstGeom prst="flowChartMagneticDisk">
                <a:avLst/>
              </a:prstGeom>
              <a:blipFill>
                <a:blip r:embed="rId5"/>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Magnetic Disk 7">
                <a:extLst>
                  <a:ext uri="{FF2B5EF4-FFF2-40B4-BE49-F238E27FC236}">
                    <a16:creationId xmlns:a16="http://schemas.microsoft.com/office/drawing/2014/main" id="{9D4EEA29-1D4F-44B5-3907-0C0368D5ABA8}"/>
                  </a:ext>
                </a:extLst>
              </p:cNvPr>
              <p:cNvSpPr/>
              <p:nvPr/>
            </p:nvSpPr>
            <p:spPr>
              <a:xfrm>
                <a:off x="3265711" y="1171404"/>
                <a:ext cx="3079633" cy="916461"/>
              </a:xfrm>
              <a:prstGeom prst="flowChartMagneticDisk">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t"/>
              <a:lstStyle/>
              <a:p>
                <a:pPr algn="ctr"/>
                <a:r>
                  <a:rPr lang="en-US" sz="1600">
                    <a:latin typeface="Corbel" panose="020B0503020204020204" pitchFamily="34" charset="0"/>
                  </a:rPr>
                  <a:t>Model Hypothesis Class </a:t>
                </a: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ℱ</m:t>
                      </m:r>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e>
                      </m:d>
                    </m:oMath>
                  </m:oMathPara>
                </a14:m>
                <a:endParaRPr lang="en-US" sz="1600">
                  <a:latin typeface="Corbel" panose="020B0503020204020204" pitchFamily="34" charset="0"/>
                </a:endParaRPr>
              </a:p>
            </p:txBody>
          </p:sp>
        </mc:Choice>
        <mc:Fallback xmlns="">
          <p:sp>
            <p:nvSpPr>
              <p:cNvPr id="8" name="Magnetic Disk 7">
                <a:extLst>
                  <a:ext uri="{FF2B5EF4-FFF2-40B4-BE49-F238E27FC236}">
                    <a16:creationId xmlns:a16="http://schemas.microsoft.com/office/drawing/2014/main" id="{9D4EEA29-1D4F-44B5-3907-0C0368D5ABA8}"/>
                  </a:ext>
                </a:extLst>
              </p:cNvPr>
              <p:cNvSpPr>
                <a:spLocks noRot="1" noChangeAspect="1" noMove="1" noResize="1" noEditPoints="1" noAdjustHandles="1" noChangeArrowheads="1" noChangeShapeType="1" noTextEdit="1"/>
              </p:cNvSpPr>
              <p:nvPr/>
            </p:nvSpPr>
            <p:spPr>
              <a:xfrm>
                <a:off x="3265711" y="1171404"/>
                <a:ext cx="3079633" cy="916461"/>
              </a:xfrm>
              <a:prstGeom prst="flowChartMagneticDisk">
                <a:avLst/>
              </a:prstGeom>
              <a:blipFill>
                <a:blip r:embed="rId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D5B8BF24-0E39-4387-302B-40391DA838B6}"/>
                  </a:ext>
                </a:extLst>
              </p:cNvPr>
              <p:cNvSpPr/>
              <p:nvPr/>
            </p:nvSpPr>
            <p:spPr>
              <a:xfrm>
                <a:off x="3265712" y="2564349"/>
                <a:ext cx="3079633" cy="916461"/>
              </a:xfrm>
              <a:prstGeom prst="roundRect">
                <a:avLst/>
              </a:prstGeom>
              <a:solidFill>
                <a:schemeClr val="accent1">
                  <a:lumMod val="20000"/>
                  <a:lumOff val="80000"/>
                  <a:alpha val="61176"/>
                </a:schemeClr>
              </a:solidFill>
              <a:ln>
                <a:solidFill>
                  <a:srgbClr val="0006C7"/>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latin typeface="Corbel" panose="020B0503020204020204" pitchFamily="34" charset="0"/>
                  </a:rPr>
                  <a:t>Overall training: picking the best function:</a:t>
                </a:r>
                <a14:m>
                  <m:oMath xmlns:m="http://schemas.openxmlformats.org/officeDocument/2006/math">
                    <m:sSup>
                      <m:sSupPr>
                        <m:ctrlPr>
                          <a:rPr lang="en-US" sz="2000" b="0" i="1" smtClean="0">
                            <a:latin typeface="Cambria Math" panose="02040503050406030204" pitchFamily="18" charset="0"/>
                          </a:rPr>
                        </m:ctrlPr>
                      </m:sSupPr>
                      <m:e>
                        <m:r>
                          <a:rPr lang="en-US" sz="2000" i="1">
                            <a:latin typeface="Cambria Math" panose="02040503050406030204" pitchFamily="18" charset="0"/>
                          </a:rPr>
                          <m:t>𝑓</m:t>
                        </m:r>
                      </m:e>
                      <m:sup>
                        <m:r>
                          <a:rPr lang="en-US" sz="2000" b="0" i="1" smtClean="0">
                            <a:latin typeface="Cambria Math" panose="02040503050406030204" pitchFamily="18" charset="0"/>
                          </a:rPr>
                          <m:t>∗</m:t>
                        </m:r>
                      </m:sup>
                    </m:sSup>
                  </m:oMath>
                </a14:m>
                <a:endParaRPr lang="en-US" sz="2000">
                  <a:latin typeface="Corbel" panose="020B0503020204020204" pitchFamily="34" charset="0"/>
                </a:endParaRPr>
              </a:p>
            </p:txBody>
          </p:sp>
        </mc:Choice>
        <mc:Fallback xmlns="">
          <p:sp>
            <p:nvSpPr>
              <p:cNvPr id="9" name="Rounded Rectangle 8">
                <a:extLst>
                  <a:ext uri="{FF2B5EF4-FFF2-40B4-BE49-F238E27FC236}">
                    <a16:creationId xmlns:a16="http://schemas.microsoft.com/office/drawing/2014/main" id="{D5B8BF24-0E39-4387-302B-40391DA838B6}"/>
                  </a:ext>
                </a:extLst>
              </p:cNvPr>
              <p:cNvSpPr>
                <a:spLocks noRot="1" noChangeAspect="1" noMove="1" noResize="1" noEditPoints="1" noAdjustHandles="1" noChangeArrowheads="1" noChangeShapeType="1" noTextEdit="1"/>
              </p:cNvSpPr>
              <p:nvPr/>
            </p:nvSpPr>
            <p:spPr>
              <a:xfrm>
                <a:off x="3265712" y="2564349"/>
                <a:ext cx="3079633" cy="916461"/>
              </a:xfrm>
              <a:prstGeom prst="roundRect">
                <a:avLst/>
              </a:prstGeom>
              <a:blipFill>
                <a:blip r:embed="rId7"/>
                <a:stretch>
                  <a:fillRect/>
                </a:stretch>
              </a:blipFill>
              <a:ln>
                <a:solidFill>
                  <a:srgbClr val="0006C7"/>
                </a:solid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7780CD69-C17E-2DCE-0E9C-133796F82AF9}"/>
              </a:ext>
            </a:extLst>
          </p:cNvPr>
          <p:cNvCxnSpPr>
            <a:cxnSpLocks/>
            <a:stCxn id="8" idx="3"/>
            <a:endCxn id="9" idx="0"/>
          </p:cNvCxnSpPr>
          <p:nvPr/>
        </p:nvCxnSpPr>
        <p:spPr>
          <a:xfrm>
            <a:off x="4805528" y="2087865"/>
            <a:ext cx="1" cy="476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FD3511-46A5-F05A-A773-0C0E0AA47521}"/>
              </a:ext>
            </a:extLst>
          </p:cNvPr>
          <p:cNvCxnSpPr>
            <a:cxnSpLocks/>
            <a:stCxn id="6" idx="4"/>
            <a:endCxn id="9" idx="1"/>
          </p:cNvCxnSpPr>
          <p:nvPr/>
        </p:nvCxnSpPr>
        <p:spPr>
          <a:xfrm>
            <a:off x="2523845" y="2479120"/>
            <a:ext cx="741867" cy="543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F4BE66-D80D-AA44-1CEF-2DF234B0532D}"/>
              </a:ext>
            </a:extLst>
          </p:cNvPr>
          <p:cNvCxnSpPr>
            <a:cxnSpLocks/>
            <a:stCxn id="7" idx="4"/>
            <a:endCxn id="9" idx="1"/>
          </p:cNvCxnSpPr>
          <p:nvPr/>
        </p:nvCxnSpPr>
        <p:spPr>
          <a:xfrm flipV="1">
            <a:off x="2523845" y="3022580"/>
            <a:ext cx="741867" cy="491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108C15C6-F7E6-9FEF-15C7-1895F8B90435}"/>
                  </a:ext>
                </a:extLst>
              </p:cNvPr>
              <p:cNvSpPr/>
              <p:nvPr/>
            </p:nvSpPr>
            <p:spPr>
              <a:xfrm>
                <a:off x="3265712" y="4080529"/>
                <a:ext cx="3079633" cy="916461"/>
              </a:xfrm>
              <a:prstGeom prst="roundRect">
                <a:avLst/>
              </a:prstGeom>
              <a:solidFill>
                <a:srgbClr val="DCF9CD">
                  <a:alpha val="61176"/>
                </a:srgbClr>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a:latin typeface="Corbel" panose="020B0503020204020204" pitchFamily="34" charset="0"/>
                  </a:rPr>
                  <a:t>Evaluation on test set: </a:t>
                </a:r>
              </a:p>
              <a:p>
                <a:pPr algn="ct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sSub>
                            <m:sSubPr>
                              <m:ctrlPr>
                                <a:rPr lang="en-US" sz="2000" b="0" i="1" smtClean="0">
                                  <a:latin typeface="Cambria Math" panose="02040503050406030204" pitchFamily="18" charset="0"/>
                                </a:rPr>
                              </m:ctrlPr>
                            </m:sSubPr>
                            <m:e>
                              <m:r>
                                <a:rPr lang="en-US" sz="2000" b="1" i="0" smtClean="0">
                                  <a:latin typeface="Cambria Math" panose="02040503050406030204" pitchFamily="18" charset="0"/>
                                </a:rPr>
                                <m:t>𝐄</m:t>
                              </m:r>
                            </m:e>
                            <m: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e>
                              </m:d>
                              <m:r>
                                <m:rPr>
                                  <m:lit/>
                                </m:rPr>
                                <a:rPr lang="en-US" sz="2000" b="0" i="1" smtClean="0">
                                  <a:latin typeface="Cambria Math" panose="02040503050406030204" pitchFamily="18" charset="0"/>
                                </a:rPr>
                                <m:t> </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𝐷</m:t>
                                  </m:r>
                                </m:e>
                                <m:sub>
                                  <m:r>
                                    <a:rPr lang="en-US" sz="2000" b="0" i="1" smtClean="0">
                                      <a:latin typeface="Cambria Math" panose="02040503050406030204" pitchFamily="18" charset="0"/>
                                    </a:rPr>
                                    <m:t>𝑡𝑒𝑠𝑡</m:t>
                                  </m:r>
                                </m:sub>
                              </m:sSub>
                            </m:sub>
                          </m:sSub>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r>
                                    <a:rPr lang="en-US" sz="2000" i="1">
                                      <a:latin typeface="Cambria Math" panose="02040503050406030204" pitchFamily="18" charset="0"/>
                                    </a:rPr>
                                    <m:t>ℓ(</m:t>
                                  </m:r>
                                  <m:r>
                                    <a:rPr lang="en-US" sz="2000" i="1">
                                      <a:latin typeface="Cambria Math" panose="02040503050406030204" pitchFamily="18" charset="0"/>
                                    </a:rPr>
                                    <m:t>𝑓</m:t>
                                  </m:r>
                                  <m:d>
                                    <m:dPr>
                                      <m:ctrlPr>
                                        <a:rPr lang="en-US" sz="2000" b="0" i="1" smtClean="0">
                                          <a:latin typeface="Cambria Math" panose="02040503050406030204" pitchFamily="18" charset="0"/>
                                        </a:rPr>
                                      </m:ctrlPr>
                                    </m:dPr>
                                    <m:e>
                                      <m:r>
                                        <a:rPr lang="en-US" sz="2000" i="1">
                                          <a:latin typeface="Cambria Math" panose="02040503050406030204" pitchFamily="18" charset="0"/>
                                        </a:rPr>
                                        <m:t>𝑥</m:t>
                                      </m:r>
                                    </m:e>
                                  </m:d>
                                  <m:r>
                                    <a:rPr lang="en-US" sz="2000" i="1">
                                      <a:latin typeface="Cambria Math" panose="02040503050406030204" pitchFamily="18" charset="0"/>
                                    </a:rPr>
                                    <m:t>,</m:t>
                                  </m:r>
                                  <m:r>
                                    <a:rPr lang="en-US" sz="2000" i="1">
                                      <a:latin typeface="Cambria Math" panose="02040503050406030204" pitchFamily="18" charset="0"/>
                                    </a:rPr>
                                    <m:t>𝑦</m:t>
                                  </m:r>
                                </m:e>
                              </m:d>
                            </m:e>
                          </m:d>
                        </m:e>
                        <m:sup/>
                      </m:sSup>
                    </m:oMath>
                  </m:oMathPara>
                </a14:m>
                <a:endParaRPr lang="en-US" sz="2000">
                  <a:latin typeface="Corbel" panose="020B0503020204020204" pitchFamily="34" charset="0"/>
                </a:endParaRPr>
              </a:p>
            </p:txBody>
          </p:sp>
        </mc:Choice>
        <mc:Fallback xmlns="">
          <p:sp>
            <p:nvSpPr>
              <p:cNvPr id="18" name="Rounded Rectangle 17">
                <a:extLst>
                  <a:ext uri="{FF2B5EF4-FFF2-40B4-BE49-F238E27FC236}">
                    <a16:creationId xmlns:a16="http://schemas.microsoft.com/office/drawing/2014/main" id="{108C15C6-F7E6-9FEF-15C7-1895F8B90435}"/>
                  </a:ext>
                </a:extLst>
              </p:cNvPr>
              <p:cNvSpPr>
                <a:spLocks noRot="1" noChangeAspect="1" noMove="1" noResize="1" noEditPoints="1" noAdjustHandles="1" noChangeArrowheads="1" noChangeShapeType="1" noTextEdit="1"/>
              </p:cNvSpPr>
              <p:nvPr/>
            </p:nvSpPr>
            <p:spPr>
              <a:xfrm>
                <a:off x="3265712" y="4080529"/>
                <a:ext cx="3079633" cy="916461"/>
              </a:xfrm>
              <a:prstGeom prst="roundRect">
                <a:avLst/>
              </a:prstGeom>
              <a:blipFill>
                <a:blip r:embed="rId8"/>
                <a:stretch>
                  <a:fillRect/>
                </a:stretch>
              </a:blipFill>
              <a:ln>
                <a:solidFill>
                  <a:srgbClr val="00B050"/>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AD20A23-CA04-1BD7-B2F2-A92768BD3EBE}"/>
              </a:ext>
            </a:extLst>
          </p:cNvPr>
          <p:cNvCxnSpPr>
            <a:cxnSpLocks/>
            <a:stCxn id="5" idx="4"/>
            <a:endCxn id="18" idx="1"/>
          </p:cNvCxnSpPr>
          <p:nvPr/>
        </p:nvCxnSpPr>
        <p:spPr>
          <a:xfrm flipV="1">
            <a:off x="2531322" y="4538760"/>
            <a:ext cx="734390" cy="49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2B75198-8EBC-9A46-4D11-732BA2F85C9D}"/>
              </a:ext>
            </a:extLst>
          </p:cNvPr>
          <p:cNvCxnSpPr>
            <a:cxnSpLocks/>
            <a:stCxn id="9" idx="2"/>
            <a:endCxn id="18" idx="0"/>
          </p:cNvCxnSpPr>
          <p:nvPr/>
        </p:nvCxnSpPr>
        <p:spPr>
          <a:xfrm>
            <a:off x="4805529" y="3480810"/>
            <a:ext cx="0" cy="5997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38E19EE-B73A-7B84-A7BC-187E862051F4}"/>
              </a:ext>
            </a:extLst>
          </p:cNvPr>
          <p:cNvSpPr txBox="1"/>
          <p:nvPr/>
        </p:nvSpPr>
        <p:spPr>
          <a:xfrm>
            <a:off x="6584081" y="2600672"/>
            <a:ext cx="2360763" cy="1021556"/>
          </a:xfrm>
          <a:prstGeom prst="wedgeRoundRectCallout">
            <a:avLst>
              <a:gd name="adj1" fmla="val -56234"/>
              <a:gd name="adj2" fmla="val 19742"/>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algn="ctr"/>
            <a:r>
              <a:rPr lang="en-US" sz="1800">
                <a:latin typeface="Corbel" panose="020B0503020204020204" pitchFamily="34" charset="0"/>
              </a:rPr>
              <a:t>Training is to pick the function given the observed data. </a:t>
            </a:r>
          </a:p>
        </p:txBody>
      </p:sp>
      <p:sp>
        <p:nvSpPr>
          <p:cNvPr id="35" name="TextBox 34">
            <a:extLst>
              <a:ext uri="{FF2B5EF4-FFF2-40B4-BE49-F238E27FC236}">
                <a16:creationId xmlns:a16="http://schemas.microsoft.com/office/drawing/2014/main" id="{01A6E6EC-5634-2364-E673-F96D24E36365}"/>
              </a:ext>
            </a:extLst>
          </p:cNvPr>
          <p:cNvSpPr txBox="1"/>
          <p:nvPr/>
        </p:nvSpPr>
        <p:spPr>
          <a:xfrm>
            <a:off x="6584081" y="3841781"/>
            <a:ext cx="2360763" cy="1021556"/>
          </a:xfrm>
          <a:prstGeom prst="wedgeRoundRectCallout">
            <a:avLst>
              <a:gd name="adj1" fmla="val -56233"/>
              <a:gd name="adj2" fmla="val 2227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algn="ctr"/>
            <a:r>
              <a:rPr lang="en-US" sz="1800">
                <a:latin typeface="Corbel" panose="020B0503020204020204" pitchFamily="34" charset="0"/>
              </a:rPr>
              <a:t>Testing is t predict the quality of the best selected function</a:t>
            </a:r>
          </a:p>
        </p:txBody>
      </p:sp>
      <p:sp>
        <p:nvSpPr>
          <p:cNvPr id="36" name="TextBox 35">
            <a:extLst>
              <a:ext uri="{FF2B5EF4-FFF2-40B4-BE49-F238E27FC236}">
                <a16:creationId xmlns:a16="http://schemas.microsoft.com/office/drawing/2014/main" id="{5FD1EE61-968E-DCC8-A12A-157F37F0E067}"/>
              </a:ext>
            </a:extLst>
          </p:cNvPr>
          <p:cNvSpPr txBox="1"/>
          <p:nvPr/>
        </p:nvSpPr>
        <p:spPr>
          <a:xfrm>
            <a:off x="6581208" y="1027798"/>
            <a:ext cx="2360763" cy="1328023"/>
          </a:xfrm>
          <a:prstGeom prst="wedgeRoundRectCallout">
            <a:avLst>
              <a:gd name="adj1" fmla="val -56234"/>
              <a:gd name="adj2" fmla="val 18453"/>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36576" rIns="36576">
            <a:spAutoFit/>
          </a:bodyPr>
          <a:lstStyle/>
          <a:p>
            <a:pPr algn="ctr"/>
            <a:r>
              <a:rPr lang="en-US" sz="1800">
                <a:latin typeface="Corbel" panose="020B0503020204020204" pitchFamily="34" charset="0"/>
              </a:rPr>
              <a:t>Each choice of parameters  in neural networks correspond to another function. </a:t>
            </a:r>
          </a:p>
        </p:txBody>
      </p:sp>
    </p:spTree>
    <p:extLst>
      <p:ext uri="{BB962C8B-B14F-4D97-AF65-F5344CB8AC3E}">
        <p14:creationId xmlns:p14="http://schemas.microsoft.com/office/powerpoint/2010/main" val="817200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31F6-AFF2-FCC0-66AF-34A1C66AEB36}"/>
              </a:ext>
            </a:extLst>
          </p:cNvPr>
          <p:cNvSpPr>
            <a:spLocks noGrp="1"/>
          </p:cNvSpPr>
          <p:nvPr>
            <p:ph type="title"/>
          </p:nvPr>
        </p:nvSpPr>
        <p:spPr/>
        <p:txBody>
          <a:bodyPr/>
          <a:lstStyle/>
          <a:p>
            <a:r>
              <a:rPr lang="en-US"/>
              <a:t>Summary Thus Far </a:t>
            </a:r>
          </a:p>
        </p:txBody>
      </p:sp>
      <p:sp>
        <p:nvSpPr>
          <p:cNvPr id="3" name="Text Placeholder 2">
            <a:extLst>
              <a:ext uri="{FF2B5EF4-FFF2-40B4-BE49-F238E27FC236}">
                <a16:creationId xmlns:a16="http://schemas.microsoft.com/office/drawing/2014/main" id="{B5096B90-B4F6-593B-DCA8-29985BECCE54}"/>
              </a:ext>
            </a:extLst>
          </p:cNvPr>
          <p:cNvSpPr>
            <a:spLocks noGrp="1"/>
          </p:cNvSpPr>
          <p:nvPr>
            <p:ph type="body" sz="quarter" idx="16"/>
          </p:nvPr>
        </p:nvSpPr>
        <p:spPr/>
        <p:txBody>
          <a:bodyPr/>
          <a:lstStyle/>
          <a:p>
            <a:r>
              <a:rPr lang="en-US" dirty="0"/>
              <a:t>A statistical learning problem can be formulated as an </a:t>
            </a:r>
            <a:r>
              <a:rPr lang="en-US" dirty="0">
                <a:solidFill>
                  <a:srgbClr val="C00000"/>
                </a:solidFill>
              </a:rPr>
              <a:t>optimization </a:t>
            </a:r>
            <a:r>
              <a:rPr lang="en-US" dirty="0"/>
              <a:t>problem.</a:t>
            </a:r>
          </a:p>
          <a:p>
            <a:endParaRPr lang="en-US" dirty="0"/>
          </a:p>
          <a:p>
            <a:r>
              <a:rPr lang="en-US" dirty="0"/>
              <a:t>The objective of this optimization consists of: </a:t>
            </a:r>
          </a:p>
          <a:p>
            <a:pPr lvl="1"/>
            <a:r>
              <a:rPr lang="en-US" dirty="0"/>
              <a:t>Learning data (input/outputs) </a:t>
            </a:r>
          </a:p>
          <a:p>
            <a:pPr lvl="1"/>
            <a:r>
              <a:rPr lang="en-US" dirty="0"/>
              <a:t>Predictive model architecture (encoding how an input gets mapped to an output) </a:t>
            </a:r>
          </a:p>
          <a:p>
            <a:pPr lvl="1"/>
            <a:r>
              <a:rPr lang="en-US" dirty="0"/>
              <a:t>Loss function (quantifying quality of predictions) </a:t>
            </a:r>
          </a:p>
          <a:p>
            <a:pPr lvl="1"/>
            <a:endParaRPr lang="en-US" dirty="0"/>
          </a:p>
          <a:p>
            <a:r>
              <a:rPr lang="en-US" dirty="0"/>
              <a:t>Soon, we will use see how to use Neural Nets as the predictive model. </a:t>
            </a:r>
          </a:p>
        </p:txBody>
      </p:sp>
    </p:spTree>
    <p:extLst>
      <p:ext uri="{BB962C8B-B14F-4D97-AF65-F5344CB8AC3E}">
        <p14:creationId xmlns:p14="http://schemas.microsoft.com/office/powerpoint/2010/main" val="3160918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907618-D84D-45CE-C284-FE35E84D7CB6}"/>
              </a:ext>
            </a:extLst>
          </p:cNvPr>
          <p:cNvSpPr>
            <a:spLocks noGrp="1"/>
          </p:cNvSpPr>
          <p:nvPr>
            <p:ph type="body" sz="quarter" idx="10"/>
          </p:nvPr>
        </p:nvSpPr>
        <p:spPr/>
        <p:txBody>
          <a:bodyPr>
            <a:normAutofit/>
          </a:bodyPr>
          <a:lstStyle/>
          <a:p>
            <a:r>
              <a:rPr lang="en-US" sz="4000"/>
              <a:t>Algebra Refresher </a:t>
            </a:r>
          </a:p>
        </p:txBody>
      </p:sp>
    </p:spTree>
    <p:extLst>
      <p:ext uri="{BB962C8B-B14F-4D97-AF65-F5344CB8AC3E}">
        <p14:creationId xmlns:p14="http://schemas.microsoft.com/office/powerpoint/2010/main" val="3290090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669F-FD81-0F2C-AD51-522624AAE4DD}"/>
              </a:ext>
            </a:extLst>
          </p:cNvPr>
          <p:cNvSpPr>
            <a:spLocks noGrp="1"/>
          </p:cNvSpPr>
          <p:nvPr>
            <p:ph type="title"/>
          </p:nvPr>
        </p:nvSpPr>
        <p:spPr/>
        <p:txBody>
          <a:bodyPr>
            <a:normAutofit/>
          </a:bodyPr>
          <a:lstStyle/>
          <a:p>
            <a:r>
              <a:rPr lang="en-US"/>
              <a:t>Derivatives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5B118A-114E-26ED-B3F7-2057110797E5}"/>
                  </a:ext>
                </a:extLst>
              </p:cNvPr>
              <p:cNvSpPr>
                <a:spLocks noGrp="1"/>
              </p:cNvSpPr>
              <p:nvPr>
                <p:ph type="body" sz="quarter" idx="16"/>
              </p:nvPr>
            </p:nvSpPr>
            <p:spPr/>
            <p:txBody>
              <a:bodyPr>
                <a:normAutofit/>
              </a:bodyPr>
              <a:lstStyle/>
              <a:p>
                <a:r>
                  <a:rPr lang="en-US" sz="2000"/>
                  <a:t>First let’s get the notation right: </a:t>
                </a:r>
              </a:p>
              <a:p>
                <a:pPr marL="114300" indent="0">
                  <a:buNone/>
                </a:pPr>
                <a:endParaRPr lang="en-US" sz="2000"/>
              </a:p>
              <a:p>
                <a:r>
                  <a:rPr lang="en-US" sz="2000"/>
                  <a:t>The </a:t>
                </a:r>
                <a:r>
                  <a:rPr lang="en-US" sz="2000">
                    <a:solidFill>
                      <a:srgbClr val="C00000"/>
                    </a:solidFill>
                  </a:rPr>
                  <a:t>arrow</a:t>
                </a:r>
                <a:r>
                  <a:rPr lang="en-US" sz="2000"/>
                  <a:t> shows </a:t>
                </a:r>
                <a:r>
                  <a:rPr lang="en-US" sz="2000">
                    <a:solidFill>
                      <a:srgbClr val="C00000"/>
                    </a:solidFill>
                  </a:rPr>
                  <a:t>functional dependence</a:t>
                </a:r>
                <a:r>
                  <a:rPr lang="en-US" sz="2000"/>
                  <a:t> of </a:t>
                </a:r>
                <a14:m>
                  <m:oMath xmlns:m="http://schemas.openxmlformats.org/officeDocument/2006/math">
                    <m:r>
                      <a:rPr lang="en-US" sz="2000" i="1" dirty="0" smtClean="0">
                        <a:latin typeface="Cambria Math" panose="02040503050406030204" pitchFamily="18" charset="0"/>
                      </a:rPr>
                      <m:t>𝑧</m:t>
                    </m:r>
                    <m:r>
                      <a:rPr lang="en-US" sz="2000" i="1" dirty="0" smtClean="0">
                        <a:latin typeface="Cambria Math" panose="02040503050406030204" pitchFamily="18" charset="0"/>
                      </a:rPr>
                      <m:t> </m:t>
                    </m:r>
                  </m:oMath>
                </a14:m>
                <a:r>
                  <a:rPr lang="en-US" sz="2000"/>
                  <a:t>on </a:t>
                </a:r>
                <a14:m>
                  <m:oMath xmlns:m="http://schemas.openxmlformats.org/officeDocument/2006/math">
                    <m:r>
                      <a:rPr lang="en-US" sz="2000" i="1" dirty="0" smtClean="0">
                        <a:latin typeface="Cambria Math" panose="02040503050406030204" pitchFamily="18" charset="0"/>
                      </a:rPr>
                      <m:t>𝑦</m:t>
                    </m:r>
                  </m:oMath>
                </a14:m>
                <a:r>
                  <a:rPr lang="en-US" sz="2000"/>
                  <a:t>, </a:t>
                </a:r>
                <a:br>
                  <a:rPr lang="en-US" sz="2000"/>
                </a:br>
                <a:r>
                  <a:rPr lang="en-US" sz="2000"/>
                  <a:t>i.e. given </a:t>
                </a:r>
                <a14:m>
                  <m:oMath xmlns:m="http://schemas.openxmlformats.org/officeDocument/2006/math">
                    <m:r>
                      <a:rPr lang="en-US" sz="2000" i="1" dirty="0" smtClean="0">
                        <a:latin typeface="Cambria Math" panose="02040503050406030204" pitchFamily="18" charset="0"/>
                      </a:rPr>
                      <m:t>𝑦</m:t>
                    </m:r>
                  </m:oMath>
                </a14:m>
                <a:r>
                  <a:rPr lang="en-US" sz="2000"/>
                  <a:t>, we can calculate</a:t>
                </a:r>
                <a14:m>
                  <m:oMath xmlns:m="http://schemas.openxmlformats.org/officeDocument/2006/math">
                    <m:r>
                      <a:rPr lang="en-US" sz="2000" i="1" dirty="0" smtClean="0">
                        <a:latin typeface="Cambria Math" panose="02040503050406030204" pitchFamily="18" charset="0"/>
                      </a:rPr>
                      <m:t> </m:t>
                    </m:r>
                    <m:r>
                      <a:rPr lang="en-US" sz="2000" i="1" dirty="0" smtClean="0">
                        <a:latin typeface="Cambria Math" panose="02040503050406030204" pitchFamily="18" charset="0"/>
                      </a:rPr>
                      <m:t>𝑧</m:t>
                    </m:r>
                  </m:oMath>
                </a14:m>
                <a:r>
                  <a:rPr lang="en-US" sz="2000"/>
                  <a:t>. </a:t>
                </a:r>
              </a:p>
              <a:p>
                <a:pPr lvl="1"/>
                <a:r>
                  <a:rPr lang="en-US" sz="1600"/>
                  <a:t>For example:</a:t>
                </a:r>
                <a14:m>
                  <m:oMath xmlns:m="http://schemas.openxmlformats.org/officeDocument/2006/math">
                    <m:r>
                      <a:rPr lang="en-US" sz="1600" i="1" dirty="0" smtClean="0">
                        <a:latin typeface="Cambria Math" panose="02040503050406030204" pitchFamily="18" charset="0"/>
                      </a:rPr>
                      <m:t> </m:t>
                    </m:r>
                    <m:r>
                      <a:rPr lang="en-US" sz="1600" i="1" dirty="0" smtClean="0">
                        <a:latin typeface="Cambria Math" panose="02040503050406030204" pitchFamily="18" charset="0"/>
                      </a:rPr>
                      <m:t>𝑧</m:t>
                    </m:r>
                    <m:r>
                      <a:rPr lang="en-US" sz="1600" i="1" dirty="0" smtClean="0">
                        <a:latin typeface="Cambria Math" panose="02040503050406030204" pitchFamily="18" charset="0"/>
                      </a:rPr>
                      <m:t>(</m:t>
                    </m:r>
                    <m:r>
                      <a:rPr lang="en-US" sz="1600" i="1" dirty="0" smtClean="0">
                        <a:latin typeface="Cambria Math" panose="02040503050406030204" pitchFamily="18" charset="0"/>
                      </a:rPr>
                      <m:t>𝑦</m:t>
                    </m:r>
                    <m:r>
                      <a:rPr lang="en-US" sz="1600" i="1" dirty="0" smtClean="0">
                        <a:latin typeface="Cambria Math" panose="02040503050406030204" pitchFamily="18" charset="0"/>
                      </a:rPr>
                      <m:t>) = 2</m:t>
                    </m:r>
                    <m:sSup>
                      <m:sSupPr>
                        <m:ctrlPr>
                          <a:rPr lang="en-US" sz="1600" i="1" dirty="0" smtClean="0">
                            <a:latin typeface="Cambria Math" panose="02040503050406030204" pitchFamily="18" charset="0"/>
                          </a:rPr>
                        </m:ctrlPr>
                      </m:sSupPr>
                      <m:e>
                        <m:r>
                          <a:rPr lang="en-US" sz="1600" i="1" dirty="0" smtClean="0">
                            <a:latin typeface="Cambria Math" panose="02040503050406030204" pitchFamily="18" charset="0"/>
                          </a:rPr>
                          <m:t>𝑦</m:t>
                        </m:r>
                      </m:e>
                      <m:sup>
                        <m:r>
                          <a:rPr lang="en-US" sz="1600" i="1" dirty="0" smtClean="0">
                            <a:latin typeface="Cambria Math" panose="02040503050406030204" pitchFamily="18" charset="0"/>
                          </a:rPr>
                          <m:t>2</m:t>
                        </m:r>
                      </m:sup>
                    </m:sSup>
                    <m:r>
                      <a:rPr lang="en-US" sz="1600" i="1" dirty="0" smtClean="0">
                        <a:latin typeface="Cambria Math" panose="02040503050406030204" pitchFamily="18" charset="0"/>
                      </a:rPr>
                      <m:t> </m:t>
                    </m:r>
                  </m:oMath>
                </a14:m>
                <a:endParaRPr lang="en-US" sz="1600"/>
              </a:p>
              <a:p>
                <a:pPr marL="596900" lvl="1" indent="0">
                  <a:buNone/>
                </a:pPr>
                <a:endParaRPr lang="en-US" sz="1600"/>
              </a:p>
              <a:p>
                <a:r>
                  <a:rPr lang="en-US" sz="2000"/>
                  <a:t>The derivative of </a:t>
                </a:r>
                <a14:m>
                  <m:oMath xmlns:m="http://schemas.openxmlformats.org/officeDocument/2006/math">
                    <m:r>
                      <a:rPr lang="en-US" sz="2000" i="1" dirty="0">
                        <a:latin typeface="Cambria Math" panose="02040503050406030204" pitchFamily="18" charset="0"/>
                      </a:rPr>
                      <m:t>𝑧</m:t>
                    </m:r>
                  </m:oMath>
                </a14:m>
                <a:r>
                  <a:rPr lang="en-US" sz="2000"/>
                  <a:t>, with respect to </a:t>
                </a:r>
                <a14:m>
                  <m:oMath xmlns:m="http://schemas.openxmlformats.org/officeDocument/2006/math">
                    <m:r>
                      <a:rPr lang="en-US" sz="2000" i="1" dirty="0">
                        <a:latin typeface="Cambria Math" panose="02040503050406030204" pitchFamily="18" charset="0"/>
                      </a:rPr>
                      <m:t>𝑦</m:t>
                    </m:r>
                  </m:oMath>
                </a14:m>
                <a:r>
                  <a:rPr lang="en-US" sz="200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oMath>
                </a14:m>
                <a:endParaRPr lang="en-US" sz="2000"/>
              </a:p>
              <a:p>
                <a:endParaRPr lang="en-US" sz="2000"/>
              </a:p>
              <a:p>
                <a:pPr marL="457200" lvl="1" indent="0">
                  <a:buNone/>
                </a:pPr>
                <a:endParaRPr lang="en-US" sz="1600"/>
              </a:p>
              <a:p>
                <a:pPr marL="457200" lvl="1" indent="0">
                  <a:buNone/>
                </a:pPr>
                <a:endParaRPr lang="en-US" sz="1600"/>
              </a:p>
            </p:txBody>
          </p:sp>
        </mc:Choice>
        <mc:Fallback xmlns="">
          <p:sp>
            <p:nvSpPr>
              <p:cNvPr id="3" name="Content Placeholder 2">
                <a:extLst>
                  <a:ext uri="{FF2B5EF4-FFF2-40B4-BE49-F238E27FC236}">
                    <a16:creationId xmlns:a16="http://schemas.microsoft.com/office/drawing/2014/main" id="{0A5B118A-114E-26ED-B3F7-2057110797E5}"/>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679" t="-1980"/>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B89D150E-B4B0-D406-565A-02A97DA1CDBB}"/>
              </a:ext>
            </a:extLst>
          </p:cNvPr>
          <p:cNvSpPr/>
          <p:nvPr/>
        </p:nvSpPr>
        <p:spPr>
          <a:xfrm>
            <a:off x="7304856" y="2738011"/>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7" name="Oval 6">
            <a:extLst>
              <a:ext uri="{FF2B5EF4-FFF2-40B4-BE49-F238E27FC236}">
                <a16:creationId xmlns:a16="http://schemas.microsoft.com/office/drawing/2014/main" id="{4E152012-44BE-F8E3-F432-389917156430}"/>
              </a:ext>
            </a:extLst>
          </p:cNvPr>
          <p:cNvSpPr/>
          <p:nvPr/>
        </p:nvSpPr>
        <p:spPr>
          <a:xfrm>
            <a:off x="7296149" y="1937118"/>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8" name="Straight Arrow Connector 7">
            <a:extLst>
              <a:ext uri="{FF2B5EF4-FFF2-40B4-BE49-F238E27FC236}">
                <a16:creationId xmlns:a16="http://schemas.microsoft.com/office/drawing/2014/main" id="{C8660860-33F9-7687-22C8-B74B4209ABF4}"/>
              </a:ext>
            </a:extLst>
          </p:cNvPr>
          <p:cNvCxnSpPr>
            <a:cxnSpLocks/>
            <a:stCxn id="5" idx="0"/>
            <a:endCxn id="7" idx="4"/>
          </p:cNvCxnSpPr>
          <p:nvPr/>
        </p:nvCxnSpPr>
        <p:spPr>
          <a:xfrm flipH="1" flipV="1">
            <a:off x="7439841" y="2215792"/>
            <a:ext cx="8707" cy="522219"/>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B78CB1C-9D73-98F0-EE8A-269AFA4A348C}"/>
                  </a:ext>
                </a:extLst>
              </p:cNvPr>
              <p:cNvSpPr txBox="1"/>
              <p:nvPr/>
            </p:nvSpPr>
            <p:spPr>
              <a:xfrm>
                <a:off x="6854189" y="1498762"/>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𝑧</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5B78CB1C-9D73-98F0-EE8A-269AFA4A348C}"/>
                  </a:ext>
                </a:extLst>
              </p:cNvPr>
              <p:cNvSpPr txBox="1">
                <a:spLocks noRot="1" noChangeAspect="1" noMove="1" noResize="1" noEditPoints="1" noAdjustHandles="1" noChangeArrowheads="1" noChangeShapeType="1" noTextEdit="1"/>
              </p:cNvSpPr>
              <p:nvPr/>
            </p:nvSpPr>
            <p:spPr>
              <a:xfrm>
                <a:off x="6854189" y="1498762"/>
                <a:ext cx="1153886"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664B77-6B69-5E25-DAA4-5728F148EF05}"/>
                  </a:ext>
                </a:extLst>
              </p:cNvPr>
              <p:cNvSpPr txBox="1"/>
              <p:nvPr/>
            </p:nvSpPr>
            <p:spPr>
              <a:xfrm>
                <a:off x="6905533" y="2579288"/>
                <a:ext cx="46246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𝑦</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 name="TextBox 10">
                <a:extLst>
                  <a:ext uri="{FF2B5EF4-FFF2-40B4-BE49-F238E27FC236}">
                    <a16:creationId xmlns:a16="http://schemas.microsoft.com/office/drawing/2014/main" id="{65664B77-6B69-5E25-DAA4-5728F148EF05}"/>
                  </a:ext>
                </a:extLst>
              </p:cNvPr>
              <p:cNvSpPr txBox="1">
                <a:spLocks noRot="1" noChangeAspect="1" noMove="1" noResize="1" noEditPoints="1" noAdjustHandles="1" noChangeArrowheads="1" noChangeShapeType="1" noTextEdit="1"/>
              </p:cNvSpPr>
              <p:nvPr/>
            </p:nvSpPr>
            <p:spPr>
              <a:xfrm>
                <a:off x="6905533" y="2579288"/>
                <a:ext cx="462462" cy="461665"/>
              </a:xfrm>
              <a:prstGeom prst="rect">
                <a:avLst/>
              </a:prstGeom>
              <a:blipFill>
                <a:blip r:embed="rId4"/>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1F85A15-0BEB-56E3-5ACA-A2946A170242}"/>
                  </a:ext>
                </a:extLst>
              </p:cNvPr>
              <p:cNvSpPr txBox="1"/>
              <p:nvPr/>
            </p:nvSpPr>
            <p:spPr>
              <a:xfrm>
                <a:off x="7448547" y="2231511"/>
                <a:ext cx="613954" cy="5388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a:latin typeface="Cambria Math" panose="02040503050406030204" pitchFamily="18" charset="0"/>
                            </a:rPr>
                            <m:t>𝜕</m:t>
                          </m:r>
                          <m:r>
                            <a:rPr lang="en-US" sz="1400">
                              <a:latin typeface="Cambria Math" panose="02040503050406030204" pitchFamily="18" charset="0"/>
                            </a:rPr>
                            <m:t>𝑧</m:t>
                          </m:r>
                        </m:num>
                        <m:den>
                          <m:r>
                            <a:rPr lang="en-US" sz="1400">
                              <a:latin typeface="Cambria Math" panose="02040503050406030204" pitchFamily="18" charset="0"/>
                            </a:rPr>
                            <m:t>𝜕</m:t>
                          </m:r>
                          <m:r>
                            <a:rPr lang="en-US" sz="1400">
                              <a:latin typeface="Cambria Math" panose="02040503050406030204" pitchFamily="18" charset="0"/>
                            </a:rPr>
                            <m:t>𝑦</m:t>
                          </m:r>
                        </m:den>
                      </m:f>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E1F85A15-0BEB-56E3-5ACA-A2946A170242}"/>
                  </a:ext>
                </a:extLst>
              </p:cNvPr>
              <p:cNvSpPr txBox="1">
                <a:spLocks noRot="1" noChangeAspect="1" noMove="1" noResize="1" noEditPoints="1" noAdjustHandles="1" noChangeArrowheads="1" noChangeShapeType="1" noTextEdit="1"/>
              </p:cNvSpPr>
              <p:nvPr/>
            </p:nvSpPr>
            <p:spPr>
              <a:xfrm>
                <a:off x="7448547" y="2231511"/>
                <a:ext cx="613954" cy="538802"/>
              </a:xfrm>
              <a:prstGeom prst="rect">
                <a:avLst/>
              </a:prstGeom>
              <a:blipFill>
                <a:blip r:embed="rId5"/>
                <a:stretch>
                  <a:fillRect b="-5682"/>
                </a:stretch>
              </a:blipFill>
            </p:spPr>
            <p:txBody>
              <a:bodyPr/>
              <a:lstStyle/>
              <a:p>
                <a:r>
                  <a:rPr lang="en-US">
                    <a:noFill/>
                  </a:rPr>
                  <a:t> </a:t>
                </a:r>
              </a:p>
            </p:txBody>
          </p:sp>
        </mc:Fallback>
      </mc:AlternateContent>
    </p:spTree>
    <p:extLst>
      <p:ext uri="{BB962C8B-B14F-4D97-AF65-F5344CB8AC3E}">
        <p14:creationId xmlns:p14="http://schemas.microsoft.com/office/powerpoint/2010/main" val="3068092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3B7E-58DB-E86A-07D8-5FC4CD4D7E1E}"/>
              </a:ext>
            </a:extLst>
          </p:cNvPr>
          <p:cNvSpPr>
            <a:spLocks noGrp="1"/>
          </p:cNvSpPr>
          <p:nvPr>
            <p:ph type="title"/>
          </p:nvPr>
        </p:nvSpPr>
        <p:spPr/>
        <p:txBody>
          <a:bodyPr>
            <a:normAutofit/>
          </a:bodyPr>
          <a:lstStyle/>
          <a:p>
            <a:r>
              <a:rPr lang="en-US"/>
              <a:t>Quiz time!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E4D562-A998-557F-AF8E-8F2BD8E6ABC4}"/>
                  </a:ext>
                </a:extLst>
              </p:cNvPr>
              <p:cNvSpPr>
                <a:spLocks noGrp="1"/>
              </p:cNvSpPr>
              <p:nvPr>
                <p:ph type="body" sz="quarter" idx="16"/>
              </p:nvPr>
            </p:nvSpPr>
            <p:spPr/>
            <p:txBody>
              <a:bodyPr>
                <a:normAutofit/>
              </a:bodyPr>
              <a:lstStyle/>
              <a:p>
                <a:r>
                  <a:rPr lang="en-US" sz="2400"/>
                  <a:t>If </a:t>
                </a:r>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 </m:t>
                    </m:r>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4</m:t>
                            </m:r>
                          </m:sup>
                        </m:sSup>
                        <m:r>
                          <a:rPr lang="en-US" sz="2400" b="0" i="1" smtClean="0">
                            <a:latin typeface="Cambria Math" panose="02040503050406030204" pitchFamily="18" charset="0"/>
                          </a:rPr>
                          <m:t>𝑥</m:t>
                        </m:r>
                      </m:e>
                      <m:sup>
                        <m:r>
                          <a:rPr lang="en-US" sz="2400" b="0" i="1" smtClean="0">
                            <a:latin typeface="Cambria Math" panose="02040503050406030204" pitchFamily="18" charset="0"/>
                          </a:rPr>
                          <m:t>5</m:t>
                        </m:r>
                      </m:sup>
                    </m:sSup>
                    <m:r>
                      <a:rPr lang="en-US" sz="2400" i="1">
                        <a:latin typeface="Cambria Math" panose="02040503050406030204" pitchFamily="18" charset="0"/>
                      </a:rPr>
                      <m:t> </m:t>
                    </m:r>
                  </m:oMath>
                </a14:m>
                <a:r>
                  <a:rPr lang="en-US" sz="2400"/>
                  <a:t>what is the following derivative </a:t>
                </a:r>
                <a14:m>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𝑧</m:t>
                        </m:r>
                      </m:num>
                      <m:den>
                        <m:r>
                          <a:rPr lang="en-US" sz="2400" i="1">
                            <a:latin typeface="Cambria Math" panose="02040503050406030204" pitchFamily="18" charset="0"/>
                          </a:rPr>
                          <m:t>𝜕</m:t>
                        </m:r>
                        <m:r>
                          <a:rPr lang="en-US" sz="2400" i="1">
                            <a:latin typeface="Cambria Math" panose="02040503050406030204" pitchFamily="18" charset="0"/>
                          </a:rPr>
                          <m:t>𝑦</m:t>
                        </m:r>
                      </m:den>
                    </m:f>
                  </m:oMath>
                </a14:m>
                <a:r>
                  <a:rPr lang="en-US" sz="2400"/>
                  <a:t> ?</a:t>
                </a:r>
              </a:p>
              <a:p>
                <a:pPr marL="1054100" lvl="1" indent="-457200">
                  <a:buFont typeface="+mj-lt"/>
                  <a:buAutoNum type="arabicPeriod"/>
                </a:pPr>
                <a14:m>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5</m:t>
                        </m:r>
                      </m:sup>
                    </m:sSup>
                  </m:oMath>
                </a14:m>
                <a:endParaRPr lang="en-US" sz="2000" b="0"/>
              </a:p>
              <a:p>
                <a:pPr marL="1054100" lvl="1" indent="-457200">
                  <a:buFont typeface="+mj-lt"/>
                  <a:buAutoNum type="arabicPeriod"/>
                </a:pPr>
                <a14:m>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5</m:t>
                        </m:r>
                        <m:r>
                          <a:rPr lang="en-US" sz="2000" b="0" i="1" smtClean="0">
                            <a:latin typeface="Cambria Math" panose="02040503050406030204" pitchFamily="18" charset="0"/>
                          </a:rPr>
                          <m:t>𝑦</m:t>
                        </m:r>
                      </m:e>
                      <m:sup>
                        <m:r>
                          <a:rPr lang="en-US" sz="2000" b="0" i="1" smtClean="0">
                            <a:latin typeface="Cambria Math" panose="02040503050406030204" pitchFamily="18" charset="0"/>
                          </a:rPr>
                          <m:t>4</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4</m:t>
                        </m:r>
                      </m:sup>
                    </m:sSup>
                  </m:oMath>
                </a14:m>
                <a:endParaRPr lang="en-US" sz="2000" b="0"/>
              </a:p>
              <a:p>
                <a:pPr marL="1054100" lvl="1" indent="-457200">
                  <a:buFont typeface="+mj-lt"/>
                  <a:buAutoNum type="arabicPeriod"/>
                </a:pPr>
                <a14:m>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20</m:t>
                        </m:r>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4</m:t>
                        </m:r>
                      </m:sup>
                    </m:sSup>
                  </m:oMath>
                </a14:m>
                <a:endParaRPr lang="en-US" sz="2000"/>
              </a:p>
              <a:p>
                <a:pPr marL="1054100" lvl="1" indent="-457200">
                  <a:buFont typeface="+mj-lt"/>
                  <a:buAutoNum type="arabicPeriod"/>
                </a:pPr>
                <a:r>
                  <a:rPr lang="en-US" sz="2000"/>
                  <a:t>None of the above </a:t>
                </a:r>
              </a:p>
              <a:p>
                <a:pPr marL="1054100" lvl="1" indent="-457200">
                  <a:buFont typeface="+mj-lt"/>
                  <a:buAutoNum type="arabicPeriod"/>
                </a:pPr>
                <a:endParaRPr lang="en-US" sz="2000"/>
              </a:p>
            </p:txBody>
          </p:sp>
        </mc:Choice>
        <mc:Fallback xmlns="">
          <p:sp>
            <p:nvSpPr>
              <p:cNvPr id="3" name="Content Placeholder 2">
                <a:extLst>
                  <a:ext uri="{FF2B5EF4-FFF2-40B4-BE49-F238E27FC236}">
                    <a16:creationId xmlns:a16="http://schemas.microsoft.com/office/drawing/2014/main" id="{08E4D562-A998-557F-AF8E-8F2BD8E6ABC4}"/>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1056" t="-396"/>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667DBCC8-DDC7-770C-23B2-2456C8FD6702}"/>
              </a:ext>
            </a:extLst>
          </p:cNvPr>
          <p:cNvSpPr/>
          <p:nvPr/>
        </p:nvSpPr>
        <p:spPr>
          <a:xfrm>
            <a:off x="5904412" y="3570515"/>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8" name="Oval 7">
            <a:extLst>
              <a:ext uri="{FF2B5EF4-FFF2-40B4-BE49-F238E27FC236}">
                <a16:creationId xmlns:a16="http://schemas.microsoft.com/office/drawing/2014/main" id="{1062C271-7835-CFD0-F32A-5FCDB20BAF67}"/>
              </a:ext>
            </a:extLst>
          </p:cNvPr>
          <p:cNvSpPr/>
          <p:nvPr/>
        </p:nvSpPr>
        <p:spPr>
          <a:xfrm>
            <a:off x="6956516" y="357922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Oval 8">
            <a:extLst>
              <a:ext uri="{FF2B5EF4-FFF2-40B4-BE49-F238E27FC236}">
                <a16:creationId xmlns:a16="http://schemas.microsoft.com/office/drawing/2014/main" id="{0A2C74BF-F78F-7F27-AF68-0F37553AEAB2}"/>
              </a:ext>
            </a:extLst>
          </p:cNvPr>
          <p:cNvSpPr/>
          <p:nvPr/>
        </p:nvSpPr>
        <p:spPr>
          <a:xfrm>
            <a:off x="6381750" y="2798538"/>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11" name="Straight Arrow Connector 10">
            <a:extLst>
              <a:ext uri="{FF2B5EF4-FFF2-40B4-BE49-F238E27FC236}">
                <a16:creationId xmlns:a16="http://schemas.microsoft.com/office/drawing/2014/main" id="{09AB2DAC-B1C8-BEF9-3C9D-E7EC4383A8EA}"/>
              </a:ext>
            </a:extLst>
          </p:cNvPr>
          <p:cNvCxnSpPr>
            <a:cxnSpLocks/>
            <a:stCxn id="7" idx="0"/>
            <a:endCxn id="9" idx="3"/>
          </p:cNvCxnSpPr>
          <p:nvPr/>
        </p:nvCxnSpPr>
        <p:spPr>
          <a:xfrm flipV="1">
            <a:off x="6048104" y="3036401"/>
            <a:ext cx="375732" cy="534114"/>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81D8F75-1583-A8CC-2267-F1A749209D20}"/>
              </a:ext>
            </a:extLst>
          </p:cNvPr>
          <p:cNvCxnSpPr>
            <a:cxnSpLocks/>
            <a:stCxn id="8" idx="0"/>
            <a:endCxn id="9" idx="5"/>
          </p:cNvCxnSpPr>
          <p:nvPr/>
        </p:nvCxnSpPr>
        <p:spPr>
          <a:xfrm flipH="1" flipV="1">
            <a:off x="6627047" y="3036401"/>
            <a:ext cx="473161" cy="542823"/>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D629647-4E2B-F273-6216-76214F611D94}"/>
                  </a:ext>
                </a:extLst>
              </p:cNvPr>
              <p:cNvSpPr txBox="1"/>
              <p:nvPr/>
            </p:nvSpPr>
            <p:spPr>
              <a:xfrm>
                <a:off x="5939790" y="2360182"/>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𝑧</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AD629647-4E2B-F273-6216-76214F611D94}"/>
                  </a:ext>
                </a:extLst>
              </p:cNvPr>
              <p:cNvSpPr txBox="1">
                <a:spLocks noRot="1" noChangeAspect="1" noMove="1" noResize="1" noEditPoints="1" noAdjustHandles="1" noChangeArrowheads="1" noChangeShapeType="1" noTextEdit="1"/>
              </p:cNvSpPr>
              <p:nvPr/>
            </p:nvSpPr>
            <p:spPr>
              <a:xfrm>
                <a:off x="5939790" y="2360182"/>
                <a:ext cx="1153886"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C866DCD-CA12-C534-1F5E-99C3D34775FC}"/>
                  </a:ext>
                </a:extLst>
              </p:cNvPr>
              <p:cNvSpPr txBox="1"/>
              <p:nvPr/>
            </p:nvSpPr>
            <p:spPr>
              <a:xfrm>
                <a:off x="5585642" y="3433447"/>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𝑦</m:t>
                      </m:r>
                      <m:r>
                        <a:rPr lang="en-US" sz="2400" smtClean="0">
                          <a:latin typeface="Cambria Math" panose="02040503050406030204" pitchFamily="18" charset="0"/>
                        </a:rPr>
                        <m:t>                      </m:t>
                      </m:r>
                      <m:r>
                        <a:rPr lang="en-US" sz="2400" smtClean="0">
                          <a:latin typeface="Cambria Math" panose="02040503050406030204" pitchFamily="18" charset="0"/>
                        </a:rPr>
                        <m:t>𝑥</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CC866DCD-CA12-C534-1F5E-99C3D34775FC}"/>
                  </a:ext>
                </a:extLst>
              </p:cNvPr>
              <p:cNvSpPr txBox="1">
                <a:spLocks noRot="1" noChangeAspect="1" noMove="1" noResize="1" noEditPoints="1" noAdjustHandles="1" noChangeArrowheads="1" noChangeShapeType="1" noTextEdit="1"/>
              </p:cNvSpPr>
              <p:nvPr/>
            </p:nvSpPr>
            <p:spPr>
              <a:xfrm>
                <a:off x="5585642" y="3433447"/>
                <a:ext cx="1153886" cy="461665"/>
              </a:xfrm>
              <a:prstGeom prst="rect">
                <a:avLst/>
              </a:prstGeom>
              <a:blipFill>
                <a:blip r:embed="rId4"/>
                <a:stretch>
                  <a:fillRect l="-1579" r="-71053" b="-10526"/>
                </a:stretch>
              </a:blipFill>
            </p:spPr>
            <p:txBody>
              <a:bodyPr/>
              <a:lstStyle/>
              <a:p>
                <a:r>
                  <a:rPr lang="en-US">
                    <a:noFill/>
                  </a:rPr>
                  <a:t> </a:t>
                </a:r>
              </a:p>
            </p:txBody>
          </p:sp>
        </mc:Fallback>
      </mc:AlternateContent>
    </p:spTree>
    <p:extLst>
      <p:ext uri="{BB962C8B-B14F-4D97-AF65-F5344CB8AC3E}">
        <p14:creationId xmlns:p14="http://schemas.microsoft.com/office/powerpoint/2010/main" val="268787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6600"/>
              <a:t>Feedforward </a:t>
            </a:r>
          </a:p>
          <a:p>
            <a:pPr algn="ctr"/>
            <a:r>
              <a:rPr lang="en-US" sz="6600"/>
              <a:t>Neural Nets</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91460695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A4186-FB46-FFD4-8283-69BBEC312C5C}"/>
              </a:ext>
            </a:extLst>
          </p:cNvPr>
          <p:cNvSpPr>
            <a:spLocks noGrp="1"/>
          </p:cNvSpPr>
          <p:nvPr>
            <p:ph type="title"/>
          </p:nvPr>
        </p:nvSpPr>
        <p:spPr/>
        <p:txBody>
          <a:bodyPr>
            <a:normAutofit/>
          </a:bodyPr>
          <a:lstStyle/>
          <a:p>
            <a:r>
              <a:rPr lang="en-US"/>
              <a:t>Gradient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DA96B6-2FA6-9328-2FE0-2DDF28C9C4C9}"/>
                  </a:ext>
                </a:extLst>
              </p:cNvPr>
              <p:cNvSpPr>
                <a:spLocks noGrp="1"/>
              </p:cNvSpPr>
              <p:nvPr>
                <p:ph type="body" sz="quarter" idx="16"/>
              </p:nvPr>
            </p:nvSpPr>
            <p:spPr/>
            <p:txBody>
              <a:bodyPr/>
              <a:lstStyle/>
              <a:p>
                <a:r>
                  <a:rPr lang="en-US" sz="1800" spc="-4">
                    <a:latin typeface="Corbel" panose="020B0503020204020204" pitchFamily="34" charset="0"/>
                    <a:cs typeface="Calibri"/>
                  </a:rPr>
                  <a:t>Given</a:t>
                </a:r>
                <a:r>
                  <a:rPr lang="en-US" sz="1800">
                    <a:latin typeface="Corbel" panose="020B0503020204020204" pitchFamily="34" charset="0"/>
                    <a:cs typeface="Calibri"/>
                  </a:rPr>
                  <a:t> a</a:t>
                </a:r>
                <a:r>
                  <a:rPr lang="en-US" sz="1800" spc="-8">
                    <a:latin typeface="Corbel" panose="020B0503020204020204" pitchFamily="34" charset="0"/>
                    <a:cs typeface="Calibri"/>
                  </a:rPr>
                  <a:t> </a:t>
                </a:r>
                <a:r>
                  <a:rPr lang="en-US" sz="1800" spc="-4">
                    <a:latin typeface="Corbel" panose="020B0503020204020204" pitchFamily="34" charset="0"/>
                    <a:cs typeface="Calibri"/>
                  </a:rPr>
                  <a:t>function</a:t>
                </a:r>
                <a:r>
                  <a:rPr lang="en-US" sz="1800">
                    <a:latin typeface="Corbel" panose="020B0503020204020204" pitchFamily="34" charset="0"/>
                    <a:cs typeface="Calibri"/>
                  </a:rPr>
                  <a:t> </a:t>
                </a:r>
                <a:r>
                  <a:rPr lang="en-US" sz="1800" spc="-4">
                    <a:latin typeface="Corbel" panose="020B0503020204020204" pitchFamily="34" charset="0"/>
                    <a:cs typeface="Calibri"/>
                  </a:rPr>
                  <a:t>with</a:t>
                </a:r>
                <a:r>
                  <a:rPr lang="en-US" sz="1800">
                    <a:latin typeface="Corbel" panose="020B0503020204020204" pitchFamily="34" charset="0"/>
                    <a:cs typeface="Calibri"/>
                  </a:rPr>
                  <a:t> 1 </a:t>
                </a:r>
                <a:r>
                  <a:rPr lang="en-US" sz="1800" spc="-4">
                    <a:latin typeface="Corbel" panose="020B0503020204020204" pitchFamily="34" charset="0"/>
                    <a:cs typeface="Calibri"/>
                  </a:rPr>
                  <a:t>output and</a:t>
                </a:r>
                <a:r>
                  <a:rPr lang="en-US" sz="1800" spc="19">
                    <a:latin typeface="Corbel" panose="020B0503020204020204" pitchFamily="34" charset="0"/>
                    <a:cs typeface="Calibri"/>
                  </a:rPr>
                  <a:t> </a:t>
                </a:r>
                <a14:m>
                  <m:oMath xmlns:m="http://schemas.openxmlformats.org/officeDocument/2006/math">
                    <m:r>
                      <a:rPr lang="en-US" sz="1800" b="0" i="1" smtClean="0">
                        <a:latin typeface="Cambria Math" panose="02040503050406030204" pitchFamily="18" charset="0"/>
                      </a:rPr>
                      <m:t>𝑛</m:t>
                    </m:r>
                  </m:oMath>
                </a14:m>
                <a:r>
                  <a:rPr lang="en-US" sz="1800" i="1" spc="-4">
                    <a:latin typeface="Corbel" panose="020B0503020204020204" pitchFamily="34" charset="0"/>
                    <a:cs typeface="Calibri"/>
                  </a:rPr>
                  <a:t> </a:t>
                </a:r>
                <a:r>
                  <a:rPr lang="en-US" sz="1800" spc="-4">
                    <a:latin typeface="Corbel" panose="020B0503020204020204" pitchFamily="34" charset="0"/>
                    <a:cs typeface="Calibri"/>
                  </a:rPr>
                  <a:t>inputs</a:t>
                </a:r>
                <a:endParaRPr lang="en-US" sz="1800">
                  <a:latin typeface="Corbel" panose="020B0503020204020204" pitchFamily="34" charset="0"/>
                  <a:cs typeface="Calibri"/>
                </a:endParaRPr>
              </a:p>
              <a:p>
                <a:endParaRPr lang="en-US" sz="1800" spc="-4">
                  <a:latin typeface="Corbel" panose="020B0503020204020204" pitchFamily="34" charset="0"/>
                  <a:cs typeface="Calibri"/>
                </a:endParaRPr>
              </a:p>
              <a:p>
                <a:pPr marL="0" indent="0">
                  <a:buNone/>
                </a:pPr>
                <a:endParaRPr lang="en-US" spc="-4">
                  <a:latin typeface="Corbel" panose="020B0503020204020204" pitchFamily="34" charset="0"/>
                  <a:cs typeface="Calibri"/>
                </a:endParaRPr>
              </a:p>
              <a:p>
                <a:r>
                  <a:rPr lang="en-US" sz="1800" spc="-4">
                    <a:latin typeface="Corbel" panose="020B0503020204020204" pitchFamily="34" charset="0"/>
                    <a:cs typeface="Calibri"/>
                  </a:rPr>
                  <a:t>Its</a:t>
                </a:r>
                <a:r>
                  <a:rPr lang="en-US" sz="1800" spc="4">
                    <a:latin typeface="Corbel" panose="020B0503020204020204" pitchFamily="34" charset="0"/>
                    <a:cs typeface="Calibri"/>
                  </a:rPr>
                  <a:t> </a:t>
                </a:r>
                <a:r>
                  <a:rPr lang="en-US" sz="1800" spc="-4">
                    <a:latin typeface="Corbel" panose="020B0503020204020204" pitchFamily="34" charset="0"/>
                    <a:cs typeface="Calibri"/>
                  </a:rPr>
                  <a:t>gradient</a:t>
                </a:r>
                <a:r>
                  <a:rPr lang="en-US" sz="1800">
                    <a:latin typeface="Corbel" panose="020B0503020204020204" pitchFamily="34" charset="0"/>
                    <a:cs typeface="Calibri"/>
                  </a:rPr>
                  <a:t> </a:t>
                </a:r>
                <a:r>
                  <a:rPr lang="en-US" sz="1800" spc="-4">
                    <a:latin typeface="Corbel" panose="020B0503020204020204" pitchFamily="34" charset="0"/>
                    <a:cs typeface="Calibri"/>
                  </a:rPr>
                  <a:t>is</a:t>
                </a:r>
                <a:r>
                  <a:rPr lang="en-US" sz="1800" spc="4">
                    <a:latin typeface="Corbel" panose="020B0503020204020204" pitchFamily="34" charset="0"/>
                    <a:cs typeface="Calibri"/>
                  </a:rPr>
                  <a:t> </a:t>
                </a:r>
                <a:r>
                  <a:rPr lang="en-US" sz="1800">
                    <a:latin typeface="Corbel" panose="020B0503020204020204" pitchFamily="34" charset="0"/>
                    <a:cs typeface="Calibri"/>
                  </a:rPr>
                  <a:t>a</a:t>
                </a:r>
                <a:r>
                  <a:rPr lang="en-US" sz="1800" spc="-4">
                    <a:latin typeface="Corbel" panose="020B0503020204020204" pitchFamily="34" charset="0"/>
                    <a:cs typeface="Calibri"/>
                  </a:rPr>
                  <a:t> vector of partial</a:t>
                </a:r>
                <a:r>
                  <a:rPr lang="en-US" sz="1800">
                    <a:latin typeface="Corbel" panose="020B0503020204020204" pitchFamily="34" charset="0"/>
                    <a:cs typeface="Calibri"/>
                  </a:rPr>
                  <a:t> </a:t>
                </a:r>
                <a:r>
                  <a:rPr lang="en-US" sz="1800" spc="-4">
                    <a:latin typeface="Corbel" panose="020B0503020204020204" pitchFamily="34" charset="0"/>
                    <a:cs typeface="Calibri"/>
                  </a:rPr>
                  <a:t>derivatives</a:t>
                </a:r>
                <a:r>
                  <a:rPr lang="en-US" sz="1800" spc="4">
                    <a:latin typeface="Corbel" panose="020B0503020204020204" pitchFamily="34" charset="0"/>
                    <a:cs typeface="Calibri"/>
                  </a:rPr>
                  <a:t> </a:t>
                </a:r>
                <a:r>
                  <a:rPr lang="en-US" sz="1800" spc="-4">
                    <a:latin typeface="Corbel" panose="020B0503020204020204" pitchFamily="34" charset="0"/>
                    <a:cs typeface="Calibri"/>
                  </a:rPr>
                  <a:t>with </a:t>
                </a:r>
                <a:r>
                  <a:rPr lang="en-US" sz="1800" spc="-465">
                    <a:latin typeface="Corbel" panose="020B0503020204020204" pitchFamily="34" charset="0"/>
                    <a:cs typeface="Calibri"/>
                  </a:rPr>
                  <a:t> </a:t>
                </a:r>
                <a:r>
                  <a:rPr lang="en-US" sz="1800" spc="-4">
                    <a:latin typeface="Corbel" panose="020B0503020204020204" pitchFamily="34" charset="0"/>
                    <a:cs typeface="Calibri"/>
                  </a:rPr>
                  <a:t>respect</a:t>
                </a:r>
                <a:r>
                  <a:rPr lang="en-US" sz="1800">
                    <a:latin typeface="Corbel" panose="020B0503020204020204" pitchFamily="34" charset="0"/>
                    <a:cs typeface="Calibri"/>
                  </a:rPr>
                  <a:t> to</a:t>
                </a:r>
                <a:r>
                  <a:rPr lang="en-US" sz="1800" spc="4">
                    <a:latin typeface="Corbel" panose="020B0503020204020204" pitchFamily="34" charset="0"/>
                    <a:cs typeface="Calibri"/>
                  </a:rPr>
                  <a:t> </a:t>
                </a:r>
                <a:r>
                  <a:rPr lang="en-US" sz="1800" spc="-4">
                    <a:latin typeface="Corbel" panose="020B0503020204020204" pitchFamily="34" charset="0"/>
                    <a:cs typeface="Calibri"/>
                  </a:rPr>
                  <a:t>each</a:t>
                </a:r>
                <a:r>
                  <a:rPr lang="en-US" sz="1800" spc="8">
                    <a:latin typeface="Corbel" panose="020B0503020204020204" pitchFamily="34" charset="0"/>
                    <a:cs typeface="Calibri"/>
                  </a:rPr>
                  <a:t> </a:t>
                </a:r>
                <a:r>
                  <a:rPr lang="en-US" sz="1800">
                    <a:latin typeface="Corbel" panose="020B0503020204020204" pitchFamily="34" charset="0"/>
                    <a:cs typeface="Calibri"/>
                  </a:rPr>
                  <a:t>input</a:t>
                </a:r>
              </a:p>
              <a:p>
                <a:endParaRPr lang="en-US">
                  <a:latin typeface="Corbel" panose="020B0503020204020204" pitchFamily="34" charset="0"/>
                </a:endParaRPr>
              </a:p>
            </p:txBody>
          </p:sp>
        </mc:Choice>
        <mc:Fallback xmlns="">
          <p:sp>
            <p:nvSpPr>
              <p:cNvPr id="3" name="Content Placeholder 2">
                <a:extLst>
                  <a:ext uri="{FF2B5EF4-FFF2-40B4-BE49-F238E27FC236}">
                    <a16:creationId xmlns:a16="http://schemas.microsoft.com/office/drawing/2014/main" id="{03DA96B6-2FA6-9328-2FE0-2DDF28C9C4C9}"/>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528" t="-1782"/>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5786ED36-E270-A17F-C1FD-E0ACE99377A6}"/>
              </a:ext>
            </a:extLst>
          </p:cNvPr>
          <p:cNvSpPr/>
          <p:nvPr/>
        </p:nvSpPr>
        <p:spPr>
          <a:xfrm>
            <a:off x="6485364" y="125022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Oval 8">
            <a:extLst>
              <a:ext uri="{FF2B5EF4-FFF2-40B4-BE49-F238E27FC236}">
                <a16:creationId xmlns:a16="http://schemas.microsoft.com/office/drawing/2014/main" id="{57E5F280-FA25-D8E1-C622-413D26160F7B}"/>
              </a:ext>
            </a:extLst>
          </p:cNvPr>
          <p:cNvSpPr/>
          <p:nvPr/>
        </p:nvSpPr>
        <p:spPr>
          <a:xfrm>
            <a:off x="7235647" y="125022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0" name="Oval 9">
            <a:extLst>
              <a:ext uri="{FF2B5EF4-FFF2-40B4-BE49-F238E27FC236}">
                <a16:creationId xmlns:a16="http://schemas.microsoft.com/office/drawing/2014/main" id="{03E1A3FA-D926-96C7-DB61-BB125B2CC146}"/>
              </a:ext>
            </a:extLst>
          </p:cNvPr>
          <p:cNvSpPr/>
          <p:nvPr/>
        </p:nvSpPr>
        <p:spPr>
          <a:xfrm>
            <a:off x="7235647" y="491917"/>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11" name="Straight Arrow Connector 10">
            <a:extLst>
              <a:ext uri="{FF2B5EF4-FFF2-40B4-BE49-F238E27FC236}">
                <a16:creationId xmlns:a16="http://schemas.microsoft.com/office/drawing/2014/main" id="{327FA468-8AD5-CD06-0832-92D7B4BC853B}"/>
              </a:ext>
            </a:extLst>
          </p:cNvPr>
          <p:cNvCxnSpPr>
            <a:cxnSpLocks/>
            <a:stCxn id="8" idx="0"/>
            <a:endCxn id="10" idx="3"/>
          </p:cNvCxnSpPr>
          <p:nvPr/>
        </p:nvCxnSpPr>
        <p:spPr>
          <a:xfrm flipV="1">
            <a:off x="6629056" y="729780"/>
            <a:ext cx="648677" cy="520449"/>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F5E7FA4-D2CD-E00D-F52C-324B8BB1331F}"/>
              </a:ext>
            </a:extLst>
          </p:cNvPr>
          <p:cNvCxnSpPr>
            <a:cxnSpLocks/>
            <a:stCxn id="9" idx="0"/>
            <a:endCxn id="10" idx="4"/>
          </p:cNvCxnSpPr>
          <p:nvPr/>
        </p:nvCxnSpPr>
        <p:spPr>
          <a:xfrm flipV="1">
            <a:off x="7379339" y="770591"/>
            <a:ext cx="0" cy="479638"/>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9943A4D-D074-7A1A-AD79-72CA5C668910}"/>
                  </a:ext>
                </a:extLst>
              </p:cNvPr>
              <p:cNvSpPr txBox="1"/>
              <p:nvPr/>
            </p:nvSpPr>
            <p:spPr>
              <a:xfrm>
                <a:off x="6821607" y="39601"/>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𝑓</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3" name="TextBox 12">
                <a:extLst>
                  <a:ext uri="{FF2B5EF4-FFF2-40B4-BE49-F238E27FC236}">
                    <a16:creationId xmlns:a16="http://schemas.microsoft.com/office/drawing/2014/main" id="{D9943A4D-D074-7A1A-AD79-72CA5C668910}"/>
                  </a:ext>
                </a:extLst>
              </p:cNvPr>
              <p:cNvSpPr txBox="1">
                <a:spLocks noRot="1" noChangeAspect="1" noMove="1" noResize="1" noEditPoints="1" noAdjustHandles="1" noChangeArrowheads="1" noChangeShapeType="1" noTextEdit="1"/>
              </p:cNvSpPr>
              <p:nvPr/>
            </p:nvSpPr>
            <p:spPr>
              <a:xfrm>
                <a:off x="6821607" y="39601"/>
                <a:ext cx="1153886" cy="461665"/>
              </a:xfrm>
              <a:prstGeom prst="rect">
                <a:avLst/>
              </a:prstGeom>
              <a:blipFill>
                <a:blip r:embed="rId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C7F4AD7-485F-2872-669A-A19D14ECB7F2}"/>
                  </a:ext>
                </a:extLst>
              </p:cNvPr>
              <p:cNvSpPr txBox="1"/>
              <p:nvPr/>
            </p:nvSpPr>
            <p:spPr>
              <a:xfrm>
                <a:off x="6327846" y="1457610"/>
                <a:ext cx="275333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𝑥</m:t>
                          </m:r>
                        </m:e>
                        <m:sub>
                          <m:r>
                            <a:rPr lang="en-US" sz="2400" smtClean="0">
                              <a:latin typeface="Cambria Math" panose="02040503050406030204" pitchFamily="18" charset="0"/>
                            </a:rPr>
                            <m:t>1</m:t>
                          </m:r>
                        </m:sub>
                      </m:sSub>
                      <m:r>
                        <a:rPr lang="en-US" sz="2400"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𝑥</m:t>
                          </m:r>
                        </m:e>
                        <m:sub>
                          <m:r>
                            <a:rPr lang="en-US" sz="2400" smtClean="0">
                              <a:latin typeface="Cambria Math" panose="02040503050406030204" pitchFamily="18" charset="0"/>
                            </a:rPr>
                            <m:t>2</m:t>
                          </m:r>
                        </m:sub>
                      </m:sSub>
                      <m:r>
                        <a:rPr lang="en-US" sz="2400" smtClean="0">
                          <a:latin typeface="Cambria Math" panose="02040503050406030204" pitchFamily="18" charset="0"/>
                        </a:rPr>
                        <m:t>     …    </m:t>
                      </m:r>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𝑥</m:t>
                          </m:r>
                        </m:e>
                        <m:sub>
                          <m:r>
                            <a:rPr lang="en-US" sz="2400" smtClean="0">
                              <a:latin typeface="Cambria Math" panose="02040503050406030204" pitchFamily="18" charset="0"/>
                            </a:rPr>
                            <m:t>𝑛</m:t>
                          </m:r>
                        </m:sub>
                      </m:sSub>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4" name="TextBox 13">
                <a:extLst>
                  <a:ext uri="{FF2B5EF4-FFF2-40B4-BE49-F238E27FC236}">
                    <a16:creationId xmlns:a16="http://schemas.microsoft.com/office/drawing/2014/main" id="{1C7F4AD7-485F-2872-669A-A19D14ECB7F2}"/>
                  </a:ext>
                </a:extLst>
              </p:cNvPr>
              <p:cNvSpPr txBox="1">
                <a:spLocks noRot="1" noChangeAspect="1" noMove="1" noResize="1" noEditPoints="1" noAdjustHandles="1" noChangeArrowheads="1" noChangeShapeType="1" noTextEdit="1"/>
              </p:cNvSpPr>
              <p:nvPr/>
            </p:nvSpPr>
            <p:spPr>
              <a:xfrm>
                <a:off x="6327846" y="1457610"/>
                <a:ext cx="2753334" cy="461665"/>
              </a:xfrm>
              <a:prstGeom prst="rect">
                <a:avLst/>
              </a:prstGeom>
              <a:blipFill>
                <a:blip r:embed="rId4"/>
                <a:stretch>
                  <a:fillRect b="-1316"/>
                </a:stretch>
              </a:blipFill>
            </p:spPr>
            <p:txBody>
              <a:bodyPr/>
              <a:lstStyle/>
              <a:p>
                <a:r>
                  <a:rPr lang="en-US">
                    <a:noFill/>
                  </a:rPr>
                  <a:t> </a:t>
                </a:r>
              </a:p>
            </p:txBody>
          </p:sp>
        </mc:Fallback>
      </mc:AlternateContent>
      <p:sp>
        <p:nvSpPr>
          <p:cNvPr id="19" name="Oval 18">
            <a:extLst>
              <a:ext uri="{FF2B5EF4-FFF2-40B4-BE49-F238E27FC236}">
                <a16:creationId xmlns:a16="http://schemas.microsoft.com/office/drawing/2014/main" id="{A7680662-4DBF-2C66-F6D4-983B81139520}"/>
              </a:ext>
            </a:extLst>
          </p:cNvPr>
          <p:cNvSpPr/>
          <p:nvPr/>
        </p:nvSpPr>
        <p:spPr>
          <a:xfrm>
            <a:off x="8511226" y="125022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20" name="Straight Arrow Connector 19">
            <a:extLst>
              <a:ext uri="{FF2B5EF4-FFF2-40B4-BE49-F238E27FC236}">
                <a16:creationId xmlns:a16="http://schemas.microsoft.com/office/drawing/2014/main" id="{D3863732-A694-C737-CA67-BFF85B4693CB}"/>
              </a:ext>
            </a:extLst>
          </p:cNvPr>
          <p:cNvCxnSpPr>
            <a:cxnSpLocks/>
            <a:stCxn id="19" idx="0"/>
            <a:endCxn id="10" idx="5"/>
          </p:cNvCxnSpPr>
          <p:nvPr/>
        </p:nvCxnSpPr>
        <p:spPr>
          <a:xfrm flipH="1" flipV="1">
            <a:off x="7480944" y="729780"/>
            <a:ext cx="1173974" cy="520449"/>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C21264A-4089-1154-A80B-7315153DC41F}"/>
                  </a:ext>
                </a:extLst>
              </p:cNvPr>
              <p:cNvSpPr txBox="1"/>
              <p:nvPr/>
            </p:nvSpPr>
            <p:spPr>
              <a:xfrm>
                <a:off x="1435503" y="1681462"/>
                <a:ext cx="515376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𝑓</m:t>
                      </m:r>
                      <m:d>
                        <m:dPr>
                          <m:ctrlPr>
                            <a:rPr lang="en-US" sz="2400" i="1" smtClean="0">
                              <a:latin typeface="Cambria Math" panose="02040503050406030204" pitchFamily="18" charset="0"/>
                            </a:rPr>
                          </m:ctrlPr>
                        </m:dPr>
                        <m:e>
                          <m:r>
                            <a:rPr lang="en-US" sz="2400" smtClean="0">
                              <a:latin typeface="Cambria Math" panose="02040503050406030204" pitchFamily="18" charset="0"/>
                            </a:rPr>
                            <m:t>𝐱</m:t>
                          </m:r>
                        </m:e>
                      </m:d>
                      <m:r>
                        <a:rPr lang="en-US" sz="2400" smtClean="0">
                          <a:latin typeface="Cambria Math" panose="02040503050406030204" pitchFamily="18" charset="0"/>
                        </a:rPr>
                        <m:t>=</m:t>
                      </m:r>
                      <m:r>
                        <a:rPr lang="en-US" sz="2400" smtClean="0">
                          <a:latin typeface="Cambria Math" panose="02040503050406030204" pitchFamily="18" charset="0"/>
                        </a:rPr>
                        <m:t>𝑓</m:t>
                      </m:r>
                      <m:d>
                        <m:dPr>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𝑥</m:t>
                              </m:r>
                            </m:e>
                            <m:sub>
                              <m:r>
                                <a:rPr lang="en-US" sz="2400" smtClean="0">
                                  <a:latin typeface="Cambria Math" panose="02040503050406030204" pitchFamily="18" charset="0"/>
                                </a:rPr>
                                <m:t>1</m:t>
                              </m:r>
                            </m:sub>
                          </m:sSub>
                          <m:r>
                            <a:rPr lang="en-US" sz="2400" smtClean="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𝑥</m:t>
                              </m:r>
                            </m:e>
                            <m:sub>
                              <m:r>
                                <a:rPr lang="en-US" sz="2400" smtClean="0">
                                  <a:latin typeface="Cambria Math" panose="02040503050406030204" pitchFamily="18" charset="0"/>
                                </a:rPr>
                                <m:t>2</m:t>
                              </m:r>
                            </m:sub>
                          </m:sSub>
                          <m:r>
                            <a:rPr lang="en-US" sz="2400" smtClean="0">
                              <a:latin typeface="Cambria Math" panose="02040503050406030204" pitchFamily="18" charset="0"/>
                            </a:rPr>
                            <m:t>, …,</m:t>
                          </m:r>
                          <m:sSub>
                            <m:sSubPr>
                              <m:ctrlPr>
                                <a:rPr lang="en-US" sz="2400" i="1">
                                  <a:latin typeface="Cambria Math" panose="02040503050406030204" pitchFamily="18" charset="0"/>
                                </a:rPr>
                              </m:ctrlPr>
                            </m:sSubPr>
                            <m:e>
                              <m:r>
                                <a:rPr lang="en-US" sz="2400">
                                  <a:latin typeface="Cambria Math" panose="02040503050406030204" pitchFamily="18" charset="0"/>
                                </a:rPr>
                                <m:t>𝑥</m:t>
                              </m:r>
                            </m:e>
                            <m:sub>
                              <m:r>
                                <a:rPr lang="en-US" sz="2400" smtClean="0">
                                  <a:latin typeface="Cambria Math" panose="02040503050406030204" pitchFamily="18" charset="0"/>
                                </a:rPr>
                                <m:t>𝑛</m:t>
                              </m:r>
                            </m:sub>
                          </m:sSub>
                        </m:e>
                      </m:d>
                      <m:r>
                        <a:rPr lang="en-US" sz="2400" smtClean="0">
                          <a:latin typeface="Cambria Math" panose="02040503050406030204" pitchFamily="18" charset="0"/>
                        </a:rPr>
                        <m:t>∈</m:t>
                      </m:r>
                      <m:r>
                        <a:rPr lang="en-US" sz="2400">
                          <a:latin typeface="Cambria Math" panose="02040503050406030204" pitchFamily="18" charset="0"/>
                          <a:ea typeface="Cambria Math" panose="02040503050406030204" pitchFamily="18" charset="0"/>
                        </a:rPr>
                        <m:t>ℝ</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5" name="TextBox 24">
                <a:extLst>
                  <a:ext uri="{FF2B5EF4-FFF2-40B4-BE49-F238E27FC236}">
                    <a16:creationId xmlns:a16="http://schemas.microsoft.com/office/drawing/2014/main" id="{1C21264A-4089-1154-A80B-7315153DC41F}"/>
                  </a:ext>
                </a:extLst>
              </p:cNvPr>
              <p:cNvSpPr txBox="1">
                <a:spLocks noRot="1" noChangeAspect="1" noMove="1" noResize="1" noEditPoints="1" noAdjustHandles="1" noChangeArrowheads="1" noChangeShapeType="1" noTextEdit="1"/>
              </p:cNvSpPr>
              <p:nvPr/>
            </p:nvSpPr>
            <p:spPr>
              <a:xfrm>
                <a:off x="1435503" y="1681462"/>
                <a:ext cx="5153760" cy="461665"/>
              </a:xfrm>
              <a:prstGeom prst="rect">
                <a:avLst/>
              </a:prstGeom>
              <a:blipFill>
                <a:blip r:embed="rId5"/>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01D0CCF-F555-70FE-D302-D29DA85064E2}"/>
                  </a:ext>
                </a:extLst>
              </p:cNvPr>
              <p:cNvSpPr txBox="1"/>
              <p:nvPr/>
            </p:nvSpPr>
            <p:spPr>
              <a:xfrm>
                <a:off x="2377261" y="2779361"/>
                <a:ext cx="3071678" cy="2257541"/>
              </a:xfrm>
              <a:prstGeom prst="rect">
                <a:avLst/>
              </a:prstGeom>
              <a:noFill/>
            </p:spPr>
            <p:txBody>
              <a:bodyPr wrap="square">
                <a:spAutoFit/>
              </a:bodyPr>
              <a:lstStyle/>
              <a:p>
                <a14:m>
                  <m:oMath xmlns:m="http://schemas.openxmlformats.org/officeDocument/2006/math">
                    <m:r>
                      <m:rPr>
                        <m:sty m:val="p"/>
                      </m:rPr>
                      <a:rPr lang="en-US" sz="2400" smtClean="0">
                        <a:latin typeface="Cambria Math" panose="02040503050406030204" pitchFamily="18" charset="0"/>
                      </a:rPr>
                      <m:t>∇</m:t>
                    </m:r>
                    <m:r>
                      <a:rPr lang="en-US" sz="2400">
                        <a:latin typeface="Cambria Math" panose="02040503050406030204" pitchFamily="18" charset="0"/>
                      </a:rPr>
                      <m:t>𝑓</m:t>
                    </m:r>
                    <m:d>
                      <m:dPr>
                        <m:ctrlPr>
                          <a:rPr lang="en-US" sz="2400" i="1">
                            <a:latin typeface="Cambria Math" panose="02040503050406030204" pitchFamily="18" charset="0"/>
                          </a:rPr>
                        </m:ctrlPr>
                      </m:dPr>
                      <m:e>
                        <m:r>
                          <a:rPr lang="en-US" sz="2400">
                            <a:latin typeface="Cambria Math" panose="02040503050406030204" pitchFamily="18" charset="0"/>
                          </a:rPr>
                          <m:t>𝐱</m:t>
                        </m:r>
                      </m:e>
                    </m:d>
                    <m:r>
                      <a:rPr lang="en-US" sz="2400" smtClean="0">
                        <a:latin typeface="Cambria Math" panose="02040503050406030204" pitchFamily="18" charset="0"/>
                      </a:rPr>
                      <m:t>=</m:t>
                    </m:r>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f>
                              <m:fPr>
                                <m:ctrlPr>
                                  <a:rPr lang="en-US" sz="2400" i="1">
                                    <a:latin typeface="Cambria Math" panose="02040503050406030204" pitchFamily="18" charset="0"/>
                                  </a:rPr>
                                </m:ctrlPr>
                              </m:fPr>
                              <m:num>
                                <m:r>
                                  <a:rPr lang="en-US" sz="2400">
                                    <a:latin typeface="Cambria Math" panose="02040503050406030204" pitchFamily="18" charset="0"/>
                                  </a:rPr>
                                  <m:t>𝜕</m:t>
                                </m:r>
                                <m:r>
                                  <a:rPr lang="en-US" sz="2400">
                                    <a:latin typeface="Cambria Math" panose="02040503050406030204" pitchFamily="18" charset="0"/>
                                  </a:rPr>
                                  <m:t>𝑓</m:t>
                                </m:r>
                              </m:num>
                              <m:den>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𝑥</m:t>
                                    </m:r>
                                  </m:e>
                                  <m:sub>
                                    <m:r>
                                      <a:rPr lang="en-US" sz="2400">
                                        <a:latin typeface="Cambria Math" panose="02040503050406030204" pitchFamily="18" charset="0"/>
                                      </a:rPr>
                                      <m:t>1</m:t>
                                    </m:r>
                                  </m:sub>
                                </m:sSub>
                              </m:den>
                            </m:f>
                          </m:e>
                          <m:e>
                            <m:f>
                              <m:fPr>
                                <m:ctrlPr>
                                  <a:rPr lang="en-US" sz="2400" i="1">
                                    <a:latin typeface="Cambria Math" panose="02040503050406030204" pitchFamily="18" charset="0"/>
                                  </a:rPr>
                                </m:ctrlPr>
                              </m:fPr>
                              <m:num>
                                <m:r>
                                  <a:rPr lang="en-US" sz="2400">
                                    <a:latin typeface="Cambria Math" panose="02040503050406030204" pitchFamily="18" charset="0"/>
                                  </a:rPr>
                                  <m:t>𝜕</m:t>
                                </m:r>
                                <m:r>
                                  <a:rPr lang="en-US" sz="2400">
                                    <a:latin typeface="Cambria Math" panose="02040503050406030204" pitchFamily="18" charset="0"/>
                                  </a:rPr>
                                  <m:t>𝑓</m:t>
                                </m:r>
                              </m:num>
                              <m:den>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𝑥</m:t>
                                    </m:r>
                                  </m:e>
                                  <m:sub>
                                    <m:r>
                                      <a:rPr lang="en-US" sz="2400">
                                        <a:latin typeface="Cambria Math" panose="02040503050406030204" pitchFamily="18" charset="0"/>
                                      </a:rPr>
                                      <m:t>2</m:t>
                                    </m:r>
                                  </m:sub>
                                </m:sSub>
                              </m:den>
                            </m:f>
                          </m:e>
                          <m:e>
                            <m:r>
                              <a:rPr lang="en-US" sz="2400" smtClean="0">
                                <a:latin typeface="Cambria Math" panose="02040503050406030204" pitchFamily="18" charset="0"/>
                              </a:rPr>
                              <m:t>⋮</m:t>
                            </m:r>
                          </m:e>
                          <m:e>
                            <m:f>
                              <m:fPr>
                                <m:ctrlPr>
                                  <a:rPr lang="en-US" sz="2400" i="1">
                                    <a:latin typeface="Cambria Math" panose="02040503050406030204" pitchFamily="18" charset="0"/>
                                  </a:rPr>
                                </m:ctrlPr>
                              </m:fPr>
                              <m:num>
                                <m:r>
                                  <a:rPr lang="en-US" sz="2400">
                                    <a:latin typeface="Cambria Math" panose="02040503050406030204" pitchFamily="18" charset="0"/>
                                  </a:rPr>
                                  <m:t>𝜕</m:t>
                                </m:r>
                                <m:r>
                                  <a:rPr lang="en-US" sz="2400">
                                    <a:latin typeface="Cambria Math" panose="02040503050406030204" pitchFamily="18" charset="0"/>
                                  </a:rPr>
                                  <m:t>𝑓</m:t>
                                </m:r>
                              </m:num>
                              <m:den>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𝑥</m:t>
                                    </m:r>
                                  </m:e>
                                  <m:sub>
                                    <m:r>
                                      <a:rPr lang="en-US" sz="2400">
                                        <a:latin typeface="Cambria Math" panose="02040503050406030204" pitchFamily="18" charset="0"/>
                                      </a:rPr>
                                      <m:t>𝑛</m:t>
                                    </m:r>
                                  </m:sub>
                                </m:sSub>
                              </m:den>
                            </m:f>
                          </m:e>
                        </m:eqArr>
                      </m:e>
                    </m:d>
                  </m:oMath>
                </a14:m>
                <a:r>
                  <a:rPr lang="en-US" sz="2400">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sz="2400">
                        <a:latin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r>
                          <a:rPr lang="en-US" sz="2400">
                            <a:latin typeface="Cambria Math" panose="02040503050406030204" pitchFamily="18" charset="0"/>
                            <a:ea typeface="Cambria Math" panose="02040503050406030204" pitchFamily="18" charset="0"/>
                          </a:rPr>
                          <m:t>ℝ</m:t>
                        </m:r>
                      </m:e>
                      <m:sup>
                        <m:r>
                          <a:rPr lang="en-US" sz="2400" smtClean="0">
                            <a:latin typeface="Cambria Math" panose="02040503050406030204" pitchFamily="18" charset="0"/>
                            <a:ea typeface="Cambria Math" panose="02040503050406030204" pitchFamily="18" charset="0"/>
                          </a:rPr>
                          <m:t>𝑛</m:t>
                        </m:r>
                      </m:sup>
                    </m:sSup>
                  </m:oMath>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6" name="TextBox 25">
                <a:extLst>
                  <a:ext uri="{FF2B5EF4-FFF2-40B4-BE49-F238E27FC236}">
                    <a16:creationId xmlns:a16="http://schemas.microsoft.com/office/drawing/2014/main" id="{301D0CCF-F555-70FE-D302-D29DA85064E2}"/>
                  </a:ext>
                </a:extLst>
              </p:cNvPr>
              <p:cNvSpPr txBox="1">
                <a:spLocks noRot="1" noChangeAspect="1" noMove="1" noResize="1" noEditPoints="1" noAdjustHandles="1" noChangeArrowheads="1" noChangeShapeType="1" noTextEdit="1"/>
              </p:cNvSpPr>
              <p:nvPr/>
            </p:nvSpPr>
            <p:spPr>
              <a:xfrm>
                <a:off x="2377261" y="2779361"/>
                <a:ext cx="3071678" cy="22575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E3E97A-195E-C0F1-C993-057164D9CE04}"/>
                  </a:ext>
                </a:extLst>
              </p:cNvPr>
              <p:cNvSpPr txBox="1"/>
              <p:nvPr/>
            </p:nvSpPr>
            <p:spPr>
              <a:xfrm>
                <a:off x="5682019" y="3446864"/>
                <a:ext cx="3189756" cy="523220"/>
              </a:xfrm>
              <a:prstGeom prst="rect">
                <a:avLst/>
              </a:prstGeom>
              <a:noFill/>
            </p:spPr>
            <p:txBody>
              <a:bodyPr wrap="square">
                <a:spAutoFit/>
              </a:bodyPr>
              <a:lstStyle/>
              <a:p>
                <a:pPr algn="ctr"/>
                <a:r>
                  <a:rPr lang="en-US" sz="1400" spc="-4" dirty="0">
                    <a:latin typeface="Corbel" panose="020B0503020204020204" pitchFamily="34" charset="0"/>
                    <a:ea typeface="Tahoma" panose="020B0604030504040204" pitchFamily="34" charset="0"/>
                    <a:cs typeface="Calibri"/>
                  </a:rPr>
                  <a:t>(always assume vectors are </a:t>
                </a:r>
                <a:br>
                  <a:rPr lang="en-US" sz="1400" spc="-4" dirty="0">
                    <a:latin typeface="Corbel" panose="020B0503020204020204" pitchFamily="34" charset="0"/>
                    <a:ea typeface="Tahoma" panose="020B0604030504040204" pitchFamily="34" charset="0"/>
                    <a:cs typeface="Calibri"/>
                  </a:rPr>
                </a:br>
                <a:r>
                  <a:rPr lang="en-US" sz="1400" spc="-4" dirty="0">
                    <a:solidFill>
                      <a:srgbClr val="C00000"/>
                    </a:solidFill>
                    <a:latin typeface="Corbel" panose="020B0503020204020204" pitchFamily="34" charset="0"/>
                    <a:ea typeface="Tahoma" panose="020B0604030504040204" pitchFamily="34" charset="0"/>
                    <a:cs typeface="Calibri"/>
                  </a:rPr>
                  <a:t>column vectors</a:t>
                </a:r>
                <a:r>
                  <a:rPr lang="en-US" sz="1400" spc="-4" dirty="0">
                    <a:latin typeface="Corbel" panose="020B0503020204020204" pitchFamily="34" charset="0"/>
                    <a:ea typeface="Tahoma" panose="020B0604030504040204" pitchFamily="34" charset="0"/>
                    <a:cs typeface="Calibri"/>
                  </a:rPr>
                  <a:t>, i.e., they’re in </a:t>
                </a:r>
                <a14:m>
                  <m:oMath xmlns:m="http://schemas.openxmlformats.org/officeDocument/2006/math">
                    <m:sSup>
                      <m:sSupPr>
                        <m:ctrlPr>
                          <a:rPr lang="en-US" sz="1400" i="1" smtClean="0">
                            <a:latin typeface="Cambria Math" panose="02040503050406030204" pitchFamily="18" charset="0"/>
                            <a:ea typeface="Cambria Math" panose="02040503050406030204" pitchFamily="18" charset="0"/>
                          </a:rPr>
                        </m:ctrlPr>
                      </m:sSupPr>
                      <m:e>
                        <m:r>
                          <a:rPr lang="en-US" sz="1400">
                            <a:latin typeface="Cambria Math" panose="02040503050406030204" pitchFamily="18" charset="0"/>
                            <a:ea typeface="Cambria Math" panose="02040503050406030204" pitchFamily="18" charset="0"/>
                          </a:rPr>
                          <m:t>ℝ</m:t>
                        </m:r>
                      </m:e>
                      <m:sup>
                        <m:r>
                          <a:rPr lang="en-US" sz="1400" smtClean="0">
                            <a:latin typeface="Cambria Math" panose="02040503050406030204" pitchFamily="18" charset="0"/>
                            <a:ea typeface="Cambria Math" panose="02040503050406030204" pitchFamily="18" charset="0"/>
                          </a:rPr>
                          <m:t>𝑛</m:t>
                        </m:r>
                        <m:r>
                          <a:rPr lang="en-US" sz="1400" smtClean="0">
                            <a:latin typeface="Cambria Math" panose="02040503050406030204" pitchFamily="18" charset="0"/>
                            <a:ea typeface="Cambria Math" panose="02040503050406030204" pitchFamily="18" charset="0"/>
                          </a:rPr>
                          <m:t>×1</m:t>
                        </m:r>
                      </m:sup>
                    </m:sSup>
                  </m:oMath>
                </a14:m>
                <a:r>
                  <a:rPr lang="en-US" sz="1400" spc="-4" dirty="0">
                    <a:latin typeface="Corbel" panose="020B0503020204020204" pitchFamily="34" charset="0"/>
                    <a:ea typeface="Tahoma" panose="020B0604030504040204" pitchFamily="34" charset="0"/>
                    <a:cs typeface="Calibri"/>
                  </a:rPr>
                  <a:t>)</a:t>
                </a:r>
                <a:endParaRPr lang="en-US"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 name="TextBox 4">
                <a:extLst>
                  <a:ext uri="{FF2B5EF4-FFF2-40B4-BE49-F238E27FC236}">
                    <a16:creationId xmlns:a16="http://schemas.microsoft.com/office/drawing/2014/main" id="{EDE3E97A-195E-C0F1-C993-057164D9CE04}"/>
                  </a:ext>
                </a:extLst>
              </p:cNvPr>
              <p:cNvSpPr txBox="1">
                <a:spLocks noRot="1" noChangeAspect="1" noMove="1" noResize="1" noEditPoints="1" noAdjustHandles="1" noChangeArrowheads="1" noChangeShapeType="1" noTextEdit="1"/>
              </p:cNvSpPr>
              <p:nvPr/>
            </p:nvSpPr>
            <p:spPr>
              <a:xfrm>
                <a:off x="5682019" y="3446864"/>
                <a:ext cx="3189756" cy="523220"/>
              </a:xfrm>
              <a:prstGeom prst="rect">
                <a:avLst/>
              </a:prstGeom>
              <a:blipFill>
                <a:blip r:embed="rId7"/>
                <a:stretch>
                  <a:fillRect t="-1163" b="-12791"/>
                </a:stretch>
              </a:blipFill>
            </p:spPr>
            <p:txBody>
              <a:bodyPr/>
              <a:lstStyle/>
              <a:p>
                <a:r>
                  <a:rPr lang="en-US">
                    <a:noFill/>
                  </a:rPr>
                  <a:t> </a:t>
                </a:r>
              </a:p>
            </p:txBody>
          </p:sp>
        </mc:Fallback>
      </mc:AlternateContent>
    </p:spTree>
    <p:extLst>
      <p:ext uri="{BB962C8B-B14F-4D97-AF65-F5344CB8AC3E}">
        <p14:creationId xmlns:p14="http://schemas.microsoft.com/office/powerpoint/2010/main" val="4226714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3B7E-58DB-E86A-07D8-5FC4CD4D7E1E}"/>
              </a:ext>
            </a:extLst>
          </p:cNvPr>
          <p:cNvSpPr>
            <a:spLocks noGrp="1"/>
          </p:cNvSpPr>
          <p:nvPr>
            <p:ph type="title"/>
          </p:nvPr>
        </p:nvSpPr>
        <p:spPr/>
        <p:txBody>
          <a:bodyPr>
            <a:normAutofit/>
          </a:bodyPr>
          <a:lstStyle/>
          <a:p>
            <a:r>
              <a:rPr lang="en-US"/>
              <a:t>Quiz time!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E4D562-A998-557F-AF8E-8F2BD8E6ABC4}"/>
                  </a:ext>
                </a:extLst>
              </p:cNvPr>
              <p:cNvSpPr>
                <a:spLocks noGrp="1"/>
              </p:cNvSpPr>
              <p:nvPr>
                <p:ph type="body" sz="quarter" idx="16"/>
              </p:nvPr>
            </p:nvSpPr>
            <p:spPr/>
            <p:txBody>
              <a:bodyPr>
                <a:normAutofit/>
              </a:bodyPr>
              <a:lstStyle/>
              <a:p>
                <a:r>
                  <a:rPr lang="en-US" sz="2400"/>
                  <a:t>If </a:t>
                </a:r>
                <a14:m>
                  <m:oMath xmlns:m="http://schemas.openxmlformats.org/officeDocument/2006/math">
                    <m:r>
                      <a:rPr lang="en-US" sz="2400" b="0" i="1" smtClean="0">
                        <a:latin typeface="Cambria Math" panose="02040503050406030204" pitchFamily="18" charset="0"/>
                      </a:rPr>
                      <m:t>𝑧</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𝑦</m:t>
                            </m:r>
                          </m:e>
                          <m:sup>
                            <m:r>
                              <a:rPr lang="en-US" sz="2400" b="0" i="1" smtClean="0">
                                <a:latin typeface="Cambria Math" panose="02040503050406030204" pitchFamily="18" charset="0"/>
                              </a:rPr>
                              <m:t>4</m:t>
                            </m:r>
                          </m:sup>
                        </m:sSup>
                        <m:r>
                          <a:rPr lang="en-US" sz="2400" b="0" i="1" smtClean="0">
                            <a:latin typeface="Cambria Math" panose="02040503050406030204" pitchFamily="18" charset="0"/>
                          </a:rPr>
                          <m:t>𝑥</m:t>
                        </m:r>
                      </m:e>
                      <m:sup>
                        <m:r>
                          <a:rPr lang="en-US" sz="2400" b="0" i="1" smtClean="0">
                            <a:latin typeface="Cambria Math" panose="02040503050406030204" pitchFamily="18" charset="0"/>
                          </a:rPr>
                          <m:t>5</m:t>
                        </m:r>
                      </m:sup>
                    </m:sSup>
                    <m:r>
                      <a:rPr lang="en-US" sz="2400" i="1">
                        <a:latin typeface="Cambria Math" panose="02040503050406030204" pitchFamily="18" charset="0"/>
                      </a:rPr>
                      <m:t> </m:t>
                    </m:r>
                  </m:oMath>
                </a14:m>
                <a:r>
                  <a:rPr lang="en-US" sz="2400"/>
                  <a:t>what is the following gradient </a:t>
                </a:r>
                <a14:m>
                  <m:oMath xmlns:m="http://schemas.openxmlformats.org/officeDocument/2006/math">
                    <m:r>
                      <m:rPr>
                        <m:sty m:val="p"/>
                      </m:rPr>
                      <a:rPr lang="en-US" sz="2400">
                        <a:latin typeface="Cambria Math" panose="02040503050406030204" pitchFamily="18" charset="0"/>
                      </a:rPr>
                      <m:t>∇</m:t>
                    </m:r>
                    <m:r>
                      <a:rPr lang="en-US" sz="2400" b="0" i="1" smtClean="0">
                        <a:latin typeface="Cambria Math" panose="02040503050406030204" pitchFamily="18" charset="0"/>
                      </a:rPr>
                      <m:t>𝑧</m:t>
                    </m:r>
                  </m:oMath>
                </a14:m>
                <a:r>
                  <a:rPr lang="en-US" sz="2400"/>
                  <a:t>?</a:t>
                </a:r>
              </a:p>
              <a:p>
                <a:pPr marL="1054100" lvl="1" indent="-457200">
                  <a:buFont typeface="+mj-lt"/>
                  <a:buAutoNum type="arabicPeriod"/>
                </a:pPr>
                <a14:m>
                  <m:oMath xmlns:m="http://schemas.openxmlformats.org/officeDocument/2006/math">
                    <m:r>
                      <m:rPr>
                        <m:sty m:val="p"/>
                      </m:rPr>
                      <a:rPr lang="en-US" sz="2000">
                        <a:latin typeface="Cambria Math" panose="02040503050406030204" pitchFamily="18" charset="0"/>
                      </a:rPr>
                      <m:t>∇</m:t>
                    </m:r>
                    <m:r>
                      <a:rPr lang="en-US" sz="2000" i="1">
                        <a:latin typeface="Cambria Math" panose="02040503050406030204" pitchFamily="18" charset="0"/>
                      </a:rPr>
                      <m:t>𝑧</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)=4</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5</m:t>
                        </m:r>
                      </m:sup>
                    </m:sSup>
                  </m:oMath>
                </a14:m>
                <a:endParaRPr lang="en-US" sz="2000" b="0"/>
              </a:p>
              <a:p>
                <a:pPr marL="1054100" lvl="1" indent="-457200">
                  <a:buFont typeface="+mj-lt"/>
                  <a:buAutoNum type="arabicPeriod"/>
                </a:pPr>
                <a14:m>
                  <m:oMath xmlns:m="http://schemas.openxmlformats.org/officeDocument/2006/math">
                    <m:r>
                      <m:rPr>
                        <m:sty m:val="p"/>
                      </m:rPr>
                      <a:rPr lang="en-US" sz="2000">
                        <a:latin typeface="Cambria Math" panose="02040503050406030204" pitchFamily="18" charset="0"/>
                      </a:rPr>
                      <m:t>∇</m:t>
                    </m:r>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5</m:t>
                        </m:r>
                        <m:r>
                          <a:rPr lang="en-US" sz="2000" b="0" i="1" smtClean="0">
                            <a:latin typeface="Cambria Math" panose="02040503050406030204" pitchFamily="18" charset="0"/>
                          </a:rPr>
                          <m:t>𝑦</m:t>
                        </m:r>
                      </m:e>
                      <m:sup>
                        <m:r>
                          <a:rPr lang="en-US" sz="2000" b="0" i="1" smtClean="0">
                            <a:latin typeface="Cambria Math" panose="02040503050406030204" pitchFamily="18" charset="0"/>
                          </a:rPr>
                          <m:t>4</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4</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20</m:t>
                        </m:r>
                        <m:r>
                          <a:rPr lang="en-US" sz="2000" i="1">
                            <a:latin typeface="Cambria Math" panose="02040503050406030204" pitchFamily="18" charset="0"/>
                          </a:rPr>
                          <m:t>𝑦</m:t>
                        </m:r>
                      </m:e>
                      <m:sup>
                        <m:r>
                          <a:rPr lang="en-US" sz="2000" i="1">
                            <a:latin typeface="Cambria Math" panose="02040503050406030204" pitchFamily="18" charset="0"/>
                          </a:rPr>
                          <m:t>3</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4</m:t>
                        </m:r>
                      </m:sup>
                    </m:sSup>
                  </m:oMath>
                </a14:m>
                <a:r>
                  <a:rPr lang="en-US" sz="2000" b="0"/>
                  <a:t>)</a:t>
                </a:r>
              </a:p>
              <a:p>
                <a:pPr marL="1054100" lvl="1" indent="-457200">
                  <a:buFont typeface="+mj-lt"/>
                  <a:buAutoNum type="arabicPeriod"/>
                </a:pPr>
                <a14:m>
                  <m:oMath xmlns:m="http://schemas.openxmlformats.org/officeDocument/2006/math">
                    <m:r>
                      <m:rPr>
                        <m:sty m:val="p"/>
                      </m:rPr>
                      <a:rPr lang="en-US" sz="2000">
                        <a:latin typeface="Cambria Math" panose="02040503050406030204" pitchFamily="18" charset="0"/>
                      </a:rPr>
                      <m:t>∇</m:t>
                    </m:r>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5</m:t>
                        </m:r>
                        <m:r>
                          <a:rPr lang="en-US" sz="2000" i="1">
                            <a:latin typeface="Cambria Math" panose="02040503050406030204" pitchFamily="18" charset="0"/>
                          </a:rPr>
                          <m:t>𝑦</m:t>
                        </m:r>
                      </m:e>
                      <m:sup>
                        <m:r>
                          <a:rPr lang="en-US" sz="2000" i="1">
                            <a:latin typeface="Cambria Math" panose="02040503050406030204" pitchFamily="18" charset="0"/>
                          </a:rPr>
                          <m:t>4</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4</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b="0" i="1" smtClean="0">
                            <a:latin typeface="Cambria Math" panose="02040503050406030204" pitchFamily="18" charset="0"/>
                          </a:rPr>
                          <m:t>4</m:t>
                        </m:r>
                        <m:r>
                          <a:rPr lang="en-US" sz="2000" i="1">
                            <a:latin typeface="Cambria Math" panose="02040503050406030204" pitchFamily="18" charset="0"/>
                          </a:rPr>
                          <m:t>𝑦</m:t>
                        </m:r>
                      </m:e>
                      <m:sup>
                        <m:r>
                          <a:rPr lang="en-US" sz="2000" i="1">
                            <a:latin typeface="Cambria Math" panose="02040503050406030204" pitchFamily="18" charset="0"/>
                          </a:rPr>
                          <m:t>3</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b="0" i="1" smtClean="0">
                            <a:latin typeface="Cambria Math" panose="02040503050406030204" pitchFamily="18" charset="0"/>
                          </a:rPr>
                          <m:t>5</m:t>
                        </m:r>
                      </m:sup>
                    </m:sSup>
                    <m:r>
                      <m:rPr>
                        <m:nor/>
                      </m:rPr>
                      <a:rPr lang="en-US" sz="2000" dirty="0"/>
                      <m:t>)</m:t>
                    </m:r>
                  </m:oMath>
                </a14:m>
                <a:endParaRPr lang="en-US" sz="2000"/>
              </a:p>
              <a:p>
                <a:pPr marL="1054100" lvl="1" indent="-457200">
                  <a:buFont typeface="+mj-lt"/>
                  <a:buAutoNum type="arabicPeriod"/>
                </a:pPr>
                <a:r>
                  <a:rPr lang="en-US" sz="2000"/>
                  <a:t>None of the above </a:t>
                </a:r>
              </a:p>
              <a:p>
                <a:pPr marL="1054100" lvl="1" indent="-457200">
                  <a:buFont typeface="+mj-lt"/>
                  <a:buAutoNum type="arabicPeriod"/>
                </a:pPr>
                <a:endParaRPr lang="en-US" sz="2000"/>
              </a:p>
            </p:txBody>
          </p:sp>
        </mc:Choice>
        <mc:Fallback xmlns="">
          <p:sp>
            <p:nvSpPr>
              <p:cNvPr id="3" name="Content Placeholder 2">
                <a:extLst>
                  <a:ext uri="{FF2B5EF4-FFF2-40B4-BE49-F238E27FC236}">
                    <a16:creationId xmlns:a16="http://schemas.microsoft.com/office/drawing/2014/main" id="{08E4D562-A998-557F-AF8E-8F2BD8E6ABC4}"/>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1056" t="-2772"/>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667DBCC8-DDC7-770C-23B2-2456C8FD6702}"/>
              </a:ext>
            </a:extLst>
          </p:cNvPr>
          <p:cNvSpPr/>
          <p:nvPr/>
        </p:nvSpPr>
        <p:spPr>
          <a:xfrm>
            <a:off x="5904412" y="3570515"/>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8" name="Oval 7">
            <a:extLst>
              <a:ext uri="{FF2B5EF4-FFF2-40B4-BE49-F238E27FC236}">
                <a16:creationId xmlns:a16="http://schemas.microsoft.com/office/drawing/2014/main" id="{1062C271-7835-CFD0-F32A-5FCDB20BAF67}"/>
              </a:ext>
            </a:extLst>
          </p:cNvPr>
          <p:cNvSpPr/>
          <p:nvPr/>
        </p:nvSpPr>
        <p:spPr>
          <a:xfrm>
            <a:off x="6956516" y="357922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Oval 8">
            <a:extLst>
              <a:ext uri="{FF2B5EF4-FFF2-40B4-BE49-F238E27FC236}">
                <a16:creationId xmlns:a16="http://schemas.microsoft.com/office/drawing/2014/main" id="{0A2C74BF-F78F-7F27-AF68-0F37553AEAB2}"/>
              </a:ext>
            </a:extLst>
          </p:cNvPr>
          <p:cNvSpPr/>
          <p:nvPr/>
        </p:nvSpPr>
        <p:spPr>
          <a:xfrm>
            <a:off x="6381750" y="2798538"/>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11" name="Straight Arrow Connector 10">
            <a:extLst>
              <a:ext uri="{FF2B5EF4-FFF2-40B4-BE49-F238E27FC236}">
                <a16:creationId xmlns:a16="http://schemas.microsoft.com/office/drawing/2014/main" id="{09AB2DAC-B1C8-BEF9-3C9D-E7EC4383A8EA}"/>
              </a:ext>
            </a:extLst>
          </p:cNvPr>
          <p:cNvCxnSpPr>
            <a:cxnSpLocks/>
            <a:stCxn id="7" idx="0"/>
            <a:endCxn id="9" idx="3"/>
          </p:cNvCxnSpPr>
          <p:nvPr/>
        </p:nvCxnSpPr>
        <p:spPr>
          <a:xfrm flipV="1">
            <a:off x="6048104" y="3036401"/>
            <a:ext cx="375732" cy="534114"/>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81D8F75-1583-A8CC-2267-F1A749209D20}"/>
              </a:ext>
            </a:extLst>
          </p:cNvPr>
          <p:cNvCxnSpPr>
            <a:cxnSpLocks/>
            <a:stCxn id="8" idx="0"/>
            <a:endCxn id="9" idx="5"/>
          </p:cNvCxnSpPr>
          <p:nvPr/>
        </p:nvCxnSpPr>
        <p:spPr>
          <a:xfrm flipH="1" flipV="1">
            <a:off x="6627047" y="3036401"/>
            <a:ext cx="473161" cy="542823"/>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D629647-4E2B-F273-6216-76214F611D94}"/>
                  </a:ext>
                </a:extLst>
              </p:cNvPr>
              <p:cNvSpPr txBox="1"/>
              <p:nvPr/>
            </p:nvSpPr>
            <p:spPr>
              <a:xfrm>
                <a:off x="5939790" y="2360182"/>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𝑧</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7" name="TextBox 16">
                <a:extLst>
                  <a:ext uri="{FF2B5EF4-FFF2-40B4-BE49-F238E27FC236}">
                    <a16:creationId xmlns:a16="http://schemas.microsoft.com/office/drawing/2014/main" id="{AD629647-4E2B-F273-6216-76214F611D94}"/>
                  </a:ext>
                </a:extLst>
              </p:cNvPr>
              <p:cNvSpPr txBox="1">
                <a:spLocks noRot="1" noChangeAspect="1" noMove="1" noResize="1" noEditPoints="1" noAdjustHandles="1" noChangeArrowheads="1" noChangeShapeType="1" noTextEdit="1"/>
              </p:cNvSpPr>
              <p:nvPr/>
            </p:nvSpPr>
            <p:spPr>
              <a:xfrm>
                <a:off x="5939790" y="2360182"/>
                <a:ext cx="1153886"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C866DCD-CA12-C534-1F5E-99C3D34775FC}"/>
                  </a:ext>
                </a:extLst>
              </p:cNvPr>
              <p:cNvSpPr txBox="1"/>
              <p:nvPr/>
            </p:nvSpPr>
            <p:spPr>
              <a:xfrm>
                <a:off x="5585642" y="3433447"/>
                <a:ext cx="1153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𝑦</m:t>
                      </m:r>
                      <m:r>
                        <a:rPr lang="en-US" sz="2400" smtClean="0">
                          <a:latin typeface="Cambria Math" panose="02040503050406030204" pitchFamily="18" charset="0"/>
                        </a:rPr>
                        <m:t>                      </m:t>
                      </m:r>
                      <m:r>
                        <a:rPr lang="en-US" sz="2400" smtClean="0">
                          <a:latin typeface="Cambria Math" panose="02040503050406030204" pitchFamily="18" charset="0"/>
                        </a:rPr>
                        <m:t>𝑥</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CC866DCD-CA12-C534-1F5E-99C3D34775FC}"/>
                  </a:ext>
                </a:extLst>
              </p:cNvPr>
              <p:cNvSpPr txBox="1">
                <a:spLocks noRot="1" noChangeAspect="1" noMove="1" noResize="1" noEditPoints="1" noAdjustHandles="1" noChangeArrowheads="1" noChangeShapeType="1" noTextEdit="1"/>
              </p:cNvSpPr>
              <p:nvPr/>
            </p:nvSpPr>
            <p:spPr>
              <a:xfrm>
                <a:off x="5585642" y="3433447"/>
                <a:ext cx="1153886" cy="461665"/>
              </a:xfrm>
              <a:prstGeom prst="rect">
                <a:avLst/>
              </a:prstGeom>
              <a:blipFill>
                <a:blip r:embed="rId4"/>
                <a:stretch>
                  <a:fillRect l="-1579" r="-71053" b="-10526"/>
                </a:stretch>
              </a:blipFill>
            </p:spPr>
            <p:txBody>
              <a:bodyPr/>
              <a:lstStyle/>
              <a:p>
                <a:r>
                  <a:rPr lang="en-US">
                    <a:noFill/>
                  </a:rPr>
                  <a:t> </a:t>
                </a:r>
              </a:p>
            </p:txBody>
          </p:sp>
        </mc:Fallback>
      </mc:AlternateContent>
    </p:spTree>
    <p:extLst>
      <p:ext uri="{BB962C8B-B14F-4D97-AF65-F5344CB8AC3E}">
        <p14:creationId xmlns:p14="http://schemas.microsoft.com/office/powerpoint/2010/main" val="886273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68DEC-C67A-4B05-1672-5E44F4839F23}"/>
              </a:ext>
            </a:extLst>
          </p:cNvPr>
          <p:cNvSpPr>
            <a:spLocks noGrp="1"/>
          </p:cNvSpPr>
          <p:nvPr>
            <p:ph type="title"/>
          </p:nvPr>
        </p:nvSpPr>
        <p:spPr/>
        <p:txBody>
          <a:bodyPr>
            <a:normAutofit fontScale="90000"/>
          </a:bodyPr>
          <a:lstStyle/>
          <a:p>
            <a:r>
              <a:rPr lang="en-US" spc="-4"/>
              <a:t>Jacobian</a:t>
            </a:r>
            <a:r>
              <a:rPr lang="en-US" spc="-8"/>
              <a:t> </a:t>
            </a:r>
            <a:r>
              <a:rPr lang="en-US" spc="-4"/>
              <a:t>Matrix:</a:t>
            </a:r>
            <a:r>
              <a:rPr lang="en-US"/>
              <a:t> </a:t>
            </a:r>
            <a:r>
              <a:rPr lang="en-US" spc="-4"/>
              <a:t>Generalization</a:t>
            </a:r>
            <a:r>
              <a:rPr lang="en-US" spc="-8"/>
              <a:t> </a:t>
            </a:r>
            <a:r>
              <a:rPr lang="en-US"/>
              <a:t>of</a:t>
            </a:r>
            <a:r>
              <a:rPr lang="en-US" spc="-4"/>
              <a:t> </a:t>
            </a:r>
            <a:br>
              <a:rPr lang="en-US" spc="-4"/>
            </a:br>
            <a:r>
              <a:rPr lang="en-US" spc="-4"/>
              <a:t>the</a:t>
            </a:r>
            <a:r>
              <a:rPr lang="en-US"/>
              <a:t> </a:t>
            </a:r>
            <a:r>
              <a:rPr lang="en-US" spc="-4"/>
              <a:t>Gradient</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B02C3A-E69B-3079-17D2-03A1E0623FD5}"/>
                  </a:ext>
                </a:extLst>
              </p:cNvPr>
              <p:cNvSpPr>
                <a:spLocks noGrp="1"/>
              </p:cNvSpPr>
              <p:nvPr>
                <p:ph type="body" sz="quarter" idx="16"/>
              </p:nvPr>
            </p:nvSpPr>
            <p:spPr/>
            <p:txBody>
              <a:bodyPr>
                <a:normAutofit/>
              </a:bodyPr>
              <a:lstStyle/>
              <a:p>
                <a:r>
                  <a:rPr lang="en-US" sz="1800" spc="-4" dirty="0">
                    <a:latin typeface="Corbel" panose="020B0503020204020204" pitchFamily="34" charset="0"/>
                    <a:cs typeface="Calibri"/>
                  </a:rPr>
                  <a:t>Given</a:t>
                </a:r>
                <a:r>
                  <a:rPr lang="en-US" sz="1800" dirty="0">
                    <a:latin typeface="Corbel" panose="020B0503020204020204" pitchFamily="34" charset="0"/>
                    <a:cs typeface="Calibri"/>
                  </a:rPr>
                  <a:t> a</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function</a:t>
                </a:r>
                <a:r>
                  <a:rPr lang="en-US" sz="1800" dirty="0">
                    <a:latin typeface="Corbel" panose="020B0503020204020204" pitchFamily="34" charset="0"/>
                    <a:cs typeface="Calibri"/>
                  </a:rPr>
                  <a:t> </a:t>
                </a:r>
                <a:r>
                  <a:rPr lang="en-US" sz="1800" spc="-4" dirty="0">
                    <a:latin typeface="Corbel" panose="020B0503020204020204" pitchFamily="34" charset="0"/>
                    <a:cs typeface="Calibri"/>
                  </a:rPr>
                  <a:t>with</a:t>
                </a:r>
                <a:r>
                  <a:rPr lang="en-US" sz="1800" spc="8" dirty="0">
                    <a:latin typeface="Corbel" panose="020B0503020204020204" pitchFamily="34" charset="0"/>
                    <a:cs typeface="Calibri"/>
                  </a:rPr>
                  <a:t> </a:t>
                </a:r>
                <a:r>
                  <a:rPr lang="en-US" sz="1800" b="1" i="1" dirty="0">
                    <a:latin typeface="Corbel" panose="020B0503020204020204" pitchFamily="34" charset="0"/>
                    <a:cs typeface="Calibri"/>
                  </a:rPr>
                  <a:t>m</a:t>
                </a:r>
                <a:r>
                  <a:rPr lang="en-US" sz="1800" b="1" i="1" spc="-4" dirty="0">
                    <a:latin typeface="Corbel" panose="020B0503020204020204" pitchFamily="34" charset="0"/>
                    <a:cs typeface="Calibri"/>
                  </a:rPr>
                  <a:t> </a:t>
                </a:r>
                <a:r>
                  <a:rPr lang="en-US" sz="1800" b="1" spc="-4" dirty="0">
                    <a:latin typeface="Corbel" panose="020B0503020204020204" pitchFamily="34" charset="0"/>
                    <a:cs typeface="Calibri"/>
                  </a:rPr>
                  <a:t>outputs</a:t>
                </a:r>
                <a:r>
                  <a:rPr lang="en-US" sz="1800" b="1" spc="-8" dirty="0">
                    <a:latin typeface="Corbel" panose="020B0503020204020204" pitchFamily="34" charset="0"/>
                    <a:cs typeface="Calibri"/>
                  </a:rPr>
                  <a:t> </a:t>
                </a:r>
                <a:r>
                  <a:rPr lang="en-US" sz="1800" spc="-4" dirty="0">
                    <a:latin typeface="Corbel" panose="020B0503020204020204" pitchFamily="34" charset="0"/>
                    <a:cs typeface="Calibri"/>
                  </a:rPr>
                  <a:t>and</a:t>
                </a:r>
                <a:r>
                  <a:rPr lang="en-US" sz="1800" spc="4" dirty="0">
                    <a:latin typeface="Corbel" panose="020B0503020204020204" pitchFamily="34" charset="0"/>
                    <a:cs typeface="Calibri"/>
                  </a:rPr>
                  <a:t> </a:t>
                </a:r>
                <a:r>
                  <a:rPr lang="en-US" sz="1800" b="1" i="1" dirty="0">
                    <a:latin typeface="Corbel" panose="020B0503020204020204" pitchFamily="34" charset="0"/>
                    <a:cs typeface="Calibri"/>
                  </a:rPr>
                  <a:t>n</a:t>
                </a:r>
                <a:r>
                  <a:rPr lang="en-US" sz="1800" b="1" i="1" spc="-4" dirty="0">
                    <a:latin typeface="Corbel" panose="020B0503020204020204" pitchFamily="34" charset="0"/>
                    <a:cs typeface="Calibri"/>
                  </a:rPr>
                  <a:t> </a:t>
                </a:r>
                <a:r>
                  <a:rPr lang="en-US" sz="1800" b="1" spc="-4" dirty="0">
                    <a:latin typeface="Corbel" panose="020B0503020204020204" pitchFamily="34" charset="0"/>
                    <a:cs typeface="Calibri"/>
                  </a:rPr>
                  <a:t>inputs</a:t>
                </a:r>
                <a:endParaRPr lang="en-US" sz="1800" b="1" dirty="0">
                  <a:latin typeface="Corbel" panose="020B0503020204020204" pitchFamily="34" charset="0"/>
                  <a:cs typeface="Calibri"/>
                </a:endParaRPr>
              </a:p>
              <a:p>
                <a:endParaRPr lang="en-US" dirty="0">
                  <a:latin typeface="Corbel" panose="020B0503020204020204" pitchFamily="34" charset="0"/>
                </a:endParaRPr>
              </a:p>
              <a:p>
                <a:endParaRPr lang="en-US" dirty="0">
                  <a:latin typeface="Corbel" panose="020B0503020204020204" pitchFamily="34" charset="0"/>
                </a:endParaRPr>
              </a:p>
              <a:p>
                <a:r>
                  <a:rPr lang="en-US" sz="1800" spc="-4" dirty="0">
                    <a:latin typeface="Corbel" panose="020B0503020204020204" pitchFamily="34" charset="0"/>
                    <a:cs typeface="Calibri"/>
                  </a:rPr>
                  <a:t>It’s</a:t>
                </a:r>
                <a:r>
                  <a:rPr lang="en-US" sz="1800" dirty="0">
                    <a:latin typeface="Corbel" panose="020B0503020204020204" pitchFamily="34" charset="0"/>
                    <a:cs typeface="Calibri"/>
                  </a:rPr>
                  <a:t> </a:t>
                </a:r>
                <a:r>
                  <a:rPr lang="en-US" sz="1800" spc="-4" dirty="0">
                    <a:latin typeface="Corbel" panose="020B0503020204020204" pitchFamily="34" charset="0"/>
                    <a:cs typeface="Calibri"/>
                  </a:rPr>
                  <a:t>Jacobian is</a:t>
                </a:r>
                <a:r>
                  <a:rPr lang="en-US" sz="1800" dirty="0">
                    <a:latin typeface="Corbel" panose="020B0503020204020204" pitchFamily="34" charset="0"/>
                    <a:cs typeface="Calibri"/>
                  </a:rPr>
                  <a:t> </a:t>
                </a:r>
                <a:r>
                  <a:rPr lang="en-US" sz="1800" spc="-4" dirty="0">
                    <a:latin typeface="Corbel" panose="020B0503020204020204" pitchFamily="34" charset="0"/>
                    <a:cs typeface="Calibri"/>
                  </a:rPr>
                  <a:t>an</a:t>
                </a:r>
                <a:r>
                  <a:rPr lang="en-US" sz="1800" dirty="0">
                    <a:latin typeface="Corbel" panose="020B0503020204020204" pitchFamily="34" charset="0"/>
                    <a:cs typeface="Calibri"/>
                  </a:rPr>
                  <a:t> </a:t>
                </a:r>
                <a:r>
                  <a:rPr lang="en-US" sz="1800" b="1" i="1" dirty="0">
                    <a:latin typeface="Corbel" panose="020B0503020204020204" pitchFamily="34" charset="0"/>
                    <a:cs typeface="Calibri"/>
                  </a:rPr>
                  <a:t>m</a:t>
                </a:r>
                <a:r>
                  <a:rPr lang="en-US" sz="1800" b="1" i="1" spc="-4" dirty="0">
                    <a:latin typeface="Corbel" panose="020B0503020204020204" pitchFamily="34" charset="0"/>
                    <a:cs typeface="Calibri"/>
                  </a:rPr>
                  <a:t> </a:t>
                </a:r>
                <a:r>
                  <a:rPr lang="en-US" sz="1800" b="1" dirty="0">
                    <a:latin typeface="Corbel" panose="020B0503020204020204" pitchFamily="34" charset="0"/>
                    <a:cs typeface="Calibri"/>
                  </a:rPr>
                  <a:t>x </a:t>
                </a:r>
                <a:r>
                  <a:rPr lang="en-US" sz="1800" b="1" i="1" dirty="0">
                    <a:latin typeface="Corbel" panose="020B0503020204020204" pitchFamily="34" charset="0"/>
                    <a:cs typeface="Calibri"/>
                  </a:rPr>
                  <a:t>n</a:t>
                </a:r>
                <a:r>
                  <a:rPr lang="en-US" sz="1800" b="1" i="1" spc="-4" dirty="0">
                    <a:latin typeface="Corbel" panose="020B0503020204020204" pitchFamily="34" charset="0"/>
                    <a:cs typeface="Calibri"/>
                  </a:rPr>
                  <a:t> </a:t>
                </a:r>
                <a:r>
                  <a:rPr lang="en-US" sz="1800" b="1" dirty="0">
                    <a:latin typeface="Corbel" panose="020B0503020204020204" pitchFamily="34" charset="0"/>
                    <a:cs typeface="Calibri"/>
                  </a:rPr>
                  <a:t>matrix </a:t>
                </a:r>
                <a:r>
                  <a:rPr lang="en-US" sz="1800" spc="-4" dirty="0">
                    <a:latin typeface="Corbel" panose="020B0503020204020204" pitchFamily="34" charset="0"/>
                    <a:cs typeface="Calibri"/>
                  </a:rPr>
                  <a:t>of partial derivatives: </a:t>
                </a:r>
                <a14:m>
                  <m:oMath xmlns:m="http://schemas.openxmlformats.org/officeDocument/2006/math">
                    <m:sSub>
                      <m:sSubPr>
                        <m:ctrlPr>
                          <a:rPr lang="en-US" sz="1800" b="0" i="1" smtClean="0">
                            <a:latin typeface="Cambria Math" panose="02040503050406030204" pitchFamily="18" charset="0"/>
                          </a:rPr>
                        </m:ctrlPr>
                      </m:sSubPr>
                      <m:e>
                        <m:d>
                          <m:dPr>
                            <m:ctrlPr>
                              <a:rPr lang="en-US" sz="1800" i="1" smtClean="0">
                                <a:latin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𝐉</m:t>
                                </m:r>
                              </m:e>
                              <m:sub>
                                <m:r>
                                  <a:rPr lang="en-US" b="1" i="0">
                                    <a:latin typeface="Cambria Math" panose="02040503050406030204" pitchFamily="18" charset="0"/>
                                  </a:rPr>
                                  <m:t>𝐟</m:t>
                                </m:r>
                              </m:sub>
                            </m:sSub>
                            <m:d>
                              <m:dPr>
                                <m:ctrlPr>
                                  <a:rPr lang="en-US" i="1">
                                    <a:latin typeface="Cambria Math" panose="02040503050406030204" pitchFamily="18" charset="0"/>
                                  </a:rPr>
                                </m:ctrlPr>
                              </m:dPr>
                              <m:e>
                                <m:r>
                                  <a:rPr lang="en-US" b="1">
                                    <a:latin typeface="Cambria Math" panose="02040503050406030204" pitchFamily="18" charset="0"/>
                                  </a:rPr>
                                  <m:t>𝐱</m:t>
                                </m:r>
                              </m:e>
                            </m:d>
                          </m:e>
                        </m:d>
                      </m:e>
                      <m:sub>
                        <m:r>
                          <a:rPr lang="en-US" sz="1800" b="0" i="1" smtClean="0">
                            <a:latin typeface="Cambria Math" panose="02040503050406030204" pitchFamily="18" charset="0"/>
                          </a:rPr>
                          <m:t>𝑖𝑗</m:t>
                        </m:r>
                      </m:sub>
                    </m:sSub>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b="0" i="1" smtClean="0">
                                <a:latin typeface="Cambria Math" panose="02040503050406030204" pitchFamily="18" charset="0"/>
                              </a:rPr>
                              <m:t>𝑖</m:t>
                            </m:r>
                          </m:sub>
                        </m:sSub>
                      </m:num>
                      <m:den>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𝑗</m:t>
                            </m:r>
                          </m:sub>
                        </m:sSub>
                      </m:den>
                    </m:f>
                  </m:oMath>
                </a14:m>
                <a:endParaRPr lang="en-US" sz="1800" dirty="0">
                  <a:latin typeface="Corbel" panose="020B0503020204020204" pitchFamily="34" charset="0"/>
                  <a:cs typeface="Calibri"/>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pPr marL="0" indent="0">
                  <a:buNone/>
                </a:pPr>
                <a:endParaRPr lang="en-US" dirty="0">
                  <a:latin typeface="Corbel" panose="020B0503020204020204" pitchFamily="34" charset="0"/>
                </a:endParaRPr>
              </a:p>
              <a:p>
                <a:endParaRPr lang="en-US" dirty="0">
                  <a:latin typeface="Corbel" panose="020B0503020204020204" pitchFamily="34" charset="0"/>
                </a:endParaRPr>
              </a:p>
            </p:txBody>
          </p:sp>
        </mc:Choice>
        <mc:Fallback xmlns="">
          <p:sp>
            <p:nvSpPr>
              <p:cNvPr id="3" name="Content Placeholder 2">
                <a:extLst>
                  <a:ext uri="{FF2B5EF4-FFF2-40B4-BE49-F238E27FC236}">
                    <a16:creationId xmlns:a16="http://schemas.microsoft.com/office/drawing/2014/main" id="{3FB02C3A-E69B-3079-17D2-03A1E0623FD5}"/>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628" t="-164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8F0B36F5-FF56-17E4-6C74-F7BB3EFFB871}"/>
              </a:ext>
            </a:extLst>
          </p:cNvPr>
          <p:cNvGrpSpPr/>
          <p:nvPr/>
        </p:nvGrpSpPr>
        <p:grpSpPr>
          <a:xfrm>
            <a:off x="6744688" y="146792"/>
            <a:ext cx="2329964" cy="1783257"/>
            <a:chOff x="6413092" y="156736"/>
            <a:chExt cx="2753334" cy="1989027"/>
          </a:xfrm>
        </p:grpSpPr>
        <p:sp>
          <p:nvSpPr>
            <p:cNvPr id="4" name="Oval 3">
              <a:extLst>
                <a:ext uri="{FF2B5EF4-FFF2-40B4-BE49-F238E27FC236}">
                  <a16:creationId xmlns:a16="http://schemas.microsoft.com/office/drawing/2014/main" id="{B6D51593-DAFA-55B2-7815-0ECE9556C27A}"/>
                </a:ext>
              </a:extLst>
            </p:cNvPr>
            <p:cNvSpPr/>
            <p:nvPr/>
          </p:nvSpPr>
          <p:spPr>
            <a:xfrm>
              <a:off x="6612490" y="149210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orbel" panose="020B0503020204020204" pitchFamily="34" charset="0"/>
              </a:endParaRPr>
            </a:p>
          </p:txBody>
        </p:sp>
        <p:sp>
          <p:nvSpPr>
            <p:cNvPr id="5" name="Oval 4">
              <a:extLst>
                <a:ext uri="{FF2B5EF4-FFF2-40B4-BE49-F238E27FC236}">
                  <a16:creationId xmlns:a16="http://schemas.microsoft.com/office/drawing/2014/main" id="{64D93B52-A0C7-6A14-CABA-0541C32BAC44}"/>
                </a:ext>
              </a:extLst>
            </p:cNvPr>
            <p:cNvSpPr/>
            <p:nvPr/>
          </p:nvSpPr>
          <p:spPr>
            <a:xfrm>
              <a:off x="7530295" y="149210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orbel" panose="020B0503020204020204" pitchFamily="34" charset="0"/>
              </a:endParaRPr>
            </a:p>
          </p:txBody>
        </p:sp>
        <p:sp>
          <p:nvSpPr>
            <p:cNvPr id="6" name="Oval 5">
              <a:extLst>
                <a:ext uri="{FF2B5EF4-FFF2-40B4-BE49-F238E27FC236}">
                  <a16:creationId xmlns:a16="http://schemas.microsoft.com/office/drawing/2014/main" id="{B1B7A3DD-80C2-D554-F75A-42270F464284}"/>
                </a:ext>
              </a:extLst>
            </p:cNvPr>
            <p:cNvSpPr/>
            <p:nvPr/>
          </p:nvSpPr>
          <p:spPr>
            <a:xfrm>
              <a:off x="6873171" y="673613"/>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orbel" panose="020B0503020204020204" pitchFamily="34" charset="0"/>
              </a:endParaRPr>
            </a:p>
          </p:txBody>
        </p:sp>
        <p:cxnSp>
          <p:nvCxnSpPr>
            <p:cNvPr id="7" name="Straight Arrow Connector 6">
              <a:extLst>
                <a:ext uri="{FF2B5EF4-FFF2-40B4-BE49-F238E27FC236}">
                  <a16:creationId xmlns:a16="http://schemas.microsoft.com/office/drawing/2014/main" id="{DB0A064E-4457-A77A-272C-0F34D1460217}"/>
                </a:ext>
              </a:extLst>
            </p:cNvPr>
            <p:cNvCxnSpPr>
              <a:cxnSpLocks/>
              <a:stCxn id="4" idx="0"/>
              <a:endCxn id="6" idx="3"/>
            </p:cNvCxnSpPr>
            <p:nvPr/>
          </p:nvCxnSpPr>
          <p:spPr>
            <a:xfrm flipV="1">
              <a:off x="6756182" y="911476"/>
              <a:ext cx="159075" cy="580628"/>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C3B0BDF3-4742-AD2B-53D1-6519A3CD4C29}"/>
                </a:ext>
              </a:extLst>
            </p:cNvPr>
            <p:cNvCxnSpPr>
              <a:cxnSpLocks/>
              <a:stCxn id="5" idx="0"/>
              <a:endCxn id="6" idx="4"/>
            </p:cNvCxnSpPr>
            <p:nvPr/>
          </p:nvCxnSpPr>
          <p:spPr>
            <a:xfrm flipH="1" flipV="1">
              <a:off x="7016863" y="952287"/>
              <a:ext cx="657124" cy="539817"/>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E92BE7-FDC2-9160-4497-3BF65B5E8C8A}"/>
                    </a:ext>
                  </a:extLst>
                </p:cNvPr>
                <p:cNvSpPr txBox="1"/>
                <p:nvPr/>
              </p:nvSpPr>
              <p:spPr>
                <a:xfrm>
                  <a:off x="6825980" y="156736"/>
                  <a:ext cx="1826331" cy="4462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𝑓</m:t>
                            </m:r>
                          </m:e>
                          <m:sub>
                            <m:r>
                              <a:rPr lang="en-US" sz="2000" smtClean="0">
                                <a:latin typeface="Cambria Math" panose="02040503050406030204" pitchFamily="18" charset="0"/>
                              </a:rPr>
                              <m:t>1</m:t>
                            </m:r>
                          </m:sub>
                        </m:sSub>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smtClean="0">
                                <a:latin typeface="Cambria Math" panose="02040503050406030204" pitchFamily="18" charset="0"/>
                              </a:rPr>
                              <m:t>…      </m:t>
                            </m:r>
                            <m:r>
                              <a:rPr lang="en-US" sz="2000">
                                <a:latin typeface="Cambria Math" panose="02040503050406030204" pitchFamily="18" charset="0"/>
                              </a:rPr>
                              <m:t>𝑓</m:t>
                            </m:r>
                          </m:e>
                          <m:sub>
                            <m:r>
                              <a:rPr lang="en-US" sz="2000" smtClean="0">
                                <a:latin typeface="Cambria Math" panose="02040503050406030204" pitchFamily="18" charset="0"/>
                              </a:rPr>
                              <m:t>𝑚</m:t>
                            </m:r>
                          </m:sub>
                        </m:sSub>
                      </m:oMath>
                    </m:oMathPara>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B1E92BE7-FDC2-9160-4497-3BF65B5E8C8A}"/>
                    </a:ext>
                  </a:extLst>
                </p:cNvPr>
                <p:cNvSpPr txBox="1">
                  <a:spLocks noRot="1" noChangeAspect="1" noMove="1" noResize="1" noEditPoints="1" noAdjustHandles="1" noChangeArrowheads="1" noChangeShapeType="1" noTextEdit="1"/>
                </p:cNvSpPr>
                <p:nvPr/>
              </p:nvSpPr>
              <p:spPr>
                <a:xfrm>
                  <a:off x="6825980" y="156736"/>
                  <a:ext cx="1826331" cy="446279"/>
                </a:xfrm>
                <a:prstGeom prst="rect">
                  <a:avLst/>
                </a:prstGeom>
                <a:blipFill>
                  <a:blip r:embed="rId4"/>
                  <a:stretch>
                    <a:fillRect l="-1976"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0C1032-ABC6-61CC-E7C7-D7B70FB14CBF}"/>
                    </a:ext>
                  </a:extLst>
                </p:cNvPr>
                <p:cNvSpPr txBox="1"/>
                <p:nvPr/>
              </p:nvSpPr>
              <p:spPr>
                <a:xfrm>
                  <a:off x="6413092" y="1699484"/>
                  <a:ext cx="2753334" cy="4462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1</m:t>
                            </m:r>
                          </m:sub>
                        </m:sSub>
                        <m:r>
                          <a:rPr lang="en-US" sz="2000"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2</m:t>
                            </m:r>
                          </m:sub>
                        </m:sSub>
                        <m:r>
                          <a:rPr lang="en-US" sz="2000" smtClean="0">
                            <a:latin typeface="Cambria Math" panose="02040503050406030204" pitchFamily="18" charset="0"/>
                          </a:rPr>
                          <m:t>    …   </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𝑛</m:t>
                            </m:r>
                          </m:sub>
                        </m:sSub>
                      </m:oMath>
                    </m:oMathPara>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1D0C1032-ABC6-61CC-E7C7-D7B70FB14CBF}"/>
                    </a:ext>
                  </a:extLst>
                </p:cNvPr>
                <p:cNvSpPr txBox="1">
                  <a:spLocks noRot="1" noChangeAspect="1" noMove="1" noResize="1" noEditPoints="1" noAdjustHandles="1" noChangeArrowheads="1" noChangeShapeType="1" noTextEdit="1"/>
                </p:cNvSpPr>
                <p:nvPr/>
              </p:nvSpPr>
              <p:spPr>
                <a:xfrm>
                  <a:off x="6413092" y="1699484"/>
                  <a:ext cx="2753334" cy="446279"/>
                </a:xfrm>
                <a:prstGeom prst="rect">
                  <a:avLst/>
                </a:prstGeom>
                <a:blipFill>
                  <a:blip r:embed="rId5"/>
                  <a:stretch>
                    <a:fillRect/>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93425E7E-9A09-2222-D38C-2B00EC2E73DE}"/>
                </a:ext>
              </a:extLst>
            </p:cNvPr>
            <p:cNvSpPr/>
            <p:nvPr/>
          </p:nvSpPr>
          <p:spPr>
            <a:xfrm>
              <a:off x="8638352" y="149210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orbel" panose="020B0503020204020204" pitchFamily="34" charset="0"/>
              </a:endParaRPr>
            </a:p>
          </p:txBody>
        </p:sp>
        <p:cxnSp>
          <p:nvCxnSpPr>
            <p:cNvPr id="12" name="Straight Arrow Connector 11">
              <a:extLst>
                <a:ext uri="{FF2B5EF4-FFF2-40B4-BE49-F238E27FC236}">
                  <a16:creationId xmlns:a16="http://schemas.microsoft.com/office/drawing/2014/main" id="{B89BA981-4B18-7911-0C99-D758DEA04BFE}"/>
                </a:ext>
              </a:extLst>
            </p:cNvPr>
            <p:cNvCxnSpPr>
              <a:cxnSpLocks/>
              <a:stCxn id="11" idx="0"/>
              <a:endCxn id="6" idx="5"/>
            </p:cNvCxnSpPr>
            <p:nvPr/>
          </p:nvCxnSpPr>
          <p:spPr>
            <a:xfrm flipH="1" flipV="1">
              <a:off x="7118468" y="911476"/>
              <a:ext cx="1663576" cy="580628"/>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9860CB63-1551-3BFF-B666-6D7495A4943C}"/>
                </a:ext>
              </a:extLst>
            </p:cNvPr>
            <p:cNvSpPr/>
            <p:nvPr/>
          </p:nvSpPr>
          <p:spPr>
            <a:xfrm>
              <a:off x="8291676" y="681662"/>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orbel" panose="020B0503020204020204" pitchFamily="34" charset="0"/>
              </a:endParaRPr>
            </a:p>
          </p:txBody>
        </p:sp>
        <p:cxnSp>
          <p:nvCxnSpPr>
            <p:cNvPr id="18" name="Straight Arrow Connector 17">
              <a:extLst>
                <a:ext uri="{FF2B5EF4-FFF2-40B4-BE49-F238E27FC236}">
                  <a16:creationId xmlns:a16="http://schemas.microsoft.com/office/drawing/2014/main" id="{3000C8F9-3BFC-40C7-2308-C44C280A63DB}"/>
                </a:ext>
              </a:extLst>
            </p:cNvPr>
            <p:cNvCxnSpPr>
              <a:cxnSpLocks/>
              <a:stCxn id="4" idx="0"/>
              <a:endCxn id="17" idx="3"/>
            </p:cNvCxnSpPr>
            <p:nvPr/>
          </p:nvCxnSpPr>
          <p:spPr>
            <a:xfrm flipV="1">
              <a:off x="6756182" y="919525"/>
              <a:ext cx="1577580" cy="572579"/>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943B371-BA54-5ED4-39FB-AE2DB09D8E6D}"/>
                </a:ext>
              </a:extLst>
            </p:cNvPr>
            <p:cNvCxnSpPr>
              <a:cxnSpLocks/>
              <a:stCxn id="5" idx="0"/>
              <a:endCxn id="17" idx="4"/>
            </p:cNvCxnSpPr>
            <p:nvPr/>
          </p:nvCxnSpPr>
          <p:spPr>
            <a:xfrm flipV="1">
              <a:off x="7673987" y="960336"/>
              <a:ext cx="761381" cy="531768"/>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9ECD69A-C6AA-E579-219B-83FE980BF7F1}"/>
                </a:ext>
              </a:extLst>
            </p:cNvPr>
            <p:cNvCxnSpPr>
              <a:cxnSpLocks/>
              <a:stCxn id="11" idx="0"/>
              <a:endCxn id="17" idx="5"/>
            </p:cNvCxnSpPr>
            <p:nvPr/>
          </p:nvCxnSpPr>
          <p:spPr>
            <a:xfrm flipH="1" flipV="1">
              <a:off x="8536973" y="919525"/>
              <a:ext cx="245071" cy="572579"/>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DF2741-0F1D-D853-E9D2-502AD52F6E88}"/>
                  </a:ext>
                </a:extLst>
              </p:cNvPr>
              <p:cNvSpPr txBox="1"/>
              <p:nvPr/>
            </p:nvSpPr>
            <p:spPr>
              <a:xfrm>
                <a:off x="440080" y="1756668"/>
                <a:ext cx="597301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𝐟</m:t>
                      </m:r>
                      <m:d>
                        <m:dPr>
                          <m:ctrlPr>
                            <a:rPr lang="en-US" sz="2000" i="1" smtClean="0">
                              <a:latin typeface="Cambria Math" panose="02040503050406030204" pitchFamily="18" charset="0"/>
                            </a:rPr>
                          </m:ctrlPr>
                        </m:dPr>
                        <m:e>
                          <m:r>
                            <a:rPr lang="en-US" sz="2000" smtClean="0">
                              <a:latin typeface="Cambria Math" panose="02040503050406030204" pitchFamily="18" charset="0"/>
                            </a:rPr>
                            <m:t>𝐱</m:t>
                          </m:r>
                        </m:e>
                      </m:d>
                      <m:r>
                        <a:rPr lang="en-US" sz="2000" smtClean="0">
                          <a:latin typeface="Cambria Math" panose="02040503050406030204" pitchFamily="18" charset="0"/>
                        </a:rPr>
                        <m:t>=</m:t>
                      </m:r>
                      <m:d>
                        <m:dPr>
                          <m:begChr m:val="["/>
                          <m:endChr m:val="]"/>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𝑓</m:t>
                              </m:r>
                            </m:e>
                            <m:sub>
                              <m:r>
                                <a:rPr lang="en-US" sz="2000" smtClean="0">
                                  <a:latin typeface="Cambria Math" panose="02040503050406030204" pitchFamily="18" charset="0"/>
                                </a:rPr>
                                <m:t>1</m:t>
                              </m:r>
                            </m:sub>
                          </m:sSub>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1</m:t>
                                  </m:r>
                                </m:sub>
                              </m:sSub>
                              <m:r>
                                <a:rPr lang="en-US" sz="2000" smtClean="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2</m:t>
                                  </m:r>
                                </m:sub>
                              </m:sSub>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𝑛</m:t>
                                  </m:r>
                                </m:sub>
                              </m:sSub>
                            </m:e>
                          </m:d>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𝑓</m:t>
                              </m:r>
                            </m:e>
                            <m:sub>
                              <m:r>
                                <a:rPr lang="en-US" sz="2000" smtClean="0">
                                  <a:latin typeface="Cambria Math" panose="02040503050406030204" pitchFamily="18" charset="0"/>
                                </a:rPr>
                                <m:t>𝑚</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1</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2</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𝑛</m:t>
                                  </m:r>
                                </m:sub>
                              </m:sSub>
                            </m:e>
                          </m:d>
                        </m:e>
                      </m:d>
                      <m:r>
                        <a:rPr lang="en-US" sz="2000">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ℝ</m:t>
                          </m:r>
                        </m:e>
                        <m:sup>
                          <m:r>
                            <a:rPr lang="en-US" sz="2000" smtClean="0">
                              <a:latin typeface="Cambria Math" panose="02040503050406030204" pitchFamily="18" charset="0"/>
                              <a:ea typeface="Cambria Math" panose="02040503050406030204" pitchFamily="18" charset="0"/>
                            </a:rPr>
                            <m:t>𝑚</m:t>
                          </m:r>
                        </m:sup>
                      </m:sSup>
                    </m:oMath>
                  </m:oMathPara>
                </a14:m>
                <a:endParaRPr lang="en-US" sz="20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37" name="TextBox 36">
                <a:extLst>
                  <a:ext uri="{FF2B5EF4-FFF2-40B4-BE49-F238E27FC236}">
                    <a16:creationId xmlns:a16="http://schemas.microsoft.com/office/drawing/2014/main" id="{99DF2741-0F1D-D853-E9D2-502AD52F6E88}"/>
                  </a:ext>
                </a:extLst>
              </p:cNvPr>
              <p:cNvSpPr txBox="1">
                <a:spLocks noRot="1" noChangeAspect="1" noMove="1" noResize="1" noEditPoints="1" noAdjustHandles="1" noChangeArrowheads="1" noChangeShapeType="1" noTextEdit="1"/>
              </p:cNvSpPr>
              <p:nvPr/>
            </p:nvSpPr>
            <p:spPr>
              <a:xfrm>
                <a:off x="440080" y="1756668"/>
                <a:ext cx="5973012" cy="400110"/>
              </a:xfrm>
              <a:prstGeom prst="rect">
                <a:avLst/>
              </a:prstGeom>
              <a:blipFill>
                <a:blip r:embed="rId6"/>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E60B745-C237-639C-2E1B-49AC34803DC9}"/>
                  </a:ext>
                </a:extLst>
              </p:cNvPr>
              <p:cNvSpPr txBox="1"/>
              <p:nvPr/>
            </p:nvSpPr>
            <p:spPr>
              <a:xfrm>
                <a:off x="1155824" y="3031545"/>
                <a:ext cx="6832352" cy="150175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smtClean="0">
                              <a:latin typeface="Cambria Math" panose="02040503050406030204" pitchFamily="18" charset="0"/>
                            </a:rPr>
                            <m:t>𝐉</m:t>
                          </m:r>
                        </m:e>
                        <m:sub>
                          <m:r>
                            <a:rPr lang="en-US" sz="1800" smtClean="0">
                              <a:latin typeface="Cambria Math" panose="02040503050406030204" pitchFamily="18" charset="0"/>
                            </a:rPr>
                            <m:t>𝐟</m:t>
                          </m:r>
                        </m:sub>
                      </m:sSub>
                      <m:d>
                        <m:dPr>
                          <m:ctrlPr>
                            <a:rPr lang="en-US" sz="1800" i="1">
                              <a:latin typeface="Cambria Math" panose="02040503050406030204" pitchFamily="18" charset="0"/>
                            </a:rPr>
                          </m:ctrlPr>
                        </m:dPr>
                        <m:e>
                          <m:r>
                            <a:rPr lang="en-US" sz="1800">
                              <a:latin typeface="Cambria Math" panose="02040503050406030204" pitchFamily="18" charset="0"/>
                            </a:rPr>
                            <m:t>𝐱</m:t>
                          </m:r>
                        </m:e>
                      </m:d>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m>
                            <m:mPr>
                              <m:mcs>
                                <m:mc>
                                  <m:mcPr>
                                    <m:count m:val="3"/>
                                    <m:mcJc m:val="center"/>
                                  </m:mcPr>
                                </m:mc>
                              </m:mcs>
                              <m:ctrlPr>
                                <a:rPr lang="en-US" sz="1800" i="1">
                                  <a:latin typeface="Cambria Math" panose="02040503050406030204" pitchFamily="18" charset="0"/>
                                </a:rPr>
                              </m:ctrlPr>
                            </m:mPr>
                            <m:mr>
                              <m:e>
                                <m:f>
                                  <m:fPr>
                                    <m:ctrlPr>
                                      <a:rPr lang="en-US" sz="1800" i="1">
                                        <a:latin typeface="Cambria Math" panose="02040503050406030204" pitchFamily="18" charset="0"/>
                                      </a:rPr>
                                    </m:ctrlPr>
                                  </m:fPr>
                                  <m:num>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𝑓</m:t>
                                        </m:r>
                                      </m:e>
                                      <m:sub>
                                        <m:r>
                                          <a:rPr lang="en-US" sz="1800">
                                            <a:latin typeface="Cambria Math" panose="02040503050406030204" pitchFamily="18" charset="0"/>
                                          </a:rPr>
                                          <m:t>1</m:t>
                                        </m:r>
                                      </m:sub>
                                    </m:sSub>
                                  </m:num>
                                  <m:den>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𝑥</m:t>
                                        </m:r>
                                      </m:e>
                                      <m:sub>
                                        <m:r>
                                          <a:rPr lang="en-US" sz="1800">
                                            <a:latin typeface="Cambria Math" panose="02040503050406030204" pitchFamily="18" charset="0"/>
                                          </a:rPr>
                                          <m:t>1</m:t>
                                        </m:r>
                                      </m:sub>
                                    </m:sSub>
                                  </m:den>
                                </m:f>
                              </m:e>
                              <m:e>
                                <m:r>
                                  <a:rPr lang="en-US" sz="1800">
                                    <a:latin typeface="Cambria Math" panose="02040503050406030204" pitchFamily="18" charset="0"/>
                                  </a:rPr>
                                  <m:t>⋯</m:t>
                                </m:r>
                              </m:e>
                              <m:e>
                                <m:f>
                                  <m:fPr>
                                    <m:ctrlPr>
                                      <a:rPr lang="en-US" sz="1800" i="1">
                                        <a:latin typeface="Cambria Math" panose="02040503050406030204" pitchFamily="18" charset="0"/>
                                      </a:rPr>
                                    </m:ctrlPr>
                                  </m:fPr>
                                  <m:num>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𝑓</m:t>
                                        </m:r>
                                      </m:e>
                                      <m:sub>
                                        <m:r>
                                          <a:rPr lang="en-US" sz="1800" smtClean="0">
                                            <a:latin typeface="Cambria Math" panose="02040503050406030204" pitchFamily="18" charset="0"/>
                                          </a:rPr>
                                          <m:t>1</m:t>
                                        </m:r>
                                      </m:sub>
                                    </m:sSub>
                                  </m:num>
                                  <m:den>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𝑥</m:t>
                                        </m:r>
                                      </m:e>
                                      <m:sub>
                                        <m:r>
                                          <a:rPr lang="en-US" sz="1800">
                                            <a:latin typeface="Cambria Math" panose="02040503050406030204" pitchFamily="18" charset="0"/>
                                          </a:rPr>
                                          <m:t>𝑛</m:t>
                                        </m:r>
                                      </m:sub>
                                    </m:sSub>
                                  </m:den>
                                </m:f>
                              </m:e>
                            </m:mr>
                            <m:mr>
                              <m:e>
                                <m:r>
                                  <a:rPr lang="en-US" sz="1800">
                                    <a:latin typeface="Cambria Math" panose="02040503050406030204" pitchFamily="18" charset="0"/>
                                  </a:rPr>
                                  <m:t>⋮</m:t>
                                </m:r>
                              </m:e>
                              <m:e>
                                <m:r>
                                  <a:rPr lang="en-US" sz="1800">
                                    <a:latin typeface="Cambria Math" panose="02040503050406030204" pitchFamily="18" charset="0"/>
                                  </a:rPr>
                                  <m:t>⋱</m:t>
                                </m:r>
                              </m:e>
                              <m:e>
                                <m:r>
                                  <a:rPr lang="en-US" sz="1800">
                                    <a:latin typeface="Cambria Math" panose="02040503050406030204" pitchFamily="18" charset="0"/>
                                  </a:rPr>
                                  <m:t>⋮</m:t>
                                </m:r>
                              </m:e>
                            </m:mr>
                            <m:mr>
                              <m:e>
                                <m:f>
                                  <m:fPr>
                                    <m:ctrlPr>
                                      <a:rPr lang="en-US" sz="1800" i="1">
                                        <a:latin typeface="Cambria Math" panose="02040503050406030204" pitchFamily="18" charset="0"/>
                                      </a:rPr>
                                    </m:ctrlPr>
                                  </m:fPr>
                                  <m:num>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𝑓</m:t>
                                        </m:r>
                                      </m:e>
                                      <m:sub>
                                        <m:r>
                                          <a:rPr lang="en-US" sz="1800" smtClean="0">
                                            <a:latin typeface="Cambria Math" panose="02040503050406030204" pitchFamily="18" charset="0"/>
                                          </a:rPr>
                                          <m:t>𝑚</m:t>
                                        </m:r>
                                      </m:sub>
                                    </m:sSub>
                                  </m:num>
                                  <m:den>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𝑥</m:t>
                                        </m:r>
                                      </m:e>
                                      <m:sub>
                                        <m:r>
                                          <a:rPr lang="en-US" sz="1800" smtClean="0">
                                            <a:latin typeface="Cambria Math" panose="02040503050406030204" pitchFamily="18" charset="0"/>
                                          </a:rPr>
                                          <m:t>1</m:t>
                                        </m:r>
                                      </m:sub>
                                    </m:sSub>
                                  </m:den>
                                </m:f>
                              </m:e>
                              <m:e>
                                <m:r>
                                  <a:rPr lang="en-US" sz="1800">
                                    <a:latin typeface="Cambria Math" panose="02040503050406030204" pitchFamily="18" charset="0"/>
                                  </a:rPr>
                                  <m:t>⋯</m:t>
                                </m:r>
                              </m:e>
                              <m:e>
                                <m:f>
                                  <m:fPr>
                                    <m:ctrlPr>
                                      <a:rPr lang="en-US" sz="1800" i="1">
                                        <a:latin typeface="Cambria Math" panose="02040503050406030204" pitchFamily="18" charset="0"/>
                                      </a:rPr>
                                    </m:ctrlPr>
                                  </m:fPr>
                                  <m:num>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𝑓</m:t>
                                        </m:r>
                                      </m:e>
                                      <m:sub>
                                        <m:r>
                                          <a:rPr lang="en-US" sz="1800">
                                            <a:latin typeface="Cambria Math" panose="02040503050406030204" pitchFamily="18" charset="0"/>
                                          </a:rPr>
                                          <m:t>𝑚</m:t>
                                        </m:r>
                                      </m:sub>
                                    </m:sSub>
                                  </m:num>
                                  <m:den>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𝑥</m:t>
                                        </m:r>
                                      </m:e>
                                      <m:sub>
                                        <m:r>
                                          <a:rPr lang="en-US" sz="1800">
                                            <a:latin typeface="Cambria Math" panose="02040503050406030204" pitchFamily="18" charset="0"/>
                                          </a:rPr>
                                          <m:t>𝑛</m:t>
                                        </m:r>
                                      </m:sub>
                                    </m:sSub>
                                  </m:den>
                                </m:f>
                              </m:e>
                            </m:mr>
                          </m:m>
                        </m:e>
                      </m:d>
                      <m:r>
                        <a:rPr lang="en-US" sz="1800">
                          <a:latin typeface="Cambria Math" panose="02040503050406030204" pitchFamily="18" charset="0"/>
                        </a:rPr>
                        <m:t>∈</m:t>
                      </m:r>
                      <m:sSup>
                        <m:sSupPr>
                          <m:ctrlPr>
                            <a:rPr lang="en-US" sz="1800" i="1" smtClean="0">
                              <a:latin typeface="Cambria Math" panose="02040503050406030204" pitchFamily="18" charset="0"/>
                              <a:ea typeface="Cambria Math" panose="02040503050406030204" pitchFamily="18" charset="0"/>
                            </a:rPr>
                          </m:ctrlPr>
                        </m:sSupPr>
                        <m:e>
                          <m:r>
                            <a:rPr lang="en-US" sz="1800">
                              <a:latin typeface="Cambria Math" panose="02040503050406030204" pitchFamily="18" charset="0"/>
                              <a:ea typeface="Cambria Math" panose="02040503050406030204" pitchFamily="18" charset="0"/>
                            </a:rPr>
                            <m:t>ℝ</m:t>
                          </m:r>
                        </m:e>
                        <m:sup>
                          <m:r>
                            <a:rPr lang="en-US" sz="1800" smtClean="0">
                              <a:latin typeface="Cambria Math" panose="02040503050406030204" pitchFamily="18" charset="0"/>
                              <a:ea typeface="Cambria Math" panose="02040503050406030204" pitchFamily="18" charset="0"/>
                            </a:rPr>
                            <m:t>𝑚</m:t>
                          </m:r>
                          <m:r>
                            <a:rPr lang="en-US" sz="1800" smtClean="0">
                              <a:latin typeface="Cambria Math" panose="02040503050406030204" pitchFamily="18" charset="0"/>
                              <a:ea typeface="Cambria Math" panose="02040503050406030204" pitchFamily="18" charset="0"/>
                            </a:rPr>
                            <m:t>×</m:t>
                          </m:r>
                          <m:r>
                            <a:rPr lang="en-US" sz="1800" smtClean="0">
                              <a:latin typeface="Cambria Math" panose="02040503050406030204" pitchFamily="18" charset="0"/>
                              <a:ea typeface="Cambria Math" panose="02040503050406030204" pitchFamily="18" charset="0"/>
                            </a:rPr>
                            <m:t>𝑛</m:t>
                          </m:r>
                        </m:sup>
                      </m:sSup>
                    </m:oMath>
                  </m:oMathPara>
                </a14:m>
                <a:endParaRPr lang="en-US" sz="18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38" name="TextBox 37">
                <a:extLst>
                  <a:ext uri="{FF2B5EF4-FFF2-40B4-BE49-F238E27FC236}">
                    <a16:creationId xmlns:a16="http://schemas.microsoft.com/office/drawing/2014/main" id="{2E60B745-C237-639C-2E1B-49AC34803DC9}"/>
                  </a:ext>
                </a:extLst>
              </p:cNvPr>
              <p:cNvSpPr txBox="1">
                <a:spLocks noRot="1" noChangeAspect="1" noMove="1" noResize="1" noEditPoints="1" noAdjustHandles="1" noChangeArrowheads="1" noChangeShapeType="1" noTextEdit="1"/>
              </p:cNvSpPr>
              <p:nvPr/>
            </p:nvSpPr>
            <p:spPr>
              <a:xfrm>
                <a:off x="1155824" y="3031545"/>
                <a:ext cx="6832352" cy="150175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842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20CF-69EA-60D3-7160-2F62CDD60892}"/>
              </a:ext>
            </a:extLst>
          </p:cNvPr>
          <p:cNvSpPr>
            <a:spLocks noGrp="1"/>
          </p:cNvSpPr>
          <p:nvPr>
            <p:ph type="title"/>
          </p:nvPr>
        </p:nvSpPr>
        <p:spPr/>
        <p:txBody>
          <a:bodyPr/>
          <a:lstStyle/>
          <a:p>
            <a:r>
              <a:rPr lang="en-US" dirty="0"/>
              <a:t>Quiz: Jacobian’s special case (1) </a:t>
            </a:r>
          </a:p>
        </p:txBody>
      </p:sp>
      <p:sp>
        <p:nvSpPr>
          <p:cNvPr id="3" name="Text Placeholder 2">
            <a:extLst>
              <a:ext uri="{FF2B5EF4-FFF2-40B4-BE49-F238E27FC236}">
                <a16:creationId xmlns:a16="http://schemas.microsoft.com/office/drawing/2014/main" id="{1EA56457-A6CF-80A2-F33E-64A2AEBF118D}"/>
              </a:ext>
            </a:extLst>
          </p:cNvPr>
          <p:cNvSpPr>
            <a:spLocks noGrp="1"/>
          </p:cNvSpPr>
          <p:nvPr>
            <p:ph type="body" sz="quarter" idx="16"/>
          </p:nvPr>
        </p:nvSpPr>
        <p:spPr/>
        <p:txBody>
          <a:bodyPr/>
          <a:lstStyle/>
          <a:p>
            <a:r>
              <a:rPr lang="en-US" dirty="0"/>
              <a:t>Remember Jacobians: </a:t>
            </a:r>
          </a:p>
          <a:p>
            <a:endParaRPr lang="en-US" dirty="0"/>
          </a:p>
          <a:p>
            <a:endParaRPr lang="en-US" dirty="0"/>
          </a:p>
          <a:p>
            <a:endParaRPr lang="en-US" dirty="0"/>
          </a:p>
          <a:p>
            <a:endParaRPr lang="en-US" dirty="0"/>
          </a:p>
          <a:p>
            <a:endParaRPr lang="en-US" dirty="0"/>
          </a:p>
          <a:p>
            <a:endParaRPr lang="en-US" dirty="0"/>
          </a:p>
          <a:p>
            <a:r>
              <a:rPr lang="en-US" dirty="0"/>
              <a:t>When m=1 (scalar-valued function), Jacobian reduces to …?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D7AA2E-F035-D44C-7D8C-EC56F21C6B9D}"/>
                  </a:ext>
                </a:extLst>
              </p:cNvPr>
              <p:cNvSpPr txBox="1"/>
              <p:nvPr/>
            </p:nvSpPr>
            <p:spPr>
              <a:xfrm>
                <a:off x="1403575" y="1713707"/>
                <a:ext cx="597301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𝐟</m:t>
                      </m:r>
                      <m:d>
                        <m:dPr>
                          <m:ctrlPr>
                            <a:rPr lang="en-US" sz="2000" i="1" smtClean="0">
                              <a:latin typeface="Cambria Math" panose="02040503050406030204" pitchFamily="18" charset="0"/>
                            </a:rPr>
                          </m:ctrlPr>
                        </m:dPr>
                        <m:e>
                          <m:r>
                            <a:rPr lang="en-US" sz="2000" smtClean="0">
                              <a:latin typeface="Cambria Math" panose="02040503050406030204" pitchFamily="18" charset="0"/>
                            </a:rPr>
                            <m:t>𝐱</m:t>
                          </m:r>
                        </m:e>
                      </m:d>
                      <m:r>
                        <a:rPr lang="en-US" sz="2000" smtClean="0">
                          <a:latin typeface="Cambria Math" panose="02040503050406030204" pitchFamily="18" charset="0"/>
                        </a:rPr>
                        <m:t>=</m:t>
                      </m:r>
                      <m:d>
                        <m:dPr>
                          <m:begChr m:val="["/>
                          <m:endChr m:val="]"/>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𝑓</m:t>
                              </m:r>
                            </m:e>
                            <m:sub>
                              <m:r>
                                <a:rPr lang="en-US" sz="2000" smtClean="0">
                                  <a:latin typeface="Cambria Math" panose="02040503050406030204" pitchFamily="18" charset="0"/>
                                </a:rPr>
                                <m:t>1</m:t>
                              </m:r>
                            </m:sub>
                          </m:sSub>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1</m:t>
                                  </m:r>
                                </m:sub>
                              </m:sSub>
                              <m:r>
                                <a:rPr lang="en-US" sz="2000" smtClean="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2</m:t>
                                  </m:r>
                                </m:sub>
                              </m:sSub>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𝑛</m:t>
                                  </m:r>
                                </m:sub>
                              </m:sSub>
                            </m:e>
                          </m:d>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𝑓</m:t>
                              </m:r>
                            </m:e>
                            <m:sub>
                              <m:r>
                                <a:rPr lang="en-US" sz="2000" smtClean="0">
                                  <a:latin typeface="Cambria Math" panose="02040503050406030204" pitchFamily="18" charset="0"/>
                                </a:rPr>
                                <m:t>𝑚</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1</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2</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𝑛</m:t>
                                  </m:r>
                                </m:sub>
                              </m:sSub>
                            </m:e>
                          </m:d>
                        </m:e>
                      </m:d>
                      <m:r>
                        <a:rPr lang="en-US" sz="2000">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ℝ</m:t>
                          </m:r>
                        </m:e>
                        <m:sup>
                          <m:r>
                            <a:rPr lang="en-US" sz="2000" smtClean="0">
                              <a:latin typeface="Cambria Math" panose="02040503050406030204" pitchFamily="18" charset="0"/>
                              <a:ea typeface="Cambria Math" panose="02040503050406030204" pitchFamily="18" charset="0"/>
                            </a:rPr>
                            <m:t>𝑚</m:t>
                          </m:r>
                        </m:sup>
                      </m:sSup>
                    </m:oMath>
                  </m:oMathPara>
                </a14:m>
                <a:endParaRPr lang="en-US" sz="20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4" name="TextBox 3">
                <a:extLst>
                  <a:ext uri="{FF2B5EF4-FFF2-40B4-BE49-F238E27FC236}">
                    <a16:creationId xmlns:a16="http://schemas.microsoft.com/office/drawing/2014/main" id="{1ED7AA2E-F035-D44C-7D8C-EC56F21C6B9D}"/>
                  </a:ext>
                </a:extLst>
              </p:cNvPr>
              <p:cNvSpPr txBox="1">
                <a:spLocks noRot="1" noChangeAspect="1" noMove="1" noResize="1" noEditPoints="1" noAdjustHandles="1" noChangeArrowheads="1" noChangeShapeType="1" noTextEdit="1"/>
              </p:cNvSpPr>
              <p:nvPr/>
            </p:nvSpPr>
            <p:spPr>
              <a:xfrm>
                <a:off x="1403575" y="1713707"/>
                <a:ext cx="5973012" cy="400110"/>
              </a:xfrm>
              <a:prstGeom prst="rect">
                <a:avLst/>
              </a:prstGeom>
              <a:blipFill>
                <a:blip r:embed="rId2"/>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9BDC459-FEC6-D050-23BD-BF9252F93A10}"/>
                  </a:ext>
                </a:extLst>
              </p:cNvPr>
              <p:cNvSpPr txBox="1"/>
              <p:nvPr/>
            </p:nvSpPr>
            <p:spPr>
              <a:xfrm>
                <a:off x="1838150" y="2180394"/>
                <a:ext cx="5103861" cy="1110625"/>
              </a:xfrm>
              <a:prstGeom prst="rect">
                <a:avLst/>
              </a:prstGeom>
              <a:noFill/>
            </p:spPr>
            <p:txBody>
              <a:bodyPr wrap="square">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smtClean="0">
                            <a:latin typeface="Cambria Math" panose="02040503050406030204" pitchFamily="18" charset="0"/>
                          </a:rPr>
                          <m:t>𝐉</m:t>
                        </m:r>
                      </m:e>
                      <m:sub>
                        <m:r>
                          <a:rPr lang="en-US" sz="1600" smtClean="0">
                            <a:latin typeface="Cambria Math" panose="02040503050406030204" pitchFamily="18" charset="0"/>
                          </a:rPr>
                          <m:t>𝐟</m:t>
                        </m:r>
                      </m:sub>
                    </m:sSub>
                    <m:d>
                      <m:dPr>
                        <m:ctrlPr>
                          <a:rPr lang="en-US" sz="1600" i="1">
                            <a:latin typeface="Cambria Math" panose="02040503050406030204" pitchFamily="18" charset="0"/>
                          </a:rPr>
                        </m:ctrlPr>
                      </m:dPr>
                      <m:e>
                        <m:r>
                          <a:rPr lang="en-US" sz="1600">
                            <a:latin typeface="Cambria Math" panose="02040503050406030204" pitchFamily="18" charset="0"/>
                          </a:rPr>
                          <m:t>𝐱</m:t>
                        </m:r>
                      </m:e>
                    </m:d>
                    <m:r>
                      <a:rPr lang="en-US" sz="160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1</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1</m:t>
                                      </m:r>
                                    </m:sub>
                                  </m:sSub>
                                </m:den>
                              </m:f>
                            </m:e>
                            <m:e>
                              <m:r>
                                <a:rPr lang="en-US" sz="1600">
                                  <a:latin typeface="Cambria Math" panose="02040503050406030204" pitchFamily="18" charset="0"/>
                                </a:rPr>
                                <m:t>⋯</m:t>
                              </m:r>
                            </m:e>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smtClean="0">
                                          <a:latin typeface="Cambria Math" panose="02040503050406030204" pitchFamily="18" charset="0"/>
                                        </a:rPr>
                                        <m:t>1</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𝑛</m:t>
                                      </m:r>
                                    </m:sub>
                                  </m:sSub>
                                </m:den>
                              </m:f>
                            </m:e>
                          </m:mr>
                          <m:mr>
                            <m:e>
                              <m:r>
                                <a:rPr lang="en-US" sz="1600">
                                  <a:latin typeface="Cambria Math" panose="02040503050406030204" pitchFamily="18" charset="0"/>
                                </a:rPr>
                                <m:t>⋮</m:t>
                              </m:r>
                            </m:e>
                            <m:e>
                              <m:r>
                                <a:rPr lang="en-US" sz="1600">
                                  <a:latin typeface="Cambria Math" panose="02040503050406030204" pitchFamily="18" charset="0"/>
                                </a:rPr>
                                <m:t>⋱</m:t>
                              </m:r>
                            </m:e>
                            <m:e>
                              <m:r>
                                <a:rPr lang="en-US" sz="1600">
                                  <a:latin typeface="Cambria Math" panose="02040503050406030204" pitchFamily="18" charset="0"/>
                                </a:rPr>
                                <m:t>⋮</m:t>
                              </m:r>
                            </m:e>
                          </m:mr>
                          <m:mr>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smtClean="0">
                                          <a:latin typeface="Cambria Math" panose="02040503050406030204" pitchFamily="18" charset="0"/>
                                        </a:rPr>
                                        <m:t>𝑚</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smtClean="0">
                                          <a:latin typeface="Cambria Math" panose="02040503050406030204" pitchFamily="18" charset="0"/>
                                        </a:rPr>
                                        <m:t>1</m:t>
                                      </m:r>
                                    </m:sub>
                                  </m:sSub>
                                </m:den>
                              </m:f>
                            </m:e>
                            <m:e>
                              <m:r>
                                <a:rPr lang="en-US" sz="1600">
                                  <a:latin typeface="Cambria Math" panose="02040503050406030204" pitchFamily="18" charset="0"/>
                                </a:rPr>
                                <m:t>⋯</m:t>
                              </m:r>
                            </m:e>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𝑚</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𝑛</m:t>
                                      </m:r>
                                    </m:sub>
                                  </m:sSub>
                                </m:den>
                              </m:f>
                            </m:e>
                          </m:mr>
                        </m:m>
                      </m:e>
                    </m:d>
                    <m:r>
                      <a:rPr lang="en-US" sz="1600">
                        <a:latin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a:latin typeface="Cambria Math" panose="02040503050406030204" pitchFamily="18" charset="0"/>
                            <a:ea typeface="Cambria Math" panose="02040503050406030204" pitchFamily="18" charset="0"/>
                          </a:rPr>
                          <m:t>ℝ</m:t>
                        </m:r>
                      </m:e>
                      <m:sup>
                        <m:r>
                          <a:rPr lang="en-US" sz="1600" smtClean="0">
                            <a:latin typeface="Cambria Math" panose="02040503050406030204" pitchFamily="18" charset="0"/>
                            <a:ea typeface="Cambria Math" panose="02040503050406030204" pitchFamily="18" charset="0"/>
                          </a:rPr>
                          <m:t>𝑚</m:t>
                        </m:r>
                        <m:r>
                          <a:rPr lang="en-US" sz="1600" smtClean="0">
                            <a:latin typeface="Cambria Math" panose="02040503050406030204" pitchFamily="18" charset="0"/>
                            <a:ea typeface="Cambria Math" panose="02040503050406030204" pitchFamily="18" charset="0"/>
                          </a:rPr>
                          <m:t>×</m:t>
                        </m:r>
                        <m:r>
                          <a:rPr lang="en-US" sz="1600" smtClean="0">
                            <a:latin typeface="Cambria Math" panose="02040503050406030204" pitchFamily="18" charset="0"/>
                            <a:ea typeface="Cambria Math" panose="02040503050406030204" pitchFamily="18" charset="0"/>
                          </a:rPr>
                          <m:t>𝑛</m:t>
                        </m:r>
                      </m:sup>
                    </m:sSup>
                  </m:oMath>
                </a14:m>
                <a:r>
                  <a:rPr lang="en-US" sz="1600" dirty="0">
                    <a:latin typeface="Corbel" panose="020B0503020204020204" pitchFamily="34" charset="0"/>
                    <a:ea typeface="Tahoma" panose="020B0604030504040204" pitchFamily="34" charset="0"/>
                    <a:cs typeface="Tahoma" panose="020B0604030504040204" pitchFamily="34" charset="0"/>
                  </a:rPr>
                  <a:t>    or    </a:t>
                </a:r>
                <a14:m>
                  <m:oMath xmlns:m="http://schemas.openxmlformats.org/officeDocument/2006/math">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𝐉</m:t>
                                </m:r>
                              </m:e>
                              <m:sub>
                                <m:r>
                                  <a:rPr lang="en-US" sz="1600">
                                    <a:latin typeface="Cambria Math" panose="02040503050406030204" pitchFamily="18" charset="0"/>
                                  </a:rPr>
                                  <m:t>𝐟</m:t>
                                </m:r>
                              </m:sub>
                            </m:sSub>
                            <m:d>
                              <m:dPr>
                                <m:ctrlPr>
                                  <a:rPr lang="en-US" sz="1600" i="1">
                                    <a:latin typeface="Cambria Math" panose="02040503050406030204" pitchFamily="18" charset="0"/>
                                  </a:rPr>
                                </m:ctrlPr>
                              </m:dPr>
                              <m:e>
                                <m:r>
                                  <a:rPr lang="en-US" sz="1600">
                                    <a:latin typeface="Cambria Math" panose="02040503050406030204" pitchFamily="18" charset="0"/>
                                  </a:rPr>
                                  <m:t>𝐱</m:t>
                                </m:r>
                              </m:e>
                            </m:d>
                          </m:e>
                        </m:d>
                      </m:e>
                      <m:sub>
                        <m:r>
                          <a:rPr lang="en-US" sz="1600">
                            <a:latin typeface="Cambria Math" panose="02040503050406030204" pitchFamily="18" charset="0"/>
                          </a:rPr>
                          <m:t>𝑖𝑗</m:t>
                        </m:r>
                      </m:sub>
                    </m:sSub>
                    <m:r>
                      <a:rPr lang="en-US" sz="1600" smtClean="0">
                        <a:latin typeface="Cambria Math" panose="02040503050406030204" pitchFamily="18" charset="0"/>
                      </a:rPr>
                      <m:t>=</m:t>
                    </m:r>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𝑖</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𝑗</m:t>
                            </m:r>
                          </m:sub>
                        </m:sSub>
                      </m:den>
                    </m:f>
                  </m:oMath>
                </a14:m>
                <a:endParaRPr lang="en-US" sz="16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 name="TextBox 4">
                <a:extLst>
                  <a:ext uri="{FF2B5EF4-FFF2-40B4-BE49-F238E27FC236}">
                    <a16:creationId xmlns:a16="http://schemas.microsoft.com/office/drawing/2014/main" id="{A9BDC459-FEC6-D050-23BD-BF9252F93A10}"/>
                  </a:ext>
                </a:extLst>
              </p:cNvPr>
              <p:cNvSpPr txBox="1">
                <a:spLocks noRot="1" noChangeAspect="1" noMove="1" noResize="1" noEditPoints="1" noAdjustHandles="1" noChangeArrowheads="1" noChangeShapeType="1" noTextEdit="1"/>
              </p:cNvSpPr>
              <p:nvPr/>
            </p:nvSpPr>
            <p:spPr>
              <a:xfrm>
                <a:off x="1838150" y="2180394"/>
                <a:ext cx="5103861" cy="11106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AAE758-CEF9-142A-5A15-F49C7EB695A6}"/>
                  </a:ext>
                </a:extLst>
              </p:cNvPr>
              <p:cNvSpPr txBox="1"/>
              <p:nvPr/>
            </p:nvSpPr>
            <p:spPr>
              <a:xfrm>
                <a:off x="2243041" y="4146258"/>
                <a:ext cx="4384824" cy="405624"/>
              </a:xfrm>
              <a:prstGeom prst="rect">
                <a:avLst/>
              </a:prstGeom>
              <a:noFill/>
            </p:spPr>
            <p:txBody>
              <a:bodyPr wrap="square">
                <a:spAutoFit/>
              </a:bodyPr>
              <a:lstStyle/>
              <a:p>
                <a:pPr algn="ctr"/>
                <a14:m>
                  <m:oMath xmlns:m="http://schemas.openxmlformats.org/officeDocument/2006/math">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t>
                        </m:r>
                      </m:e>
                      <m:sup>
                        <m:r>
                          <m:rPr>
                            <m:sty m:val="p"/>
                          </m:rPr>
                          <a:rPr lang="en-US" sz="2000" b="0" i="0" smtClean="0">
                            <a:latin typeface="Cambria Math" panose="02040503050406030204" pitchFamily="18" charset="0"/>
                          </a:rPr>
                          <m:t>T</m:t>
                        </m:r>
                      </m:sup>
                    </m:sSup>
                    <m:r>
                      <a:rPr lang="en-US" sz="1800" b="1">
                        <a:latin typeface="Cambria Math" panose="02040503050406030204" pitchFamily="18" charset="0"/>
                      </a:rPr>
                      <m:t>𝐟</m:t>
                    </m:r>
                    <m:d>
                      <m:dPr>
                        <m:ctrlPr>
                          <a:rPr lang="en-US" sz="2000" i="1">
                            <a:latin typeface="Cambria Math" panose="02040503050406030204" pitchFamily="18" charset="0"/>
                          </a:rPr>
                        </m:ctrlPr>
                      </m:dPr>
                      <m:e>
                        <m:r>
                          <a:rPr lang="en-US" sz="2000" b="1">
                            <a:latin typeface="Cambria Math" panose="02040503050406030204" pitchFamily="18" charset="0"/>
                          </a:rPr>
                          <m:t>𝐱</m:t>
                        </m:r>
                      </m:e>
                    </m:d>
                  </m:oMath>
                </a14:m>
                <a:r>
                  <a:rPr lang="en-US" sz="1800" dirty="0">
                    <a:latin typeface="Tahoma" panose="020B0604030504040204" pitchFamily="34" charset="0"/>
                    <a:ea typeface="Tahoma" panose="020B0604030504040204" pitchFamily="34" charset="0"/>
                    <a:cs typeface="Tahoma" panose="020B0604030504040204" pitchFamily="34" charset="0"/>
                  </a:rPr>
                  <a:t>  (gradient transpose)</a:t>
                </a:r>
              </a:p>
            </p:txBody>
          </p:sp>
        </mc:Choice>
        <mc:Fallback xmlns="">
          <p:sp>
            <p:nvSpPr>
              <p:cNvPr id="7" name="TextBox 6">
                <a:extLst>
                  <a:ext uri="{FF2B5EF4-FFF2-40B4-BE49-F238E27FC236}">
                    <a16:creationId xmlns:a16="http://schemas.microsoft.com/office/drawing/2014/main" id="{C7AAE758-CEF9-142A-5A15-F49C7EB695A6}"/>
                  </a:ext>
                </a:extLst>
              </p:cNvPr>
              <p:cNvSpPr txBox="1">
                <a:spLocks noRot="1" noChangeAspect="1" noMove="1" noResize="1" noEditPoints="1" noAdjustHandles="1" noChangeArrowheads="1" noChangeShapeType="1" noTextEdit="1"/>
              </p:cNvSpPr>
              <p:nvPr/>
            </p:nvSpPr>
            <p:spPr>
              <a:xfrm>
                <a:off x="2243041" y="4146258"/>
                <a:ext cx="4384824" cy="405624"/>
              </a:xfrm>
              <a:prstGeom prst="rect">
                <a:avLst/>
              </a:prstGeom>
              <a:blipFill>
                <a:blip r:embed="rId4"/>
                <a:stretch>
                  <a:fillRect b="-21212"/>
                </a:stretch>
              </a:blipFill>
            </p:spPr>
            <p:txBody>
              <a:bodyPr/>
              <a:lstStyle/>
              <a:p>
                <a:r>
                  <a:rPr lang="en-US">
                    <a:noFill/>
                  </a:rPr>
                  <a:t> </a:t>
                </a:r>
              </a:p>
            </p:txBody>
          </p:sp>
        </mc:Fallback>
      </mc:AlternateContent>
    </p:spTree>
    <p:extLst>
      <p:ext uri="{BB962C8B-B14F-4D97-AF65-F5344CB8AC3E}">
        <p14:creationId xmlns:p14="http://schemas.microsoft.com/office/powerpoint/2010/main" val="242741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6D809-4607-0366-6D7A-F7E6EAFC7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8AA6C-81A9-217B-F2A3-E98F3B24F6F5}"/>
              </a:ext>
            </a:extLst>
          </p:cNvPr>
          <p:cNvSpPr>
            <a:spLocks noGrp="1"/>
          </p:cNvSpPr>
          <p:nvPr>
            <p:ph type="title"/>
          </p:nvPr>
        </p:nvSpPr>
        <p:spPr/>
        <p:txBody>
          <a:bodyPr/>
          <a:lstStyle/>
          <a:p>
            <a:r>
              <a:rPr lang="en-US" dirty="0"/>
              <a:t>Quiz: Jacobian’s special case (2) </a:t>
            </a:r>
          </a:p>
        </p:txBody>
      </p:sp>
      <p:sp>
        <p:nvSpPr>
          <p:cNvPr id="3" name="Text Placeholder 2">
            <a:extLst>
              <a:ext uri="{FF2B5EF4-FFF2-40B4-BE49-F238E27FC236}">
                <a16:creationId xmlns:a16="http://schemas.microsoft.com/office/drawing/2014/main" id="{D7E5EF55-284D-A877-1B30-B1B8F0D1CAF2}"/>
              </a:ext>
            </a:extLst>
          </p:cNvPr>
          <p:cNvSpPr>
            <a:spLocks noGrp="1"/>
          </p:cNvSpPr>
          <p:nvPr>
            <p:ph type="body" sz="quarter" idx="16"/>
          </p:nvPr>
        </p:nvSpPr>
        <p:spPr/>
        <p:txBody>
          <a:bodyPr/>
          <a:lstStyle/>
          <a:p>
            <a:r>
              <a:rPr lang="en-US" dirty="0"/>
              <a:t>Remember Jacobians: </a:t>
            </a:r>
          </a:p>
          <a:p>
            <a:endParaRPr lang="en-US" dirty="0"/>
          </a:p>
          <a:p>
            <a:endParaRPr lang="en-US" dirty="0"/>
          </a:p>
          <a:p>
            <a:endParaRPr lang="en-US" dirty="0"/>
          </a:p>
          <a:p>
            <a:endParaRPr lang="en-US" dirty="0"/>
          </a:p>
          <a:p>
            <a:endParaRPr lang="en-US" dirty="0"/>
          </a:p>
          <a:p>
            <a:endParaRPr lang="en-US" dirty="0"/>
          </a:p>
          <a:p>
            <a:r>
              <a:rPr lang="en-US" dirty="0"/>
              <a:t>When m=n=1 (single-variable function), Jacobian reduces to …?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85698D-C105-1C6C-E950-B7CD5522421E}"/>
                  </a:ext>
                </a:extLst>
              </p:cNvPr>
              <p:cNvSpPr txBox="1"/>
              <p:nvPr/>
            </p:nvSpPr>
            <p:spPr>
              <a:xfrm>
                <a:off x="1403575" y="1713707"/>
                <a:ext cx="597301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𝐟</m:t>
                      </m:r>
                      <m:d>
                        <m:dPr>
                          <m:ctrlPr>
                            <a:rPr lang="en-US" sz="2000" i="1" smtClean="0">
                              <a:latin typeface="Cambria Math" panose="02040503050406030204" pitchFamily="18" charset="0"/>
                            </a:rPr>
                          </m:ctrlPr>
                        </m:dPr>
                        <m:e>
                          <m:r>
                            <a:rPr lang="en-US" sz="2000" smtClean="0">
                              <a:latin typeface="Cambria Math" panose="02040503050406030204" pitchFamily="18" charset="0"/>
                            </a:rPr>
                            <m:t>𝐱</m:t>
                          </m:r>
                        </m:e>
                      </m:d>
                      <m:r>
                        <a:rPr lang="en-US" sz="2000" smtClean="0">
                          <a:latin typeface="Cambria Math" panose="02040503050406030204" pitchFamily="18" charset="0"/>
                        </a:rPr>
                        <m:t>=</m:t>
                      </m:r>
                      <m:d>
                        <m:dPr>
                          <m:begChr m:val="["/>
                          <m:endChr m:val="]"/>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𝑓</m:t>
                              </m:r>
                            </m:e>
                            <m:sub>
                              <m:r>
                                <a:rPr lang="en-US" sz="2000" smtClean="0">
                                  <a:latin typeface="Cambria Math" panose="02040503050406030204" pitchFamily="18" charset="0"/>
                                </a:rPr>
                                <m:t>1</m:t>
                              </m:r>
                            </m:sub>
                          </m:sSub>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𝑥</m:t>
                                  </m:r>
                                </m:e>
                                <m:sub>
                                  <m:r>
                                    <a:rPr lang="en-US" sz="2000" smtClean="0">
                                      <a:latin typeface="Cambria Math" panose="02040503050406030204" pitchFamily="18" charset="0"/>
                                    </a:rPr>
                                    <m:t>1</m:t>
                                  </m:r>
                                </m:sub>
                              </m:sSub>
                              <m:r>
                                <a:rPr lang="en-US" sz="2000" smtClean="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2</m:t>
                                  </m:r>
                                </m:sub>
                              </m:sSub>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smtClean="0">
                                      <a:latin typeface="Cambria Math" panose="02040503050406030204" pitchFamily="18" charset="0"/>
                                    </a:rPr>
                                    <m:t>𝑛</m:t>
                                  </m:r>
                                </m:sub>
                              </m:sSub>
                            </m:e>
                          </m:d>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𝑓</m:t>
                              </m:r>
                            </m:e>
                            <m:sub>
                              <m:r>
                                <a:rPr lang="en-US" sz="2000" smtClean="0">
                                  <a:latin typeface="Cambria Math" panose="02040503050406030204" pitchFamily="18" charset="0"/>
                                </a:rPr>
                                <m:t>𝑚</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1</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2</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𝑥</m:t>
                                  </m:r>
                                </m:e>
                                <m:sub>
                                  <m:r>
                                    <a:rPr lang="en-US" sz="2000">
                                      <a:latin typeface="Cambria Math" panose="02040503050406030204" pitchFamily="18" charset="0"/>
                                    </a:rPr>
                                    <m:t>𝑛</m:t>
                                  </m:r>
                                </m:sub>
                              </m:sSub>
                            </m:e>
                          </m:d>
                        </m:e>
                      </m:d>
                      <m:r>
                        <a:rPr lang="en-US" sz="2000">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ℝ</m:t>
                          </m:r>
                        </m:e>
                        <m:sup>
                          <m:r>
                            <a:rPr lang="en-US" sz="2000" smtClean="0">
                              <a:latin typeface="Cambria Math" panose="02040503050406030204" pitchFamily="18" charset="0"/>
                              <a:ea typeface="Cambria Math" panose="02040503050406030204" pitchFamily="18" charset="0"/>
                            </a:rPr>
                            <m:t>𝑚</m:t>
                          </m:r>
                        </m:sup>
                      </m:sSup>
                    </m:oMath>
                  </m:oMathPara>
                </a14:m>
                <a:endParaRPr lang="en-US" sz="20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4" name="TextBox 3">
                <a:extLst>
                  <a:ext uri="{FF2B5EF4-FFF2-40B4-BE49-F238E27FC236}">
                    <a16:creationId xmlns:a16="http://schemas.microsoft.com/office/drawing/2014/main" id="{F785698D-C105-1C6C-E950-B7CD5522421E}"/>
                  </a:ext>
                </a:extLst>
              </p:cNvPr>
              <p:cNvSpPr txBox="1">
                <a:spLocks noRot="1" noChangeAspect="1" noMove="1" noResize="1" noEditPoints="1" noAdjustHandles="1" noChangeArrowheads="1" noChangeShapeType="1" noTextEdit="1"/>
              </p:cNvSpPr>
              <p:nvPr/>
            </p:nvSpPr>
            <p:spPr>
              <a:xfrm>
                <a:off x="1403575" y="1713707"/>
                <a:ext cx="5973012" cy="400110"/>
              </a:xfrm>
              <a:prstGeom prst="rect">
                <a:avLst/>
              </a:prstGeom>
              <a:blipFill>
                <a:blip r:embed="rId2"/>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D34377-7464-539D-A070-065C0611EC60}"/>
                  </a:ext>
                </a:extLst>
              </p:cNvPr>
              <p:cNvSpPr txBox="1"/>
              <p:nvPr/>
            </p:nvSpPr>
            <p:spPr>
              <a:xfrm>
                <a:off x="1838150" y="2180394"/>
                <a:ext cx="5103861" cy="1110625"/>
              </a:xfrm>
              <a:prstGeom prst="rect">
                <a:avLst/>
              </a:prstGeom>
              <a:noFill/>
            </p:spPr>
            <p:txBody>
              <a:bodyPr wrap="square">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smtClean="0">
                            <a:latin typeface="Cambria Math" panose="02040503050406030204" pitchFamily="18" charset="0"/>
                          </a:rPr>
                          <m:t>𝐉</m:t>
                        </m:r>
                      </m:e>
                      <m:sub>
                        <m:r>
                          <a:rPr lang="en-US" sz="1600" smtClean="0">
                            <a:latin typeface="Cambria Math" panose="02040503050406030204" pitchFamily="18" charset="0"/>
                          </a:rPr>
                          <m:t>𝐟</m:t>
                        </m:r>
                      </m:sub>
                    </m:sSub>
                    <m:d>
                      <m:dPr>
                        <m:ctrlPr>
                          <a:rPr lang="en-US" sz="1600" i="1">
                            <a:latin typeface="Cambria Math" panose="02040503050406030204" pitchFamily="18" charset="0"/>
                          </a:rPr>
                        </m:ctrlPr>
                      </m:dPr>
                      <m:e>
                        <m:r>
                          <a:rPr lang="en-US" sz="1600">
                            <a:latin typeface="Cambria Math" panose="02040503050406030204" pitchFamily="18" charset="0"/>
                          </a:rPr>
                          <m:t>𝐱</m:t>
                        </m:r>
                      </m:e>
                    </m:d>
                    <m:r>
                      <a:rPr lang="en-US" sz="1600">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3"/>
                                  <m:mcJc m:val="center"/>
                                </m:mcPr>
                              </m:mc>
                            </m:mcs>
                            <m:ctrlPr>
                              <a:rPr lang="en-US" sz="1600" i="1">
                                <a:latin typeface="Cambria Math" panose="02040503050406030204" pitchFamily="18" charset="0"/>
                              </a:rPr>
                            </m:ctrlPr>
                          </m:mPr>
                          <m:mr>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1</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1</m:t>
                                      </m:r>
                                    </m:sub>
                                  </m:sSub>
                                </m:den>
                              </m:f>
                            </m:e>
                            <m:e>
                              <m:r>
                                <a:rPr lang="en-US" sz="1600">
                                  <a:latin typeface="Cambria Math" panose="02040503050406030204" pitchFamily="18" charset="0"/>
                                </a:rPr>
                                <m:t>⋯</m:t>
                              </m:r>
                            </m:e>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smtClean="0">
                                          <a:latin typeface="Cambria Math" panose="02040503050406030204" pitchFamily="18" charset="0"/>
                                        </a:rPr>
                                        <m:t>1</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𝑛</m:t>
                                      </m:r>
                                    </m:sub>
                                  </m:sSub>
                                </m:den>
                              </m:f>
                            </m:e>
                          </m:mr>
                          <m:mr>
                            <m:e>
                              <m:r>
                                <a:rPr lang="en-US" sz="1600">
                                  <a:latin typeface="Cambria Math" panose="02040503050406030204" pitchFamily="18" charset="0"/>
                                </a:rPr>
                                <m:t>⋮</m:t>
                              </m:r>
                            </m:e>
                            <m:e>
                              <m:r>
                                <a:rPr lang="en-US" sz="1600">
                                  <a:latin typeface="Cambria Math" panose="02040503050406030204" pitchFamily="18" charset="0"/>
                                </a:rPr>
                                <m:t>⋱</m:t>
                              </m:r>
                            </m:e>
                            <m:e>
                              <m:r>
                                <a:rPr lang="en-US" sz="1600">
                                  <a:latin typeface="Cambria Math" panose="02040503050406030204" pitchFamily="18" charset="0"/>
                                </a:rPr>
                                <m:t>⋮</m:t>
                              </m:r>
                            </m:e>
                          </m:mr>
                          <m:mr>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smtClean="0">
                                          <a:latin typeface="Cambria Math" panose="02040503050406030204" pitchFamily="18" charset="0"/>
                                        </a:rPr>
                                        <m:t>𝑚</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smtClean="0">
                                          <a:latin typeface="Cambria Math" panose="02040503050406030204" pitchFamily="18" charset="0"/>
                                        </a:rPr>
                                        <m:t>1</m:t>
                                      </m:r>
                                    </m:sub>
                                  </m:sSub>
                                </m:den>
                              </m:f>
                            </m:e>
                            <m:e>
                              <m:r>
                                <a:rPr lang="en-US" sz="1600">
                                  <a:latin typeface="Cambria Math" panose="02040503050406030204" pitchFamily="18" charset="0"/>
                                </a:rPr>
                                <m:t>⋯</m:t>
                              </m:r>
                            </m:e>
                            <m:e>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𝑚</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𝑛</m:t>
                                      </m:r>
                                    </m:sub>
                                  </m:sSub>
                                </m:den>
                              </m:f>
                            </m:e>
                          </m:mr>
                        </m:m>
                      </m:e>
                    </m:d>
                    <m:r>
                      <a:rPr lang="en-US" sz="1600">
                        <a:latin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a:latin typeface="Cambria Math" panose="02040503050406030204" pitchFamily="18" charset="0"/>
                            <a:ea typeface="Cambria Math" panose="02040503050406030204" pitchFamily="18" charset="0"/>
                          </a:rPr>
                          <m:t>ℝ</m:t>
                        </m:r>
                      </m:e>
                      <m:sup>
                        <m:r>
                          <a:rPr lang="en-US" sz="1600" smtClean="0">
                            <a:latin typeface="Cambria Math" panose="02040503050406030204" pitchFamily="18" charset="0"/>
                            <a:ea typeface="Cambria Math" panose="02040503050406030204" pitchFamily="18" charset="0"/>
                          </a:rPr>
                          <m:t>𝑚</m:t>
                        </m:r>
                        <m:r>
                          <a:rPr lang="en-US" sz="1600" smtClean="0">
                            <a:latin typeface="Cambria Math" panose="02040503050406030204" pitchFamily="18" charset="0"/>
                            <a:ea typeface="Cambria Math" panose="02040503050406030204" pitchFamily="18" charset="0"/>
                          </a:rPr>
                          <m:t>×</m:t>
                        </m:r>
                        <m:r>
                          <a:rPr lang="en-US" sz="1600" smtClean="0">
                            <a:latin typeface="Cambria Math" panose="02040503050406030204" pitchFamily="18" charset="0"/>
                            <a:ea typeface="Cambria Math" panose="02040503050406030204" pitchFamily="18" charset="0"/>
                          </a:rPr>
                          <m:t>𝑛</m:t>
                        </m:r>
                      </m:sup>
                    </m:sSup>
                  </m:oMath>
                </a14:m>
                <a:r>
                  <a:rPr lang="en-US" sz="1600" dirty="0">
                    <a:latin typeface="Corbel" panose="020B0503020204020204" pitchFamily="34" charset="0"/>
                    <a:ea typeface="Tahoma" panose="020B0604030504040204" pitchFamily="34" charset="0"/>
                    <a:cs typeface="Tahoma" panose="020B0604030504040204" pitchFamily="34" charset="0"/>
                  </a:rPr>
                  <a:t>    or    </a:t>
                </a:r>
                <a14:m>
                  <m:oMath xmlns:m="http://schemas.openxmlformats.org/officeDocument/2006/math">
                    <m:sSub>
                      <m:sSubPr>
                        <m:ctrlPr>
                          <a:rPr lang="en-US" sz="1600" i="1">
                            <a:latin typeface="Cambria Math" panose="02040503050406030204" pitchFamily="18" charset="0"/>
                          </a:rPr>
                        </m:ctrlPr>
                      </m:sSubPr>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𝐉</m:t>
                                </m:r>
                              </m:e>
                              <m:sub>
                                <m:r>
                                  <a:rPr lang="en-US" sz="1600">
                                    <a:latin typeface="Cambria Math" panose="02040503050406030204" pitchFamily="18" charset="0"/>
                                  </a:rPr>
                                  <m:t>𝐟</m:t>
                                </m:r>
                              </m:sub>
                            </m:sSub>
                            <m:d>
                              <m:dPr>
                                <m:ctrlPr>
                                  <a:rPr lang="en-US" sz="1600" i="1">
                                    <a:latin typeface="Cambria Math" panose="02040503050406030204" pitchFamily="18" charset="0"/>
                                  </a:rPr>
                                </m:ctrlPr>
                              </m:dPr>
                              <m:e>
                                <m:r>
                                  <a:rPr lang="en-US" sz="1600">
                                    <a:latin typeface="Cambria Math" panose="02040503050406030204" pitchFamily="18" charset="0"/>
                                  </a:rPr>
                                  <m:t>𝐱</m:t>
                                </m:r>
                              </m:e>
                            </m:d>
                          </m:e>
                        </m:d>
                      </m:e>
                      <m:sub>
                        <m:r>
                          <a:rPr lang="en-US" sz="1600">
                            <a:latin typeface="Cambria Math" panose="02040503050406030204" pitchFamily="18" charset="0"/>
                          </a:rPr>
                          <m:t>𝑖𝑗</m:t>
                        </m:r>
                      </m:sub>
                    </m:sSub>
                    <m:r>
                      <a:rPr lang="en-US" sz="1600" smtClean="0">
                        <a:latin typeface="Cambria Math" panose="02040503050406030204" pitchFamily="18" charset="0"/>
                      </a:rPr>
                      <m:t>=</m:t>
                    </m:r>
                    <m:f>
                      <m:fPr>
                        <m:ctrlPr>
                          <a:rPr lang="en-US" sz="1600" i="1">
                            <a:latin typeface="Cambria Math" panose="02040503050406030204" pitchFamily="18" charset="0"/>
                          </a:rPr>
                        </m:ctrlPr>
                      </m:fPr>
                      <m:num>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𝑓</m:t>
                            </m:r>
                          </m:e>
                          <m:sub>
                            <m:r>
                              <a:rPr lang="en-US" sz="1600">
                                <a:latin typeface="Cambria Math" panose="02040503050406030204" pitchFamily="18" charset="0"/>
                              </a:rPr>
                              <m:t>𝑖</m:t>
                            </m:r>
                          </m:sub>
                        </m:sSub>
                      </m:num>
                      <m:den>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𝑥</m:t>
                            </m:r>
                          </m:e>
                          <m:sub>
                            <m:r>
                              <a:rPr lang="en-US" sz="1600">
                                <a:latin typeface="Cambria Math" panose="02040503050406030204" pitchFamily="18" charset="0"/>
                              </a:rPr>
                              <m:t>𝑗</m:t>
                            </m:r>
                          </m:sub>
                        </m:sSub>
                      </m:den>
                    </m:f>
                  </m:oMath>
                </a14:m>
                <a:endParaRPr lang="en-US" sz="16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 name="TextBox 4">
                <a:extLst>
                  <a:ext uri="{FF2B5EF4-FFF2-40B4-BE49-F238E27FC236}">
                    <a16:creationId xmlns:a16="http://schemas.microsoft.com/office/drawing/2014/main" id="{88D34377-7464-539D-A070-065C0611EC60}"/>
                  </a:ext>
                </a:extLst>
              </p:cNvPr>
              <p:cNvSpPr txBox="1">
                <a:spLocks noRot="1" noChangeAspect="1" noMove="1" noResize="1" noEditPoints="1" noAdjustHandles="1" noChangeArrowheads="1" noChangeShapeType="1" noTextEdit="1"/>
              </p:cNvSpPr>
              <p:nvPr/>
            </p:nvSpPr>
            <p:spPr>
              <a:xfrm>
                <a:off x="1838150" y="2180394"/>
                <a:ext cx="5103861" cy="11106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E365EE-E00F-3515-A459-F682711809D3}"/>
                  </a:ext>
                </a:extLst>
              </p:cNvPr>
              <p:cNvSpPr txBox="1"/>
              <p:nvPr/>
            </p:nvSpPr>
            <p:spPr>
              <a:xfrm>
                <a:off x="2243041" y="4146258"/>
                <a:ext cx="4384824" cy="461665"/>
              </a:xfrm>
              <a:prstGeom prst="rect">
                <a:avLst/>
              </a:prstGeom>
              <a:noFill/>
            </p:spPr>
            <p:txBody>
              <a:bodyPr wrap="square">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the derivative of </a:t>
                </a:r>
                <a14:m>
                  <m:oMath xmlns:m="http://schemas.openxmlformats.org/officeDocument/2006/math">
                    <m:r>
                      <a:rPr lang="en-US" sz="2400" b="1">
                        <a:latin typeface="Cambria Math" panose="02040503050406030204" pitchFamily="18" charset="0"/>
                      </a:rPr>
                      <m:t>𝐟</m:t>
                    </m:r>
                  </m:oMath>
                </a14:m>
                <a:endParaRPr lang="en-US"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TextBox 5">
                <a:extLst>
                  <a:ext uri="{FF2B5EF4-FFF2-40B4-BE49-F238E27FC236}">
                    <a16:creationId xmlns:a16="http://schemas.microsoft.com/office/drawing/2014/main" id="{D6E365EE-E00F-3515-A459-F682711809D3}"/>
                  </a:ext>
                </a:extLst>
              </p:cNvPr>
              <p:cNvSpPr txBox="1">
                <a:spLocks noRot="1" noChangeAspect="1" noMove="1" noResize="1" noEditPoints="1" noAdjustHandles="1" noChangeArrowheads="1" noChangeShapeType="1" noTextEdit="1"/>
              </p:cNvSpPr>
              <p:nvPr/>
            </p:nvSpPr>
            <p:spPr>
              <a:xfrm>
                <a:off x="2243041" y="4146258"/>
                <a:ext cx="4384824" cy="461665"/>
              </a:xfrm>
              <a:prstGeom prst="rect">
                <a:avLst/>
              </a:prstGeom>
              <a:blipFill>
                <a:blip r:embed="rId4"/>
                <a:stretch>
                  <a:fillRect b="-21622"/>
                </a:stretch>
              </a:blipFill>
            </p:spPr>
            <p:txBody>
              <a:bodyPr/>
              <a:lstStyle/>
              <a:p>
                <a:r>
                  <a:rPr lang="en-US">
                    <a:noFill/>
                  </a:rPr>
                  <a:t> </a:t>
                </a:r>
              </a:p>
            </p:txBody>
          </p:sp>
        </mc:Fallback>
      </mc:AlternateContent>
    </p:spTree>
    <p:extLst>
      <p:ext uri="{BB962C8B-B14F-4D97-AF65-F5344CB8AC3E}">
        <p14:creationId xmlns:p14="http://schemas.microsoft.com/office/powerpoint/2010/main" val="305079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68DEC-C67A-4B05-1672-5E44F4839F23}"/>
              </a:ext>
            </a:extLst>
          </p:cNvPr>
          <p:cNvSpPr>
            <a:spLocks noGrp="1"/>
          </p:cNvSpPr>
          <p:nvPr>
            <p:ph type="title"/>
          </p:nvPr>
        </p:nvSpPr>
        <p:spPr/>
        <p:txBody>
          <a:bodyPr>
            <a:normAutofit/>
          </a:bodyPr>
          <a:lstStyle/>
          <a:p>
            <a:r>
              <a:rPr lang="en-US" spc="-4"/>
              <a:t>Jacobian for Matrix Inputs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B02C3A-E69B-3079-17D2-03A1E0623FD5}"/>
                  </a:ext>
                </a:extLst>
              </p:cNvPr>
              <p:cNvSpPr>
                <a:spLocks noGrp="1"/>
              </p:cNvSpPr>
              <p:nvPr>
                <p:ph type="body" sz="quarter" idx="16"/>
              </p:nvPr>
            </p:nvSpPr>
            <p:spPr/>
            <p:txBody>
              <a:bodyPr>
                <a:normAutofit lnSpcReduction="10000"/>
              </a:bodyPr>
              <a:lstStyle/>
              <a:p>
                <a:r>
                  <a:rPr lang="en-US" sz="1800" spc="-4">
                    <a:latin typeface="Corbel" panose="020B0503020204020204" pitchFamily="34" charset="0"/>
                    <a:cs typeface="Calibri"/>
                  </a:rPr>
                  <a:t>Given</a:t>
                </a:r>
                <a:r>
                  <a:rPr lang="en-US" sz="1800">
                    <a:latin typeface="Corbel" panose="020B0503020204020204" pitchFamily="34" charset="0"/>
                    <a:cs typeface="Calibri"/>
                  </a:rPr>
                  <a:t> a</a:t>
                </a:r>
                <a:r>
                  <a:rPr lang="en-US" sz="1800" spc="-8">
                    <a:latin typeface="Corbel" panose="020B0503020204020204" pitchFamily="34" charset="0"/>
                    <a:cs typeface="Calibri"/>
                  </a:rPr>
                  <a:t> </a:t>
                </a:r>
                <a:r>
                  <a:rPr lang="en-US" sz="1800" spc="-4">
                    <a:latin typeface="Corbel" panose="020B0503020204020204" pitchFamily="34" charset="0"/>
                    <a:cs typeface="Calibri"/>
                  </a:rPr>
                  <a:t>function</a:t>
                </a:r>
                <a:r>
                  <a:rPr lang="en-US" sz="1800">
                    <a:latin typeface="Corbel" panose="020B0503020204020204" pitchFamily="34" charset="0"/>
                    <a:cs typeface="Calibri"/>
                  </a:rPr>
                  <a:t> </a:t>
                </a:r>
                <a:r>
                  <a:rPr lang="en-US" sz="1800" spc="-4">
                    <a:latin typeface="Corbel" panose="020B0503020204020204" pitchFamily="34" charset="0"/>
                    <a:cs typeface="Calibri"/>
                  </a:rPr>
                  <a:t>with</a:t>
                </a:r>
                <a:r>
                  <a:rPr lang="en-US" sz="1800" spc="8">
                    <a:latin typeface="Corbel" panose="020B0503020204020204" pitchFamily="34" charset="0"/>
                    <a:cs typeface="Calibri"/>
                  </a:rPr>
                  <a:t> </a:t>
                </a:r>
                <a14:m>
                  <m:oMath xmlns:m="http://schemas.openxmlformats.org/officeDocument/2006/math">
                    <m:r>
                      <a:rPr lang="en-US" b="1" i="1">
                        <a:latin typeface="Cambria Math" panose="02040503050406030204" pitchFamily="18" charset="0"/>
                        <a:ea typeface="Cambria Math" panose="02040503050406030204" pitchFamily="18" charset="0"/>
                      </a:rPr>
                      <m:t>𝒎</m:t>
                    </m:r>
                  </m:oMath>
                </a14:m>
                <a:r>
                  <a:rPr lang="en-US" sz="1800" b="1" i="1" spc="-4">
                    <a:latin typeface="Corbel" panose="020B0503020204020204" pitchFamily="34" charset="0"/>
                    <a:cs typeface="Calibri"/>
                  </a:rPr>
                  <a:t> </a:t>
                </a:r>
                <a:r>
                  <a:rPr lang="en-US" sz="1800" b="1" spc="-4">
                    <a:latin typeface="Corbel" panose="020B0503020204020204" pitchFamily="34" charset="0"/>
                    <a:cs typeface="Calibri"/>
                  </a:rPr>
                  <a:t>outputs</a:t>
                </a:r>
                <a:r>
                  <a:rPr lang="en-US" sz="1800" b="1" spc="-8">
                    <a:latin typeface="Corbel" panose="020B0503020204020204" pitchFamily="34" charset="0"/>
                    <a:cs typeface="Calibri"/>
                  </a:rPr>
                  <a:t> </a:t>
                </a:r>
                <a:r>
                  <a:rPr lang="en-US" sz="1800" spc="-4">
                    <a:latin typeface="Corbel" panose="020B0503020204020204" pitchFamily="34" charset="0"/>
                    <a:cs typeface="Calibri"/>
                  </a:rPr>
                  <a:t>and</a:t>
                </a:r>
                <a:r>
                  <a:rPr lang="en-US" sz="1800" spc="4">
                    <a:latin typeface="Corbel" panose="020B0503020204020204" pitchFamily="34" charset="0"/>
                    <a:cs typeface="Calibri"/>
                  </a:rPr>
                  <a:t> </a:t>
                </a:r>
                <a14:m>
                  <m:oMath xmlns:m="http://schemas.openxmlformats.org/officeDocument/2006/math">
                    <m:r>
                      <a:rPr lang="en-US" sz="1800" b="1" i="1" smtClean="0">
                        <a:latin typeface="Cambria Math" panose="02040503050406030204" pitchFamily="18" charset="0"/>
                        <a:ea typeface="Cambria Math" panose="02040503050406030204" pitchFamily="18" charset="0"/>
                      </a:rPr>
                      <m:t>𝒏</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𝒑</m:t>
                    </m:r>
                  </m:oMath>
                </a14:m>
                <a:r>
                  <a:rPr lang="en-US" sz="1800" b="1" i="1" spc="-4">
                    <a:latin typeface="Corbel" panose="020B0503020204020204" pitchFamily="34" charset="0"/>
                    <a:cs typeface="Calibri"/>
                  </a:rPr>
                  <a:t> </a:t>
                </a:r>
                <a:r>
                  <a:rPr lang="en-US" sz="1800" b="1" spc="-4">
                    <a:latin typeface="Corbel" panose="020B0503020204020204" pitchFamily="34" charset="0"/>
                    <a:cs typeface="Calibri"/>
                  </a:rPr>
                  <a:t>inputs</a:t>
                </a:r>
                <a:endParaRPr lang="en-US" sz="1800" b="1">
                  <a:latin typeface="Corbel" panose="020B0503020204020204" pitchFamily="34" charset="0"/>
                  <a:cs typeface="Calibri"/>
                </a:endParaRPr>
              </a:p>
              <a:p>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a:p>
                <a:r>
                  <a:rPr lang="en-US" sz="1800" spc="-4">
                    <a:latin typeface="Corbel" panose="020B0503020204020204" pitchFamily="34" charset="0"/>
                    <a:cs typeface="Calibri"/>
                  </a:rPr>
                  <a:t>Jacobian is</a:t>
                </a:r>
                <a:r>
                  <a:rPr lang="en-US" sz="1800">
                    <a:latin typeface="Corbel" panose="020B0503020204020204" pitchFamily="34" charset="0"/>
                    <a:cs typeface="Calibri"/>
                  </a:rPr>
                  <a:t> a </a:t>
                </a:r>
                <a14:m>
                  <m:oMath xmlns:m="http://schemas.openxmlformats.org/officeDocument/2006/math">
                    <m:r>
                      <m:rPr>
                        <m:sty m:val="p"/>
                      </m:rPr>
                      <a:rPr lang="en-US" sz="1800" b="0" i="0" smtClean="0">
                        <a:latin typeface="Cambria Math" panose="02040503050406030204" pitchFamily="18" charset="0"/>
                        <a:ea typeface="Cambria Math" panose="02040503050406030204" pitchFamily="18" charset="0"/>
                      </a:rPr>
                      <m:t>m</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oMath>
                </a14:m>
                <a:r>
                  <a:rPr lang="en-US" sz="1800" b="1" i="1" spc="-4">
                    <a:latin typeface="Corbel" panose="020B0503020204020204" pitchFamily="34" charset="0"/>
                    <a:cs typeface="Calibri"/>
                  </a:rPr>
                  <a:t> </a:t>
                </a:r>
                <a:r>
                  <a:rPr lang="en-US" sz="1800" b="1">
                    <a:solidFill>
                      <a:srgbClr val="C00000"/>
                    </a:solidFill>
                    <a:latin typeface="Corbel" panose="020B0503020204020204" pitchFamily="34" charset="0"/>
                    <a:cs typeface="Calibri"/>
                  </a:rPr>
                  <a:t>tensor </a:t>
                </a:r>
                <a:r>
                  <a:rPr lang="en-US" sz="1800">
                    <a:solidFill>
                      <a:srgbClr val="C00000"/>
                    </a:solidFill>
                    <a:latin typeface="Corbel" panose="020B0503020204020204" pitchFamily="34" charset="0"/>
                    <a:cs typeface="Calibri"/>
                  </a:rPr>
                  <a:t>(i.e., matrix of matrices)</a:t>
                </a:r>
                <a:r>
                  <a:rPr lang="en-US" sz="1800" b="1">
                    <a:latin typeface="Corbel" panose="020B0503020204020204" pitchFamily="34" charset="0"/>
                    <a:cs typeface="Calibri"/>
                  </a:rPr>
                  <a:t> </a:t>
                </a:r>
                <a:r>
                  <a:rPr lang="en-US" sz="1800" spc="-4">
                    <a:latin typeface="Corbel" panose="020B0503020204020204" pitchFamily="34" charset="0"/>
                    <a:cs typeface="Calibri"/>
                  </a:rPr>
                  <a:t>of partial derivatives: </a:t>
                </a:r>
              </a:p>
              <a:p>
                <a:endParaRPr lang="en-US" spc="-4">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d>
                            <m:dPr>
                              <m:ctrlPr>
                                <a:rPr lang="en-US" sz="180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a:latin typeface="Cambria Math" panose="02040503050406030204" pitchFamily="18" charset="0"/>
                                    </a:rPr>
                                    <m:t>𝐉</m:t>
                                  </m:r>
                                </m:e>
                                <m:sub>
                                  <m:r>
                                    <a:rPr lang="en-US" sz="1800">
                                      <a:latin typeface="Cambria Math" panose="02040503050406030204" pitchFamily="18" charset="0"/>
                                    </a:rPr>
                                    <m:t>𝐟</m:t>
                                  </m:r>
                                </m:sub>
                              </m:sSub>
                              <m:d>
                                <m:dPr>
                                  <m:ctrlPr>
                                    <a:rPr lang="en-US" sz="1800" i="1">
                                      <a:latin typeface="Cambria Math" panose="02040503050406030204" pitchFamily="18" charset="0"/>
                                    </a:rPr>
                                  </m:ctrlPr>
                                </m:dPr>
                                <m:e>
                                  <m:r>
                                    <a:rPr lang="en-US" sz="1800" smtClean="0">
                                      <a:latin typeface="Cambria Math" panose="02040503050406030204" pitchFamily="18" charset="0"/>
                                    </a:rPr>
                                    <m:t>𝐗</m:t>
                                  </m:r>
                                </m:e>
                              </m:d>
                            </m:e>
                          </m:d>
                        </m:e>
                        <m:sub>
                          <m:r>
                            <a:rPr lang="en-US" sz="1800" smtClean="0">
                              <a:latin typeface="Cambria Math" panose="02040503050406030204" pitchFamily="18" charset="0"/>
                            </a:rPr>
                            <m:t>𝑖𝑗𝑘</m:t>
                          </m:r>
                        </m:sub>
                      </m:sSub>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𝑓</m:t>
                              </m:r>
                            </m:e>
                            <m:sub>
                              <m:r>
                                <a:rPr lang="en-US" sz="1800" smtClean="0">
                                  <a:latin typeface="Cambria Math" panose="02040503050406030204" pitchFamily="18" charset="0"/>
                                </a:rPr>
                                <m:t>𝑖</m:t>
                              </m:r>
                            </m:sub>
                          </m:sSub>
                        </m:num>
                        <m:den>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a:latin typeface="Cambria Math" panose="02040503050406030204" pitchFamily="18" charset="0"/>
                                </a:rPr>
                                <m:t>𝑥</m:t>
                              </m:r>
                            </m:e>
                            <m:sub>
                              <m:r>
                                <a:rPr lang="en-US" sz="1800" smtClean="0">
                                  <a:latin typeface="Cambria Math" panose="02040503050406030204" pitchFamily="18" charset="0"/>
                                </a:rPr>
                                <m:t>𝑗𝑘</m:t>
                              </m:r>
                            </m:sub>
                          </m:sSub>
                        </m:den>
                      </m:f>
                    </m:oMath>
                  </m:oMathPara>
                </a14:m>
                <a:endParaRPr lang="en-US">
                  <a:latin typeface="Corbel" panose="020B0503020204020204" pitchFamily="34" charset="0"/>
                </a:endParaRPr>
              </a:p>
              <a:p>
                <a:pPr marL="114300" indent="0">
                  <a:buNone/>
                </a:pPr>
                <a:endParaRPr lang="en-US">
                  <a:latin typeface="Corbel" panose="020B0503020204020204" pitchFamily="34" charset="0"/>
                </a:endParaRPr>
              </a:p>
              <a:p>
                <a:r>
                  <a:rPr lang="en-US">
                    <a:latin typeface="Corbel" panose="020B0503020204020204" pitchFamily="34" charset="0"/>
                  </a:rPr>
                  <a:t>The Jacobian math holds if you keep adding </a:t>
                </a:r>
                <a:r>
                  <a:rPr lang="en-US">
                    <a:solidFill>
                      <a:srgbClr val="C00000"/>
                    </a:solidFill>
                    <a:latin typeface="Corbel" panose="020B0503020204020204" pitchFamily="34" charset="0"/>
                  </a:rPr>
                  <a:t>more dimensions</a:t>
                </a:r>
                <a:r>
                  <a:rPr lang="en-US">
                    <a:latin typeface="Corbel" panose="020B0503020204020204" pitchFamily="34" charset="0"/>
                  </a:rPr>
                  <a:t> to the input or output. </a:t>
                </a:r>
              </a:p>
              <a:p>
                <a:endParaRPr lang="en-US">
                  <a:latin typeface="Corbel" panose="020B0503020204020204" pitchFamily="34" charset="0"/>
                </a:endParaRPr>
              </a:p>
              <a:p>
                <a:pPr marL="114300" indent="0">
                  <a:buNone/>
                </a:pPr>
                <a:endParaRPr lang="en-US">
                  <a:latin typeface="Corbel" panose="020B0503020204020204" pitchFamily="34" charset="0"/>
                </a:endParaRPr>
              </a:p>
              <a:p>
                <a:endParaRPr lang="en-US">
                  <a:latin typeface="Corbel" panose="020B0503020204020204" pitchFamily="34" charset="0"/>
                </a:endParaRPr>
              </a:p>
              <a:p>
                <a:endParaRPr lang="en-US">
                  <a:latin typeface="Corbel" panose="020B0503020204020204" pitchFamily="34" charset="0"/>
                </a:endParaRPr>
              </a:p>
            </p:txBody>
          </p:sp>
        </mc:Choice>
        <mc:Fallback xmlns="">
          <p:sp>
            <p:nvSpPr>
              <p:cNvPr id="3" name="Content Placeholder 2">
                <a:extLst>
                  <a:ext uri="{FF2B5EF4-FFF2-40B4-BE49-F238E27FC236}">
                    <a16:creationId xmlns:a16="http://schemas.microsoft.com/office/drawing/2014/main" id="{3FB02C3A-E69B-3079-17D2-03A1E0623FD5}"/>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528" t="-25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9DF2741-0F1D-D853-E9D2-502AD52F6E88}"/>
                  </a:ext>
                </a:extLst>
              </p:cNvPr>
              <p:cNvSpPr txBox="1"/>
              <p:nvPr/>
            </p:nvSpPr>
            <p:spPr>
              <a:xfrm>
                <a:off x="1172997" y="1446282"/>
                <a:ext cx="7838380" cy="973280"/>
              </a:xfrm>
              <a:prstGeom prst="rect">
                <a:avLst/>
              </a:prstGeom>
              <a:noFill/>
            </p:spPr>
            <p:txBody>
              <a:bodyPr wrap="square">
                <a:spAutoFit/>
              </a:bodyPr>
              <a:lstStyle/>
              <a:p>
                <a14:m>
                  <m:oMath xmlns:m="http://schemas.openxmlformats.org/officeDocument/2006/math">
                    <m:r>
                      <a:rPr lang="en-US" sz="2000" smtClean="0">
                        <a:latin typeface="Cambria Math" panose="02040503050406030204" pitchFamily="18" charset="0"/>
                      </a:rPr>
                      <m:t>𝐟</m:t>
                    </m:r>
                    <m:d>
                      <m:dPr>
                        <m:ctrlPr>
                          <a:rPr lang="en-US" sz="2000" i="1" smtClean="0">
                            <a:latin typeface="Cambria Math" panose="02040503050406030204" pitchFamily="18" charset="0"/>
                          </a:rPr>
                        </m:ctrlPr>
                      </m:dPr>
                      <m:e>
                        <m:r>
                          <a:rPr lang="en-US" sz="2000" smtClean="0">
                            <a:latin typeface="Cambria Math" panose="02040503050406030204" pitchFamily="18" charset="0"/>
                          </a:rPr>
                          <m:t>𝐗</m:t>
                        </m:r>
                      </m:e>
                    </m:d>
                    <m:r>
                      <a:rPr lang="en-US" sz="2000" smtClean="0">
                        <a:latin typeface="Cambria Math" panose="02040503050406030204" pitchFamily="18" charset="0"/>
                      </a:rPr>
                      <m:t>=</m:t>
                    </m:r>
                    <m:d>
                      <m:dPr>
                        <m:begChr m:val="["/>
                        <m:endChr m:val="]"/>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𝑓</m:t>
                            </m:r>
                          </m:e>
                          <m:sub>
                            <m:r>
                              <a:rPr lang="en-US" sz="2000" smtClean="0">
                                <a:latin typeface="Cambria Math" panose="02040503050406030204" pitchFamily="18" charset="0"/>
                              </a:rPr>
                              <m:t>1</m:t>
                            </m:r>
                          </m:sub>
                        </m:sSub>
                        <m:d>
                          <m:dPr>
                            <m:ctrlPr>
                              <a:rPr lang="en-US" sz="2000" i="1" smtClean="0">
                                <a:latin typeface="Cambria Math" panose="02040503050406030204" pitchFamily="18" charset="0"/>
                              </a:rPr>
                            </m:ctrlPr>
                          </m:dPr>
                          <m:e>
                            <m:r>
                              <a:rPr lang="en-US" sz="2000">
                                <a:latin typeface="Cambria Math" panose="02040503050406030204" pitchFamily="18" charset="0"/>
                              </a:rPr>
                              <m:t>𝐗</m:t>
                            </m:r>
                          </m:e>
                        </m:d>
                        <m:r>
                          <a:rPr lang="en-US" sz="2000" smtClean="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𝑓</m:t>
                            </m:r>
                          </m:e>
                          <m:sub>
                            <m:r>
                              <a:rPr lang="en-US" sz="2000" smtClean="0">
                                <a:latin typeface="Cambria Math" panose="02040503050406030204" pitchFamily="18" charset="0"/>
                              </a:rPr>
                              <m:t>𝑚</m:t>
                            </m:r>
                          </m:sub>
                        </m:sSub>
                        <m:d>
                          <m:dPr>
                            <m:ctrlPr>
                              <a:rPr lang="en-US" sz="2000" i="1">
                                <a:latin typeface="Cambria Math" panose="02040503050406030204" pitchFamily="18" charset="0"/>
                              </a:rPr>
                            </m:ctrlPr>
                          </m:dPr>
                          <m:e>
                            <m:r>
                              <a:rPr lang="en-US" sz="2000">
                                <a:latin typeface="Cambria Math" panose="02040503050406030204" pitchFamily="18" charset="0"/>
                              </a:rPr>
                              <m:t>𝐗</m:t>
                            </m:r>
                          </m:e>
                        </m:d>
                      </m:e>
                    </m:d>
                    <m:r>
                      <a:rPr lang="en-US" sz="2000">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ℝ</m:t>
                        </m:r>
                      </m:e>
                      <m:sup>
                        <m:r>
                          <a:rPr lang="en-US" sz="2000" smtClean="0">
                            <a:latin typeface="Cambria Math" panose="02040503050406030204" pitchFamily="18" charset="0"/>
                            <a:ea typeface="Cambria Math" panose="02040503050406030204" pitchFamily="18" charset="0"/>
                          </a:rPr>
                          <m:t>𝑚</m:t>
                        </m:r>
                      </m:sup>
                    </m:sSup>
                  </m:oMath>
                </a14:m>
                <a:r>
                  <a:rPr lang="en-US" sz="2000">
                    <a:latin typeface="Corbel" panose="020B0503020204020204" pitchFamily="34" charset="0"/>
                    <a:ea typeface="Tahoma" panose="020B0604030504040204" pitchFamily="34" charset="0"/>
                    <a:cs typeface="Tahoma" panose="020B0604030504040204" pitchFamily="34" charset="0"/>
                  </a:rPr>
                  <a:t>, where </a:t>
                </a:r>
                <a14:m>
                  <m:oMath xmlns:m="http://schemas.openxmlformats.org/officeDocument/2006/math">
                    <m:r>
                      <a:rPr lang="en-US" sz="2000">
                        <a:latin typeface="Cambria Math" panose="02040503050406030204" pitchFamily="18" charset="0"/>
                      </a:rPr>
                      <m:t>𝐗</m:t>
                    </m:r>
                    <m:r>
                      <a:rPr lang="en-US" sz="2000" smtClean="0">
                        <a:latin typeface="Cambria Math" panose="02040503050406030204" pitchFamily="18" charset="0"/>
                      </a:rPr>
                      <m:t>=</m:t>
                    </m:r>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m:rPr>
                                      <m:brk m:alnAt="7"/>
                                    </m:rPr>
                                    <a:rPr lang="en-US" sz="2000">
                                      <a:latin typeface="Cambria Math" panose="02040503050406030204" pitchFamily="18" charset="0"/>
                                    </a:rPr>
                                    <m:t>𝑥</m:t>
                                  </m:r>
                                </m:e>
                                <m:sub>
                                  <m:r>
                                    <a:rPr lang="en-US" sz="2000">
                                      <a:latin typeface="Cambria Math" panose="02040503050406030204" pitchFamily="18" charset="0"/>
                                    </a:rPr>
                                    <m:t>11</m:t>
                                  </m:r>
                                </m:sub>
                              </m:sSub>
                            </m:e>
                            <m:e>
                              <m:r>
                                <a:rPr lang="en-US" sz="2000">
                                  <a:latin typeface="Cambria Math" panose="02040503050406030204" pitchFamily="18" charset="0"/>
                                </a:rPr>
                                <m:t>⋯</m:t>
                              </m:r>
                            </m:e>
                            <m:e>
                              <m:sSub>
                                <m:sSubPr>
                                  <m:ctrlPr>
                                    <a:rPr lang="en-US" sz="2000" i="1">
                                      <a:latin typeface="Cambria Math" panose="02040503050406030204" pitchFamily="18" charset="0"/>
                                    </a:rPr>
                                  </m:ctrlPr>
                                </m:sSubPr>
                                <m:e>
                                  <m:r>
                                    <m:rPr>
                                      <m:brk m:alnAt="7"/>
                                    </m:rPr>
                                    <a:rPr lang="en-US" sz="2000">
                                      <a:latin typeface="Cambria Math" panose="02040503050406030204" pitchFamily="18" charset="0"/>
                                    </a:rPr>
                                    <m:t>𝑥</m:t>
                                  </m:r>
                                </m:e>
                                <m:sub>
                                  <m:r>
                                    <a:rPr lang="en-US" sz="2000">
                                      <a:latin typeface="Cambria Math" panose="02040503050406030204" pitchFamily="18" charset="0"/>
                                    </a:rPr>
                                    <m:t>1</m:t>
                                  </m:r>
                                  <m:r>
                                    <a:rPr lang="en-US" sz="2000">
                                      <a:latin typeface="Cambria Math" panose="02040503050406030204" pitchFamily="18" charset="0"/>
                                    </a:rPr>
                                    <m:t>𝑝</m:t>
                                  </m:r>
                                </m:sub>
                              </m:sSub>
                            </m:e>
                          </m:mr>
                          <m:mr>
                            <m:e>
                              <m:r>
                                <a:rPr lang="en-US" sz="2000">
                                  <a:latin typeface="Cambria Math" panose="02040503050406030204" pitchFamily="18" charset="0"/>
                                </a:rPr>
                                <m:t>⋮</m:t>
                              </m:r>
                            </m:e>
                            <m:e>
                              <m:r>
                                <a:rPr lang="en-US" sz="2000">
                                  <a:latin typeface="Cambria Math" panose="02040503050406030204" pitchFamily="18" charset="0"/>
                                </a:rPr>
                                <m:t>⋱</m:t>
                              </m:r>
                            </m:e>
                            <m:e>
                              <m:r>
                                <a:rPr lang="en-US" sz="2000">
                                  <a:latin typeface="Cambria Math" panose="02040503050406030204" pitchFamily="18" charset="0"/>
                                </a:rPr>
                                <m:t>⋮</m:t>
                              </m:r>
                            </m:e>
                          </m:mr>
                          <m:mr>
                            <m:e>
                              <m:sSub>
                                <m:sSubPr>
                                  <m:ctrlPr>
                                    <a:rPr lang="en-US" sz="2000" i="1">
                                      <a:latin typeface="Cambria Math" panose="02040503050406030204" pitchFamily="18" charset="0"/>
                                    </a:rPr>
                                  </m:ctrlPr>
                                </m:sSubPr>
                                <m:e>
                                  <m:r>
                                    <m:rPr>
                                      <m:brk m:alnAt="7"/>
                                    </m:rPr>
                                    <a:rPr lang="en-US" sz="2000">
                                      <a:latin typeface="Cambria Math" panose="02040503050406030204" pitchFamily="18" charset="0"/>
                                    </a:rPr>
                                    <m:t>𝑥</m:t>
                                  </m:r>
                                </m:e>
                                <m:sub>
                                  <m:r>
                                    <a:rPr lang="en-US" sz="2000">
                                      <a:latin typeface="Cambria Math" panose="02040503050406030204" pitchFamily="18" charset="0"/>
                                    </a:rPr>
                                    <m:t>𝑛</m:t>
                                  </m:r>
                                  <m:r>
                                    <a:rPr lang="en-US" sz="2000">
                                      <a:latin typeface="Cambria Math" panose="02040503050406030204" pitchFamily="18" charset="0"/>
                                    </a:rPr>
                                    <m:t>1</m:t>
                                  </m:r>
                                </m:sub>
                              </m:sSub>
                            </m:e>
                            <m:e>
                              <m:r>
                                <a:rPr lang="en-US" sz="2000">
                                  <a:latin typeface="Cambria Math" panose="02040503050406030204" pitchFamily="18" charset="0"/>
                                </a:rPr>
                                <m:t>⋯</m:t>
                              </m:r>
                            </m:e>
                            <m:e>
                              <m:sSub>
                                <m:sSubPr>
                                  <m:ctrlPr>
                                    <a:rPr lang="en-US" sz="2000" i="1">
                                      <a:latin typeface="Cambria Math" panose="02040503050406030204" pitchFamily="18" charset="0"/>
                                    </a:rPr>
                                  </m:ctrlPr>
                                </m:sSubPr>
                                <m:e>
                                  <m:r>
                                    <m:rPr>
                                      <m:brk m:alnAt="7"/>
                                    </m:rPr>
                                    <a:rPr lang="en-US" sz="2000">
                                      <a:latin typeface="Cambria Math" panose="02040503050406030204" pitchFamily="18" charset="0"/>
                                    </a:rPr>
                                    <m:t>𝑥</m:t>
                                  </m:r>
                                </m:e>
                                <m:sub>
                                  <m:r>
                                    <a:rPr lang="en-US" sz="2000">
                                      <a:latin typeface="Cambria Math" panose="02040503050406030204" pitchFamily="18" charset="0"/>
                                    </a:rPr>
                                    <m:t>𝑛𝑝</m:t>
                                  </m:r>
                                </m:sub>
                              </m:sSub>
                            </m:e>
                          </m:mr>
                        </m:m>
                      </m:e>
                    </m:d>
                    <m:r>
                      <a:rPr lang="en-US" sz="2000" smtClean="0">
                        <a:latin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ℝ</m:t>
                        </m:r>
                      </m:e>
                      <m:sup>
                        <m:r>
                          <a:rPr lang="en-US" sz="2000" smtClean="0">
                            <a:latin typeface="Cambria Math" panose="02040503050406030204" pitchFamily="18" charset="0"/>
                            <a:ea typeface="Cambria Math" panose="02040503050406030204" pitchFamily="18" charset="0"/>
                          </a:rPr>
                          <m:t>𝑛</m:t>
                        </m:r>
                        <m:r>
                          <a:rPr lang="en-US" sz="2000" smtClean="0">
                            <a:latin typeface="Cambria Math" panose="02040503050406030204" pitchFamily="18" charset="0"/>
                            <a:ea typeface="Cambria Math" panose="02040503050406030204" pitchFamily="18" charset="0"/>
                          </a:rPr>
                          <m:t>×</m:t>
                        </m:r>
                        <m:r>
                          <a:rPr lang="en-US" sz="2000" smtClean="0">
                            <a:latin typeface="Cambria Math" panose="02040503050406030204" pitchFamily="18" charset="0"/>
                            <a:ea typeface="Cambria Math" panose="02040503050406030204" pitchFamily="18" charset="0"/>
                          </a:rPr>
                          <m:t>𝑝</m:t>
                        </m:r>
                      </m:sup>
                    </m:sSup>
                  </m:oMath>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37" name="TextBox 36">
                <a:extLst>
                  <a:ext uri="{FF2B5EF4-FFF2-40B4-BE49-F238E27FC236}">
                    <a16:creationId xmlns:a16="http://schemas.microsoft.com/office/drawing/2014/main" id="{99DF2741-0F1D-D853-E9D2-502AD52F6E88}"/>
                  </a:ext>
                </a:extLst>
              </p:cNvPr>
              <p:cNvSpPr txBox="1">
                <a:spLocks noRot="1" noChangeAspect="1" noMove="1" noResize="1" noEditPoints="1" noAdjustHandles="1" noChangeArrowheads="1" noChangeShapeType="1" noTextEdit="1"/>
              </p:cNvSpPr>
              <p:nvPr/>
            </p:nvSpPr>
            <p:spPr>
              <a:xfrm>
                <a:off x="1172997" y="1446282"/>
                <a:ext cx="7838380" cy="973280"/>
              </a:xfrm>
              <a:prstGeom prst="rect">
                <a:avLst/>
              </a:prstGeom>
              <a:blipFill>
                <a:blip r:embed="rId4"/>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9322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GitHub - spartrekus/Totally-Libre-Free-GNU-Matrix-Wallpaper-1920x1080: This  wallpaper was realized under GNU Linux with ncmatrix, totally free and pure  GNU ! I used X11 and import root.">
            <a:extLst>
              <a:ext uri="{FF2B5EF4-FFF2-40B4-BE49-F238E27FC236}">
                <a16:creationId xmlns:a16="http://schemas.microsoft.com/office/drawing/2014/main" id="{DA7D1E59-1777-F333-FCF8-8E72C4F5EB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43ACE6-351C-F292-3E50-FFA5F0054C27}"/>
              </a:ext>
            </a:extLst>
          </p:cNvPr>
          <p:cNvSpPr>
            <a:spLocks noGrp="1"/>
          </p:cNvSpPr>
          <p:nvPr>
            <p:ph type="title"/>
          </p:nvPr>
        </p:nvSpPr>
        <p:spPr/>
        <p:txBody>
          <a:bodyPr>
            <a:normAutofit fontScale="90000"/>
          </a:bodyPr>
          <a:lstStyle/>
          <a:p>
            <a:r>
              <a:rPr lang="en-US" b="1">
                <a:solidFill>
                  <a:schemeClr val="bg1"/>
                </a:solidFill>
                <a:highlight>
                  <a:srgbClr val="000000"/>
                </a:highlight>
              </a:rPr>
              <a:t>Why Use Matrix/Tensor Form? </a:t>
            </a:r>
          </a:p>
        </p:txBody>
      </p:sp>
      <p:sp>
        <p:nvSpPr>
          <p:cNvPr id="3" name="Content Placeholder 2">
            <a:extLst>
              <a:ext uri="{FF2B5EF4-FFF2-40B4-BE49-F238E27FC236}">
                <a16:creationId xmlns:a16="http://schemas.microsoft.com/office/drawing/2014/main" id="{725EA8F5-C2C4-8A38-0B5E-4A969D4DB876}"/>
              </a:ext>
            </a:extLst>
          </p:cNvPr>
          <p:cNvSpPr>
            <a:spLocks noGrp="1"/>
          </p:cNvSpPr>
          <p:nvPr>
            <p:ph idx="1"/>
          </p:nvPr>
        </p:nvSpPr>
        <p:spPr/>
        <p:txBody>
          <a:bodyPr/>
          <a:lstStyle/>
          <a:p>
            <a:pPr marL="114300" indent="0">
              <a:buNone/>
            </a:pPr>
            <a:r>
              <a:rPr lang="en-US">
                <a:ln w="12700">
                  <a:solidFill>
                    <a:schemeClr val="bg1"/>
                  </a:solidFill>
                </a:ln>
                <a:solidFill>
                  <a:schemeClr val="bg1"/>
                </a:solidFill>
                <a:highlight>
                  <a:srgbClr val="000000"/>
                </a:highlight>
                <a:latin typeface="Corbel" panose="020B0503020204020204" pitchFamily="34" charset="0"/>
              </a:rPr>
              <a:t>In essence, matrix form (multi-variate calculus) is just an extension of single-variable calculus.</a:t>
            </a:r>
          </a:p>
          <a:p>
            <a:pPr marL="114300" indent="0">
              <a:buNone/>
            </a:pPr>
            <a:endParaRPr lang="en-US">
              <a:ln w="12700">
                <a:solidFill>
                  <a:schemeClr val="bg1"/>
                </a:solidFill>
              </a:ln>
              <a:solidFill>
                <a:schemeClr val="bg1"/>
              </a:solidFill>
              <a:highlight>
                <a:srgbClr val="000000"/>
              </a:highlight>
              <a:latin typeface="Corbel" panose="020B0503020204020204" pitchFamily="34" charset="0"/>
            </a:endParaRPr>
          </a:p>
          <a:p>
            <a:pPr marL="114300" indent="0">
              <a:buNone/>
            </a:pPr>
            <a:r>
              <a:rPr lang="en-US">
                <a:ln w="12700">
                  <a:solidFill>
                    <a:schemeClr val="bg1"/>
                  </a:solidFill>
                </a:ln>
                <a:solidFill>
                  <a:schemeClr val="bg1"/>
                </a:solidFill>
                <a:highlight>
                  <a:srgbClr val="000000"/>
                </a:highlight>
                <a:latin typeface="Corbel" panose="020B0503020204020204" pitchFamily="34" charset="0"/>
              </a:rPr>
              <a:t>Two reasons: </a:t>
            </a:r>
          </a:p>
          <a:p>
            <a:r>
              <a:rPr lang="en-US">
                <a:ln w="12700">
                  <a:solidFill>
                    <a:schemeClr val="bg1"/>
                  </a:solidFill>
                </a:ln>
                <a:solidFill>
                  <a:schemeClr val="bg1"/>
                </a:solidFill>
                <a:highlight>
                  <a:srgbClr val="000000"/>
                </a:highlight>
                <a:latin typeface="Corbel" panose="020B0503020204020204" pitchFamily="34" charset="0"/>
              </a:rPr>
              <a:t>Compact derivations:  with matrix form calculations we can compute a concise statements. </a:t>
            </a:r>
          </a:p>
          <a:p>
            <a:endParaRPr lang="en-US">
              <a:ln w="12700">
                <a:solidFill>
                  <a:schemeClr val="bg1"/>
                </a:solidFill>
              </a:ln>
              <a:solidFill>
                <a:schemeClr val="bg1"/>
              </a:solidFill>
              <a:highlight>
                <a:srgbClr val="000000"/>
              </a:highlight>
              <a:latin typeface="Corbel" panose="020B0503020204020204" pitchFamily="34" charset="0"/>
            </a:endParaRPr>
          </a:p>
          <a:p>
            <a:r>
              <a:rPr lang="en-US">
                <a:ln w="12700">
                  <a:solidFill>
                    <a:schemeClr val="bg1"/>
                  </a:solidFill>
                </a:ln>
                <a:solidFill>
                  <a:schemeClr val="bg1"/>
                </a:solidFill>
                <a:highlight>
                  <a:srgbClr val="000000"/>
                </a:highlight>
                <a:latin typeface="Corbel" panose="020B0503020204020204" pitchFamily="34" charset="0"/>
              </a:rPr>
              <a:t>Implementing algorithms in matrix form is much faster. </a:t>
            </a:r>
          </a:p>
          <a:p>
            <a:pPr lvl="1"/>
            <a:r>
              <a:rPr lang="en-US">
                <a:ln w="12700">
                  <a:solidFill>
                    <a:schemeClr val="bg1"/>
                  </a:solidFill>
                </a:ln>
                <a:solidFill>
                  <a:schemeClr val="bg1"/>
                </a:solidFill>
                <a:highlight>
                  <a:srgbClr val="000000"/>
                </a:highlight>
                <a:latin typeface="Corbel" panose="020B0503020204020204" pitchFamily="34" charset="0"/>
              </a:rPr>
              <a:t>GPUs are optimized for VERY FAST matrix/tensor operations. </a:t>
            </a:r>
          </a:p>
        </p:txBody>
      </p:sp>
      <p:pic>
        <p:nvPicPr>
          <p:cNvPr id="1028" name="Picture 4" descr="kisspng-morpheus-the-matrix-neo-red-pill-and-blue-pill-you-good-pills-will-play-5adf94a99c4d73.4062390915246020256402  – MMA Coach">
            <a:extLst>
              <a:ext uri="{FF2B5EF4-FFF2-40B4-BE49-F238E27FC236}">
                <a16:creationId xmlns:a16="http://schemas.microsoft.com/office/drawing/2014/main" id="{7DCFB521-7D18-413F-767B-589D90BCC7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1354"/>
          <a:stretch/>
        </p:blipFill>
        <p:spPr bwMode="auto">
          <a:xfrm>
            <a:off x="6400800" y="2879574"/>
            <a:ext cx="2494352" cy="213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7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54A2-032A-CDC0-AFBD-906176CCBF5D}"/>
              </a:ext>
            </a:extLst>
          </p:cNvPr>
          <p:cNvSpPr>
            <a:spLocks noGrp="1"/>
          </p:cNvSpPr>
          <p:nvPr>
            <p:ph type="title"/>
          </p:nvPr>
        </p:nvSpPr>
        <p:spPr/>
        <p:txBody>
          <a:bodyPr>
            <a:normAutofit/>
          </a:bodyPr>
          <a:lstStyle/>
          <a:p>
            <a:r>
              <a:rPr lang="en-US"/>
              <a:t>Chain Rule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1CAFCF-7181-28A1-A642-63B2F4C1DBBC}"/>
                  </a:ext>
                </a:extLst>
              </p:cNvPr>
              <p:cNvSpPr>
                <a:spLocks noGrp="1"/>
              </p:cNvSpPr>
              <p:nvPr>
                <p:ph type="body" sz="quarter" idx="16"/>
              </p:nvPr>
            </p:nvSpPr>
            <p:spPr/>
            <p:txBody>
              <a:bodyPr>
                <a:normAutofit/>
              </a:bodyPr>
              <a:lstStyle/>
              <a:p>
                <a:r>
                  <a:rPr lang="en-US" sz="2400"/>
                  <a:t>Function composition: </a:t>
                </a:r>
              </a:p>
              <a:p>
                <a:pPr marL="114300" indent="0">
                  <a:buNone/>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𝑧</m:t>
                      </m:r>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rPr>
                        <m:t>𝑦</m:t>
                      </m:r>
                      <m:d>
                        <m:dPr>
                          <m:ctrlPr>
                            <a:rPr lang="en-US" sz="2400" i="1" dirty="0">
                              <a:latin typeface="Cambria Math" panose="02040503050406030204" pitchFamily="18" charset="0"/>
                            </a:rPr>
                          </m:ctrlPr>
                        </m:dPr>
                        <m:e>
                          <m:r>
                            <a:rPr lang="en-US" sz="2400" i="1" dirty="0">
                              <a:latin typeface="Cambria Math" panose="02040503050406030204" pitchFamily="18" charset="0"/>
                            </a:rPr>
                            <m:t>𝑥</m:t>
                          </m:r>
                        </m:e>
                      </m:d>
                      <m:r>
                        <a:rPr lang="en-US" sz="2400" b="0" i="1" dirty="0" smtClean="0">
                          <a:latin typeface="Cambria Math" panose="02040503050406030204" pitchFamily="18" charset="0"/>
                        </a:rPr>
                        <m:t>=</m:t>
                      </m:r>
                      <m:r>
                        <a:rPr lang="en-US" sz="2400" i="1" dirty="0">
                          <a:latin typeface="Cambria Math" panose="02040503050406030204" pitchFamily="18" charset="0"/>
                        </a:rPr>
                        <m:t>𝑧</m:t>
                      </m:r>
                      <m:d>
                        <m:dPr>
                          <m:ctrlPr>
                            <a:rPr lang="en-US" sz="2400" i="1" dirty="0">
                              <a:latin typeface="Cambria Math" panose="02040503050406030204" pitchFamily="18" charset="0"/>
                            </a:rPr>
                          </m:ctrlPr>
                        </m:dPr>
                        <m:e>
                          <m:r>
                            <a:rPr lang="en-US" sz="2400" i="1" dirty="0">
                              <a:latin typeface="Cambria Math" panose="02040503050406030204" pitchFamily="18" charset="0"/>
                            </a:rPr>
                            <m:t>𝑦</m:t>
                          </m:r>
                          <m:d>
                            <m:dPr>
                              <m:ctrlPr>
                                <a:rPr lang="en-US" sz="2400" i="1" dirty="0">
                                  <a:latin typeface="Cambria Math" panose="02040503050406030204" pitchFamily="18" charset="0"/>
                                </a:rPr>
                              </m:ctrlPr>
                            </m:dPr>
                            <m:e>
                              <m:r>
                                <a:rPr lang="en-US" sz="2400" i="1" dirty="0">
                                  <a:latin typeface="Cambria Math" panose="02040503050406030204" pitchFamily="18" charset="0"/>
                                </a:rPr>
                                <m:t>𝑥</m:t>
                              </m:r>
                            </m:e>
                          </m:d>
                        </m:e>
                      </m:d>
                      <m:r>
                        <a:rPr lang="en-US" sz="2400" b="0" i="1" dirty="0" smtClean="0">
                          <a:latin typeface="Cambria Math" panose="02040503050406030204" pitchFamily="18" charset="0"/>
                        </a:rPr>
                        <m:t>= </m:t>
                      </m:r>
                      <m:r>
                        <a:rPr lang="en-US" sz="2400" i="1" dirty="0" smtClean="0">
                          <a:latin typeface="Cambria Math" panose="02040503050406030204" pitchFamily="18" charset="0"/>
                        </a:rPr>
                        <m:t>𝑧</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𝑥</m:t>
                          </m:r>
                        </m:e>
                      </m:d>
                    </m:oMath>
                  </m:oMathPara>
                </a14:m>
                <a:endParaRPr lang="en-US" sz="2400"/>
              </a:p>
              <a:p>
                <a:endParaRPr lang="en-US" sz="2400"/>
              </a:p>
              <a:p>
                <a:endParaRPr lang="en-US" sz="2400"/>
              </a:p>
              <a:p>
                <a:pPr marL="114300" indent="0">
                  <a:buNone/>
                </a:pPr>
                <a:endParaRPr lang="en-US" sz="2400"/>
              </a:p>
              <a:p>
                <a:pPr marL="114300" indent="0">
                  <a:buNone/>
                </a:pPr>
                <a:r>
                  <a:rPr lang="en-US" sz="2400"/>
                  <a:t>Then: </a:t>
                </a:r>
              </a:p>
            </p:txBody>
          </p:sp>
        </mc:Choice>
        <mc:Fallback xmlns="">
          <p:sp>
            <p:nvSpPr>
              <p:cNvPr id="3" name="Content Placeholder 2">
                <a:extLst>
                  <a:ext uri="{FF2B5EF4-FFF2-40B4-BE49-F238E27FC236}">
                    <a16:creationId xmlns:a16="http://schemas.microsoft.com/office/drawing/2014/main" id="{D11CAFCF-7181-28A1-A642-63B2F4C1DBBC}"/>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1056" t="-2772"/>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473451DD-21E3-FDCC-85F0-4F2C3C47C9D3}"/>
              </a:ext>
            </a:extLst>
          </p:cNvPr>
          <p:cNvSpPr/>
          <p:nvPr/>
        </p:nvSpPr>
        <p:spPr>
          <a:xfrm>
            <a:off x="7449714" y="1455472"/>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5" name="Oval 4">
            <a:extLst>
              <a:ext uri="{FF2B5EF4-FFF2-40B4-BE49-F238E27FC236}">
                <a16:creationId xmlns:a16="http://schemas.microsoft.com/office/drawing/2014/main" id="{53C9465D-7607-3391-B7FE-F1F87214E6C1}"/>
              </a:ext>
            </a:extLst>
          </p:cNvPr>
          <p:cNvSpPr/>
          <p:nvPr/>
        </p:nvSpPr>
        <p:spPr>
          <a:xfrm>
            <a:off x="7449714" y="2181066"/>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6" name="Oval 5">
            <a:extLst>
              <a:ext uri="{FF2B5EF4-FFF2-40B4-BE49-F238E27FC236}">
                <a16:creationId xmlns:a16="http://schemas.microsoft.com/office/drawing/2014/main" id="{F68DF992-BE99-E8F3-29D7-7FB8AA6C80D4}"/>
              </a:ext>
            </a:extLst>
          </p:cNvPr>
          <p:cNvSpPr/>
          <p:nvPr/>
        </p:nvSpPr>
        <p:spPr>
          <a:xfrm>
            <a:off x="7449714" y="739051"/>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7" name="Straight Arrow Connector 6">
            <a:extLst>
              <a:ext uri="{FF2B5EF4-FFF2-40B4-BE49-F238E27FC236}">
                <a16:creationId xmlns:a16="http://schemas.microsoft.com/office/drawing/2014/main" id="{7E595EC2-A7CD-C519-FFA6-9A362E1F7923}"/>
              </a:ext>
            </a:extLst>
          </p:cNvPr>
          <p:cNvCxnSpPr>
            <a:cxnSpLocks/>
            <a:stCxn id="4" idx="0"/>
            <a:endCxn id="6" idx="4"/>
          </p:cNvCxnSpPr>
          <p:nvPr/>
        </p:nvCxnSpPr>
        <p:spPr>
          <a:xfrm flipV="1">
            <a:off x="7593406" y="1017725"/>
            <a:ext cx="0" cy="437747"/>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5FA3EBB-AC63-5177-6CE9-2CC0595FAC23}"/>
              </a:ext>
            </a:extLst>
          </p:cNvPr>
          <p:cNvCxnSpPr>
            <a:cxnSpLocks/>
            <a:stCxn id="5" idx="0"/>
            <a:endCxn id="4" idx="4"/>
          </p:cNvCxnSpPr>
          <p:nvPr/>
        </p:nvCxnSpPr>
        <p:spPr>
          <a:xfrm flipV="1">
            <a:off x="7593406" y="1734146"/>
            <a:ext cx="0" cy="44692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B6FD7F2-EB0D-4D06-63DB-45262ED0FD8C}"/>
                  </a:ext>
                </a:extLst>
              </p:cNvPr>
              <p:cNvSpPr txBox="1"/>
              <p:nvPr/>
            </p:nvSpPr>
            <p:spPr>
              <a:xfrm>
                <a:off x="7737097" y="611476"/>
                <a:ext cx="28738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𝑧</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FB6FD7F2-EB0D-4D06-63DB-45262ED0FD8C}"/>
                  </a:ext>
                </a:extLst>
              </p:cNvPr>
              <p:cNvSpPr txBox="1">
                <a:spLocks noRot="1" noChangeAspect="1" noMove="1" noResize="1" noEditPoints="1" noAdjustHandles="1" noChangeArrowheads="1" noChangeShapeType="1" noTextEdit="1"/>
              </p:cNvSpPr>
              <p:nvPr/>
            </p:nvSpPr>
            <p:spPr>
              <a:xfrm>
                <a:off x="7737097" y="611476"/>
                <a:ext cx="287383" cy="461665"/>
              </a:xfrm>
              <a:prstGeom prst="rect">
                <a:avLst/>
              </a:prstGeom>
              <a:blipFill>
                <a:blip r:embed="rId3"/>
                <a:stretch>
                  <a:fillRect r="-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9F0F0D-3665-A449-776C-89F0556C7220}"/>
                  </a:ext>
                </a:extLst>
              </p:cNvPr>
              <p:cNvSpPr txBox="1"/>
              <p:nvPr/>
            </p:nvSpPr>
            <p:spPr>
              <a:xfrm>
                <a:off x="7707613" y="1331747"/>
                <a:ext cx="40031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𝑦</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919F0F0D-3665-A449-776C-89F0556C7220}"/>
                  </a:ext>
                </a:extLst>
              </p:cNvPr>
              <p:cNvSpPr txBox="1">
                <a:spLocks noRot="1" noChangeAspect="1" noMove="1" noResize="1" noEditPoints="1" noAdjustHandles="1" noChangeArrowheads="1" noChangeShapeType="1" noTextEdit="1"/>
              </p:cNvSpPr>
              <p:nvPr/>
            </p:nvSpPr>
            <p:spPr>
              <a:xfrm>
                <a:off x="7707613" y="1331747"/>
                <a:ext cx="400310" cy="461665"/>
              </a:xfrm>
              <a:prstGeom prst="rect">
                <a:avLst/>
              </a:prstGeom>
              <a:blipFill>
                <a:blip r:embed="rId4"/>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35096F-7038-A5AC-C4C6-6236505AE027}"/>
                  </a:ext>
                </a:extLst>
              </p:cNvPr>
              <p:cNvSpPr txBox="1"/>
              <p:nvPr/>
            </p:nvSpPr>
            <p:spPr>
              <a:xfrm>
                <a:off x="7694976" y="2048788"/>
                <a:ext cx="4572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𝑥</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3035096F-7038-A5AC-C4C6-6236505AE027}"/>
                  </a:ext>
                </a:extLst>
              </p:cNvPr>
              <p:cNvSpPr txBox="1">
                <a:spLocks noRot="1" noChangeAspect="1" noMove="1" noResize="1" noEditPoints="1" noAdjustHandles="1" noChangeArrowheads="1" noChangeShapeType="1" noTextEdit="1"/>
              </p:cNvSpPr>
              <p:nvPr/>
            </p:nvSpPr>
            <p:spPr>
              <a:xfrm>
                <a:off x="7694976" y="2048788"/>
                <a:ext cx="457200"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ular Callout 22">
                <a:extLst>
                  <a:ext uri="{FF2B5EF4-FFF2-40B4-BE49-F238E27FC236}">
                    <a16:creationId xmlns:a16="http://schemas.microsoft.com/office/drawing/2014/main" id="{A75B2C42-30B6-A7EF-9E92-0AD2791BA128}"/>
                  </a:ext>
                </a:extLst>
              </p:cNvPr>
              <p:cNvSpPr/>
              <p:nvPr/>
            </p:nvSpPr>
            <p:spPr>
              <a:xfrm>
                <a:off x="3067219" y="2215966"/>
                <a:ext cx="2784069" cy="917290"/>
              </a:xfrm>
              <a:prstGeom prst="wedgeRoundRectCallout">
                <a:avLst>
                  <a:gd name="adj1" fmla="val 22994"/>
                  <a:gd name="adj2" fmla="val -492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latin typeface="Corbel" panose="020B0503020204020204" pitchFamily="34" charset="0"/>
                  </a:rPr>
                  <a:t>If </a:t>
                </a:r>
                <a14:m>
                  <m:oMath xmlns:m="http://schemas.openxmlformats.org/officeDocument/2006/math">
                    <m:r>
                      <a:rPr lang="en-US" sz="1600" i="1" dirty="0" smtClean="0">
                        <a:latin typeface="Cambria Math" panose="02040503050406030204" pitchFamily="18" charset="0"/>
                      </a:rPr>
                      <m:t>𝑧</m:t>
                    </m:r>
                  </m:oMath>
                </a14:m>
                <a:r>
                  <a:rPr lang="en-US" sz="1600">
                    <a:latin typeface="Corbel" panose="020B0503020204020204" pitchFamily="34" charset="0"/>
                  </a:rPr>
                  <a:t> is a function of </a:t>
                </a:r>
                <a14:m>
                  <m:oMath xmlns:m="http://schemas.openxmlformats.org/officeDocument/2006/math">
                    <m:r>
                      <a:rPr lang="en-US" sz="1600" smtClean="0">
                        <a:latin typeface="Cambria Math" panose="02040503050406030204" pitchFamily="18" charset="0"/>
                      </a:rPr>
                      <m:t>𝑦</m:t>
                    </m:r>
                  </m:oMath>
                </a14:m>
                <a:r>
                  <a:rPr lang="en-US" sz="1600">
                    <a:latin typeface="Corbel" panose="020B0503020204020204" pitchFamily="34" charset="0"/>
                  </a:rPr>
                  <a:t>, and </a:t>
                </a:r>
                <a:br>
                  <a:rPr lang="en-US" sz="1600">
                    <a:latin typeface="Corbel" panose="020B0503020204020204" pitchFamily="34" charset="0"/>
                  </a:rPr>
                </a:br>
                <a14:m>
                  <m:oMath xmlns:m="http://schemas.openxmlformats.org/officeDocument/2006/math">
                    <m:r>
                      <a:rPr lang="en-US" sz="1600" smtClean="0">
                        <a:latin typeface="Cambria Math" panose="02040503050406030204" pitchFamily="18" charset="0"/>
                      </a:rPr>
                      <m:t>𝑦</m:t>
                    </m:r>
                  </m:oMath>
                </a14:m>
                <a:r>
                  <a:rPr lang="en-US" sz="1600">
                    <a:latin typeface="Corbel" panose="020B0503020204020204" pitchFamily="34" charset="0"/>
                  </a:rPr>
                  <a:t> is a function of </a:t>
                </a:r>
                <a14:m>
                  <m:oMath xmlns:m="http://schemas.openxmlformats.org/officeDocument/2006/math">
                    <m:r>
                      <a:rPr lang="en-US" sz="1600" smtClean="0">
                        <a:latin typeface="Cambria Math" panose="02040503050406030204" pitchFamily="18" charset="0"/>
                      </a:rPr>
                      <m:t>𝑥</m:t>
                    </m:r>
                  </m:oMath>
                </a14:m>
                <a:r>
                  <a:rPr lang="en-US" sz="1600">
                    <a:latin typeface="Corbel" panose="020B0503020204020204" pitchFamily="34" charset="0"/>
                  </a:rPr>
                  <a:t>, then</a:t>
                </a:r>
                <a:br>
                  <a:rPr lang="en-US" sz="1600">
                    <a:latin typeface="Corbel" panose="020B0503020204020204" pitchFamily="34" charset="0"/>
                  </a:rPr>
                </a:br>
                <a:r>
                  <a:rPr lang="en-US" sz="1600">
                    <a:latin typeface="Corbel" panose="020B0503020204020204" pitchFamily="34" charset="0"/>
                  </a:rPr>
                  <a:t> </a:t>
                </a:r>
                <a14:m>
                  <m:oMath xmlns:m="http://schemas.openxmlformats.org/officeDocument/2006/math">
                    <m:r>
                      <a:rPr lang="en-US" sz="1600">
                        <a:latin typeface="Cambria Math" panose="02040503050406030204" pitchFamily="18" charset="0"/>
                      </a:rPr>
                      <m:t>𝑧</m:t>
                    </m:r>
                  </m:oMath>
                </a14:m>
                <a:r>
                  <a:rPr lang="en-US" sz="1600">
                    <a:latin typeface="Corbel" panose="020B0503020204020204" pitchFamily="34" charset="0"/>
                  </a:rPr>
                  <a:t> is a function of </a:t>
                </a:r>
                <a14:m>
                  <m:oMath xmlns:m="http://schemas.openxmlformats.org/officeDocument/2006/math">
                    <m:r>
                      <a:rPr lang="en-US" sz="1600" smtClean="0">
                        <a:latin typeface="Cambria Math" panose="02040503050406030204" pitchFamily="18" charset="0"/>
                      </a:rPr>
                      <m:t>𝑥</m:t>
                    </m:r>
                  </m:oMath>
                </a14:m>
                <a:r>
                  <a:rPr lang="en-US" sz="1600">
                    <a:latin typeface="Corbel" panose="020B0503020204020204" pitchFamily="34" charset="0"/>
                  </a:rPr>
                  <a:t>, as well. </a:t>
                </a:r>
              </a:p>
            </p:txBody>
          </p:sp>
        </mc:Choice>
        <mc:Fallback xmlns="">
          <p:sp>
            <p:nvSpPr>
              <p:cNvPr id="23" name="Rounded Rectangular Callout 22">
                <a:extLst>
                  <a:ext uri="{FF2B5EF4-FFF2-40B4-BE49-F238E27FC236}">
                    <a16:creationId xmlns:a16="http://schemas.microsoft.com/office/drawing/2014/main" id="{A75B2C42-30B6-A7EF-9E92-0AD2791BA128}"/>
                  </a:ext>
                </a:extLst>
              </p:cNvPr>
              <p:cNvSpPr>
                <a:spLocks noRot="1" noChangeAspect="1" noMove="1" noResize="1" noEditPoints="1" noAdjustHandles="1" noChangeArrowheads="1" noChangeShapeType="1" noTextEdit="1"/>
              </p:cNvSpPr>
              <p:nvPr/>
            </p:nvSpPr>
            <p:spPr>
              <a:xfrm>
                <a:off x="3067219" y="2215966"/>
                <a:ext cx="2784069" cy="917290"/>
              </a:xfrm>
              <a:prstGeom prst="wedgeRoundRectCallout">
                <a:avLst>
                  <a:gd name="adj1" fmla="val 22994"/>
                  <a:gd name="adj2" fmla="val -49291"/>
                  <a:gd name="adj3" fmla="val 16667"/>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8D91B6-5148-0045-CF91-E0D9D92CE617}"/>
                  </a:ext>
                </a:extLst>
              </p:cNvPr>
              <p:cNvSpPr txBox="1"/>
              <p:nvPr/>
            </p:nvSpPr>
            <p:spPr>
              <a:xfrm>
                <a:off x="3416777" y="3457609"/>
                <a:ext cx="630558" cy="10287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sz="3200" i="1" smtClean="0">
                              <a:latin typeface="Cambria Math" panose="02040503050406030204" pitchFamily="18" charset="0"/>
                            </a:rPr>
                          </m:ctrlPr>
                        </m:fPr>
                        <m:num>
                          <m:r>
                            <a:rPr lang="en-US" sz="3200" smtClean="0">
                              <a:latin typeface="Cambria Math" panose="02040503050406030204" pitchFamily="18" charset="0"/>
                            </a:rPr>
                            <m:t>𝜕</m:t>
                          </m:r>
                          <m:r>
                            <a:rPr lang="en-US" sz="3200" smtClean="0">
                              <a:latin typeface="Cambria Math" panose="02040503050406030204" pitchFamily="18" charset="0"/>
                            </a:rPr>
                            <m:t>𝑧</m:t>
                          </m:r>
                        </m:num>
                        <m:den>
                          <m:r>
                            <a:rPr lang="en-US" sz="3200" smtClean="0">
                              <a:latin typeface="Cambria Math" panose="02040503050406030204" pitchFamily="18" charset="0"/>
                            </a:rPr>
                            <m:t>𝜕</m:t>
                          </m:r>
                          <m:r>
                            <a:rPr lang="en-US" sz="3200" smtClean="0">
                              <a:latin typeface="Cambria Math" panose="02040503050406030204" pitchFamily="18" charset="0"/>
                            </a:rPr>
                            <m:t>𝑥</m:t>
                          </m:r>
                        </m:den>
                      </m:f>
                    </m:oMath>
                  </m:oMathPara>
                </a14:m>
                <a:endParaRPr lang="en-US" sz="32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4" name="TextBox 23">
                <a:extLst>
                  <a:ext uri="{FF2B5EF4-FFF2-40B4-BE49-F238E27FC236}">
                    <a16:creationId xmlns:a16="http://schemas.microsoft.com/office/drawing/2014/main" id="{2C8D91B6-5148-0045-CF91-E0D9D92CE617}"/>
                  </a:ext>
                </a:extLst>
              </p:cNvPr>
              <p:cNvSpPr txBox="1">
                <a:spLocks noRot="1" noChangeAspect="1" noMove="1" noResize="1" noEditPoints="1" noAdjustHandles="1" noChangeArrowheads="1" noChangeShapeType="1" noTextEdit="1"/>
              </p:cNvSpPr>
              <p:nvPr/>
            </p:nvSpPr>
            <p:spPr>
              <a:xfrm>
                <a:off x="3416777" y="3457609"/>
                <a:ext cx="630558" cy="1028743"/>
              </a:xfrm>
              <a:prstGeom prst="rect">
                <a:avLst/>
              </a:prstGeom>
              <a:blipFill>
                <a:blip r:embed="rId7"/>
                <a:stretch>
                  <a:fillRect l="-7843" r="-7843"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F778D2-CA04-0DC6-FD3D-06124874D4EA}"/>
                  </a:ext>
                </a:extLst>
              </p:cNvPr>
              <p:cNvSpPr txBox="1"/>
              <p:nvPr/>
            </p:nvSpPr>
            <p:spPr>
              <a:xfrm>
                <a:off x="4047335" y="3511322"/>
                <a:ext cx="1833154" cy="1066126"/>
              </a:xfrm>
              <a:prstGeom prst="rect">
                <a:avLst/>
              </a:prstGeom>
              <a:noFill/>
            </p:spPr>
            <p:txBody>
              <a:bodyPr wrap="square">
                <a:spAutoFit/>
              </a:bodyPr>
              <a:lstStyle/>
              <a:p>
                <a14:m>
                  <m:oMath xmlns:m="http://schemas.openxmlformats.org/officeDocument/2006/math">
                    <m:r>
                      <a:rPr lang="en-US" sz="4000" smtClean="0">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a:latin typeface="Cambria Math" panose="02040503050406030204" pitchFamily="18" charset="0"/>
                          </a:rPr>
                          <m:t>𝑧</m:t>
                        </m:r>
                      </m:num>
                      <m:den>
                        <m:r>
                          <a:rPr lang="en-US" sz="4000">
                            <a:latin typeface="Cambria Math" panose="02040503050406030204" pitchFamily="18" charset="0"/>
                          </a:rPr>
                          <m:t>𝜕</m:t>
                        </m:r>
                        <m:r>
                          <a:rPr lang="en-US" sz="4000" smtClean="0">
                            <a:latin typeface="Cambria Math" panose="02040503050406030204" pitchFamily="18" charset="0"/>
                          </a:rPr>
                          <m:t>𝑦</m:t>
                        </m:r>
                      </m:den>
                    </m:f>
                  </m:oMath>
                </a14:m>
                <a:r>
                  <a:rPr lang="en-US" sz="4000" dirty="0">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smtClean="0">
                            <a:latin typeface="Cambria Math" panose="02040503050406030204" pitchFamily="18" charset="0"/>
                          </a:rPr>
                          <m:t>𝑦</m:t>
                        </m:r>
                      </m:num>
                      <m:den>
                        <m:r>
                          <a:rPr lang="en-US" sz="4000">
                            <a:latin typeface="Cambria Math" panose="02040503050406030204" pitchFamily="18" charset="0"/>
                          </a:rPr>
                          <m:t>𝜕</m:t>
                        </m:r>
                        <m:r>
                          <a:rPr lang="en-US" sz="4000">
                            <a:latin typeface="Cambria Math" panose="02040503050406030204" pitchFamily="18" charset="0"/>
                          </a:rPr>
                          <m:t>𝑥</m:t>
                        </m:r>
                      </m:den>
                    </m:f>
                  </m:oMath>
                </a14:m>
                <a:endParaRPr lang="en-US" sz="4000" dirty="0"/>
              </a:p>
            </p:txBody>
          </p:sp>
        </mc:Choice>
        <mc:Fallback xmlns="">
          <p:sp>
            <p:nvSpPr>
              <p:cNvPr id="12" name="TextBox 11">
                <a:extLst>
                  <a:ext uri="{FF2B5EF4-FFF2-40B4-BE49-F238E27FC236}">
                    <a16:creationId xmlns:a16="http://schemas.microsoft.com/office/drawing/2014/main" id="{A2F778D2-CA04-0DC6-FD3D-06124874D4EA}"/>
                  </a:ext>
                </a:extLst>
              </p:cNvPr>
              <p:cNvSpPr txBox="1">
                <a:spLocks noRot="1" noChangeAspect="1" noMove="1" noResize="1" noEditPoints="1" noAdjustHandles="1" noChangeArrowheads="1" noChangeShapeType="1" noTextEdit="1"/>
              </p:cNvSpPr>
              <p:nvPr/>
            </p:nvSpPr>
            <p:spPr>
              <a:xfrm>
                <a:off x="4047335" y="3511322"/>
                <a:ext cx="1833154" cy="1066126"/>
              </a:xfrm>
              <a:prstGeom prst="rect">
                <a:avLst/>
              </a:prstGeom>
              <a:blipFill>
                <a:blip r:embed="rId8"/>
                <a:stretch>
                  <a:fillRect l="-685" b="-7059"/>
                </a:stretch>
              </a:blipFill>
            </p:spPr>
            <p:txBody>
              <a:bodyPr/>
              <a:lstStyle/>
              <a:p>
                <a:r>
                  <a:rPr lang="en-US">
                    <a:noFill/>
                  </a:rPr>
                  <a:t> </a:t>
                </a:r>
              </a:p>
            </p:txBody>
          </p:sp>
        </mc:Fallback>
      </mc:AlternateContent>
    </p:spTree>
    <p:extLst>
      <p:ext uri="{BB962C8B-B14F-4D97-AF65-F5344CB8AC3E}">
        <p14:creationId xmlns:p14="http://schemas.microsoft.com/office/powerpoint/2010/main" val="79177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54A2-032A-CDC0-AFBD-906176CCBF5D}"/>
              </a:ext>
            </a:extLst>
          </p:cNvPr>
          <p:cNvSpPr>
            <a:spLocks noGrp="1"/>
          </p:cNvSpPr>
          <p:nvPr>
            <p:ph type="title"/>
          </p:nvPr>
        </p:nvSpPr>
        <p:spPr/>
        <p:txBody>
          <a:bodyPr>
            <a:normAutofit/>
          </a:bodyPr>
          <a:lstStyle/>
          <a:p>
            <a:r>
              <a:rPr lang="en-US"/>
              <a:t>Chain Rule for Multivariable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1CAFCF-7181-28A1-A642-63B2F4C1DBBC}"/>
                  </a:ext>
                </a:extLst>
              </p:cNvPr>
              <p:cNvSpPr>
                <a:spLocks noGrp="1"/>
              </p:cNvSpPr>
              <p:nvPr>
                <p:ph type="body" sz="quarter" idx="16"/>
              </p:nvPr>
            </p:nvSpPr>
            <p:spPr/>
            <p:txBody>
              <a:bodyPr>
                <a:normAutofit fontScale="92500" lnSpcReduction="10000"/>
              </a:bodyPr>
              <a:lstStyle/>
              <a:p>
                <a:r>
                  <a:rPr lang="en-US" sz="2400" dirty="0"/>
                  <a:t>Let </a:t>
                </a:r>
                <a14:m>
                  <m:oMath xmlns:m="http://schemas.openxmlformats.org/officeDocument/2006/math">
                    <m:r>
                      <a:rPr lang="en-US" sz="2400" b="1" i="0" smtClean="0">
                        <a:latin typeface="Cambria Math" panose="02040503050406030204" pitchFamily="18" charset="0"/>
                      </a:rPr>
                      <m:t>𝐱</m:t>
                    </m:r>
                    <m:r>
                      <a:rPr lang="en-US" sz="2400" b="1" i="1" smtClean="0">
                        <a:latin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𝑑</m:t>
                        </m:r>
                      </m:sup>
                    </m:sSup>
                  </m:oMath>
                </a14:m>
                <a:r>
                  <a:rPr lang="en-US" sz="2400" dirty="0"/>
                  <a:t>, </a:t>
                </a:r>
                <a14:m>
                  <m:oMath xmlns:m="http://schemas.openxmlformats.org/officeDocument/2006/math">
                    <m:r>
                      <a:rPr lang="en-US" sz="2400" b="1" i="0" smtClean="0">
                        <a:latin typeface="Cambria Math" panose="02040503050406030204" pitchFamily="18" charset="0"/>
                      </a:rPr>
                      <m:t>𝐠</m:t>
                    </m:r>
                    <m:r>
                      <a:rPr lang="en-US" sz="2400" b="1" i="1" smtClean="0">
                        <a:latin typeface="Cambria Math" panose="02040503050406030204" pitchFamily="18" charset="0"/>
                      </a:rPr>
                      <m:t>: </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i="1">
                            <a:latin typeface="Cambria Math" panose="02040503050406030204" pitchFamily="18" charset="0"/>
                            <a:ea typeface="Cambria Math" panose="02040503050406030204" pitchFamily="18" charset="0"/>
                          </a:rPr>
                          <m:t>𝑑</m:t>
                        </m:r>
                      </m:sup>
                    </m:sSup>
                    <m:r>
                      <a:rPr lang="en-US" sz="2400" b="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m:rPr>
                        <m:nor/>
                      </m:rPr>
                      <a:rPr lang="en-US" sz="2400" dirty="0"/>
                      <m:t>, </m:t>
                    </m:r>
                    <m:r>
                      <a:rPr lang="en-US" sz="2400" b="1" i="0" smtClean="0">
                        <a:latin typeface="Cambria Math" panose="02040503050406030204" pitchFamily="18" charset="0"/>
                      </a:rPr>
                      <m:t>𝐟</m:t>
                    </m:r>
                    <m:r>
                      <a:rPr lang="en-US" sz="2400" b="1" i="1">
                        <a:latin typeface="Cambria Math" panose="02040503050406030204" pitchFamily="18" charset="0"/>
                      </a:rPr>
                      <m:t>: </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𝑚</m:t>
                        </m:r>
                      </m:sup>
                    </m:sSup>
                  </m:oMath>
                </a14:m>
                <a:endParaRPr lang="en-US" sz="2400" dirty="0"/>
              </a:p>
              <a:p>
                <a:r>
                  <a:rPr lang="en-US" sz="2400" dirty="0"/>
                  <a:t>Composing them:   </a:t>
                </a:r>
                <a14:m>
                  <m:oMath xmlns:m="http://schemas.openxmlformats.org/officeDocument/2006/math">
                    <m:r>
                      <a:rPr lang="en-US" sz="2400" b="1" i="0" dirty="0" smtClean="0">
                        <a:latin typeface="Cambria Math" panose="02040503050406030204" pitchFamily="18" charset="0"/>
                      </a:rPr>
                      <m:t>𝐟</m:t>
                    </m:r>
                    <m:r>
                      <a:rPr lang="en-US" sz="2400" i="1" dirty="0">
                        <a:latin typeface="Cambria Math" panose="02040503050406030204" pitchFamily="18" charset="0"/>
                        <a:ea typeface="Cambria Math" panose="02040503050406030204" pitchFamily="18" charset="0"/>
                      </a:rPr>
                      <m:t>∘</m:t>
                    </m:r>
                    <m:r>
                      <a:rPr lang="en-US" sz="2400" b="1" i="0" dirty="0" smtClean="0">
                        <a:latin typeface="Cambria Math" panose="02040503050406030204" pitchFamily="18" charset="0"/>
                      </a:rPr>
                      <m:t>𝐠</m:t>
                    </m:r>
                    <m:d>
                      <m:dPr>
                        <m:ctrlPr>
                          <a:rPr lang="en-US" sz="2400" i="1" dirty="0">
                            <a:latin typeface="Cambria Math" panose="02040503050406030204" pitchFamily="18" charset="0"/>
                          </a:rPr>
                        </m:ctrlPr>
                      </m:dPr>
                      <m:e>
                        <m:r>
                          <a:rPr lang="en-US" sz="2400" b="1" i="0" dirty="0">
                            <a:latin typeface="Cambria Math" panose="02040503050406030204" pitchFamily="18" charset="0"/>
                          </a:rPr>
                          <m:t>𝐱</m:t>
                        </m:r>
                      </m:e>
                    </m:d>
                    <m:r>
                      <a:rPr lang="en-US" sz="2400" b="0" i="1" dirty="0" smtClean="0">
                        <a:latin typeface="Cambria Math" panose="02040503050406030204" pitchFamily="18" charset="0"/>
                      </a:rPr>
                      <m:t>=</m:t>
                    </m:r>
                    <m:r>
                      <a:rPr lang="en-US" sz="2400" b="1" dirty="0">
                        <a:latin typeface="Cambria Math" panose="02040503050406030204" pitchFamily="18" charset="0"/>
                      </a:rPr>
                      <m:t>𝐟</m:t>
                    </m:r>
                    <m:d>
                      <m:dPr>
                        <m:ctrlPr>
                          <a:rPr lang="en-US" sz="2400" i="1" dirty="0">
                            <a:latin typeface="Cambria Math" panose="02040503050406030204" pitchFamily="18" charset="0"/>
                          </a:rPr>
                        </m:ctrlPr>
                      </m:dPr>
                      <m:e>
                        <m:r>
                          <a:rPr lang="en-US" sz="2400" b="1" i="0" dirty="0" smtClean="0">
                            <a:latin typeface="Cambria Math" panose="02040503050406030204" pitchFamily="18" charset="0"/>
                          </a:rPr>
                          <m:t>𝐠</m:t>
                        </m:r>
                        <m:d>
                          <m:dPr>
                            <m:ctrlPr>
                              <a:rPr lang="en-US" sz="2400" i="1" dirty="0">
                                <a:latin typeface="Cambria Math" panose="02040503050406030204" pitchFamily="18" charset="0"/>
                              </a:rPr>
                            </m:ctrlPr>
                          </m:dPr>
                          <m:e>
                            <m:r>
                              <a:rPr lang="en-US" sz="2400" b="1" i="0" dirty="0" smtClean="0">
                                <a:latin typeface="Cambria Math" panose="02040503050406030204" pitchFamily="18" charset="0"/>
                              </a:rPr>
                              <m:t>𝐱</m:t>
                            </m:r>
                          </m:e>
                        </m:d>
                      </m:e>
                    </m:d>
                    <m:r>
                      <a:rPr lang="en-US" sz="2400" b="0" i="1" dirty="0" smtClean="0">
                        <a:latin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𝑑</m:t>
                        </m:r>
                      </m:sup>
                    </m:s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i="1">
                            <a:latin typeface="Cambria Math" panose="02040503050406030204" pitchFamily="18" charset="0"/>
                            <a:ea typeface="Cambria Math" panose="02040503050406030204" pitchFamily="18" charset="0"/>
                          </a:rPr>
                          <m:t>𝑚</m:t>
                        </m:r>
                      </m:sup>
                    </m:sSup>
                  </m:oMath>
                </a14:m>
                <a:endParaRPr lang="en-US" sz="2400" dirty="0"/>
              </a:p>
              <a:p>
                <a:pPr marL="114300" indent="0">
                  <a:buNone/>
                </a:pPr>
                <a:endParaRPr lang="en-US" sz="2400" dirty="0"/>
              </a:p>
              <a:p>
                <a:pPr marL="114300" indent="0">
                  <a:buNone/>
                </a:pPr>
                <a:r>
                  <a:rPr lang="en-US" sz="2400" dirty="0"/>
                  <a:t>The result looks similar to the single-variable setup: </a:t>
                </a:r>
              </a:p>
              <a:p>
                <a:pPr marL="114300" indent="0">
                  <a:buNone/>
                </a:pPr>
                <a:endParaRPr lang="en-US" sz="2400" dirty="0"/>
              </a:p>
              <a:p>
                <a:pPr marL="114300" indent="0">
                  <a:buNone/>
                </a:pPr>
                <a:endParaRPr lang="en-US" sz="2400" dirty="0"/>
              </a:p>
              <a:p>
                <a:pPr marL="114300" indent="0">
                  <a:buNone/>
                </a:pPr>
                <a:r>
                  <a:rPr lang="en-US" sz="2400" dirty="0"/>
                  <a:t>Note, the above statement is a </a:t>
                </a:r>
                <a:r>
                  <a:rPr lang="en-US" sz="2400" b="1" dirty="0"/>
                  <a:t>matrix</a:t>
                </a:r>
                <a:r>
                  <a:rPr lang="en-US" sz="2400" dirty="0"/>
                  <a:t> multiplication! </a:t>
                </a:r>
              </a:p>
              <a:p>
                <a:pPr marL="114300" indent="0">
                  <a:buNone/>
                </a:pPr>
                <a:r>
                  <a:rPr lang="en-US" sz="2400" spc="-4" dirty="0">
                    <a:latin typeface="Calibri"/>
                    <a:cs typeface="Calibri"/>
                  </a:rPr>
                  <a:t>Function </a:t>
                </a:r>
                <a14:m>
                  <m:oMath xmlns:m="http://schemas.openxmlformats.org/officeDocument/2006/math">
                    <m:r>
                      <a:rPr lang="en-US" sz="2400" b="1" i="0" dirty="0" smtClean="0">
                        <a:latin typeface="Cambria Math" panose="02040503050406030204" pitchFamily="18" charset="0"/>
                      </a:rPr>
                      <m:t>𝐟</m:t>
                    </m:r>
                    <m:r>
                      <a:rPr lang="en-US" sz="2400" i="1" dirty="0">
                        <a:latin typeface="Cambria Math" panose="02040503050406030204" pitchFamily="18" charset="0"/>
                        <a:ea typeface="Cambria Math" panose="02040503050406030204" pitchFamily="18" charset="0"/>
                      </a:rPr>
                      <m:t>∘</m:t>
                    </m:r>
                    <m:r>
                      <a:rPr lang="en-US" sz="2400" b="1" i="0" dirty="0" smtClean="0">
                        <a:latin typeface="Cambria Math" panose="02040503050406030204" pitchFamily="18" charset="0"/>
                      </a:rPr>
                      <m:t>𝐠</m:t>
                    </m:r>
                  </m:oMath>
                </a14:m>
                <a:r>
                  <a:rPr lang="en-US" sz="2400" spc="-4" dirty="0">
                    <a:latin typeface="Calibri"/>
                    <a:cs typeface="Calibri"/>
                  </a:rPr>
                  <a:t> has </a:t>
                </a:r>
                <a:r>
                  <a:rPr lang="en-US" sz="2400" i="1" dirty="0">
                    <a:latin typeface="Calibri"/>
                    <a:cs typeface="Calibri"/>
                  </a:rPr>
                  <a:t>m </a:t>
                </a:r>
                <a:r>
                  <a:rPr lang="en-US" sz="2400" spc="-4" dirty="0">
                    <a:latin typeface="Calibri"/>
                    <a:cs typeface="Calibri"/>
                  </a:rPr>
                  <a:t>outputs</a:t>
                </a:r>
                <a:r>
                  <a:rPr lang="en-US" sz="2400" dirty="0">
                    <a:latin typeface="Calibri"/>
                    <a:cs typeface="Calibri"/>
                  </a:rPr>
                  <a:t> </a:t>
                </a:r>
                <a:r>
                  <a:rPr lang="en-US" sz="2400" spc="-4" dirty="0">
                    <a:latin typeface="Calibri"/>
                    <a:cs typeface="Calibri"/>
                  </a:rPr>
                  <a:t>and </a:t>
                </a:r>
                <a:r>
                  <a:rPr lang="en-US" sz="2400" i="1" dirty="0">
                    <a:latin typeface="Calibri"/>
                    <a:cs typeface="Calibri"/>
                  </a:rPr>
                  <a:t>d </a:t>
                </a:r>
                <a:r>
                  <a:rPr lang="en-US" sz="2400" spc="-4" dirty="0">
                    <a:latin typeface="Calibri"/>
                    <a:cs typeface="Calibri"/>
                  </a:rPr>
                  <a:t>inputs </a:t>
                </a:r>
                <a:r>
                  <a:rPr lang="en-US" sz="2000" dirty="0">
                    <a:latin typeface="Calibri"/>
                    <a:cs typeface="Calibri"/>
                  </a:rPr>
                  <a:t>→ </a:t>
                </a:r>
                <a:r>
                  <a:rPr lang="en-US" sz="2000" spc="-4" dirty="0">
                    <a:latin typeface="Calibri"/>
                    <a:cs typeface="Calibri"/>
                  </a:rPr>
                  <a:t>Jacobian’s dims:</a:t>
                </a:r>
                <a:endParaRPr lang="en-US" sz="2400" dirty="0">
                  <a:latin typeface="Calibri"/>
                  <a:cs typeface="Calibri"/>
                </a:endParaRPr>
              </a:p>
              <a:p>
                <a:pPr marL="114300" indent="0">
                  <a:buNone/>
                </a:pPr>
                <a:endParaRPr lang="en-US" sz="2400" dirty="0"/>
              </a:p>
            </p:txBody>
          </p:sp>
        </mc:Choice>
        <mc:Fallback xmlns="">
          <p:sp>
            <p:nvSpPr>
              <p:cNvPr id="3" name="Content Placeholder 2">
                <a:extLst>
                  <a:ext uri="{FF2B5EF4-FFF2-40B4-BE49-F238E27FC236}">
                    <a16:creationId xmlns:a16="http://schemas.microsoft.com/office/drawing/2014/main" id="{D11CAFCF-7181-28A1-A642-63B2F4C1DBBC}"/>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942" t="-3292" b="-1646"/>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473451DD-21E3-FDCC-85F0-4F2C3C47C9D3}"/>
              </a:ext>
            </a:extLst>
          </p:cNvPr>
          <p:cNvSpPr/>
          <p:nvPr/>
        </p:nvSpPr>
        <p:spPr>
          <a:xfrm>
            <a:off x="7744232" y="2004055"/>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5" name="Oval 4">
            <a:extLst>
              <a:ext uri="{FF2B5EF4-FFF2-40B4-BE49-F238E27FC236}">
                <a16:creationId xmlns:a16="http://schemas.microsoft.com/office/drawing/2014/main" id="{53C9465D-7607-3391-B7FE-F1F87214E6C1}"/>
              </a:ext>
            </a:extLst>
          </p:cNvPr>
          <p:cNvSpPr/>
          <p:nvPr/>
        </p:nvSpPr>
        <p:spPr>
          <a:xfrm>
            <a:off x="7744232" y="272964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6" name="Oval 5">
            <a:extLst>
              <a:ext uri="{FF2B5EF4-FFF2-40B4-BE49-F238E27FC236}">
                <a16:creationId xmlns:a16="http://schemas.microsoft.com/office/drawing/2014/main" id="{F68DF992-BE99-E8F3-29D7-7FB8AA6C80D4}"/>
              </a:ext>
            </a:extLst>
          </p:cNvPr>
          <p:cNvSpPr/>
          <p:nvPr/>
        </p:nvSpPr>
        <p:spPr>
          <a:xfrm>
            <a:off x="7744232" y="1287634"/>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7" name="Straight Arrow Connector 6">
            <a:extLst>
              <a:ext uri="{FF2B5EF4-FFF2-40B4-BE49-F238E27FC236}">
                <a16:creationId xmlns:a16="http://schemas.microsoft.com/office/drawing/2014/main" id="{7E595EC2-A7CD-C519-FFA6-9A362E1F7923}"/>
              </a:ext>
            </a:extLst>
          </p:cNvPr>
          <p:cNvCxnSpPr>
            <a:cxnSpLocks/>
            <a:stCxn id="4" idx="0"/>
            <a:endCxn id="6" idx="4"/>
          </p:cNvCxnSpPr>
          <p:nvPr/>
        </p:nvCxnSpPr>
        <p:spPr>
          <a:xfrm flipV="1">
            <a:off x="7887924" y="1566308"/>
            <a:ext cx="0" cy="437747"/>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5FA3EBB-AC63-5177-6CE9-2CC0595FAC23}"/>
              </a:ext>
            </a:extLst>
          </p:cNvPr>
          <p:cNvCxnSpPr>
            <a:cxnSpLocks/>
            <a:stCxn id="5" idx="0"/>
            <a:endCxn id="4" idx="4"/>
          </p:cNvCxnSpPr>
          <p:nvPr/>
        </p:nvCxnSpPr>
        <p:spPr>
          <a:xfrm flipV="1">
            <a:off x="7887924" y="2282729"/>
            <a:ext cx="0" cy="44692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B6FD7F2-EB0D-4D06-63DB-45262ED0FD8C}"/>
                  </a:ext>
                </a:extLst>
              </p:cNvPr>
              <p:cNvSpPr txBox="1"/>
              <p:nvPr/>
            </p:nvSpPr>
            <p:spPr>
              <a:xfrm>
                <a:off x="8031615" y="1160059"/>
                <a:ext cx="28738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𝐟</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FB6FD7F2-EB0D-4D06-63DB-45262ED0FD8C}"/>
                  </a:ext>
                </a:extLst>
              </p:cNvPr>
              <p:cNvSpPr txBox="1">
                <a:spLocks noRot="1" noChangeAspect="1" noMove="1" noResize="1" noEditPoints="1" noAdjustHandles="1" noChangeArrowheads="1" noChangeShapeType="1" noTextEdit="1"/>
              </p:cNvSpPr>
              <p:nvPr/>
            </p:nvSpPr>
            <p:spPr>
              <a:xfrm>
                <a:off x="8031615" y="1160059"/>
                <a:ext cx="287383" cy="461665"/>
              </a:xfrm>
              <a:prstGeom prst="rect">
                <a:avLst/>
              </a:prstGeom>
              <a:blipFill>
                <a:blip r:embed="rId4"/>
                <a:stretch>
                  <a:fillRect l="-8333"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9F0F0D-3665-A449-776C-89F0556C7220}"/>
                  </a:ext>
                </a:extLst>
              </p:cNvPr>
              <p:cNvSpPr txBox="1"/>
              <p:nvPr/>
            </p:nvSpPr>
            <p:spPr>
              <a:xfrm>
                <a:off x="8002131" y="1880330"/>
                <a:ext cx="40031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𝐠</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919F0F0D-3665-A449-776C-89F0556C7220}"/>
                  </a:ext>
                </a:extLst>
              </p:cNvPr>
              <p:cNvSpPr txBox="1">
                <a:spLocks noRot="1" noChangeAspect="1" noMove="1" noResize="1" noEditPoints="1" noAdjustHandles="1" noChangeArrowheads="1" noChangeShapeType="1" noTextEdit="1"/>
              </p:cNvSpPr>
              <p:nvPr/>
            </p:nvSpPr>
            <p:spPr>
              <a:xfrm>
                <a:off x="8002131" y="1880330"/>
                <a:ext cx="400310" cy="461665"/>
              </a:xfrm>
              <a:prstGeom prst="rect">
                <a:avLst/>
              </a:prstGeom>
              <a:blipFill>
                <a:blip r:embed="rId5"/>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35096F-7038-A5AC-C4C6-6236505AE027}"/>
                  </a:ext>
                </a:extLst>
              </p:cNvPr>
              <p:cNvSpPr txBox="1"/>
              <p:nvPr/>
            </p:nvSpPr>
            <p:spPr>
              <a:xfrm>
                <a:off x="7989494" y="2597371"/>
                <a:ext cx="4572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𝐱</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3035096F-7038-A5AC-C4C6-6236505AE027}"/>
                  </a:ext>
                </a:extLst>
              </p:cNvPr>
              <p:cNvSpPr txBox="1">
                <a:spLocks noRot="1" noChangeAspect="1" noMove="1" noResize="1" noEditPoints="1" noAdjustHandles="1" noChangeArrowheads="1" noChangeShapeType="1" noTextEdit="1"/>
              </p:cNvSpPr>
              <p:nvPr/>
            </p:nvSpPr>
            <p:spPr>
              <a:xfrm>
                <a:off x="7989494" y="2597371"/>
                <a:ext cx="457200"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C353E7-098E-83A0-E430-1BE4CB661727}"/>
                  </a:ext>
                </a:extLst>
              </p:cNvPr>
              <p:cNvSpPr txBox="1"/>
              <p:nvPr/>
            </p:nvSpPr>
            <p:spPr>
              <a:xfrm>
                <a:off x="2254729" y="3059036"/>
                <a:ext cx="3912385" cy="49673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2400" i="1" smtClean="0">
                              <a:latin typeface="Cambria Math" panose="02040503050406030204" pitchFamily="18" charset="0"/>
                            </a:rPr>
                          </m:ctrlPr>
                        </m:sSubPr>
                        <m:e>
                          <m:r>
                            <a:rPr lang="en-US" sz="2400">
                              <a:latin typeface="Cambria Math" panose="02040503050406030204" pitchFamily="18" charset="0"/>
                            </a:rPr>
                            <m:t>𝐉</m:t>
                          </m:r>
                        </m:e>
                        <m:sub>
                          <m:r>
                            <a:rPr lang="en-US" sz="2400" dirty="0">
                              <a:latin typeface="Cambria Math" panose="02040503050406030204" pitchFamily="18" charset="0"/>
                            </a:rPr>
                            <m:t>𝐟</m:t>
                          </m:r>
                          <m:r>
                            <a:rPr lang="en-US" sz="2400" dirty="0">
                              <a:latin typeface="Cambria Math" panose="02040503050406030204" pitchFamily="18" charset="0"/>
                              <a:ea typeface="Cambria Math" panose="02040503050406030204" pitchFamily="18" charset="0"/>
                            </a:rPr>
                            <m:t>∘</m:t>
                          </m:r>
                          <m:r>
                            <a:rPr lang="en-US" sz="2400" dirty="0">
                              <a:latin typeface="Cambria Math" panose="02040503050406030204" pitchFamily="18" charset="0"/>
                            </a:rPr>
                            <m:t>𝐠</m:t>
                          </m:r>
                        </m:sub>
                      </m:sSub>
                      <m:d>
                        <m:dPr>
                          <m:ctrlPr>
                            <a:rPr lang="en-US" sz="2400" i="1">
                              <a:latin typeface="Cambria Math" panose="02040503050406030204" pitchFamily="18" charset="0"/>
                            </a:rPr>
                          </m:ctrlPr>
                        </m:dPr>
                        <m:e>
                          <m:r>
                            <a:rPr lang="en-US" sz="2400">
                              <a:latin typeface="Cambria Math" panose="02040503050406030204" pitchFamily="18" charset="0"/>
                            </a:rPr>
                            <m:t>𝐱</m:t>
                          </m:r>
                        </m:e>
                      </m:d>
                      <m:r>
                        <a:rPr lang="en-US" sz="2400">
                          <a:latin typeface="Cambria Math" panose="02040503050406030204" pitchFamily="18" charset="0"/>
                        </a:rPr>
                        <m:t>=</m:t>
                      </m:r>
                    </m:oMath>
                  </m:oMathPara>
                </a14:m>
                <a:endParaRPr lang="en-US" sz="24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1" name="TextBox 10">
                <a:extLst>
                  <a:ext uri="{FF2B5EF4-FFF2-40B4-BE49-F238E27FC236}">
                    <a16:creationId xmlns:a16="http://schemas.microsoft.com/office/drawing/2014/main" id="{A0C353E7-098E-83A0-E430-1BE4CB661727}"/>
                  </a:ext>
                </a:extLst>
              </p:cNvPr>
              <p:cNvSpPr txBox="1">
                <a:spLocks noRot="1" noChangeAspect="1" noMove="1" noResize="1" noEditPoints="1" noAdjustHandles="1" noChangeArrowheads="1" noChangeShapeType="1" noTextEdit="1"/>
              </p:cNvSpPr>
              <p:nvPr/>
            </p:nvSpPr>
            <p:spPr>
              <a:xfrm>
                <a:off x="2254729" y="3059036"/>
                <a:ext cx="3912385" cy="496739"/>
              </a:xfrm>
              <a:prstGeom prst="rect">
                <a:avLst/>
              </a:prstGeom>
              <a:blipFill>
                <a:blip r:embed="rId7"/>
                <a:stretch>
                  <a:fillRect l="-1294"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7DDD81F-0E47-E95F-4BE2-6DF09497673A}"/>
                  </a:ext>
                </a:extLst>
              </p:cNvPr>
              <p:cNvSpPr txBox="1"/>
              <p:nvPr/>
            </p:nvSpPr>
            <p:spPr>
              <a:xfrm>
                <a:off x="2664437" y="3057006"/>
                <a:ext cx="3912385" cy="4967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a:latin typeface="Cambria Math" panose="02040503050406030204" pitchFamily="18" charset="0"/>
                            </a:rPr>
                            <m:t>𝐉</m:t>
                          </m:r>
                        </m:e>
                        <m:sub>
                          <m:r>
                            <a:rPr lang="en-US" sz="2400" dirty="0">
                              <a:latin typeface="Cambria Math" panose="02040503050406030204" pitchFamily="18" charset="0"/>
                            </a:rPr>
                            <m:t>𝐟</m:t>
                          </m:r>
                        </m:sub>
                      </m:sSub>
                      <m:d>
                        <m:dPr>
                          <m:ctrlPr>
                            <a:rPr lang="en-US" sz="2400" i="1">
                              <a:latin typeface="Cambria Math" panose="02040503050406030204" pitchFamily="18" charset="0"/>
                            </a:rPr>
                          </m:ctrlPr>
                        </m:dPr>
                        <m:e>
                          <m:r>
                            <a:rPr lang="en-US" sz="2400" smtClean="0">
                              <a:latin typeface="Cambria Math" panose="02040503050406030204" pitchFamily="18" charset="0"/>
                            </a:rPr>
                            <m:t>𝐠</m:t>
                          </m:r>
                          <m:r>
                            <a:rPr lang="en-US" sz="2400" smtClean="0">
                              <a:latin typeface="Cambria Math" panose="02040503050406030204" pitchFamily="18" charset="0"/>
                            </a:rPr>
                            <m:t>(</m:t>
                          </m:r>
                          <m:r>
                            <a:rPr lang="en-US" sz="2400">
                              <a:latin typeface="Cambria Math" panose="02040503050406030204" pitchFamily="18" charset="0"/>
                            </a:rPr>
                            <m:t>𝐱</m:t>
                          </m:r>
                          <m:r>
                            <a:rPr lang="en-US" sz="2400" smtClean="0">
                              <a:latin typeface="Cambria Math" panose="02040503050406030204" pitchFamily="18" charset="0"/>
                            </a:rPr>
                            <m:t>)</m:t>
                          </m:r>
                        </m:e>
                      </m:d>
                      <m:sSub>
                        <m:sSubPr>
                          <m:ctrlPr>
                            <a:rPr lang="en-US" sz="2400" i="1">
                              <a:latin typeface="Cambria Math" panose="02040503050406030204" pitchFamily="18" charset="0"/>
                            </a:rPr>
                          </m:ctrlPr>
                        </m:sSubPr>
                        <m:e>
                          <m:r>
                            <a:rPr lang="en-US" sz="2400" smtClean="0">
                              <a:latin typeface="Cambria Math" panose="02040503050406030204" pitchFamily="18" charset="0"/>
                            </a:rPr>
                            <m:t>  </m:t>
                          </m:r>
                          <m:r>
                            <a:rPr lang="en-US" sz="2400">
                              <a:latin typeface="Cambria Math" panose="02040503050406030204" pitchFamily="18" charset="0"/>
                            </a:rPr>
                            <m:t>𝐉</m:t>
                          </m:r>
                        </m:e>
                        <m:sub>
                          <m:r>
                            <a:rPr lang="en-US" sz="2400" dirty="0" smtClean="0">
                              <a:latin typeface="Cambria Math" panose="02040503050406030204" pitchFamily="18" charset="0"/>
                            </a:rPr>
                            <m:t>𝐠</m:t>
                          </m:r>
                        </m:sub>
                      </m:sSub>
                      <m:d>
                        <m:dPr>
                          <m:ctrlPr>
                            <a:rPr lang="en-US" sz="2400" i="1">
                              <a:latin typeface="Cambria Math" panose="02040503050406030204" pitchFamily="18" charset="0"/>
                            </a:rPr>
                          </m:ctrlPr>
                        </m:dPr>
                        <m:e>
                          <m:r>
                            <a:rPr lang="en-US" sz="2400">
                              <a:latin typeface="Cambria Math" panose="02040503050406030204" pitchFamily="18" charset="0"/>
                            </a:rPr>
                            <m:t>𝐱</m:t>
                          </m:r>
                        </m:e>
                      </m:d>
                    </m:oMath>
                  </m:oMathPara>
                </a14:m>
                <a:endParaRPr lang="en-US" sz="24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 name="TextBox 11">
                <a:extLst>
                  <a:ext uri="{FF2B5EF4-FFF2-40B4-BE49-F238E27FC236}">
                    <a16:creationId xmlns:a16="http://schemas.microsoft.com/office/drawing/2014/main" id="{07DDD81F-0E47-E95F-4BE2-6DF09497673A}"/>
                  </a:ext>
                </a:extLst>
              </p:cNvPr>
              <p:cNvSpPr txBox="1">
                <a:spLocks noRot="1" noChangeAspect="1" noMove="1" noResize="1" noEditPoints="1" noAdjustHandles="1" noChangeArrowheads="1" noChangeShapeType="1" noTextEdit="1"/>
              </p:cNvSpPr>
              <p:nvPr/>
            </p:nvSpPr>
            <p:spPr>
              <a:xfrm>
                <a:off x="2664437" y="3057006"/>
                <a:ext cx="3912385" cy="496739"/>
              </a:xfrm>
              <a:prstGeom prst="rect">
                <a:avLst/>
              </a:prstGeom>
              <a:blipFill>
                <a:blip r:embed="rId8"/>
                <a:stretch>
                  <a:fillRect b="-15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D9B3DA7-00EA-AA81-8ECC-9F690B71C038}"/>
              </a:ext>
            </a:extLst>
          </p:cNvPr>
          <p:cNvSpPr txBox="1"/>
          <p:nvPr/>
        </p:nvSpPr>
        <p:spPr>
          <a:xfrm>
            <a:off x="7375540" y="3984167"/>
            <a:ext cx="1685108" cy="400110"/>
          </a:xfrm>
          <a:prstGeom prst="rect">
            <a:avLst/>
          </a:prstGeom>
          <a:noFill/>
        </p:spPr>
        <p:txBody>
          <a:bodyPr wrap="square">
            <a:spAutoFit/>
          </a:bodyPr>
          <a:lstStyle/>
          <a:p>
            <a:r>
              <a:rPr lang="en-US" sz="2000" i="1" dirty="0">
                <a:latin typeface="Calibri"/>
                <a:cs typeface="Calibri"/>
              </a:rPr>
              <a:t>m </a:t>
            </a:r>
            <a:r>
              <a:rPr lang="en-US" sz="2000" spc="-8" dirty="0">
                <a:latin typeface="Calibri"/>
                <a:cs typeface="Calibri"/>
              </a:rPr>
              <a:t>by</a:t>
            </a:r>
            <a:r>
              <a:rPr lang="en-US" sz="2000" spc="-4" dirty="0">
                <a:latin typeface="Calibri"/>
                <a:cs typeface="Calibri"/>
              </a:rPr>
              <a:t> </a:t>
            </a:r>
            <a:r>
              <a:rPr lang="en-US" sz="2000" i="1" dirty="0">
                <a:latin typeface="Calibri"/>
                <a:cs typeface="Calibri"/>
              </a:rPr>
              <a:t>d</a:t>
            </a:r>
            <a:endParaRPr lang="en-US" sz="2000" dirty="0"/>
          </a:p>
        </p:txBody>
      </p:sp>
    </p:spTree>
    <p:extLst>
      <p:ext uri="{BB962C8B-B14F-4D97-AF65-F5344CB8AC3E}">
        <p14:creationId xmlns:p14="http://schemas.microsoft.com/office/powerpoint/2010/main" val="273075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54A2-032A-CDC0-AFBD-906176CCBF5D}"/>
              </a:ext>
            </a:extLst>
          </p:cNvPr>
          <p:cNvSpPr>
            <a:spLocks noGrp="1"/>
          </p:cNvSpPr>
          <p:nvPr>
            <p:ph type="title"/>
          </p:nvPr>
        </p:nvSpPr>
        <p:spPr/>
        <p:txBody>
          <a:bodyPr>
            <a:normAutofit/>
          </a:bodyPr>
          <a:lstStyle/>
          <a:p>
            <a:r>
              <a:rPr lang="en-US"/>
              <a:t>Quiz Time!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1CAFCF-7181-28A1-A642-63B2F4C1DBBC}"/>
                  </a:ext>
                </a:extLst>
              </p:cNvPr>
              <p:cNvSpPr>
                <a:spLocks noGrp="1"/>
              </p:cNvSpPr>
              <p:nvPr>
                <p:ph type="body" sz="quarter" idx="16"/>
              </p:nvPr>
            </p:nvSpPr>
            <p:spPr/>
            <p:txBody>
              <a:bodyPr>
                <a:normAutofit fontScale="92500" lnSpcReduction="20000"/>
              </a:bodyPr>
              <a:lstStyle/>
              <a:p>
                <a:pPr marL="114300" indent="0">
                  <a:buNone/>
                </a:pPr>
                <a:r>
                  <a:rPr lang="en-US" sz="2400"/>
                  <a:t>Let </a:t>
                </a:r>
                <a14:m>
                  <m:oMath xmlns:m="http://schemas.openxmlformats.org/officeDocument/2006/math">
                    <m:r>
                      <a:rPr lang="en-US" sz="2400" b="0" i="1" smtClean="0">
                        <a:latin typeface="Cambria Math" panose="02040503050406030204" pitchFamily="18" charset="0"/>
                      </a:rPr>
                      <m:t>𝑥</m:t>
                    </m:r>
                    <m:r>
                      <a:rPr lang="en-US" sz="2400" b="1"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ℝ</m:t>
                    </m:r>
                  </m:oMath>
                </a14:m>
                <a:r>
                  <a:rPr lang="en-US" sz="2400"/>
                  <a:t>, </a:t>
                </a:r>
                <a14:m>
                  <m:oMath xmlns:m="http://schemas.openxmlformats.org/officeDocument/2006/math">
                    <m:r>
                      <a:rPr lang="en-US" sz="2400" b="1" i="0" smtClean="0">
                        <a:latin typeface="Cambria Math" panose="02040503050406030204" pitchFamily="18" charset="0"/>
                      </a:rPr>
                      <m:t>𝐲</m:t>
                    </m:r>
                    <m:r>
                      <a:rPr lang="en-US" sz="2400" b="1"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ℝ</m:t>
                    </m:r>
                    <m:r>
                      <a:rPr lang="en-US" sz="2400" b="0" i="1" smtClean="0">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m:rPr>
                        <m:nor/>
                      </m:rPr>
                      <a:rPr lang="en-US" sz="2400" dirty="0"/>
                      <m:t>, </m:t>
                    </m:r>
                    <m:r>
                      <a:rPr lang="en-US" sz="2400" b="1" i="0" smtClean="0">
                        <a:latin typeface="Cambria Math" panose="02040503050406030204" pitchFamily="18" charset="0"/>
                      </a:rPr>
                      <m:t>𝐳</m:t>
                    </m:r>
                    <m:r>
                      <a:rPr lang="en-US" sz="2400" b="1" i="1">
                        <a:latin typeface="Cambria Math" panose="02040503050406030204" pitchFamily="18" charset="0"/>
                      </a:rPr>
                      <m:t>: </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ℝ</m:t>
                        </m:r>
                      </m:e>
                      <m:sup>
                        <m:r>
                          <a:rPr lang="en-US" sz="2400" b="0" i="1" smtClean="0">
                            <a:latin typeface="Cambria Math" panose="02040503050406030204" pitchFamily="18" charset="0"/>
                            <a:ea typeface="Cambria Math" panose="02040503050406030204" pitchFamily="18" charset="0"/>
                          </a:rPr>
                          <m:t>𝑛</m:t>
                        </m:r>
                      </m:sup>
                    </m:s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ℝ</m:t>
                    </m:r>
                  </m:oMath>
                </a14:m>
                <a:endParaRPr lang="en-US" sz="2400"/>
              </a:p>
              <a:p>
                <a:pPr marL="114300" indent="0">
                  <a:buNone/>
                </a:pPr>
                <a:endParaRPr lang="en-US" sz="2400"/>
              </a:p>
              <a:p>
                <a:pPr marL="114300" indent="0">
                  <a:buNone/>
                </a:pPr>
                <a:endParaRPr lang="en-US" sz="2400"/>
              </a:p>
              <a:p>
                <a:pPr marL="114300" indent="0">
                  <a:buNone/>
                </a:pPr>
                <a:r>
                  <a:rPr lang="en-US" sz="2400"/>
                  <a:t>What is the Jacobean of </a:t>
                </a:r>
                <a14:m>
                  <m:oMath xmlns:m="http://schemas.openxmlformats.org/officeDocument/2006/math">
                    <m:r>
                      <a:rPr lang="en-US" sz="2400" b="0" i="1" dirty="0" smtClean="0">
                        <a:latin typeface="Cambria Math" panose="02040503050406030204" pitchFamily="18" charset="0"/>
                      </a:rPr>
                      <m:t>𝑧</m:t>
                    </m:r>
                    <m:r>
                      <a:rPr lang="en-US" sz="2400" i="1" dirty="0">
                        <a:latin typeface="Cambria Math" panose="02040503050406030204" pitchFamily="18" charset="0"/>
                        <a:ea typeface="Cambria Math" panose="02040503050406030204" pitchFamily="18" charset="0"/>
                      </a:rPr>
                      <m:t>∘</m:t>
                    </m:r>
                    <m:r>
                      <a:rPr lang="en-US" sz="2400" b="1">
                        <a:latin typeface="Cambria Math" panose="02040503050406030204" pitchFamily="18" charset="0"/>
                      </a:rPr>
                      <m:t>𝐲</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b="0" i="1" smtClean="0">
                        <a:latin typeface="Cambria Math" panose="02040503050406030204" pitchFamily="18" charset="0"/>
                      </a:rPr>
                      <m:t>𝑧</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𝑦</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𝑥</m:t>
                        </m:r>
                      </m:e>
                    </m:d>
                    <m:r>
                      <a:rPr lang="en-US" sz="2400" b="0" i="1" dirty="0" smtClean="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𝑦</m:t>
                        </m:r>
                      </m:e>
                      <m:sub>
                        <m:r>
                          <a:rPr lang="en-US" sz="2400" b="0" i="1" dirty="0" smtClean="0">
                            <a:latin typeface="Cambria Math" panose="02040503050406030204" pitchFamily="18" charset="0"/>
                          </a:rPr>
                          <m:t>𝑛</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𝑥</m:t>
                        </m:r>
                      </m:e>
                    </m:d>
                    <m:r>
                      <a:rPr lang="en-US" sz="2400" b="0" i="1" dirty="0" smtClean="0">
                        <a:latin typeface="Cambria Math" panose="02040503050406030204" pitchFamily="18" charset="0"/>
                      </a:rPr>
                      <m:t>)</m:t>
                    </m:r>
                  </m:oMath>
                </a14:m>
                <a:r>
                  <a:rPr lang="en-US" sz="2400"/>
                  <a:t>?</a:t>
                </a:r>
              </a:p>
              <a:p>
                <a:pPr marL="114300" indent="0">
                  <a:buNone/>
                </a:pPr>
                <a:r>
                  <a:rPr lang="en-US" sz="2400"/>
                  <a:t>1. </a:t>
                </a:r>
                <a14:m>
                  <m:oMath xmlns:m="http://schemas.openxmlformats.org/officeDocument/2006/math">
                    <m:sSub>
                      <m:sSubPr>
                        <m:ctrlPr>
                          <a:rPr lang="en-US" sz="2400" b="1" i="1" smtClean="0">
                            <a:latin typeface="Cambria Math" panose="02040503050406030204" pitchFamily="18" charset="0"/>
                          </a:rPr>
                        </m:ctrlPr>
                      </m:sSubPr>
                      <m:e>
                        <m:r>
                          <a:rPr lang="en-US" sz="2400" b="1">
                            <a:latin typeface="Cambria Math" panose="02040503050406030204" pitchFamily="18" charset="0"/>
                          </a:rPr>
                          <m:t>𝐉</m:t>
                        </m:r>
                      </m:e>
                      <m:sub>
                        <m:r>
                          <a:rPr lang="en-US" sz="2400" i="1" dirty="0">
                            <a:latin typeface="Cambria Math" panose="02040503050406030204" pitchFamily="18" charset="0"/>
                          </a:rPr>
                          <m:t>𝑧</m:t>
                        </m:r>
                        <m:r>
                          <a:rPr lang="en-US" sz="2400" i="1" dirty="0">
                            <a:latin typeface="Cambria Math" panose="02040503050406030204" pitchFamily="18" charset="0"/>
                            <a:ea typeface="Cambria Math" panose="02040503050406030204" pitchFamily="18" charset="0"/>
                          </a:rPr>
                          <m:t>∘</m:t>
                        </m:r>
                        <m:r>
                          <a:rPr lang="en-US" sz="2400" b="1">
                            <a:latin typeface="Cambria Math" panose="02040503050406030204" pitchFamily="18" charset="0"/>
                          </a:rPr>
                          <m:t>𝐲</m:t>
                        </m:r>
                      </m:sub>
                    </m:sSub>
                    <m:d>
                      <m:dPr>
                        <m:ctrlPr>
                          <a:rPr lang="en-US" sz="2400" i="1">
                            <a:latin typeface="Cambria Math" panose="02040503050406030204" pitchFamily="18" charset="0"/>
                          </a:rPr>
                        </m:ctrlPr>
                      </m:dPr>
                      <m:e>
                        <m:r>
                          <a:rPr lang="en-US" sz="2400" b="0" i="1">
                            <a:latin typeface="Cambria Math" panose="02040503050406030204" pitchFamily="18" charset="0"/>
                          </a:rPr>
                          <m:t>𝑥</m:t>
                        </m:r>
                      </m:e>
                    </m:d>
                    <m:r>
                      <a:rPr lang="en-US" sz="2400" b="1" i="1" smtClean="0">
                        <a:latin typeface="Cambria Math" panose="02040503050406030204" pitchFamily="18" charset="0"/>
                      </a:rPr>
                      <m:t>=</m:t>
                    </m:r>
                    <m:sSub>
                      <m:sSubPr>
                        <m:ctrlPr>
                          <a:rPr lang="en-US" sz="2400" b="1" i="1">
                            <a:latin typeface="Cambria Math" panose="02040503050406030204" pitchFamily="18" charset="0"/>
                          </a:rPr>
                        </m:ctrlPr>
                      </m:sSubPr>
                      <m:e>
                        <m:r>
                          <a:rPr lang="en-US" sz="2400" b="1">
                            <a:latin typeface="Cambria Math" panose="02040503050406030204" pitchFamily="18" charset="0"/>
                          </a:rPr>
                          <m:t>𝐉</m:t>
                        </m:r>
                      </m:e>
                      <m:sub>
                        <m:r>
                          <a:rPr lang="en-US" sz="2400" i="1" dirty="0">
                            <a:latin typeface="Cambria Math" panose="02040503050406030204" pitchFamily="18" charset="0"/>
                          </a:rPr>
                          <m:t>𝑧</m:t>
                        </m:r>
                      </m:sub>
                    </m:sSub>
                    <m:d>
                      <m:dPr>
                        <m:ctrlPr>
                          <a:rPr lang="en-US" sz="2400" i="1">
                            <a:latin typeface="Cambria Math" panose="02040503050406030204" pitchFamily="18" charset="0"/>
                          </a:rPr>
                        </m:ctrlPr>
                      </m:dPr>
                      <m:e>
                        <m:r>
                          <a:rPr lang="en-US" sz="2400" b="1">
                            <a:latin typeface="Cambria Math" panose="02040503050406030204" pitchFamily="18" charset="0"/>
                          </a:rPr>
                          <m:t>𝐲</m:t>
                        </m:r>
                        <m:r>
                          <a:rPr lang="en-US" sz="2400" b="0" i="1" smtClean="0">
                            <a:latin typeface="Cambria Math" panose="02040503050406030204" pitchFamily="18" charset="0"/>
                          </a:rPr>
                          <m:t>(</m:t>
                        </m:r>
                        <m:r>
                          <a:rPr lang="en-US" sz="2400" i="1">
                            <a:latin typeface="Cambria Math" panose="02040503050406030204" pitchFamily="18" charset="0"/>
                          </a:rPr>
                          <m:t>𝑥</m:t>
                        </m:r>
                        <m:r>
                          <a:rPr lang="en-US" sz="2400" b="0" i="1" smtClean="0">
                            <a:latin typeface="Cambria Math" panose="02040503050406030204" pitchFamily="18" charset="0"/>
                          </a:rPr>
                          <m:t>)</m:t>
                        </m:r>
                      </m:e>
                    </m:d>
                    <m:sSub>
                      <m:sSubPr>
                        <m:ctrlPr>
                          <a:rPr lang="en-US" sz="2400" b="1" i="1">
                            <a:latin typeface="Cambria Math" panose="02040503050406030204" pitchFamily="18" charset="0"/>
                          </a:rPr>
                        </m:ctrlPr>
                      </m:sSubPr>
                      <m:e>
                        <m:r>
                          <a:rPr lang="en-US" sz="2400" b="1" i="1" smtClean="0">
                            <a:latin typeface="Cambria Math" panose="02040503050406030204" pitchFamily="18" charset="0"/>
                          </a:rPr>
                          <m:t> </m:t>
                        </m:r>
                        <m:r>
                          <a:rPr lang="en-US" sz="2400" b="1" i="0" smtClean="0">
                            <a:latin typeface="Cambria Math" panose="02040503050406030204" pitchFamily="18" charset="0"/>
                          </a:rPr>
                          <m:t> </m:t>
                        </m:r>
                        <m:r>
                          <a:rPr lang="en-US" sz="2400" b="1">
                            <a:latin typeface="Cambria Math" panose="02040503050406030204" pitchFamily="18" charset="0"/>
                          </a:rPr>
                          <m:t>𝐉</m:t>
                        </m:r>
                      </m:e>
                      <m:sub>
                        <m:r>
                          <a:rPr lang="en-US" sz="2400" b="1">
                            <a:latin typeface="Cambria Math" panose="02040503050406030204" pitchFamily="18" charset="0"/>
                          </a:rPr>
                          <m:t>𝐲</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oMath>
                </a14:m>
                <a:endParaRPr lang="en-US" sz="2400"/>
              </a:p>
              <a:p>
                <a:pPr marL="114300" indent="0">
                  <a:buNone/>
                </a:pPr>
                <a:r>
                  <a:rPr lang="en-US" sz="2400"/>
                  <a:t>2. </a:t>
                </a:r>
                <a14:m>
                  <m:oMath xmlns:m="http://schemas.openxmlformats.org/officeDocument/2006/math">
                    <m:sSub>
                      <m:sSubPr>
                        <m:ctrlPr>
                          <a:rPr lang="en-US" sz="2400" b="1" i="1" smtClean="0">
                            <a:latin typeface="Cambria Math" panose="02040503050406030204" pitchFamily="18" charset="0"/>
                          </a:rPr>
                        </m:ctrlPr>
                      </m:sSubPr>
                      <m:e>
                        <m:r>
                          <a:rPr lang="en-US" sz="2400" b="1">
                            <a:latin typeface="Cambria Math" panose="02040503050406030204" pitchFamily="18" charset="0"/>
                          </a:rPr>
                          <m:t>𝐉</m:t>
                        </m:r>
                      </m:e>
                      <m:sub>
                        <m:r>
                          <a:rPr lang="en-US" sz="2400" i="1" dirty="0">
                            <a:latin typeface="Cambria Math" panose="02040503050406030204" pitchFamily="18" charset="0"/>
                          </a:rPr>
                          <m:t>𝑧</m:t>
                        </m:r>
                        <m:r>
                          <a:rPr lang="en-US" sz="2400" i="1" dirty="0">
                            <a:latin typeface="Cambria Math" panose="02040503050406030204" pitchFamily="18" charset="0"/>
                            <a:ea typeface="Cambria Math" panose="02040503050406030204" pitchFamily="18" charset="0"/>
                          </a:rPr>
                          <m:t>∘</m:t>
                        </m:r>
                        <m:r>
                          <a:rPr lang="en-US" sz="2400" b="1">
                            <a:latin typeface="Cambria Math" panose="02040503050406030204" pitchFamily="18" charset="0"/>
                          </a:rPr>
                          <m:t>𝐲</m:t>
                        </m:r>
                      </m:sub>
                    </m:sSub>
                    <m:d>
                      <m:dPr>
                        <m:ctrlPr>
                          <a:rPr lang="en-US" sz="2400" i="1">
                            <a:latin typeface="Cambria Math" panose="02040503050406030204" pitchFamily="18" charset="0"/>
                          </a:rPr>
                        </m:ctrlPr>
                      </m:dPr>
                      <m:e>
                        <m:r>
                          <a:rPr lang="en-US" sz="2400" b="0" i="1">
                            <a:latin typeface="Cambria Math" panose="02040503050406030204" pitchFamily="18" charset="0"/>
                          </a:rPr>
                          <m:t>𝑥</m:t>
                        </m:r>
                      </m:e>
                    </m:d>
                    <m:r>
                      <a:rPr lang="en-US" sz="2400" b="1" i="1" smtClean="0">
                        <a:latin typeface="Cambria Math" panose="02040503050406030204" pitchFamily="18" charset="0"/>
                      </a:rPr>
                      <m:t>=</m:t>
                    </m:r>
                    <m:d>
                      <m:dPr>
                        <m:begChr m:val="["/>
                        <m:endChr m:val="]"/>
                        <m:ctrlPr>
                          <a:rPr lang="en-US" sz="2400" b="1" i="1" smtClean="0">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𝑧</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b="0" i="1" smtClean="0">
                                    <a:latin typeface="Cambria Math" panose="02040503050406030204" pitchFamily="18" charset="0"/>
                                  </a:rPr>
                                  <m:t>1</m:t>
                                </m:r>
                              </m:sub>
                            </m:sSub>
                            <m:r>
                              <a:rPr lang="en-US" sz="2400" i="1">
                                <a:latin typeface="Cambria Math" panose="02040503050406030204" pitchFamily="18" charset="0"/>
                              </a:rPr>
                              <m:t> </m:t>
                            </m:r>
                          </m:den>
                        </m:f>
                        <m:r>
                          <a:rPr lang="en-US" sz="2400" b="0" i="1" smtClean="0">
                            <a:latin typeface="Cambria Math" panose="02040503050406030204" pitchFamily="18" charset="0"/>
                          </a:rPr>
                          <m:t>, …</m:t>
                        </m:r>
                        <m:r>
                          <a:rPr lang="en-US" sz="2400" b="1"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𝑧</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b="0" i="1" smtClean="0">
                                    <a:latin typeface="Cambria Math" panose="02040503050406030204" pitchFamily="18" charset="0"/>
                                  </a:rPr>
                                  <m:t>𝑛</m:t>
                                </m:r>
                              </m:sub>
                            </m:sSub>
                            <m:r>
                              <a:rPr lang="en-US" sz="2400" i="1">
                                <a:latin typeface="Cambria Math" panose="02040503050406030204" pitchFamily="18" charset="0"/>
                              </a:rPr>
                              <m:t> </m:t>
                            </m:r>
                          </m:den>
                        </m:f>
                      </m:e>
                    </m:d>
                    <m:sSup>
                      <m:sSupPr>
                        <m:ctrlPr>
                          <a:rPr lang="en-US" sz="2400" b="1" i="1" smtClean="0">
                            <a:latin typeface="Cambria Math" panose="02040503050406030204" pitchFamily="18" charset="0"/>
                          </a:rPr>
                        </m:ctrlPr>
                      </m:sSupPr>
                      <m:e>
                        <m:d>
                          <m:dPr>
                            <m:begChr m:val="["/>
                            <m:endChr m:val="]"/>
                            <m:ctrlPr>
                              <a:rPr lang="en-US" sz="2400" b="1"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1</m:t>
                                    </m:r>
                                  </m:sub>
                                </m:sSub>
                              </m:num>
                              <m:den>
                                <m:r>
                                  <a:rPr lang="en-US" sz="2400" i="1">
                                    <a:latin typeface="Cambria Math" panose="02040503050406030204" pitchFamily="18" charset="0"/>
                                  </a:rPr>
                                  <m:t>𝜕</m:t>
                                </m:r>
                                <m:r>
                                  <a:rPr lang="en-US" sz="2400" b="0" i="1" smtClean="0">
                                    <a:latin typeface="Cambria Math" panose="02040503050406030204" pitchFamily="18" charset="0"/>
                                  </a:rPr>
                                  <m:t>𝑥</m:t>
                                </m:r>
                                <m:r>
                                  <a:rPr lang="en-US" sz="2400" i="1">
                                    <a:latin typeface="Cambria Math" panose="02040503050406030204" pitchFamily="18" charset="0"/>
                                  </a:rPr>
                                  <m:t> </m:t>
                                </m:r>
                              </m:den>
                            </m:f>
                            <m:r>
                              <a:rPr lang="en-US" sz="2400" i="1">
                                <a:latin typeface="Cambria Math" panose="02040503050406030204" pitchFamily="18" charset="0"/>
                              </a:rPr>
                              <m:t>, …</m:t>
                            </m:r>
                            <m:r>
                              <a:rPr lang="en-US" sz="2400" b="1"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b="0" i="1" smtClean="0">
                                        <a:latin typeface="Cambria Math" panose="02040503050406030204" pitchFamily="18" charset="0"/>
                                      </a:rPr>
                                      <m:t>𝑛</m:t>
                                    </m:r>
                                  </m:sub>
                                </m:sSub>
                              </m:num>
                              <m:den>
                                <m:r>
                                  <a:rPr lang="en-US" sz="2400" i="1">
                                    <a:latin typeface="Cambria Math" panose="02040503050406030204" pitchFamily="18" charset="0"/>
                                  </a:rPr>
                                  <m:t>𝜕</m:t>
                                </m:r>
                                <m:r>
                                  <a:rPr lang="en-US" sz="2400" b="0" i="1" smtClean="0">
                                    <a:latin typeface="Cambria Math" panose="02040503050406030204" pitchFamily="18" charset="0"/>
                                  </a:rPr>
                                  <m:t>𝑥</m:t>
                                </m:r>
                                <m:r>
                                  <a:rPr lang="en-US" sz="2400" i="1">
                                    <a:latin typeface="Cambria Math" panose="02040503050406030204" pitchFamily="18" charset="0"/>
                                  </a:rPr>
                                  <m:t> </m:t>
                                </m:r>
                              </m:den>
                            </m:f>
                          </m:e>
                        </m:d>
                      </m:e>
                      <m:sup>
                        <m:r>
                          <m:rPr>
                            <m:sty m:val="p"/>
                          </m:rPr>
                          <a:rPr lang="en-US" sz="2400" b="0" i="0" smtClean="0">
                            <a:latin typeface="Cambria Math" panose="02040503050406030204" pitchFamily="18" charset="0"/>
                          </a:rPr>
                          <m:t>T</m:t>
                        </m:r>
                      </m:sup>
                    </m:sSup>
                  </m:oMath>
                </a14:m>
                <a:endParaRPr lang="en-US" sz="2400"/>
              </a:p>
              <a:p>
                <a:pPr marL="114300" indent="0">
                  <a:buNone/>
                </a:pPr>
                <a:r>
                  <a:rPr lang="en-US" sz="2400"/>
                  <a:t>3. </a:t>
                </a:r>
                <a14:m>
                  <m:oMath xmlns:m="http://schemas.openxmlformats.org/officeDocument/2006/math">
                    <m:sSub>
                      <m:sSubPr>
                        <m:ctrlPr>
                          <a:rPr lang="en-US" sz="2400" b="1" i="1" smtClean="0">
                            <a:latin typeface="Cambria Math" panose="02040503050406030204" pitchFamily="18" charset="0"/>
                          </a:rPr>
                        </m:ctrlPr>
                      </m:sSubPr>
                      <m:e>
                        <m:r>
                          <a:rPr lang="en-US" sz="2400" b="1">
                            <a:latin typeface="Cambria Math" panose="02040503050406030204" pitchFamily="18" charset="0"/>
                          </a:rPr>
                          <m:t>𝐉</m:t>
                        </m:r>
                      </m:e>
                      <m:sub>
                        <m:r>
                          <a:rPr lang="en-US" sz="2400" i="1" dirty="0">
                            <a:latin typeface="Cambria Math" panose="02040503050406030204" pitchFamily="18" charset="0"/>
                          </a:rPr>
                          <m:t>𝑧</m:t>
                        </m:r>
                        <m:r>
                          <a:rPr lang="en-US" sz="2400" i="1" dirty="0">
                            <a:latin typeface="Cambria Math" panose="02040503050406030204" pitchFamily="18" charset="0"/>
                            <a:ea typeface="Cambria Math" panose="02040503050406030204" pitchFamily="18" charset="0"/>
                          </a:rPr>
                          <m:t>∘</m:t>
                        </m:r>
                        <m:r>
                          <a:rPr lang="en-US" sz="2400" b="1">
                            <a:latin typeface="Cambria Math" panose="02040503050406030204" pitchFamily="18" charset="0"/>
                          </a:rPr>
                          <m:t>𝐲</m:t>
                        </m:r>
                      </m:sub>
                    </m:sSub>
                    <m:d>
                      <m:dPr>
                        <m:ctrlPr>
                          <a:rPr lang="en-US" sz="2400" i="1">
                            <a:latin typeface="Cambria Math" panose="02040503050406030204" pitchFamily="18" charset="0"/>
                          </a:rPr>
                        </m:ctrlPr>
                      </m:dPr>
                      <m:e>
                        <m:r>
                          <a:rPr lang="en-US" sz="2400" b="0" i="1">
                            <a:latin typeface="Cambria Math" panose="02040503050406030204" pitchFamily="18" charset="0"/>
                          </a:rPr>
                          <m:t>𝑥</m:t>
                        </m:r>
                      </m:e>
                    </m:d>
                    <m:r>
                      <a:rPr lang="en-US" sz="2400" b="1" i="1" smtClean="0">
                        <a:latin typeface="Cambria Math" panose="02040503050406030204" pitchFamily="18" charset="0"/>
                      </a:rPr>
                      <m:t>=</m:t>
                    </m:r>
                    <m:nary>
                      <m:naryPr>
                        <m:chr m:val="∑"/>
                        <m:ctrlPr>
                          <a:rPr lang="en-US" sz="2400" b="1" i="1" smtClean="0">
                            <a:latin typeface="Cambria Math" panose="02040503050406030204" pitchFamily="18" charset="0"/>
                          </a:rPr>
                        </m:ctrlPr>
                      </m:naryPr>
                      <m:sub>
                        <m:r>
                          <m:rPr>
                            <m:sty m:val="p"/>
                            <m:brk m:alnAt="23"/>
                          </m:rPr>
                          <a:rPr lang="en-US" sz="2400" b="0" i="0" smtClean="0">
                            <a:latin typeface="Cambria Math" panose="02040503050406030204" pitchFamily="18" charset="0"/>
                          </a:rPr>
                          <m:t>i</m:t>
                        </m:r>
                        <m:r>
                          <a:rPr lang="en-US" sz="2400" b="0" i="0" smtClean="0">
                            <a:latin typeface="Cambria Math" panose="02040503050406030204" pitchFamily="18" charset="0"/>
                          </a:rPr>
                          <m:t>=1</m:t>
                        </m:r>
                      </m:sub>
                      <m:sup>
                        <m:r>
                          <a:rPr lang="en-US" sz="2400" b="0" i="1" smtClean="0">
                            <a:latin typeface="Cambria Math" panose="02040503050406030204" pitchFamily="18" charset="0"/>
                          </a:rPr>
                          <m:t>𝑛</m:t>
                        </m:r>
                      </m:sup>
                      <m:e>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𝑧</m:t>
                            </m:r>
                          </m:num>
                          <m:den>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b="0" i="1" smtClean="0">
                                    <a:latin typeface="Cambria Math" panose="02040503050406030204" pitchFamily="18" charset="0"/>
                                  </a:rPr>
                                  <m:t>𝑖</m:t>
                                </m:r>
                              </m:sub>
                            </m:sSub>
                            <m:r>
                              <a:rPr lang="en-US" sz="2400" i="1">
                                <a:latin typeface="Cambria Math" panose="02040503050406030204" pitchFamily="18" charset="0"/>
                              </a:rPr>
                              <m:t> </m:t>
                            </m:r>
                          </m:den>
                        </m:f>
                        <m:r>
                          <m:rPr>
                            <m:nor/>
                          </m:rPr>
                          <a:rPr lang="en-US" sz="2400" dirty="0"/>
                          <m:t> </m:t>
                        </m:r>
                        <m:f>
                          <m:fPr>
                            <m:ctrlPr>
                              <a:rPr lang="en-US" sz="2400" i="1">
                                <a:latin typeface="Cambria Math" panose="02040503050406030204" pitchFamily="18" charset="0"/>
                              </a:rPr>
                            </m:ctrlPr>
                          </m:fPr>
                          <m:nu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b="0" i="1" smtClean="0">
                                    <a:latin typeface="Cambria Math" panose="02040503050406030204" pitchFamily="18" charset="0"/>
                                  </a:rPr>
                                  <m:t>𝑖</m:t>
                                </m:r>
                              </m:sub>
                            </m:sSub>
                          </m:num>
                          <m:den>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 </m:t>
                            </m:r>
                          </m:den>
                        </m:f>
                      </m:e>
                    </m:nary>
                  </m:oMath>
                </a14:m>
                <a:endParaRPr lang="en-US" sz="2400"/>
              </a:p>
              <a:p>
                <a:pPr marL="114300" indent="0">
                  <a:buNone/>
                </a:pPr>
                <a:r>
                  <a:rPr lang="en-US" sz="2400"/>
                  <a:t>4. All the above! </a:t>
                </a:r>
              </a:p>
            </p:txBody>
          </p:sp>
        </mc:Choice>
        <mc:Fallback xmlns="">
          <p:sp>
            <p:nvSpPr>
              <p:cNvPr id="3" name="Content Placeholder 2">
                <a:extLst>
                  <a:ext uri="{FF2B5EF4-FFF2-40B4-BE49-F238E27FC236}">
                    <a16:creationId xmlns:a16="http://schemas.microsoft.com/office/drawing/2014/main" id="{D11CAFCF-7181-28A1-A642-63B2F4C1DBBC}"/>
                  </a:ext>
                </a:extLst>
              </p:cNvPr>
              <p:cNvSpPr>
                <a:spLocks noGrp="1" noRot="1" noChangeAspect="1" noMove="1" noResize="1" noEditPoints="1" noAdjustHandles="1" noChangeArrowheads="1" noChangeShapeType="1" noTextEdit="1"/>
              </p:cNvSpPr>
              <p:nvPr>
                <p:ph type="body" sz="quarter" idx="16"/>
              </p:nvPr>
            </p:nvSpPr>
            <p:spPr>
              <a:blipFill>
                <a:blip r:embed="rId2"/>
                <a:stretch>
                  <a:fillRect t="-4554" b="-2772"/>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473451DD-21E3-FDCC-85F0-4F2C3C47C9D3}"/>
              </a:ext>
            </a:extLst>
          </p:cNvPr>
          <p:cNvSpPr/>
          <p:nvPr/>
        </p:nvSpPr>
        <p:spPr>
          <a:xfrm>
            <a:off x="7225667" y="1146096"/>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5" name="Oval 4">
            <a:extLst>
              <a:ext uri="{FF2B5EF4-FFF2-40B4-BE49-F238E27FC236}">
                <a16:creationId xmlns:a16="http://schemas.microsoft.com/office/drawing/2014/main" id="{53C9465D-7607-3391-B7FE-F1F87214E6C1}"/>
              </a:ext>
            </a:extLst>
          </p:cNvPr>
          <p:cNvSpPr/>
          <p:nvPr/>
        </p:nvSpPr>
        <p:spPr>
          <a:xfrm>
            <a:off x="7386210" y="1913570"/>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6" name="Oval 5">
            <a:extLst>
              <a:ext uri="{FF2B5EF4-FFF2-40B4-BE49-F238E27FC236}">
                <a16:creationId xmlns:a16="http://schemas.microsoft.com/office/drawing/2014/main" id="{F68DF992-BE99-E8F3-29D7-7FB8AA6C80D4}"/>
              </a:ext>
            </a:extLst>
          </p:cNvPr>
          <p:cNvSpPr/>
          <p:nvPr/>
        </p:nvSpPr>
        <p:spPr>
          <a:xfrm>
            <a:off x="7365270" y="429675"/>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cxnSp>
        <p:nvCxnSpPr>
          <p:cNvPr id="7" name="Straight Arrow Connector 6">
            <a:extLst>
              <a:ext uri="{FF2B5EF4-FFF2-40B4-BE49-F238E27FC236}">
                <a16:creationId xmlns:a16="http://schemas.microsoft.com/office/drawing/2014/main" id="{7E595EC2-A7CD-C519-FFA6-9A362E1F7923}"/>
              </a:ext>
            </a:extLst>
          </p:cNvPr>
          <p:cNvCxnSpPr>
            <a:cxnSpLocks/>
            <a:stCxn id="4" idx="0"/>
            <a:endCxn id="6" idx="4"/>
          </p:cNvCxnSpPr>
          <p:nvPr/>
        </p:nvCxnSpPr>
        <p:spPr>
          <a:xfrm flipV="1">
            <a:off x="7369359" y="708349"/>
            <a:ext cx="139603" cy="437747"/>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5FA3EBB-AC63-5177-6CE9-2CC0595FAC23}"/>
              </a:ext>
            </a:extLst>
          </p:cNvPr>
          <p:cNvCxnSpPr>
            <a:cxnSpLocks/>
            <a:stCxn id="5" idx="0"/>
            <a:endCxn id="4" idx="4"/>
          </p:cNvCxnSpPr>
          <p:nvPr/>
        </p:nvCxnSpPr>
        <p:spPr>
          <a:xfrm flipH="1" flipV="1">
            <a:off x="7369359" y="1424770"/>
            <a:ext cx="160543" cy="48880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B6FD7F2-EB0D-4D06-63DB-45262ED0FD8C}"/>
                  </a:ext>
                </a:extLst>
              </p:cNvPr>
              <p:cNvSpPr txBox="1"/>
              <p:nvPr/>
            </p:nvSpPr>
            <p:spPr>
              <a:xfrm>
                <a:off x="7673593" y="302100"/>
                <a:ext cx="28738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𝑧</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9" name="TextBox 8">
                <a:extLst>
                  <a:ext uri="{FF2B5EF4-FFF2-40B4-BE49-F238E27FC236}">
                    <a16:creationId xmlns:a16="http://schemas.microsoft.com/office/drawing/2014/main" id="{FB6FD7F2-EB0D-4D06-63DB-45262ED0FD8C}"/>
                  </a:ext>
                </a:extLst>
              </p:cNvPr>
              <p:cNvSpPr txBox="1">
                <a:spLocks noRot="1" noChangeAspect="1" noMove="1" noResize="1" noEditPoints="1" noAdjustHandles="1" noChangeArrowheads="1" noChangeShapeType="1" noTextEdit="1"/>
              </p:cNvSpPr>
              <p:nvPr/>
            </p:nvSpPr>
            <p:spPr>
              <a:xfrm>
                <a:off x="7673593" y="302100"/>
                <a:ext cx="287383" cy="461665"/>
              </a:xfrm>
              <a:prstGeom prst="rect">
                <a:avLst/>
              </a:prstGeom>
              <a:blipFill>
                <a:blip r:embed="rId3"/>
                <a:stretch>
                  <a:fillRect r="-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9F0F0D-3665-A449-776C-89F0556C7220}"/>
                  </a:ext>
                </a:extLst>
              </p:cNvPr>
              <p:cNvSpPr txBox="1"/>
              <p:nvPr/>
            </p:nvSpPr>
            <p:spPr>
              <a:xfrm>
                <a:off x="7441686" y="1022371"/>
                <a:ext cx="40031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𝑦</m:t>
                          </m:r>
                        </m:e>
                        <m:sub>
                          <m:r>
                            <a:rPr lang="en-US" sz="2400" smtClean="0">
                              <a:latin typeface="Cambria Math" panose="02040503050406030204" pitchFamily="18" charset="0"/>
                            </a:rPr>
                            <m:t>1</m:t>
                          </m:r>
                        </m:sub>
                      </m:sSub>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0" name="TextBox 9">
                <a:extLst>
                  <a:ext uri="{FF2B5EF4-FFF2-40B4-BE49-F238E27FC236}">
                    <a16:creationId xmlns:a16="http://schemas.microsoft.com/office/drawing/2014/main" id="{919F0F0D-3665-A449-776C-89F0556C7220}"/>
                  </a:ext>
                </a:extLst>
              </p:cNvPr>
              <p:cNvSpPr txBox="1">
                <a:spLocks noRot="1" noChangeAspect="1" noMove="1" noResize="1" noEditPoints="1" noAdjustHandles="1" noChangeArrowheads="1" noChangeShapeType="1" noTextEdit="1"/>
              </p:cNvSpPr>
              <p:nvPr/>
            </p:nvSpPr>
            <p:spPr>
              <a:xfrm>
                <a:off x="7441686" y="1022371"/>
                <a:ext cx="400310" cy="461665"/>
              </a:xfrm>
              <a:prstGeom prst="rect">
                <a:avLst/>
              </a:prstGeom>
              <a:blipFill>
                <a:blip r:embed="rId4"/>
                <a:stretch>
                  <a:fillRect l="-4615" r="-12308"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35096F-7038-A5AC-C4C6-6236505AE027}"/>
                  </a:ext>
                </a:extLst>
              </p:cNvPr>
              <p:cNvSpPr txBox="1"/>
              <p:nvPr/>
            </p:nvSpPr>
            <p:spPr>
              <a:xfrm>
                <a:off x="7631472" y="1781292"/>
                <a:ext cx="4572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𝑥</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20" name="TextBox 19">
                <a:extLst>
                  <a:ext uri="{FF2B5EF4-FFF2-40B4-BE49-F238E27FC236}">
                    <a16:creationId xmlns:a16="http://schemas.microsoft.com/office/drawing/2014/main" id="{3035096F-7038-A5AC-C4C6-6236505AE027}"/>
                  </a:ext>
                </a:extLst>
              </p:cNvPr>
              <p:cNvSpPr txBox="1">
                <a:spLocks noRot="1" noChangeAspect="1" noMove="1" noResize="1" noEditPoints="1" noAdjustHandles="1" noChangeArrowheads="1" noChangeShapeType="1" noTextEdit="1"/>
              </p:cNvSpPr>
              <p:nvPr/>
            </p:nvSpPr>
            <p:spPr>
              <a:xfrm>
                <a:off x="7631472" y="1781292"/>
                <a:ext cx="457200" cy="461665"/>
              </a:xfrm>
              <a:prstGeom prst="rect">
                <a:avLst/>
              </a:prstGeom>
              <a:blipFill>
                <a:blip r:embed="rId5"/>
                <a:stretch>
                  <a:fillRect/>
                </a:stretch>
              </a:blipFill>
            </p:spPr>
            <p:txBody>
              <a:bodyPr/>
              <a:lstStyle/>
              <a:p>
                <a:r>
                  <a:rPr lang="en-US">
                    <a:noFill/>
                  </a:rPr>
                  <a:t> </a:t>
                </a:r>
              </a:p>
            </p:txBody>
          </p:sp>
        </mc:Fallback>
      </mc:AlternateContent>
      <p:sp>
        <p:nvSpPr>
          <p:cNvPr id="11" name="Oval 10">
            <a:extLst>
              <a:ext uri="{FF2B5EF4-FFF2-40B4-BE49-F238E27FC236}">
                <a16:creationId xmlns:a16="http://schemas.microsoft.com/office/drawing/2014/main" id="{8D77E342-20CB-94E9-E185-E871D5D4CF2C}"/>
              </a:ext>
            </a:extLst>
          </p:cNvPr>
          <p:cNvSpPr/>
          <p:nvPr/>
        </p:nvSpPr>
        <p:spPr>
          <a:xfrm>
            <a:off x="6764660" y="115708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0CBE4E-BAB0-BCA1-7AF0-FE2924525C42}"/>
                  </a:ext>
                </a:extLst>
              </p:cNvPr>
              <p:cNvSpPr txBox="1"/>
              <p:nvPr/>
            </p:nvSpPr>
            <p:spPr>
              <a:xfrm>
                <a:off x="6345488" y="1033364"/>
                <a:ext cx="40031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𝑦</m:t>
                          </m:r>
                        </m:e>
                        <m:sub>
                          <m:r>
                            <a:rPr lang="en-US" sz="2400" smtClean="0">
                              <a:latin typeface="Cambria Math" panose="02040503050406030204" pitchFamily="18" charset="0"/>
                            </a:rPr>
                            <m:t>2</m:t>
                          </m:r>
                        </m:sub>
                      </m:sSub>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2" name="TextBox 11">
                <a:extLst>
                  <a:ext uri="{FF2B5EF4-FFF2-40B4-BE49-F238E27FC236}">
                    <a16:creationId xmlns:a16="http://schemas.microsoft.com/office/drawing/2014/main" id="{EB0CBE4E-BAB0-BCA1-7AF0-FE2924525C42}"/>
                  </a:ext>
                </a:extLst>
              </p:cNvPr>
              <p:cNvSpPr txBox="1">
                <a:spLocks noRot="1" noChangeAspect="1" noMove="1" noResize="1" noEditPoints="1" noAdjustHandles="1" noChangeArrowheads="1" noChangeShapeType="1" noTextEdit="1"/>
              </p:cNvSpPr>
              <p:nvPr/>
            </p:nvSpPr>
            <p:spPr>
              <a:xfrm>
                <a:off x="6345488" y="1033364"/>
                <a:ext cx="400310" cy="461665"/>
              </a:xfrm>
              <a:prstGeom prst="rect">
                <a:avLst/>
              </a:prstGeom>
              <a:blipFill>
                <a:blip r:embed="rId6"/>
                <a:stretch>
                  <a:fillRect l="-4545" r="-12121" b="-106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4600C8E-35A1-5A92-26B8-A0C2CDACA9A5}"/>
              </a:ext>
            </a:extLst>
          </p:cNvPr>
          <p:cNvCxnSpPr>
            <a:cxnSpLocks/>
            <a:stCxn id="11" idx="0"/>
            <a:endCxn id="6" idx="4"/>
          </p:cNvCxnSpPr>
          <p:nvPr/>
        </p:nvCxnSpPr>
        <p:spPr>
          <a:xfrm flipV="1">
            <a:off x="6908352" y="708349"/>
            <a:ext cx="600610" cy="44874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1AC3D2B-A00F-987E-09FB-914B64FD1A81}"/>
              </a:ext>
            </a:extLst>
          </p:cNvPr>
          <p:cNvCxnSpPr>
            <a:cxnSpLocks/>
            <a:stCxn id="5" idx="0"/>
            <a:endCxn id="11" idx="4"/>
          </p:cNvCxnSpPr>
          <p:nvPr/>
        </p:nvCxnSpPr>
        <p:spPr>
          <a:xfrm flipH="1" flipV="1">
            <a:off x="6908352" y="1435763"/>
            <a:ext cx="621550" cy="477807"/>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96DFC524-E459-F145-B694-DF591968D15C}"/>
              </a:ext>
            </a:extLst>
          </p:cNvPr>
          <p:cNvSpPr/>
          <p:nvPr/>
        </p:nvSpPr>
        <p:spPr>
          <a:xfrm>
            <a:off x="8174091" y="1157089"/>
            <a:ext cx="287383" cy="278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8E51131-9ABA-1A45-3105-4D0393EA7C29}"/>
                  </a:ext>
                </a:extLst>
              </p:cNvPr>
              <p:cNvSpPr txBox="1"/>
              <p:nvPr/>
            </p:nvSpPr>
            <p:spPr>
              <a:xfrm>
                <a:off x="8431990" y="1033364"/>
                <a:ext cx="40031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𝑦</m:t>
                          </m:r>
                        </m:e>
                        <m:sub>
                          <m:r>
                            <a:rPr lang="en-US" sz="2400" smtClean="0">
                              <a:latin typeface="Cambria Math" panose="02040503050406030204" pitchFamily="18" charset="0"/>
                            </a:rPr>
                            <m:t>𝑛</m:t>
                          </m:r>
                        </m:sub>
                      </m:sSub>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5" name="TextBox 14">
                <a:extLst>
                  <a:ext uri="{FF2B5EF4-FFF2-40B4-BE49-F238E27FC236}">
                    <a16:creationId xmlns:a16="http://schemas.microsoft.com/office/drawing/2014/main" id="{88E51131-9ABA-1A45-3105-4D0393EA7C29}"/>
                  </a:ext>
                </a:extLst>
              </p:cNvPr>
              <p:cNvSpPr txBox="1">
                <a:spLocks noRot="1" noChangeAspect="1" noMove="1" noResize="1" noEditPoints="1" noAdjustHandles="1" noChangeArrowheads="1" noChangeShapeType="1" noTextEdit="1"/>
              </p:cNvSpPr>
              <p:nvPr/>
            </p:nvSpPr>
            <p:spPr>
              <a:xfrm>
                <a:off x="8431990" y="1033364"/>
                <a:ext cx="400310" cy="461665"/>
              </a:xfrm>
              <a:prstGeom prst="rect">
                <a:avLst/>
              </a:prstGeom>
              <a:blipFill>
                <a:blip r:embed="rId7"/>
                <a:stretch>
                  <a:fillRect l="-4545" r="-10606"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576588-6628-EE80-FE62-CB9F2447D9F3}"/>
                  </a:ext>
                </a:extLst>
              </p:cNvPr>
              <p:cNvSpPr txBox="1"/>
              <p:nvPr/>
            </p:nvSpPr>
            <p:spPr>
              <a:xfrm>
                <a:off x="7750697" y="995361"/>
                <a:ext cx="37793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8" name="TextBox 17">
                <a:extLst>
                  <a:ext uri="{FF2B5EF4-FFF2-40B4-BE49-F238E27FC236}">
                    <a16:creationId xmlns:a16="http://schemas.microsoft.com/office/drawing/2014/main" id="{C3576588-6628-EE80-FE62-CB9F2447D9F3}"/>
                  </a:ext>
                </a:extLst>
              </p:cNvPr>
              <p:cNvSpPr txBox="1">
                <a:spLocks noRot="1" noChangeAspect="1" noMove="1" noResize="1" noEditPoints="1" noAdjustHandles="1" noChangeArrowheads="1" noChangeShapeType="1" noTextEdit="1"/>
              </p:cNvSpPr>
              <p:nvPr/>
            </p:nvSpPr>
            <p:spPr>
              <a:xfrm>
                <a:off x="7750697" y="995361"/>
                <a:ext cx="377938" cy="461665"/>
              </a:xfrm>
              <a:prstGeom prst="rect">
                <a:avLst/>
              </a:prstGeom>
              <a:blipFill>
                <a:blip r:embed="rId8"/>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A738DFD0-4833-6AAF-FDC3-5506C6475FDC}"/>
              </a:ext>
            </a:extLst>
          </p:cNvPr>
          <p:cNvCxnSpPr>
            <a:cxnSpLocks/>
            <a:stCxn id="14" idx="1"/>
            <a:endCxn id="6" idx="4"/>
          </p:cNvCxnSpPr>
          <p:nvPr/>
        </p:nvCxnSpPr>
        <p:spPr>
          <a:xfrm flipH="1" flipV="1">
            <a:off x="7508962" y="708349"/>
            <a:ext cx="707215" cy="489551"/>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231861B-9D5B-E87E-5319-4379634C6F91}"/>
              </a:ext>
            </a:extLst>
          </p:cNvPr>
          <p:cNvCxnSpPr>
            <a:cxnSpLocks/>
            <a:stCxn id="5" idx="0"/>
            <a:endCxn id="14" idx="3"/>
          </p:cNvCxnSpPr>
          <p:nvPr/>
        </p:nvCxnSpPr>
        <p:spPr>
          <a:xfrm flipV="1">
            <a:off x="7529902" y="1394952"/>
            <a:ext cx="686275" cy="518618"/>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7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971B-4D24-BAF9-6C38-13031D76F561}"/>
              </a:ext>
            </a:extLst>
          </p:cNvPr>
          <p:cNvSpPr>
            <a:spLocks noGrp="1"/>
          </p:cNvSpPr>
          <p:nvPr>
            <p:ph type="title"/>
          </p:nvPr>
        </p:nvSpPr>
        <p:spPr/>
        <p:txBody>
          <a:bodyPr>
            <a:normAutofit/>
          </a:bodyPr>
          <a:lstStyle/>
          <a:p>
            <a:r>
              <a:rPr lang="en-US"/>
              <a:t>Neural Networks</a:t>
            </a:r>
          </a:p>
        </p:txBody>
      </p:sp>
      <p:sp>
        <p:nvSpPr>
          <p:cNvPr id="3" name="Content Placeholder 2">
            <a:extLst>
              <a:ext uri="{FF2B5EF4-FFF2-40B4-BE49-F238E27FC236}">
                <a16:creationId xmlns:a16="http://schemas.microsoft.com/office/drawing/2014/main" id="{7B23721F-79E6-A0B6-94D4-9FADB7F6C517}"/>
              </a:ext>
            </a:extLst>
          </p:cNvPr>
          <p:cNvSpPr>
            <a:spLocks noGrp="1"/>
          </p:cNvSpPr>
          <p:nvPr>
            <p:ph type="body" sz="quarter" idx="16"/>
          </p:nvPr>
        </p:nvSpPr>
        <p:spPr/>
        <p:txBody>
          <a:bodyPr>
            <a:normAutofit/>
          </a:bodyPr>
          <a:lstStyle/>
          <a:p>
            <a:r>
              <a:rPr lang="en-US"/>
              <a:t>What are neural networks? </a:t>
            </a:r>
          </a:p>
          <a:p>
            <a:pPr lvl="1"/>
            <a:r>
              <a:rPr lang="en-US"/>
              <a:t>Functions that take an input and produce an output. </a:t>
            </a:r>
          </a:p>
          <a:p>
            <a:endParaRPr lang="en-US"/>
          </a:p>
          <a:p>
            <a:endParaRPr lang="en-US"/>
          </a:p>
          <a:p>
            <a:endParaRPr lang="en-US"/>
          </a:p>
          <a:p>
            <a:endParaRPr lang="en-US"/>
          </a:p>
          <a:p>
            <a:endParaRPr lang="en-US"/>
          </a:p>
          <a:p>
            <a:endParaRPr lang="en-US"/>
          </a:p>
          <a:p>
            <a:r>
              <a:rPr lang="en-US"/>
              <a:t>What is inside this box? </a:t>
            </a:r>
          </a:p>
        </p:txBody>
      </p:sp>
      <p:sp>
        <p:nvSpPr>
          <p:cNvPr id="5" name="Rectangle 4">
            <a:extLst>
              <a:ext uri="{FF2B5EF4-FFF2-40B4-BE49-F238E27FC236}">
                <a16:creationId xmlns:a16="http://schemas.microsoft.com/office/drawing/2014/main" id="{CC40AAB3-2A41-E38A-4793-F81A49688A17}"/>
              </a:ext>
            </a:extLst>
          </p:cNvPr>
          <p:cNvSpPr/>
          <p:nvPr/>
        </p:nvSpPr>
        <p:spPr>
          <a:xfrm>
            <a:off x="8238699" y="3513218"/>
            <a:ext cx="268405" cy="294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59F9426C-58A3-066A-B993-15E76426377F}"/>
              </a:ext>
            </a:extLst>
          </p:cNvPr>
          <p:cNvSpPr/>
          <p:nvPr/>
        </p:nvSpPr>
        <p:spPr>
          <a:xfrm>
            <a:off x="1961814" y="2121127"/>
            <a:ext cx="1001028" cy="779647"/>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NN</a:t>
            </a:r>
          </a:p>
        </p:txBody>
      </p:sp>
      <p:sp>
        <p:nvSpPr>
          <p:cNvPr id="12" name="Right Arrow 11">
            <a:extLst>
              <a:ext uri="{FF2B5EF4-FFF2-40B4-BE49-F238E27FC236}">
                <a16:creationId xmlns:a16="http://schemas.microsoft.com/office/drawing/2014/main" id="{74899615-A8A7-53EB-2D93-3BE9AEC38042}"/>
              </a:ext>
            </a:extLst>
          </p:cNvPr>
          <p:cNvSpPr/>
          <p:nvPr/>
        </p:nvSpPr>
        <p:spPr>
          <a:xfrm>
            <a:off x="1596053" y="2227004"/>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58FE5293-4AE1-ED24-3DB0-D0ABDA193204}"/>
              </a:ext>
            </a:extLst>
          </p:cNvPr>
          <p:cNvSpPr/>
          <p:nvPr/>
        </p:nvSpPr>
        <p:spPr>
          <a:xfrm>
            <a:off x="3030219" y="2227003"/>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988074E-024D-9D9A-AB80-DA273B8E9622}"/>
              </a:ext>
            </a:extLst>
          </p:cNvPr>
          <p:cNvSpPr txBox="1"/>
          <p:nvPr/>
        </p:nvSpPr>
        <p:spPr>
          <a:xfrm>
            <a:off x="964878" y="2337810"/>
            <a:ext cx="862905" cy="307777"/>
          </a:xfrm>
          <a:prstGeom prst="rect">
            <a:avLst/>
          </a:prstGeom>
          <a:noFill/>
        </p:spPr>
        <p:txBody>
          <a:bodyPr wrap="square">
            <a:spAutoFit/>
          </a:bodyPr>
          <a:lstStyle/>
          <a:p>
            <a:r>
              <a:rPr lang="en-US"/>
              <a:t>Video</a:t>
            </a:r>
          </a:p>
        </p:txBody>
      </p:sp>
      <p:sp>
        <p:nvSpPr>
          <p:cNvPr id="16" name="TextBox 15">
            <a:extLst>
              <a:ext uri="{FF2B5EF4-FFF2-40B4-BE49-F238E27FC236}">
                <a16:creationId xmlns:a16="http://schemas.microsoft.com/office/drawing/2014/main" id="{7187E1BD-0445-2628-5724-5DF78FD67385}"/>
              </a:ext>
            </a:extLst>
          </p:cNvPr>
          <p:cNvSpPr txBox="1"/>
          <p:nvPr/>
        </p:nvSpPr>
        <p:spPr>
          <a:xfrm>
            <a:off x="3424854" y="2347435"/>
            <a:ext cx="862905" cy="307777"/>
          </a:xfrm>
          <a:prstGeom prst="rect">
            <a:avLst/>
          </a:prstGeom>
          <a:noFill/>
        </p:spPr>
        <p:txBody>
          <a:bodyPr wrap="square">
            <a:spAutoFit/>
          </a:bodyPr>
          <a:lstStyle/>
          <a:p>
            <a:r>
              <a:rPr lang="en-US"/>
              <a:t>Caption</a:t>
            </a:r>
          </a:p>
        </p:txBody>
      </p:sp>
      <p:sp>
        <p:nvSpPr>
          <p:cNvPr id="17" name="Rounded Rectangle 16">
            <a:extLst>
              <a:ext uri="{FF2B5EF4-FFF2-40B4-BE49-F238E27FC236}">
                <a16:creationId xmlns:a16="http://schemas.microsoft.com/office/drawing/2014/main" id="{24675A25-29A3-AF6E-E122-AB73F06CB0DD}"/>
              </a:ext>
            </a:extLst>
          </p:cNvPr>
          <p:cNvSpPr/>
          <p:nvPr/>
        </p:nvSpPr>
        <p:spPr>
          <a:xfrm>
            <a:off x="6181159" y="2121127"/>
            <a:ext cx="1001028" cy="779647"/>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NN</a:t>
            </a:r>
          </a:p>
        </p:txBody>
      </p:sp>
      <p:sp>
        <p:nvSpPr>
          <p:cNvPr id="18" name="Right Arrow 17">
            <a:extLst>
              <a:ext uri="{FF2B5EF4-FFF2-40B4-BE49-F238E27FC236}">
                <a16:creationId xmlns:a16="http://schemas.microsoft.com/office/drawing/2014/main" id="{C61EA1CD-DFD2-B126-BBF3-AA3B68A760C1}"/>
              </a:ext>
            </a:extLst>
          </p:cNvPr>
          <p:cNvSpPr/>
          <p:nvPr/>
        </p:nvSpPr>
        <p:spPr>
          <a:xfrm>
            <a:off x="5815398" y="2227004"/>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82E46AA-4E6D-9A10-C997-F44F328EE936}"/>
              </a:ext>
            </a:extLst>
          </p:cNvPr>
          <p:cNvSpPr/>
          <p:nvPr/>
        </p:nvSpPr>
        <p:spPr>
          <a:xfrm>
            <a:off x="7249564" y="2227003"/>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726B817-64D6-08E9-DB30-36E7FF6FA8E8}"/>
              </a:ext>
            </a:extLst>
          </p:cNvPr>
          <p:cNvSpPr txBox="1"/>
          <p:nvPr/>
        </p:nvSpPr>
        <p:spPr>
          <a:xfrm>
            <a:off x="5184223" y="2337810"/>
            <a:ext cx="862905" cy="307777"/>
          </a:xfrm>
          <a:prstGeom prst="rect">
            <a:avLst/>
          </a:prstGeom>
          <a:noFill/>
        </p:spPr>
        <p:txBody>
          <a:bodyPr wrap="square">
            <a:spAutoFit/>
          </a:bodyPr>
          <a:lstStyle/>
          <a:p>
            <a:r>
              <a:rPr lang="en-US"/>
              <a:t>Text</a:t>
            </a:r>
          </a:p>
        </p:txBody>
      </p:sp>
      <p:sp>
        <p:nvSpPr>
          <p:cNvPr id="21" name="TextBox 20">
            <a:extLst>
              <a:ext uri="{FF2B5EF4-FFF2-40B4-BE49-F238E27FC236}">
                <a16:creationId xmlns:a16="http://schemas.microsoft.com/office/drawing/2014/main" id="{738D5069-5120-9F4E-C9B5-A07EA2178326}"/>
              </a:ext>
            </a:extLst>
          </p:cNvPr>
          <p:cNvSpPr txBox="1"/>
          <p:nvPr/>
        </p:nvSpPr>
        <p:spPr>
          <a:xfrm>
            <a:off x="7644199" y="2347435"/>
            <a:ext cx="862905" cy="307777"/>
          </a:xfrm>
          <a:prstGeom prst="rect">
            <a:avLst/>
          </a:prstGeom>
          <a:noFill/>
        </p:spPr>
        <p:txBody>
          <a:bodyPr wrap="square">
            <a:spAutoFit/>
          </a:bodyPr>
          <a:lstStyle/>
          <a:p>
            <a:r>
              <a:rPr lang="en-US"/>
              <a:t>Image</a:t>
            </a:r>
          </a:p>
        </p:txBody>
      </p:sp>
      <p:sp>
        <p:nvSpPr>
          <p:cNvPr id="22" name="Rounded Rectangle 21">
            <a:extLst>
              <a:ext uri="{FF2B5EF4-FFF2-40B4-BE49-F238E27FC236}">
                <a16:creationId xmlns:a16="http://schemas.microsoft.com/office/drawing/2014/main" id="{F542526D-B10A-779D-82C3-0EA4DE10A9AC}"/>
              </a:ext>
            </a:extLst>
          </p:cNvPr>
          <p:cNvSpPr/>
          <p:nvPr/>
        </p:nvSpPr>
        <p:spPr>
          <a:xfrm>
            <a:off x="4090737" y="2924953"/>
            <a:ext cx="1001028" cy="779647"/>
          </a:xfrm>
          <a:prstGeom prst="round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NN</a:t>
            </a:r>
          </a:p>
        </p:txBody>
      </p:sp>
      <p:sp>
        <p:nvSpPr>
          <p:cNvPr id="23" name="Right Arrow 22">
            <a:extLst>
              <a:ext uri="{FF2B5EF4-FFF2-40B4-BE49-F238E27FC236}">
                <a16:creationId xmlns:a16="http://schemas.microsoft.com/office/drawing/2014/main" id="{56E6EF23-DBAC-5912-7594-0668811B406C}"/>
              </a:ext>
            </a:extLst>
          </p:cNvPr>
          <p:cNvSpPr/>
          <p:nvPr/>
        </p:nvSpPr>
        <p:spPr>
          <a:xfrm>
            <a:off x="3724976" y="3030830"/>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94E39E97-FABC-FA15-2B4A-088114EFB6E7}"/>
              </a:ext>
            </a:extLst>
          </p:cNvPr>
          <p:cNvSpPr/>
          <p:nvPr/>
        </p:nvSpPr>
        <p:spPr>
          <a:xfrm>
            <a:off x="5159142" y="3030829"/>
            <a:ext cx="346509" cy="58714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7351097-69BA-E514-99E1-700EEF31D39D}"/>
              </a:ext>
            </a:extLst>
          </p:cNvPr>
          <p:cNvSpPr txBox="1"/>
          <p:nvPr/>
        </p:nvSpPr>
        <p:spPr>
          <a:xfrm>
            <a:off x="2978297" y="3045383"/>
            <a:ext cx="862905" cy="523220"/>
          </a:xfrm>
          <a:prstGeom prst="rect">
            <a:avLst/>
          </a:prstGeom>
          <a:noFill/>
        </p:spPr>
        <p:txBody>
          <a:bodyPr wrap="square">
            <a:spAutoFit/>
          </a:bodyPr>
          <a:lstStyle/>
          <a:p>
            <a:pPr algn="ctr"/>
            <a:r>
              <a:rPr lang="en-US"/>
              <a:t>Game </a:t>
            </a:r>
            <a:br>
              <a:rPr lang="en-US"/>
            </a:br>
            <a:r>
              <a:rPr lang="en-US"/>
              <a:t>state</a:t>
            </a:r>
          </a:p>
        </p:txBody>
      </p:sp>
      <p:sp>
        <p:nvSpPr>
          <p:cNvPr id="26" name="TextBox 25">
            <a:extLst>
              <a:ext uri="{FF2B5EF4-FFF2-40B4-BE49-F238E27FC236}">
                <a16:creationId xmlns:a16="http://schemas.microsoft.com/office/drawing/2014/main" id="{63AA3E83-4522-1DA6-595B-1106CB75FA21}"/>
              </a:ext>
            </a:extLst>
          </p:cNvPr>
          <p:cNvSpPr txBox="1"/>
          <p:nvPr/>
        </p:nvSpPr>
        <p:spPr>
          <a:xfrm>
            <a:off x="5553777" y="3151261"/>
            <a:ext cx="862905" cy="307777"/>
          </a:xfrm>
          <a:prstGeom prst="rect">
            <a:avLst/>
          </a:prstGeom>
          <a:noFill/>
        </p:spPr>
        <p:txBody>
          <a:bodyPr wrap="square">
            <a:spAutoFit/>
          </a:bodyPr>
          <a:lstStyle/>
          <a:p>
            <a:r>
              <a:rPr lang="en-US"/>
              <a:t>Action</a:t>
            </a:r>
          </a:p>
        </p:txBody>
      </p:sp>
    </p:spTree>
    <p:extLst>
      <p:ext uri="{BB962C8B-B14F-4D97-AF65-F5344CB8AC3E}">
        <p14:creationId xmlns:p14="http://schemas.microsoft.com/office/powerpoint/2010/main" val="1133297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1DDC-9548-CAA6-4772-617DD7D72423}"/>
              </a:ext>
            </a:extLst>
          </p:cNvPr>
          <p:cNvSpPr>
            <a:spLocks noGrp="1"/>
          </p:cNvSpPr>
          <p:nvPr>
            <p:ph type="title"/>
          </p:nvPr>
        </p:nvSpPr>
        <p:spPr/>
        <p:txBody>
          <a:bodyPr>
            <a:normAutofit/>
          </a:bodyPr>
          <a:lstStyle/>
          <a:p>
            <a:r>
              <a:rPr lang="en-US"/>
              <a:t>Summary</a:t>
            </a:r>
          </a:p>
        </p:txBody>
      </p:sp>
      <p:sp>
        <p:nvSpPr>
          <p:cNvPr id="3" name="Content Placeholder 2">
            <a:extLst>
              <a:ext uri="{FF2B5EF4-FFF2-40B4-BE49-F238E27FC236}">
                <a16:creationId xmlns:a16="http://schemas.microsoft.com/office/drawing/2014/main" id="{B0A970FD-9DE5-FA43-F85C-E99316C7C86C}"/>
              </a:ext>
            </a:extLst>
          </p:cNvPr>
          <p:cNvSpPr>
            <a:spLocks noGrp="1"/>
          </p:cNvSpPr>
          <p:nvPr>
            <p:ph type="body" sz="quarter" idx="16"/>
          </p:nvPr>
        </p:nvSpPr>
        <p:spPr/>
        <p:txBody>
          <a:bodyPr/>
          <a:lstStyle/>
          <a:p>
            <a:r>
              <a:rPr lang="en-US" dirty="0"/>
              <a:t>We reviewed lots of background about neural networks! </a:t>
            </a:r>
          </a:p>
          <a:p>
            <a:pPr lvl="1"/>
            <a:r>
              <a:rPr lang="en-US" dirty="0"/>
              <a:t>Linear algebra foundation </a:t>
            </a:r>
          </a:p>
          <a:p>
            <a:pPr lvl="1"/>
            <a:r>
              <a:rPr lang="en-US" dirty="0"/>
              <a:t>Gradient descent</a:t>
            </a:r>
          </a:p>
          <a:p>
            <a:pPr lvl="1"/>
            <a:r>
              <a:rPr lang="en-US" dirty="0"/>
              <a:t>Extending gradients to tensor form: Jacobians </a:t>
            </a:r>
          </a:p>
          <a:p>
            <a:endParaRPr lang="en-US" dirty="0"/>
          </a:p>
          <a:p>
            <a:endParaRPr lang="en-US" dirty="0"/>
          </a:p>
          <a:p>
            <a:r>
              <a:rPr lang="en-US" b="1" dirty="0"/>
              <a:t>Next:</a:t>
            </a:r>
            <a:r>
              <a:rPr lang="en-US" dirty="0"/>
              <a:t> training a neural net! </a:t>
            </a:r>
          </a:p>
        </p:txBody>
      </p:sp>
    </p:spTree>
    <p:extLst>
      <p:ext uri="{BB962C8B-B14F-4D97-AF65-F5344CB8AC3E}">
        <p14:creationId xmlns:p14="http://schemas.microsoft.com/office/powerpoint/2010/main" val="22152881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730B-C237-AC8C-B89C-619A3F7029E1}"/>
              </a:ext>
            </a:extLst>
          </p:cNvPr>
          <p:cNvSpPr>
            <a:spLocks noGrp="1"/>
          </p:cNvSpPr>
          <p:nvPr>
            <p:ph type="body" sz="quarter" idx="16"/>
          </p:nvPr>
        </p:nvSpPr>
        <p:spPr/>
        <p:txBody>
          <a:bodyPr/>
          <a:lstStyle/>
          <a:p>
            <a:pPr algn="ctr"/>
            <a:r>
              <a:rPr lang="en-US" sz="5400"/>
              <a:t>Training Neural Networks:</a:t>
            </a:r>
            <a:br>
              <a:rPr lang="en-US" sz="5400"/>
            </a:br>
            <a:r>
              <a:rPr lang="en-US" sz="5400"/>
              <a:t>Analytical Backprop</a:t>
            </a:r>
          </a:p>
        </p:txBody>
      </p:sp>
      <p:sp>
        <p:nvSpPr>
          <p:cNvPr id="3" name="Text Placeholder 2">
            <a:extLst>
              <a:ext uri="{FF2B5EF4-FFF2-40B4-BE49-F238E27FC236}">
                <a16:creationId xmlns:a16="http://schemas.microsoft.com/office/drawing/2014/main" id="{21064802-9F3E-7233-9668-FF432EC83963}"/>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4401692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4C21-05B9-E178-8BFC-ABA7BB50D761}"/>
              </a:ext>
            </a:extLst>
          </p:cNvPr>
          <p:cNvSpPr>
            <a:spLocks noGrp="1"/>
          </p:cNvSpPr>
          <p:nvPr>
            <p:ph type="title"/>
          </p:nvPr>
        </p:nvSpPr>
        <p:spPr/>
        <p:txBody>
          <a:bodyPr>
            <a:normAutofit/>
          </a:bodyPr>
          <a:lstStyle/>
          <a:p>
            <a:r>
              <a:rPr lang="en-US"/>
              <a:t>Recap: Multi-Layer Perceptron </a:t>
            </a:r>
          </a:p>
        </p:txBody>
      </p:sp>
      <p:sp>
        <p:nvSpPr>
          <p:cNvPr id="48" name="Text Placeholder 47">
            <a:extLst>
              <a:ext uri="{FF2B5EF4-FFF2-40B4-BE49-F238E27FC236}">
                <a16:creationId xmlns:a16="http://schemas.microsoft.com/office/drawing/2014/main" id="{6AD9503A-43E8-07E8-7D12-A5BCC828CF65}"/>
              </a:ext>
            </a:extLst>
          </p:cNvPr>
          <p:cNvSpPr>
            <a:spLocks noGrp="1"/>
          </p:cNvSpPr>
          <p:nvPr>
            <p:ph type="body" sz="quarter" idx="16"/>
          </p:nvPr>
        </p:nvSpPr>
        <p:spPr/>
        <p:txBody>
          <a:bodyPr/>
          <a:lstStyle/>
          <a:p>
            <a:endParaRPr lang="en-US"/>
          </a:p>
        </p:txBody>
      </p:sp>
      <p:sp>
        <p:nvSpPr>
          <p:cNvPr id="4" name="Oval 3">
            <a:extLst>
              <a:ext uri="{FF2B5EF4-FFF2-40B4-BE49-F238E27FC236}">
                <a16:creationId xmlns:a16="http://schemas.microsoft.com/office/drawing/2014/main" id="{73A47977-7269-F6B3-C926-FC6260398AEA}"/>
              </a:ext>
            </a:extLst>
          </p:cNvPr>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7BAB64FF-5499-7324-EBE2-F55FBD514D37}"/>
              </a:ext>
            </a:extLst>
          </p:cNvPr>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C4B60D71-FE22-B6E7-7140-FB3250FAD711}"/>
              </a:ext>
            </a:extLst>
          </p:cNvPr>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7E197F55-F36D-3A04-7713-0B4351D02975}"/>
              </a:ext>
            </a:extLst>
          </p:cNvPr>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8FF03A3F-FCF7-6698-0FF5-4EA1A2FE7A1D}"/>
              </a:ext>
            </a:extLst>
          </p:cNvPr>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9D5448B8-A2D9-CD92-9B18-1C3A6D847830}"/>
              </a:ext>
            </a:extLst>
          </p:cNvPr>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56F8AA52-EDC3-686F-B567-D5697FAEF7EF}"/>
              </a:ext>
            </a:extLst>
          </p:cNvPr>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FE3CD4C1-FB60-1F49-6DEF-F2887CD196F9}"/>
              </a:ext>
            </a:extLst>
          </p:cNvPr>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B5198C3E-D61A-F6F0-76BB-3A9AE05C6376}"/>
              </a:ext>
            </a:extLst>
          </p:cNvPr>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B64A5541-0E90-4C7C-4155-4B705D2FF119}"/>
              </a:ext>
            </a:extLst>
          </p:cNvPr>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15B84C63-B71D-95AE-5465-D7D7FDC007A1}"/>
              </a:ext>
            </a:extLst>
          </p:cNvPr>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2E0CB4D3-FB06-9545-61D0-0075C1F6183D}"/>
              </a:ext>
            </a:extLst>
          </p:cNvPr>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B2038B2-09A9-953B-22FD-1D757861E3BC}"/>
              </a:ext>
            </a:extLst>
          </p:cNvPr>
          <p:cNvSpPr/>
          <p:nvPr/>
        </p:nvSpPr>
        <p:spPr>
          <a:xfrm>
            <a:off x="660228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3BBAF994-8C3E-15BF-9DDA-590440CC96C5}"/>
              </a:ext>
            </a:extLst>
          </p:cNvPr>
          <p:cNvCxnSpPr/>
          <p:nvPr/>
        </p:nvCxnSpPr>
        <p:spPr>
          <a:xfrm flipV="1">
            <a:off x="666896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Picture 17" descr="latex-image-1.pdf">
            <a:extLst>
              <a:ext uri="{FF2B5EF4-FFF2-40B4-BE49-F238E27FC236}">
                <a16:creationId xmlns:a16="http://schemas.microsoft.com/office/drawing/2014/main" id="{CC7447D2-F231-6A12-57BB-56E2D194A1B7}"/>
              </a:ext>
            </a:extLst>
          </p:cNvPr>
          <p:cNvPicPr>
            <a:picLocks noChangeAspect="1"/>
          </p:cNvPicPr>
          <p:nvPr/>
        </p:nvPicPr>
        <p:blipFill>
          <a:blip r:embed="rId2" cstate="print"/>
          <a:stretch>
            <a:fillRect/>
          </a:stretch>
        </p:blipFill>
        <p:spPr>
          <a:xfrm>
            <a:off x="1869281" y="2371469"/>
            <a:ext cx="209550" cy="142875"/>
          </a:xfrm>
          <a:prstGeom prst="rect">
            <a:avLst/>
          </a:prstGeom>
        </p:spPr>
      </p:pic>
      <p:pic>
        <p:nvPicPr>
          <p:cNvPr id="19" name="Picture 18" descr="latex-image-1.pdf">
            <a:extLst>
              <a:ext uri="{FF2B5EF4-FFF2-40B4-BE49-F238E27FC236}">
                <a16:creationId xmlns:a16="http://schemas.microsoft.com/office/drawing/2014/main" id="{19DC5B04-34F1-F83B-21E2-984CB082137F}"/>
              </a:ext>
            </a:extLst>
          </p:cNvPr>
          <p:cNvPicPr>
            <a:picLocks noChangeAspect="1"/>
          </p:cNvPicPr>
          <p:nvPr/>
        </p:nvPicPr>
        <p:blipFill>
          <a:blip r:embed="rId3" cstate="print"/>
          <a:stretch>
            <a:fillRect/>
          </a:stretch>
        </p:blipFill>
        <p:spPr>
          <a:xfrm>
            <a:off x="1874044" y="2898916"/>
            <a:ext cx="200025" cy="142875"/>
          </a:xfrm>
          <a:prstGeom prst="rect">
            <a:avLst/>
          </a:prstGeom>
        </p:spPr>
      </p:pic>
      <p:pic>
        <p:nvPicPr>
          <p:cNvPr id="20" name="Picture 19" descr="latex-image-1.pdf">
            <a:extLst>
              <a:ext uri="{FF2B5EF4-FFF2-40B4-BE49-F238E27FC236}">
                <a16:creationId xmlns:a16="http://schemas.microsoft.com/office/drawing/2014/main" id="{AE318083-28E9-0885-8550-8B1E164AAF7E}"/>
              </a:ext>
            </a:extLst>
          </p:cNvPr>
          <p:cNvPicPr>
            <a:picLocks noChangeAspect="1"/>
          </p:cNvPicPr>
          <p:nvPr/>
        </p:nvPicPr>
        <p:blipFill>
          <a:blip r:embed="rId4" cstate="print"/>
          <a:stretch>
            <a:fillRect/>
          </a:stretch>
        </p:blipFill>
        <p:spPr>
          <a:xfrm>
            <a:off x="1850509" y="3447194"/>
            <a:ext cx="209550" cy="142875"/>
          </a:xfrm>
          <a:prstGeom prst="rect">
            <a:avLst/>
          </a:prstGeom>
        </p:spPr>
      </p:pic>
      <p:pic>
        <p:nvPicPr>
          <p:cNvPr id="21" name="Picture 20" descr="latex-image-1.pdf">
            <a:extLst>
              <a:ext uri="{FF2B5EF4-FFF2-40B4-BE49-F238E27FC236}">
                <a16:creationId xmlns:a16="http://schemas.microsoft.com/office/drawing/2014/main" id="{C9B0656E-5CDC-24ED-4474-023A7F25EF04}"/>
              </a:ext>
            </a:extLst>
          </p:cNvPr>
          <p:cNvPicPr>
            <a:picLocks noChangeAspect="1"/>
          </p:cNvPicPr>
          <p:nvPr/>
        </p:nvPicPr>
        <p:blipFill>
          <a:blip r:embed="rId5" cstate="print"/>
          <a:stretch>
            <a:fillRect/>
          </a:stretch>
        </p:blipFill>
        <p:spPr>
          <a:xfrm>
            <a:off x="1791416" y="4046815"/>
            <a:ext cx="266700" cy="142875"/>
          </a:xfrm>
          <a:prstGeom prst="rect">
            <a:avLst/>
          </a:prstGeom>
        </p:spPr>
      </p:pic>
      <p:cxnSp>
        <p:nvCxnSpPr>
          <p:cNvPr id="22" name="Straight Arrow Connector 21">
            <a:extLst>
              <a:ext uri="{FF2B5EF4-FFF2-40B4-BE49-F238E27FC236}">
                <a16:creationId xmlns:a16="http://schemas.microsoft.com/office/drawing/2014/main" id="{DA1030CD-0373-617E-BBAA-42666B25C33D}"/>
              </a:ext>
            </a:extLst>
          </p:cNvPr>
          <p:cNvCxnSpPr>
            <a:stCxn id="4" idx="6"/>
            <a:endCxn id="10"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E59CC470-EDD7-552B-34B7-2C628804315D}"/>
              </a:ext>
            </a:extLst>
          </p:cNvPr>
          <p:cNvCxnSpPr>
            <a:stCxn id="4" idx="6"/>
            <a:endCxn id="12"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4" name="Straight Arrow Connector 23">
            <a:extLst>
              <a:ext uri="{FF2B5EF4-FFF2-40B4-BE49-F238E27FC236}">
                <a16:creationId xmlns:a16="http://schemas.microsoft.com/office/drawing/2014/main" id="{7D417CDE-98F3-EFBC-A648-5215D9953E4F}"/>
              </a:ext>
            </a:extLst>
          </p:cNvPr>
          <p:cNvCxnSpPr>
            <a:stCxn id="4" idx="6"/>
            <a:endCxn id="14"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5" name="Straight Arrow Connector 24">
            <a:extLst>
              <a:ext uri="{FF2B5EF4-FFF2-40B4-BE49-F238E27FC236}">
                <a16:creationId xmlns:a16="http://schemas.microsoft.com/office/drawing/2014/main" id="{81E74B79-4944-4CB5-F257-28DB9A284369}"/>
              </a:ext>
            </a:extLst>
          </p:cNvPr>
          <p:cNvCxnSpPr>
            <a:stCxn id="6" idx="6"/>
            <a:endCxn id="10"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B0E0363B-9FA8-1257-65A7-C11CCD3F8843}"/>
              </a:ext>
            </a:extLst>
          </p:cNvPr>
          <p:cNvCxnSpPr>
            <a:stCxn id="6" idx="6"/>
            <a:endCxn id="12"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a:extLst>
              <a:ext uri="{FF2B5EF4-FFF2-40B4-BE49-F238E27FC236}">
                <a16:creationId xmlns:a16="http://schemas.microsoft.com/office/drawing/2014/main" id="{FC093024-6582-9301-0167-2D3D024DE6E9}"/>
              </a:ext>
            </a:extLst>
          </p:cNvPr>
          <p:cNvCxnSpPr>
            <a:stCxn id="8"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8" name="Straight Arrow Connector 27">
            <a:extLst>
              <a:ext uri="{FF2B5EF4-FFF2-40B4-BE49-F238E27FC236}">
                <a16:creationId xmlns:a16="http://schemas.microsoft.com/office/drawing/2014/main" id="{E512FDBA-FC9B-CBD5-DF05-6385A4E98D7E}"/>
              </a:ext>
            </a:extLst>
          </p:cNvPr>
          <p:cNvCxnSpPr>
            <a:stCxn id="8" idx="6"/>
            <a:endCxn id="10"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29" name="Straight Arrow Connector 28">
            <a:extLst>
              <a:ext uri="{FF2B5EF4-FFF2-40B4-BE49-F238E27FC236}">
                <a16:creationId xmlns:a16="http://schemas.microsoft.com/office/drawing/2014/main" id="{55DD9954-6650-E086-261F-B2D8F9B6939F}"/>
              </a:ext>
            </a:extLst>
          </p:cNvPr>
          <p:cNvCxnSpPr>
            <a:stCxn id="18" idx="3"/>
            <a:endCxn id="4"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0" name="Straight Arrow Connector 29">
            <a:extLst>
              <a:ext uri="{FF2B5EF4-FFF2-40B4-BE49-F238E27FC236}">
                <a16:creationId xmlns:a16="http://schemas.microsoft.com/office/drawing/2014/main" id="{8446F3A4-6796-70C6-D620-DBAECDC364C8}"/>
              </a:ext>
            </a:extLst>
          </p:cNvPr>
          <p:cNvCxnSpPr>
            <a:stCxn id="18" idx="3"/>
            <a:endCxn id="6"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C5A64073-237E-EF5C-8518-886F80250F5D}"/>
              </a:ext>
            </a:extLst>
          </p:cNvPr>
          <p:cNvCxnSpPr>
            <a:stCxn id="18" idx="3"/>
            <a:endCxn id="8"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2" name="Straight Arrow Connector 31">
            <a:extLst>
              <a:ext uri="{FF2B5EF4-FFF2-40B4-BE49-F238E27FC236}">
                <a16:creationId xmlns:a16="http://schemas.microsoft.com/office/drawing/2014/main" id="{7EA0F49A-CF46-D1E2-4CBA-A5FC1058334A}"/>
              </a:ext>
            </a:extLst>
          </p:cNvPr>
          <p:cNvCxnSpPr>
            <a:stCxn id="19" idx="3"/>
            <a:endCxn id="4"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3" name="Straight Arrow Connector 32">
            <a:extLst>
              <a:ext uri="{FF2B5EF4-FFF2-40B4-BE49-F238E27FC236}">
                <a16:creationId xmlns:a16="http://schemas.microsoft.com/office/drawing/2014/main" id="{D83FE5F8-7837-6FAE-123A-8AAA0FA273CB}"/>
              </a:ext>
            </a:extLst>
          </p:cNvPr>
          <p:cNvCxnSpPr>
            <a:stCxn id="19" idx="3"/>
            <a:endCxn id="6"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4" name="Straight Arrow Connector 33">
            <a:extLst>
              <a:ext uri="{FF2B5EF4-FFF2-40B4-BE49-F238E27FC236}">
                <a16:creationId xmlns:a16="http://schemas.microsoft.com/office/drawing/2014/main" id="{90BD3C64-AC5D-3533-590B-DA9335D8B06C}"/>
              </a:ext>
            </a:extLst>
          </p:cNvPr>
          <p:cNvCxnSpPr>
            <a:stCxn id="19" idx="3"/>
            <a:endCxn id="8"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5" name="Straight Arrow Connector 34">
            <a:extLst>
              <a:ext uri="{FF2B5EF4-FFF2-40B4-BE49-F238E27FC236}">
                <a16:creationId xmlns:a16="http://schemas.microsoft.com/office/drawing/2014/main" id="{62CC6FAF-92CF-AF06-1F8D-640D5D25D2E4}"/>
              </a:ext>
            </a:extLst>
          </p:cNvPr>
          <p:cNvCxnSpPr>
            <a:stCxn id="20" idx="3"/>
            <a:endCxn id="4"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6" name="Straight Arrow Connector 35">
            <a:extLst>
              <a:ext uri="{FF2B5EF4-FFF2-40B4-BE49-F238E27FC236}">
                <a16:creationId xmlns:a16="http://schemas.microsoft.com/office/drawing/2014/main" id="{33B2DCCA-AD9E-B11C-D700-2588A0E4F193}"/>
              </a:ext>
            </a:extLst>
          </p:cNvPr>
          <p:cNvCxnSpPr>
            <a:stCxn id="20" idx="3"/>
            <a:endCxn id="6"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ECE37A53-1790-B11B-00D0-590D200660A1}"/>
              </a:ext>
            </a:extLst>
          </p:cNvPr>
          <p:cNvCxnSpPr>
            <a:stCxn id="21" idx="3"/>
            <a:endCxn id="8"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8" name="Straight Arrow Connector 37">
            <a:extLst>
              <a:ext uri="{FF2B5EF4-FFF2-40B4-BE49-F238E27FC236}">
                <a16:creationId xmlns:a16="http://schemas.microsoft.com/office/drawing/2014/main" id="{B84949C0-42D5-C883-8F10-ECF071249331}"/>
              </a:ext>
            </a:extLst>
          </p:cNvPr>
          <p:cNvCxnSpPr>
            <a:stCxn id="21" idx="3"/>
            <a:endCxn id="6"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39" name="Straight Arrow Connector 38">
            <a:extLst>
              <a:ext uri="{FF2B5EF4-FFF2-40B4-BE49-F238E27FC236}">
                <a16:creationId xmlns:a16="http://schemas.microsoft.com/office/drawing/2014/main" id="{C8C10E00-8B5C-E7F6-7737-312D029932C7}"/>
              </a:ext>
            </a:extLst>
          </p:cNvPr>
          <p:cNvCxnSpPr>
            <a:stCxn id="20" idx="3"/>
            <a:endCxn id="8"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0" name="Straight Arrow Connector 39">
            <a:extLst>
              <a:ext uri="{FF2B5EF4-FFF2-40B4-BE49-F238E27FC236}">
                <a16:creationId xmlns:a16="http://schemas.microsoft.com/office/drawing/2014/main" id="{0F4EF725-6E5B-3736-FA44-915E15AECD0C}"/>
              </a:ext>
            </a:extLst>
          </p:cNvPr>
          <p:cNvCxnSpPr>
            <a:stCxn id="21" idx="3"/>
            <a:endCxn id="4"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1" name="Straight Arrow Connector 40">
            <a:extLst>
              <a:ext uri="{FF2B5EF4-FFF2-40B4-BE49-F238E27FC236}">
                <a16:creationId xmlns:a16="http://schemas.microsoft.com/office/drawing/2014/main" id="{82922F32-224B-1EFA-8FCB-682C1A47EDFA}"/>
              </a:ext>
            </a:extLst>
          </p:cNvPr>
          <p:cNvCxnSpPr>
            <a:endCxn id="16" idx="3"/>
          </p:cNvCxnSpPr>
          <p:nvPr/>
        </p:nvCxnSpPr>
        <p:spPr>
          <a:xfrm flipV="1">
            <a:off x="5335966" y="3426371"/>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2" name="Straight Arrow Connector 41">
            <a:extLst>
              <a:ext uri="{FF2B5EF4-FFF2-40B4-BE49-F238E27FC236}">
                <a16:creationId xmlns:a16="http://schemas.microsoft.com/office/drawing/2014/main" id="{0748C785-F699-8A6A-C96B-529443A3A030}"/>
              </a:ext>
            </a:extLst>
          </p:cNvPr>
          <p:cNvCxnSpPr>
            <a:stCxn id="12" idx="6"/>
            <a:endCxn id="16" idx="2"/>
          </p:cNvCxnSpPr>
          <p:nvPr/>
        </p:nvCxnSpPr>
        <p:spPr>
          <a:xfrm>
            <a:off x="5335966" y="3270607"/>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a:extLst>
              <a:ext uri="{FF2B5EF4-FFF2-40B4-BE49-F238E27FC236}">
                <a16:creationId xmlns:a16="http://schemas.microsoft.com/office/drawing/2014/main" id="{D12AB095-1593-EB82-DB7C-1F029A2EC4B2}"/>
              </a:ext>
            </a:extLst>
          </p:cNvPr>
          <p:cNvCxnSpPr>
            <a:stCxn id="10" idx="6"/>
            <a:endCxn id="16" idx="1"/>
          </p:cNvCxnSpPr>
          <p:nvPr/>
        </p:nvCxnSpPr>
        <p:spPr>
          <a:xfrm>
            <a:off x="5335966" y="2501485"/>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4" name="Straight Arrow Connector 43">
            <a:extLst>
              <a:ext uri="{FF2B5EF4-FFF2-40B4-BE49-F238E27FC236}">
                <a16:creationId xmlns:a16="http://schemas.microsoft.com/office/drawing/2014/main" id="{B467287A-D7CC-38E3-D375-F5ADEBA0B537}"/>
              </a:ext>
            </a:extLst>
          </p:cNvPr>
          <p:cNvCxnSpPr>
            <a:stCxn id="16" idx="6"/>
          </p:cNvCxnSpPr>
          <p:nvPr/>
        </p:nvCxnSpPr>
        <p:spPr>
          <a:xfrm>
            <a:off x="7042856" y="3270607"/>
            <a:ext cx="227100" cy="29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5" name="Straight Arrow Connector 44">
            <a:extLst>
              <a:ext uri="{FF2B5EF4-FFF2-40B4-BE49-F238E27FC236}">
                <a16:creationId xmlns:a16="http://schemas.microsoft.com/office/drawing/2014/main" id="{7C268CF2-F063-C98D-5272-93B54E64E2E2}"/>
              </a:ext>
            </a:extLst>
          </p:cNvPr>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46" name="Straight Arrow Connector 45">
            <a:extLst>
              <a:ext uri="{FF2B5EF4-FFF2-40B4-BE49-F238E27FC236}">
                <a16:creationId xmlns:a16="http://schemas.microsoft.com/office/drawing/2014/main" id="{5493D93F-DA2A-0011-4D62-81805DE51282}"/>
              </a:ext>
            </a:extLst>
          </p:cNvPr>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
        <p:nvSpPr>
          <p:cNvPr id="47" name="TextBox 46">
            <a:extLst>
              <a:ext uri="{FF2B5EF4-FFF2-40B4-BE49-F238E27FC236}">
                <a16:creationId xmlns:a16="http://schemas.microsoft.com/office/drawing/2014/main" id="{F37D2B98-53B1-FC71-CBAD-DFE514A53842}"/>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3835718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4C21-05B9-E178-8BFC-ABA7BB50D761}"/>
              </a:ext>
            </a:extLst>
          </p:cNvPr>
          <p:cNvSpPr>
            <a:spLocks noGrp="1"/>
          </p:cNvSpPr>
          <p:nvPr>
            <p:ph type="title"/>
          </p:nvPr>
        </p:nvSpPr>
        <p:spPr/>
        <p:txBody>
          <a:bodyPr>
            <a:normAutofit/>
          </a:bodyPr>
          <a:lstStyle/>
          <a:p>
            <a:r>
              <a:rPr lang="en-US"/>
              <a:t>Recap: Multi-Layer Perceptron </a:t>
            </a:r>
          </a:p>
        </p:txBody>
      </p:sp>
      <p:sp>
        <p:nvSpPr>
          <p:cNvPr id="4" name="Text Placeholder 3">
            <a:extLst>
              <a:ext uri="{FF2B5EF4-FFF2-40B4-BE49-F238E27FC236}">
                <a16:creationId xmlns:a16="http://schemas.microsoft.com/office/drawing/2014/main" id="{F6F9D807-97CA-0BB4-3FE7-D0F4AE02EEE1}"/>
              </a:ext>
            </a:extLst>
          </p:cNvPr>
          <p:cNvSpPr>
            <a:spLocks noGrp="1"/>
          </p:cNvSpPr>
          <p:nvPr>
            <p:ph type="body" sz="quarter" idx="16"/>
          </p:nvPr>
        </p:nvSpPr>
        <p:spPr/>
        <p:txBody>
          <a:bodyPr/>
          <a:lstStyle/>
          <a:p>
            <a:endParaRPr lang="en-US"/>
          </a:p>
        </p:txBody>
      </p:sp>
      <p:sp>
        <p:nvSpPr>
          <p:cNvPr id="48" name="Oval 47">
            <a:extLst>
              <a:ext uri="{FF2B5EF4-FFF2-40B4-BE49-F238E27FC236}">
                <a16:creationId xmlns:a16="http://schemas.microsoft.com/office/drawing/2014/main" id="{7682234D-E66E-6925-0F7D-D16115559EB2}"/>
              </a:ext>
            </a:extLst>
          </p:cNvPr>
          <p:cNvSpPr/>
          <p:nvPr/>
        </p:nvSpPr>
        <p:spPr>
          <a:xfrm>
            <a:off x="3019919"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49" name="Curved Connector 48">
            <a:extLst>
              <a:ext uri="{FF2B5EF4-FFF2-40B4-BE49-F238E27FC236}">
                <a16:creationId xmlns:a16="http://schemas.microsoft.com/office/drawing/2014/main" id="{C42C3AD2-1F59-49B5-D2B5-62F4EA7ACDBD}"/>
              </a:ext>
            </a:extLst>
          </p:cNvPr>
          <p:cNvCxnSpPr/>
          <p:nvPr/>
        </p:nvCxnSpPr>
        <p:spPr>
          <a:xfrm flipV="1">
            <a:off x="3086594"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0" name="Oval 49">
            <a:extLst>
              <a:ext uri="{FF2B5EF4-FFF2-40B4-BE49-F238E27FC236}">
                <a16:creationId xmlns:a16="http://schemas.microsoft.com/office/drawing/2014/main" id="{8CABE8CC-22BE-D547-5BF6-68103DB71F6C}"/>
              </a:ext>
            </a:extLst>
          </p:cNvPr>
          <p:cNvSpPr/>
          <p:nvPr/>
        </p:nvSpPr>
        <p:spPr>
          <a:xfrm>
            <a:off x="3019919"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1" name="Curved Connector 50">
            <a:extLst>
              <a:ext uri="{FF2B5EF4-FFF2-40B4-BE49-F238E27FC236}">
                <a16:creationId xmlns:a16="http://schemas.microsoft.com/office/drawing/2014/main" id="{614C031E-8EE6-F06A-96A9-3C2D333FA51B}"/>
              </a:ext>
            </a:extLst>
          </p:cNvPr>
          <p:cNvCxnSpPr/>
          <p:nvPr/>
        </p:nvCxnSpPr>
        <p:spPr>
          <a:xfrm flipV="1">
            <a:off x="3086594"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D556B4CB-6B89-97A2-C093-50F3A49C7FAD}"/>
              </a:ext>
            </a:extLst>
          </p:cNvPr>
          <p:cNvSpPr/>
          <p:nvPr/>
        </p:nvSpPr>
        <p:spPr>
          <a:xfrm>
            <a:off x="3019919"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3" name="Curved Connector 52">
            <a:extLst>
              <a:ext uri="{FF2B5EF4-FFF2-40B4-BE49-F238E27FC236}">
                <a16:creationId xmlns:a16="http://schemas.microsoft.com/office/drawing/2014/main" id="{E96B50C3-CC36-CD0F-5450-0AC8D45D7D6A}"/>
              </a:ext>
            </a:extLst>
          </p:cNvPr>
          <p:cNvCxnSpPr/>
          <p:nvPr/>
        </p:nvCxnSpPr>
        <p:spPr>
          <a:xfrm flipV="1">
            <a:off x="3086594"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E0737012-AD18-01BC-32E8-DE771D7FFB9D}"/>
              </a:ext>
            </a:extLst>
          </p:cNvPr>
          <p:cNvSpPr/>
          <p:nvPr/>
        </p:nvSpPr>
        <p:spPr>
          <a:xfrm>
            <a:off x="4895398" y="2281201"/>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5" name="Curved Connector 54">
            <a:extLst>
              <a:ext uri="{FF2B5EF4-FFF2-40B4-BE49-F238E27FC236}">
                <a16:creationId xmlns:a16="http://schemas.microsoft.com/office/drawing/2014/main" id="{73B38E2D-3A13-2158-25D3-CC466E9E910C}"/>
              </a:ext>
            </a:extLst>
          </p:cNvPr>
          <p:cNvCxnSpPr/>
          <p:nvPr/>
        </p:nvCxnSpPr>
        <p:spPr>
          <a:xfrm flipV="1">
            <a:off x="4962073" y="2395501"/>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ABC97651-3DB2-470F-611D-4B8F4CC7363E}"/>
              </a:ext>
            </a:extLst>
          </p:cNvPr>
          <p:cNvSpPr/>
          <p:nvPr/>
        </p:nvSpPr>
        <p:spPr>
          <a:xfrm>
            <a:off x="489539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7" name="Curved Connector 56">
            <a:extLst>
              <a:ext uri="{FF2B5EF4-FFF2-40B4-BE49-F238E27FC236}">
                <a16:creationId xmlns:a16="http://schemas.microsoft.com/office/drawing/2014/main" id="{AF40D2D7-D8E1-647A-BE7F-A6512D8E6EF7}"/>
              </a:ext>
            </a:extLst>
          </p:cNvPr>
          <p:cNvCxnSpPr/>
          <p:nvPr/>
        </p:nvCxnSpPr>
        <p:spPr>
          <a:xfrm flipV="1">
            <a:off x="496207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82945B51-A1BA-0D8D-CE91-69AD596A270A}"/>
              </a:ext>
            </a:extLst>
          </p:cNvPr>
          <p:cNvSpPr/>
          <p:nvPr/>
        </p:nvSpPr>
        <p:spPr>
          <a:xfrm>
            <a:off x="4895398" y="3825340"/>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59" name="Curved Connector 58">
            <a:extLst>
              <a:ext uri="{FF2B5EF4-FFF2-40B4-BE49-F238E27FC236}">
                <a16:creationId xmlns:a16="http://schemas.microsoft.com/office/drawing/2014/main" id="{8FDA7F77-C691-BBEF-1BEF-8B5855AFCA30}"/>
              </a:ext>
            </a:extLst>
          </p:cNvPr>
          <p:cNvCxnSpPr/>
          <p:nvPr/>
        </p:nvCxnSpPr>
        <p:spPr>
          <a:xfrm flipV="1">
            <a:off x="4962073" y="3939640"/>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8375D57B-5833-2472-9E42-547B13FC7023}"/>
              </a:ext>
            </a:extLst>
          </p:cNvPr>
          <p:cNvSpPr/>
          <p:nvPr/>
        </p:nvSpPr>
        <p:spPr>
          <a:xfrm>
            <a:off x="6602288" y="3050323"/>
            <a:ext cx="440568" cy="440568"/>
          </a:xfrm>
          <a:prstGeom prst="ellipse">
            <a:avLst/>
          </a:prstGeom>
          <a:solidFill>
            <a:srgbClr val="FFC000"/>
          </a:solidFill>
          <a:ln>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solidFill>
                <a:srgbClr val="FFFFFF"/>
              </a:solidFill>
              <a:latin typeface="Corbel" panose="020B0503020204020204" pitchFamily="34" charset="0"/>
            </a:endParaRPr>
          </a:p>
        </p:txBody>
      </p:sp>
      <p:cxnSp>
        <p:nvCxnSpPr>
          <p:cNvPr id="61" name="Curved Connector 60">
            <a:extLst>
              <a:ext uri="{FF2B5EF4-FFF2-40B4-BE49-F238E27FC236}">
                <a16:creationId xmlns:a16="http://schemas.microsoft.com/office/drawing/2014/main" id="{4E09CE97-68C2-96E2-3A54-A540E2B8C357}"/>
              </a:ext>
            </a:extLst>
          </p:cNvPr>
          <p:cNvCxnSpPr/>
          <p:nvPr/>
        </p:nvCxnSpPr>
        <p:spPr>
          <a:xfrm flipV="1">
            <a:off x="6668963" y="3164623"/>
            <a:ext cx="308610" cy="226314"/>
          </a:xfrm>
          <a:prstGeom prst="curvedConnector3">
            <a:avLst>
              <a:gd name="adj1"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2" name="Picture 61" descr="latex-image-1.pdf">
            <a:extLst>
              <a:ext uri="{FF2B5EF4-FFF2-40B4-BE49-F238E27FC236}">
                <a16:creationId xmlns:a16="http://schemas.microsoft.com/office/drawing/2014/main" id="{12AC0041-2813-D316-E839-AF878D8559D6}"/>
              </a:ext>
            </a:extLst>
          </p:cNvPr>
          <p:cNvPicPr>
            <a:picLocks noChangeAspect="1"/>
          </p:cNvPicPr>
          <p:nvPr/>
        </p:nvPicPr>
        <p:blipFill>
          <a:blip r:embed="rId2" cstate="print"/>
          <a:stretch>
            <a:fillRect/>
          </a:stretch>
        </p:blipFill>
        <p:spPr>
          <a:xfrm>
            <a:off x="1869281" y="2371469"/>
            <a:ext cx="209550" cy="142875"/>
          </a:xfrm>
          <a:prstGeom prst="rect">
            <a:avLst/>
          </a:prstGeom>
        </p:spPr>
      </p:pic>
      <p:pic>
        <p:nvPicPr>
          <p:cNvPr id="63" name="Picture 62" descr="latex-image-1.pdf">
            <a:extLst>
              <a:ext uri="{FF2B5EF4-FFF2-40B4-BE49-F238E27FC236}">
                <a16:creationId xmlns:a16="http://schemas.microsoft.com/office/drawing/2014/main" id="{F3037C8C-514A-E79B-9B83-20C569A20F4F}"/>
              </a:ext>
            </a:extLst>
          </p:cNvPr>
          <p:cNvPicPr>
            <a:picLocks noChangeAspect="1"/>
          </p:cNvPicPr>
          <p:nvPr/>
        </p:nvPicPr>
        <p:blipFill>
          <a:blip r:embed="rId3" cstate="print"/>
          <a:stretch>
            <a:fillRect/>
          </a:stretch>
        </p:blipFill>
        <p:spPr>
          <a:xfrm>
            <a:off x="1874044" y="2898916"/>
            <a:ext cx="200025" cy="142875"/>
          </a:xfrm>
          <a:prstGeom prst="rect">
            <a:avLst/>
          </a:prstGeom>
        </p:spPr>
      </p:pic>
      <p:pic>
        <p:nvPicPr>
          <p:cNvPr id="64" name="Picture 63" descr="latex-image-1.pdf">
            <a:extLst>
              <a:ext uri="{FF2B5EF4-FFF2-40B4-BE49-F238E27FC236}">
                <a16:creationId xmlns:a16="http://schemas.microsoft.com/office/drawing/2014/main" id="{116EACF0-9639-F9F2-EC1B-B5C8D9CA2BA9}"/>
              </a:ext>
            </a:extLst>
          </p:cNvPr>
          <p:cNvPicPr>
            <a:picLocks noChangeAspect="1"/>
          </p:cNvPicPr>
          <p:nvPr/>
        </p:nvPicPr>
        <p:blipFill>
          <a:blip r:embed="rId4" cstate="print"/>
          <a:stretch>
            <a:fillRect/>
          </a:stretch>
        </p:blipFill>
        <p:spPr>
          <a:xfrm>
            <a:off x="1850509" y="3447194"/>
            <a:ext cx="209550" cy="142875"/>
          </a:xfrm>
          <a:prstGeom prst="rect">
            <a:avLst/>
          </a:prstGeom>
        </p:spPr>
      </p:pic>
      <p:pic>
        <p:nvPicPr>
          <p:cNvPr id="65" name="Picture 64" descr="latex-image-1.pdf">
            <a:extLst>
              <a:ext uri="{FF2B5EF4-FFF2-40B4-BE49-F238E27FC236}">
                <a16:creationId xmlns:a16="http://schemas.microsoft.com/office/drawing/2014/main" id="{D98BDBDB-F3B0-289A-195C-0EFF5FDC3F3C}"/>
              </a:ext>
            </a:extLst>
          </p:cNvPr>
          <p:cNvPicPr>
            <a:picLocks noChangeAspect="1"/>
          </p:cNvPicPr>
          <p:nvPr/>
        </p:nvPicPr>
        <p:blipFill>
          <a:blip r:embed="rId5" cstate="print"/>
          <a:stretch>
            <a:fillRect/>
          </a:stretch>
        </p:blipFill>
        <p:spPr>
          <a:xfrm>
            <a:off x="1791416" y="4046815"/>
            <a:ext cx="266700" cy="142875"/>
          </a:xfrm>
          <a:prstGeom prst="rect">
            <a:avLst/>
          </a:prstGeom>
        </p:spPr>
      </p:pic>
      <p:cxnSp>
        <p:nvCxnSpPr>
          <p:cNvPr id="66" name="Straight Arrow Connector 65">
            <a:extLst>
              <a:ext uri="{FF2B5EF4-FFF2-40B4-BE49-F238E27FC236}">
                <a16:creationId xmlns:a16="http://schemas.microsoft.com/office/drawing/2014/main" id="{8DBDB97A-5471-B4F3-0A43-04985C852804}"/>
              </a:ext>
            </a:extLst>
          </p:cNvPr>
          <p:cNvCxnSpPr>
            <a:stCxn id="48" idx="6"/>
            <a:endCxn id="54" idx="2"/>
          </p:cNvCxnSpPr>
          <p:nvPr/>
        </p:nvCxnSpPr>
        <p:spPr>
          <a:xfrm>
            <a:off x="3460487" y="2501485"/>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67" name="Straight Arrow Connector 66">
            <a:extLst>
              <a:ext uri="{FF2B5EF4-FFF2-40B4-BE49-F238E27FC236}">
                <a16:creationId xmlns:a16="http://schemas.microsoft.com/office/drawing/2014/main" id="{D1DC566C-0C2A-0B7A-E643-18A0E2305B01}"/>
              </a:ext>
            </a:extLst>
          </p:cNvPr>
          <p:cNvCxnSpPr>
            <a:stCxn id="48" idx="6"/>
            <a:endCxn id="56" idx="1"/>
          </p:cNvCxnSpPr>
          <p:nvPr/>
        </p:nvCxnSpPr>
        <p:spPr>
          <a:xfrm>
            <a:off x="3460487" y="2501485"/>
            <a:ext cx="1499431"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68" name="Straight Arrow Connector 67">
            <a:extLst>
              <a:ext uri="{FF2B5EF4-FFF2-40B4-BE49-F238E27FC236}">
                <a16:creationId xmlns:a16="http://schemas.microsoft.com/office/drawing/2014/main" id="{475E7CFB-1A13-7021-8D91-31EAD7843210}"/>
              </a:ext>
            </a:extLst>
          </p:cNvPr>
          <p:cNvCxnSpPr>
            <a:stCxn id="48" idx="6"/>
            <a:endCxn id="58" idx="1"/>
          </p:cNvCxnSpPr>
          <p:nvPr/>
        </p:nvCxnSpPr>
        <p:spPr>
          <a:xfrm>
            <a:off x="3460487" y="2501485"/>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69" name="Straight Arrow Connector 68">
            <a:extLst>
              <a:ext uri="{FF2B5EF4-FFF2-40B4-BE49-F238E27FC236}">
                <a16:creationId xmlns:a16="http://schemas.microsoft.com/office/drawing/2014/main" id="{35B2D28A-8CD5-46A7-FDB6-87A386FAE7BA}"/>
              </a:ext>
            </a:extLst>
          </p:cNvPr>
          <p:cNvCxnSpPr>
            <a:stCxn id="50" idx="6"/>
            <a:endCxn id="54" idx="2"/>
          </p:cNvCxnSpPr>
          <p:nvPr/>
        </p:nvCxnSpPr>
        <p:spPr>
          <a:xfrm flipV="1">
            <a:off x="3460487" y="2501485"/>
            <a:ext cx="1434911" cy="76912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0" name="Straight Arrow Connector 69">
            <a:extLst>
              <a:ext uri="{FF2B5EF4-FFF2-40B4-BE49-F238E27FC236}">
                <a16:creationId xmlns:a16="http://schemas.microsoft.com/office/drawing/2014/main" id="{441F405E-69AB-BA85-722F-3F0442A752F8}"/>
              </a:ext>
            </a:extLst>
          </p:cNvPr>
          <p:cNvCxnSpPr>
            <a:stCxn id="50" idx="6"/>
            <a:endCxn id="56" idx="2"/>
          </p:cNvCxnSpPr>
          <p:nvPr/>
        </p:nvCxnSpPr>
        <p:spPr>
          <a:xfrm>
            <a:off x="3460487" y="3270607"/>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1" name="Straight Arrow Connector 70">
            <a:extLst>
              <a:ext uri="{FF2B5EF4-FFF2-40B4-BE49-F238E27FC236}">
                <a16:creationId xmlns:a16="http://schemas.microsoft.com/office/drawing/2014/main" id="{76F4543F-3622-723E-091B-BB6DF9CEB39B}"/>
              </a:ext>
            </a:extLst>
          </p:cNvPr>
          <p:cNvCxnSpPr>
            <a:stCxn id="52" idx="6"/>
          </p:cNvCxnSpPr>
          <p:nvPr/>
        </p:nvCxnSpPr>
        <p:spPr>
          <a:xfrm>
            <a:off x="3460487" y="4045624"/>
            <a:ext cx="1434911"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2" name="Straight Arrow Connector 71">
            <a:extLst>
              <a:ext uri="{FF2B5EF4-FFF2-40B4-BE49-F238E27FC236}">
                <a16:creationId xmlns:a16="http://schemas.microsoft.com/office/drawing/2014/main" id="{A7C23D14-399A-39F5-CFC4-D71958C1FDAE}"/>
              </a:ext>
            </a:extLst>
          </p:cNvPr>
          <p:cNvCxnSpPr>
            <a:stCxn id="52" idx="6"/>
            <a:endCxn id="54" idx="3"/>
          </p:cNvCxnSpPr>
          <p:nvPr/>
        </p:nvCxnSpPr>
        <p:spPr>
          <a:xfrm flipV="1">
            <a:off x="3460487" y="2657249"/>
            <a:ext cx="1499431" cy="1388375"/>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3" name="Straight Arrow Connector 72">
            <a:extLst>
              <a:ext uri="{FF2B5EF4-FFF2-40B4-BE49-F238E27FC236}">
                <a16:creationId xmlns:a16="http://schemas.microsoft.com/office/drawing/2014/main" id="{1C41F383-34BA-FD0B-6BCC-B7DFF4385CC4}"/>
              </a:ext>
            </a:extLst>
          </p:cNvPr>
          <p:cNvCxnSpPr>
            <a:stCxn id="62" idx="3"/>
            <a:endCxn id="48" idx="2"/>
          </p:cNvCxnSpPr>
          <p:nvPr/>
        </p:nvCxnSpPr>
        <p:spPr>
          <a:xfrm>
            <a:off x="2078832" y="2442907"/>
            <a:ext cx="941087" cy="585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4" name="Straight Arrow Connector 73">
            <a:extLst>
              <a:ext uri="{FF2B5EF4-FFF2-40B4-BE49-F238E27FC236}">
                <a16:creationId xmlns:a16="http://schemas.microsoft.com/office/drawing/2014/main" id="{BC50D1AE-0272-C842-8C54-635152824D23}"/>
              </a:ext>
            </a:extLst>
          </p:cNvPr>
          <p:cNvCxnSpPr>
            <a:stCxn id="62" idx="3"/>
            <a:endCxn id="50" idx="1"/>
          </p:cNvCxnSpPr>
          <p:nvPr/>
        </p:nvCxnSpPr>
        <p:spPr>
          <a:xfrm>
            <a:off x="2078832" y="2442907"/>
            <a:ext cx="1005607" cy="671936"/>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5" name="Straight Arrow Connector 74">
            <a:extLst>
              <a:ext uri="{FF2B5EF4-FFF2-40B4-BE49-F238E27FC236}">
                <a16:creationId xmlns:a16="http://schemas.microsoft.com/office/drawing/2014/main" id="{3675BF7C-96D1-2B98-8B92-813DAC0593D1}"/>
              </a:ext>
            </a:extLst>
          </p:cNvPr>
          <p:cNvCxnSpPr>
            <a:stCxn id="62" idx="3"/>
            <a:endCxn id="52" idx="1"/>
          </p:cNvCxnSpPr>
          <p:nvPr/>
        </p:nvCxnSpPr>
        <p:spPr>
          <a:xfrm>
            <a:off x="2078832" y="2442907"/>
            <a:ext cx="1005607" cy="14469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6" name="Straight Arrow Connector 75">
            <a:extLst>
              <a:ext uri="{FF2B5EF4-FFF2-40B4-BE49-F238E27FC236}">
                <a16:creationId xmlns:a16="http://schemas.microsoft.com/office/drawing/2014/main" id="{903A93E7-2593-F793-2834-D81497C46267}"/>
              </a:ext>
            </a:extLst>
          </p:cNvPr>
          <p:cNvCxnSpPr>
            <a:stCxn id="63" idx="3"/>
            <a:endCxn id="48" idx="2"/>
          </p:cNvCxnSpPr>
          <p:nvPr/>
        </p:nvCxnSpPr>
        <p:spPr>
          <a:xfrm flipV="1">
            <a:off x="2074069" y="2501485"/>
            <a:ext cx="945850" cy="46886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7" name="Straight Arrow Connector 76">
            <a:extLst>
              <a:ext uri="{FF2B5EF4-FFF2-40B4-BE49-F238E27FC236}">
                <a16:creationId xmlns:a16="http://schemas.microsoft.com/office/drawing/2014/main" id="{64E55898-CD54-C650-E859-AE47C4BEB20D}"/>
              </a:ext>
            </a:extLst>
          </p:cNvPr>
          <p:cNvCxnSpPr>
            <a:stCxn id="63" idx="3"/>
            <a:endCxn id="50" idx="2"/>
          </p:cNvCxnSpPr>
          <p:nvPr/>
        </p:nvCxnSpPr>
        <p:spPr>
          <a:xfrm>
            <a:off x="2074069" y="2970353"/>
            <a:ext cx="945850" cy="30025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8" name="Straight Arrow Connector 77">
            <a:extLst>
              <a:ext uri="{FF2B5EF4-FFF2-40B4-BE49-F238E27FC236}">
                <a16:creationId xmlns:a16="http://schemas.microsoft.com/office/drawing/2014/main" id="{CA2AE44D-0315-92BE-6E15-B0725CFF1303}"/>
              </a:ext>
            </a:extLst>
          </p:cNvPr>
          <p:cNvCxnSpPr>
            <a:stCxn id="63" idx="3"/>
            <a:endCxn id="52" idx="2"/>
          </p:cNvCxnSpPr>
          <p:nvPr/>
        </p:nvCxnSpPr>
        <p:spPr>
          <a:xfrm>
            <a:off x="2074069" y="2970353"/>
            <a:ext cx="945850" cy="107527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79" name="Straight Arrow Connector 78">
            <a:extLst>
              <a:ext uri="{FF2B5EF4-FFF2-40B4-BE49-F238E27FC236}">
                <a16:creationId xmlns:a16="http://schemas.microsoft.com/office/drawing/2014/main" id="{EFB92782-ECA1-D9A2-6A52-C699960BB6F1}"/>
              </a:ext>
            </a:extLst>
          </p:cNvPr>
          <p:cNvCxnSpPr>
            <a:stCxn id="64" idx="3"/>
            <a:endCxn id="48" idx="3"/>
          </p:cNvCxnSpPr>
          <p:nvPr/>
        </p:nvCxnSpPr>
        <p:spPr>
          <a:xfrm flipV="1">
            <a:off x="2060059" y="2657250"/>
            <a:ext cx="1024379" cy="861382"/>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0" name="Straight Arrow Connector 79">
            <a:extLst>
              <a:ext uri="{FF2B5EF4-FFF2-40B4-BE49-F238E27FC236}">
                <a16:creationId xmlns:a16="http://schemas.microsoft.com/office/drawing/2014/main" id="{1E02C417-D85B-5ACB-9967-43832FA8A758}"/>
              </a:ext>
            </a:extLst>
          </p:cNvPr>
          <p:cNvCxnSpPr>
            <a:stCxn id="64" idx="3"/>
            <a:endCxn id="50" idx="2"/>
          </p:cNvCxnSpPr>
          <p:nvPr/>
        </p:nvCxnSpPr>
        <p:spPr>
          <a:xfrm flipV="1">
            <a:off x="2060059" y="3270607"/>
            <a:ext cx="959860" cy="248024"/>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1" name="Straight Arrow Connector 80">
            <a:extLst>
              <a:ext uri="{FF2B5EF4-FFF2-40B4-BE49-F238E27FC236}">
                <a16:creationId xmlns:a16="http://schemas.microsoft.com/office/drawing/2014/main" id="{3ECFB353-1995-5293-B594-D4A27A57CE7C}"/>
              </a:ext>
            </a:extLst>
          </p:cNvPr>
          <p:cNvCxnSpPr>
            <a:stCxn id="65" idx="3"/>
            <a:endCxn id="52" idx="2"/>
          </p:cNvCxnSpPr>
          <p:nvPr/>
        </p:nvCxnSpPr>
        <p:spPr>
          <a:xfrm flipV="1">
            <a:off x="2058117" y="4045624"/>
            <a:ext cx="961802" cy="72629"/>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2" name="Straight Arrow Connector 81">
            <a:extLst>
              <a:ext uri="{FF2B5EF4-FFF2-40B4-BE49-F238E27FC236}">
                <a16:creationId xmlns:a16="http://schemas.microsoft.com/office/drawing/2014/main" id="{446066B5-9550-AE5F-9FF6-DFCE38CBD3BE}"/>
              </a:ext>
            </a:extLst>
          </p:cNvPr>
          <p:cNvCxnSpPr>
            <a:stCxn id="65" idx="3"/>
            <a:endCxn id="50" idx="3"/>
          </p:cNvCxnSpPr>
          <p:nvPr/>
        </p:nvCxnSpPr>
        <p:spPr>
          <a:xfrm flipV="1">
            <a:off x="2058117" y="3426371"/>
            <a:ext cx="1026322" cy="69188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3" name="Straight Arrow Connector 82">
            <a:extLst>
              <a:ext uri="{FF2B5EF4-FFF2-40B4-BE49-F238E27FC236}">
                <a16:creationId xmlns:a16="http://schemas.microsoft.com/office/drawing/2014/main" id="{7391B6CF-2CA5-3E74-6D07-C32E6161B21D}"/>
              </a:ext>
            </a:extLst>
          </p:cNvPr>
          <p:cNvCxnSpPr>
            <a:stCxn id="64" idx="3"/>
            <a:endCxn id="52" idx="2"/>
          </p:cNvCxnSpPr>
          <p:nvPr/>
        </p:nvCxnSpPr>
        <p:spPr>
          <a:xfrm>
            <a:off x="2060059" y="3518631"/>
            <a:ext cx="959860" cy="52699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4" name="Straight Arrow Connector 83">
            <a:extLst>
              <a:ext uri="{FF2B5EF4-FFF2-40B4-BE49-F238E27FC236}">
                <a16:creationId xmlns:a16="http://schemas.microsoft.com/office/drawing/2014/main" id="{2C818770-9BA1-1DEF-F50C-9BC93CB04879}"/>
              </a:ext>
            </a:extLst>
          </p:cNvPr>
          <p:cNvCxnSpPr>
            <a:stCxn id="65" idx="3"/>
            <a:endCxn id="48" idx="3"/>
          </p:cNvCxnSpPr>
          <p:nvPr/>
        </p:nvCxnSpPr>
        <p:spPr>
          <a:xfrm flipV="1">
            <a:off x="2058117" y="2657249"/>
            <a:ext cx="1026322" cy="146100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5" name="Straight Arrow Connector 84">
            <a:extLst>
              <a:ext uri="{FF2B5EF4-FFF2-40B4-BE49-F238E27FC236}">
                <a16:creationId xmlns:a16="http://schemas.microsoft.com/office/drawing/2014/main" id="{54727064-085A-A8C7-260E-BDBA0EB6E702}"/>
              </a:ext>
            </a:extLst>
          </p:cNvPr>
          <p:cNvCxnSpPr>
            <a:endCxn id="60" idx="3"/>
          </p:cNvCxnSpPr>
          <p:nvPr/>
        </p:nvCxnSpPr>
        <p:spPr>
          <a:xfrm flipV="1">
            <a:off x="5335966" y="3426371"/>
            <a:ext cx="1330842"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6" name="Straight Arrow Connector 85">
            <a:extLst>
              <a:ext uri="{FF2B5EF4-FFF2-40B4-BE49-F238E27FC236}">
                <a16:creationId xmlns:a16="http://schemas.microsoft.com/office/drawing/2014/main" id="{09656C86-746C-9799-2AE5-47624087DABC}"/>
              </a:ext>
            </a:extLst>
          </p:cNvPr>
          <p:cNvCxnSpPr>
            <a:stCxn id="56" idx="6"/>
            <a:endCxn id="60" idx="2"/>
          </p:cNvCxnSpPr>
          <p:nvPr/>
        </p:nvCxnSpPr>
        <p:spPr>
          <a:xfrm>
            <a:off x="5335966" y="3270607"/>
            <a:ext cx="1266323" cy="1191"/>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7" name="Straight Arrow Connector 86">
            <a:extLst>
              <a:ext uri="{FF2B5EF4-FFF2-40B4-BE49-F238E27FC236}">
                <a16:creationId xmlns:a16="http://schemas.microsoft.com/office/drawing/2014/main" id="{21957D5B-CECF-C6BE-CEB7-81EB2298341A}"/>
              </a:ext>
            </a:extLst>
          </p:cNvPr>
          <p:cNvCxnSpPr>
            <a:stCxn id="54" idx="6"/>
            <a:endCxn id="60" idx="1"/>
          </p:cNvCxnSpPr>
          <p:nvPr/>
        </p:nvCxnSpPr>
        <p:spPr>
          <a:xfrm>
            <a:off x="5335966" y="2501485"/>
            <a:ext cx="1330842" cy="61335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8" name="Straight Arrow Connector 87">
            <a:extLst>
              <a:ext uri="{FF2B5EF4-FFF2-40B4-BE49-F238E27FC236}">
                <a16:creationId xmlns:a16="http://schemas.microsoft.com/office/drawing/2014/main" id="{9A0EFF99-F05D-76A3-CBE8-2FC710F93816}"/>
              </a:ext>
            </a:extLst>
          </p:cNvPr>
          <p:cNvCxnSpPr>
            <a:stCxn id="60" idx="6"/>
          </p:cNvCxnSpPr>
          <p:nvPr/>
        </p:nvCxnSpPr>
        <p:spPr>
          <a:xfrm>
            <a:off x="7042856" y="3270607"/>
            <a:ext cx="227100" cy="2978"/>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89" name="Straight Arrow Connector 88">
            <a:extLst>
              <a:ext uri="{FF2B5EF4-FFF2-40B4-BE49-F238E27FC236}">
                <a16:creationId xmlns:a16="http://schemas.microsoft.com/office/drawing/2014/main" id="{0AE85051-6A65-724F-EB68-487F00A534AD}"/>
              </a:ext>
            </a:extLst>
          </p:cNvPr>
          <p:cNvCxnSpPr/>
          <p:nvPr/>
        </p:nvCxnSpPr>
        <p:spPr>
          <a:xfrm>
            <a:off x="3460487" y="3270607"/>
            <a:ext cx="1434911" cy="775017"/>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cxnSp>
        <p:nvCxnSpPr>
          <p:cNvPr id="90" name="Straight Arrow Connector 89">
            <a:extLst>
              <a:ext uri="{FF2B5EF4-FFF2-40B4-BE49-F238E27FC236}">
                <a16:creationId xmlns:a16="http://schemas.microsoft.com/office/drawing/2014/main" id="{1C403CC7-3C1D-2E3A-916C-41E5751082F7}"/>
              </a:ext>
            </a:extLst>
          </p:cNvPr>
          <p:cNvCxnSpPr/>
          <p:nvPr/>
        </p:nvCxnSpPr>
        <p:spPr>
          <a:xfrm flipV="1">
            <a:off x="3460487" y="3426371"/>
            <a:ext cx="1499431" cy="619253"/>
          </a:xfrm>
          <a:prstGeom prst="straightConnector1">
            <a:avLst/>
          </a:prstGeom>
          <a:ln>
            <a:solidFill>
              <a:srgbClr val="FFC000"/>
            </a:solidFill>
            <a:tailEnd type="arrow"/>
          </a:ln>
        </p:spPr>
        <p:style>
          <a:lnRef idx="2">
            <a:schemeClr val="accent3"/>
          </a:lnRef>
          <a:fillRef idx="0">
            <a:schemeClr val="accent3"/>
          </a:fillRef>
          <a:effectRef idx="1">
            <a:schemeClr val="accent3"/>
          </a:effectRef>
          <a:fontRef idx="minor">
            <a:schemeClr val="tx1"/>
          </a:fontRef>
        </p:style>
      </p:cxnSp>
      <p:sp>
        <p:nvSpPr>
          <p:cNvPr id="91" name="TextBox 90">
            <a:extLst>
              <a:ext uri="{FF2B5EF4-FFF2-40B4-BE49-F238E27FC236}">
                <a16:creationId xmlns:a16="http://schemas.microsoft.com/office/drawing/2014/main" id="{670CC931-DF25-4C04-4EBC-01750EB723E4}"/>
              </a:ext>
            </a:extLst>
          </p:cNvPr>
          <p:cNvSpPr txBox="1"/>
          <p:nvPr/>
        </p:nvSpPr>
        <p:spPr>
          <a:xfrm rot="16200000">
            <a:off x="1684247" y="3120331"/>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92" name="TextBox 91">
            <a:extLst>
              <a:ext uri="{FF2B5EF4-FFF2-40B4-BE49-F238E27FC236}">
                <a16:creationId xmlns:a16="http://schemas.microsoft.com/office/drawing/2014/main" id="{65F8459B-E38D-07F1-5957-616610D3D40D}"/>
              </a:ext>
            </a:extLst>
          </p:cNvPr>
          <p:cNvSpPr txBox="1"/>
          <p:nvPr/>
        </p:nvSpPr>
        <p:spPr>
          <a:xfrm rot="16200000">
            <a:off x="3245855" y="3120330"/>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93" name="TextBox 92">
            <a:extLst>
              <a:ext uri="{FF2B5EF4-FFF2-40B4-BE49-F238E27FC236}">
                <a16:creationId xmlns:a16="http://schemas.microsoft.com/office/drawing/2014/main" id="{3CC01B7B-9FEE-A047-D49D-B38BBDDDA0A3}"/>
              </a:ext>
            </a:extLst>
          </p:cNvPr>
          <p:cNvSpPr txBox="1"/>
          <p:nvPr/>
        </p:nvSpPr>
        <p:spPr>
          <a:xfrm rot="16200000">
            <a:off x="5101227" y="311576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94" name="TextBox 93">
            <a:extLst>
              <a:ext uri="{FF2B5EF4-FFF2-40B4-BE49-F238E27FC236}">
                <a16:creationId xmlns:a16="http://schemas.microsoft.com/office/drawing/2014/main" id="{08FED3E0-B1E3-BFEF-9D59-BBA72BBFFA8F}"/>
              </a:ext>
            </a:extLst>
          </p:cNvPr>
          <p:cNvSpPr txBox="1"/>
          <p:nvPr/>
        </p:nvSpPr>
        <p:spPr>
          <a:xfrm>
            <a:off x="1381655" y="4855675"/>
            <a:ext cx="6166929" cy="253916"/>
          </a:xfrm>
          <a:prstGeom prst="rect">
            <a:avLst/>
          </a:prstGeom>
          <a:noFill/>
        </p:spPr>
        <p:txBody>
          <a:bodyPr wrap="square" rtlCol="0">
            <a:spAutoFit/>
          </a:bodyPr>
          <a:lstStyle/>
          <a:p>
            <a:pPr algn="ctr"/>
            <a:r>
              <a:rPr lang="en-US" sz="1050">
                <a:latin typeface="Corbel" panose="020B0503020204020204" pitchFamily="34" charset="0"/>
                <a:ea typeface="Tahoma" panose="020B0604030504040204" pitchFamily="34" charset="0"/>
                <a:cs typeface="Tahoma" panose="020B0604030504040204" pitchFamily="34" charset="0"/>
              </a:rPr>
              <a:t>[Slide: HKUST]</a:t>
            </a:r>
          </a:p>
        </p:txBody>
      </p:sp>
    </p:spTree>
    <p:extLst>
      <p:ext uri="{BB962C8B-B14F-4D97-AF65-F5344CB8AC3E}">
        <p14:creationId xmlns:p14="http://schemas.microsoft.com/office/powerpoint/2010/main" val="3056339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F51B-58A7-F6FC-8EBD-AD9756C67941}"/>
              </a:ext>
            </a:extLst>
          </p:cNvPr>
          <p:cNvSpPr>
            <a:spLocks noGrp="1"/>
          </p:cNvSpPr>
          <p:nvPr>
            <p:ph type="title"/>
          </p:nvPr>
        </p:nvSpPr>
        <p:spPr/>
        <p:txBody>
          <a:bodyPr>
            <a:normAutofit/>
          </a:bodyPr>
          <a:lstStyle/>
          <a:p>
            <a:r>
              <a:rPr lang="en-US"/>
              <a:t>Training Neural Networks: Setup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AF4A5C-AE76-C21E-BB98-1E67D69E4BEF}"/>
                  </a:ext>
                </a:extLst>
              </p:cNvPr>
              <p:cNvSpPr>
                <a:spLocks noGrp="1"/>
              </p:cNvSpPr>
              <p:nvPr>
                <p:ph type="body" sz="quarter" idx="16"/>
              </p:nvPr>
            </p:nvSpPr>
            <p:spPr>
              <a:xfrm>
                <a:off x="533919" y="1390650"/>
                <a:ext cx="8514287" cy="3077573"/>
              </a:xfrm>
            </p:spPr>
            <p:txBody>
              <a:bodyPr/>
              <a:lstStyle/>
              <a:p>
                <a:r>
                  <a:rPr lang="en-US" dirty="0"/>
                  <a:t>We are given an architecture though its weights</a:t>
                </a:r>
                <a:r>
                  <a:rPr lang="en-US" b="1" dirty="0"/>
                  <a:t> </a:t>
                </a:r>
                <a14:m>
                  <m:oMath xmlns:m="http://schemas.openxmlformats.org/officeDocument/2006/math">
                    <m:r>
                      <a:rPr lang="en-US" b="1" i="0" smtClean="0">
                        <a:solidFill>
                          <a:srgbClr val="C00000"/>
                        </a:solidFill>
                        <a:latin typeface="Cambria Math" panose="02040503050406030204" pitchFamily="18" charset="0"/>
                      </a:rPr>
                      <m:t>𝐖</m:t>
                    </m:r>
                  </m:oMath>
                </a14:m>
                <a:r>
                  <a:rPr lang="en-US" dirty="0"/>
                  <a:t>.</a:t>
                </a:r>
              </a:p>
              <a:p>
                <a:r>
                  <a:rPr lang="en-US" dirty="0"/>
                  <a:t>We are given a training data </a:t>
                </a:r>
                <a14:m>
                  <m:oMath xmlns:m="http://schemas.openxmlformats.org/officeDocument/2006/math">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b="1">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oMath>
                </a14:m>
                <a:endParaRPr lang="en-US" dirty="0"/>
              </a:p>
              <a:p>
                <a:r>
                  <a:rPr lang="en-US" dirty="0"/>
                  <a:t>We are given a loss function </a:t>
                </a:r>
                <a14:m>
                  <m:oMath xmlns:m="http://schemas.openxmlformats.org/officeDocument/2006/math">
                    <m:r>
                      <a:rPr lang="en-US" i="1">
                        <a:latin typeface="Cambria Math" panose="02040503050406030204" pitchFamily="18" charset="0"/>
                      </a:rPr>
                      <m:t>ℓ:</m:t>
                    </m:r>
                    <m:r>
                      <a:rPr lang="en-US" i="1">
                        <a:latin typeface="Cambria Math" panose="02040503050406030204" pitchFamily="18" charset="0"/>
                        <a:ea typeface="Cambria Math" panose="02040503050406030204" pitchFamily="18" charset="0"/>
                      </a:rPr>
                      <m:t>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ℝ</m:t>
                    </m:r>
                    <m:r>
                      <a:rPr lang="en-US" i="1">
                        <a:latin typeface="Cambria Math" panose="02040503050406030204" pitchFamily="18" charset="0"/>
                      </a:rPr>
                      <m:t>→(0, 1)</m:t>
                    </m:r>
                  </m:oMath>
                </a14:m>
                <a:endParaRPr lang="en-US" dirty="0"/>
              </a:p>
              <a:p>
                <a:pPr lvl="1"/>
                <a14:m>
                  <m:oMath xmlns:m="http://schemas.openxmlformats.org/officeDocument/2006/math">
                    <m:r>
                      <a:rPr lang="en-US" sz="1400" i="1">
                        <a:latin typeface="Cambria Math" panose="02040503050406030204" pitchFamily="18" charset="0"/>
                      </a:rPr>
                      <m:t>ℓ</m:t>
                    </m:r>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𝑦</m:t>
                            </m:r>
                          </m:e>
                          <m:sup>
                            <m:r>
                              <a:rPr lang="en-US" sz="1400" i="1">
                                <a:latin typeface="Cambria Math" panose="02040503050406030204" pitchFamily="18" charset="0"/>
                              </a:rPr>
                              <m:t>∗</m:t>
                            </m:r>
                          </m:sup>
                        </m:sSup>
                        <m:r>
                          <a:rPr lang="en-US" sz="1400" i="1">
                            <a:latin typeface="Cambria Math" panose="02040503050406030204" pitchFamily="18" charset="0"/>
                          </a:rPr>
                          <m:t>, </m:t>
                        </m:r>
                        <m:r>
                          <a:rPr lang="en-US" sz="1400" i="1">
                            <a:latin typeface="Cambria Math" panose="02040503050406030204" pitchFamily="18" charset="0"/>
                          </a:rPr>
                          <m:t>𝑦</m:t>
                        </m:r>
                      </m:e>
                    </m:d>
                    <m:r>
                      <a:rPr lang="en-US" sz="1400" i="1">
                        <a:latin typeface="Cambria Math" panose="02040503050406030204" pitchFamily="18" charset="0"/>
                      </a:rPr>
                      <m:t> </m:t>
                    </m:r>
                  </m:oMath>
                </a14:m>
                <a:r>
                  <a:rPr lang="en-US" sz="1400" dirty="0"/>
                  <a:t>quantifies distance between an answer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𝑦</m:t>
                        </m:r>
                      </m:e>
                      <m:sup>
                        <m:r>
                          <a:rPr lang="en-US" sz="1400" i="1">
                            <a:latin typeface="Cambria Math" panose="02040503050406030204" pitchFamily="18" charset="0"/>
                          </a:rPr>
                          <m:t>∗</m:t>
                        </m:r>
                      </m:sup>
                    </m:sSup>
                    <m:r>
                      <a:rPr lang="en-US" sz="1400" i="1">
                        <a:latin typeface="Cambria Math" panose="02040503050406030204" pitchFamily="18" charset="0"/>
                      </a:rPr>
                      <m:t> </m:t>
                    </m:r>
                  </m:oMath>
                </a14:m>
                <a:r>
                  <a:rPr lang="en-US" sz="1400" dirty="0"/>
                  <a:t>and prediction </a:t>
                </a:r>
                <a14:m>
                  <m:oMath xmlns:m="http://schemas.openxmlformats.org/officeDocument/2006/math">
                    <m:r>
                      <m:rPr>
                        <m:sty m:val="p"/>
                      </m:rPr>
                      <a:rPr lang="en-US" sz="1400" b="0" i="0" smtClean="0">
                        <a:latin typeface="Cambria Math" panose="02040503050406030204" pitchFamily="18" charset="0"/>
                      </a:rPr>
                      <m:t>y</m:t>
                    </m:r>
                    <m:r>
                      <a:rPr lang="en-US" sz="1400" b="0" i="0" smtClean="0">
                        <a:latin typeface="Cambria Math" panose="02040503050406030204" pitchFamily="18" charset="0"/>
                      </a:rPr>
                      <m:t>=</m:t>
                    </m:r>
                    <m:r>
                      <m:rPr>
                        <m:sty m:val="p"/>
                      </m:rPr>
                      <a:rPr lang="en-US" sz="1400">
                        <a:latin typeface="Cambria Math" panose="02040503050406030204" pitchFamily="18" charset="0"/>
                      </a:rPr>
                      <m:t>NN</m:t>
                    </m:r>
                    <m:d>
                      <m:dPr>
                        <m:ctrlPr>
                          <a:rPr lang="en-US" sz="1400" i="1">
                            <a:latin typeface="Cambria Math" panose="02040503050406030204" pitchFamily="18" charset="0"/>
                          </a:rPr>
                        </m:ctrlPr>
                      </m:dPr>
                      <m:e>
                        <m:r>
                          <a:rPr lang="en-US" sz="1400" b="1">
                            <a:latin typeface="Cambria Math" panose="02040503050406030204" pitchFamily="18" charset="0"/>
                          </a:rPr>
                          <m:t>𝐱</m:t>
                        </m:r>
                        <m:r>
                          <a:rPr lang="en-US" sz="1400" b="1" i="1" smtClean="0">
                            <a:latin typeface="Cambria Math" panose="02040503050406030204" pitchFamily="18" charset="0"/>
                          </a:rPr>
                          <m:t>;</m:t>
                        </m:r>
                        <m:r>
                          <a:rPr lang="en-US" sz="1400" b="1">
                            <a:solidFill>
                              <a:srgbClr val="C00000"/>
                            </a:solidFill>
                            <a:latin typeface="Cambria Math" panose="02040503050406030204" pitchFamily="18" charset="0"/>
                          </a:rPr>
                          <m:t>𝐖</m:t>
                        </m:r>
                      </m:e>
                    </m:d>
                  </m:oMath>
                </a14:m>
                <a:r>
                  <a:rPr lang="en-US" sz="1400" dirty="0"/>
                  <a:t> — lower is better.</a:t>
                </a:r>
                <a:endParaRPr lang="en-US" dirty="0"/>
              </a:p>
              <a:p>
                <a:r>
                  <a:rPr lang="en-US" dirty="0"/>
                  <a:t>Overall objective to optimize:  </a:t>
                </a:r>
                <a14:m>
                  <m:oMath xmlns:m="http://schemas.openxmlformats.org/officeDocument/2006/math">
                    <m:r>
                      <a:rPr lang="en-US" i="1" smtClean="0">
                        <a:latin typeface="Cambria Math" panose="02040503050406030204" pitchFamily="18" charset="0"/>
                        <a:ea typeface="Cambria Math" panose="02040503050406030204" pitchFamily="18" charset="0"/>
                      </a:rPr>
                      <m:t>ℒ</m:t>
                    </m:r>
                    <m:d>
                      <m:dPr>
                        <m:ctrlPr>
                          <a:rPr lang="en-US" b="0"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r>
                          <a:rPr lang="en-US" b="1">
                            <a:solidFill>
                              <a:srgbClr val="C00000"/>
                            </a:solidFill>
                            <a:latin typeface="Cambria Math" panose="02040503050406030204" pitchFamily="18" charset="0"/>
                          </a:rPr>
                          <m:t>𝐖</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1" i="1">
                                <a:latin typeface="Cambria Math" panose="02040503050406030204" pitchFamily="18" charset="0"/>
                                <a:ea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𝑦</m:t>
                                </m:r>
                              </m:e>
                              <m:sub>
                                <m:r>
                                  <a:rPr lang="en-US" i="1">
                                    <a:latin typeface="Cambria Math" panose="02040503050406030204" pitchFamily="18" charset="0"/>
                                  </a:rPr>
                                  <m:t>𝑖</m:t>
                                </m:r>
                              </m:sub>
                              <m:sup>
                                <m:r>
                                  <a:rPr lang="en-US" i="1">
                                    <a:latin typeface="Cambria Math" panose="02040503050406030204" pitchFamily="18" charset="0"/>
                                  </a:rPr>
                                  <m:t>∗</m:t>
                                </m:r>
                              </m:sup>
                            </m:sSubSup>
                          </m:e>
                        </m:d>
                        <m:r>
                          <a:rPr lang="en-US" i="1">
                            <a:latin typeface="Cambria Math" panose="02040503050406030204" pitchFamily="18" charset="0"/>
                          </a:rPr>
                          <m:t>∈</m:t>
                        </m:r>
                        <m:r>
                          <a:rPr lang="en-US" i="1">
                            <a:latin typeface="Cambria Math" panose="02040503050406030204" pitchFamily="18" charset="0"/>
                          </a:rPr>
                          <m:t>𝐷</m:t>
                        </m:r>
                      </m:sub>
                      <m:sup/>
                      <m:e>
                        <m:r>
                          <a:rPr lang="en-US" b="0" i="1" smtClean="0">
                            <a:latin typeface="Cambria Math" panose="02040503050406030204" pitchFamily="18" charset="0"/>
                          </a:rPr>
                          <m:t>ℓ(</m:t>
                        </m:r>
                        <m:r>
                          <m:rPr>
                            <m:sty m:val="p"/>
                          </m:rPr>
                          <a:rPr lang="en-US">
                            <a:latin typeface="Cambria Math" panose="02040503050406030204" pitchFamily="18" charset="0"/>
                          </a:rPr>
                          <m:t>NN</m:t>
                        </m:r>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b="1" i="1">
                                <a:latin typeface="Cambria Math" panose="02040503050406030204" pitchFamily="18" charset="0"/>
                              </a:rPr>
                              <m:t>;</m:t>
                            </m:r>
                            <m:r>
                              <a:rPr lang="en-US" b="1">
                                <a:solidFill>
                                  <a:srgbClr val="C00000"/>
                                </a:solidFill>
                                <a:latin typeface="Cambria Math" panose="02040503050406030204" pitchFamily="18" charset="0"/>
                              </a:rPr>
                              <m:t>𝐖</m:t>
                            </m:r>
                          </m:e>
                        </m:d>
                        <m:sSubSup>
                          <m:sSubSupPr>
                            <m:ctrlPr>
                              <a:rPr lang="en-US" i="1">
                                <a:latin typeface="Cambria Math" panose="02040503050406030204" pitchFamily="18" charset="0"/>
                              </a:rPr>
                            </m:ctrlPr>
                          </m:sSubSupPr>
                          <m:e>
                            <m:r>
                              <a:rPr lang="en-US"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up>
                            <m:r>
                              <a:rPr lang="en-US" i="1">
                                <a:latin typeface="Cambria Math" panose="02040503050406030204" pitchFamily="18" charset="0"/>
                              </a:rPr>
                              <m:t>∗</m:t>
                            </m:r>
                          </m:sup>
                        </m:sSubSup>
                        <m:r>
                          <a:rPr lang="en-US" b="0" i="1" smtClean="0">
                            <a:latin typeface="Cambria Math" panose="02040503050406030204" pitchFamily="18" charset="0"/>
                          </a:rPr>
                          <m:t>)</m:t>
                        </m:r>
                      </m:e>
                    </m:nary>
                  </m:oMath>
                </a14:m>
                <a:endParaRPr lang="en-US" dirty="0"/>
              </a:p>
              <a:p>
                <a:pPr lvl="2"/>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A0AF4A5C-AE76-C21E-BB98-1E67D69E4BEF}"/>
                  </a:ext>
                </a:extLst>
              </p:cNvPr>
              <p:cNvSpPr>
                <a:spLocks noGrp="1" noRot="1" noChangeAspect="1" noMove="1" noResize="1" noEditPoints="1" noAdjustHandles="1" noChangeArrowheads="1" noChangeShapeType="1" noTextEdit="1"/>
              </p:cNvSpPr>
              <p:nvPr>
                <p:ph type="body" sz="quarter" idx="16"/>
              </p:nvPr>
            </p:nvSpPr>
            <p:spPr>
              <a:xfrm>
                <a:off x="533919" y="1390650"/>
                <a:ext cx="8514287" cy="3077573"/>
              </a:xfrm>
              <a:blipFill>
                <a:blip r:embed="rId2"/>
                <a:stretch>
                  <a:fillRect l="-447" t="-1235"/>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73227D68-C455-8E28-9F1B-96D1FB862A26}"/>
              </a:ext>
            </a:extLst>
          </p:cNvPr>
          <p:cNvSpPr/>
          <p:nvPr/>
        </p:nvSpPr>
        <p:spPr>
          <a:xfrm>
            <a:off x="3433348"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318DF860-D7C3-C6D2-8C6C-48032715B5C3}"/>
              </a:ext>
            </a:extLst>
          </p:cNvPr>
          <p:cNvCxnSpPr/>
          <p:nvPr/>
        </p:nvCxnSpPr>
        <p:spPr>
          <a:xfrm flipV="1">
            <a:off x="3500023"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 name="Oval 5">
            <a:extLst>
              <a:ext uri="{FF2B5EF4-FFF2-40B4-BE49-F238E27FC236}">
                <a16:creationId xmlns:a16="http://schemas.microsoft.com/office/drawing/2014/main" id="{22BDFAA9-32DC-5AE9-CD1C-2FD796C29206}"/>
              </a:ext>
            </a:extLst>
          </p:cNvPr>
          <p:cNvSpPr/>
          <p:nvPr/>
        </p:nvSpPr>
        <p:spPr>
          <a:xfrm>
            <a:off x="3433348"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1F7C09AC-C728-9267-EA53-2F4BA07522BD}"/>
              </a:ext>
            </a:extLst>
          </p:cNvPr>
          <p:cNvCxnSpPr/>
          <p:nvPr/>
        </p:nvCxnSpPr>
        <p:spPr>
          <a:xfrm flipV="1">
            <a:off x="3500023"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8" name="Oval 7">
            <a:extLst>
              <a:ext uri="{FF2B5EF4-FFF2-40B4-BE49-F238E27FC236}">
                <a16:creationId xmlns:a16="http://schemas.microsoft.com/office/drawing/2014/main" id="{AEA92B9A-4AD5-5AFA-0CA2-010D41E34096}"/>
              </a:ext>
            </a:extLst>
          </p:cNvPr>
          <p:cNvSpPr/>
          <p:nvPr/>
        </p:nvSpPr>
        <p:spPr>
          <a:xfrm>
            <a:off x="3433348"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7E8B359C-F9FB-E36C-67E6-5723D2E43398}"/>
              </a:ext>
            </a:extLst>
          </p:cNvPr>
          <p:cNvCxnSpPr/>
          <p:nvPr/>
        </p:nvCxnSpPr>
        <p:spPr>
          <a:xfrm flipV="1">
            <a:off x="3500023"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0" name="Oval 9">
            <a:extLst>
              <a:ext uri="{FF2B5EF4-FFF2-40B4-BE49-F238E27FC236}">
                <a16:creationId xmlns:a16="http://schemas.microsoft.com/office/drawing/2014/main" id="{05329E9B-A744-1546-7E2C-A94BE3273124}"/>
              </a:ext>
            </a:extLst>
          </p:cNvPr>
          <p:cNvSpPr/>
          <p:nvPr/>
        </p:nvSpPr>
        <p:spPr>
          <a:xfrm>
            <a:off x="5108525"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607E5E87-57BD-EC45-E174-D569DEDE8525}"/>
              </a:ext>
            </a:extLst>
          </p:cNvPr>
          <p:cNvCxnSpPr/>
          <p:nvPr/>
        </p:nvCxnSpPr>
        <p:spPr>
          <a:xfrm flipV="1">
            <a:off x="5175200"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2" name="Oval 11">
            <a:extLst>
              <a:ext uri="{FF2B5EF4-FFF2-40B4-BE49-F238E27FC236}">
                <a16:creationId xmlns:a16="http://schemas.microsoft.com/office/drawing/2014/main" id="{632479C7-1EBF-C661-63DC-96951B39F419}"/>
              </a:ext>
            </a:extLst>
          </p:cNvPr>
          <p:cNvSpPr/>
          <p:nvPr/>
        </p:nvSpPr>
        <p:spPr>
          <a:xfrm>
            <a:off x="5108525"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1B2520EE-22E4-5E08-B724-19340D3535B6}"/>
              </a:ext>
            </a:extLst>
          </p:cNvPr>
          <p:cNvCxnSpPr/>
          <p:nvPr/>
        </p:nvCxnSpPr>
        <p:spPr>
          <a:xfrm flipV="1">
            <a:off x="5175200"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4" name="Oval 13">
            <a:extLst>
              <a:ext uri="{FF2B5EF4-FFF2-40B4-BE49-F238E27FC236}">
                <a16:creationId xmlns:a16="http://schemas.microsoft.com/office/drawing/2014/main" id="{80B7D55A-E384-8CF6-3C8D-EDD3B623E2A7}"/>
              </a:ext>
            </a:extLst>
          </p:cNvPr>
          <p:cNvSpPr/>
          <p:nvPr/>
        </p:nvSpPr>
        <p:spPr>
          <a:xfrm>
            <a:off x="5108525"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A7208D47-50A4-F69B-678C-079AF3D1AF49}"/>
              </a:ext>
            </a:extLst>
          </p:cNvPr>
          <p:cNvCxnSpPr/>
          <p:nvPr/>
        </p:nvCxnSpPr>
        <p:spPr>
          <a:xfrm flipV="1">
            <a:off x="5175200"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6" name="Oval 15">
            <a:extLst>
              <a:ext uri="{FF2B5EF4-FFF2-40B4-BE49-F238E27FC236}">
                <a16:creationId xmlns:a16="http://schemas.microsoft.com/office/drawing/2014/main" id="{7BBC6B29-F702-EB4F-088C-2A2ED6D16561}"/>
              </a:ext>
            </a:extLst>
          </p:cNvPr>
          <p:cNvSpPr/>
          <p:nvPr/>
        </p:nvSpPr>
        <p:spPr>
          <a:xfrm>
            <a:off x="6336444"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3B986E6-47C8-069D-F85F-3142A6022B75}"/>
              </a:ext>
            </a:extLst>
          </p:cNvPr>
          <p:cNvCxnSpPr/>
          <p:nvPr/>
        </p:nvCxnSpPr>
        <p:spPr>
          <a:xfrm flipV="1">
            <a:off x="6403119"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23433B4F-0688-29B5-9473-F0C214485023}"/>
              </a:ext>
            </a:extLst>
          </p:cNvPr>
          <p:cNvCxnSpPr>
            <a:stCxn id="4" idx="6"/>
            <a:endCxn id="10" idx="2"/>
          </p:cNvCxnSpPr>
          <p:nvPr/>
        </p:nvCxnSpPr>
        <p:spPr>
          <a:xfrm>
            <a:off x="3873916" y="3257427"/>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829C14D8-A089-948B-B344-A00CC4918FB1}"/>
              </a:ext>
            </a:extLst>
          </p:cNvPr>
          <p:cNvCxnSpPr>
            <a:stCxn id="4" idx="6"/>
            <a:endCxn id="12" idx="1"/>
          </p:cNvCxnSpPr>
          <p:nvPr/>
        </p:nvCxnSpPr>
        <p:spPr>
          <a:xfrm>
            <a:off x="3873916" y="3257427"/>
            <a:ext cx="1299129"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D362854E-46A1-4AA3-28D9-404C38258178}"/>
              </a:ext>
            </a:extLst>
          </p:cNvPr>
          <p:cNvCxnSpPr>
            <a:stCxn id="4" idx="6"/>
            <a:endCxn id="14" idx="1"/>
          </p:cNvCxnSpPr>
          <p:nvPr/>
        </p:nvCxnSpPr>
        <p:spPr>
          <a:xfrm>
            <a:off x="3873916" y="3257427"/>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E4FD2ACC-33F4-9275-92A4-16F2EAF5B69F}"/>
              </a:ext>
            </a:extLst>
          </p:cNvPr>
          <p:cNvCxnSpPr>
            <a:stCxn id="6" idx="6"/>
            <a:endCxn id="10" idx="2"/>
          </p:cNvCxnSpPr>
          <p:nvPr/>
        </p:nvCxnSpPr>
        <p:spPr>
          <a:xfrm flipV="1">
            <a:off x="3873916" y="3257427"/>
            <a:ext cx="1234609" cy="76912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A90AD43-F8EC-3736-E42D-C85A838FB089}"/>
              </a:ext>
            </a:extLst>
          </p:cNvPr>
          <p:cNvCxnSpPr>
            <a:stCxn id="6" idx="6"/>
            <a:endCxn id="12" idx="2"/>
          </p:cNvCxnSpPr>
          <p:nvPr/>
        </p:nvCxnSpPr>
        <p:spPr>
          <a:xfrm>
            <a:off x="3873916" y="4026549"/>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F45C3D20-2007-E22E-5291-3F3B9D4C1163}"/>
              </a:ext>
            </a:extLst>
          </p:cNvPr>
          <p:cNvCxnSpPr>
            <a:cxnSpLocks/>
            <a:stCxn id="8" idx="6"/>
            <a:endCxn id="14" idx="2"/>
          </p:cNvCxnSpPr>
          <p:nvPr/>
        </p:nvCxnSpPr>
        <p:spPr>
          <a:xfrm>
            <a:off x="3873916" y="4801566"/>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616D7B6-B7AF-A93E-2019-5E02C401E564}"/>
              </a:ext>
            </a:extLst>
          </p:cNvPr>
          <p:cNvCxnSpPr>
            <a:stCxn id="8" idx="6"/>
            <a:endCxn id="10" idx="3"/>
          </p:cNvCxnSpPr>
          <p:nvPr/>
        </p:nvCxnSpPr>
        <p:spPr>
          <a:xfrm flipV="1">
            <a:off x="3873916" y="3413191"/>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77181004-7FEF-82F1-7DF8-5F8FD079A1BD}"/>
              </a:ext>
            </a:extLst>
          </p:cNvPr>
          <p:cNvCxnSpPr>
            <a:cxnSpLocks/>
            <a:stCxn id="50" idx="3"/>
            <a:endCxn id="4" idx="2"/>
          </p:cNvCxnSpPr>
          <p:nvPr/>
        </p:nvCxnSpPr>
        <p:spPr>
          <a:xfrm>
            <a:off x="2179283" y="3177167"/>
            <a:ext cx="1254065" cy="8026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50C3E17C-7BCD-F9E9-76E5-2C81AAC1F72E}"/>
              </a:ext>
            </a:extLst>
          </p:cNvPr>
          <p:cNvCxnSpPr>
            <a:cxnSpLocks/>
            <a:stCxn id="50" idx="3"/>
            <a:endCxn id="6" idx="1"/>
          </p:cNvCxnSpPr>
          <p:nvPr/>
        </p:nvCxnSpPr>
        <p:spPr>
          <a:xfrm>
            <a:off x="2179283" y="3177167"/>
            <a:ext cx="1318585" cy="693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E5413A28-3DAA-B269-3A42-4DB85FBD84E7}"/>
              </a:ext>
            </a:extLst>
          </p:cNvPr>
          <p:cNvCxnSpPr>
            <a:cxnSpLocks/>
            <a:stCxn id="50" idx="3"/>
            <a:endCxn id="8" idx="1"/>
          </p:cNvCxnSpPr>
          <p:nvPr/>
        </p:nvCxnSpPr>
        <p:spPr>
          <a:xfrm>
            <a:off x="2179283" y="3177167"/>
            <a:ext cx="1318585" cy="146863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77CD8CDB-4880-0ACA-0A15-F05548039665}"/>
              </a:ext>
            </a:extLst>
          </p:cNvPr>
          <p:cNvCxnSpPr>
            <a:cxnSpLocks/>
            <a:stCxn id="51" idx="3"/>
            <a:endCxn id="4" idx="2"/>
          </p:cNvCxnSpPr>
          <p:nvPr/>
        </p:nvCxnSpPr>
        <p:spPr>
          <a:xfrm flipV="1">
            <a:off x="2174740" y="3257427"/>
            <a:ext cx="1258608" cy="44491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30633902-705F-B883-F527-1F1C1C2C30C2}"/>
              </a:ext>
            </a:extLst>
          </p:cNvPr>
          <p:cNvCxnSpPr>
            <a:cxnSpLocks/>
            <a:stCxn id="51" idx="3"/>
            <a:endCxn id="6" idx="2"/>
          </p:cNvCxnSpPr>
          <p:nvPr/>
        </p:nvCxnSpPr>
        <p:spPr>
          <a:xfrm>
            <a:off x="2174740" y="3702342"/>
            <a:ext cx="1258608" cy="3242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551384E6-EEF1-D05C-DADF-DF5F32002193}"/>
              </a:ext>
            </a:extLst>
          </p:cNvPr>
          <p:cNvCxnSpPr>
            <a:cxnSpLocks/>
            <a:stCxn id="51" idx="3"/>
            <a:endCxn id="8" idx="2"/>
          </p:cNvCxnSpPr>
          <p:nvPr/>
        </p:nvCxnSpPr>
        <p:spPr>
          <a:xfrm>
            <a:off x="2174740" y="3702342"/>
            <a:ext cx="1258608" cy="109922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9B7F097-C8C7-01CF-69A4-FB989A1BF5C8}"/>
              </a:ext>
            </a:extLst>
          </p:cNvPr>
          <p:cNvCxnSpPr>
            <a:cxnSpLocks/>
            <a:stCxn id="52" idx="3"/>
            <a:endCxn id="4" idx="3"/>
          </p:cNvCxnSpPr>
          <p:nvPr/>
        </p:nvCxnSpPr>
        <p:spPr>
          <a:xfrm flipV="1">
            <a:off x="2171106" y="3413191"/>
            <a:ext cx="1326762" cy="85278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2D53DDEA-B58D-047C-8746-B3E6C4D9B032}"/>
              </a:ext>
            </a:extLst>
          </p:cNvPr>
          <p:cNvCxnSpPr>
            <a:cxnSpLocks/>
            <a:stCxn id="52" idx="3"/>
            <a:endCxn id="6" idx="2"/>
          </p:cNvCxnSpPr>
          <p:nvPr/>
        </p:nvCxnSpPr>
        <p:spPr>
          <a:xfrm flipV="1">
            <a:off x="2171106" y="4026549"/>
            <a:ext cx="1262242" cy="2394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D8EE29C1-F5DE-9A8C-5CFB-3110848C78D9}"/>
              </a:ext>
            </a:extLst>
          </p:cNvPr>
          <p:cNvCxnSpPr>
            <a:cxnSpLocks/>
            <a:stCxn id="54" idx="3"/>
            <a:endCxn id="8" idx="2"/>
          </p:cNvCxnSpPr>
          <p:nvPr/>
        </p:nvCxnSpPr>
        <p:spPr>
          <a:xfrm flipV="1">
            <a:off x="2173528" y="4801566"/>
            <a:ext cx="1259820" cy="60936"/>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8" name="Straight Arrow Connector 37">
            <a:extLst>
              <a:ext uri="{FF2B5EF4-FFF2-40B4-BE49-F238E27FC236}">
                <a16:creationId xmlns:a16="http://schemas.microsoft.com/office/drawing/2014/main" id="{46D09A53-2BC0-B0A4-5C3D-D6854C8E2B34}"/>
              </a:ext>
            </a:extLst>
          </p:cNvPr>
          <p:cNvCxnSpPr>
            <a:cxnSpLocks/>
            <a:stCxn id="54" idx="3"/>
            <a:endCxn id="6" idx="3"/>
          </p:cNvCxnSpPr>
          <p:nvPr/>
        </p:nvCxnSpPr>
        <p:spPr>
          <a:xfrm flipV="1">
            <a:off x="2173528" y="4182313"/>
            <a:ext cx="1324340" cy="68018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9" name="Straight Arrow Connector 38">
            <a:extLst>
              <a:ext uri="{FF2B5EF4-FFF2-40B4-BE49-F238E27FC236}">
                <a16:creationId xmlns:a16="http://schemas.microsoft.com/office/drawing/2014/main" id="{1BDC76CF-DB42-4AB5-298B-74D5B6D84CD3}"/>
              </a:ext>
            </a:extLst>
          </p:cNvPr>
          <p:cNvCxnSpPr>
            <a:cxnSpLocks/>
            <a:stCxn id="52" idx="3"/>
            <a:endCxn id="8" idx="2"/>
          </p:cNvCxnSpPr>
          <p:nvPr/>
        </p:nvCxnSpPr>
        <p:spPr>
          <a:xfrm>
            <a:off x="2171106" y="4265972"/>
            <a:ext cx="1262242" cy="53559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0" name="Straight Arrow Connector 39">
            <a:extLst>
              <a:ext uri="{FF2B5EF4-FFF2-40B4-BE49-F238E27FC236}">
                <a16:creationId xmlns:a16="http://schemas.microsoft.com/office/drawing/2014/main" id="{B1FEA46F-BBC4-B8DE-C34F-257C1ED37CDF}"/>
              </a:ext>
            </a:extLst>
          </p:cNvPr>
          <p:cNvCxnSpPr>
            <a:cxnSpLocks/>
            <a:stCxn id="54" idx="3"/>
            <a:endCxn id="4" idx="3"/>
          </p:cNvCxnSpPr>
          <p:nvPr/>
        </p:nvCxnSpPr>
        <p:spPr>
          <a:xfrm flipV="1">
            <a:off x="2173528" y="3413191"/>
            <a:ext cx="1324340" cy="144931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959EBA96-3E78-399A-419B-A791CA5CC024}"/>
              </a:ext>
            </a:extLst>
          </p:cNvPr>
          <p:cNvCxnSpPr>
            <a:cxnSpLocks/>
            <a:stCxn id="14" idx="6"/>
            <a:endCxn id="16" idx="3"/>
          </p:cNvCxnSpPr>
          <p:nvPr/>
        </p:nvCxnSpPr>
        <p:spPr>
          <a:xfrm flipV="1">
            <a:off x="5549093" y="4182313"/>
            <a:ext cx="851871"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0C3B0BBE-FC36-B2E6-D6E3-3FADF90FC5BF}"/>
              </a:ext>
            </a:extLst>
          </p:cNvPr>
          <p:cNvCxnSpPr>
            <a:stCxn id="12" idx="6"/>
            <a:endCxn id="16" idx="2"/>
          </p:cNvCxnSpPr>
          <p:nvPr/>
        </p:nvCxnSpPr>
        <p:spPr>
          <a:xfrm>
            <a:off x="5549093" y="4026549"/>
            <a:ext cx="787351"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133E62E-A4D5-736E-CE2A-3F55AF497CE8}"/>
              </a:ext>
            </a:extLst>
          </p:cNvPr>
          <p:cNvCxnSpPr>
            <a:stCxn id="10" idx="6"/>
            <a:endCxn id="16" idx="1"/>
          </p:cNvCxnSpPr>
          <p:nvPr/>
        </p:nvCxnSpPr>
        <p:spPr>
          <a:xfrm>
            <a:off x="5549093" y="3257427"/>
            <a:ext cx="851871"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958B7CA7-B68B-1705-CC36-2E2616EDA9C2}"/>
              </a:ext>
            </a:extLst>
          </p:cNvPr>
          <p:cNvCxnSpPr>
            <a:stCxn id="16" idx="6"/>
          </p:cNvCxnSpPr>
          <p:nvPr/>
        </p:nvCxnSpPr>
        <p:spPr>
          <a:xfrm>
            <a:off x="6777012" y="4026549"/>
            <a:ext cx="227100" cy="297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7870C736-82DB-3E19-33FE-FBC593E5DE1B}"/>
              </a:ext>
            </a:extLst>
          </p:cNvPr>
          <p:cNvCxnSpPr>
            <a:cxnSpLocks/>
            <a:stCxn id="6" idx="6"/>
            <a:endCxn id="14" idx="2"/>
          </p:cNvCxnSpPr>
          <p:nvPr/>
        </p:nvCxnSpPr>
        <p:spPr>
          <a:xfrm>
            <a:off x="3873916" y="4026549"/>
            <a:ext cx="1234609" cy="7750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C6BD9574-8051-94A3-81A1-9C6E90D52FD3}"/>
              </a:ext>
            </a:extLst>
          </p:cNvPr>
          <p:cNvCxnSpPr>
            <a:cxnSpLocks/>
            <a:stCxn id="8" idx="6"/>
          </p:cNvCxnSpPr>
          <p:nvPr/>
        </p:nvCxnSpPr>
        <p:spPr>
          <a:xfrm flipV="1">
            <a:off x="3873916" y="4182313"/>
            <a:ext cx="1342674"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7" name="TextBox 46">
            <a:extLst>
              <a:ext uri="{FF2B5EF4-FFF2-40B4-BE49-F238E27FC236}">
                <a16:creationId xmlns:a16="http://schemas.microsoft.com/office/drawing/2014/main" id="{75BBF766-3B6D-A087-7AA2-F8EFAB319CC8}"/>
              </a:ext>
            </a:extLst>
          </p:cNvPr>
          <p:cNvSpPr txBox="1"/>
          <p:nvPr/>
        </p:nvSpPr>
        <p:spPr>
          <a:xfrm rot="16200000">
            <a:off x="1949627" y="3876273"/>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8" name="TextBox 47">
            <a:extLst>
              <a:ext uri="{FF2B5EF4-FFF2-40B4-BE49-F238E27FC236}">
                <a16:creationId xmlns:a16="http://schemas.microsoft.com/office/drawing/2014/main" id="{F0C80524-F827-171D-C65D-C2D0F21AF4CD}"/>
              </a:ext>
            </a:extLst>
          </p:cNvPr>
          <p:cNvSpPr txBox="1"/>
          <p:nvPr/>
        </p:nvSpPr>
        <p:spPr>
          <a:xfrm rot="16200000">
            <a:off x="3598321" y="387627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9" name="TextBox 48">
            <a:extLst>
              <a:ext uri="{FF2B5EF4-FFF2-40B4-BE49-F238E27FC236}">
                <a16:creationId xmlns:a16="http://schemas.microsoft.com/office/drawing/2014/main" id="{FA63D150-21AA-5723-0BF7-AD660B310DB6}"/>
              </a:ext>
            </a:extLst>
          </p:cNvPr>
          <p:cNvSpPr txBox="1"/>
          <p:nvPr/>
        </p:nvSpPr>
        <p:spPr>
          <a:xfrm rot="16200000">
            <a:off x="4966005" y="3871704"/>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75971-3A18-5AAA-AE62-C7C615EA217C}"/>
                  </a:ext>
                </a:extLst>
              </p:cNvPr>
              <p:cNvSpPr txBox="1"/>
              <p:nvPr/>
            </p:nvSpPr>
            <p:spPr>
              <a:xfrm>
                <a:off x="1970956" y="3069445"/>
                <a:ext cx="2083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0" name="TextBox 49">
                <a:extLst>
                  <a:ext uri="{FF2B5EF4-FFF2-40B4-BE49-F238E27FC236}">
                    <a16:creationId xmlns:a16="http://schemas.microsoft.com/office/drawing/2014/main" id="{0C875971-3A18-5AAA-AE62-C7C615EA217C}"/>
                  </a:ext>
                </a:extLst>
              </p:cNvPr>
              <p:cNvSpPr txBox="1">
                <a:spLocks noRot="1" noChangeAspect="1" noMove="1" noResize="1" noEditPoints="1" noAdjustHandles="1" noChangeArrowheads="1" noChangeShapeType="1" noTextEdit="1"/>
              </p:cNvSpPr>
              <p:nvPr/>
            </p:nvSpPr>
            <p:spPr>
              <a:xfrm>
                <a:off x="1970956" y="3069445"/>
                <a:ext cx="208327" cy="215444"/>
              </a:xfrm>
              <a:prstGeom prst="rect">
                <a:avLst/>
              </a:prstGeom>
              <a:blipFill>
                <a:blip r:embed="rId3"/>
                <a:stretch>
                  <a:fillRect l="-11765" r="-58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84F8518-AB48-4CFC-4360-33274CB367AC}"/>
                  </a:ext>
                </a:extLst>
              </p:cNvPr>
              <p:cNvSpPr txBox="1"/>
              <p:nvPr/>
            </p:nvSpPr>
            <p:spPr>
              <a:xfrm>
                <a:off x="1962246" y="359462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2</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1" name="TextBox 50">
                <a:extLst>
                  <a:ext uri="{FF2B5EF4-FFF2-40B4-BE49-F238E27FC236}">
                    <a16:creationId xmlns:a16="http://schemas.microsoft.com/office/drawing/2014/main" id="{F84F8518-AB48-4CFC-4360-33274CB367AC}"/>
                  </a:ext>
                </a:extLst>
              </p:cNvPr>
              <p:cNvSpPr txBox="1">
                <a:spLocks noRot="1" noChangeAspect="1" noMove="1" noResize="1" noEditPoints="1" noAdjustHandles="1" noChangeArrowheads="1" noChangeShapeType="1" noTextEdit="1"/>
              </p:cNvSpPr>
              <p:nvPr/>
            </p:nvSpPr>
            <p:spPr>
              <a:xfrm>
                <a:off x="1962246" y="3594620"/>
                <a:ext cx="212494" cy="215444"/>
              </a:xfrm>
              <a:prstGeom prst="rect">
                <a:avLst/>
              </a:prstGeom>
              <a:blipFill>
                <a:blip r:embed="rId4"/>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5414B4D-FCF8-8312-909D-96B17C060B09}"/>
                  </a:ext>
                </a:extLst>
              </p:cNvPr>
              <p:cNvSpPr txBox="1"/>
              <p:nvPr/>
            </p:nvSpPr>
            <p:spPr>
              <a:xfrm>
                <a:off x="1958612" y="415825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3</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2" name="TextBox 51">
                <a:extLst>
                  <a:ext uri="{FF2B5EF4-FFF2-40B4-BE49-F238E27FC236}">
                    <a16:creationId xmlns:a16="http://schemas.microsoft.com/office/drawing/2014/main" id="{A5414B4D-FCF8-8312-909D-96B17C060B09}"/>
                  </a:ext>
                </a:extLst>
              </p:cNvPr>
              <p:cNvSpPr txBox="1">
                <a:spLocks noRot="1" noChangeAspect="1" noMove="1" noResize="1" noEditPoints="1" noAdjustHandles="1" noChangeArrowheads="1" noChangeShapeType="1" noTextEdit="1"/>
              </p:cNvSpPr>
              <p:nvPr/>
            </p:nvSpPr>
            <p:spPr>
              <a:xfrm>
                <a:off x="1958612" y="4158250"/>
                <a:ext cx="212494" cy="215444"/>
              </a:xfrm>
              <a:prstGeom prst="rect">
                <a:avLst/>
              </a:prstGeom>
              <a:blipFill>
                <a:blip r:embed="rId5"/>
                <a:stretch>
                  <a:fillRect l="-11429"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462D30A-F273-3952-CE3B-5024EBA45A03}"/>
                  </a:ext>
                </a:extLst>
              </p:cNvPr>
              <p:cNvSpPr txBox="1"/>
              <p:nvPr/>
            </p:nvSpPr>
            <p:spPr>
              <a:xfrm>
                <a:off x="1961034" y="475478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4</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A462D30A-F273-3952-CE3B-5024EBA45A03}"/>
                  </a:ext>
                </a:extLst>
              </p:cNvPr>
              <p:cNvSpPr txBox="1">
                <a:spLocks noRot="1" noChangeAspect="1" noMove="1" noResize="1" noEditPoints="1" noAdjustHandles="1" noChangeArrowheads="1" noChangeShapeType="1" noTextEdit="1"/>
              </p:cNvSpPr>
              <p:nvPr/>
            </p:nvSpPr>
            <p:spPr>
              <a:xfrm>
                <a:off x="1961034" y="4754780"/>
                <a:ext cx="212494" cy="215444"/>
              </a:xfrm>
              <a:prstGeom prst="rect">
                <a:avLst/>
              </a:prstGeom>
              <a:blipFill>
                <a:blip r:embed="rId6"/>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5C52BD1-0DCE-E00A-CA12-0DF6AA46F075}"/>
                  </a:ext>
                </a:extLst>
              </p:cNvPr>
              <p:cNvSpPr txBox="1"/>
              <p:nvPr/>
            </p:nvSpPr>
            <p:spPr>
              <a:xfrm>
                <a:off x="7050367" y="3889392"/>
                <a:ext cx="498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5" name="TextBox 54">
                <a:extLst>
                  <a:ext uri="{FF2B5EF4-FFF2-40B4-BE49-F238E27FC236}">
                    <a16:creationId xmlns:a16="http://schemas.microsoft.com/office/drawing/2014/main" id="{35C52BD1-0DCE-E00A-CA12-0DF6AA46F075}"/>
                  </a:ext>
                </a:extLst>
              </p:cNvPr>
              <p:cNvSpPr txBox="1">
                <a:spLocks noRot="1" noChangeAspect="1" noMove="1" noResize="1" noEditPoints="1" noAdjustHandles="1" noChangeArrowheads="1" noChangeShapeType="1" noTextEdit="1"/>
              </p:cNvSpPr>
              <p:nvPr/>
            </p:nvSpPr>
            <p:spPr>
              <a:xfrm>
                <a:off x="7050367" y="3889392"/>
                <a:ext cx="498790" cy="215444"/>
              </a:xfrm>
              <a:prstGeom prst="rect">
                <a:avLst/>
              </a:prstGeom>
              <a:blipFill>
                <a:blip r:embed="rId7"/>
                <a:stretch>
                  <a:fillRect l="-8642" r="-8642"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52B5A37-EA1A-3FB8-C48F-BE5D04A277E3}"/>
                  </a:ext>
                </a:extLst>
              </p:cNvPr>
              <p:cNvSpPr txBox="1"/>
              <p:nvPr/>
            </p:nvSpPr>
            <p:spPr>
              <a:xfrm>
                <a:off x="-27744" y="3883212"/>
                <a:ext cx="197114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𝐱</m:t>
                      </m:r>
                      <m:r>
                        <a:rPr lang="en-US" sz="1200" smtClean="0">
                          <a:latin typeface="Cambria Math" panose="02040503050406030204" pitchFamily="18" charset="0"/>
                        </a:rPr>
                        <m:t>=</m:t>
                      </m:r>
                      <m:d>
                        <m:dPr>
                          <m:ctrlPr>
                            <a:rPr lang="en-U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1</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a:latin typeface="Cambria Math" panose="02040503050406030204" pitchFamily="18" charset="0"/>
                                </a:rPr>
                                <m:t>2</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3</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4</m:t>
                              </m:r>
                            </m:sub>
                          </m:sSub>
                        </m:e>
                      </m:d>
                      <m:r>
                        <a:rPr lang="en-US" sz="1200" smtClean="0">
                          <a:latin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a:rPr lang="en-US" sz="1200" smtClean="0">
                              <a:latin typeface="Cambria Math" panose="02040503050406030204" pitchFamily="18" charset="0"/>
                              <a:ea typeface="Cambria Math" panose="02040503050406030204" pitchFamily="18" charset="0"/>
                            </a:rPr>
                            <m:t>ℝ</m:t>
                          </m:r>
                        </m:e>
                        <m:sup>
                          <m:r>
                            <a:rPr lang="en-US" sz="1200" smtClean="0">
                              <a:latin typeface="Cambria Math" panose="02040503050406030204" pitchFamily="18" charset="0"/>
                              <a:ea typeface="Cambria Math" panose="02040503050406030204" pitchFamily="18" charset="0"/>
                            </a:rPr>
                            <m:t>4</m:t>
                          </m:r>
                        </m:sup>
                      </m:sSup>
                    </m:oMath>
                  </m:oMathPara>
                </a14:m>
                <a:endParaRPr lang="en-US" sz="12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9" name="TextBox 58">
                <a:extLst>
                  <a:ext uri="{FF2B5EF4-FFF2-40B4-BE49-F238E27FC236}">
                    <a16:creationId xmlns:a16="http://schemas.microsoft.com/office/drawing/2014/main" id="{652B5A37-EA1A-3FB8-C48F-BE5D04A277E3}"/>
                  </a:ext>
                </a:extLst>
              </p:cNvPr>
              <p:cNvSpPr txBox="1">
                <a:spLocks noRot="1" noChangeAspect="1" noMove="1" noResize="1" noEditPoints="1" noAdjustHandles="1" noChangeArrowheads="1" noChangeShapeType="1" noTextEdit="1"/>
              </p:cNvSpPr>
              <p:nvPr/>
            </p:nvSpPr>
            <p:spPr>
              <a:xfrm>
                <a:off x="-27744" y="3883212"/>
                <a:ext cx="1971141" cy="27699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4203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F51B-58A7-F6FC-8EBD-AD9756C67941}"/>
              </a:ext>
            </a:extLst>
          </p:cNvPr>
          <p:cNvSpPr>
            <a:spLocks noGrp="1"/>
          </p:cNvSpPr>
          <p:nvPr>
            <p:ph type="title"/>
          </p:nvPr>
        </p:nvSpPr>
        <p:spPr/>
        <p:txBody>
          <a:bodyPr>
            <a:normAutofit fontScale="90000"/>
          </a:bodyPr>
          <a:lstStyle/>
          <a:p>
            <a:r>
              <a:rPr lang="en-US"/>
              <a:t>Training Neural Networks ~ Optimizing Parameters </a:t>
            </a:r>
          </a:p>
        </p:txBody>
      </p:sp>
      <p:sp>
        <p:nvSpPr>
          <p:cNvPr id="3" name="Content Placeholder 2">
            <a:extLst>
              <a:ext uri="{FF2B5EF4-FFF2-40B4-BE49-F238E27FC236}">
                <a16:creationId xmlns:a16="http://schemas.microsoft.com/office/drawing/2014/main" id="{A0AF4A5C-AE76-C21E-BB98-1E67D69E4BEF}"/>
              </a:ext>
            </a:extLst>
          </p:cNvPr>
          <p:cNvSpPr>
            <a:spLocks noGrp="1"/>
          </p:cNvSpPr>
          <p:nvPr>
            <p:ph type="body" sz="quarter" idx="16"/>
          </p:nvPr>
        </p:nvSpPr>
        <p:spPr/>
        <p:txBody>
          <a:bodyPr/>
          <a:lstStyle/>
          <a:p>
            <a:r>
              <a:rPr lang="en-US"/>
              <a:t>We can use </a:t>
            </a:r>
            <a:r>
              <a:rPr lang="en-US">
                <a:solidFill>
                  <a:srgbClr val="C00000"/>
                </a:solidFill>
              </a:rPr>
              <a:t>gradient descent </a:t>
            </a:r>
            <a:r>
              <a:rPr lang="en-US"/>
              <a:t>to </a:t>
            </a:r>
            <a:br>
              <a:rPr lang="en-US"/>
            </a:br>
            <a:r>
              <a:rPr lang="en-US"/>
              <a:t>minimizes the loss. </a:t>
            </a:r>
          </a:p>
          <a:p>
            <a:r>
              <a:rPr lang="en-US"/>
              <a:t>At each step, the </a:t>
            </a:r>
            <a:r>
              <a:rPr lang="en-US">
                <a:solidFill>
                  <a:srgbClr val="C00000"/>
                </a:solidFill>
              </a:rPr>
              <a:t>weight vector </a:t>
            </a:r>
            <a:r>
              <a:rPr lang="en-US"/>
              <a:t>is modified </a:t>
            </a:r>
            <a:br>
              <a:rPr lang="en-US"/>
            </a:br>
            <a:r>
              <a:rPr lang="en-US"/>
              <a:t>in the </a:t>
            </a:r>
            <a:r>
              <a:rPr lang="en-US">
                <a:solidFill>
                  <a:srgbClr val="C00000"/>
                </a:solidFill>
              </a:rPr>
              <a:t>direction that produces the steepest </a:t>
            </a:r>
            <a:br>
              <a:rPr lang="en-US">
                <a:solidFill>
                  <a:srgbClr val="C00000"/>
                </a:solidFill>
              </a:rPr>
            </a:br>
            <a:r>
              <a:rPr lang="en-US">
                <a:solidFill>
                  <a:srgbClr val="C00000"/>
                </a:solidFill>
              </a:rPr>
              <a:t>descent </a:t>
            </a:r>
            <a:r>
              <a:rPr lang="en-US"/>
              <a:t>along the error surface.</a:t>
            </a:r>
          </a:p>
          <a:p>
            <a:endParaRPr lang="en-US"/>
          </a:p>
          <a:p>
            <a:pPr lvl="1"/>
            <a:endParaRPr lang="en-US"/>
          </a:p>
        </p:txBody>
      </p:sp>
      <p:sp>
        <p:nvSpPr>
          <p:cNvPr id="4" name="Oval 3">
            <a:extLst>
              <a:ext uri="{FF2B5EF4-FFF2-40B4-BE49-F238E27FC236}">
                <a16:creationId xmlns:a16="http://schemas.microsoft.com/office/drawing/2014/main" id="{73227D68-C455-8E28-9F1B-96D1FB862A26}"/>
              </a:ext>
            </a:extLst>
          </p:cNvPr>
          <p:cNvSpPr/>
          <p:nvPr/>
        </p:nvSpPr>
        <p:spPr>
          <a:xfrm>
            <a:off x="3433348"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318DF860-D7C3-C6D2-8C6C-48032715B5C3}"/>
              </a:ext>
            </a:extLst>
          </p:cNvPr>
          <p:cNvCxnSpPr/>
          <p:nvPr/>
        </p:nvCxnSpPr>
        <p:spPr>
          <a:xfrm flipV="1">
            <a:off x="3500023"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 name="Oval 5">
            <a:extLst>
              <a:ext uri="{FF2B5EF4-FFF2-40B4-BE49-F238E27FC236}">
                <a16:creationId xmlns:a16="http://schemas.microsoft.com/office/drawing/2014/main" id="{22BDFAA9-32DC-5AE9-CD1C-2FD796C29206}"/>
              </a:ext>
            </a:extLst>
          </p:cNvPr>
          <p:cNvSpPr/>
          <p:nvPr/>
        </p:nvSpPr>
        <p:spPr>
          <a:xfrm>
            <a:off x="3433348"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1F7C09AC-C728-9267-EA53-2F4BA07522BD}"/>
              </a:ext>
            </a:extLst>
          </p:cNvPr>
          <p:cNvCxnSpPr/>
          <p:nvPr/>
        </p:nvCxnSpPr>
        <p:spPr>
          <a:xfrm flipV="1">
            <a:off x="3500023"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8" name="Oval 7">
            <a:extLst>
              <a:ext uri="{FF2B5EF4-FFF2-40B4-BE49-F238E27FC236}">
                <a16:creationId xmlns:a16="http://schemas.microsoft.com/office/drawing/2014/main" id="{AEA92B9A-4AD5-5AFA-0CA2-010D41E34096}"/>
              </a:ext>
            </a:extLst>
          </p:cNvPr>
          <p:cNvSpPr/>
          <p:nvPr/>
        </p:nvSpPr>
        <p:spPr>
          <a:xfrm>
            <a:off x="3433348"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7E8B359C-F9FB-E36C-67E6-5723D2E43398}"/>
              </a:ext>
            </a:extLst>
          </p:cNvPr>
          <p:cNvCxnSpPr/>
          <p:nvPr/>
        </p:nvCxnSpPr>
        <p:spPr>
          <a:xfrm flipV="1">
            <a:off x="3500023"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0" name="Oval 9">
            <a:extLst>
              <a:ext uri="{FF2B5EF4-FFF2-40B4-BE49-F238E27FC236}">
                <a16:creationId xmlns:a16="http://schemas.microsoft.com/office/drawing/2014/main" id="{05329E9B-A744-1546-7E2C-A94BE3273124}"/>
              </a:ext>
            </a:extLst>
          </p:cNvPr>
          <p:cNvSpPr/>
          <p:nvPr/>
        </p:nvSpPr>
        <p:spPr>
          <a:xfrm>
            <a:off x="5108525"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607E5E87-57BD-EC45-E174-D569DEDE8525}"/>
              </a:ext>
            </a:extLst>
          </p:cNvPr>
          <p:cNvCxnSpPr/>
          <p:nvPr/>
        </p:nvCxnSpPr>
        <p:spPr>
          <a:xfrm flipV="1">
            <a:off x="5175200"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2" name="Oval 11">
            <a:extLst>
              <a:ext uri="{FF2B5EF4-FFF2-40B4-BE49-F238E27FC236}">
                <a16:creationId xmlns:a16="http://schemas.microsoft.com/office/drawing/2014/main" id="{632479C7-1EBF-C661-63DC-96951B39F419}"/>
              </a:ext>
            </a:extLst>
          </p:cNvPr>
          <p:cNvSpPr/>
          <p:nvPr/>
        </p:nvSpPr>
        <p:spPr>
          <a:xfrm>
            <a:off x="5108525"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1B2520EE-22E4-5E08-B724-19340D3535B6}"/>
              </a:ext>
            </a:extLst>
          </p:cNvPr>
          <p:cNvCxnSpPr/>
          <p:nvPr/>
        </p:nvCxnSpPr>
        <p:spPr>
          <a:xfrm flipV="1">
            <a:off x="5175200"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4" name="Oval 13">
            <a:extLst>
              <a:ext uri="{FF2B5EF4-FFF2-40B4-BE49-F238E27FC236}">
                <a16:creationId xmlns:a16="http://schemas.microsoft.com/office/drawing/2014/main" id="{80B7D55A-E384-8CF6-3C8D-EDD3B623E2A7}"/>
              </a:ext>
            </a:extLst>
          </p:cNvPr>
          <p:cNvSpPr/>
          <p:nvPr/>
        </p:nvSpPr>
        <p:spPr>
          <a:xfrm>
            <a:off x="5108525"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A7208D47-50A4-F69B-678C-079AF3D1AF49}"/>
              </a:ext>
            </a:extLst>
          </p:cNvPr>
          <p:cNvCxnSpPr/>
          <p:nvPr/>
        </p:nvCxnSpPr>
        <p:spPr>
          <a:xfrm flipV="1">
            <a:off x="5175200"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6" name="Oval 15">
            <a:extLst>
              <a:ext uri="{FF2B5EF4-FFF2-40B4-BE49-F238E27FC236}">
                <a16:creationId xmlns:a16="http://schemas.microsoft.com/office/drawing/2014/main" id="{7BBC6B29-F702-EB4F-088C-2A2ED6D16561}"/>
              </a:ext>
            </a:extLst>
          </p:cNvPr>
          <p:cNvSpPr/>
          <p:nvPr/>
        </p:nvSpPr>
        <p:spPr>
          <a:xfrm>
            <a:off x="6336444"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3B986E6-47C8-069D-F85F-3142A6022B75}"/>
              </a:ext>
            </a:extLst>
          </p:cNvPr>
          <p:cNvCxnSpPr/>
          <p:nvPr/>
        </p:nvCxnSpPr>
        <p:spPr>
          <a:xfrm flipV="1">
            <a:off x="6403119"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23433B4F-0688-29B5-9473-F0C214485023}"/>
              </a:ext>
            </a:extLst>
          </p:cNvPr>
          <p:cNvCxnSpPr>
            <a:stCxn id="4" idx="6"/>
            <a:endCxn id="10" idx="2"/>
          </p:cNvCxnSpPr>
          <p:nvPr/>
        </p:nvCxnSpPr>
        <p:spPr>
          <a:xfrm>
            <a:off x="3873916" y="3257427"/>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829C14D8-A089-948B-B344-A00CC4918FB1}"/>
              </a:ext>
            </a:extLst>
          </p:cNvPr>
          <p:cNvCxnSpPr>
            <a:stCxn id="4" idx="6"/>
            <a:endCxn id="12" idx="1"/>
          </p:cNvCxnSpPr>
          <p:nvPr/>
        </p:nvCxnSpPr>
        <p:spPr>
          <a:xfrm>
            <a:off x="3873916" y="3257427"/>
            <a:ext cx="1299129"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D362854E-46A1-4AA3-28D9-404C38258178}"/>
              </a:ext>
            </a:extLst>
          </p:cNvPr>
          <p:cNvCxnSpPr>
            <a:stCxn id="4" idx="6"/>
            <a:endCxn id="14" idx="1"/>
          </p:cNvCxnSpPr>
          <p:nvPr/>
        </p:nvCxnSpPr>
        <p:spPr>
          <a:xfrm>
            <a:off x="3873916" y="3257427"/>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E4FD2ACC-33F4-9275-92A4-16F2EAF5B69F}"/>
              </a:ext>
            </a:extLst>
          </p:cNvPr>
          <p:cNvCxnSpPr>
            <a:stCxn id="6" idx="6"/>
            <a:endCxn id="10" idx="2"/>
          </p:cNvCxnSpPr>
          <p:nvPr/>
        </p:nvCxnSpPr>
        <p:spPr>
          <a:xfrm flipV="1">
            <a:off x="3873916" y="3257427"/>
            <a:ext cx="1234609" cy="76912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A90AD43-F8EC-3736-E42D-C85A838FB089}"/>
              </a:ext>
            </a:extLst>
          </p:cNvPr>
          <p:cNvCxnSpPr>
            <a:stCxn id="6" idx="6"/>
            <a:endCxn id="12" idx="2"/>
          </p:cNvCxnSpPr>
          <p:nvPr/>
        </p:nvCxnSpPr>
        <p:spPr>
          <a:xfrm>
            <a:off x="3873916" y="4026549"/>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F45C3D20-2007-E22E-5291-3F3B9D4C1163}"/>
              </a:ext>
            </a:extLst>
          </p:cNvPr>
          <p:cNvCxnSpPr>
            <a:cxnSpLocks/>
            <a:stCxn id="8" idx="6"/>
            <a:endCxn id="14" idx="2"/>
          </p:cNvCxnSpPr>
          <p:nvPr/>
        </p:nvCxnSpPr>
        <p:spPr>
          <a:xfrm>
            <a:off x="3873916" y="4801566"/>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616D7B6-B7AF-A93E-2019-5E02C401E564}"/>
              </a:ext>
            </a:extLst>
          </p:cNvPr>
          <p:cNvCxnSpPr>
            <a:stCxn id="8" idx="6"/>
            <a:endCxn id="10" idx="3"/>
          </p:cNvCxnSpPr>
          <p:nvPr/>
        </p:nvCxnSpPr>
        <p:spPr>
          <a:xfrm flipV="1">
            <a:off x="3873916" y="3413191"/>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77181004-7FEF-82F1-7DF8-5F8FD079A1BD}"/>
              </a:ext>
            </a:extLst>
          </p:cNvPr>
          <p:cNvCxnSpPr>
            <a:cxnSpLocks/>
            <a:stCxn id="50" idx="3"/>
            <a:endCxn id="4" idx="2"/>
          </p:cNvCxnSpPr>
          <p:nvPr/>
        </p:nvCxnSpPr>
        <p:spPr>
          <a:xfrm>
            <a:off x="2179283" y="3177167"/>
            <a:ext cx="1254065" cy="8026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50C3E17C-7BCD-F9E9-76E5-2C81AAC1F72E}"/>
              </a:ext>
            </a:extLst>
          </p:cNvPr>
          <p:cNvCxnSpPr>
            <a:cxnSpLocks/>
            <a:stCxn id="50" idx="3"/>
            <a:endCxn id="6" idx="1"/>
          </p:cNvCxnSpPr>
          <p:nvPr/>
        </p:nvCxnSpPr>
        <p:spPr>
          <a:xfrm>
            <a:off x="2179283" y="3177167"/>
            <a:ext cx="1318585" cy="693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E5413A28-3DAA-B269-3A42-4DB85FBD84E7}"/>
              </a:ext>
            </a:extLst>
          </p:cNvPr>
          <p:cNvCxnSpPr>
            <a:cxnSpLocks/>
            <a:stCxn id="50" idx="3"/>
            <a:endCxn id="8" idx="1"/>
          </p:cNvCxnSpPr>
          <p:nvPr/>
        </p:nvCxnSpPr>
        <p:spPr>
          <a:xfrm>
            <a:off x="2179283" y="3177167"/>
            <a:ext cx="1318585" cy="146863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77CD8CDB-4880-0ACA-0A15-F05548039665}"/>
              </a:ext>
            </a:extLst>
          </p:cNvPr>
          <p:cNvCxnSpPr>
            <a:cxnSpLocks/>
            <a:stCxn id="51" idx="3"/>
            <a:endCxn id="4" idx="2"/>
          </p:cNvCxnSpPr>
          <p:nvPr/>
        </p:nvCxnSpPr>
        <p:spPr>
          <a:xfrm flipV="1">
            <a:off x="2174740" y="3257427"/>
            <a:ext cx="1258608" cy="44491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30633902-705F-B883-F527-1F1C1C2C30C2}"/>
              </a:ext>
            </a:extLst>
          </p:cNvPr>
          <p:cNvCxnSpPr>
            <a:cxnSpLocks/>
            <a:stCxn id="51" idx="3"/>
            <a:endCxn id="6" idx="2"/>
          </p:cNvCxnSpPr>
          <p:nvPr/>
        </p:nvCxnSpPr>
        <p:spPr>
          <a:xfrm>
            <a:off x="2174740" y="3702342"/>
            <a:ext cx="1258608" cy="3242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551384E6-EEF1-D05C-DADF-DF5F32002193}"/>
              </a:ext>
            </a:extLst>
          </p:cNvPr>
          <p:cNvCxnSpPr>
            <a:cxnSpLocks/>
            <a:stCxn id="51" idx="3"/>
            <a:endCxn id="8" idx="2"/>
          </p:cNvCxnSpPr>
          <p:nvPr/>
        </p:nvCxnSpPr>
        <p:spPr>
          <a:xfrm>
            <a:off x="2174740" y="3702342"/>
            <a:ext cx="1258608" cy="109922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9B7F097-C8C7-01CF-69A4-FB989A1BF5C8}"/>
              </a:ext>
            </a:extLst>
          </p:cNvPr>
          <p:cNvCxnSpPr>
            <a:cxnSpLocks/>
            <a:stCxn id="52" idx="3"/>
            <a:endCxn id="4" idx="3"/>
          </p:cNvCxnSpPr>
          <p:nvPr/>
        </p:nvCxnSpPr>
        <p:spPr>
          <a:xfrm flipV="1">
            <a:off x="2171106" y="3413191"/>
            <a:ext cx="1326762" cy="85278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2D53DDEA-B58D-047C-8746-B3E6C4D9B032}"/>
              </a:ext>
            </a:extLst>
          </p:cNvPr>
          <p:cNvCxnSpPr>
            <a:cxnSpLocks/>
            <a:stCxn id="52" idx="3"/>
            <a:endCxn id="6" idx="2"/>
          </p:cNvCxnSpPr>
          <p:nvPr/>
        </p:nvCxnSpPr>
        <p:spPr>
          <a:xfrm flipV="1">
            <a:off x="2171106" y="4026549"/>
            <a:ext cx="1262242" cy="2394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D8EE29C1-F5DE-9A8C-5CFB-3110848C78D9}"/>
              </a:ext>
            </a:extLst>
          </p:cNvPr>
          <p:cNvCxnSpPr>
            <a:cxnSpLocks/>
            <a:stCxn id="54" idx="3"/>
            <a:endCxn id="8" idx="2"/>
          </p:cNvCxnSpPr>
          <p:nvPr/>
        </p:nvCxnSpPr>
        <p:spPr>
          <a:xfrm flipV="1">
            <a:off x="2173528" y="4801566"/>
            <a:ext cx="1259820" cy="60936"/>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8" name="Straight Arrow Connector 37">
            <a:extLst>
              <a:ext uri="{FF2B5EF4-FFF2-40B4-BE49-F238E27FC236}">
                <a16:creationId xmlns:a16="http://schemas.microsoft.com/office/drawing/2014/main" id="{46D09A53-2BC0-B0A4-5C3D-D6854C8E2B34}"/>
              </a:ext>
            </a:extLst>
          </p:cNvPr>
          <p:cNvCxnSpPr>
            <a:cxnSpLocks/>
            <a:stCxn id="54" idx="3"/>
            <a:endCxn id="6" idx="3"/>
          </p:cNvCxnSpPr>
          <p:nvPr/>
        </p:nvCxnSpPr>
        <p:spPr>
          <a:xfrm flipV="1">
            <a:off x="2173528" y="4182313"/>
            <a:ext cx="1324340" cy="68018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9" name="Straight Arrow Connector 38">
            <a:extLst>
              <a:ext uri="{FF2B5EF4-FFF2-40B4-BE49-F238E27FC236}">
                <a16:creationId xmlns:a16="http://schemas.microsoft.com/office/drawing/2014/main" id="{1BDC76CF-DB42-4AB5-298B-74D5B6D84CD3}"/>
              </a:ext>
            </a:extLst>
          </p:cNvPr>
          <p:cNvCxnSpPr>
            <a:cxnSpLocks/>
            <a:stCxn id="52" idx="3"/>
            <a:endCxn id="8" idx="2"/>
          </p:cNvCxnSpPr>
          <p:nvPr/>
        </p:nvCxnSpPr>
        <p:spPr>
          <a:xfrm>
            <a:off x="2171106" y="4265972"/>
            <a:ext cx="1262242" cy="53559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0" name="Straight Arrow Connector 39">
            <a:extLst>
              <a:ext uri="{FF2B5EF4-FFF2-40B4-BE49-F238E27FC236}">
                <a16:creationId xmlns:a16="http://schemas.microsoft.com/office/drawing/2014/main" id="{B1FEA46F-BBC4-B8DE-C34F-257C1ED37CDF}"/>
              </a:ext>
            </a:extLst>
          </p:cNvPr>
          <p:cNvCxnSpPr>
            <a:cxnSpLocks/>
            <a:stCxn id="54" idx="3"/>
            <a:endCxn id="4" idx="3"/>
          </p:cNvCxnSpPr>
          <p:nvPr/>
        </p:nvCxnSpPr>
        <p:spPr>
          <a:xfrm flipV="1">
            <a:off x="2173528" y="3413191"/>
            <a:ext cx="1324340" cy="144931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959EBA96-3E78-399A-419B-A791CA5CC024}"/>
              </a:ext>
            </a:extLst>
          </p:cNvPr>
          <p:cNvCxnSpPr>
            <a:cxnSpLocks/>
            <a:stCxn id="14" idx="6"/>
            <a:endCxn id="16" idx="3"/>
          </p:cNvCxnSpPr>
          <p:nvPr/>
        </p:nvCxnSpPr>
        <p:spPr>
          <a:xfrm flipV="1">
            <a:off x="5549093" y="4182313"/>
            <a:ext cx="851871"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0C3B0BBE-FC36-B2E6-D6E3-3FADF90FC5BF}"/>
              </a:ext>
            </a:extLst>
          </p:cNvPr>
          <p:cNvCxnSpPr>
            <a:stCxn id="12" idx="6"/>
            <a:endCxn id="16" idx="2"/>
          </p:cNvCxnSpPr>
          <p:nvPr/>
        </p:nvCxnSpPr>
        <p:spPr>
          <a:xfrm>
            <a:off x="5549093" y="4026549"/>
            <a:ext cx="787351"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133E62E-A4D5-736E-CE2A-3F55AF497CE8}"/>
              </a:ext>
            </a:extLst>
          </p:cNvPr>
          <p:cNvCxnSpPr>
            <a:stCxn id="10" idx="6"/>
            <a:endCxn id="16" idx="1"/>
          </p:cNvCxnSpPr>
          <p:nvPr/>
        </p:nvCxnSpPr>
        <p:spPr>
          <a:xfrm>
            <a:off x="5549093" y="3257427"/>
            <a:ext cx="851871"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958B7CA7-B68B-1705-CC36-2E2616EDA9C2}"/>
              </a:ext>
            </a:extLst>
          </p:cNvPr>
          <p:cNvCxnSpPr>
            <a:stCxn id="16" idx="6"/>
          </p:cNvCxnSpPr>
          <p:nvPr/>
        </p:nvCxnSpPr>
        <p:spPr>
          <a:xfrm>
            <a:off x="6777012" y="4026549"/>
            <a:ext cx="227100" cy="297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7870C736-82DB-3E19-33FE-FBC593E5DE1B}"/>
              </a:ext>
            </a:extLst>
          </p:cNvPr>
          <p:cNvCxnSpPr>
            <a:cxnSpLocks/>
            <a:stCxn id="6" idx="6"/>
            <a:endCxn id="14" idx="2"/>
          </p:cNvCxnSpPr>
          <p:nvPr/>
        </p:nvCxnSpPr>
        <p:spPr>
          <a:xfrm>
            <a:off x="3873916" y="4026549"/>
            <a:ext cx="1234609" cy="7750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C6BD9574-8051-94A3-81A1-9C6E90D52FD3}"/>
              </a:ext>
            </a:extLst>
          </p:cNvPr>
          <p:cNvCxnSpPr>
            <a:cxnSpLocks/>
            <a:stCxn id="8" idx="6"/>
          </p:cNvCxnSpPr>
          <p:nvPr/>
        </p:nvCxnSpPr>
        <p:spPr>
          <a:xfrm flipV="1">
            <a:off x="3873916" y="4182313"/>
            <a:ext cx="1342674"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7" name="TextBox 46">
            <a:extLst>
              <a:ext uri="{FF2B5EF4-FFF2-40B4-BE49-F238E27FC236}">
                <a16:creationId xmlns:a16="http://schemas.microsoft.com/office/drawing/2014/main" id="{75BBF766-3B6D-A087-7AA2-F8EFAB319CC8}"/>
              </a:ext>
            </a:extLst>
          </p:cNvPr>
          <p:cNvSpPr txBox="1"/>
          <p:nvPr/>
        </p:nvSpPr>
        <p:spPr>
          <a:xfrm rot="16200000">
            <a:off x="1949627" y="3876273"/>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8" name="TextBox 47">
            <a:extLst>
              <a:ext uri="{FF2B5EF4-FFF2-40B4-BE49-F238E27FC236}">
                <a16:creationId xmlns:a16="http://schemas.microsoft.com/office/drawing/2014/main" id="{F0C80524-F827-171D-C65D-C2D0F21AF4CD}"/>
              </a:ext>
            </a:extLst>
          </p:cNvPr>
          <p:cNvSpPr txBox="1"/>
          <p:nvPr/>
        </p:nvSpPr>
        <p:spPr>
          <a:xfrm rot="16200000">
            <a:off x="3598321" y="387627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9" name="TextBox 48">
            <a:extLst>
              <a:ext uri="{FF2B5EF4-FFF2-40B4-BE49-F238E27FC236}">
                <a16:creationId xmlns:a16="http://schemas.microsoft.com/office/drawing/2014/main" id="{FA63D150-21AA-5723-0BF7-AD660B310DB6}"/>
              </a:ext>
            </a:extLst>
          </p:cNvPr>
          <p:cNvSpPr txBox="1"/>
          <p:nvPr/>
        </p:nvSpPr>
        <p:spPr>
          <a:xfrm rot="16200000">
            <a:off x="4966005" y="3871704"/>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75971-3A18-5AAA-AE62-C7C615EA217C}"/>
                  </a:ext>
                </a:extLst>
              </p:cNvPr>
              <p:cNvSpPr txBox="1"/>
              <p:nvPr/>
            </p:nvSpPr>
            <p:spPr>
              <a:xfrm>
                <a:off x="1970956" y="3069445"/>
                <a:ext cx="2083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0" name="TextBox 49">
                <a:extLst>
                  <a:ext uri="{FF2B5EF4-FFF2-40B4-BE49-F238E27FC236}">
                    <a16:creationId xmlns:a16="http://schemas.microsoft.com/office/drawing/2014/main" id="{0C875971-3A18-5AAA-AE62-C7C615EA217C}"/>
                  </a:ext>
                </a:extLst>
              </p:cNvPr>
              <p:cNvSpPr txBox="1">
                <a:spLocks noRot="1" noChangeAspect="1" noMove="1" noResize="1" noEditPoints="1" noAdjustHandles="1" noChangeArrowheads="1" noChangeShapeType="1" noTextEdit="1"/>
              </p:cNvSpPr>
              <p:nvPr/>
            </p:nvSpPr>
            <p:spPr>
              <a:xfrm>
                <a:off x="1970956" y="3069445"/>
                <a:ext cx="208327" cy="215444"/>
              </a:xfrm>
              <a:prstGeom prst="rect">
                <a:avLst/>
              </a:prstGeom>
              <a:blipFill>
                <a:blip r:embed="rId2"/>
                <a:stretch>
                  <a:fillRect l="-11765" r="-58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84F8518-AB48-4CFC-4360-33274CB367AC}"/>
                  </a:ext>
                </a:extLst>
              </p:cNvPr>
              <p:cNvSpPr txBox="1"/>
              <p:nvPr/>
            </p:nvSpPr>
            <p:spPr>
              <a:xfrm>
                <a:off x="1962246" y="359462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2</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1" name="TextBox 50">
                <a:extLst>
                  <a:ext uri="{FF2B5EF4-FFF2-40B4-BE49-F238E27FC236}">
                    <a16:creationId xmlns:a16="http://schemas.microsoft.com/office/drawing/2014/main" id="{F84F8518-AB48-4CFC-4360-33274CB367AC}"/>
                  </a:ext>
                </a:extLst>
              </p:cNvPr>
              <p:cNvSpPr txBox="1">
                <a:spLocks noRot="1" noChangeAspect="1" noMove="1" noResize="1" noEditPoints="1" noAdjustHandles="1" noChangeArrowheads="1" noChangeShapeType="1" noTextEdit="1"/>
              </p:cNvSpPr>
              <p:nvPr/>
            </p:nvSpPr>
            <p:spPr>
              <a:xfrm>
                <a:off x="1962246" y="3594620"/>
                <a:ext cx="212494" cy="215444"/>
              </a:xfrm>
              <a:prstGeom prst="rect">
                <a:avLst/>
              </a:prstGeom>
              <a:blipFill>
                <a:blip r:embed="rId3"/>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5414B4D-FCF8-8312-909D-96B17C060B09}"/>
                  </a:ext>
                </a:extLst>
              </p:cNvPr>
              <p:cNvSpPr txBox="1"/>
              <p:nvPr/>
            </p:nvSpPr>
            <p:spPr>
              <a:xfrm>
                <a:off x="1958612" y="415825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3</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2" name="TextBox 51">
                <a:extLst>
                  <a:ext uri="{FF2B5EF4-FFF2-40B4-BE49-F238E27FC236}">
                    <a16:creationId xmlns:a16="http://schemas.microsoft.com/office/drawing/2014/main" id="{A5414B4D-FCF8-8312-909D-96B17C060B09}"/>
                  </a:ext>
                </a:extLst>
              </p:cNvPr>
              <p:cNvSpPr txBox="1">
                <a:spLocks noRot="1" noChangeAspect="1" noMove="1" noResize="1" noEditPoints="1" noAdjustHandles="1" noChangeArrowheads="1" noChangeShapeType="1" noTextEdit="1"/>
              </p:cNvSpPr>
              <p:nvPr/>
            </p:nvSpPr>
            <p:spPr>
              <a:xfrm>
                <a:off x="1958612" y="4158250"/>
                <a:ext cx="212494" cy="215444"/>
              </a:xfrm>
              <a:prstGeom prst="rect">
                <a:avLst/>
              </a:prstGeom>
              <a:blipFill>
                <a:blip r:embed="rId4"/>
                <a:stretch>
                  <a:fillRect l="-11429"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462D30A-F273-3952-CE3B-5024EBA45A03}"/>
                  </a:ext>
                </a:extLst>
              </p:cNvPr>
              <p:cNvSpPr txBox="1"/>
              <p:nvPr/>
            </p:nvSpPr>
            <p:spPr>
              <a:xfrm>
                <a:off x="1961034" y="475478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4</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A462D30A-F273-3952-CE3B-5024EBA45A03}"/>
                  </a:ext>
                </a:extLst>
              </p:cNvPr>
              <p:cNvSpPr txBox="1">
                <a:spLocks noRot="1" noChangeAspect="1" noMove="1" noResize="1" noEditPoints="1" noAdjustHandles="1" noChangeArrowheads="1" noChangeShapeType="1" noTextEdit="1"/>
              </p:cNvSpPr>
              <p:nvPr/>
            </p:nvSpPr>
            <p:spPr>
              <a:xfrm>
                <a:off x="1961034" y="4754780"/>
                <a:ext cx="212494" cy="215444"/>
              </a:xfrm>
              <a:prstGeom prst="rect">
                <a:avLst/>
              </a:prstGeom>
              <a:blipFill>
                <a:blip r:embed="rId5"/>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5C52BD1-0DCE-E00A-CA12-0DF6AA46F075}"/>
                  </a:ext>
                </a:extLst>
              </p:cNvPr>
              <p:cNvSpPr txBox="1"/>
              <p:nvPr/>
            </p:nvSpPr>
            <p:spPr>
              <a:xfrm>
                <a:off x="7050367" y="3889392"/>
                <a:ext cx="498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5" name="TextBox 54">
                <a:extLst>
                  <a:ext uri="{FF2B5EF4-FFF2-40B4-BE49-F238E27FC236}">
                    <a16:creationId xmlns:a16="http://schemas.microsoft.com/office/drawing/2014/main" id="{35C52BD1-0DCE-E00A-CA12-0DF6AA46F075}"/>
                  </a:ext>
                </a:extLst>
              </p:cNvPr>
              <p:cNvSpPr txBox="1">
                <a:spLocks noRot="1" noChangeAspect="1" noMove="1" noResize="1" noEditPoints="1" noAdjustHandles="1" noChangeArrowheads="1" noChangeShapeType="1" noTextEdit="1"/>
              </p:cNvSpPr>
              <p:nvPr/>
            </p:nvSpPr>
            <p:spPr>
              <a:xfrm>
                <a:off x="7050367" y="3889392"/>
                <a:ext cx="498790" cy="215444"/>
              </a:xfrm>
              <a:prstGeom prst="rect">
                <a:avLst/>
              </a:prstGeom>
              <a:blipFill>
                <a:blip r:embed="rId6"/>
                <a:stretch>
                  <a:fillRect l="-8642" r="-8642"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52B5A37-EA1A-3FB8-C48F-BE5D04A277E3}"/>
                  </a:ext>
                </a:extLst>
              </p:cNvPr>
              <p:cNvSpPr txBox="1"/>
              <p:nvPr/>
            </p:nvSpPr>
            <p:spPr>
              <a:xfrm>
                <a:off x="-27744" y="3883212"/>
                <a:ext cx="197114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𝐱</m:t>
                      </m:r>
                      <m:r>
                        <a:rPr lang="en-US" sz="1200" smtClean="0">
                          <a:latin typeface="Cambria Math" panose="02040503050406030204" pitchFamily="18" charset="0"/>
                        </a:rPr>
                        <m:t>=</m:t>
                      </m:r>
                      <m:d>
                        <m:dPr>
                          <m:ctrlPr>
                            <a:rPr lang="en-U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1</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a:latin typeface="Cambria Math" panose="02040503050406030204" pitchFamily="18" charset="0"/>
                                </a:rPr>
                                <m:t>2</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3</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4</m:t>
                              </m:r>
                            </m:sub>
                          </m:sSub>
                        </m:e>
                      </m:d>
                      <m:r>
                        <a:rPr lang="en-US" sz="1200" smtClean="0">
                          <a:latin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a:rPr lang="en-US" sz="1200" smtClean="0">
                              <a:latin typeface="Cambria Math" panose="02040503050406030204" pitchFamily="18" charset="0"/>
                              <a:ea typeface="Cambria Math" panose="02040503050406030204" pitchFamily="18" charset="0"/>
                            </a:rPr>
                            <m:t>ℝ</m:t>
                          </m:r>
                        </m:e>
                        <m:sup>
                          <m:r>
                            <a:rPr lang="en-US" sz="1200" smtClean="0">
                              <a:latin typeface="Cambria Math" panose="02040503050406030204" pitchFamily="18" charset="0"/>
                              <a:ea typeface="Cambria Math" panose="02040503050406030204" pitchFamily="18" charset="0"/>
                            </a:rPr>
                            <m:t>4</m:t>
                          </m:r>
                        </m:sup>
                      </m:sSup>
                    </m:oMath>
                  </m:oMathPara>
                </a14:m>
                <a:endParaRPr lang="en-US" sz="12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9" name="TextBox 58">
                <a:extLst>
                  <a:ext uri="{FF2B5EF4-FFF2-40B4-BE49-F238E27FC236}">
                    <a16:creationId xmlns:a16="http://schemas.microsoft.com/office/drawing/2014/main" id="{652B5A37-EA1A-3FB8-C48F-BE5D04A277E3}"/>
                  </a:ext>
                </a:extLst>
              </p:cNvPr>
              <p:cNvSpPr txBox="1">
                <a:spLocks noRot="1" noChangeAspect="1" noMove="1" noResize="1" noEditPoints="1" noAdjustHandles="1" noChangeArrowheads="1" noChangeShapeType="1" noTextEdit="1"/>
              </p:cNvSpPr>
              <p:nvPr/>
            </p:nvSpPr>
            <p:spPr>
              <a:xfrm>
                <a:off x="-27744" y="3883212"/>
                <a:ext cx="1971141" cy="276999"/>
              </a:xfrm>
              <a:prstGeom prst="rect">
                <a:avLst/>
              </a:prstGeom>
              <a:blipFill>
                <a:blip r:embed="rId7"/>
                <a:stretch>
                  <a:fillRect/>
                </a:stretch>
              </a:blipFill>
            </p:spPr>
            <p:txBody>
              <a:bodyPr/>
              <a:lstStyle/>
              <a:p>
                <a:r>
                  <a:rPr lang="en-US">
                    <a:noFill/>
                  </a:rPr>
                  <a:t> </a:t>
                </a:r>
              </a:p>
            </p:txBody>
          </p:sp>
        </mc:Fallback>
      </mc:AlternateContent>
      <p:sp>
        <p:nvSpPr>
          <p:cNvPr id="18" name="Line 57">
            <a:extLst>
              <a:ext uri="{FF2B5EF4-FFF2-40B4-BE49-F238E27FC236}">
                <a16:creationId xmlns:a16="http://schemas.microsoft.com/office/drawing/2014/main" id="{DFBBE925-4CE9-6026-3B48-A425379BBD4D}"/>
              </a:ext>
            </a:extLst>
          </p:cNvPr>
          <p:cNvSpPr>
            <a:spLocks noChangeShapeType="1"/>
          </p:cNvSpPr>
          <p:nvPr/>
        </p:nvSpPr>
        <p:spPr bwMode="auto">
          <a:xfrm rot="720175" flipH="1">
            <a:off x="6283440" y="2123027"/>
            <a:ext cx="1285334" cy="549942"/>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9" name="Line 57">
            <a:extLst>
              <a:ext uri="{FF2B5EF4-FFF2-40B4-BE49-F238E27FC236}">
                <a16:creationId xmlns:a16="http://schemas.microsoft.com/office/drawing/2014/main" id="{2F947795-A324-13CC-B1E9-D3C3480CC9C2}"/>
              </a:ext>
            </a:extLst>
          </p:cNvPr>
          <p:cNvSpPr>
            <a:spLocks noChangeShapeType="1"/>
          </p:cNvSpPr>
          <p:nvPr/>
        </p:nvSpPr>
        <p:spPr bwMode="auto">
          <a:xfrm rot="720175" flipH="1">
            <a:off x="6550003" y="1792265"/>
            <a:ext cx="1326527" cy="996305"/>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20" name="Line 51">
            <a:extLst>
              <a:ext uri="{FF2B5EF4-FFF2-40B4-BE49-F238E27FC236}">
                <a16:creationId xmlns:a16="http://schemas.microsoft.com/office/drawing/2014/main" id="{DDF4D73F-0EAF-E1AB-20F5-DF88244EDF5A}"/>
              </a:ext>
            </a:extLst>
          </p:cNvPr>
          <p:cNvSpPr>
            <a:spLocks noChangeShapeType="1"/>
          </p:cNvSpPr>
          <p:nvPr/>
        </p:nvSpPr>
        <p:spPr bwMode="auto">
          <a:xfrm>
            <a:off x="5980753" y="1020955"/>
            <a:ext cx="0" cy="1704921"/>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21" name="Line 52">
            <a:extLst>
              <a:ext uri="{FF2B5EF4-FFF2-40B4-BE49-F238E27FC236}">
                <a16:creationId xmlns:a16="http://schemas.microsoft.com/office/drawing/2014/main" id="{92143634-991F-92FA-630A-BAC3B9A17290}"/>
              </a:ext>
            </a:extLst>
          </p:cNvPr>
          <p:cNvSpPr>
            <a:spLocks noChangeShapeType="1"/>
          </p:cNvSpPr>
          <p:nvPr/>
        </p:nvSpPr>
        <p:spPr bwMode="auto">
          <a:xfrm>
            <a:off x="5980753" y="2708459"/>
            <a:ext cx="249926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3" name="Text Box 54">
                <a:extLst>
                  <a:ext uri="{FF2B5EF4-FFF2-40B4-BE49-F238E27FC236}">
                    <a16:creationId xmlns:a16="http://schemas.microsoft.com/office/drawing/2014/main" id="{B7ED2B7F-B8E8-7FE6-82DF-8CB3E79776FB}"/>
                  </a:ext>
                </a:extLst>
              </p:cNvPr>
              <p:cNvSpPr txBox="1">
                <a:spLocks noChangeArrowheads="1"/>
              </p:cNvSpPr>
              <p:nvPr/>
            </p:nvSpPr>
            <p:spPr bwMode="auto">
              <a:xfrm>
                <a:off x="5053624" y="1283420"/>
                <a:ext cx="967573" cy="338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ea typeface="Cambria Math" panose="02040503050406030204" pitchFamily="18" charset="0"/>
                        </a:rPr>
                        <m:t>ℒ</m:t>
                      </m:r>
                      <m:d>
                        <m:dPr>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𝐷</m:t>
                          </m:r>
                          <m:r>
                            <a:rPr lang="en-US" sz="1600">
                              <a:latin typeface="Cambria Math" panose="02040503050406030204" pitchFamily="18" charset="0"/>
                              <a:ea typeface="Cambria Math" panose="02040503050406030204" pitchFamily="18" charset="0"/>
                            </a:rPr>
                            <m:t>;</m:t>
                          </m:r>
                          <m:r>
                            <a:rPr lang="en-US" sz="1600">
                              <a:solidFill>
                                <a:srgbClr val="C00000"/>
                              </a:solidFill>
                              <a:latin typeface="Cambria Math" panose="02040503050406030204" pitchFamily="18" charset="0"/>
                            </a:rPr>
                            <m:t>𝐖</m:t>
                          </m:r>
                        </m:e>
                      </m:d>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3" name="Text Box 54">
                <a:extLst>
                  <a:ext uri="{FF2B5EF4-FFF2-40B4-BE49-F238E27FC236}">
                    <a16:creationId xmlns:a16="http://schemas.microsoft.com/office/drawing/2014/main" id="{B7ED2B7F-B8E8-7FE6-82DF-8CB3E79776FB}"/>
                  </a:ext>
                </a:extLst>
              </p:cNvPr>
              <p:cNvSpPr txBox="1">
                <a:spLocks noRot="1" noChangeAspect="1" noMove="1" noResize="1" noEditPoints="1" noAdjustHandles="1" noChangeArrowheads="1" noChangeShapeType="1" noTextEdit="1"/>
              </p:cNvSpPr>
              <p:nvPr/>
            </p:nvSpPr>
            <p:spPr bwMode="auto">
              <a:xfrm>
                <a:off x="5053624" y="1283420"/>
                <a:ext cx="967573" cy="338554"/>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6" name="Freeform 55">
            <a:extLst>
              <a:ext uri="{FF2B5EF4-FFF2-40B4-BE49-F238E27FC236}">
                <a16:creationId xmlns:a16="http://schemas.microsoft.com/office/drawing/2014/main" id="{08B5CE89-4088-808C-1C13-273CF71791C3}"/>
              </a:ext>
            </a:extLst>
          </p:cNvPr>
          <p:cNvSpPr>
            <a:spLocks/>
          </p:cNvSpPr>
          <p:nvPr/>
        </p:nvSpPr>
        <p:spPr bwMode="auto">
          <a:xfrm>
            <a:off x="6043810" y="1228980"/>
            <a:ext cx="2369148" cy="1229657"/>
          </a:xfrm>
          <a:custGeom>
            <a:avLst/>
            <a:gdLst>
              <a:gd name="T0" fmla="*/ 0 w 2367"/>
              <a:gd name="T1" fmla="*/ 0 h 1770"/>
              <a:gd name="T2" fmla="*/ 528 w 2367"/>
              <a:gd name="T3" fmla="*/ 1584 h 1770"/>
              <a:gd name="T4" fmla="*/ 1650 w 2367"/>
              <a:gd name="T5" fmla="*/ 1116 h 1770"/>
              <a:gd name="T6" fmla="*/ 2367 w 2367"/>
              <a:gd name="T7" fmla="*/ 56 h 1770"/>
            </a:gdLst>
            <a:ahLst/>
            <a:cxnLst>
              <a:cxn ang="0">
                <a:pos x="T0" y="T1"/>
              </a:cxn>
              <a:cxn ang="0">
                <a:pos x="T2" y="T3"/>
              </a:cxn>
              <a:cxn ang="0">
                <a:pos x="T4" y="T5"/>
              </a:cxn>
              <a:cxn ang="0">
                <a:pos x="T6" y="T7"/>
              </a:cxn>
            </a:cxnLst>
            <a:rect l="0" t="0" r="r" b="b"/>
            <a:pathLst>
              <a:path w="2367" h="1770">
                <a:moveTo>
                  <a:pt x="0" y="0"/>
                </a:moveTo>
                <a:cubicBezTo>
                  <a:pt x="120" y="668"/>
                  <a:pt x="253" y="1398"/>
                  <a:pt x="528" y="1584"/>
                </a:cubicBezTo>
                <a:cubicBezTo>
                  <a:pt x="803" y="1770"/>
                  <a:pt x="1344" y="1371"/>
                  <a:pt x="1650" y="1116"/>
                </a:cubicBezTo>
                <a:cubicBezTo>
                  <a:pt x="1956" y="861"/>
                  <a:pt x="2218" y="277"/>
                  <a:pt x="2367" y="5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57" name="Line 56">
            <a:extLst>
              <a:ext uri="{FF2B5EF4-FFF2-40B4-BE49-F238E27FC236}">
                <a16:creationId xmlns:a16="http://schemas.microsoft.com/office/drawing/2014/main" id="{B9288E37-4901-69CC-20DE-58C3061C22DC}"/>
              </a:ext>
            </a:extLst>
          </p:cNvPr>
          <p:cNvSpPr>
            <a:spLocks noChangeShapeType="1"/>
          </p:cNvSpPr>
          <p:nvPr/>
        </p:nvSpPr>
        <p:spPr bwMode="auto">
          <a:xfrm flipH="1">
            <a:off x="7148811" y="1365869"/>
            <a:ext cx="1345220" cy="110132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58" name="Line 57">
            <a:extLst>
              <a:ext uri="{FF2B5EF4-FFF2-40B4-BE49-F238E27FC236}">
                <a16:creationId xmlns:a16="http://schemas.microsoft.com/office/drawing/2014/main" id="{F9FBEBCC-3B7A-CA22-8212-776B0D6DBACA}"/>
              </a:ext>
            </a:extLst>
          </p:cNvPr>
          <p:cNvSpPr>
            <a:spLocks noChangeShapeType="1"/>
          </p:cNvSpPr>
          <p:nvPr/>
        </p:nvSpPr>
        <p:spPr bwMode="auto">
          <a:xfrm rot="720175" flipH="1">
            <a:off x="6818941" y="1605026"/>
            <a:ext cx="1237644" cy="113954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0" name="Line 60">
            <a:extLst>
              <a:ext uri="{FF2B5EF4-FFF2-40B4-BE49-F238E27FC236}">
                <a16:creationId xmlns:a16="http://schemas.microsoft.com/office/drawing/2014/main" id="{19A784B0-B907-3CEC-01D6-C59C83DF9872}"/>
              </a:ext>
            </a:extLst>
          </p:cNvPr>
          <p:cNvSpPr>
            <a:spLocks noChangeShapeType="1"/>
          </p:cNvSpPr>
          <p:nvPr/>
        </p:nvSpPr>
        <p:spPr bwMode="auto">
          <a:xfrm flipH="1">
            <a:off x="6716419" y="2647170"/>
            <a:ext cx="13452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65" name="Text Box 65">
                <a:extLst>
                  <a:ext uri="{FF2B5EF4-FFF2-40B4-BE49-F238E27FC236}">
                    <a16:creationId xmlns:a16="http://schemas.microsoft.com/office/drawing/2014/main" id="{6ACA9480-4376-58BA-4D07-8FDEEF62E2C0}"/>
                  </a:ext>
                </a:extLst>
              </p:cNvPr>
              <p:cNvSpPr txBox="1">
                <a:spLocks noChangeArrowheads="1"/>
              </p:cNvSpPr>
              <p:nvPr/>
            </p:nvSpPr>
            <p:spPr bwMode="auto">
              <a:xfrm>
                <a:off x="8428483" y="2531145"/>
                <a:ext cx="417101"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500" smtClean="0">
                          <a:solidFill>
                            <a:srgbClr val="C00000"/>
                          </a:solidFill>
                          <a:latin typeface="Cambria Math" panose="02040503050406030204" pitchFamily="18" charset="0"/>
                        </a:rPr>
                        <m:t>𝐖</m:t>
                      </m:r>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5" name="Text Box 65">
                <a:extLst>
                  <a:ext uri="{FF2B5EF4-FFF2-40B4-BE49-F238E27FC236}">
                    <a16:creationId xmlns:a16="http://schemas.microsoft.com/office/drawing/2014/main" id="{6ACA9480-4376-58BA-4D07-8FDEEF62E2C0}"/>
                  </a:ext>
                </a:extLst>
              </p:cNvPr>
              <p:cNvSpPr txBox="1">
                <a:spLocks noRot="1" noChangeAspect="1" noMove="1" noResize="1" noEditPoints="1" noAdjustHandles="1" noChangeArrowheads="1" noChangeShapeType="1" noTextEdit="1"/>
              </p:cNvSpPr>
              <p:nvPr/>
            </p:nvSpPr>
            <p:spPr bwMode="auto">
              <a:xfrm>
                <a:off x="8428483" y="2531145"/>
                <a:ext cx="417101" cy="323165"/>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90D3DEC0-8077-CF5A-7B18-E7A4895C5091}"/>
              </a:ext>
            </a:extLst>
          </p:cNvPr>
          <p:cNvGrpSpPr/>
          <p:nvPr/>
        </p:nvGrpSpPr>
        <p:grpSpPr>
          <a:xfrm>
            <a:off x="7602656" y="1913297"/>
            <a:ext cx="508601" cy="1133962"/>
            <a:chOff x="7602656" y="1913297"/>
            <a:chExt cx="508601" cy="1133962"/>
          </a:xfrm>
        </p:grpSpPr>
        <p:grpSp>
          <p:nvGrpSpPr>
            <p:cNvPr id="76" name="Group 75">
              <a:extLst>
                <a:ext uri="{FF2B5EF4-FFF2-40B4-BE49-F238E27FC236}">
                  <a16:creationId xmlns:a16="http://schemas.microsoft.com/office/drawing/2014/main" id="{72EF3B55-8BCB-0053-733D-9C3FF9734C0E}"/>
                </a:ext>
              </a:extLst>
            </p:cNvPr>
            <p:cNvGrpSpPr/>
            <p:nvPr/>
          </p:nvGrpSpPr>
          <p:grpSpPr>
            <a:xfrm>
              <a:off x="7770375" y="1913297"/>
              <a:ext cx="51047" cy="810018"/>
              <a:chOff x="7770375" y="1913297"/>
              <a:chExt cx="51047" cy="810018"/>
            </a:xfrm>
          </p:grpSpPr>
          <p:sp>
            <p:nvSpPr>
              <p:cNvPr id="61" name="Oval 61">
                <a:extLst>
                  <a:ext uri="{FF2B5EF4-FFF2-40B4-BE49-F238E27FC236}">
                    <a16:creationId xmlns:a16="http://schemas.microsoft.com/office/drawing/2014/main" id="{6FF70F2E-10A5-7650-1F6B-1335EB5BCDE0}"/>
                  </a:ext>
                </a:extLst>
              </p:cNvPr>
              <p:cNvSpPr>
                <a:spLocks noChangeArrowheads="1"/>
              </p:cNvSpPr>
              <p:nvPr/>
            </p:nvSpPr>
            <p:spPr bwMode="auto">
              <a:xfrm>
                <a:off x="7773378"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cxnSp>
            <p:nvCxnSpPr>
              <p:cNvPr id="67" name="Straight Connector 66">
                <a:extLst>
                  <a:ext uri="{FF2B5EF4-FFF2-40B4-BE49-F238E27FC236}">
                    <a16:creationId xmlns:a16="http://schemas.microsoft.com/office/drawing/2014/main" id="{399A79E8-6B35-7357-E92C-4E10207B6C43}"/>
                  </a:ext>
                </a:extLst>
              </p:cNvPr>
              <p:cNvCxnSpPr/>
              <p:nvPr/>
            </p:nvCxnSpPr>
            <p:spPr>
              <a:xfrm flipV="1">
                <a:off x="7795884" y="1945519"/>
                <a:ext cx="0" cy="76871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50EEFEDA-6ED2-5609-4251-0FDC5024EB37}"/>
                  </a:ext>
                </a:extLst>
              </p:cNvPr>
              <p:cNvSpPr/>
              <p:nvPr/>
            </p:nvSpPr>
            <p:spPr>
              <a:xfrm>
                <a:off x="7770375" y="1913297"/>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75" name="Text Box 68">
                  <a:extLst>
                    <a:ext uri="{FF2B5EF4-FFF2-40B4-BE49-F238E27FC236}">
                      <a16:creationId xmlns:a16="http://schemas.microsoft.com/office/drawing/2014/main" id="{A92DC488-2351-817D-7AC3-267B5A567703}"/>
                    </a:ext>
                  </a:extLst>
                </p:cNvPr>
                <p:cNvSpPr txBox="1">
                  <a:spLocks noChangeArrowheads="1"/>
                </p:cNvSpPr>
                <p:nvPr/>
              </p:nvSpPr>
              <p:spPr bwMode="auto">
                <a:xfrm>
                  <a:off x="7602656" y="2735827"/>
                  <a:ext cx="508601"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smtClean="0">
                                <a:solidFill>
                                  <a:srgbClr val="C00000"/>
                                </a:solidFill>
                                <a:latin typeface="Cambria Math" panose="02040503050406030204" pitchFamily="18" charset="0"/>
                              </a:rPr>
                              <m:t>(</m:t>
                            </m:r>
                            <m:r>
                              <a:rPr lang="en-US" sz="1100">
                                <a:solidFill>
                                  <a:srgbClr val="C00000"/>
                                </a:solidFill>
                                <a:latin typeface="Cambria Math"/>
                              </a:rPr>
                              <m:t>0</m:t>
                            </m:r>
                            <m:r>
                              <a:rPr lang="en-US" sz="1100" smtClean="0">
                                <a:solidFill>
                                  <a:srgbClr val="C00000"/>
                                </a:solidFill>
                                <a:latin typeface="Cambria Math" panose="02040503050406030204" pitchFamily="18" charset="0"/>
                              </a:rPr>
                              <m:t>)</m:t>
                            </m:r>
                          </m:sup>
                        </m:sSubSup>
                      </m:oMath>
                    </m:oMathPara>
                  </a14:m>
                  <a:endPar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5" name="Text Box 68">
                  <a:extLst>
                    <a:ext uri="{FF2B5EF4-FFF2-40B4-BE49-F238E27FC236}">
                      <a16:creationId xmlns:a16="http://schemas.microsoft.com/office/drawing/2014/main" id="{A92DC488-2351-817D-7AC3-267B5A567703}"/>
                    </a:ext>
                  </a:extLst>
                </p:cNvPr>
                <p:cNvSpPr txBox="1">
                  <a:spLocks noRot="1" noChangeAspect="1" noMove="1" noResize="1" noEditPoints="1" noAdjustHandles="1" noChangeArrowheads="1" noChangeShapeType="1" noTextEdit="1"/>
                </p:cNvSpPr>
                <p:nvPr/>
              </p:nvSpPr>
              <p:spPr bwMode="auto">
                <a:xfrm>
                  <a:off x="7602656" y="2735827"/>
                  <a:ext cx="508601" cy="311432"/>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3" name="Group 82">
            <a:extLst>
              <a:ext uri="{FF2B5EF4-FFF2-40B4-BE49-F238E27FC236}">
                <a16:creationId xmlns:a16="http://schemas.microsoft.com/office/drawing/2014/main" id="{5B3E117B-EDCD-411C-7ECA-FF8D08B5EB42}"/>
              </a:ext>
            </a:extLst>
          </p:cNvPr>
          <p:cNvGrpSpPr/>
          <p:nvPr/>
        </p:nvGrpSpPr>
        <p:grpSpPr>
          <a:xfrm>
            <a:off x="7289144" y="2133242"/>
            <a:ext cx="508601" cy="903126"/>
            <a:chOff x="7289144" y="2133242"/>
            <a:chExt cx="508601" cy="903126"/>
          </a:xfrm>
        </p:grpSpPr>
        <p:grpSp>
          <p:nvGrpSpPr>
            <p:cNvPr id="77" name="Group 76">
              <a:extLst>
                <a:ext uri="{FF2B5EF4-FFF2-40B4-BE49-F238E27FC236}">
                  <a16:creationId xmlns:a16="http://schemas.microsoft.com/office/drawing/2014/main" id="{9A5FEA1A-68E0-1C1E-5B7A-48CAA2B35D76}"/>
                </a:ext>
              </a:extLst>
            </p:cNvPr>
            <p:cNvGrpSpPr/>
            <p:nvPr/>
          </p:nvGrpSpPr>
          <p:grpSpPr>
            <a:xfrm>
              <a:off x="7437072" y="2133242"/>
              <a:ext cx="48044" cy="591352"/>
              <a:chOff x="7437072" y="2133242"/>
              <a:chExt cx="48044" cy="591352"/>
            </a:xfrm>
          </p:grpSpPr>
          <p:sp>
            <p:nvSpPr>
              <p:cNvPr id="62" name="Oval 62">
                <a:extLst>
                  <a:ext uri="{FF2B5EF4-FFF2-40B4-BE49-F238E27FC236}">
                    <a16:creationId xmlns:a16="http://schemas.microsoft.com/office/drawing/2014/main" id="{CCAAB0D2-A695-5BB9-0700-3EAA410960AE}"/>
                  </a:ext>
                </a:extLst>
              </p:cNvPr>
              <p:cNvSpPr>
                <a:spLocks noChangeArrowheads="1"/>
              </p:cNvSpPr>
              <p:nvPr/>
            </p:nvSpPr>
            <p:spPr bwMode="auto">
              <a:xfrm>
                <a:off x="7437072"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cxnSp>
            <p:nvCxnSpPr>
              <p:cNvPr id="68" name="Straight Connector 67">
                <a:extLst>
                  <a:ext uri="{FF2B5EF4-FFF2-40B4-BE49-F238E27FC236}">
                    <a16:creationId xmlns:a16="http://schemas.microsoft.com/office/drawing/2014/main" id="{07CB7C44-9354-9861-DAEA-F5826AD61C85}"/>
                  </a:ext>
                </a:extLst>
              </p:cNvPr>
              <p:cNvCxnSpPr/>
              <p:nvPr/>
            </p:nvCxnSpPr>
            <p:spPr>
              <a:xfrm flipV="1">
                <a:off x="7459579" y="2189520"/>
                <a:ext cx="0" cy="535074"/>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5651CC92-BEED-E4BD-1100-74D626989E05}"/>
                  </a:ext>
                </a:extLst>
              </p:cNvPr>
              <p:cNvSpPr/>
              <p:nvPr/>
            </p:nvSpPr>
            <p:spPr>
              <a:xfrm>
                <a:off x="7438294" y="213324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66" name="Text Box 68">
                  <a:extLst>
                    <a:ext uri="{FF2B5EF4-FFF2-40B4-BE49-F238E27FC236}">
                      <a16:creationId xmlns:a16="http://schemas.microsoft.com/office/drawing/2014/main" id="{B245CC7B-DFDF-4CC6-1B96-0616FF87B9D6}"/>
                    </a:ext>
                  </a:extLst>
                </p:cNvPr>
                <p:cNvSpPr txBox="1">
                  <a:spLocks noChangeArrowheads="1"/>
                </p:cNvSpPr>
                <p:nvPr/>
              </p:nvSpPr>
              <p:spPr bwMode="auto">
                <a:xfrm>
                  <a:off x="7289144" y="2724936"/>
                  <a:ext cx="508601"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1</m:t>
                            </m:r>
                            <m:r>
                              <a:rPr lang="en-US" sz="1100">
                                <a:solidFill>
                                  <a:srgbClr val="C00000"/>
                                </a:solidFill>
                                <a:latin typeface="Cambria Math" panose="02040503050406030204" pitchFamily="18" charset="0"/>
                              </a:rPr>
                              <m:t>)</m:t>
                            </m:r>
                          </m:sup>
                        </m:sSubSup>
                      </m:oMath>
                    </m:oMathPara>
                  </a14:m>
                  <a:endPar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6" name="Text Box 68">
                  <a:extLst>
                    <a:ext uri="{FF2B5EF4-FFF2-40B4-BE49-F238E27FC236}">
                      <a16:creationId xmlns:a16="http://schemas.microsoft.com/office/drawing/2014/main" id="{B245CC7B-DFDF-4CC6-1B96-0616FF87B9D6}"/>
                    </a:ext>
                  </a:extLst>
                </p:cNvPr>
                <p:cNvSpPr txBox="1">
                  <a:spLocks noRot="1" noChangeAspect="1" noMove="1" noResize="1" noEditPoints="1" noAdjustHandles="1" noChangeArrowheads="1" noChangeShapeType="1" noTextEdit="1"/>
                </p:cNvSpPr>
                <p:nvPr/>
              </p:nvSpPr>
              <p:spPr bwMode="auto">
                <a:xfrm>
                  <a:off x="7289144" y="2724936"/>
                  <a:ext cx="508601" cy="311432"/>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4" name="Group 83">
            <a:extLst>
              <a:ext uri="{FF2B5EF4-FFF2-40B4-BE49-F238E27FC236}">
                <a16:creationId xmlns:a16="http://schemas.microsoft.com/office/drawing/2014/main" id="{584919A1-26B6-9D00-3464-B81FF0803D49}"/>
              </a:ext>
            </a:extLst>
          </p:cNvPr>
          <p:cNvGrpSpPr/>
          <p:nvPr/>
        </p:nvGrpSpPr>
        <p:grpSpPr>
          <a:xfrm>
            <a:off x="6977816" y="2264852"/>
            <a:ext cx="508601" cy="771515"/>
            <a:chOff x="6977816" y="2264852"/>
            <a:chExt cx="508601" cy="771515"/>
          </a:xfrm>
        </p:grpSpPr>
        <p:grpSp>
          <p:nvGrpSpPr>
            <p:cNvPr id="78" name="Group 77">
              <a:extLst>
                <a:ext uri="{FF2B5EF4-FFF2-40B4-BE49-F238E27FC236}">
                  <a16:creationId xmlns:a16="http://schemas.microsoft.com/office/drawing/2014/main" id="{853C681F-CEF1-FF3B-FCB5-DA5AFD863148}"/>
                </a:ext>
              </a:extLst>
            </p:cNvPr>
            <p:cNvGrpSpPr/>
            <p:nvPr/>
          </p:nvGrpSpPr>
          <p:grpSpPr>
            <a:xfrm>
              <a:off x="7192715" y="2264852"/>
              <a:ext cx="52184" cy="458463"/>
              <a:chOff x="7192715" y="2264852"/>
              <a:chExt cx="52184" cy="458463"/>
            </a:xfrm>
          </p:grpSpPr>
          <p:sp>
            <p:nvSpPr>
              <p:cNvPr id="63" name="Oval 63">
                <a:extLst>
                  <a:ext uri="{FF2B5EF4-FFF2-40B4-BE49-F238E27FC236}">
                    <a16:creationId xmlns:a16="http://schemas.microsoft.com/office/drawing/2014/main" id="{B50FFAC9-ABDC-139C-56E4-DC956A928624}"/>
                  </a:ext>
                </a:extLst>
              </p:cNvPr>
              <p:cNvSpPr>
                <a:spLocks noChangeArrowheads="1"/>
              </p:cNvSpPr>
              <p:nvPr/>
            </p:nvSpPr>
            <p:spPr bwMode="auto">
              <a:xfrm>
                <a:off x="7196855"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cxnSp>
            <p:nvCxnSpPr>
              <p:cNvPr id="69" name="Straight Connector 68">
                <a:extLst>
                  <a:ext uri="{FF2B5EF4-FFF2-40B4-BE49-F238E27FC236}">
                    <a16:creationId xmlns:a16="http://schemas.microsoft.com/office/drawing/2014/main" id="{B901430B-1E7E-F79B-A452-52700F3F6E1D}"/>
                  </a:ext>
                </a:extLst>
              </p:cNvPr>
              <p:cNvCxnSpPr/>
              <p:nvPr/>
            </p:nvCxnSpPr>
            <p:spPr>
              <a:xfrm flipV="1">
                <a:off x="7215749" y="2310747"/>
                <a:ext cx="0" cy="399993"/>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D1137176-C698-6E24-591D-457FC457D16C}"/>
                  </a:ext>
                </a:extLst>
              </p:cNvPr>
              <p:cNvSpPr/>
              <p:nvPr/>
            </p:nvSpPr>
            <p:spPr>
              <a:xfrm>
                <a:off x="7192715" y="226485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80" name="Text Box 68">
                  <a:extLst>
                    <a:ext uri="{FF2B5EF4-FFF2-40B4-BE49-F238E27FC236}">
                      <a16:creationId xmlns:a16="http://schemas.microsoft.com/office/drawing/2014/main" id="{F4EF9077-E1BC-8C12-6525-F04F0E026983}"/>
                    </a:ext>
                  </a:extLst>
                </p:cNvPr>
                <p:cNvSpPr txBox="1">
                  <a:spLocks noChangeArrowheads="1"/>
                </p:cNvSpPr>
                <p:nvPr/>
              </p:nvSpPr>
              <p:spPr bwMode="auto">
                <a:xfrm>
                  <a:off x="6977816" y="2724935"/>
                  <a:ext cx="508601"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2</m:t>
                            </m:r>
                            <m:r>
                              <a:rPr lang="en-US" sz="1100">
                                <a:solidFill>
                                  <a:srgbClr val="C00000"/>
                                </a:solidFill>
                                <a:latin typeface="Cambria Math" panose="02040503050406030204" pitchFamily="18" charset="0"/>
                              </a:rPr>
                              <m:t>)</m:t>
                            </m:r>
                          </m:sup>
                        </m:sSubSup>
                      </m:oMath>
                    </m:oMathPara>
                  </a14:m>
                  <a:endPar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80" name="Text Box 68">
                  <a:extLst>
                    <a:ext uri="{FF2B5EF4-FFF2-40B4-BE49-F238E27FC236}">
                      <a16:creationId xmlns:a16="http://schemas.microsoft.com/office/drawing/2014/main" id="{F4EF9077-E1BC-8C12-6525-F04F0E026983}"/>
                    </a:ext>
                  </a:extLst>
                </p:cNvPr>
                <p:cNvSpPr txBox="1">
                  <a:spLocks noRot="1" noChangeAspect="1" noMove="1" noResize="1" noEditPoints="1" noAdjustHandles="1" noChangeArrowheads="1" noChangeShapeType="1" noTextEdit="1"/>
                </p:cNvSpPr>
                <p:nvPr/>
              </p:nvSpPr>
              <p:spPr bwMode="auto">
                <a:xfrm>
                  <a:off x="6977816" y="2724935"/>
                  <a:ext cx="508601" cy="311432"/>
                </a:xfrm>
                <a:prstGeom prst="rect">
                  <a:avLst/>
                </a:prstGeom>
                <a:blipFill>
                  <a:blip r:embed="rId1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5" name="Group 84">
            <a:extLst>
              <a:ext uri="{FF2B5EF4-FFF2-40B4-BE49-F238E27FC236}">
                <a16:creationId xmlns:a16="http://schemas.microsoft.com/office/drawing/2014/main" id="{5159C1FF-4D5C-912B-5080-11DE0AE77B1C}"/>
              </a:ext>
            </a:extLst>
          </p:cNvPr>
          <p:cNvGrpSpPr/>
          <p:nvPr/>
        </p:nvGrpSpPr>
        <p:grpSpPr>
          <a:xfrm>
            <a:off x="6646116" y="2381316"/>
            <a:ext cx="508601" cy="662637"/>
            <a:chOff x="6646116" y="2381316"/>
            <a:chExt cx="508601" cy="662637"/>
          </a:xfrm>
        </p:grpSpPr>
        <p:grpSp>
          <p:nvGrpSpPr>
            <p:cNvPr id="79" name="Group 78">
              <a:extLst>
                <a:ext uri="{FF2B5EF4-FFF2-40B4-BE49-F238E27FC236}">
                  <a16:creationId xmlns:a16="http://schemas.microsoft.com/office/drawing/2014/main" id="{6A53DD44-4B25-252A-F74E-29DACF1707EB}"/>
                </a:ext>
              </a:extLst>
            </p:cNvPr>
            <p:cNvGrpSpPr/>
            <p:nvPr/>
          </p:nvGrpSpPr>
          <p:grpSpPr>
            <a:xfrm>
              <a:off x="6854898" y="2381316"/>
              <a:ext cx="53697" cy="341999"/>
              <a:chOff x="6854898" y="2381316"/>
              <a:chExt cx="53697" cy="341999"/>
            </a:xfrm>
          </p:grpSpPr>
          <p:sp>
            <p:nvSpPr>
              <p:cNvPr id="64" name="Oval 64">
                <a:extLst>
                  <a:ext uri="{FF2B5EF4-FFF2-40B4-BE49-F238E27FC236}">
                    <a16:creationId xmlns:a16="http://schemas.microsoft.com/office/drawing/2014/main" id="{D03B8289-1B0D-582F-D74A-5135049E2E56}"/>
                  </a:ext>
                </a:extLst>
              </p:cNvPr>
              <p:cNvSpPr>
                <a:spLocks noChangeArrowheads="1"/>
              </p:cNvSpPr>
              <p:nvPr/>
            </p:nvSpPr>
            <p:spPr bwMode="auto">
              <a:xfrm>
                <a:off x="6860551"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cxnSp>
            <p:nvCxnSpPr>
              <p:cNvPr id="70" name="Straight Connector 69">
                <a:extLst>
                  <a:ext uri="{FF2B5EF4-FFF2-40B4-BE49-F238E27FC236}">
                    <a16:creationId xmlns:a16="http://schemas.microsoft.com/office/drawing/2014/main" id="{BCC984AE-3501-D47B-5087-F31486070411}"/>
                  </a:ext>
                </a:extLst>
              </p:cNvPr>
              <p:cNvCxnSpPr/>
              <p:nvPr/>
            </p:nvCxnSpPr>
            <p:spPr>
              <a:xfrm flipH="1" flipV="1">
                <a:off x="6878919" y="2431974"/>
                <a:ext cx="857" cy="28223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A9E495D-AC7C-C7F3-5930-33C5685A6E68}"/>
                  </a:ext>
                </a:extLst>
              </p:cNvPr>
              <p:cNvSpPr/>
              <p:nvPr/>
            </p:nvSpPr>
            <p:spPr>
              <a:xfrm>
                <a:off x="6854898" y="2381316"/>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grpSp>
        <mc:AlternateContent xmlns:mc="http://schemas.openxmlformats.org/markup-compatibility/2006" xmlns:a14="http://schemas.microsoft.com/office/drawing/2010/main">
          <mc:Choice Requires="a14">
            <p:sp>
              <p:nvSpPr>
                <p:cNvPr id="81" name="Text Box 68">
                  <a:extLst>
                    <a:ext uri="{FF2B5EF4-FFF2-40B4-BE49-F238E27FC236}">
                      <a16:creationId xmlns:a16="http://schemas.microsoft.com/office/drawing/2014/main" id="{E886248D-1DBE-08B9-6F8F-479210C53369}"/>
                    </a:ext>
                  </a:extLst>
                </p:cNvPr>
                <p:cNvSpPr txBox="1">
                  <a:spLocks noChangeArrowheads="1"/>
                </p:cNvSpPr>
                <p:nvPr/>
              </p:nvSpPr>
              <p:spPr bwMode="auto">
                <a:xfrm>
                  <a:off x="6646116" y="2732521"/>
                  <a:ext cx="508601"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3</m:t>
                            </m:r>
                            <m:r>
                              <a:rPr lang="en-US" sz="1100">
                                <a:solidFill>
                                  <a:srgbClr val="C00000"/>
                                </a:solidFill>
                                <a:latin typeface="Cambria Math" panose="02040503050406030204" pitchFamily="18" charset="0"/>
                              </a:rPr>
                              <m:t>)</m:t>
                            </m:r>
                          </m:sup>
                        </m:sSubSup>
                      </m:oMath>
                    </m:oMathPara>
                  </a14:m>
                  <a:endParaRPr lang="en-US" altLang="en-US" sz="1100" dirty="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81" name="Text Box 68">
                  <a:extLst>
                    <a:ext uri="{FF2B5EF4-FFF2-40B4-BE49-F238E27FC236}">
                      <a16:creationId xmlns:a16="http://schemas.microsoft.com/office/drawing/2014/main" id="{E886248D-1DBE-08B9-6F8F-479210C53369}"/>
                    </a:ext>
                  </a:extLst>
                </p:cNvPr>
                <p:cNvSpPr txBox="1">
                  <a:spLocks noRot="1" noChangeAspect="1" noMove="1" noResize="1" noEditPoints="1" noAdjustHandles="1" noChangeArrowheads="1" noChangeShapeType="1" noTextEdit="1"/>
                </p:cNvSpPr>
                <p:nvPr/>
              </p:nvSpPr>
              <p:spPr bwMode="auto">
                <a:xfrm>
                  <a:off x="6646116" y="2732521"/>
                  <a:ext cx="508601" cy="311432"/>
                </a:xfrm>
                <a:prstGeom prst="rect">
                  <a:avLst/>
                </a:prstGeom>
                <a:blipFill>
                  <a:blip r:embed="rId1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37190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7" grpId="0" animBg="1"/>
      <p:bldP spid="5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F51B-58A7-F6FC-8EBD-AD9756C67941}"/>
              </a:ext>
            </a:extLst>
          </p:cNvPr>
          <p:cNvSpPr>
            <a:spLocks noGrp="1"/>
          </p:cNvSpPr>
          <p:nvPr>
            <p:ph type="title"/>
          </p:nvPr>
        </p:nvSpPr>
        <p:spPr/>
        <p:txBody>
          <a:bodyPr>
            <a:normAutofit fontScale="90000"/>
          </a:bodyPr>
          <a:lstStyle/>
          <a:p>
            <a:r>
              <a:rPr lang="en-US"/>
              <a:t>Training Neural Networks ~ Optimizing Parameters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AF4A5C-AE76-C21E-BB98-1E67D69E4BEF}"/>
                  </a:ext>
                </a:extLst>
              </p:cNvPr>
              <p:cNvSpPr>
                <a:spLocks noGrp="1"/>
              </p:cNvSpPr>
              <p:nvPr>
                <p:ph type="body" sz="quarter" idx="16"/>
              </p:nvPr>
            </p:nvSpPr>
            <p:spPr/>
            <p:txBody>
              <a:bodyPr/>
              <a:lstStyle/>
              <a:p>
                <a:pPr marL="114300" indent="0">
                  <a:buNone/>
                </a:pPr>
                <a:endParaRPr lang="en-US"/>
              </a:p>
              <a:p>
                <a:endParaRPr lang="en-US"/>
              </a:p>
              <a:p>
                <a:pPr marL="596900" lvl="1" indent="0">
                  <a:buNone/>
                </a:pPr>
                <a:br>
                  <a:rPr lang="en-US"/>
                </a:br>
                <a:endParaRPr lang="en-US"/>
              </a:p>
              <a:p>
                <a:pPr marL="114300" indent="0">
                  <a:buNone/>
                </a:pPr>
                <a:r>
                  <a:rPr lang="en-US">
                    <a:solidFill>
                      <a:srgbClr val="C00000"/>
                    </a:solidFill>
                  </a:rPr>
                  <a:t>It all comes down to effectively computing </a:t>
                </a:r>
                <a14:m>
                  <m:oMath xmlns:m="http://schemas.openxmlformats.org/officeDocument/2006/math">
                    <m:f>
                      <m:fPr>
                        <m:ctrlPr>
                          <a:rPr lang="en-US" sz="1800" i="1" smtClean="0">
                            <a:solidFill>
                              <a:srgbClr val="C00000"/>
                            </a:solidFill>
                            <a:latin typeface="Cambria Math" panose="02040503050406030204" pitchFamily="18" charset="0"/>
                          </a:rPr>
                        </m:ctrlPr>
                      </m:fPr>
                      <m:num>
                        <m:r>
                          <a:rPr lang="en-US" sz="1800" smtClean="0">
                            <a:solidFill>
                              <a:srgbClr val="C00000"/>
                            </a:solidFill>
                            <a:latin typeface="Cambria Math" panose="02040503050406030204" pitchFamily="18" charset="0"/>
                          </a:rPr>
                          <m:t>𝜕</m:t>
                        </m:r>
                        <m:r>
                          <a:rPr lang="en-US" sz="1800" i="1">
                            <a:solidFill>
                              <a:srgbClr val="C00000"/>
                            </a:solidFill>
                            <a:latin typeface="Cambria Math" panose="02040503050406030204" pitchFamily="18" charset="0"/>
                            <a:ea typeface="Cambria Math" panose="02040503050406030204" pitchFamily="18" charset="0"/>
                          </a:rPr>
                          <m:t>ℒ</m:t>
                        </m:r>
                      </m:num>
                      <m:den>
                        <m:r>
                          <a:rPr lang="en-US" sz="1800" smtClean="0">
                            <a:solidFill>
                              <a:srgbClr val="C00000"/>
                            </a:solidFill>
                            <a:latin typeface="Cambria Math" panose="02040503050406030204" pitchFamily="18" charset="0"/>
                          </a:rPr>
                          <m:t>𝜕</m:t>
                        </m:r>
                        <m:sSub>
                          <m:sSubPr>
                            <m:ctrlPr>
                              <a:rPr lang="en-US" sz="180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𝑊</m:t>
                            </m:r>
                          </m:e>
                          <m:sub>
                            <m:r>
                              <a:rPr lang="en-US" sz="1800" smtClean="0">
                                <a:solidFill>
                                  <a:srgbClr val="C00000"/>
                                </a:solidFill>
                                <a:latin typeface="Cambria Math" panose="02040503050406030204" pitchFamily="18" charset="0"/>
                              </a:rPr>
                              <m:t>𝑖</m:t>
                            </m:r>
                          </m:sub>
                        </m:sSub>
                      </m:den>
                    </m:f>
                  </m:oMath>
                </a14:m>
                <a:endParaRPr lang="en-US">
                  <a:solidFill>
                    <a:srgbClr val="C00000"/>
                  </a:solidFill>
                </a:endParaRPr>
              </a:p>
            </p:txBody>
          </p:sp>
        </mc:Choice>
        <mc:Fallback xmlns="">
          <p:sp>
            <p:nvSpPr>
              <p:cNvPr id="3" name="Content Placeholder 2">
                <a:extLst>
                  <a:ext uri="{FF2B5EF4-FFF2-40B4-BE49-F238E27FC236}">
                    <a16:creationId xmlns:a16="http://schemas.microsoft.com/office/drawing/2014/main" id="{A0AF4A5C-AE76-C21E-BB98-1E67D69E4BE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73227D68-C455-8E28-9F1B-96D1FB862A26}"/>
              </a:ext>
            </a:extLst>
          </p:cNvPr>
          <p:cNvSpPr/>
          <p:nvPr/>
        </p:nvSpPr>
        <p:spPr>
          <a:xfrm>
            <a:off x="3433348"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318DF860-D7C3-C6D2-8C6C-48032715B5C3}"/>
              </a:ext>
            </a:extLst>
          </p:cNvPr>
          <p:cNvCxnSpPr/>
          <p:nvPr/>
        </p:nvCxnSpPr>
        <p:spPr>
          <a:xfrm flipV="1">
            <a:off x="3500023"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 name="Oval 5">
            <a:extLst>
              <a:ext uri="{FF2B5EF4-FFF2-40B4-BE49-F238E27FC236}">
                <a16:creationId xmlns:a16="http://schemas.microsoft.com/office/drawing/2014/main" id="{22BDFAA9-32DC-5AE9-CD1C-2FD796C29206}"/>
              </a:ext>
            </a:extLst>
          </p:cNvPr>
          <p:cNvSpPr/>
          <p:nvPr/>
        </p:nvSpPr>
        <p:spPr>
          <a:xfrm>
            <a:off x="3433348"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1F7C09AC-C728-9267-EA53-2F4BA07522BD}"/>
              </a:ext>
            </a:extLst>
          </p:cNvPr>
          <p:cNvCxnSpPr/>
          <p:nvPr/>
        </p:nvCxnSpPr>
        <p:spPr>
          <a:xfrm flipV="1">
            <a:off x="3500023"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8" name="Oval 7">
            <a:extLst>
              <a:ext uri="{FF2B5EF4-FFF2-40B4-BE49-F238E27FC236}">
                <a16:creationId xmlns:a16="http://schemas.microsoft.com/office/drawing/2014/main" id="{AEA92B9A-4AD5-5AFA-0CA2-010D41E34096}"/>
              </a:ext>
            </a:extLst>
          </p:cNvPr>
          <p:cNvSpPr/>
          <p:nvPr/>
        </p:nvSpPr>
        <p:spPr>
          <a:xfrm>
            <a:off x="3433348"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7E8B359C-F9FB-E36C-67E6-5723D2E43398}"/>
              </a:ext>
            </a:extLst>
          </p:cNvPr>
          <p:cNvCxnSpPr/>
          <p:nvPr/>
        </p:nvCxnSpPr>
        <p:spPr>
          <a:xfrm flipV="1">
            <a:off x="3500023"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0" name="Oval 9">
            <a:extLst>
              <a:ext uri="{FF2B5EF4-FFF2-40B4-BE49-F238E27FC236}">
                <a16:creationId xmlns:a16="http://schemas.microsoft.com/office/drawing/2014/main" id="{05329E9B-A744-1546-7E2C-A94BE3273124}"/>
              </a:ext>
            </a:extLst>
          </p:cNvPr>
          <p:cNvSpPr/>
          <p:nvPr/>
        </p:nvSpPr>
        <p:spPr>
          <a:xfrm>
            <a:off x="5108525"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607E5E87-57BD-EC45-E174-D569DEDE8525}"/>
              </a:ext>
            </a:extLst>
          </p:cNvPr>
          <p:cNvCxnSpPr/>
          <p:nvPr/>
        </p:nvCxnSpPr>
        <p:spPr>
          <a:xfrm flipV="1">
            <a:off x="5175200"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2" name="Oval 11">
            <a:extLst>
              <a:ext uri="{FF2B5EF4-FFF2-40B4-BE49-F238E27FC236}">
                <a16:creationId xmlns:a16="http://schemas.microsoft.com/office/drawing/2014/main" id="{632479C7-1EBF-C661-63DC-96951B39F419}"/>
              </a:ext>
            </a:extLst>
          </p:cNvPr>
          <p:cNvSpPr/>
          <p:nvPr/>
        </p:nvSpPr>
        <p:spPr>
          <a:xfrm>
            <a:off x="5108525"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1B2520EE-22E4-5E08-B724-19340D3535B6}"/>
              </a:ext>
            </a:extLst>
          </p:cNvPr>
          <p:cNvCxnSpPr/>
          <p:nvPr/>
        </p:nvCxnSpPr>
        <p:spPr>
          <a:xfrm flipV="1">
            <a:off x="5175200"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4" name="Oval 13">
            <a:extLst>
              <a:ext uri="{FF2B5EF4-FFF2-40B4-BE49-F238E27FC236}">
                <a16:creationId xmlns:a16="http://schemas.microsoft.com/office/drawing/2014/main" id="{80B7D55A-E384-8CF6-3C8D-EDD3B623E2A7}"/>
              </a:ext>
            </a:extLst>
          </p:cNvPr>
          <p:cNvSpPr/>
          <p:nvPr/>
        </p:nvSpPr>
        <p:spPr>
          <a:xfrm>
            <a:off x="5108525"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A7208D47-50A4-F69B-678C-079AF3D1AF49}"/>
              </a:ext>
            </a:extLst>
          </p:cNvPr>
          <p:cNvCxnSpPr/>
          <p:nvPr/>
        </p:nvCxnSpPr>
        <p:spPr>
          <a:xfrm flipV="1">
            <a:off x="5175200"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6" name="Oval 15">
            <a:extLst>
              <a:ext uri="{FF2B5EF4-FFF2-40B4-BE49-F238E27FC236}">
                <a16:creationId xmlns:a16="http://schemas.microsoft.com/office/drawing/2014/main" id="{7BBC6B29-F702-EB4F-088C-2A2ED6D16561}"/>
              </a:ext>
            </a:extLst>
          </p:cNvPr>
          <p:cNvSpPr/>
          <p:nvPr/>
        </p:nvSpPr>
        <p:spPr>
          <a:xfrm>
            <a:off x="6336444"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3B986E6-47C8-069D-F85F-3142A6022B75}"/>
              </a:ext>
            </a:extLst>
          </p:cNvPr>
          <p:cNvCxnSpPr/>
          <p:nvPr/>
        </p:nvCxnSpPr>
        <p:spPr>
          <a:xfrm flipV="1">
            <a:off x="6403119"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23433B4F-0688-29B5-9473-F0C214485023}"/>
              </a:ext>
            </a:extLst>
          </p:cNvPr>
          <p:cNvCxnSpPr>
            <a:stCxn id="4" idx="6"/>
            <a:endCxn id="10" idx="2"/>
          </p:cNvCxnSpPr>
          <p:nvPr/>
        </p:nvCxnSpPr>
        <p:spPr>
          <a:xfrm>
            <a:off x="3873916" y="3257427"/>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829C14D8-A089-948B-B344-A00CC4918FB1}"/>
              </a:ext>
            </a:extLst>
          </p:cNvPr>
          <p:cNvCxnSpPr>
            <a:stCxn id="4" idx="6"/>
            <a:endCxn id="12" idx="1"/>
          </p:cNvCxnSpPr>
          <p:nvPr/>
        </p:nvCxnSpPr>
        <p:spPr>
          <a:xfrm>
            <a:off x="3873916" y="3257427"/>
            <a:ext cx="1299129"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D362854E-46A1-4AA3-28D9-404C38258178}"/>
              </a:ext>
            </a:extLst>
          </p:cNvPr>
          <p:cNvCxnSpPr>
            <a:stCxn id="4" idx="6"/>
            <a:endCxn id="14" idx="1"/>
          </p:cNvCxnSpPr>
          <p:nvPr/>
        </p:nvCxnSpPr>
        <p:spPr>
          <a:xfrm>
            <a:off x="3873916" y="3257427"/>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E4FD2ACC-33F4-9275-92A4-16F2EAF5B69F}"/>
              </a:ext>
            </a:extLst>
          </p:cNvPr>
          <p:cNvCxnSpPr>
            <a:stCxn id="6" idx="6"/>
            <a:endCxn id="10" idx="2"/>
          </p:cNvCxnSpPr>
          <p:nvPr/>
        </p:nvCxnSpPr>
        <p:spPr>
          <a:xfrm flipV="1">
            <a:off x="3873916" y="3257427"/>
            <a:ext cx="1234609" cy="76912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A90AD43-F8EC-3736-E42D-C85A838FB089}"/>
              </a:ext>
            </a:extLst>
          </p:cNvPr>
          <p:cNvCxnSpPr>
            <a:stCxn id="6" idx="6"/>
            <a:endCxn id="12" idx="2"/>
          </p:cNvCxnSpPr>
          <p:nvPr/>
        </p:nvCxnSpPr>
        <p:spPr>
          <a:xfrm>
            <a:off x="3873916" y="4026549"/>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F45C3D20-2007-E22E-5291-3F3B9D4C1163}"/>
              </a:ext>
            </a:extLst>
          </p:cNvPr>
          <p:cNvCxnSpPr>
            <a:cxnSpLocks/>
            <a:stCxn id="8" idx="6"/>
            <a:endCxn id="14" idx="2"/>
          </p:cNvCxnSpPr>
          <p:nvPr/>
        </p:nvCxnSpPr>
        <p:spPr>
          <a:xfrm>
            <a:off x="3873916" y="4801566"/>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616D7B6-B7AF-A93E-2019-5E02C401E564}"/>
              </a:ext>
            </a:extLst>
          </p:cNvPr>
          <p:cNvCxnSpPr>
            <a:stCxn id="8" idx="6"/>
            <a:endCxn id="10" idx="3"/>
          </p:cNvCxnSpPr>
          <p:nvPr/>
        </p:nvCxnSpPr>
        <p:spPr>
          <a:xfrm flipV="1">
            <a:off x="3873916" y="3413191"/>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77181004-7FEF-82F1-7DF8-5F8FD079A1BD}"/>
              </a:ext>
            </a:extLst>
          </p:cNvPr>
          <p:cNvCxnSpPr>
            <a:cxnSpLocks/>
            <a:stCxn id="50" idx="3"/>
            <a:endCxn id="4" idx="2"/>
          </p:cNvCxnSpPr>
          <p:nvPr/>
        </p:nvCxnSpPr>
        <p:spPr>
          <a:xfrm>
            <a:off x="2179283" y="3177167"/>
            <a:ext cx="1254065" cy="8026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50C3E17C-7BCD-F9E9-76E5-2C81AAC1F72E}"/>
              </a:ext>
            </a:extLst>
          </p:cNvPr>
          <p:cNvCxnSpPr>
            <a:cxnSpLocks/>
            <a:stCxn id="50" idx="3"/>
            <a:endCxn id="6" idx="1"/>
          </p:cNvCxnSpPr>
          <p:nvPr/>
        </p:nvCxnSpPr>
        <p:spPr>
          <a:xfrm>
            <a:off x="2179283" y="3177167"/>
            <a:ext cx="1318585" cy="693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E5413A28-3DAA-B269-3A42-4DB85FBD84E7}"/>
              </a:ext>
            </a:extLst>
          </p:cNvPr>
          <p:cNvCxnSpPr>
            <a:cxnSpLocks/>
            <a:stCxn id="50" idx="3"/>
            <a:endCxn id="8" idx="1"/>
          </p:cNvCxnSpPr>
          <p:nvPr/>
        </p:nvCxnSpPr>
        <p:spPr>
          <a:xfrm>
            <a:off x="2179283" y="3177167"/>
            <a:ext cx="1318585" cy="146863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77CD8CDB-4880-0ACA-0A15-F05548039665}"/>
              </a:ext>
            </a:extLst>
          </p:cNvPr>
          <p:cNvCxnSpPr>
            <a:cxnSpLocks/>
            <a:stCxn id="51" idx="3"/>
            <a:endCxn id="4" idx="2"/>
          </p:cNvCxnSpPr>
          <p:nvPr/>
        </p:nvCxnSpPr>
        <p:spPr>
          <a:xfrm flipV="1">
            <a:off x="2174740" y="3257427"/>
            <a:ext cx="1258608" cy="44491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30633902-705F-B883-F527-1F1C1C2C30C2}"/>
              </a:ext>
            </a:extLst>
          </p:cNvPr>
          <p:cNvCxnSpPr>
            <a:cxnSpLocks/>
            <a:stCxn id="51" idx="3"/>
            <a:endCxn id="6" idx="2"/>
          </p:cNvCxnSpPr>
          <p:nvPr/>
        </p:nvCxnSpPr>
        <p:spPr>
          <a:xfrm>
            <a:off x="2174740" y="3702342"/>
            <a:ext cx="1258608" cy="3242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551384E6-EEF1-D05C-DADF-DF5F32002193}"/>
              </a:ext>
            </a:extLst>
          </p:cNvPr>
          <p:cNvCxnSpPr>
            <a:cxnSpLocks/>
            <a:stCxn id="51" idx="3"/>
            <a:endCxn id="8" idx="2"/>
          </p:cNvCxnSpPr>
          <p:nvPr/>
        </p:nvCxnSpPr>
        <p:spPr>
          <a:xfrm>
            <a:off x="2174740" y="3702342"/>
            <a:ext cx="1258608" cy="109922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9B7F097-C8C7-01CF-69A4-FB989A1BF5C8}"/>
              </a:ext>
            </a:extLst>
          </p:cNvPr>
          <p:cNvCxnSpPr>
            <a:cxnSpLocks/>
            <a:stCxn id="52" idx="3"/>
            <a:endCxn id="4" idx="3"/>
          </p:cNvCxnSpPr>
          <p:nvPr/>
        </p:nvCxnSpPr>
        <p:spPr>
          <a:xfrm flipV="1">
            <a:off x="2171106" y="3413191"/>
            <a:ext cx="1326762" cy="85278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2D53DDEA-B58D-047C-8746-B3E6C4D9B032}"/>
              </a:ext>
            </a:extLst>
          </p:cNvPr>
          <p:cNvCxnSpPr>
            <a:cxnSpLocks/>
            <a:stCxn id="52" idx="3"/>
            <a:endCxn id="6" idx="2"/>
          </p:cNvCxnSpPr>
          <p:nvPr/>
        </p:nvCxnSpPr>
        <p:spPr>
          <a:xfrm flipV="1">
            <a:off x="2171106" y="4026549"/>
            <a:ext cx="1262242" cy="2394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D8EE29C1-F5DE-9A8C-5CFB-3110848C78D9}"/>
              </a:ext>
            </a:extLst>
          </p:cNvPr>
          <p:cNvCxnSpPr>
            <a:cxnSpLocks/>
            <a:stCxn id="54" idx="3"/>
            <a:endCxn id="8" idx="2"/>
          </p:cNvCxnSpPr>
          <p:nvPr/>
        </p:nvCxnSpPr>
        <p:spPr>
          <a:xfrm flipV="1">
            <a:off x="2173528" y="4801566"/>
            <a:ext cx="1259820" cy="60936"/>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8" name="Straight Arrow Connector 37">
            <a:extLst>
              <a:ext uri="{FF2B5EF4-FFF2-40B4-BE49-F238E27FC236}">
                <a16:creationId xmlns:a16="http://schemas.microsoft.com/office/drawing/2014/main" id="{46D09A53-2BC0-B0A4-5C3D-D6854C8E2B34}"/>
              </a:ext>
            </a:extLst>
          </p:cNvPr>
          <p:cNvCxnSpPr>
            <a:cxnSpLocks/>
            <a:stCxn id="54" idx="3"/>
            <a:endCxn id="6" idx="3"/>
          </p:cNvCxnSpPr>
          <p:nvPr/>
        </p:nvCxnSpPr>
        <p:spPr>
          <a:xfrm flipV="1">
            <a:off x="2173528" y="4182313"/>
            <a:ext cx="1324340" cy="68018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9" name="Straight Arrow Connector 38">
            <a:extLst>
              <a:ext uri="{FF2B5EF4-FFF2-40B4-BE49-F238E27FC236}">
                <a16:creationId xmlns:a16="http://schemas.microsoft.com/office/drawing/2014/main" id="{1BDC76CF-DB42-4AB5-298B-74D5B6D84CD3}"/>
              </a:ext>
            </a:extLst>
          </p:cNvPr>
          <p:cNvCxnSpPr>
            <a:cxnSpLocks/>
            <a:stCxn id="52" idx="3"/>
            <a:endCxn id="8" idx="2"/>
          </p:cNvCxnSpPr>
          <p:nvPr/>
        </p:nvCxnSpPr>
        <p:spPr>
          <a:xfrm>
            <a:off x="2171106" y="4265972"/>
            <a:ext cx="1262242" cy="53559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0" name="Straight Arrow Connector 39">
            <a:extLst>
              <a:ext uri="{FF2B5EF4-FFF2-40B4-BE49-F238E27FC236}">
                <a16:creationId xmlns:a16="http://schemas.microsoft.com/office/drawing/2014/main" id="{B1FEA46F-BBC4-B8DE-C34F-257C1ED37CDF}"/>
              </a:ext>
            </a:extLst>
          </p:cNvPr>
          <p:cNvCxnSpPr>
            <a:cxnSpLocks/>
            <a:stCxn id="54" idx="3"/>
            <a:endCxn id="4" idx="3"/>
          </p:cNvCxnSpPr>
          <p:nvPr/>
        </p:nvCxnSpPr>
        <p:spPr>
          <a:xfrm flipV="1">
            <a:off x="2173528" y="3413191"/>
            <a:ext cx="1324340" cy="144931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959EBA96-3E78-399A-419B-A791CA5CC024}"/>
              </a:ext>
            </a:extLst>
          </p:cNvPr>
          <p:cNvCxnSpPr>
            <a:cxnSpLocks/>
            <a:stCxn id="14" idx="6"/>
            <a:endCxn id="16" idx="3"/>
          </p:cNvCxnSpPr>
          <p:nvPr/>
        </p:nvCxnSpPr>
        <p:spPr>
          <a:xfrm flipV="1">
            <a:off x="5549093" y="4182313"/>
            <a:ext cx="851871"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0C3B0BBE-FC36-B2E6-D6E3-3FADF90FC5BF}"/>
              </a:ext>
            </a:extLst>
          </p:cNvPr>
          <p:cNvCxnSpPr>
            <a:stCxn id="12" idx="6"/>
            <a:endCxn id="16" idx="2"/>
          </p:cNvCxnSpPr>
          <p:nvPr/>
        </p:nvCxnSpPr>
        <p:spPr>
          <a:xfrm>
            <a:off x="5549093" y="4026549"/>
            <a:ext cx="787351"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133E62E-A4D5-736E-CE2A-3F55AF497CE8}"/>
              </a:ext>
            </a:extLst>
          </p:cNvPr>
          <p:cNvCxnSpPr>
            <a:stCxn id="10" idx="6"/>
            <a:endCxn id="16" idx="1"/>
          </p:cNvCxnSpPr>
          <p:nvPr/>
        </p:nvCxnSpPr>
        <p:spPr>
          <a:xfrm>
            <a:off x="5549093" y="3257427"/>
            <a:ext cx="851871"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958B7CA7-B68B-1705-CC36-2E2616EDA9C2}"/>
              </a:ext>
            </a:extLst>
          </p:cNvPr>
          <p:cNvCxnSpPr>
            <a:stCxn id="16" idx="6"/>
          </p:cNvCxnSpPr>
          <p:nvPr/>
        </p:nvCxnSpPr>
        <p:spPr>
          <a:xfrm>
            <a:off x="6777012" y="4026549"/>
            <a:ext cx="227100" cy="297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7870C736-82DB-3E19-33FE-FBC593E5DE1B}"/>
              </a:ext>
            </a:extLst>
          </p:cNvPr>
          <p:cNvCxnSpPr>
            <a:cxnSpLocks/>
            <a:stCxn id="6" idx="6"/>
            <a:endCxn id="14" idx="2"/>
          </p:cNvCxnSpPr>
          <p:nvPr/>
        </p:nvCxnSpPr>
        <p:spPr>
          <a:xfrm>
            <a:off x="3873916" y="4026549"/>
            <a:ext cx="1234609" cy="7750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C6BD9574-8051-94A3-81A1-9C6E90D52FD3}"/>
              </a:ext>
            </a:extLst>
          </p:cNvPr>
          <p:cNvCxnSpPr>
            <a:cxnSpLocks/>
            <a:stCxn id="8" idx="6"/>
          </p:cNvCxnSpPr>
          <p:nvPr/>
        </p:nvCxnSpPr>
        <p:spPr>
          <a:xfrm flipV="1">
            <a:off x="3873916" y="4182313"/>
            <a:ext cx="1342674"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7" name="TextBox 46">
            <a:extLst>
              <a:ext uri="{FF2B5EF4-FFF2-40B4-BE49-F238E27FC236}">
                <a16:creationId xmlns:a16="http://schemas.microsoft.com/office/drawing/2014/main" id="{75BBF766-3B6D-A087-7AA2-F8EFAB319CC8}"/>
              </a:ext>
            </a:extLst>
          </p:cNvPr>
          <p:cNvSpPr txBox="1"/>
          <p:nvPr/>
        </p:nvSpPr>
        <p:spPr>
          <a:xfrm rot="16200000">
            <a:off x="1949627" y="3876273"/>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8" name="TextBox 47">
            <a:extLst>
              <a:ext uri="{FF2B5EF4-FFF2-40B4-BE49-F238E27FC236}">
                <a16:creationId xmlns:a16="http://schemas.microsoft.com/office/drawing/2014/main" id="{F0C80524-F827-171D-C65D-C2D0F21AF4CD}"/>
              </a:ext>
            </a:extLst>
          </p:cNvPr>
          <p:cNvSpPr txBox="1"/>
          <p:nvPr/>
        </p:nvSpPr>
        <p:spPr>
          <a:xfrm rot="16200000">
            <a:off x="3598321" y="387627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9" name="TextBox 48">
            <a:extLst>
              <a:ext uri="{FF2B5EF4-FFF2-40B4-BE49-F238E27FC236}">
                <a16:creationId xmlns:a16="http://schemas.microsoft.com/office/drawing/2014/main" id="{FA63D150-21AA-5723-0BF7-AD660B310DB6}"/>
              </a:ext>
            </a:extLst>
          </p:cNvPr>
          <p:cNvSpPr txBox="1"/>
          <p:nvPr/>
        </p:nvSpPr>
        <p:spPr>
          <a:xfrm rot="16200000">
            <a:off x="4966005" y="3871704"/>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75971-3A18-5AAA-AE62-C7C615EA217C}"/>
                  </a:ext>
                </a:extLst>
              </p:cNvPr>
              <p:cNvSpPr txBox="1"/>
              <p:nvPr/>
            </p:nvSpPr>
            <p:spPr>
              <a:xfrm>
                <a:off x="1970956" y="3069445"/>
                <a:ext cx="2083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0" name="TextBox 49">
                <a:extLst>
                  <a:ext uri="{FF2B5EF4-FFF2-40B4-BE49-F238E27FC236}">
                    <a16:creationId xmlns:a16="http://schemas.microsoft.com/office/drawing/2014/main" id="{0C875971-3A18-5AAA-AE62-C7C615EA217C}"/>
                  </a:ext>
                </a:extLst>
              </p:cNvPr>
              <p:cNvSpPr txBox="1">
                <a:spLocks noRot="1" noChangeAspect="1" noMove="1" noResize="1" noEditPoints="1" noAdjustHandles="1" noChangeArrowheads="1" noChangeShapeType="1" noTextEdit="1"/>
              </p:cNvSpPr>
              <p:nvPr/>
            </p:nvSpPr>
            <p:spPr>
              <a:xfrm>
                <a:off x="1970956" y="3069445"/>
                <a:ext cx="208327" cy="215444"/>
              </a:xfrm>
              <a:prstGeom prst="rect">
                <a:avLst/>
              </a:prstGeom>
              <a:blipFill>
                <a:blip r:embed="rId3"/>
                <a:stretch>
                  <a:fillRect l="-11765" r="-58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84F8518-AB48-4CFC-4360-33274CB367AC}"/>
                  </a:ext>
                </a:extLst>
              </p:cNvPr>
              <p:cNvSpPr txBox="1"/>
              <p:nvPr/>
            </p:nvSpPr>
            <p:spPr>
              <a:xfrm>
                <a:off x="1962246" y="359462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2</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1" name="TextBox 50">
                <a:extLst>
                  <a:ext uri="{FF2B5EF4-FFF2-40B4-BE49-F238E27FC236}">
                    <a16:creationId xmlns:a16="http://schemas.microsoft.com/office/drawing/2014/main" id="{F84F8518-AB48-4CFC-4360-33274CB367AC}"/>
                  </a:ext>
                </a:extLst>
              </p:cNvPr>
              <p:cNvSpPr txBox="1">
                <a:spLocks noRot="1" noChangeAspect="1" noMove="1" noResize="1" noEditPoints="1" noAdjustHandles="1" noChangeArrowheads="1" noChangeShapeType="1" noTextEdit="1"/>
              </p:cNvSpPr>
              <p:nvPr/>
            </p:nvSpPr>
            <p:spPr>
              <a:xfrm>
                <a:off x="1962246" y="3594620"/>
                <a:ext cx="212494" cy="215444"/>
              </a:xfrm>
              <a:prstGeom prst="rect">
                <a:avLst/>
              </a:prstGeom>
              <a:blipFill>
                <a:blip r:embed="rId4"/>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5414B4D-FCF8-8312-909D-96B17C060B09}"/>
                  </a:ext>
                </a:extLst>
              </p:cNvPr>
              <p:cNvSpPr txBox="1"/>
              <p:nvPr/>
            </p:nvSpPr>
            <p:spPr>
              <a:xfrm>
                <a:off x="1958612" y="415825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3</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2" name="TextBox 51">
                <a:extLst>
                  <a:ext uri="{FF2B5EF4-FFF2-40B4-BE49-F238E27FC236}">
                    <a16:creationId xmlns:a16="http://schemas.microsoft.com/office/drawing/2014/main" id="{A5414B4D-FCF8-8312-909D-96B17C060B09}"/>
                  </a:ext>
                </a:extLst>
              </p:cNvPr>
              <p:cNvSpPr txBox="1">
                <a:spLocks noRot="1" noChangeAspect="1" noMove="1" noResize="1" noEditPoints="1" noAdjustHandles="1" noChangeArrowheads="1" noChangeShapeType="1" noTextEdit="1"/>
              </p:cNvSpPr>
              <p:nvPr/>
            </p:nvSpPr>
            <p:spPr>
              <a:xfrm>
                <a:off x="1958612" y="4158250"/>
                <a:ext cx="212494" cy="215444"/>
              </a:xfrm>
              <a:prstGeom prst="rect">
                <a:avLst/>
              </a:prstGeom>
              <a:blipFill>
                <a:blip r:embed="rId5"/>
                <a:stretch>
                  <a:fillRect l="-11429"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462D30A-F273-3952-CE3B-5024EBA45A03}"/>
                  </a:ext>
                </a:extLst>
              </p:cNvPr>
              <p:cNvSpPr txBox="1"/>
              <p:nvPr/>
            </p:nvSpPr>
            <p:spPr>
              <a:xfrm>
                <a:off x="1961034" y="475478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4</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A462D30A-F273-3952-CE3B-5024EBA45A03}"/>
                  </a:ext>
                </a:extLst>
              </p:cNvPr>
              <p:cNvSpPr txBox="1">
                <a:spLocks noRot="1" noChangeAspect="1" noMove="1" noResize="1" noEditPoints="1" noAdjustHandles="1" noChangeArrowheads="1" noChangeShapeType="1" noTextEdit="1"/>
              </p:cNvSpPr>
              <p:nvPr/>
            </p:nvSpPr>
            <p:spPr>
              <a:xfrm>
                <a:off x="1961034" y="4754780"/>
                <a:ext cx="212494" cy="215444"/>
              </a:xfrm>
              <a:prstGeom prst="rect">
                <a:avLst/>
              </a:prstGeom>
              <a:blipFill>
                <a:blip r:embed="rId6"/>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5C52BD1-0DCE-E00A-CA12-0DF6AA46F075}"/>
                  </a:ext>
                </a:extLst>
              </p:cNvPr>
              <p:cNvSpPr txBox="1"/>
              <p:nvPr/>
            </p:nvSpPr>
            <p:spPr>
              <a:xfrm>
                <a:off x="7050367" y="3889392"/>
                <a:ext cx="498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5" name="TextBox 54">
                <a:extLst>
                  <a:ext uri="{FF2B5EF4-FFF2-40B4-BE49-F238E27FC236}">
                    <a16:creationId xmlns:a16="http://schemas.microsoft.com/office/drawing/2014/main" id="{35C52BD1-0DCE-E00A-CA12-0DF6AA46F075}"/>
                  </a:ext>
                </a:extLst>
              </p:cNvPr>
              <p:cNvSpPr txBox="1">
                <a:spLocks noRot="1" noChangeAspect="1" noMove="1" noResize="1" noEditPoints="1" noAdjustHandles="1" noChangeArrowheads="1" noChangeShapeType="1" noTextEdit="1"/>
              </p:cNvSpPr>
              <p:nvPr/>
            </p:nvSpPr>
            <p:spPr>
              <a:xfrm>
                <a:off x="7050367" y="3889392"/>
                <a:ext cx="498790" cy="215444"/>
              </a:xfrm>
              <a:prstGeom prst="rect">
                <a:avLst/>
              </a:prstGeom>
              <a:blipFill>
                <a:blip r:embed="rId7"/>
                <a:stretch>
                  <a:fillRect l="-8642" r="-8642"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52B5A37-EA1A-3FB8-C48F-BE5D04A277E3}"/>
                  </a:ext>
                </a:extLst>
              </p:cNvPr>
              <p:cNvSpPr txBox="1"/>
              <p:nvPr/>
            </p:nvSpPr>
            <p:spPr>
              <a:xfrm>
                <a:off x="-27744" y="3883212"/>
                <a:ext cx="197114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𝐱</m:t>
                      </m:r>
                      <m:r>
                        <a:rPr lang="en-US" sz="1200" smtClean="0">
                          <a:latin typeface="Cambria Math" panose="02040503050406030204" pitchFamily="18" charset="0"/>
                        </a:rPr>
                        <m:t>=</m:t>
                      </m:r>
                      <m:d>
                        <m:dPr>
                          <m:ctrlPr>
                            <a:rPr lang="en-U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1</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a:latin typeface="Cambria Math" panose="02040503050406030204" pitchFamily="18" charset="0"/>
                                </a:rPr>
                                <m:t>2</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3</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4</m:t>
                              </m:r>
                            </m:sub>
                          </m:sSub>
                        </m:e>
                      </m:d>
                      <m:r>
                        <a:rPr lang="en-US" sz="1200" smtClean="0">
                          <a:latin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a:rPr lang="en-US" sz="1200" smtClean="0">
                              <a:latin typeface="Cambria Math" panose="02040503050406030204" pitchFamily="18" charset="0"/>
                              <a:ea typeface="Cambria Math" panose="02040503050406030204" pitchFamily="18" charset="0"/>
                            </a:rPr>
                            <m:t>ℝ</m:t>
                          </m:r>
                        </m:e>
                        <m:sup>
                          <m:r>
                            <a:rPr lang="en-US" sz="1200" smtClean="0">
                              <a:latin typeface="Cambria Math" panose="02040503050406030204" pitchFamily="18" charset="0"/>
                              <a:ea typeface="Cambria Math" panose="02040503050406030204" pitchFamily="18" charset="0"/>
                            </a:rPr>
                            <m:t>4</m:t>
                          </m:r>
                        </m:sup>
                      </m:sSup>
                    </m:oMath>
                  </m:oMathPara>
                </a14:m>
                <a:endParaRPr lang="en-US" sz="12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9" name="TextBox 58">
                <a:extLst>
                  <a:ext uri="{FF2B5EF4-FFF2-40B4-BE49-F238E27FC236}">
                    <a16:creationId xmlns:a16="http://schemas.microsoft.com/office/drawing/2014/main" id="{652B5A37-EA1A-3FB8-C48F-BE5D04A277E3}"/>
                  </a:ext>
                </a:extLst>
              </p:cNvPr>
              <p:cNvSpPr txBox="1">
                <a:spLocks noRot="1" noChangeAspect="1" noMove="1" noResize="1" noEditPoints="1" noAdjustHandles="1" noChangeArrowheads="1" noChangeShapeType="1" noTextEdit="1"/>
              </p:cNvSpPr>
              <p:nvPr/>
            </p:nvSpPr>
            <p:spPr>
              <a:xfrm>
                <a:off x="-27744" y="3883212"/>
                <a:ext cx="1971141" cy="276999"/>
              </a:xfrm>
              <a:prstGeom prst="rect">
                <a:avLst/>
              </a:prstGeom>
              <a:blipFill>
                <a:blip r:embed="rId8"/>
                <a:stretch>
                  <a:fillRect/>
                </a:stretch>
              </a:blipFill>
            </p:spPr>
            <p:txBody>
              <a:bodyPr/>
              <a:lstStyle/>
              <a:p>
                <a:r>
                  <a:rPr lang="en-US">
                    <a:noFill/>
                  </a:rPr>
                  <a:t> </a:t>
                </a:r>
              </a:p>
            </p:txBody>
          </p:sp>
        </mc:Fallback>
      </mc:AlternateContent>
      <p:sp>
        <p:nvSpPr>
          <p:cNvPr id="18" name="Line 57">
            <a:extLst>
              <a:ext uri="{FF2B5EF4-FFF2-40B4-BE49-F238E27FC236}">
                <a16:creationId xmlns:a16="http://schemas.microsoft.com/office/drawing/2014/main" id="{DFBBE925-4CE9-6026-3B48-A425379BBD4D}"/>
              </a:ext>
            </a:extLst>
          </p:cNvPr>
          <p:cNvSpPr>
            <a:spLocks noChangeShapeType="1"/>
          </p:cNvSpPr>
          <p:nvPr/>
        </p:nvSpPr>
        <p:spPr bwMode="auto">
          <a:xfrm rot="720175" flipH="1">
            <a:off x="6283440" y="2123027"/>
            <a:ext cx="1285334" cy="549942"/>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9" name="Line 57">
            <a:extLst>
              <a:ext uri="{FF2B5EF4-FFF2-40B4-BE49-F238E27FC236}">
                <a16:creationId xmlns:a16="http://schemas.microsoft.com/office/drawing/2014/main" id="{2F947795-A324-13CC-B1E9-D3C3480CC9C2}"/>
              </a:ext>
            </a:extLst>
          </p:cNvPr>
          <p:cNvSpPr>
            <a:spLocks noChangeShapeType="1"/>
          </p:cNvSpPr>
          <p:nvPr/>
        </p:nvSpPr>
        <p:spPr bwMode="auto">
          <a:xfrm rot="720175" flipH="1">
            <a:off x="6550003" y="1792265"/>
            <a:ext cx="1326527" cy="996305"/>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20" name="Line 51">
            <a:extLst>
              <a:ext uri="{FF2B5EF4-FFF2-40B4-BE49-F238E27FC236}">
                <a16:creationId xmlns:a16="http://schemas.microsoft.com/office/drawing/2014/main" id="{DDF4D73F-0EAF-E1AB-20F5-DF88244EDF5A}"/>
              </a:ext>
            </a:extLst>
          </p:cNvPr>
          <p:cNvSpPr>
            <a:spLocks noChangeShapeType="1"/>
          </p:cNvSpPr>
          <p:nvPr/>
        </p:nvSpPr>
        <p:spPr bwMode="auto">
          <a:xfrm>
            <a:off x="5980753" y="1020955"/>
            <a:ext cx="0" cy="1704921"/>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21" name="Line 52">
            <a:extLst>
              <a:ext uri="{FF2B5EF4-FFF2-40B4-BE49-F238E27FC236}">
                <a16:creationId xmlns:a16="http://schemas.microsoft.com/office/drawing/2014/main" id="{92143634-991F-92FA-630A-BAC3B9A17290}"/>
              </a:ext>
            </a:extLst>
          </p:cNvPr>
          <p:cNvSpPr>
            <a:spLocks noChangeShapeType="1"/>
          </p:cNvSpPr>
          <p:nvPr/>
        </p:nvSpPr>
        <p:spPr bwMode="auto">
          <a:xfrm>
            <a:off x="5980753" y="2708459"/>
            <a:ext cx="249926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3" name="Text Box 54">
                <a:extLst>
                  <a:ext uri="{FF2B5EF4-FFF2-40B4-BE49-F238E27FC236}">
                    <a16:creationId xmlns:a16="http://schemas.microsoft.com/office/drawing/2014/main" id="{B7ED2B7F-B8E8-7FE6-82DF-8CB3E79776FB}"/>
                  </a:ext>
                </a:extLst>
              </p:cNvPr>
              <p:cNvSpPr txBox="1">
                <a:spLocks noChangeArrowheads="1"/>
              </p:cNvSpPr>
              <p:nvPr/>
            </p:nvSpPr>
            <p:spPr bwMode="auto">
              <a:xfrm>
                <a:off x="5053624" y="1283420"/>
                <a:ext cx="967573" cy="338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ea typeface="Cambria Math" panose="02040503050406030204" pitchFamily="18" charset="0"/>
                        </a:rPr>
                        <m:t>ℒ</m:t>
                      </m:r>
                      <m:d>
                        <m:dPr>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𝐷</m:t>
                          </m:r>
                          <m:r>
                            <a:rPr lang="en-US" sz="1600">
                              <a:latin typeface="Cambria Math" panose="02040503050406030204" pitchFamily="18" charset="0"/>
                              <a:ea typeface="Cambria Math" panose="02040503050406030204" pitchFamily="18" charset="0"/>
                            </a:rPr>
                            <m:t>;</m:t>
                          </m:r>
                          <m:r>
                            <a:rPr lang="en-US" sz="1600">
                              <a:solidFill>
                                <a:srgbClr val="C00000"/>
                              </a:solidFill>
                              <a:latin typeface="Cambria Math" panose="02040503050406030204" pitchFamily="18" charset="0"/>
                            </a:rPr>
                            <m:t>𝐖</m:t>
                          </m:r>
                        </m:e>
                      </m:d>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3" name="Text Box 54">
                <a:extLst>
                  <a:ext uri="{FF2B5EF4-FFF2-40B4-BE49-F238E27FC236}">
                    <a16:creationId xmlns:a16="http://schemas.microsoft.com/office/drawing/2014/main" id="{B7ED2B7F-B8E8-7FE6-82DF-8CB3E79776FB}"/>
                  </a:ext>
                </a:extLst>
              </p:cNvPr>
              <p:cNvSpPr txBox="1">
                <a:spLocks noRot="1" noChangeAspect="1" noMove="1" noResize="1" noEditPoints="1" noAdjustHandles="1" noChangeArrowheads="1" noChangeShapeType="1" noTextEdit="1"/>
              </p:cNvSpPr>
              <p:nvPr/>
            </p:nvSpPr>
            <p:spPr bwMode="auto">
              <a:xfrm>
                <a:off x="5053624" y="1283420"/>
                <a:ext cx="967573" cy="338554"/>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6" name="Freeform 55">
            <a:extLst>
              <a:ext uri="{FF2B5EF4-FFF2-40B4-BE49-F238E27FC236}">
                <a16:creationId xmlns:a16="http://schemas.microsoft.com/office/drawing/2014/main" id="{08B5CE89-4088-808C-1C13-273CF71791C3}"/>
              </a:ext>
            </a:extLst>
          </p:cNvPr>
          <p:cNvSpPr>
            <a:spLocks/>
          </p:cNvSpPr>
          <p:nvPr/>
        </p:nvSpPr>
        <p:spPr bwMode="auto">
          <a:xfrm>
            <a:off x="6043810" y="1228980"/>
            <a:ext cx="2369148" cy="1229657"/>
          </a:xfrm>
          <a:custGeom>
            <a:avLst/>
            <a:gdLst>
              <a:gd name="T0" fmla="*/ 0 w 2367"/>
              <a:gd name="T1" fmla="*/ 0 h 1770"/>
              <a:gd name="T2" fmla="*/ 528 w 2367"/>
              <a:gd name="T3" fmla="*/ 1584 h 1770"/>
              <a:gd name="T4" fmla="*/ 1650 w 2367"/>
              <a:gd name="T5" fmla="*/ 1116 h 1770"/>
              <a:gd name="T6" fmla="*/ 2367 w 2367"/>
              <a:gd name="T7" fmla="*/ 56 h 1770"/>
            </a:gdLst>
            <a:ahLst/>
            <a:cxnLst>
              <a:cxn ang="0">
                <a:pos x="T0" y="T1"/>
              </a:cxn>
              <a:cxn ang="0">
                <a:pos x="T2" y="T3"/>
              </a:cxn>
              <a:cxn ang="0">
                <a:pos x="T4" y="T5"/>
              </a:cxn>
              <a:cxn ang="0">
                <a:pos x="T6" y="T7"/>
              </a:cxn>
            </a:cxnLst>
            <a:rect l="0" t="0" r="r" b="b"/>
            <a:pathLst>
              <a:path w="2367" h="1770">
                <a:moveTo>
                  <a:pt x="0" y="0"/>
                </a:moveTo>
                <a:cubicBezTo>
                  <a:pt x="120" y="668"/>
                  <a:pt x="253" y="1398"/>
                  <a:pt x="528" y="1584"/>
                </a:cubicBezTo>
                <a:cubicBezTo>
                  <a:pt x="803" y="1770"/>
                  <a:pt x="1344" y="1371"/>
                  <a:pt x="1650" y="1116"/>
                </a:cubicBezTo>
                <a:cubicBezTo>
                  <a:pt x="1956" y="861"/>
                  <a:pt x="2218" y="277"/>
                  <a:pt x="2367" y="5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57" name="Line 56">
            <a:extLst>
              <a:ext uri="{FF2B5EF4-FFF2-40B4-BE49-F238E27FC236}">
                <a16:creationId xmlns:a16="http://schemas.microsoft.com/office/drawing/2014/main" id="{B9288E37-4901-69CC-20DE-58C3061C22DC}"/>
              </a:ext>
            </a:extLst>
          </p:cNvPr>
          <p:cNvSpPr>
            <a:spLocks noChangeShapeType="1"/>
          </p:cNvSpPr>
          <p:nvPr/>
        </p:nvSpPr>
        <p:spPr bwMode="auto">
          <a:xfrm flipH="1">
            <a:off x="7148811" y="1365869"/>
            <a:ext cx="1345220" cy="110132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58" name="Line 57">
            <a:extLst>
              <a:ext uri="{FF2B5EF4-FFF2-40B4-BE49-F238E27FC236}">
                <a16:creationId xmlns:a16="http://schemas.microsoft.com/office/drawing/2014/main" id="{F9FBEBCC-3B7A-CA22-8212-776B0D6DBACA}"/>
              </a:ext>
            </a:extLst>
          </p:cNvPr>
          <p:cNvSpPr>
            <a:spLocks noChangeShapeType="1"/>
          </p:cNvSpPr>
          <p:nvPr/>
        </p:nvSpPr>
        <p:spPr bwMode="auto">
          <a:xfrm rot="720175" flipH="1">
            <a:off x="6818941" y="1605026"/>
            <a:ext cx="1237644" cy="113954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0" name="Line 60">
            <a:extLst>
              <a:ext uri="{FF2B5EF4-FFF2-40B4-BE49-F238E27FC236}">
                <a16:creationId xmlns:a16="http://schemas.microsoft.com/office/drawing/2014/main" id="{19A784B0-B907-3CEC-01D6-C59C83DF9872}"/>
              </a:ext>
            </a:extLst>
          </p:cNvPr>
          <p:cNvSpPr>
            <a:spLocks noChangeShapeType="1"/>
          </p:cNvSpPr>
          <p:nvPr/>
        </p:nvSpPr>
        <p:spPr bwMode="auto">
          <a:xfrm flipH="1">
            <a:off x="6716419" y="2647170"/>
            <a:ext cx="13452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1" name="Oval 61">
            <a:extLst>
              <a:ext uri="{FF2B5EF4-FFF2-40B4-BE49-F238E27FC236}">
                <a16:creationId xmlns:a16="http://schemas.microsoft.com/office/drawing/2014/main" id="{6FF70F2E-10A5-7650-1F6B-1335EB5BCDE0}"/>
              </a:ext>
            </a:extLst>
          </p:cNvPr>
          <p:cNvSpPr>
            <a:spLocks noChangeArrowheads="1"/>
          </p:cNvSpPr>
          <p:nvPr/>
        </p:nvSpPr>
        <p:spPr bwMode="auto">
          <a:xfrm>
            <a:off x="7773378"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2" name="Oval 62">
            <a:extLst>
              <a:ext uri="{FF2B5EF4-FFF2-40B4-BE49-F238E27FC236}">
                <a16:creationId xmlns:a16="http://schemas.microsoft.com/office/drawing/2014/main" id="{CCAAB0D2-A695-5BB9-0700-3EAA410960AE}"/>
              </a:ext>
            </a:extLst>
          </p:cNvPr>
          <p:cNvSpPr>
            <a:spLocks noChangeArrowheads="1"/>
          </p:cNvSpPr>
          <p:nvPr/>
        </p:nvSpPr>
        <p:spPr bwMode="auto">
          <a:xfrm>
            <a:off x="7437072"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3" name="Oval 63">
            <a:extLst>
              <a:ext uri="{FF2B5EF4-FFF2-40B4-BE49-F238E27FC236}">
                <a16:creationId xmlns:a16="http://schemas.microsoft.com/office/drawing/2014/main" id="{B50FFAC9-ABDC-139C-56E4-DC956A928624}"/>
              </a:ext>
            </a:extLst>
          </p:cNvPr>
          <p:cNvSpPr>
            <a:spLocks noChangeArrowheads="1"/>
          </p:cNvSpPr>
          <p:nvPr/>
        </p:nvSpPr>
        <p:spPr bwMode="auto">
          <a:xfrm>
            <a:off x="7196855"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4" name="Oval 64">
            <a:extLst>
              <a:ext uri="{FF2B5EF4-FFF2-40B4-BE49-F238E27FC236}">
                <a16:creationId xmlns:a16="http://schemas.microsoft.com/office/drawing/2014/main" id="{D03B8289-1B0D-582F-D74A-5135049E2E56}"/>
              </a:ext>
            </a:extLst>
          </p:cNvPr>
          <p:cNvSpPr>
            <a:spLocks noChangeArrowheads="1"/>
          </p:cNvSpPr>
          <p:nvPr/>
        </p:nvSpPr>
        <p:spPr bwMode="auto">
          <a:xfrm>
            <a:off x="6860551" y="268524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65" name="Text Box 65">
                <a:extLst>
                  <a:ext uri="{FF2B5EF4-FFF2-40B4-BE49-F238E27FC236}">
                    <a16:creationId xmlns:a16="http://schemas.microsoft.com/office/drawing/2014/main" id="{6ACA9480-4376-58BA-4D07-8FDEEF62E2C0}"/>
                  </a:ext>
                </a:extLst>
              </p:cNvPr>
              <p:cNvSpPr txBox="1">
                <a:spLocks noChangeArrowheads="1"/>
              </p:cNvSpPr>
              <p:nvPr/>
            </p:nvSpPr>
            <p:spPr bwMode="auto">
              <a:xfrm>
                <a:off x="8428483" y="2531145"/>
                <a:ext cx="417101"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500" smtClean="0">
                          <a:solidFill>
                            <a:srgbClr val="C00000"/>
                          </a:solidFill>
                          <a:latin typeface="Cambria Math" panose="02040503050406030204" pitchFamily="18" charset="0"/>
                        </a:rPr>
                        <m:t>𝐖</m:t>
                      </m:r>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5" name="Text Box 65">
                <a:extLst>
                  <a:ext uri="{FF2B5EF4-FFF2-40B4-BE49-F238E27FC236}">
                    <a16:creationId xmlns:a16="http://schemas.microsoft.com/office/drawing/2014/main" id="{6ACA9480-4376-58BA-4D07-8FDEEF62E2C0}"/>
                  </a:ext>
                </a:extLst>
              </p:cNvPr>
              <p:cNvSpPr txBox="1">
                <a:spLocks noRot="1" noChangeAspect="1" noMove="1" noResize="1" noEditPoints="1" noAdjustHandles="1" noChangeArrowheads="1" noChangeShapeType="1" noTextEdit="1"/>
              </p:cNvSpPr>
              <p:nvPr/>
            </p:nvSpPr>
            <p:spPr bwMode="auto">
              <a:xfrm>
                <a:off x="8428483" y="2531145"/>
                <a:ext cx="417101" cy="323165"/>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68">
                <a:extLst>
                  <a:ext uri="{FF2B5EF4-FFF2-40B4-BE49-F238E27FC236}">
                    <a16:creationId xmlns:a16="http://schemas.microsoft.com/office/drawing/2014/main" id="{3F03EF61-25AE-36F1-CD96-769C3869D3A0}"/>
                  </a:ext>
                </a:extLst>
              </p:cNvPr>
              <p:cNvSpPr txBox="1">
                <a:spLocks noChangeArrowheads="1"/>
              </p:cNvSpPr>
              <p:nvPr/>
            </p:nvSpPr>
            <p:spPr bwMode="auto">
              <a:xfrm>
                <a:off x="6561631" y="2715913"/>
                <a:ext cx="1555747"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3</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2</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1</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sz="1100">
                        <a:solidFill>
                          <a:srgbClr val="C00000"/>
                        </a:solidFill>
                        <a:latin typeface="Cambria Math"/>
                      </a:rPr>
                      <m:t> </m:t>
                    </m:r>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smtClean="0">
                            <a:solidFill>
                              <a:srgbClr val="C00000"/>
                            </a:solidFill>
                            <a:latin typeface="Cambria Math" panose="02040503050406030204" pitchFamily="18" charset="0"/>
                          </a:rPr>
                          <m:t>(</m:t>
                        </m:r>
                        <m:r>
                          <a:rPr lang="en-US" sz="1100">
                            <a:solidFill>
                              <a:srgbClr val="C00000"/>
                            </a:solidFill>
                            <a:latin typeface="Cambria Math"/>
                          </a:rPr>
                          <m:t>0</m:t>
                        </m:r>
                        <m:r>
                          <a:rPr lang="en-US" sz="1100" smtClean="0">
                            <a:solidFill>
                              <a:srgbClr val="C00000"/>
                            </a:solidFill>
                            <a:latin typeface="Cambria Math" panose="02040503050406030204" pitchFamily="18" charset="0"/>
                          </a:rPr>
                          <m:t>)</m:t>
                        </m:r>
                      </m:sup>
                    </m:sSubSup>
                  </m:oMath>
                </a14:m>
                <a:endPar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6" name="Text Box 68">
                <a:extLst>
                  <a:ext uri="{FF2B5EF4-FFF2-40B4-BE49-F238E27FC236}">
                    <a16:creationId xmlns:a16="http://schemas.microsoft.com/office/drawing/2014/main" id="{3F03EF61-25AE-36F1-CD96-769C3869D3A0}"/>
                  </a:ext>
                </a:extLst>
              </p:cNvPr>
              <p:cNvSpPr txBox="1">
                <a:spLocks noRot="1" noChangeAspect="1" noMove="1" noResize="1" noEditPoints="1" noAdjustHandles="1" noChangeArrowheads="1" noChangeShapeType="1" noTextEdit="1"/>
              </p:cNvSpPr>
              <p:nvPr/>
            </p:nvSpPr>
            <p:spPr bwMode="auto">
              <a:xfrm>
                <a:off x="6561631" y="2715913"/>
                <a:ext cx="1555747" cy="311432"/>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399A79E8-6B35-7357-E92C-4E10207B6C43}"/>
              </a:ext>
            </a:extLst>
          </p:cNvPr>
          <p:cNvCxnSpPr/>
          <p:nvPr/>
        </p:nvCxnSpPr>
        <p:spPr>
          <a:xfrm flipV="1">
            <a:off x="7791746" y="1945519"/>
            <a:ext cx="0" cy="76871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CB7C44-9354-9861-DAEA-F5826AD61C85}"/>
              </a:ext>
            </a:extLst>
          </p:cNvPr>
          <p:cNvCxnSpPr/>
          <p:nvPr/>
        </p:nvCxnSpPr>
        <p:spPr>
          <a:xfrm flipV="1">
            <a:off x="7455441" y="2189520"/>
            <a:ext cx="0" cy="535074"/>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901430B-1E7E-F79B-A452-52700F3F6E1D}"/>
              </a:ext>
            </a:extLst>
          </p:cNvPr>
          <p:cNvCxnSpPr/>
          <p:nvPr/>
        </p:nvCxnSpPr>
        <p:spPr>
          <a:xfrm flipV="1">
            <a:off x="7215749" y="2310747"/>
            <a:ext cx="0" cy="399993"/>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CC984AE-3501-D47B-5087-F31486070411}"/>
              </a:ext>
            </a:extLst>
          </p:cNvPr>
          <p:cNvCxnSpPr/>
          <p:nvPr/>
        </p:nvCxnSpPr>
        <p:spPr>
          <a:xfrm flipH="1" flipV="1">
            <a:off x="6878919" y="2431974"/>
            <a:ext cx="857" cy="28223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A9E495D-AC7C-C7F3-5930-33C5685A6E68}"/>
              </a:ext>
            </a:extLst>
          </p:cNvPr>
          <p:cNvSpPr/>
          <p:nvPr/>
        </p:nvSpPr>
        <p:spPr>
          <a:xfrm>
            <a:off x="6854898" y="2381316"/>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72" name="Oval 71">
            <a:extLst>
              <a:ext uri="{FF2B5EF4-FFF2-40B4-BE49-F238E27FC236}">
                <a16:creationId xmlns:a16="http://schemas.microsoft.com/office/drawing/2014/main" id="{D1137176-C698-6E24-591D-457FC457D16C}"/>
              </a:ext>
            </a:extLst>
          </p:cNvPr>
          <p:cNvSpPr/>
          <p:nvPr/>
        </p:nvSpPr>
        <p:spPr>
          <a:xfrm>
            <a:off x="7192715" y="226485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73" name="Oval 72">
            <a:extLst>
              <a:ext uri="{FF2B5EF4-FFF2-40B4-BE49-F238E27FC236}">
                <a16:creationId xmlns:a16="http://schemas.microsoft.com/office/drawing/2014/main" id="{5651CC92-BEED-E4BD-1100-74D626989E05}"/>
              </a:ext>
            </a:extLst>
          </p:cNvPr>
          <p:cNvSpPr/>
          <p:nvPr/>
        </p:nvSpPr>
        <p:spPr>
          <a:xfrm>
            <a:off x="7438294" y="213324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74" name="Oval 73">
            <a:extLst>
              <a:ext uri="{FF2B5EF4-FFF2-40B4-BE49-F238E27FC236}">
                <a16:creationId xmlns:a16="http://schemas.microsoft.com/office/drawing/2014/main" id="{50EEFEDA-6ED2-5609-4251-0FDC5024EB37}"/>
              </a:ext>
            </a:extLst>
          </p:cNvPr>
          <p:cNvSpPr/>
          <p:nvPr/>
        </p:nvSpPr>
        <p:spPr>
          <a:xfrm>
            <a:off x="7770375" y="1913297"/>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43EDD6C3-0AA1-4ACC-F953-F0B261C19DDD}"/>
                  </a:ext>
                </a:extLst>
              </p:cNvPr>
              <p:cNvSpPr txBox="1"/>
              <p:nvPr/>
            </p:nvSpPr>
            <p:spPr>
              <a:xfrm>
                <a:off x="583860" y="1267798"/>
                <a:ext cx="4015540" cy="1037335"/>
              </a:xfrm>
              <a:prstGeom prst="rect">
                <a:avLst/>
              </a:prstGeom>
              <a:noFill/>
            </p:spPr>
            <p:txBody>
              <a:bodyPr wrap="square">
                <a:spAutoFit/>
              </a:bodyPr>
              <a:lstStyle/>
              <a:p>
                <a:pPr marL="0" indent="0">
                  <a:buNone/>
                </a:pPr>
                <a:r>
                  <a:rPr lang="en-US" sz="2000">
                    <a:latin typeface="Corbel" panose="020B0503020204020204" pitchFamily="34" charset="0"/>
                    <a:ea typeface="Tahoma" panose="020B0604030504040204" pitchFamily="34" charset="0"/>
                    <a:cs typeface="Tahoma" panose="020B0604030504040204" pitchFamily="34" charset="0"/>
                  </a:rPr>
                  <a:t>For each sub-parameter </a:t>
                </a:r>
                <a14:m>
                  <m:oMath xmlns:m="http://schemas.openxmlformats.org/officeDocument/2006/math">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𝑊</m:t>
                        </m:r>
                      </m:e>
                      <m:sub>
                        <m:r>
                          <a:rPr lang="en-US" sz="2000" smtClean="0">
                            <a:latin typeface="Cambria Math" panose="02040503050406030204" pitchFamily="18" charset="0"/>
                          </a:rPr>
                          <m:t>𝑖</m:t>
                        </m:r>
                      </m:sub>
                    </m:sSub>
                    <m:r>
                      <a:rPr lang="en-US" sz="2000" smtClean="0">
                        <a:latin typeface="Cambria Math" panose="02040503050406030204" pitchFamily="18" charset="0"/>
                      </a:rPr>
                      <m:t>∈</m:t>
                    </m:r>
                    <m:r>
                      <a:rPr lang="en-US" sz="2000" smtClean="0">
                        <a:latin typeface="Cambria Math" panose="02040503050406030204" pitchFamily="18" charset="0"/>
                      </a:rPr>
                      <m:t>𝐖</m:t>
                    </m:r>
                  </m:oMath>
                </a14:m>
                <a:r>
                  <a:rPr lang="en-US" sz="2000">
                    <a:latin typeface="Corbel" panose="020B0503020204020204" pitchFamily="34" charset="0"/>
                    <a:ea typeface="Tahoma" panose="020B0604030504040204" pitchFamily="34" charset="0"/>
                    <a:cs typeface="Tahoma" panose="020B0604030504040204" pitchFamily="34" charset="0"/>
                  </a:rPr>
                  <a:t>:</a:t>
                </a:r>
              </a:p>
              <a:p>
                <a:pPr marL="0" indent="0">
                  <a:buNone/>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smtClean="0">
                              <a:latin typeface="Cambria Math" panose="02040503050406030204" pitchFamily="18" charset="0"/>
                            </a:rPr>
                            <m:t>𝑊</m:t>
                          </m:r>
                        </m:e>
                        <m:sub>
                          <m:r>
                            <a:rPr lang="en-US" sz="2000">
                              <a:latin typeface="Cambria Math" panose="02040503050406030204" pitchFamily="18" charset="0"/>
                            </a:rPr>
                            <m:t>𝑖</m:t>
                          </m:r>
                        </m:sub>
                        <m:sup>
                          <m:r>
                            <a:rPr lang="en-US" sz="2000" smtClean="0">
                              <a:latin typeface="Cambria Math" panose="02040503050406030204" pitchFamily="18" charset="0"/>
                            </a:rPr>
                            <m:t>(</m:t>
                          </m:r>
                          <m:r>
                            <a:rPr lang="en-US" sz="2000" smtClean="0">
                              <a:latin typeface="Cambria Math" panose="02040503050406030204" pitchFamily="18" charset="0"/>
                            </a:rPr>
                            <m:t>𝑡</m:t>
                          </m:r>
                          <m:r>
                            <a:rPr lang="en-US" sz="2000" smtClean="0">
                              <a:latin typeface="Cambria Math" panose="02040503050406030204" pitchFamily="18" charset="0"/>
                            </a:rPr>
                            <m:t>+1)</m:t>
                          </m:r>
                        </m:sup>
                      </m:sSubSup>
                      <m:r>
                        <a:rPr lang="en-US" sz="2000">
                          <a:latin typeface="Cambria Math" panose="02040503050406030204" pitchFamily="18" charset="0"/>
                        </a:rPr>
                        <m:t>=</m:t>
                      </m:r>
                      <m:sSubSup>
                        <m:sSubSupPr>
                          <m:ctrlPr>
                            <a:rPr lang="en-US" sz="2000" i="1" smtClean="0">
                              <a:latin typeface="Cambria Math" panose="02040503050406030204" pitchFamily="18" charset="0"/>
                            </a:rPr>
                          </m:ctrlPr>
                        </m:sSubSupPr>
                        <m:e>
                          <m:r>
                            <a:rPr lang="en-US" sz="2000">
                              <a:latin typeface="Cambria Math" panose="02040503050406030204" pitchFamily="18" charset="0"/>
                            </a:rPr>
                            <m:t>𝑊</m:t>
                          </m:r>
                        </m:e>
                        <m:sub>
                          <m:r>
                            <a:rPr lang="en-US" sz="2000">
                              <a:latin typeface="Cambria Math" panose="02040503050406030204" pitchFamily="18" charset="0"/>
                            </a:rPr>
                            <m:t>𝑖</m:t>
                          </m:r>
                        </m:sub>
                        <m:sup>
                          <m:r>
                            <a:rPr lang="en-US" sz="2000">
                              <a:latin typeface="Cambria Math" panose="02040503050406030204" pitchFamily="18" charset="0"/>
                            </a:rPr>
                            <m:t>(</m:t>
                          </m:r>
                          <m:r>
                            <a:rPr lang="en-US" sz="2000">
                              <a:latin typeface="Cambria Math" panose="02040503050406030204" pitchFamily="18" charset="0"/>
                            </a:rPr>
                            <m:t>𝑡</m:t>
                          </m:r>
                          <m:r>
                            <a:rPr lang="en-US" sz="2000">
                              <a:latin typeface="Cambria Math" panose="02040503050406030204" pitchFamily="18" charset="0"/>
                            </a:rPr>
                            <m:t>)</m:t>
                          </m:r>
                        </m:sup>
                      </m:sSubSup>
                      <m:r>
                        <a:rPr lang="en-US" sz="2000" smtClean="0">
                          <a:latin typeface="Cambria Math" panose="02040503050406030204" pitchFamily="18" charset="0"/>
                        </a:rPr>
                        <m:t>−</m:t>
                      </m:r>
                      <m:r>
                        <a:rPr lang="en-US" sz="2000" smtClean="0">
                          <a:latin typeface="Cambria Math" panose="02040503050406030204" pitchFamily="18" charset="0"/>
                        </a:rPr>
                        <m:t>𝛼</m:t>
                      </m:r>
                      <m:f>
                        <m:fPr>
                          <m:ctrlPr>
                            <a:rPr lang="en-US" sz="2000" i="1" smtClean="0">
                              <a:latin typeface="Cambria Math" panose="02040503050406030204" pitchFamily="18" charset="0"/>
                            </a:rPr>
                          </m:ctrlPr>
                        </m:fPr>
                        <m:num>
                          <m:r>
                            <a:rPr lang="en-US" sz="2000" smtClean="0">
                              <a:latin typeface="Cambria Math" panose="02040503050406030204" pitchFamily="18" charset="0"/>
                            </a:rPr>
                            <m:t>𝜕</m:t>
                          </m:r>
                          <m:r>
                            <a:rPr lang="en-US" sz="2000">
                              <a:latin typeface="Cambria Math" panose="02040503050406030204" pitchFamily="18" charset="0"/>
                              <a:ea typeface="Cambria Math" panose="02040503050406030204" pitchFamily="18" charset="0"/>
                            </a:rPr>
                            <m:t>ℒ</m:t>
                          </m:r>
                        </m:num>
                        <m:den>
                          <m:r>
                            <a:rPr lang="en-US" sz="2000"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smtClean="0">
                                  <a:latin typeface="Cambria Math" panose="02040503050406030204" pitchFamily="18" charset="0"/>
                                </a:rPr>
                                <m:t>𝑊</m:t>
                              </m:r>
                            </m:e>
                            <m:sub>
                              <m:r>
                                <a:rPr lang="en-US" sz="2000" smtClean="0">
                                  <a:latin typeface="Cambria Math" panose="02040503050406030204" pitchFamily="18" charset="0"/>
                                </a:rPr>
                                <m:t>𝑖</m:t>
                              </m:r>
                            </m:sub>
                          </m:sSub>
                        </m:den>
                      </m:f>
                    </m:oMath>
                  </m:oMathPara>
                </a14:m>
                <a:endParaRPr lang="en-US" sz="200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6" name="TextBox 75">
                <a:extLst>
                  <a:ext uri="{FF2B5EF4-FFF2-40B4-BE49-F238E27FC236}">
                    <a16:creationId xmlns:a16="http://schemas.microsoft.com/office/drawing/2014/main" id="{43EDD6C3-0AA1-4ACC-F953-F0B261C19DDD}"/>
                  </a:ext>
                </a:extLst>
              </p:cNvPr>
              <p:cNvSpPr txBox="1">
                <a:spLocks noRot="1" noChangeAspect="1" noMove="1" noResize="1" noEditPoints="1" noAdjustHandles="1" noChangeArrowheads="1" noChangeShapeType="1" noTextEdit="1"/>
              </p:cNvSpPr>
              <p:nvPr/>
            </p:nvSpPr>
            <p:spPr>
              <a:xfrm>
                <a:off x="583860" y="1267798"/>
                <a:ext cx="4015540" cy="1037335"/>
              </a:xfrm>
              <a:prstGeom prst="rect">
                <a:avLst/>
              </a:prstGeom>
              <a:blipFill>
                <a:blip r:embed="rId12"/>
                <a:stretch>
                  <a:fillRect l="-1672" t="-3529"/>
                </a:stretch>
              </a:blipFill>
            </p:spPr>
            <p:txBody>
              <a:bodyPr/>
              <a:lstStyle/>
              <a:p>
                <a:r>
                  <a:rPr lang="en-US">
                    <a:noFill/>
                  </a:rPr>
                  <a:t> </a:t>
                </a:r>
              </a:p>
            </p:txBody>
          </p:sp>
        </mc:Fallback>
      </mc:AlternateContent>
    </p:spTree>
    <p:extLst>
      <p:ext uri="{BB962C8B-B14F-4D97-AF65-F5344CB8AC3E}">
        <p14:creationId xmlns:p14="http://schemas.microsoft.com/office/powerpoint/2010/main" val="1415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F51B-58A7-F6FC-8EBD-AD9756C67941}"/>
              </a:ext>
            </a:extLst>
          </p:cNvPr>
          <p:cNvSpPr>
            <a:spLocks noGrp="1"/>
          </p:cNvSpPr>
          <p:nvPr>
            <p:ph type="title"/>
          </p:nvPr>
        </p:nvSpPr>
        <p:spPr/>
        <p:txBody>
          <a:bodyPr>
            <a:normAutofit fontScale="90000"/>
          </a:bodyPr>
          <a:lstStyle/>
          <a:p>
            <a:r>
              <a:rPr lang="en-US"/>
              <a:t>Training Neural Networks ~ Computing the Gradients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AF4A5C-AE76-C21E-BB98-1E67D69E4BEF}"/>
                  </a:ext>
                </a:extLst>
              </p:cNvPr>
              <p:cNvSpPr>
                <a:spLocks noGrp="1"/>
              </p:cNvSpPr>
              <p:nvPr>
                <p:ph type="body" sz="quarter" idx="16"/>
              </p:nvPr>
            </p:nvSpPr>
            <p:spPr/>
            <p:txBody>
              <a:bodyPr/>
              <a:lstStyle/>
              <a:p>
                <a:r>
                  <a:rPr lang="en-US"/>
                  <a:t>How do you </a:t>
                </a:r>
                <a:r>
                  <a:rPr lang="en-US">
                    <a:solidFill>
                      <a:srgbClr val="C00000"/>
                    </a:solidFill>
                  </a:rPr>
                  <a:t>efficiently</a:t>
                </a:r>
                <a:r>
                  <a:rPr lang="en-US"/>
                  <a:t> compute </a:t>
                </a:r>
                <a14:m>
                  <m:oMath xmlns:m="http://schemas.openxmlformats.org/officeDocument/2006/math">
                    <m:f>
                      <m:fPr>
                        <m:ctrlPr>
                          <a:rPr lang="en-US" sz="1800" i="1" smtClean="0">
                            <a:latin typeface="Cambria Math" panose="02040503050406030204" pitchFamily="18" charset="0"/>
                          </a:rPr>
                        </m:ctrlPr>
                      </m:fPr>
                      <m:num>
                        <m:r>
                          <a:rPr lang="en-US" sz="1800"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ℒ</m:t>
                        </m:r>
                      </m:num>
                      <m:den>
                        <m:r>
                          <a:rPr lang="en-US" sz="1800"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smtClean="0">
                                <a:latin typeface="Cambria Math" panose="02040503050406030204" pitchFamily="18" charset="0"/>
                              </a:rPr>
                              <m:t>𝑖</m:t>
                            </m:r>
                          </m:sub>
                        </m:sSub>
                      </m:den>
                    </m:f>
                  </m:oMath>
                </a14:m>
                <a:r>
                  <a:rPr lang="en-US"/>
                  <a:t> for all parameters? </a:t>
                </a:r>
              </a:p>
              <a:p>
                <a:r>
                  <a:rPr lang="en-US"/>
                  <a:t>It’s easy to learn the final layer – it’s just a linear unit. </a:t>
                </a:r>
              </a:p>
              <a:p>
                <a:r>
                  <a:rPr lang="en-US"/>
                  <a:t>How about the weights in the earlier layers (i.e., before the final layer)?</a:t>
                </a:r>
              </a:p>
              <a:p>
                <a:endParaRPr lang="en-US"/>
              </a:p>
            </p:txBody>
          </p:sp>
        </mc:Choice>
        <mc:Fallback xmlns="">
          <p:sp>
            <p:nvSpPr>
              <p:cNvPr id="3" name="Content Placeholder 2">
                <a:extLst>
                  <a:ext uri="{FF2B5EF4-FFF2-40B4-BE49-F238E27FC236}">
                    <a16:creationId xmlns:a16="http://schemas.microsoft.com/office/drawing/2014/main" id="{A0AF4A5C-AE76-C21E-BB98-1E67D69E4BE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302"/>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73227D68-C455-8E28-9F1B-96D1FB862A26}"/>
              </a:ext>
            </a:extLst>
          </p:cNvPr>
          <p:cNvSpPr/>
          <p:nvPr/>
        </p:nvSpPr>
        <p:spPr>
          <a:xfrm>
            <a:off x="3433348"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5" name="Curved Connector 4">
            <a:extLst>
              <a:ext uri="{FF2B5EF4-FFF2-40B4-BE49-F238E27FC236}">
                <a16:creationId xmlns:a16="http://schemas.microsoft.com/office/drawing/2014/main" id="{318DF860-D7C3-C6D2-8C6C-48032715B5C3}"/>
              </a:ext>
            </a:extLst>
          </p:cNvPr>
          <p:cNvCxnSpPr/>
          <p:nvPr/>
        </p:nvCxnSpPr>
        <p:spPr>
          <a:xfrm flipV="1">
            <a:off x="3500023"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6" name="Oval 5">
            <a:extLst>
              <a:ext uri="{FF2B5EF4-FFF2-40B4-BE49-F238E27FC236}">
                <a16:creationId xmlns:a16="http://schemas.microsoft.com/office/drawing/2014/main" id="{22BDFAA9-32DC-5AE9-CD1C-2FD796C29206}"/>
              </a:ext>
            </a:extLst>
          </p:cNvPr>
          <p:cNvSpPr/>
          <p:nvPr/>
        </p:nvSpPr>
        <p:spPr>
          <a:xfrm>
            <a:off x="3433348"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7" name="Curved Connector 6">
            <a:extLst>
              <a:ext uri="{FF2B5EF4-FFF2-40B4-BE49-F238E27FC236}">
                <a16:creationId xmlns:a16="http://schemas.microsoft.com/office/drawing/2014/main" id="{1F7C09AC-C728-9267-EA53-2F4BA07522BD}"/>
              </a:ext>
            </a:extLst>
          </p:cNvPr>
          <p:cNvCxnSpPr/>
          <p:nvPr/>
        </p:nvCxnSpPr>
        <p:spPr>
          <a:xfrm flipV="1">
            <a:off x="3500023"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8" name="Oval 7">
            <a:extLst>
              <a:ext uri="{FF2B5EF4-FFF2-40B4-BE49-F238E27FC236}">
                <a16:creationId xmlns:a16="http://schemas.microsoft.com/office/drawing/2014/main" id="{AEA92B9A-4AD5-5AFA-0CA2-010D41E34096}"/>
              </a:ext>
            </a:extLst>
          </p:cNvPr>
          <p:cNvSpPr/>
          <p:nvPr/>
        </p:nvSpPr>
        <p:spPr>
          <a:xfrm>
            <a:off x="3433348"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9" name="Curved Connector 8">
            <a:extLst>
              <a:ext uri="{FF2B5EF4-FFF2-40B4-BE49-F238E27FC236}">
                <a16:creationId xmlns:a16="http://schemas.microsoft.com/office/drawing/2014/main" id="{7E8B359C-F9FB-E36C-67E6-5723D2E43398}"/>
              </a:ext>
            </a:extLst>
          </p:cNvPr>
          <p:cNvCxnSpPr/>
          <p:nvPr/>
        </p:nvCxnSpPr>
        <p:spPr>
          <a:xfrm flipV="1">
            <a:off x="3500023"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0" name="Oval 9">
            <a:extLst>
              <a:ext uri="{FF2B5EF4-FFF2-40B4-BE49-F238E27FC236}">
                <a16:creationId xmlns:a16="http://schemas.microsoft.com/office/drawing/2014/main" id="{05329E9B-A744-1546-7E2C-A94BE3273124}"/>
              </a:ext>
            </a:extLst>
          </p:cNvPr>
          <p:cNvSpPr/>
          <p:nvPr/>
        </p:nvSpPr>
        <p:spPr>
          <a:xfrm>
            <a:off x="5108525" y="3037143"/>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1" name="Curved Connector 10">
            <a:extLst>
              <a:ext uri="{FF2B5EF4-FFF2-40B4-BE49-F238E27FC236}">
                <a16:creationId xmlns:a16="http://schemas.microsoft.com/office/drawing/2014/main" id="{607E5E87-57BD-EC45-E174-D569DEDE8525}"/>
              </a:ext>
            </a:extLst>
          </p:cNvPr>
          <p:cNvCxnSpPr/>
          <p:nvPr/>
        </p:nvCxnSpPr>
        <p:spPr>
          <a:xfrm flipV="1">
            <a:off x="5175200" y="3151443"/>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2" name="Oval 11">
            <a:extLst>
              <a:ext uri="{FF2B5EF4-FFF2-40B4-BE49-F238E27FC236}">
                <a16:creationId xmlns:a16="http://schemas.microsoft.com/office/drawing/2014/main" id="{632479C7-1EBF-C661-63DC-96951B39F419}"/>
              </a:ext>
            </a:extLst>
          </p:cNvPr>
          <p:cNvSpPr/>
          <p:nvPr/>
        </p:nvSpPr>
        <p:spPr>
          <a:xfrm>
            <a:off x="5108525"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3" name="Curved Connector 12">
            <a:extLst>
              <a:ext uri="{FF2B5EF4-FFF2-40B4-BE49-F238E27FC236}">
                <a16:creationId xmlns:a16="http://schemas.microsoft.com/office/drawing/2014/main" id="{1B2520EE-22E4-5E08-B724-19340D3535B6}"/>
              </a:ext>
            </a:extLst>
          </p:cNvPr>
          <p:cNvCxnSpPr/>
          <p:nvPr/>
        </p:nvCxnSpPr>
        <p:spPr>
          <a:xfrm flipV="1">
            <a:off x="5175200"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4" name="Oval 13">
            <a:extLst>
              <a:ext uri="{FF2B5EF4-FFF2-40B4-BE49-F238E27FC236}">
                <a16:creationId xmlns:a16="http://schemas.microsoft.com/office/drawing/2014/main" id="{80B7D55A-E384-8CF6-3C8D-EDD3B623E2A7}"/>
              </a:ext>
            </a:extLst>
          </p:cNvPr>
          <p:cNvSpPr/>
          <p:nvPr/>
        </p:nvSpPr>
        <p:spPr>
          <a:xfrm>
            <a:off x="5108525" y="4581282"/>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5" name="Curved Connector 14">
            <a:extLst>
              <a:ext uri="{FF2B5EF4-FFF2-40B4-BE49-F238E27FC236}">
                <a16:creationId xmlns:a16="http://schemas.microsoft.com/office/drawing/2014/main" id="{A7208D47-50A4-F69B-678C-079AF3D1AF49}"/>
              </a:ext>
            </a:extLst>
          </p:cNvPr>
          <p:cNvCxnSpPr/>
          <p:nvPr/>
        </p:nvCxnSpPr>
        <p:spPr>
          <a:xfrm flipV="1">
            <a:off x="5175200" y="4695582"/>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16" name="Oval 15">
            <a:extLst>
              <a:ext uri="{FF2B5EF4-FFF2-40B4-BE49-F238E27FC236}">
                <a16:creationId xmlns:a16="http://schemas.microsoft.com/office/drawing/2014/main" id="{7BBC6B29-F702-EB4F-088C-2A2ED6D16561}"/>
              </a:ext>
            </a:extLst>
          </p:cNvPr>
          <p:cNvSpPr/>
          <p:nvPr/>
        </p:nvSpPr>
        <p:spPr>
          <a:xfrm>
            <a:off x="6336444" y="3806265"/>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17" name="Curved Connector 16">
            <a:extLst>
              <a:ext uri="{FF2B5EF4-FFF2-40B4-BE49-F238E27FC236}">
                <a16:creationId xmlns:a16="http://schemas.microsoft.com/office/drawing/2014/main" id="{93B986E6-47C8-069D-F85F-3142A6022B75}"/>
              </a:ext>
            </a:extLst>
          </p:cNvPr>
          <p:cNvCxnSpPr/>
          <p:nvPr/>
        </p:nvCxnSpPr>
        <p:spPr>
          <a:xfrm flipV="1">
            <a:off x="6403119" y="3920565"/>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23433B4F-0688-29B5-9473-F0C214485023}"/>
              </a:ext>
            </a:extLst>
          </p:cNvPr>
          <p:cNvCxnSpPr>
            <a:stCxn id="4" idx="6"/>
            <a:endCxn id="10" idx="2"/>
          </p:cNvCxnSpPr>
          <p:nvPr/>
        </p:nvCxnSpPr>
        <p:spPr>
          <a:xfrm>
            <a:off x="3873916" y="3257427"/>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a:extLst>
              <a:ext uri="{FF2B5EF4-FFF2-40B4-BE49-F238E27FC236}">
                <a16:creationId xmlns:a16="http://schemas.microsoft.com/office/drawing/2014/main" id="{829C14D8-A089-948B-B344-A00CC4918FB1}"/>
              </a:ext>
            </a:extLst>
          </p:cNvPr>
          <p:cNvCxnSpPr>
            <a:stCxn id="4" idx="6"/>
            <a:endCxn id="12" idx="1"/>
          </p:cNvCxnSpPr>
          <p:nvPr/>
        </p:nvCxnSpPr>
        <p:spPr>
          <a:xfrm>
            <a:off x="3873916" y="3257427"/>
            <a:ext cx="1299129"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a:extLst>
              <a:ext uri="{FF2B5EF4-FFF2-40B4-BE49-F238E27FC236}">
                <a16:creationId xmlns:a16="http://schemas.microsoft.com/office/drawing/2014/main" id="{D362854E-46A1-4AA3-28D9-404C38258178}"/>
              </a:ext>
            </a:extLst>
          </p:cNvPr>
          <p:cNvCxnSpPr>
            <a:stCxn id="4" idx="6"/>
            <a:endCxn id="14" idx="1"/>
          </p:cNvCxnSpPr>
          <p:nvPr/>
        </p:nvCxnSpPr>
        <p:spPr>
          <a:xfrm>
            <a:off x="3873916" y="3257427"/>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Straight Arrow Connector 24">
            <a:extLst>
              <a:ext uri="{FF2B5EF4-FFF2-40B4-BE49-F238E27FC236}">
                <a16:creationId xmlns:a16="http://schemas.microsoft.com/office/drawing/2014/main" id="{E4FD2ACC-33F4-9275-92A4-16F2EAF5B69F}"/>
              </a:ext>
            </a:extLst>
          </p:cNvPr>
          <p:cNvCxnSpPr>
            <a:stCxn id="6" idx="6"/>
            <a:endCxn id="10" idx="2"/>
          </p:cNvCxnSpPr>
          <p:nvPr/>
        </p:nvCxnSpPr>
        <p:spPr>
          <a:xfrm flipV="1">
            <a:off x="3873916" y="3257427"/>
            <a:ext cx="1234609" cy="76912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6" name="Straight Arrow Connector 25">
            <a:extLst>
              <a:ext uri="{FF2B5EF4-FFF2-40B4-BE49-F238E27FC236}">
                <a16:creationId xmlns:a16="http://schemas.microsoft.com/office/drawing/2014/main" id="{0A90AD43-F8EC-3736-E42D-C85A838FB089}"/>
              </a:ext>
            </a:extLst>
          </p:cNvPr>
          <p:cNvCxnSpPr>
            <a:stCxn id="6" idx="6"/>
            <a:endCxn id="12" idx="2"/>
          </p:cNvCxnSpPr>
          <p:nvPr/>
        </p:nvCxnSpPr>
        <p:spPr>
          <a:xfrm>
            <a:off x="3873916" y="4026549"/>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7" name="Straight Arrow Connector 26">
            <a:extLst>
              <a:ext uri="{FF2B5EF4-FFF2-40B4-BE49-F238E27FC236}">
                <a16:creationId xmlns:a16="http://schemas.microsoft.com/office/drawing/2014/main" id="{F45C3D20-2007-E22E-5291-3F3B9D4C1163}"/>
              </a:ext>
            </a:extLst>
          </p:cNvPr>
          <p:cNvCxnSpPr>
            <a:cxnSpLocks/>
            <a:stCxn id="8" idx="6"/>
            <a:endCxn id="14" idx="2"/>
          </p:cNvCxnSpPr>
          <p:nvPr/>
        </p:nvCxnSpPr>
        <p:spPr>
          <a:xfrm>
            <a:off x="3873916" y="4801566"/>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8" name="Straight Arrow Connector 27">
            <a:extLst>
              <a:ext uri="{FF2B5EF4-FFF2-40B4-BE49-F238E27FC236}">
                <a16:creationId xmlns:a16="http://schemas.microsoft.com/office/drawing/2014/main" id="{F616D7B6-B7AF-A93E-2019-5E02C401E564}"/>
              </a:ext>
            </a:extLst>
          </p:cNvPr>
          <p:cNvCxnSpPr>
            <a:stCxn id="8" idx="6"/>
            <a:endCxn id="10" idx="3"/>
          </p:cNvCxnSpPr>
          <p:nvPr/>
        </p:nvCxnSpPr>
        <p:spPr>
          <a:xfrm flipV="1">
            <a:off x="3873916" y="3413191"/>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Straight Arrow Connector 28">
            <a:extLst>
              <a:ext uri="{FF2B5EF4-FFF2-40B4-BE49-F238E27FC236}">
                <a16:creationId xmlns:a16="http://schemas.microsoft.com/office/drawing/2014/main" id="{77181004-7FEF-82F1-7DF8-5F8FD079A1BD}"/>
              </a:ext>
            </a:extLst>
          </p:cNvPr>
          <p:cNvCxnSpPr>
            <a:cxnSpLocks/>
            <a:stCxn id="50" idx="3"/>
            <a:endCxn id="4" idx="2"/>
          </p:cNvCxnSpPr>
          <p:nvPr/>
        </p:nvCxnSpPr>
        <p:spPr>
          <a:xfrm>
            <a:off x="2179283" y="3177167"/>
            <a:ext cx="1254065" cy="8026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0" name="Straight Arrow Connector 29">
            <a:extLst>
              <a:ext uri="{FF2B5EF4-FFF2-40B4-BE49-F238E27FC236}">
                <a16:creationId xmlns:a16="http://schemas.microsoft.com/office/drawing/2014/main" id="{50C3E17C-7BCD-F9E9-76E5-2C81AAC1F72E}"/>
              </a:ext>
            </a:extLst>
          </p:cNvPr>
          <p:cNvCxnSpPr>
            <a:cxnSpLocks/>
            <a:stCxn id="50" idx="3"/>
            <a:endCxn id="6" idx="1"/>
          </p:cNvCxnSpPr>
          <p:nvPr/>
        </p:nvCxnSpPr>
        <p:spPr>
          <a:xfrm>
            <a:off x="2179283" y="3177167"/>
            <a:ext cx="1318585" cy="693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1" name="Straight Arrow Connector 30">
            <a:extLst>
              <a:ext uri="{FF2B5EF4-FFF2-40B4-BE49-F238E27FC236}">
                <a16:creationId xmlns:a16="http://schemas.microsoft.com/office/drawing/2014/main" id="{E5413A28-3DAA-B269-3A42-4DB85FBD84E7}"/>
              </a:ext>
            </a:extLst>
          </p:cNvPr>
          <p:cNvCxnSpPr>
            <a:cxnSpLocks/>
            <a:stCxn id="50" idx="3"/>
            <a:endCxn id="8" idx="1"/>
          </p:cNvCxnSpPr>
          <p:nvPr/>
        </p:nvCxnSpPr>
        <p:spPr>
          <a:xfrm>
            <a:off x="2179283" y="3177167"/>
            <a:ext cx="1318585" cy="146863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2" name="Straight Arrow Connector 31">
            <a:extLst>
              <a:ext uri="{FF2B5EF4-FFF2-40B4-BE49-F238E27FC236}">
                <a16:creationId xmlns:a16="http://schemas.microsoft.com/office/drawing/2014/main" id="{77CD8CDB-4880-0ACA-0A15-F05548039665}"/>
              </a:ext>
            </a:extLst>
          </p:cNvPr>
          <p:cNvCxnSpPr>
            <a:cxnSpLocks/>
            <a:stCxn id="51" idx="3"/>
            <a:endCxn id="4" idx="2"/>
          </p:cNvCxnSpPr>
          <p:nvPr/>
        </p:nvCxnSpPr>
        <p:spPr>
          <a:xfrm flipV="1">
            <a:off x="2174740" y="3257427"/>
            <a:ext cx="1258608" cy="44491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a:extLst>
              <a:ext uri="{FF2B5EF4-FFF2-40B4-BE49-F238E27FC236}">
                <a16:creationId xmlns:a16="http://schemas.microsoft.com/office/drawing/2014/main" id="{30633902-705F-B883-F527-1F1C1C2C30C2}"/>
              </a:ext>
            </a:extLst>
          </p:cNvPr>
          <p:cNvCxnSpPr>
            <a:cxnSpLocks/>
            <a:stCxn id="51" idx="3"/>
            <a:endCxn id="6" idx="2"/>
          </p:cNvCxnSpPr>
          <p:nvPr/>
        </p:nvCxnSpPr>
        <p:spPr>
          <a:xfrm>
            <a:off x="2174740" y="3702342"/>
            <a:ext cx="1258608" cy="3242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4" name="Straight Arrow Connector 33">
            <a:extLst>
              <a:ext uri="{FF2B5EF4-FFF2-40B4-BE49-F238E27FC236}">
                <a16:creationId xmlns:a16="http://schemas.microsoft.com/office/drawing/2014/main" id="{551384E6-EEF1-D05C-DADF-DF5F32002193}"/>
              </a:ext>
            </a:extLst>
          </p:cNvPr>
          <p:cNvCxnSpPr>
            <a:cxnSpLocks/>
            <a:stCxn id="51" idx="3"/>
            <a:endCxn id="8" idx="2"/>
          </p:cNvCxnSpPr>
          <p:nvPr/>
        </p:nvCxnSpPr>
        <p:spPr>
          <a:xfrm>
            <a:off x="2174740" y="3702342"/>
            <a:ext cx="1258608" cy="109922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Straight Arrow Connector 34">
            <a:extLst>
              <a:ext uri="{FF2B5EF4-FFF2-40B4-BE49-F238E27FC236}">
                <a16:creationId xmlns:a16="http://schemas.microsoft.com/office/drawing/2014/main" id="{C9B7F097-C8C7-01CF-69A4-FB989A1BF5C8}"/>
              </a:ext>
            </a:extLst>
          </p:cNvPr>
          <p:cNvCxnSpPr>
            <a:cxnSpLocks/>
            <a:stCxn id="52" idx="3"/>
            <a:endCxn id="4" idx="3"/>
          </p:cNvCxnSpPr>
          <p:nvPr/>
        </p:nvCxnSpPr>
        <p:spPr>
          <a:xfrm flipV="1">
            <a:off x="2171106" y="3413191"/>
            <a:ext cx="1326762" cy="85278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Straight Arrow Connector 35">
            <a:extLst>
              <a:ext uri="{FF2B5EF4-FFF2-40B4-BE49-F238E27FC236}">
                <a16:creationId xmlns:a16="http://schemas.microsoft.com/office/drawing/2014/main" id="{2D53DDEA-B58D-047C-8746-B3E6C4D9B032}"/>
              </a:ext>
            </a:extLst>
          </p:cNvPr>
          <p:cNvCxnSpPr>
            <a:cxnSpLocks/>
            <a:stCxn id="52" idx="3"/>
            <a:endCxn id="6" idx="2"/>
          </p:cNvCxnSpPr>
          <p:nvPr/>
        </p:nvCxnSpPr>
        <p:spPr>
          <a:xfrm flipV="1">
            <a:off x="2171106" y="4026549"/>
            <a:ext cx="1262242" cy="2394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Straight Arrow Connector 36">
            <a:extLst>
              <a:ext uri="{FF2B5EF4-FFF2-40B4-BE49-F238E27FC236}">
                <a16:creationId xmlns:a16="http://schemas.microsoft.com/office/drawing/2014/main" id="{D8EE29C1-F5DE-9A8C-5CFB-3110848C78D9}"/>
              </a:ext>
            </a:extLst>
          </p:cNvPr>
          <p:cNvCxnSpPr>
            <a:cxnSpLocks/>
            <a:stCxn id="54" idx="3"/>
            <a:endCxn id="8" idx="2"/>
          </p:cNvCxnSpPr>
          <p:nvPr/>
        </p:nvCxnSpPr>
        <p:spPr>
          <a:xfrm flipV="1">
            <a:off x="2173528" y="4801566"/>
            <a:ext cx="1259820" cy="60936"/>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8" name="Straight Arrow Connector 37">
            <a:extLst>
              <a:ext uri="{FF2B5EF4-FFF2-40B4-BE49-F238E27FC236}">
                <a16:creationId xmlns:a16="http://schemas.microsoft.com/office/drawing/2014/main" id="{46D09A53-2BC0-B0A4-5C3D-D6854C8E2B34}"/>
              </a:ext>
            </a:extLst>
          </p:cNvPr>
          <p:cNvCxnSpPr>
            <a:cxnSpLocks/>
            <a:stCxn id="54" idx="3"/>
            <a:endCxn id="6" idx="3"/>
          </p:cNvCxnSpPr>
          <p:nvPr/>
        </p:nvCxnSpPr>
        <p:spPr>
          <a:xfrm flipV="1">
            <a:off x="2173528" y="4182313"/>
            <a:ext cx="1324340" cy="68018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9" name="Straight Arrow Connector 38">
            <a:extLst>
              <a:ext uri="{FF2B5EF4-FFF2-40B4-BE49-F238E27FC236}">
                <a16:creationId xmlns:a16="http://schemas.microsoft.com/office/drawing/2014/main" id="{1BDC76CF-DB42-4AB5-298B-74D5B6D84CD3}"/>
              </a:ext>
            </a:extLst>
          </p:cNvPr>
          <p:cNvCxnSpPr>
            <a:cxnSpLocks/>
            <a:stCxn id="52" idx="3"/>
            <a:endCxn id="8" idx="2"/>
          </p:cNvCxnSpPr>
          <p:nvPr/>
        </p:nvCxnSpPr>
        <p:spPr>
          <a:xfrm>
            <a:off x="2171106" y="4265972"/>
            <a:ext cx="1262242" cy="53559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0" name="Straight Arrow Connector 39">
            <a:extLst>
              <a:ext uri="{FF2B5EF4-FFF2-40B4-BE49-F238E27FC236}">
                <a16:creationId xmlns:a16="http://schemas.microsoft.com/office/drawing/2014/main" id="{B1FEA46F-BBC4-B8DE-C34F-257C1ED37CDF}"/>
              </a:ext>
            </a:extLst>
          </p:cNvPr>
          <p:cNvCxnSpPr>
            <a:cxnSpLocks/>
            <a:stCxn id="54" idx="3"/>
            <a:endCxn id="4" idx="3"/>
          </p:cNvCxnSpPr>
          <p:nvPr/>
        </p:nvCxnSpPr>
        <p:spPr>
          <a:xfrm flipV="1">
            <a:off x="2173528" y="3413191"/>
            <a:ext cx="1324340" cy="144931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959EBA96-3E78-399A-419B-A791CA5CC024}"/>
              </a:ext>
            </a:extLst>
          </p:cNvPr>
          <p:cNvCxnSpPr>
            <a:cxnSpLocks/>
            <a:stCxn id="14" idx="6"/>
            <a:endCxn id="16" idx="3"/>
          </p:cNvCxnSpPr>
          <p:nvPr/>
        </p:nvCxnSpPr>
        <p:spPr>
          <a:xfrm flipV="1">
            <a:off x="5549093" y="4182313"/>
            <a:ext cx="851871"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0C3B0BBE-FC36-B2E6-D6E3-3FADF90FC5BF}"/>
              </a:ext>
            </a:extLst>
          </p:cNvPr>
          <p:cNvCxnSpPr>
            <a:stCxn id="12" idx="6"/>
            <a:endCxn id="16" idx="2"/>
          </p:cNvCxnSpPr>
          <p:nvPr/>
        </p:nvCxnSpPr>
        <p:spPr>
          <a:xfrm>
            <a:off x="5549093" y="4026549"/>
            <a:ext cx="787351"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A133E62E-A4D5-736E-CE2A-3F55AF497CE8}"/>
              </a:ext>
            </a:extLst>
          </p:cNvPr>
          <p:cNvCxnSpPr>
            <a:stCxn id="10" idx="6"/>
            <a:endCxn id="16" idx="1"/>
          </p:cNvCxnSpPr>
          <p:nvPr/>
        </p:nvCxnSpPr>
        <p:spPr>
          <a:xfrm>
            <a:off x="5549093" y="3257427"/>
            <a:ext cx="851871"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958B7CA7-B68B-1705-CC36-2E2616EDA9C2}"/>
              </a:ext>
            </a:extLst>
          </p:cNvPr>
          <p:cNvCxnSpPr>
            <a:stCxn id="16" idx="6"/>
          </p:cNvCxnSpPr>
          <p:nvPr/>
        </p:nvCxnSpPr>
        <p:spPr>
          <a:xfrm>
            <a:off x="6777012" y="4026549"/>
            <a:ext cx="227100" cy="297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7870C736-82DB-3E19-33FE-FBC593E5DE1B}"/>
              </a:ext>
            </a:extLst>
          </p:cNvPr>
          <p:cNvCxnSpPr>
            <a:cxnSpLocks/>
            <a:stCxn id="6" idx="6"/>
            <a:endCxn id="14" idx="2"/>
          </p:cNvCxnSpPr>
          <p:nvPr/>
        </p:nvCxnSpPr>
        <p:spPr>
          <a:xfrm>
            <a:off x="3873916" y="4026549"/>
            <a:ext cx="1234609" cy="7750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C6BD9574-8051-94A3-81A1-9C6E90D52FD3}"/>
              </a:ext>
            </a:extLst>
          </p:cNvPr>
          <p:cNvCxnSpPr>
            <a:cxnSpLocks/>
            <a:stCxn id="8" idx="6"/>
          </p:cNvCxnSpPr>
          <p:nvPr/>
        </p:nvCxnSpPr>
        <p:spPr>
          <a:xfrm flipV="1">
            <a:off x="3873916" y="4182313"/>
            <a:ext cx="1342674"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7" name="TextBox 46">
            <a:extLst>
              <a:ext uri="{FF2B5EF4-FFF2-40B4-BE49-F238E27FC236}">
                <a16:creationId xmlns:a16="http://schemas.microsoft.com/office/drawing/2014/main" id="{75BBF766-3B6D-A087-7AA2-F8EFAB319CC8}"/>
              </a:ext>
            </a:extLst>
          </p:cNvPr>
          <p:cNvSpPr txBox="1"/>
          <p:nvPr/>
        </p:nvSpPr>
        <p:spPr>
          <a:xfrm rot="16200000">
            <a:off x="1949627" y="3876273"/>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8" name="TextBox 47">
            <a:extLst>
              <a:ext uri="{FF2B5EF4-FFF2-40B4-BE49-F238E27FC236}">
                <a16:creationId xmlns:a16="http://schemas.microsoft.com/office/drawing/2014/main" id="{F0C80524-F827-171D-C65D-C2D0F21AF4CD}"/>
              </a:ext>
            </a:extLst>
          </p:cNvPr>
          <p:cNvSpPr txBox="1"/>
          <p:nvPr/>
        </p:nvSpPr>
        <p:spPr>
          <a:xfrm rot="16200000">
            <a:off x="3598321" y="3876272"/>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p:sp>
        <p:nvSpPr>
          <p:cNvPr id="49" name="TextBox 48">
            <a:extLst>
              <a:ext uri="{FF2B5EF4-FFF2-40B4-BE49-F238E27FC236}">
                <a16:creationId xmlns:a16="http://schemas.microsoft.com/office/drawing/2014/main" id="{FA63D150-21AA-5723-0BF7-AD660B310DB6}"/>
              </a:ext>
            </a:extLst>
          </p:cNvPr>
          <p:cNvSpPr txBox="1"/>
          <p:nvPr/>
        </p:nvSpPr>
        <p:spPr>
          <a:xfrm rot="16200000">
            <a:off x="4966005" y="3871704"/>
            <a:ext cx="1813317" cy="369332"/>
          </a:xfrm>
          <a:prstGeom prst="rect">
            <a:avLst/>
          </a:prstGeom>
          <a:solidFill>
            <a:srgbClr val="FF0000"/>
          </a:solidFill>
        </p:spPr>
        <p:txBody>
          <a:bodyPr wrap="none" rtlCol="0">
            <a:spAutoFit/>
          </a:bodyPr>
          <a:lstStyle/>
          <a:p>
            <a:r>
              <a:rPr lang="en-US" sz="1800">
                <a:solidFill>
                  <a:schemeClr val="bg1"/>
                </a:solidFill>
                <a:latin typeface="Corbel" panose="020B0503020204020204" pitchFamily="34" charset="0"/>
                <a:ea typeface="Tahoma" panose="020B0604030504040204" pitchFamily="34" charset="0"/>
                <a:cs typeface="Tahoma" panose="020B0604030504040204" pitchFamily="34" charset="0"/>
              </a:rPr>
              <a:t>Weights to learn!</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75971-3A18-5AAA-AE62-C7C615EA217C}"/>
                  </a:ext>
                </a:extLst>
              </p:cNvPr>
              <p:cNvSpPr txBox="1"/>
              <p:nvPr/>
            </p:nvSpPr>
            <p:spPr>
              <a:xfrm>
                <a:off x="1970956" y="3069445"/>
                <a:ext cx="2083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0" name="TextBox 49">
                <a:extLst>
                  <a:ext uri="{FF2B5EF4-FFF2-40B4-BE49-F238E27FC236}">
                    <a16:creationId xmlns:a16="http://schemas.microsoft.com/office/drawing/2014/main" id="{0C875971-3A18-5AAA-AE62-C7C615EA217C}"/>
                  </a:ext>
                </a:extLst>
              </p:cNvPr>
              <p:cNvSpPr txBox="1">
                <a:spLocks noRot="1" noChangeAspect="1" noMove="1" noResize="1" noEditPoints="1" noAdjustHandles="1" noChangeArrowheads="1" noChangeShapeType="1" noTextEdit="1"/>
              </p:cNvSpPr>
              <p:nvPr/>
            </p:nvSpPr>
            <p:spPr>
              <a:xfrm>
                <a:off x="1970956" y="3069445"/>
                <a:ext cx="208327" cy="215444"/>
              </a:xfrm>
              <a:prstGeom prst="rect">
                <a:avLst/>
              </a:prstGeom>
              <a:blipFill>
                <a:blip r:embed="rId3"/>
                <a:stretch>
                  <a:fillRect l="-11765" r="-58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84F8518-AB48-4CFC-4360-33274CB367AC}"/>
                  </a:ext>
                </a:extLst>
              </p:cNvPr>
              <p:cNvSpPr txBox="1"/>
              <p:nvPr/>
            </p:nvSpPr>
            <p:spPr>
              <a:xfrm>
                <a:off x="1962246" y="359462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2</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1" name="TextBox 50">
                <a:extLst>
                  <a:ext uri="{FF2B5EF4-FFF2-40B4-BE49-F238E27FC236}">
                    <a16:creationId xmlns:a16="http://schemas.microsoft.com/office/drawing/2014/main" id="{F84F8518-AB48-4CFC-4360-33274CB367AC}"/>
                  </a:ext>
                </a:extLst>
              </p:cNvPr>
              <p:cNvSpPr txBox="1">
                <a:spLocks noRot="1" noChangeAspect="1" noMove="1" noResize="1" noEditPoints="1" noAdjustHandles="1" noChangeArrowheads="1" noChangeShapeType="1" noTextEdit="1"/>
              </p:cNvSpPr>
              <p:nvPr/>
            </p:nvSpPr>
            <p:spPr>
              <a:xfrm>
                <a:off x="1962246" y="3594620"/>
                <a:ext cx="212494" cy="215444"/>
              </a:xfrm>
              <a:prstGeom prst="rect">
                <a:avLst/>
              </a:prstGeom>
              <a:blipFill>
                <a:blip r:embed="rId4"/>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5414B4D-FCF8-8312-909D-96B17C060B09}"/>
                  </a:ext>
                </a:extLst>
              </p:cNvPr>
              <p:cNvSpPr txBox="1"/>
              <p:nvPr/>
            </p:nvSpPr>
            <p:spPr>
              <a:xfrm>
                <a:off x="1958612" y="415825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3</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2" name="TextBox 51">
                <a:extLst>
                  <a:ext uri="{FF2B5EF4-FFF2-40B4-BE49-F238E27FC236}">
                    <a16:creationId xmlns:a16="http://schemas.microsoft.com/office/drawing/2014/main" id="{A5414B4D-FCF8-8312-909D-96B17C060B09}"/>
                  </a:ext>
                </a:extLst>
              </p:cNvPr>
              <p:cNvSpPr txBox="1">
                <a:spLocks noRot="1" noChangeAspect="1" noMove="1" noResize="1" noEditPoints="1" noAdjustHandles="1" noChangeArrowheads="1" noChangeShapeType="1" noTextEdit="1"/>
              </p:cNvSpPr>
              <p:nvPr/>
            </p:nvSpPr>
            <p:spPr>
              <a:xfrm>
                <a:off x="1958612" y="4158250"/>
                <a:ext cx="212494" cy="215444"/>
              </a:xfrm>
              <a:prstGeom prst="rect">
                <a:avLst/>
              </a:prstGeom>
              <a:blipFill>
                <a:blip r:embed="rId5"/>
                <a:stretch>
                  <a:fillRect l="-11429"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462D30A-F273-3952-CE3B-5024EBA45A03}"/>
                  </a:ext>
                </a:extLst>
              </p:cNvPr>
              <p:cNvSpPr txBox="1"/>
              <p:nvPr/>
            </p:nvSpPr>
            <p:spPr>
              <a:xfrm>
                <a:off x="1961034" y="4754780"/>
                <a:ext cx="2124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4</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a16="http://schemas.microsoft.com/office/drawing/2014/main" id="{A462D30A-F273-3952-CE3B-5024EBA45A03}"/>
                  </a:ext>
                </a:extLst>
              </p:cNvPr>
              <p:cNvSpPr txBox="1">
                <a:spLocks noRot="1" noChangeAspect="1" noMove="1" noResize="1" noEditPoints="1" noAdjustHandles="1" noChangeArrowheads="1" noChangeShapeType="1" noTextEdit="1"/>
              </p:cNvSpPr>
              <p:nvPr/>
            </p:nvSpPr>
            <p:spPr>
              <a:xfrm>
                <a:off x="1961034" y="4754780"/>
                <a:ext cx="212494" cy="215444"/>
              </a:xfrm>
              <a:prstGeom prst="rect">
                <a:avLst/>
              </a:prstGeom>
              <a:blipFill>
                <a:blip r:embed="rId6"/>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5C52BD1-0DCE-E00A-CA12-0DF6AA46F075}"/>
                  </a:ext>
                </a:extLst>
              </p:cNvPr>
              <p:cNvSpPr txBox="1"/>
              <p:nvPr/>
            </p:nvSpPr>
            <p:spPr>
              <a:xfrm>
                <a:off x="7050367" y="3889392"/>
                <a:ext cx="49879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𝑦</m:t>
                      </m:r>
                      <m:r>
                        <a:rPr lang="en-US" smtClean="0">
                          <a:latin typeface="Cambria Math" panose="02040503050406030204" pitchFamily="18" charset="0"/>
                        </a:rPr>
                        <m:t>∈</m:t>
                      </m:r>
                      <m:r>
                        <a:rPr lang="en-US">
                          <a:latin typeface="Cambria Math" panose="02040503050406030204" pitchFamily="18" charset="0"/>
                          <a:ea typeface="Cambria Math" panose="02040503050406030204" pitchFamily="18" charset="0"/>
                        </a:rPr>
                        <m:t>ℝ</m:t>
                      </m:r>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5" name="TextBox 54">
                <a:extLst>
                  <a:ext uri="{FF2B5EF4-FFF2-40B4-BE49-F238E27FC236}">
                    <a16:creationId xmlns:a16="http://schemas.microsoft.com/office/drawing/2014/main" id="{35C52BD1-0DCE-E00A-CA12-0DF6AA46F075}"/>
                  </a:ext>
                </a:extLst>
              </p:cNvPr>
              <p:cNvSpPr txBox="1">
                <a:spLocks noRot="1" noChangeAspect="1" noMove="1" noResize="1" noEditPoints="1" noAdjustHandles="1" noChangeArrowheads="1" noChangeShapeType="1" noTextEdit="1"/>
              </p:cNvSpPr>
              <p:nvPr/>
            </p:nvSpPr>
            <p:spPr>
              <a:xfrm>
                <a:off x="7050367" y="3889392"/>
                <a:ext cx="498790" cy="215444"/>
              </a:xfrm>
              <a:prstGeom prst="rect">
                <a:avLst/>
              </a:prstGeom>
              <a:blipFill>
                <a:blip r:embed="rId7"/>
                <a:stretch>
                  <a:fillRect l="-8642" r="-8642" b="-2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52B5A37-EA1A-3FB8-C48F-BE5D04A277E3}"/>
                  </a:ext>
                </a:extLst>
              </p:cNvPr>
              <p:cNvSpPr txBox="1"/>
              <p:nvPr/>
            </p:nvSpPr>
            <p:spPr>
              <a:xfrm>
                <a:off x="-27744" y="3883212"/>
                <a:ext cx="1971141"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smtClean="0">
                          <a:latin typeface="Cambria Math" panose="02040503050406030204" pitchFamily="18" charset="0"/>
                        </a:rPr>
                        <m:t>𝐱</m:t>
                      </m:r>
                      <m:r>
                        <a:rPr lang="en-US" sz="1200" smtClean="0">
                          <a:latin typeface="Cambria Math" panose="02040503050406030204" pitchFamily="18" charset="0"/>
                        </a:rPr>
                        <m:t>=</m:t>
                      </m:r>
                      <m:d>
                        <m:dPr>
                          <m:ctrlPr>
                            <a:rPr lang="en-US" sz="120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𝑥</m:t>
                              </m:r>
                            </m:e>
                            <m:sub>
                              <m:r>
                                <a:rPr lang="en-US" sz="1200" smtClean="0">
                                  <a:latin typeface="Cambria Math" panose="02040503050406030204" pitchFamily="18" charset="0"/>
                                </a:rPr>
                                <m:t>1</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a:latin typeface="Cambria Math" panose="02040503050406030204" pitchFamily="18" charset="0"/>
                                </a:rPr>
                                <m:t>2</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3</m:t>
                              </m:r>
                            </m:sub>
                          </m:sSub>
                          <m:r>
                            <a:rPr lang="en-US" sz="1200" smtClean="0">
                              <a:latin typeface="Cambria Math" panose="02040503050406030204" pitchFamily="18" charset="0"/>
                            </a:rPr>
                            <m:t>,</m:t>
                          </m:r>
                          <m:sSub>
                            <m:sSubPr>
                              <m:ctrlPr>
                                <a:rPr lang="en-US" sz="1200" i="1">
                                  <a:latin typeface="Cambria Math" panose="02040503050406030204" pitchFamily="18" charset="0"/>
                                </a:rPr>
                              </m:ctrlPr>
                            </m:sSubPr>
                            <m:e>
                              <m:r>
                                <a:rPr lang="en-US" sz="1200">
                                  <a:latin typeface="Cambria Math" panose="02040503050406030204" pitchFamily="18" charset="0"/>
                                </a:rPr>
                                <m:t>𝑥</m:t>
                              </m:r>
                            </m:e>
                            <m:sub>
                              <m:r>
                                <a:rPr lang="en-US" sz="1200" smtClean="0">
                                  <a:latin typeface="Cambria Math" panose="02040503050406030204" pitchFamily="18" charset="0"/>
                                </a:rPr>
                                <m:t>4</m:t>
                              </m:r>
                            </m:sub>
                          </m:sSub>
                        </m:e>
                      </m:d>
                      <m:r>
                        <a:rPr lang="en-US" sz="1200" smtClean="0">
                          <a:latin typeface="Cambria Math" panose="02040503050406030204" pitchFamily="18" charset="0"/>
                        </a:rPr>
                        <m:t>∈</m:t>
                      </m:r>
                      <m:sSup>
                        <m:sSupPr>
                          <m:ctrlPr>
                            <a:rPr lang="en-US" sz="1200" i="1" smtClean="0">
                              <a:latin typeface="Cambria Math" panose="02040503050406030204" pitchFamily="18" charset="0"/>
                              <a:ea typeface="Cambria Math" panose="02040503050406030204" pitchFamily="18" charset="0"/>
                            </a:rPr>
                          </m:ctrlPr>
                        </m:sSupPr>
                        <m:e>
                          <m:r>
                            <a:rPr lang="en-US" sz="1200" smtClean="0">
                              <a:latin typeface="Cambria Math" panose="02040503050406030204" pitchFamily="18" charset="0"/>
                              <a:ea typeface="Cambria Math" panose="02040503050406030204" pitchFamily="18" charset="0"/>
                            </a:rPr>
                            <m:t>ℝ</m:t>
                          </m:r>
                        </m:e>
                        <m:sup>
                          <m:r>
                            <a:rPr lang="en-US" sz="1200" smtClean="0">
                              <a:latin typeface="Cambria Math" panose="02040503050406030204" pitchFamily="18" charset="0"/>
                              <a:ea typeface="Cambria Math" panose="02040503050406030204" pitchFamily="18" charset="0"/>
                            </a:rPr>
                            <m:t>4</m:t>
                          </m:r>
                        </m:sup>
                      </m:sSup>
                    </m:oMath>
                  </m:oMathPara>
                </a14:m>
                <a:endParaRPr lang="en-US" sz="1200" dirty="0">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59" name="TextBox 58">
                <a:extLst>
                  <a:ext uri="{FF2B5EF4-FFF2-40B4-BE49-F238E27FC236}">
                    <a16:creationId xmlns:a16="http://schemas.microsoft.com/office/drawing/2014/main" id="{652B5A37-EA1A-3FB8-C48F-BE5D04A277E3}"/>
                  </a:ext>
                </a:extLst>
              </p:cNvPr>
              <p:cNvSpPr txBox="1">
                <a:spLocks noRot="1" noChangeAspect="1" noMove="1" noResize="1" noEditPoints="1" noAdjustHandles="1" noChangeArrowheads="1" noChangeShapeType="1" noTextEdit="1"/>
              </p:cNvSpPr>
              <p:nvPr/>
            </p:nvSpPr>
            <p:spPr>
              <a:xfrm>
                <a:off x="-27744" y="3883212"/>
                <a:ext cx="1971141" cy="27699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92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F650-4A31-6865-42F6-A62BDA670CC3}"/>
              </a:ext>
            </a:extLst>
          </p:cNvPr>
          <p:cNvSpPr>
            <a:spLocks noGrp="1"/>
          </p:cNvSpPr>
          <p:nvPr>
            <p:ph type="title"/>
          </p:nvPr>
        </p:nvSpPr>
        <p:spPr/>
        <p:txBody>
          <a:bodyPr>
            <a:normAutofit fontScale="90000"/>
          </a:bodyPr>
          <a:lstStyle/>
          <a:p>
            <a:r>
              <a:rPr lang="en-US"/>
              <a:t>Necessity of a Principled Algorithm for Gradient Computation</a:t>
            </a:r>
          </a:p>
        </p:txBody>
      </p:sp>
      <p:sp>
        <p:nvSpPr>
          <p:cNvPr id="3" name="Content Placeholder 2">
            <a:extLst>
              <a:ext uri="{FF2B5EF4-FFF2-40B4-BE49-F238E27FC236}">
                <a16:creationId xmlns:a16="http://schemas.microsoft.com/office/drawing/2014/main" id="{9BD082DE-31A9-9B30-3ACC-C1B2C1229AD6}"/>
              </a:ext>
            </a:extLst>
          </p:cNvPr>
          <p:cNvSpPr>
            <a:spLocks noGrp="1"/>
          </p:cNvSpPr>
          <p:nvPr>
            <p:ph type="body" sz="quarter" idx="16"/>
          </p:nvPr>
        </p:nvSpPr>
        <p:spPr/>
        <p:txBody>
          <a:bodyPr>
            <a:normAutofit/>
          </a:bodyPr>
          <a:lstStyle/>
          <a:p>
            <a:r>
              <a:rPr lang="en-US" dirty="0">
                <a:solidFill>
                  <a:srgbClr val="C00000"/>
                </a:solidFill>
              </a:rPr>
              <a:t>Depth</a:t>
            </a:r>
            <a:r>
              <a:rPr lang="en-US" dirty="0"/>
              <a:t> gives more representational capacity </a:t>
            </a:r>
            <a:br>
              <a:rPr lang="en-US" dirty="0"/>
            </a:br>
            <a:r>
              <a:rPr lang="en-US" dirty="0"/>
              <a:t>to neural networks. </a:t>
            </a:r>
            <a:br>
              <a:rPr lang="en-US" dirty="0"/>
            </a:br>
            <a:endParaRPr lang="en-US" dirty="0"/>
          </a:p>
          <a:p>
            <a:r>
              <a:rPr lang="en-US" dirty="0"/>
              <a:t>However, computing gradients for deeper </a:t>
            </a:r>
            <a:br>
              <a:rPr lang="en-US" dirty="0"/>
            </a:br>
            <a:r>
              <a:rPr lang="en-US" dirty="0"/>
              <a:t>layers is </a:t>
            </a:r>
            <a:r>
              <a:rPr lang="en-US" dirty="0">
                <a:solidFill>
                  <a:srgbClr val="C00000"/>
                </a:solidFill>
              </a:rPr>
              <a:t>not trivial and tedious. </a:t>
            </a:r>
            <a:br>
              <a:rPr lang="en-US" dirty="0"/>
            </a:br>
            <a:endParaRPr lang="en-US" dirty="0"/>
          </a:p>
          <a:p>
            <a:r>
              <a:rPr lang="en-US" dirty="0"/>
              <a:t>Even if we have analytical formula for gradient, </a:t>
            </a:r>
            <a:br>
              <a:rPr lang="en-US" dirty="0"/>
            </a:br>
            <a:r>
              <a:rPr lang="en-US" dirty="0"/>
              <a:t>if they’re architecture-specific, they </a:t>
            </a:r>
            <a:r>
              <a:rPr lang="en-US" dirty="0">
                <a:solidFill>
                  <a:srgbClr val="C00000"/>
                </a:solidFill>
              </a:rPr>
              <a:t>must be </a:t>
            </a:r>
            <a:br>
              <a:rPr lang="en-US" dirty="0">
                <a:solidFill>
                  <a:srgbClr val="C00000"/>
                </a:solidFill>
              </a:rPr>
            </a:br>
            <a:r>
              <a:rPr lang="en-US" dirty="0">
                <a:solidFill>
                  <a:srgbClr val="C00000"/>
                </a:solidFill>
              </a:rPr>
              <a:t>repeated for each new architecture</a:t>
            </a:r>
            <a:r>
              <a:rPr lang="en-US" dirty="0"/>
              <a:t>.  </a:t>
            </a:r>
          </a:p>
          <a:p>
            <a:endParaRPr lang="en-US" dirty="0"/>
          </a:p>
          <a:p>
            <a:r>
              <a:rPr lang="en-US" dirty="0"/>
              <a:t>The solution is “Backpropagation” algorithm! </a:t>
            </a:r>
          </a:p>
          <a:p>
            <a:pPr lvl="1"/>
            <a:endParaRPr lang="en-US" dirty="0"/>
          </a:p>
          <a:p>
            <a:pPr lvl="1"/>
            <a:endParaRPr lang="en-US" dirty="0"/>
          </a:p>
        </p:txBody>
      </p:sp>
      <p:pic>
        <p:nvPicPr>
          <p:cNvPr id="32772" name="Picture 4" descr="14.2. How it works, step-by-step - Deep Learning Bible - 3. Natural  Language Processing - 한글">
            <a:extLst>
              <a:ext uri="{FF2B5EF4-FFF2-40B4-BE49-F238E27FC236}">
                <a16:creationId xmlns:a16="http://schemas.microsoft.com/office/drawing/2014/main" id="{0E2FBB73-9420-40E6-93B1-6AD6D7B28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941" y="1231664"/>
            <a:ext cx="3670302" cy="325802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a:extLst>
              <a:ext uri="{FF2B5EF4-FFF2-40B4-BE49-F238E27FC236}">
                <a16:creationId xmlns:a16="http://schemas.microsoft.com/office/drawing/2014/main" id="{6A786203-140C-59C3-6543-5E6DE96DAB10}"/>
              </a:ext>
            </a:extLst>
          </p:cNvPr>
          <p:cNvSpPr/>
          <p:nvPr/>
        </p:nvSpPr>
        <p:spPr>
          <a:xfrm>
            <a:off x="4814986" y="4622487"/>
            <a:ext cx="4290648" cy="483212"/>
          </a:xfrm>
          <a:prstGeom prst="wedgeRoundRectCallout">
            <a:avLst>
              <a:gd name="adj1" fmla="val 25501"/>
              <a:gd name="adj2" fmla="val -6831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a:latin typeface="Corbel" panose="020B0503020204020204" pitchFamily="34" charset="0"/>
              </a:rPr>
              <a:t>Architecture of the BERT model with over 24 layers and millions of parameters — we will study get to this model in a few weeks! </a:t>
            </a:r>
          </a:p>
        </p:txBody>
      </p:sp>
      <p:pic>
        <p:nvPicPr>
          <p:cNvPr id="1026" name="Picture 2" descr="Ahh GIF - Ahh - Discover &amp; Share GIFs">
            <a:extLst>
              <a:ext uri="{FF2B5EF4-FFF2-40B4-BE49-F238E27FC236}">
                <a16:creationId xmlns:a16="http://schemas.microsoft.com/office/drawing/2014/main" id="{09848C92-2DCC-EA21-2D38-5734D06E0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524" y="4605051"/>
            <a:ext cx="483212" cy="48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56054-8BDA-0981-EB47-FE10B7221B34}"/>
              </a:ext>
            </a:extLst>
          </p:cNvPr>
          <p:cNvSpPr>
            <a:spLocks noGrp="1"/>
          </p:cNvSpPr>
          <p:nvPr>
            <p:ph type="title"/>
          </p:nvPr>
        </p:nvSpPr>
        <p:spPr/>
        <p:txBody>
          <a:bodyPr>
            <a:normAutofit/>
          </a:bodyPr>
          <a:lstStyle/>
          <a:p>
            <a:r>
              <a:rPr lang="en-US"/>
              <a:t>BP: Required Intuitions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5D8049-B6A9-EE91-4E00-010EF2BC1E84}"/>
                  </a:ext>
                </a:extLst>
              </p:cNvPr>
              <p:cNvSpPr>
                <a:spLocks noGrp="1"/>
              </p:cNvSpPr>
              <p:nvPr>
                <p:ph idx="4294967295"/>
              </p:nvPr>
            </p:nvSpPr>
            <p:spPr>
              <a:xfrm>
                <a:off x="444570" y="1232450"/>
                <a:ext cx="5105905" cy="3416300"/>
              </a:xfrm>
            </p:spPr>
            <p:txBody>
              <a:bodyPr>
                <a:normAutofit/>
              </a:bodyPr>
              <a:lstStyle/>
              <a:p>
                <a:pPr marL="571500" indent="-457200">
                  <a:buFont typeface="+mj-lt"/>
                  <a:buAutoNum type="arabicPeriod"/>
                </a:pPr>
                <a:r>
                  <a:rPr lang="en-US" sz="2000"/>
                  <a:t>Gradient Descent </a:t>
                </a:r>
              </a:p>
              <a:p>
                <a:pPr lvl="1"/>
                <a:r>
                  <a:rPr lang="en-US" sz="1600"/>
                  <a:t>Change the weights </a:t>
                </a:r>
                <a14:m>
                  <m:oMath xmlns:m="http://schemas.openxmlformats.org/officeDocument/2006/math">
                    <m:r>
                      <a:rPr lang="en-US" sz="1600" b="1" i="0" smtClean="0">
                        <a:solidFill>
                          <a:srgbClr val="C00000"/>
                        </a:solidFill>
                        <a:latin typeface="Cambria Math" panose="02040503050406030204" pitchFamily="18" charset="0"/>
                      </a:rPr>
                      <m:t>𝐖</m:t>
                    </m:r>
                    <m:r>
                      <a:rPr lang="en-US" sz="1600" b="1" i="1" smtClean="0">
                        <a:solidFill>
                          <a:srgbClr val="C00000"/>
                        </a:solidFill>
                        <a:latin typeface="Cambria Math" panose="02040503050406030204" pitchFamily="18" charset="0"/>
                      </a:rPr>
                      <m:t> </m:t>
                    </m:r>
                  </m:oMath>
                </a14:m>
                <a:r>
                  <a:rPr lang="en-US" sz="1600"/>
                  <a:t>in the direction of gradient to minimize the error function. </a:t>
                </a:r>
              </a:p>
              <a:p>
                <a:pPr marL="571500" indent="-457200">
                  <a:buFont typeface="+mj-lt"/>
                  <a:buAutoNum type="arabicPeriod"/>
                </a:pPr>
                <a:endParaRPr lang="en-US" sz="2000"/>
              </a:p>
              <a:p>
                <a:pPr marL="571500" indent="-457200">
                  <a:buFont typeface="+mj-lt"/>
                  <a:buAutoNum type="arabicPeriod"/>
                </a:pPr>
                <a:r>
                  <a:rPr lang="en-US" sz="2000"/>
                  <a:t>Chain Rule </a:t>
                </a:r>
              </a:p>
              <a:p>
                <a:pPr lvl="1"/>
                <a:r>
                  <a:rPr lang="en-US" sz="1600"/>
                  <a:t>Use the chain rule to calculate the weights of the intermediate weights </a:t>
                </a:r>
              </a:p>
              <a:p>
                <a:pPr marL="939800" lvl="1" indent="-342900">
                  <a:buFont typeface="+mj-lt"/>
                  <a:buAutoNum type="arabicPeriod"/>
                </a:pPr>
                <a:endParaRPr lang="en-US" sz="1600"/>
              </a:p>
              <a:p>
                <a:pPr marL="571500" indent="-457200">
                  <a:buFont typeface="+mj-lt"/>
                  <a:buAutoNum type="arabicPeriod"/>
                </a:pPr>
                <a:r>
                  <a:rPr lang="en-US" sz="2000"/>
                  <a:t>Dynamic Programming (</a:t>
                </a:r>
                <a:r>
                  <a:rPr lang="en-US" sz="2000" err="1"/>
                  <a:t>Memoization</a:t>
                </a:r>
                <a:r>
                  <a:rPr lang="en-US" sz="2000"/>
                  <a:t>)</a:t>
                </a:r>
              </a:p>
              <a:p>
                <a:pPr lvl="1"/>
                <a:r>
                  <a:rPr lang="en-US" sz="1600" err="1"/>
                  <a:t>Memoize</a:t>
                </a:r>
                <a:r>
                  <a:rPr lang="en-US" sz="1600"/>
                  <a:t> the weight updates to make the updates faster.</a:t>
                </a:r>
              </a:p>
              <a:p>
                <a:endParaRPr lang="en-US" sz="2000"/>
              </a:p>
            </p:txBody>
          </p:sp>
        </mc:Choice>
        <mc:Fallback xmlns="">
          <p:sp>
            <p:nvSpPr>
              <p:cNvPr id="3" name="Content Placeholder 2">
                <a:extLst>
                  <a:ext uri="{FF2B5EF4-FFF2-40B4-BE49-F238E27FC236}">
                    <a16:creationId xmlns:a16="http://schemas.microsoft.com/office/drawing/2014/main" id="{475D8049-B6A9-EE91-4E00-010EF2BC1E84}"/>
                  </a:ext>
                </a:extLst>
              </p:cNvPr>
              <p:cNvSpPr>
                <a:spLocks noGrp="1" noRot="1" noChangeAspect="1" noMove="1" noResize="1" noEditPoints="1" noAdjustHandles="1" noChangeArrowheads="1" noChangeShapeType="1" noTextEdit="1"/>
              </p:cNvSpPr>
              <p:nvPr>
                <p:ph idx="4294967295"/>
              </p:nvPr>
            </p:nvSpPr>
            <p:spPr>
              <a:xfrm>
                <a:off x="444570" y="1232450"/>
                <a:ext cx="5105905" cy="3416300"/>
              </a:xfrm>
              <a:blipFill>
                <a:blip r:embed="rId2"/>
                <a:stretch>
                  <a:fillRect/>
                </a:stretch>
              </a:blipFill>
            </p:spPr>
            <p:txBody>
              <a:bodyPr/>
              <a:lstStyle/>
              <a:p>
                <a:r>
                  <a:rPr lang="en-US">
                    <a:noFill/>
                  </a:rPr>
                  <a:t> </a:t>
                </a:r>
              </a:p>
            </p:txBody>
          </p:sp>
        </mc:Fallback>
      </mc:AlternateContent>
      <p:sp>
        <p:nvSpPr>
          <p:cNvPr id="4" name="Line 57">
            <a:extLst>
              <a:ext uri="{FF2B5EF4-FFF2-40B4-BE49-F238E27FC236}">
                <a16:creationId xmlns:a16="http://schemas.microsoft.com/office/drawing/2014/main" id="{4E11397F-717B-FD9E-5788-8D895F8C330F}"/>
              </a:ext>
            </a:extLst>
          </p:cNvPr>
          <p:cNvSpPr>
            <a:spLocks noChangeShapeType="1"/>
          </p:cNvSpPr>
          <p:nvPr/>
        </p:nvSpPr>
        <p:spPr bwMode="auto">
          <a:xfrm rot="720175" flipH="1">
            <a:off x="6108935" y="1690255"/>
            <a:ext cx="1285334" cy="549942"/>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5" name="Line 57">
            <a:extLst>
              <a:ext uri="{FF2B5EF4-FFF2-40B4-BE49-F238E27FC236}">
                <a16:creationId xmlns:a16="http://schemas.microsoft.com/office/drawing/2014/main" id="{EA7BFF4F-B866-F16C-606A-C57E978D6739}"/>
              </a:ext>
            </a:extLst>
          </p:cNvPr>
          <p:cNvSpPr>
            <a:spLocks noChangeShapeType="1"/>
          </p:cNvSpPr>
          <p:nvPr/>
        </p:nvSpPr>
        <p:spPr bwMode="auto">
          <a:xfrm rot="720175" flipH="1">
            <a:off x="6375498" y="1359493"/>
            <a:ext cx="1326527" cy="996305"/>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6" name="Line 51">
            <a:extLst>
              <a:ext uri="{FF2B5EF4-FFF2-40B4-BE49-F238E27FC236}">
                <a16:creationId xmlns:a16="http://schemas.microsoft.com/office/drawing/2014/main" id="{325F0119-2848-2C5E-EE02-34AD28B075DE}"/>
              </a:ext>
            </a:extLst>
          </p:cNvPr>
          <p:cNvSpPr>
            <a:spLocks noChangeShapeType="1"/>
          </p:cNvSpPr>
          <p:nvPr/>
        </p:nvSpPr>
        <p:spPr bwMode="auto">
          <a:xfrm>
            <a:off x="5806248" y="588183"/>
            <a:ext cx="0" cy="1704921"/>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7" name="Line 52">
            <a:extLst>
              <a:ext uri="{FF2B5EF4-FFF2-40B4-BE49-F238E27FC236}">
                <a16:creationId xmlns:a16="http://schemas.microsoft.com/office/drawing/2014/main" id="{D933FFD1-FAB9-23B2-8677-102BB06B2B68}"/>
              </a:ext>
            </a:extLst>
          </p:cNvPr>
          <p:cNvSpPr>
            <a:spLocks noChangeShapeType="1"/>
          </p:cNvSpPr>
          <p:nvPr/>
        </p:nvSpPr>
        <p:spPr bwMode="auto">
          <a:xfrm>
            <a:off x="5806248" y="2275687"/>
            <a:ext cx="249926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8" name="Text Box 54">
                <a:extLst>
                  <a:ext uri="{FF2B5EF4-FFF2-40B4-BE49-F238E27FC236}">
                    <a16:creationId xmlns:a16="http://schemas.microsoft.com/office/drawing/2014/main" id="{22919142-B5F2-B2CC-8BCB-D7534A8C8433}"/>
                  </a:ext>
                </a:extLst>
              </p:cNvPr>
              <p:cNvSpPr txBox="1">
                <a:spLocks noChangeArrowheads="1"/>
              </p:cNvSpPr>
              <p:nvPr/>
            </p:nvSpPr>
            <p:spPr bwMode="auto">
              <a:xfrm>
                <a:off x="5263609" y="257277"/>
                <a:ext cx="967573" cy="3385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ea typeface="Cambria Math" panose="02040503050406030204" pitchFamily="18" charset="0"/>
                        </a:rPr>
                        <m:t>ℒ</m:t>
                      </m:r>
                      <m:d>
                        <m:dPr>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𝐷</m:t>
                          </m:r>
                          <m:r>
                            <a:rPr lang="en-US" sz="1600">
                              <a:latin typeface="Cambria Math" panose="02040503050406030204" pitchFamily="18" charset="0"/>
                              <a:ea typeface="Cambria Math" panose="02040503050406030204" pitchFamily="18" charset="0"/>
                            </a:rPr>
                            <m:t>;</m:t>
                          </m:r>
                          <m:r>
                            <a:rPr lang="en-US" sz="1600">
                              <a:solidFill>
                                <a:srgbClr val="C00000"/>
                              </a:solidFill>
                              <a:latin typeface="Cambria Math" panose="02040503050406030204" pitchFamily="18" charset="0"/>
                            </a:rPr>
                            <m:t>𝐖</m:t>
                          </m:r>
                        </m:e>
                      </m:d>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8" name="Text Box 54">
                <a:extLst>
                  <a:ext uri="{FF2B5EF4-FFF2-40B4-BE49-F238E27FC236}">
                    <a16:creationId xmlns:a16="http://schemas.microsoft.com/office/drawing/2014/main" id="{22919142-B5F2-B2CC-8BCB-D7534A8C8433}"/>
                  </a:ext>
                </a:extLst>
              </p:cNvPr>
              <p:cNvSpPr txBox="1">
                <a:spLocks noRot="1" noChangeAspect="1" noMove="1" noResize="1" noEditPoints="1" noAdjustHandles="1" noChangeArrowheads="1" noChangeShapeType="1" noTextEdit="1"/>
              </p:cNvSpPr>
              <p:nvPr/>
            </p:nvSpPr>
            <p:spPr bwMode="auto">
              <a:xfrm>
                <a:off x="5263609" y="257277"/>
                <a:ext cx="967573" cy="338554"/>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Freeform 8">
            <a:extLst>
              <a:ext uri="{FF2B5EF4-FFF2-40B4-BE49-F238E27FC236}">
                <a16:creationId xmlns:a16="http://schemas.microsoft.com/office/drawing/2014/main" id="{8A650BA5-9D20-A154-2103-AC12176DE3EC}"/>
              </a:ext>
            </a:extLst>
          </p:cNvPr>
          <p:cNvSpPr>
            <a:spLocks/>
          </p:cNvSpPr>
          <p:nvPr/>
        </p:nvSpPr>
        <p:spPr bwMode="auto">
          <a:xfrm>
            <a:off x="5869305" y="796208"/>
            <a:ext cx="2369148" cy="1229657"/>
          </a:xfrm>
          <a:custGeom>
            <a:avLst/>
            <a:gdLst>
              <a:gd name="T0" fmla="*/ 0 w 2367"/>
              <a:gd name="T1" fmla="*/ 0 h 1770"/>
              <a:gd name="T2" fmla="*/ 528 w 2367"/>
              <a:gd name="T3" fmla="*/ 1584 h 1770"/>
              <a:gd name="T4" fmla="*/ 1650 w 2367"/>
              <a:gd name="T5" fmla="*/ 1116 h 1770"/>
              <a:gd name="T6" fmla="*/ 2367 w 2367"/>
              <a:gd name="T7" fmla="*/ 56 h 1770"/>
            </a:gdLst>
            <a:ahLst/>
            <a:cxnLst>
              <a:cxn ang="0">
                <a:pos x="T0" y="T1"/>
              </a:cxn>
              <a:cxn ang="0">
                <a:pos x="T2" y="T3"/>
              </a:cxn>
              <a:cxn ang="0">
                <a:pos x="T4" y="T5"/>
              </a:cxn>
              <a:cxn ang="0">
                <a:pos x="T6" y="T7"/>
              </a:cxn>
            </a:cxnLst>
            <a:rect l="0" t="0" r="r" b="b"/>
            <a:pathLst>
              <a:path w="2367" h="1770">
                <a:moveTo>
                  <a:pt x="0" y="0"/>
                </a:moveTo>
                <a:cubicBezTo>
                  <a:pt x="120" y="668"/>
                  <a:pt x="253" y="1398"/>
                  <a:pt x="528" y="1584"/>
                </a:cubicBezTo>
                <a:cubicBezTo>
                  <a:pt x="803" y="1770"/>
                  <a:pt x="1344" y="1371"/>
                  <a:pt x="1650" y="1116"/>
                </a:cubicBezTo>
                <a:cubicBezTo>
                  <a:pt x="1956" y="861"/>
                  <a:pt x="2218" y="277"/>
                  <a:pt x="2367" y="5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0" name="Line 56">
            <a:extLst>
              <a:ext uri="{FF2B5EF4-FFF2-40B4-BE49-F238E27FC236}">
                <a16:creationId xmlns:a16="http://schemas.microsoft.com/office/drawing/2014/main" id="{A39F89A8-DAA5-B1CC-4298-0EBC63096D63}"/>
              </a:ext>
            </a:extLst>
          </p:cNvPr>
          <p:cNvSpPr>
            <a:spLocks noChangeShapeType="1"/>
          </p:cNvSpPr>
          <p:nvPr/>
        </p:nvSpPr>
        <p:spPr bwMode="auto">
          <a:xfrm flipH="1">
            <a:off x="6974306" y="933097"/>
            <a:ext cx="1345220" cy="110132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1" name="Line 57">
            <a:extLst>
              <a:ext uri="{FF2B5EF4-FFF2-40B4-BE49-F238E27FC236}">
                <a16:creationId xmlns:a16="http://schemas.microsoft.com/office/drawing/2014/main" id="{8AAB059B-624A-8C53-70BB-DBC7FE6ABB32}"/>
              </a:ext>
            </a:extLst>
          </p:cNvPr>
          <p:cNvSpPr>
            <a:spLocks noChangeShapeType="1"/>
          </p:cNvSpPr>
          <p:nvPr/>
        </p:nvSpPr>
        <p:spPr bwMode="auto">
          <a:xfrm rot="720175" flipH="1">
            <a:off x="6644436" y="1172254"/>
            <a:ext cx="1237644" cy="113954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2" name="Line 60">
            <a:extLst>
              <a:ext uri="{FF2B5EF4-FFF2-40B4-BE49-F238E27FC236}">
                <a16:creationId xmlns:a16="http://schemas.microsoft.com/office/drawing/2014/main" id="{2885BB4E-F221-A8A9-2188-CB7C42BE5270}"/>
              </a:ext>
            </a:extLst>
          </p:cNvPr>
          <p:cNvSpPr>
            <a:spLocks noChangeShapeType="1"/>
          </p:cNvSpPr>
          <p:nvPr/>
        </p:nvSpPr>
        <p:spPr bwMode="auto">
          <a:xfrm flipH="1">
            <a:off x="6541914" y="2214398"/>
            <a:ext cx="13452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3" name="Oval 61">
            <a:extLst>
              <a:ext uri="{FF2B5EF4-FFF2-40B4-BE49-F238E27FC236}">
                <a16:creationId xmlns:a16="http://schemas.microsoft.com/office/drawing/2014/main" id="{35C3D169-7B7E-A256-BAE7-258CF8DA10E8}"/>
              </a:ext>
            </a:extLst>
          </p:cNvPr>
          <p:cNvSpPr>
            <a:spLocks noChangeArrowheads="1"/>
          </p:cNvSpPr>
          <p:nvPr/>
        </p:nvSpPr>
        <p:spPr bwMode="auto">
          <a:xfrm>
            <a:off x="7598873" y="2252470"/>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4" name="Oval 62">
            <a:extLst>
              <a:ext uri="{FF2B5EF4-FFF2-40B4-BE49-F238E27FC236}">
                <a16:creationId xmlns:a16="http://schemas.microsoft.com/office/drawing/2014/main" id="{48402F1A-5CD9-43B3-A486-DFC080B54C6A}"/>
              </a:ext>
            </a:extLst>
          </p:cNvPr>
          <p:cNvSpPr>
            <a:spLocks noChangeArrowheads="1"/>
          </p:cNvSpPr>
          <p:nvPr/>
        </p:nvSpPr>
        <p:spPr bwMode="auto">
          <a:xfrm>
            <a:off x="7262567" y="2252470"/>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5" name="Oval 63">
            <a:extLst>
              <a:ext uri="{FF2B5EF4-FFF2-40B4-BE49-F238E27FC236}">
                <a16:creationId xmlns:a16="http://schemas.microsoft.com/office/drawing/2014/main" id="{1FB2AE95-1815-1AFD-3BBC-874CCC93AFE7}"/>
              </a:ext>
            </a:extLst>
          </p:cNvPr>
          <p:cNvSpPr>
            <a:spLocks noChangeArrowheads="1"/>
          </p:cNvSpPr>
          <p:nvPr/>
        </p:nvSpPr>
        <p:spPr bwMode="auto">
          <a:xfrm>
            <a:off x="7022350" y="2252470"/>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p:sp>
        <p:nvSpPr>
          <p:cNvPr id="16" name="Oval 64">
            <a:extLst>
              <a:ext uri="{FF2B5EF4-FFF2-40B4-BE49-F238E27FC236}">
                <a16:creationId xmlns:a16="http://schemas.microsoft.com/office/drawing/2014/main" id="{69CCA7D9-7535-6B3C-2B51-3A2AF707078B}"/>
              </a:ext>
            </a:extLst>
          </p:cNvPr>
          <p:cNvSpPr>
            <a:spLocks noChangeArrowheads="1"/>
          </p:cNvSpPr>
          <p:nvPr/>
        </p:nvSpPr>
        <p:spPr bwMode="auto">
          <a:xfrm>
            <a:off x="6686046" y="2252470"/>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7" name="Text Box 65">
                <a:extLst>
                  <a:ext uri="{FF2B5EF4-FFF2-40B4-BE49-F238E27FC236}">
                    <a16:creationId xmlns:a16="http://schemas.microsoft.com/office/drawing/2014/main" id="{DF659B48-CBC2-EA5B-614E-E1807AC664F4}"/>
                  </a:ext>
                </a:extLst>
              </p:cNvPr>
              <p:cNvSpPr txBox="1">
                <a:spLocks noChangeArrowheads="1"/>
              </p:cNvSpPr>
              <p:nvPr/>
            </p:nvSpPr>
            <p:spPr bwMode="auto">
              <a:xfrm>
                <a:off x="8253978" y="2098373"/>
                <a:ext cx="417101"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500" smtClean="0">
                          <a:solidFill>
                            <a:srgbClr val="C00000"/>
                          </a:solidFill>
                          <a:latin typeface="Cambria Math" panose="02040503050406030204" pitchFamily="18" charset="0"/>
                        </a:rPr>
                        <m:t>𝐖</m:t>
                      </m:r>
                    </m:oMath>
                  </m:oMathPara>
                </a14:m>
                <a:endParaRPr lang="en-US" altLang="en-US" sz="15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7" name="Text Box 65">
                <a:extLst>
                  <a:ext uri="{FF2B5EF4-FFF2-40B4-BE49-F238E27FC236}">
                    <a16:creationId xmlns:a16="http://schemas.microsoft.com/office/drawing/2014/main" id="{DF659B48-CBC2-EA5B-614E-E1807AC664F4}"/>
                  </a:ext>
                </a:extLst>
              </p:cNvPr>
              <p:cNvSpPr txBox="1">
                <a:spLocks noRot="1" noChangeAspect="1" noMove="1" noResize="1" noEditPoints="1" noAdjustHandles="1" noChangeArrowheads="1" noChangeShapeType="1" noTextEdit="1"/>
              </p:cNvSpPr>
              <p:nvPr/>
            </p:nvSpPr>
            <p:spPr bwMode="auto">
              <a:xfrm>
                <a:off x="8253978" y="2098373"/>
                <a:ext cx="417101" cy="323165"/>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Box 68">
                <a:extLst>
                  <a:ext uri="{FF2B5EF4-FFF2-40B4-BE49-F238E27FC236}">
                    <a16:creationId xmlns:a16="http://schemas.microsoft.com/office/drawing/2014/main" id="{2BC430A3-3CF5-C547-42D8-126681CDAA1A}"/>
                  </a:ext>
                </a:extLst>
              </p:cNvPr>
              <p:cNvSpPr txBox="1">
                <a:spLocks noChangeArrowheads="1"/>
              </p:cNvSpPr>
              <p:nvPr/>
            </p:nvSpPr>
            <p:spPr bwMode="auto">
              <a:xfrm>
                <a:off x="6387126" y="2283141"/>
                <a:ext cx="1555747" cy="3114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3</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2</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a:solidFill>
                              <a:srgbClr val="C00000"/>
                            </a:solidFill>
                            <a:latin typeface="Cambria Math" panose="02040503050406030204" pitchFamily="18" charset="0"/>
                          </a:rPr>
                          <m:t>(</m:t>
                        </m:r>
                        <m:r>
                          <a:rPr lang="en-US" sz="1100" smtClean="0">
                            <a:solidFill>
                              <a:srgbClr val="C00000"/>
                            </a:solidFill>
                            <a:latin typeface="Cambria Math" panose="02040503050406030204" pitchFamily="18" charset="0"/>
                          </a:rPr>
                          <m:t>1</m:t>
                        </m:r>
                        <m:r>
                          <a:rPr lang="en-US" sz="1100">
                            <a:solidFill>
                              <a:srgbClr val="C00000"/>
                            </a:solidFill>
                            <a:latin typeface="Cambria Math" panose="02040503050406030204" pitchFamily="18" charset="0"/>
                          </a:rPr>
                          <m:t>)</m:t>
                        </m:r>
                      </m:sup>
                    </m:sSubSup>
                  </m:oMath>
                </a14:m>
                <a:r>
                  <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rPr>
                  <a:t> </a:t>
                </a:r>
                <a14:m>
                  <m:oMath xmlns:m="http://schemas.openxmlformats.org/officeDocument/2006/math">
                    <m:r>
                      <a:rPr lang="en-US" sz="1100">
                        <a:solidFill>
                          <a:srgbClr val="C00000"/>
                        </a:solidFill>
                        <a:latin typeface="Cambria Math"/>
                      </a:rPr>
                      <m:t> </m:t>
                    </m:r>
                    <m:sSubSup>
                      <m:sSubSupPr>
                        <m:ctrlPr>
                          <a:rPr lang="en-US" sz="1100" i="1" smtClean="0">
                            <a:solidFill>
                              <a:srgbClr val="C00000"/>
                            </a:solidFill>
                            <a:latin typeface="Cambria Math" panose="02040503050406030204" pitchFamily="18" charset="0"/>
                          </a:rPr>
                        </m:ctrlPr>
                      </m:sSubSupPr>
                      <m:e>
                        <m:r>
                          <a:rPr lang="en-US" sz="1100" smtClean="0">
                            <a:solidFill>
                              <a:srgbClr val="C00000"/>
                            </a:solidFill>
                            <a:latin typeface="Cambria Math" panose="02040503050406030204" pitchFamily="18" charset="0"/>
                          </a:rPr>
                          <m:t>𝐖</m:t>
                        </m:r>
                      </m:e>
                      <m:sub/>
                      <m:sup>
                        <m:r>
                          <a:rPr lang="en-US" sz="1100" smtClean="0">
                            <a:solidFill>
                              <a:srgbClr val="C00000"/>
                            </a:solidFill>
                            <a:latin typeface="Cambria Math" panose="02040503050406030204" pitchFamily="18" charset="0"/>
                          </a:rPr>
                          <m:t>(</m:t>
                        </m:r>
                        <m:r>
                          <a:rPr lang="en-US" sz="1100">
                            <a:solidFill>
                              <a:srgbClr val="C00000"/>
                            </a:solidFill>
                            <a:latin typeface="Cambria Math"/>
                          </a:rPr>
                          <m:t>0</m:t>
                        </m:r>
                        <m:r>
                          <a:rPr lang="en-US" sz="1100" smtClean="0">
                            <a:solidFill>
                              <a:srgbClr val="C00000"/>
                            </a:solidFill>
                            <a:latin typeface="Cambria Math" panose="02040503050406030204" pitchFamily="18" charset="0"/>
                          </a:rPr>
                          <m:t>)</m:t>
                        </m:r>
                      </m:sup>
                    </m:sSubSup>
                  </m:oMath>
                </a14:m>
                <a:endParaRPr lang="en-US" altLang="en-US" sz="1100">
                  <a:solidFill>
                    <a:srgbClr val="C00000"/>
                  </a:solidFill>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18" name="Text Box 68">
                <a:extLst>
                  <a:ext uri="{FF2B5EF4-FFF2-40B4-BE49-F238E27FC236}">
                    <a16:creationId xmlns:a16="http://schemas.microsoft.com/office/drawing/2014/main" id="{2BC430A3-3CF5-C547-42D8-126681CDAA1A}"/>
                  </a:ext>
                </a:extLst>
              </p:cNvPr>
              <p:cNvSpPr txBox="1">
                <a:spLocks noRot="1" noChangeAspect="1" noMove="1" noResize="1" noEditPoints="1" noAdjustHandles="1" noChangeArrowheads="1" noChangeShapeType="1" noTextEdit="1"/>
              </p:cNvSpPr>
              <p:nvPr/>
            </p:nvSpPr>
            <p:spPr bwMode="auto">
              <a:xfrm>
                <a:off x="6387126" y="2283141"/>
                <a:ext cx="1555747" cy="311432"/>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22CFBEDB-8AE6-2A28-E9CB-9AC7BF5D1DA7}"/>
              </a:ext>
            </a:extLst>
          </p:cNvPr>
          <p:cNvCxnSpPr/>
          <p:nvPr/>
        </p:nvCxnSpPr>
        <p:spPr>
          <a:xfrm flipV="1">
            <a:off x="7617241" y="1512747"/>
            <a:ext cx="0" cy="76871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DCB7C-0CA1-A4FD-E9F7-D25B488B4250}"/>
              </a:ext>
            </a:extLst>
          </p:cNvPr>
          <p:cNvCxnSpPr/>
          <p:nvPr/>
        </p:nvCxnSpPr>
        <p:spPr>
          <a:xfrm flipV="1">
            <a:off x="7280936" y="1756748"/>
            <a:ext cx="0" cy="535074"/>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6C0555-D7D0-B547-5DB8-DB1556C2C90F}"/>
              </a:ext>
            </a:extLst>
          </p:cNvPr>
          <p:cNvCxnSpPr/>
          <p:nvPr/>
        </p:nvCxnSpPr>
        <p:spPr>
          <a:xfrm flipV="1">
            <a:off x="7041244" y="1877975"/>
            <a:ext cx="0" cy="399993"/>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F6C011-C361-366F-14A5-DFE68E296556}"/>
              </a:ext>
            </a:extLst>
          </p:cNvPr>
          <p:cNvCxnSpPr/>
          <p:nvPr/>
        </p:nvCxnSpPr>
        <p:spPr>
          <a:xfrm flipH="1" flipV="1">
            <a:off x="6704414" y="1999202"/>
            <a:ext cx="857" cy="28223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D0B24391-AC12-67F6-326D-BDF42B20488A}"/>
              </a:ext>
            </a:extLst>
          </p:cNvPr>
          <p:cNvSpPr/>
          <p:nvPr/>
        </p:nvSpPr>
        <p:spPr>
          <a:xfrm>
            <a:off x="6680393" y="1948544"/>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24" name="Oval 23">
            <a:extLst>
              <a:ext uri="{FF2B5EF4-FFF2-40B4-BE49-F238E27FC236}">
                <a16:creationId xmlns:a16="http://schemas.microsoft.com/office/drawing/2014/main" id="{7A54FE4A-6091-1664-A152-E5B8F4F5EDBC}"/>
              </a:ext>
            </a:extLst>
          </p:cNvPr>
          <p:cNvSpPr/>
          <p:nvPr/>
        </p:nvSpPr>
        <p:spPr>
          <a:xfrm>
            <a:off x="7018210" y="1832080"/>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25" name="Oval 24">
            <a:extLst>
              <a:ext uri="{FF2B5EF4-FFF2-40B4-BE49-F238E27FC236}">
                <a16:creationId xmlns:a16="http://schemas.microsoft.com/office/drawing/2014/main" id="{4AFC7536-F822-0D3A-FF62-845DB8EC75BE}"/>
              </a:ext>
            </a:extLst>
          </p:cNvPr>
          <p:cNvSpPr/>
          <p:nvPr/>
        </p:nvSpPr>
        <p:spPr>
          <a:xfrm>
            <a:off x="7263789" y="1700470"/>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sp>
        <p:nvSpPr>
          <p:cNvPr id="26" name="Oval 25">
            <a:extLst>
              <a:ext uri="{FF2B5EF4-FFF2-40B4-BE49-F238E27FC236}">
                <a16:creationId xmlns:a16="http://schemas.microsoft.com/office/drawing/2014/main" id="{16E39AAB-B732-53E9-9B15-633D9F7D22CD}"/>
              </a:ext>
            </a:extLst>
          </p:cNvPr>
          <p:cNvSpPr/>
          <p:nvPr/>
        </p:nvSpPr>
        <p:spPr>
          <a:xfrm>
            <a:off x="7595870" y="1480525"/>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orbel" panose="020B0503020204020204" pitchFamily="34" charset="0"/>
            </a:endParaRPr>
          </a:p>
        </p:txBody>
      </p:sp>
      <p:grpSp>
        <p:nvGrpSpPr>
          <p:cNvPr id="74" name="Group 73">
            <a:extLst>
              <a:ext uri="{FF2B5EF4-FFF2-40B4-BE49-F238E27FC236}">
                <a16:creationId xmlns:a16="http://schemas.microsoft.com/office/drawing/2014/main" id="{483C941A-65BA-CDEB-A3BB-F044D0B11355}"/>
              </a:ext>
            </a:extLst>
          </p:cNvPr>
          <p:cNvGrpSpPr/>
          <p:nvPr/>
        </p:nvGrpSpPr>
        <p:grpSpPr>
          <a:xfrm>
            <a:off x="5585818" y="3133213"/>
            <a:ext cx="3282207" cy="1374985"/>
            <a:chOff x="5191697" y="3091217"/>
            <a:chExt cx="5045500" cy="2036777"/>
          </a:xfrm>
        </p:grpSpPr>
        <p:sp>
          <p:nvSpPr>
            <p:cNvPr id="27" name="Oval 26">
              <a:extLst>
                <a:ext uri="{FF2B5EF4-FFF2-40B4-BE49-F238E27FC236}">
                  <a16:creationId xmlns:a16="http://schemas.microsoft.com/office/drawing/2014/main" id="{68A06F2C-1F0A-B5A3-664E-E03866A8B7C4}"/>
                </a:ext>
              </a:extLst>
            </p:cNvPr>
            <p:cNvSpPr/>
            <p:nvPr/>
          </p:nvSpPr>
          <p:spPr>
            <a:xfrm>
              <a:off x="6666433" y="3091217"/>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28" name="Curved Connector 27">
              <a:extLst>
                <a:ext uri="{FF2B5EF4-FFF2-40B4-BE49-F238E27FC236}">
                  <a16:creationId xmlns:a16="http://schemas.microsoft.com/office/drawing/2014/main" id="{9F6F124B-06AB-C29F-21A7-2D3A05B5E638}"/>
                </a:ext>
              </a:extLst>
            </p:cNvPr>
            <p:cNvCxnSpPr/>
            <p:nvPr/>
          </p:nvCxnSpPr>
          <p:spPr>
            <a:xfrm flipV="1">
              <a:off x="6733108" y="3205517"/>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29" name="Oval 28">
              <a:extLst>
                <a:ext uri="{FF2B5EF4-FFF2-40B4-BE49-F238E27FC236}">
                  <a16:creationId xmlns:a16="http://schemas.microsoft.com/office/drawing/2014/main" id="{856B8D1D-7FE5-AE48-E358-FF5E8E586A7D}"/>
                </a:ext>
              </a:extLst>
            </p:cNvPr>
            <p:cNvSpPr/>
            <p:nvPr/>
          </p:nvSpPr>
          <p:spPr>
            <a:xfrm>
              <a:off x="6666433" y="3860339"/>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0" name="Curved Connector 29">
              <a:extLst>
                <a:ext uri="{FF2B5EF4-FFF2-40B4-BE49-F238E27FC236}">
                  <a16:creationId xmlns:a16="http://schemas.microsoft.com/office/drawing/2014/main" id="{CE4E10DB-ED69-EA2D-BEF4-073C6F93AFC7}"/>
                </a:ext>
              </a:extLst>
            </p:cNvPr>
            <p:cNvCxnSpPr/>
            <p:nvPr/>
          </p:nvCxnSpPr>
          <p:spPr>
            <a:xfrm flipV="1">
              <a:off x="6733108" y="3974639"/>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1" name="Oval 30">
              <a:extLst>
                <a:ext uri="{FF2B5EF4-FFF2-40B4-BE49-F238E27FC236}">
                  <a16:creationId xmlns:a16="http://schemas.microsoft.com/office/drawing/2014/main" id="{E23F6B55-9987-BB92-796A-E8F3D80482DF}"/>
                </a:ext>
              </a:extLst>
            </p:cNvPr>
            <p:cNvSpPr/>
            <p:nvPr/>
          </p:nvSpPr>
          <p:spPr>
            <a:xfrm>
              <a:off x="6666433" y="4635356"/>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2" name="Curved Connector 31">
              <a:extLst>
                <a:ext uri="{FF2B5EF4-FFF2-40B4-BE49-F238E27FC236}">
                  <a16:creationId xmlns:a16="http://schemas.microsoft.com/office/drawing/2014/main" id="{A012004A-6221-2D42-D7E5-A6C982FB4F7E}"/>
                </a:ext>
              </a:extLst>
            </p:cNvPr>
            <p:cNvCxnSpPr/>
            <p:nvPr/>
          </p:nvCxnSpPr>
          <p:spPr>
            <a:xfrm flipV="1">
              <a:off x="6733108" y="4749656"/>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3" name="Oval 32">
              <a:extLst>
                <a:ext uri="{FF2B5EF4-FFF2-40B4-BE49-F238E27FC236}">
                  <a16:creationId xmlns:a16="http://schemas.microsoft.com/office/drawing/2014/main" id="{D75C5866-4175-904D-61B1-6D9DF8542E89}"/>
                </a:ext>
              </a:extLst>
            </p:cNvPr>
            <p:cNvSpPr/>
            <p:nvPr/>
          </p:nvSpPr>
          <p:spPr>
            <a:xfrm>
              <a:off x="8341610" y="3091217"/>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4" name="Curved Connector 33">
              <a:extLst>
                <a:ext uri="{FF2B5EF4-FFF2-40B4-BE49-F238E27FC236}">
                  <a16:creationId xmlns:a16="http://schemas.microsoft.com/office/drawing/2014/main" id="{E1C614FE-AB54-5A73-8CEE-5C9ED76C8982}"/>
                </a:ext>
              </a:extLst>
            </p:cNvPr>
            <p:cNvCxnSpPr/>
            <p:nvPr/>
          </p:nvCxnSpPr>
          <p:spPr>
            <a:xfrm flipV="1">
              <a:off x="8408285" y="3205517"/>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5" name="Oval 34">
              <a:extLst>
                <a:ext uri="{FF2B5EF4-FFF2-40B4-BE49-F238E27FC236}">
                  <a16:creationId xmlns:a16="http://schemas.microsoft.com/office/drawing/2014/main" id="{49D361FC-1D5D-305E-254A-2A6495C99C27}"/>
                </a:ext>
              </a:extLst>
            </p:cNvPr>
            <p:cNvSpPr/>
            <p:nvPr/>
          </p:nvSpPr>
          <p:spPr>
            <a:xfrm>
              <a:off x="8341610" y="3860339"/>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6" name="Curved Connector 35">
              <a:extLst>
                <a:ext uri="{FF2B5EF4-FFF2-40B4-BE49-F238E27FC236}">
                  <a16:creationId xmlns:a16="http://schemas.microsoft.com/office/drawing/2014/main" id="{F0E7796E-828E-2573-A785-43284D62973A}"/>
                </a:ext>
              </a:extLst>
            </p:cNvPr>
            <p:cNvCxnSpPr/>
            <p:nvPr/>
          </p:nvCxnSpPr>
          <p:spPr>
            <a:xfrm flipV="1">
              <a:off x="8408285" y="3974639"/>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7" name="Oval 36">
              <a:extLst>
                <a:ext uri="{FF2B5EF4-FFF2-40B4-BE49-F238E27FC236}">
                  <a16:creationId xmlns:a16="http://schemas.microsoft.com/office/drawing/2014/main" id="{BBB00593-196D-B610-46FE-75B0A32B0CFC}"/>
                </a:ext>
              </a:extLst>
            </p:cNvPr>
            <p:cNvSpPr/>
            <p:nvPr/>
          </p:nvSpPr>
          <p:spPr>
            <a:xfrm>
              <a:off x="8341610" y="4635356"/>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38" name="Curved Connector 37">
              <a:extLst>
                <a:ext uri="{FF2B5EF4-FFF2-40B4-BE49-F238E27FC236}">
                  <a16:creationId xmlns:a16="http://schemas.microsoft.com/office/drawing/2014/main" id="{EBD33740-F1AC-43D6-9880-89F000439A4C}"/>
                </a:ext>
              </a:extLst>
            </p:cNvPr>
            <p:cNvCxnSpPr/>
            <p:nvPr/>
          </p:nvCxnSpPr>
          <p:spPr>
            <a:xfrm flipV="1">
              <a:off x="8408285" y="4749656"/>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sp>
          <p:nvSpPr>
            <p:cNvPr id="39" name="Oval 38">
              <a:extLst>
                <a:ext uri="{FF2B5EF4-FFF2-40B4-BE49-F238E27FC236}">
                  <a16:creationId xmlns:a16="http://schemas.microsoft.com/office/drawing/2014/main" id="{126E7513-BB28-47B3-08BE-7B7EB21F5A10}"/>
                </a:ext>
              </a:extLst>
            </p:cNvPr>
            <p:cNvSpPr/>
            <p:nvPr/>
          </p:nvSpPr>
          <p:spPr>
            <a:xfrm>
              <a:off x="9569529" y="3860339"/>
              <a:ext cx="440568" cy="4405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a:solidFill>
                  <a:srgbClr val="FFFFFF"/>
                </a:solidFill>
                <a:latin typeface="Corbel" panose="020B0503020204020204" pitchFamily="34" charset="0"/>
              </a:endParaRPr>
            </a:p>
          </p:txBody>
        </p:sp>
        <p:cxnSp>
          <p:nvCxnSpPr>
            <p:cNvPr id="40" name="Curved Connector 39">
              <a:extLst>
                <a:ext uri="{FF2B5EF4-FFF2-40B4-BE49-F238E27FC236}">
                  <a16:creationId xmlns:a16="http://schemas.microsoft.com/office/drawing/2014/main" id="{F7225F8B-3B54-7DC0-D554-835A0D244887}"/>
                </a:ext>
              </a:extLst>
            </p:cNvPr>
            <p:cNvCxnSpPr/>
            <p:nvPr/>
          </p:nvCxnSpPr>
          <p:spPr>
            <a:xfrm flipV="1">
              <a:off x="9636204" y="3974639"/>
              <a:ext cx="308610" cy="226314"/>
            </a:xfrm>
            <a:prstGeom prst="curvedConnector3">
              <a:avLst>
                <a:gd name="adj1" fmla="val 50000"/>
              </a:avLst>
            </a:prstGeom>
            <a:ln/>
          </p:spPr>
          <p:style>
            <a:lnRef idx="2">
              <a:schemeClr val="dk1"/>
            </a:lnRef>
            <a:fillRef idx="1">
              <a:schemeClr val="lt1"/>
            </a:fillRef>
            <a:effectRef idx="0">
              <a:schemeClr val="dk1"/>
            </a:effectRef>
            <a:fontRef idx="minor">
              <a:schemeClr val="dk1"/>
            </a:fontRef>
          </p:style>
        </p:cxnSp>
        <p:cxnSp>
          <p:nvCxnSpPr>
            <p:cNvPr id="41" name="Straight Arrow Connector 40">
              <a:extLst>
                <a:ext uri="{FF2B5EF4-FFF2-40B4-BE49-F238E27FC236}">
                  <a16:creationId xmlns:a16="http://schemas.microsoft.com/office/drawing/2014/main" id="{0BB17A1C-9A7B-7206-B61D-1ABA16AFAA6B}"/>
                </a:ext>
              </a:extLst>
            </p:cNvPr>
            <p:cNvCxnSpPr>
              <a:stCxn id="27" idx="6"/>
              <a:endCxn id="33" idx="2"/>
            </p:cNvCxnSpPr>
            <p:nvPr/>
          </p:nvCxnSpPr>
          <p:spPr>
            <a:xfrm>
              <a:off x="7107001" y="3311501"/>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2" name="Straight Arrow Connector 41">
              <a:extLst>
                <a:ext uri="{FF2B5EF4-FFF2-40B4-BE49-F238E27FC236}">
                  <a16:creationId xmlns:a16="http://schemas.microsoft.com/office/drawing/2014/main" id="{E373EE67-225F-DA91-634D-86B7D512C8BC}"/>
                </a:ext>
              </a:extLst>
            </p:cNvPr>
            <p:cNvCxnSpPr>
              <a:stCxn id="27" idx="6"/>
              <a:endCxn id="35" idx="1"/>
            </p:cNvCxnSpPr>
            <p:nvPr/>
          </p:nvCxnSpPr>
          <p:spPr>
            <a:xfrm>
              <a:off x="7107001" y="3311501"/>
              <a:ext cx="1299129"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3" name="Straight Arrow Connector 42">
              <a:extLst>
                <a:ext uri="{FF2B5EF4-FFF2-40B4-BE49-F238E27FC236}">
                  <a16:creationId xmlns:a16="http://schemas.microsoft.com/office/drawing/2014/main" id="{67D13AF7-B5C2-312A-169A-3D7B40F8056F}"/>
                </a:ext>
              </a:extLst>
            </p:cNvPr>
            <p:cNvCxnSpPr>
              <a:stCxn id="27" idx="6"/>
              <a:endCxn id="37" idx="1"/>
            </p:cNvCxnSpPr>
            <p:nvPr/>
          </p:nvCxnSpPr>
          <p:spPr>
            <a:xfrm>
              <a:off x="7107001" y="3311501"/>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4" name="Straight Arrow Connector 43">
              <a:extLst>
                <a:ext uri="{FF2B5EF4-FFF2-40B4-BE49-F238E27FC236}">
                  <a16:creationId xmlns:a16="http://schemas.microsoft.com/office/drawing/2014/main" id="{715F5E81-EB8D-9ED1-E5F8-7D0AE0B8E364}"/>
                </a:ext>
              </a:extLst>
            </p:cNvPr>
            <p:cNvCxnSpPr>
              <a:stCxn id="29" idx="6"/>
              <a:endCxn id="33" idx="2"/>
            </p:cNvCxnSpPr>
            <p:nvPr/>
          </p:nvCxnSpPr>
          <p:spPr>
            <a:xfrm flipV="1">
              <a:off x="7107001" y="3311501"/>
              <a:ext cx="1234609" cy="76912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5" name="Straight Arrow Connector 44">
              <a:extLst>
                <a:ext uri="{FF2B5EF4-FFF2-40B4-BE49-F238E27FC236}">
                  <a16:creationId xmlns:a16="http://schemas.microsoft.com/office/drawing/2014/main" id="{0ECDAD5A-F368-8987-5123-2D2ADCF19652}"/>
                </a:ext>
              </a:extLst>
            </p:cNvPr>
            <p:cNvCxnSpPr>
              <a:stCxn id="29" idx="6"/>
              <a:endCxn id="35" idx="2"/>
            </p:cNvCxnSpPr>
            <p:nvPr/>
          </p:nvCxnSpPr>
          <p:spPr>
            <a:xfrm>
              <a:off x="7107001" y="4080623"/>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6" name="Straight Arrow Connector 45">
              <a:extLst>
                <a:ext uri="{FF2B5EF4-FFF2-40B4-BE49-F238E27FC236}">
                  <a16:creationId xmlns:a16="http://schemas.microsoft.com/office/drawing/2014/main" id="{60725BC4-FA83-576B-65D6-C0B9E8D010AE}"/>
                </a:ext>
              </a:extLst>
            </p:cNvPr>
            <p:cNvCxnSpPr>
              <a:cxnSpLocks/>
              <a:stCxn id="31" idx="6"/>
              <a:endCxn id="37" idx="2"/>
            </p:cNvCxnSpPr>
            <p:nvPr/>
          </p:nvCxnSpPr>
          <p:spPr>
            <a:xfrm>
              <a:off x="7107001" y="4855640"/>
              <a:ext cx="1234609"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7" name="Straight Arrow Connector 46">
              <a:extLst>
                <a:ext uri="{FF2B5EF4-FFF2-40B4-BE49-F238E27FC236}">
                  <a16:creationId xmlns:a16="http://schemas.microsoft.com/office/drawing/2014/main" id="{C327C228-1674-4266-B82F-60CD61477D3E}"/>
                </a:ext>
              </a:extLst>
            </p:cNvPr>
            <p:cNvCxnSpPr>
              <a:stCxn id="31" idx="6"/>
              <a:endCxn id="33" idx="3"/>
            </p:cNvCxnSpPr>
            <p:nvPr/>
          </p:nvCxnSpPr>
          <p:spPr>
            <a:xfrm flipV="1">
              <a:off x="7107001" y="3467265"/>
              <a:ext cx="1299129" cy="138837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8" name="Straight Arrow Connector 47">
              <a:extLst>
                <a:ext uri="{FF2B5EF4-FFF2-40B4-BE49-F238E27FC236}">
                  <a16:creationId xmlns:a16="http://schemas.microsoft.com/office/drawing/2014/main" id="{C893B789-8762-04AA-7AF4-DF63EC218321}"/>
                </a:ext>
              </a:extLst>
            </p:cNvPr>
            <p:cNvCxnSpPr>
              <a:cxnSpLocks/>
              <a:stCxn id="69" idx="3"/>
              <a:endCxn id="27" idx="2"/>
            </p:cNvCxnSpPr>
            <p:nvPr/>
          </p:nvCxnSpPr>
          <p:spPr>
            <a:xfrm>
              <a:off x="5524287" y="3283088"/>
              <a:ext cx="1142146" cy="2841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9" name="Straight Arrow Connector 48">
              <a:extLst>
                <a:ext uri="{FF2B5EF4-FFF2-40B4-BE49-F238E27FC236}">
                  <a16:creationId xmlns:a16="http://schemas.microsoft.com/office/drawing/2014/main" id="{077AE954-C318-4AD7-3C0E-65B5F4AC8165}"/>
                </a:ext>
              </a:extLst>
            </p:cNvPr>
            <p:cNvCxnSpPr>
              <a:cxnSpLocks/>
              <a:stCxn id="69" idx="3"/>
              <a:endCxn id="29" idx="1"/>
            </p:cNvCxnSpPr>
            <p:nvPr/>
          </p:nvCxnSpPr>
          <p:spPr>
            <a:xfrm>
              <a:off x="5524287" y="3283088"/>
              <a:ext cx="1206665" cy="64177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0" name="Straight Arrow Connector 49">
              <a:extLst>
                <a:ext uri="{FF2B5EF4-FFF2-40B4-BE49-F238E27FC236}">
                  <a16:creationId xmlns:a16="http://schemas.microsoft.com/office/drawing/2014/main" id="{22959956-AB31-966B-B63E-3FA1ED829138}"/>
                </a:ext>
              </a:extLst>
            </p:cNvPr>
            <p:cNvCxnSpPr>
              <a:cxnSpLocks/>
              <a:stCxn id="69" idx="3"/>
              <a:endCxn id="31" idx="1"/>
            </p:cNvCxnSpPr>
            <p:nvPr/>
          </p:nvCxnSpPr>
          <p:spPr>
            <a:xfrm>
              <a:off x="5524287" y="3283088"/>
              <a:ext cx="1206665" cy="141678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1" name="Straight Arrow Connector 50">
              <a:extLst>
                <a:ext uri="{FF2B5EF4-FFF2-40B4-BE49-F238E27FC236}">
                  <a16:creationId xmlns:a16="http://schemas.microsoft.com/office/drawing/2014/main" id="{F33BB3B1-68E6-58C6-EB85-D5E2B54C24CB}"/>
                </a:ext>
              </a:extLst>
            </p:cNvPr>
            <p:cNvCxnSpPr>
              <a:cxnSpLocks/>
              <a:stCxn id="70" idx="3"/>
              <a:endCxn id="27" idx="2"/>
            </p:cNvCxnSpPr>
            <p:nvPr/>
          </p:nvCxnSpPr>
          <p:spPr>
            <a:xfrm flipV="1">
              <a:off x="5521983" y="3311501"/>
              <a:ext cx="1144451" cy="49676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2" name="Straight Arrow Connector 51">
              <a:extLst>
                <a:ext uri="{FF2B5EF4-FFF2-40B4-BE49-F238E27FC236}">
                  <a16:creationId xmlns:a16="http://schemas.microsoft.com/office/drawing/2014/main" id="{1F627655-9656-A69C-2BB6-FB0CE8AFD7B9}"/>
                </a:ext>
              </a:extLst>
            </p:cNvPr>
            <p:cNvCxnSpPr>
              <a:cxnSpLocks/>
              <a:stCxn id="70" idx="3"/>
              <a:endCxn id="29" idx="2"/>
            </p:cNvCxnSpPr>
            <p:nvPr/>
          </p:nvCxnSpPr>
          <p:spPr>
            <a:xfrm>
              <a:off x="5521983" y="3808263"/>
              <a:ext cx="1144451" cy="27235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3" name="Straight Arrow Connector 52">
              <a:extLst>
                <a:ext uri="{FF2B5EF4-FFF2-40B4-BE49-F238E27FC236}">
                  <a16:creationId xmlns:a16="http://schemas.microsoft.com/office/drawing/2014/main" id="{BFD4F066-939F-8132-9410-9F1EF2F49B6E}"/>
                </a:ext>
              </a:extLst>
            </p:cNvPr>
            <p:cNvCxnSpPr>
              <a:cxnSpLocks/>
              <a:stCxn id="70" idx="3"/>
              <a:endCxn id="31" idx="2"/>
            </p:cNvCxnSpPr>
            <p:nvPr/>
          </p:nvCxnSpPr>
          <p:spPr>
            <a:xfrm>
              <a:off x="5521983" y="3808263"/>
              <a:ext cx="1144451" cy="10473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4" name="Straight Arrow Connector 53">
              <a:extLst>
                <a:ext uri="{FF2B5EF4-FFF2-40B4-BE49-F238E27FC236}">
                  <a16:creationId xmlns:a16="http://schemas.microsoft.com/office/drawing/2014/main" id="{4E349A82-314F-F741-EB29-B83EC8A61750}"/>
                </a:ext>
              </a:extLst>
            </p:cNvPr>
            <p:cNvCxnSpPr>
              <a:cxnSpLocks/>
              <a:stCxn id="71" idx="3"/>
              <a:endCxn id="27" idx="3"/>
            </p:cNvCxnSpPr>
            <p:nvPr/>
          </p:nvCxnSpPr>
          <p:spPr>
            <a:xfrm flipV="1">
              <a:off x="5518349" y="3467265"/>
              <a:ext cx="1212604" cy="90462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5" name="Straight Arrow Connector 54">
              <a:extLst>
                <a:ext uri="{FF2B5EF4-FFF2-40B4-BE49-F238E27FC236}">
                  <a16:creationId xmlns:a16="http://schemas.microsoft.com/office/drawing/2014/main" id="{91954C66-6164-7059-D36B-114B382F9D26}"/>
                </a:ext>
              </a:extLst>
            </p:cNvPr>
            <p:cNvCxnSpPr>
              <a:cxnSpLocks/>
              <a:stCxn id="71" idx="3"/>
              <a:endCxn id="29" idx="2"/>
            </p:cNvCxnSpPr>
            <p:nvPr/>
          </p:nvCxnSpPr>
          <p:spPr>
            <a:xfrm flipV="1">
              <a:off x="5518349" y="4080623"/>
              <a:ext cx="1148085" cy="29127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6" name="Straight Arrow Connector 55">
              <a:extLst>
                <a:ext uri="{FF2B5EF4-FFF2-40B4-BE49-F238E27FC236}">
                  <a16:creationId xmlns:a16="http://schemas.microsoft.com/office/drawing/2014/main" id="{F6BBF22B-97AA-A78F-2A0E-5EDF1953AF39}"/>
                </a:ext>
              </a:extLst>
            </p:cNvPr>
            <p:cNvCxnSpPr>
              <a:cxnSpLocks/>
              <a:stCxn id="72" idx="3"/>
              <a:endCxn id="31" idx="2"/>
            </p:cNvCxnSpPr>
            <p:nvPr/>
          </p:nvCxnSpPr>
          <p:spPr>
            <a:xfrm flipV="1">
              <a:off x="5520771" y="4855641"/>
              <a:ext cx="1145662" cy="11278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7" name="Straight Arrow Connector 56">
              <a:extLst>
                <a:ext uri="{FF2B5EF4-FFF2-40B4-BE49-F238E27FC236}">
                  <a16:creationId xmlns:a16="http://schemas.microsoft.com/office/drawing/2014/main" id="{F1079A52-FD32-6E69-7A38-8C577830F2A5}"/>
                </a:ext>
              </a:extLst>
            </p:cNvPr>
            <p:cNvCxnSpPr>
              <a:cxnSpLocks/>
              <a:stCxn id="72" idx="3"/>
              <a:endCxn id="29" idx="3"/>
            </p:cNvCxnSpPr>
            <p:nvPr/>
          </p:nvCxnSpPr>
          <p:spPr>
            <a:xfrm flipV="1">
              <a:off x="5520771" y="4236387"/>
              <a:ext cx="1210181" cy="73203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8" name="Straight Arrow Connector 57">
              <a:extLst>
                <a:ext uri="{FF2B5EF4-FFF2-40B4-BE49-F238E27FC236}">
                  <a16:creationId xmlns:a16="http://schemas.microsoft.com/office/drawing/2014/main" id="{77002153-1933-C7AE-1766-18DCDDBE5F6E}"/>
                </a:ext>
              </a:extLst>
            </p:cNvPr>
            <p:cNvCxnSpPr>
              <a:cxnSpLocks/>
              <a:stCxn id="71" idx="3"/>
              <a:endCxn id="31" idx="2"/>
            </p:cNvCxnSpPr>
            <p:nvPr/>
          </p:nvCxnSpPr>
          <p:spPr>
            <a:xfrm>
              <a:off x="5518349" y="4371894"/>
              <a:ext cx="1148085" cy="483746"/>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9" name="Straight Arrow Connector 58">
              <a:extLst>
                <a:ext uri="{FF2B5EF4-FFF2-40B4-BE49-F238E27FC236}">
                  <a16:creationId xmlns:a16="http://schemas.microsoft.com/office/drawing/2014/main" id="{E86813AC-1618-1EC1-7E46-C7A6B10C1507}"/>
                </a:ext>
              </a:extLst>
            </p:cNvPr>
            <p:cNvCxnSpPr>
              <a:cxnSpLocks/>
              <a:stCxn id="72" idx="3"/>
              <a:endCxn id="27" idx="3"/>
            </p:cNvCxnSpPr>
            <p:nvPr/>
          </p:nvCxnSpPr>
          <p:spPr>
            <a:xfrm flipV="1">
              <a:off x="5520771" y="3467265"/>
              <a:ext cx="1210181" cy="150116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0" name="Straight Arrow Connector 59">
              <a:extLst>
                <a:ext uri="{FF2B5EF4-FFF2-40B4-BE49-F238E27FC236}">
                  <a16:creationId xmlns:a16="http://schemas.microsoft.com/office/drawing/2014/main" id="{6A9E87E1-9DAB-D4EB-77D4-A4A6DBC3A918}"/>
                </a:ext>
              </a:extLst>
            </p:cNvPr>
            <p:cNvCxnSpPr>
              <a:cxnSpLocks/>
              <a:stCxn id="37" idx="6"/>
              <a:endCxn id="39" idx="3"/>
            </p:cNvCxnSpPr>
            <p:nvPr/>
          </p:nvCxnSpPr>
          <p:spPr>
            <a:xfrm flipV="1">
              <a:off x="8782178" y="4236387"/>
              <a:ext cx="851871"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1" name="Straight Arrow Connector 60">
              <a:extLst>
                <a:ext uri="{FF2B5EF4-FFF2-40B4-BE49-F238E27FC236}">
                  <a16:creationId xmlns:a16="http://schemas.microsoft.com/office/drawing/2014/main" id="{B9BBB2E0-B717-5BAC-10C2-2CDD137B8B9B}"/>
                </a:ext>
              </a:extLst>
            </p:cNvPr>
            <p:cNvCxnSpPr>
              <a:stCxn id="35" idx="6"/>
              <a:endCxn id="39" idx="2"/>
            </p:cNvCxnSpPr>
            <p:nvPr/>
          </p:nvCxnSpPr>
          <p:spPr>
            <a:xfrm>
              <a:off x="8782178" y="4080623"/>
              <a:ext cx="787351"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2" name="Straight Arrow Connector 61">
              <a:extLst>
                <a:ext uri="{FF2B5EF4-FFF2-40B4-BE49-F238E27FC236}">
                  <a16:creationId xmlns:a16="http://schemas.microsoft.com/office/drawing/2014/main" id="{357A18C6-31F6-6AE9-D9EC-C511236BCCFF}"/>
                </a:ext>
              </a:extLst>
            </p:cNvPr>
            <p:cNvCxnSpPr>
              <a:stCxn id="33" idx="6"/>
              <a:endCxn id="39" idx="1"/>
            </p:cNvCxnSpPr>
            <p:nvPr/>
          </p:nvCxnSpPr>
          <p:spPr>
            <a:xfrm>
              <a:off x="8782178" y="3311501"/>
              <a:ext cx="851871" cy="6133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3" name="Straight Arrow Connector 62">
              <a:extLst>
                <a:ext uri="{FF2B5EF4-FFF2-40B4-BE49-F238E27FC236}">
                  <a16:creationId xmlns:a16="http://schemas.microsoft.com/office/drawing/2014/main" id="{66976820-D9AE-B8E1-26B7-B1337811EED3}"/>
                </a:ext>
              </a:extLst>
            </p:cNvPr>
            <p:cNvCxnSpPr>
              <a:stCxn id="39" idx="6"/>
            </p:cNvCxnSpPr>
            <p:nvPr/>
          </p:nvCxnSpPr>
          <p:spPr>
            <a:xfrm>
              <a:off x="10010097" y="4080623"/>
              <a:ext cx="227100" cy="297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4" name="Straight Arrow Connector 63">
              <a:extLst>
                <a:ext uri="{FF2B5EF4-FFF2-40B4-BE49-F238E27FC236}">
                  <a16:creationId xmlns:a16="http://schemas.microsoft.com/office/drawing/2014/main" id="{B164E9DC-8586-B3CE-EA0A-FF4337B2981A}"/>
                </a:ext>
              </a:extLst>
            </p:cNvPr>
            <p:cNvCxnSpPr>
              <a:cxnSpLocks/>
              <a:stCxn id="29" idx="6"/>
              <a:endCxn id="37" idx="2"/>
            </p:cNvCxnSpPr>
            <p:nvPr/>
          </p:nvCxnSpPr>
          <p:spPr>
            <a:xfrm>
              <a:off x="7107001" y="4080623"/>
              <a:ext cx="1234609" cy="7750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65" name="Straight Arrow Connector 64">
              <a:extLst>
                <a:ext uri="{FF2B5EF4-FFF2-40B4-BE49-F238E27FC236}">
                  <a16:creationId xmlns:a16="http://schemas.microsoft.com/office/drawing/2014/main" id="{F1CC74B1-3E14-7CA0-4869-44C05D09DF7B}"/>
                </a:ext>
              </a:extLst>
            </p:cNvPr>
            <p:cNvCxnSpPr>
              <a:cxnSpLocks/>
              <a:stCxn id="31" idx="6"/>
            </p:cNvCxnSpPr>
            <p:nvPr/>
          </p:nvCxnSpPr>
          <p:spPr>
            <a:xfrm flipV="1">
              <a:off x="7107001" y="4236387"/>
              <a:ext cx="1342674" cy="61925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80BB270-97C6-1E76-71F5-F71FC1EB9231}"/>
                    </a:ext>
                  </a:extLst>
                </p:cNvPr>
                <p:cNvSpPr txBox="1"/>
                <p:nvPr/>
              </p:nvSpPr>
              <p:spPr>
                <a:xfrm>
                  <a:off x="5204041" y="3123518"/>
                  <a:ext cx="320246" cy="31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1</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69" name="TextBox 68">
                  <a:extLst>
                    <a:ext uri="{FF2B5EF4-FFF2-40B4-BE49-F238E27FC236}">
                      <a16:creationId xmlns:a16="http://schemas.microsoft.com/office/drawing/2014/main" id="{C80BB270-97C6-1E76-71F5-F71FC1EB9231}"/>
                    </a:ext>
                  </a:extLst>
                </p:cNvPr>
                <p:cNvSpPr txBox="1">
                  <a:spLocks noRot="1" noChangeAspect="1" noMove="1" noResize="1" noEditPoints="1" noAdjustHandles="1" noChangeArrowheads="1" noChangeShapeType="1" noTextEdit="1"/>
                </p:cNvSpPr>
                <p:nvPr/>
              </p:nvSpPr>
              <p:spPr>
                <a:xfrm>
                  <a:off x="5204041" y="3123518"/>
                  <a:ext cx="320246" cy="319139"/>
                </a:xfrm>
                <a:prstGeom prst="rect">
                  <a:avLst/>
                </a:prstGeom>
                <a:blipFill>
                  <a:blip r:embed="rId6"/>
                  <a:stretch>
                    <a:fillRect l="-14706" r="-58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822832C-2F9A-EE34-C14A-E6AECCDE735F}"/>
                    </a:ext>
                  </a:extLst>
                </p:cNvPr>
                <p:cNvSpPr txBox="1"/>
                <p:nvPr/>
              </p:nvSpPr>
              <p:spPr>
                <a:xfrm>
                  <a:off x="5195331" y="3648694"/>
                  <a:ext cx="326652" cy="31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2</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0" name="TextBox 69">
                  <a:extLst>
                    <a:ext uri="{FF2B5EF4-FFF2-40B4-BE49-F238E27FC236}">
                      <a16:creationId xmlns:a16="http://schemas.microsoft.com/office/drawing/2014/main" id="{A822832C-2F9A-EE34-C14A-E6AECCDE735F}"/>
                    </a:ext>
                  </a:extLst>
                </p:cNvPr>
                <p:cNvSpPr txBox="1">
                  <a:spLocks noRot="1" noChangeAspect="1" noMove="1" noResize="1" noEditPoints="1" noAdjustHandles="1" noChangeArrowheads="1" noChangeShapeType="1" noTextEdit="1"/>
                </p:cNvSpPr>
                <p:nvPr/>
              </p:nvSpPr>
              <p:spPr>
                <a:xfrm>
                  <a:off x="5195331" y="3648694"/>
                  <a:ext cx="326652" cy="319139"/>
                </a:xfrm>
                <a:prstGeom prst="rect">
                  <a:avLst/>
                </a:prstGeom>
                <a:blipFill>
                  <a:blip r:embed="rId7"/>
                  <a:stretch>
                    <a:fillRect l="-14286"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5EFD8CE-0CDA-CBBC-5C1C-0E340B4D1FEA}"/>
                    </a:ext>
                  </a:extLst>
                </p:cNvPr>
                <p:cNvSpPr txBox="1"/>
                <p:nvPr/>
              </p:nvSpPr>
              <p:spPr>
                <a:xfrm>
                  <a:off x="5191697" y="4212324"/>
                  <a:ext cx="326652" cy="31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3</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1" name="TextBox 70">
                  <a:extLst>
                    <a:ext uri="{FF2B5EF4-FFF2-40B4-BE49-F238E27FC236}">
                      <a16:creationId xmlns:a16="http://schemas.microsoft.com/office/drawing/2014/main" id="{15EFD8CE-0CDA-CBBC-5C1C-0E340B4D1FEA}"/>
                    </a:ext>
                  </a:extLst>
                </p:cNvPr>
                <p:cNvSpPr txBox="1">
                  <a:spLocks noRot="1" noChangeAspect="1" noMove="1" noResize="1" noEditPoints="1" noAdjustHandles="1" noChangeArrowheads="1" noChangeShapeType="1" noTextEdit="1"/>
                </p:cNvSpPr>
                <p:nvPr/>
              </p:nvSpPr>
              <p:spPr>
                <a:xfrm>
                  <a:off x="5191697" y="4212324"/>
                  <a:ext cx="326652" cy="319139"/>
                </a:xfrm>
                <a:prstGeom prst="rect">
                  <a:avLst/>
                </a:prstGeom>
                <a:blipFill>
                  <a:blip r:embed="rId8"/>
                  <a:stretch>
                    <a:fillRect l="-11429" r="-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DEF20492-4DA9-2D3D-FD87-2B2F549BA93C}"/>
                    </a:ext>
                  </a:extLst>
                </p:cNvPr>
                <p:cNvSpPr txBox="1"/>
                <p:nvPr/>
              </p:nvSpPr>
              <p:spPr>
                <a:xfrm>
                  <a:off x="5194120" y="4808855"/>
                  <a:ext cx="326652" cy="319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4</m:t>
                            </m:r>
                          </m:sub>
                        </m:sSub>
                      </m:oMath>
                    </m:oMathPara>
                  </a14:m>
                  <a:endParaRPr lang="en-US">
                    <a:latin typeface="Corbel" panose="020B0503020204020204" pitchFamily="34" charset="0"/>
                    <a:ea typeface="Tahoma" panose="020B0604030504040204" pitchFamily="34" charset="0"/>
                    <a:cs typeface="Tahoma" panose="020B0604030504040204" pitchFamily="34" charset="0"/>
                  </a:endParaRPr>
                </a:p>
              </p:txBody>
            </p:sp>
          </mc:Choice>
          <mc:Fallback xmlns="">
            <p:sp>
              <p:nvSpPr>
                <p:cNvPr id="72" name="TextBox 71">
                  <a:extLst>
                    <a:ext uri="{FF2B5EF4-FFF2-40B4-BE49-F238E27FC236}">
                      <a16:creationId xmlns:a16="http://schemas.microsoft.com/office/drawing/2014/main" id="{DEF20492-4DA9-2D3D-FD87-2B2F549BA93C}"/>
                    </a:ext>
                  </a:extLst>
                </p:cNvPr>
                <p:cNvSpPr txBox="1">
                  <a:spLocks noRot="1" noChangeAspect="1" noMove="1" noResize="1" noEditPoints="1" noAdjustHandles="1" noChangeArrowheads="1" noChangeShapeType="1" noTextEdit="1"/>
                </p:cNvSpPr>
                <p:nvPr/>
              </p:nvSpPr>
              <p:spPr>
                <a:xfrm>
                  <a:off x="5194120" y="4808855"/>
                  <a:ext cx="326652" cy="319139"/>
                </a:xfrm>
                <a:prstGeom prst="rect">
                  <a:avLst/>
                </a:prstGeom>
                <a:blipFill>
                  <a:blip r:embed="rId9"/>
                  <a:stretch>
                    <a:fillRect l="-14706" r="-8824" b="-11111"/>
                  </a:stretch>
                </a:blipFill>
              </p:spPr>
              <p:txBody>
                <a:bodyPr/>
                <a:lstStyle/>
                <a:p>
                  <a:r>
                    <a:rPr lang="en-US">
                      <a:noFill/>
                    </a:rPr>
                    <a:t> </a:t>
                  </a:r>
                </a:p>
              </p:txBody>
            </p:sp>
          </mc:Fallback>
        </mc:AlternateContent>
      </p:grpSp>
    </p:spTree>
    <p:extLst>
      <p:ext uri="{BB962C8B-B14F-4D97-AF65-F5344CB8AC3E}">
        <p14:creationId xmlns:p14="http://schemas.microsoft.com/office/powerpoint/2010/main" val="372839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5752</TotalTime>
  <Words>10313</Words>
  <Application>Microsoft Macintosh PowerPoint</Application>
  <PresentationFormat>On-screen Show (16:9)</PresentationFormat>
  <Paragraphs>1738</Paragraphs>
  <Slides>193</Slides>
  <Notes>46</Notes>
  <HiddenSlides>0</HiddenSlides>
  <MMClips>1</MMClips>
  <ScaleCrop>false</ScaleCrop>
  <HeadingPairs>
    <vt:vector size="8" baseType="variant">
      <vt:variant>
        <vt:lpstr>Fonts Used</vt:lpstr>
      </vt:variant>
      <vt:variant>
        <vt:i4>17</vt:i4>
      </vt:variant>
      <vt:variant>
        <vt:lpstr>Theme</vt:lpstr>
      </vt:variant>
      <vt:variant>
        <vt:i4>5</vt:i4>
      </vt:variant>
      <vt:variant>
        <vt:lpstr>Embedded OLE Servers</vt:lpstr>
      </vt:variant>
      <vt:variant>
        <vt:i4>1</vt:i4>
      </vt:variant>
      <vt:variant>
        <vt:lpstr>Slide Titles</vt:lpstr>
      </vt:variant>
      <vt:variant>
        <vt:i4>193</vt:i4>
      </vt:variant>
    </vt:vector>
  </HeadingPairs>
  <TitlesOfParts>
    <vt:vector size="216" baseType="lpstr">
      <vt:lpstr>Cambria Math</vt:lpstr>
      <vt:lpstr>Roboto</vt:lpstr>
      <vt:lpstr>Consolas</vt:lpstr>
      <vt:lpstr>inherit</vt:lpstr>
      <vt:lpstr>Corbel</vt:lpstr>
      <vt:lpstr>Calibri</vt:lpstr>
      <vt:lpstr>Wingdings</vt:lpstr>
      <vt:lpstr>ElsevierGulliver</vt:lpstr>
      <vt:lpstr>Arial MT</vt:lpstr>
      <vt:lpstr>Times New Roman</vt:lpstr>
      <vt:lpstr>Courier New</vt:lpstr>
      <vt:lpstr>Arial</vt:lpstr>
      <vt:lpstr>Tahoma</vt:lpstr>
      <vt:lpstr>-apple-system</vt:lpstr>
      <vt:lpstr>Source Sans Pro</vt:lpstr>
      <vt:lpstr>Calibri Light</vt:lpstr>
      <vt:lpstr>Source Serif Pro</vt:lpstr>
      <vt:lpstr>Simple Light</vt:lpstr>
      <vt:lpstr>EP Presentation Theme - Simple</vt:lpstr>
      <vt:lpstr>1_EP Presentation Theme - Fancy</vt:lpstr>
      <vt:lpstr>2_EP Presentation Theme - Special</vt:lpstr>
      <vt:lpstr>1_EP Presentation Theme - Simple</vt:lpstr>
      <vt:lpstr>Equation</vt:lpstr>
      <vt:lpstr>Neural Networks </vt:lpstr>
      <vt:lpstr>How was HW1</vt:lpstr>
      <vt:lpstr>HW2 is released </vt:lpstr>
      <vt:lpstr>“Can I use external libraries?” No, unless specified! </vt:lpstr>
      <vt:lpstr>“I can’t install ….”</vt:lpstr>
      <vt:lpstr>Recap: Language Modeling </vt:lpstr>
      <vt:lpstr>Neural Networks: Chapter Plan </vt:lpstr>
      <vt:lpstr>PowerPoint Presentation</vt:lpstr>
      <vt:lpstr>Neural Networks</vt:lpstr>
      <vt:lpstr>PowerPoint Presentation</vt:lpstr>
      <vt:lpstr>Feedforward networks</vt:lpstr>
      <vt:lpstr>Feedforward networks</vt:lpstr>
      <vt:lpstr>Feedforward networks</vt:lpstr>
      <vt:lpstr>Feedforward networks</vt:lpstr>
      <vt:lpstr>Feedforward networks</vt:lpstr>
      <vt:lpstr>Feedforward networks</vt:lpstr>
      <vt:lpstr>Feedforward networks</vt:lpstr>
      <vt:lpstr>Feedforward networks</vt:lpstr>
      <vt:lpstr>Feedforward Neural Network </vt:lpstr>
      <vt:lpstr>Neural Network: Making it bigger </vt:lpstr>
      <vt:lpstr>Feedforward Neural Network: The Neurons</vt:lpstr>
      <vt:lpstr>Feedforward Neural Network: The Neurons</vt:lpstr>
      <vt:lpstr>Other Activation Functions </vt:lpstr>
      <vt:lpstr>Terminology: Multi-Layer Perceptron (MLP)</vt:lpstr>
      <vt:lpstr>Formally Defining an MLP</vt:lpstr>
      <vt:lpstr>Quiz Time (1)</vt:lpstr>
      <vt:lpstr>Quiz Time (2)</vt:lpstr>
      <vt:lpstr>Quiz Time (3)</vt:lpstr>
      <vt:lpstr>Why Add Non-linearity? </vt:lpstr>
      <vt:lpstr>Universal Approximation </vt:lpstr>
      <vt:lpstr>Quiz Time </vt:lpstr>
      <vt:lpstr>Demo time!</vt:lpstr>
      <vt:lpstr>What is a good architecture? Depth vs. Width </vt:lpstr>
      <vt:lpstr>Depth vs Width on Boolean functions</vt:lpstr>
      <vt:lpstr>Depth vs Width on Boolean functions</vt:lpstr>
      <vt:lpstr>Summary</vt:lpstr>
      <vt:lpstr>PowerPoint Presentation</vt:lpstr>
      <vt:lpstr>Artificial Neurons: An Inspiration from Nature </vt:lpstr>
      <vt:lpstr>Artificial Neurons: Not Quite Analogous to Nature </vt:lpstr>
      <vt:lpstr>Very Brief History of Neural Networks </vt:lpstr>
      <vt:lpstr>Very Brief History of Neural Networks </vt:lpstr>
      <vt:lpstr>A Neuron as a Mathematical Model of Computation</vt:lpstr>
      <vt:lpstr>Perceptron Learning Rule — Imitating Nature’s Learning Process </vt:lpstr>
      <vt:lpstr>Quiz (1): Understanding Perceptron Update Rule</vt:lpstr>
      <vt:lpstr>Quiz (2): Understanding Perceptron Update Rule</vt:lpstr>
      <vt:lpstr>Perceptron: Demise</vt:lpstr>
      <vt:lpstr>Very Brief History of Neural Networks </vt:lpstr>
      <vt:lpstr>Very Brief History of Neural Networks </vt:lpstr>
      <vt:lpstr>Neural Networks Resurgence (1986)</vt:lpstr>
      <vt:lpstr>Second NN Demise (1995-2010) </vt:lpstr>
      <vt:lpstr>Very Brief History of Neural Networks </vt:lpstr>
      <vt:lpstr>Very Brief History of Neural Networks </vt:lpstr>
      <vt:lpstr>Deep Learning Revolution (2010…)</vt:lpstr>
      <vt:lpstr>Deep Learning Revolution (2010…)</vt:lpstr>
      <vt:lpstr>Deep Learning Revolution (2010…)</vt:lpstr>
      <vt:lpstr>Very Brief History of Neural Networks </vt:lpstr>
      <vt:lpstr>PowerPoint Presentation</vt:lpstr>
      <vt:lpstr>How it started                How it’s going </vt:lpstr>
      <vt:lpstr>Summary</vt:lpstr>
      <vt:lpstr>PowerPoint Presentation</vt:lpstr>
      <vt:lpstr>Machine Learning Problems</vt:lpstr>
      <vt:lpstr>A Special Case: Linear Regression </vt:lpstr>
      <vt:lpstr>Quiz: Loss functions </vt:lpstr>
      <vt:lpstr>Loss Functions</vt:lpstr>
      <vt:lpstr>Quiz: MSE vs. MAE loss </vt:lpstr>
      <vt:lpstr>Loss Functions</vt:lpstr>
      <vt:lpstr>Loss Functions: Cross-Entropy </vt:lpstr>
      <vt:lpstr>Machine Learning Problems</vt:lpstr>
      <vt:lpstr>Gradient Descent</vt:lpstr>
      <vt:lpstr>Gradient Descent (1): Intuition</vt:lpstr>
      <vt:lpstr>Gradient Descent (2): Intuition</vt:lpstr>
      <vt:lpstr>Gradient Descent (3)</vt:lpstr>
      <vt:lpstr>Gradient Descent (4)</vt:lpstr>
      <vt:lpstr>Gradient Descent: Setting the Step Size </vt:lpstr>
      <vt:lpstr>A Typical Machine Learning and Evaluation Protocol </vt:lpstr>
      <vt:lpstr>Summary Thus Far </vt:lpstr>
      <vt:lpstr>PowerPoint Presentation</vt:lpstr>
      <vt:lpstr>Derivatives </vt:lpstr>
      <vt:lpstr>Quiz time! </vt:lpstr>
      <vt:lpstr>Gradient </vt:lpstr>
      <vt:lpstr>Quiz time! </vt:lpstr>
      <vt:lpstr>Jacobian Matrix: Generalization of  the Gradient</vt:lpstr>
      <vt:lpstr>Quiz: Jacobian’s special case (1) </vt:lpstr>
      <vt:lpstr>Quiz: Jacobian’s special case (2) </vt:lpstr>
      <vt:lpstr>Jacobian for Matrix Inputs</vt:lpstr>
      <vt:lpstr>Why Use Matrix/Tensor Form? </vt:lpstr>
      <vt:lpstr>Chain Rule </vt:lpstr>
      <vt:lpstr>Chain Rule for Multivariable Functions</vt:lpstr>
      <vt:lpstr>Quiz Time! </vt:lpstr>
      <vt:lpstr>Summary</vt:lpstr>
      <vt:lpstr>PowerPoint Presentation</vt:lpstr>
      <vt:lpstr>Recap: Multi-Layer Perceptron </vt:lpstr>
      <vt:lpstr>Recap: Multi-Layer Perceptron </vt:lpstr>
      <vt:lpstr>Training Neural Networks: Setup  </vt:lpstr>
      <vt:lpstr>Training Neural Networks ~ Optimizing Parameters </vt:lpstr>
      <vt:lpstr>Training Neural Networks ~ Optimizing Parameters </vt:lpstr>
      <vt:lpstr>Training Neural Networks ~ Computing the Gradients </vt:lpstr>
      <vt:lpstr>Necessity of a Principled Algorithm for Gradient Computation</vt:lpstr>
      <vt:lpstr>BP: Required Intuitions</vt:lpstr>
      <vt:lpstr>A Generic Multi-Layer Perceptron</vt:lpstr>
      <vt:lpstr>A Generic Neural Network: Forward Step</vt:lpstr>
      <vt:lpstr>A Generic Neural Network: Direct Gradients</vt:lpstr>
      <vt:lpstr>A Generic Neural Network: Direct Gradients</vt:lpstr>
      <vt:lpstr>A Generic Neural Network: Direct Gradients</vt:lpstr>
      <vt:lpstr>A Generic Neural Network: Direct Gradients</vt:lpstr>
      <vt:lpstr>Caching Gradients: The Main Idea</vt:lpstr>
      <vt:lpstr>A Generic Neural Network: Gradients  with Caching/Memoization</vt:lpstr>
      <vt:lpstr>Gradient: Local Grad + Upstream Grad</vt:lpstr>
      <vt:lpstr>A Generic Neural Network: Backward Step </vt:lpstr>
      <vt:lpstr>A Generic Neural Network: Back Propagation</vt:lpstr>
      <vt:lpstr>Summary</vt:lpstr>
      <vt:lpstr>PowerPoint Presentation</vt:lpstr>
      <vt:lpstr>Computation Graph: Example </vt:lpstr>
      <vt:lpstr>Backprop in General Computation Graph</vt:lpstr>
      <vt:lpstr>Backprop in General Computation Graph</vt:lpstr>
      <vt:lpstr>Backprop in General Computation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Computation Graph: An Example </vt:lpstr>
      <vt:lpstr>Backprop via Computation Graph</vt:lpstr>
      <vt:lpstr>Demo Time! </vt:lpstr>
      <vt:lpstr>Summary</vt:lpstr>
      <vt:lpstr>PowerPoint Presentation</vt:lpstr>
      <vt:lpstr>Backward propagation</vt:lpstr>
      <vt:lpstr>PowerPoint Presentation</vt:lpstr>
      <vt:lpstr>PowerPoint Presentation</vt:lpstr>
      <vt:lpstr>PowerPoint Presentation</vt:lpstr>
      <vt:lpstr>PowerPoint Presentation</vt:lpstr>
      <vt:lpstr>PowerPoint Presentation</vt:lpstr>
      <vt:lpstr>PyTorch’s Implementation: Forward/Backward API</vt:lpstr>
      <vt:lpstr>PyTorch Operators </vt:lpstr>
      <vt:lpstr>Example Activation Functions </vt:lpstr>
      <vt:lpstr>Check out PyTorch Documentations </vt:lpstr>
      <vt:lpstr>Backprop in PyTorch </vt:lpstr>
      <vt:lpstr>Why Learn All These Details About Backprop?</vt:lpstr>
      <vt:lpstr>Summary </vt:lpstr>
      <vt:lpstr>PowerPoint Presentation</vt:lpstr>
      <vt:lpstr>Batching </vt:lpstr>
      <vt:lpstr>Batches of Data: Example </vt:lpstr>
      <vt:lpstr>Batches of Data, In Practice </vt:lpstr>
      <vt:lpstr>Batches of Data, In Practice </vt:lpstr>
      <vt:lpstr>Normalize Your Data! </vt:lpstr>
      <vt:lpstr>Normalize Your Data! </vt:lpstr>
      <vt:lpstr>Non-Zero-Centered Data</vt:lpstr>
      <vt:lpstr>Normalization: Layer, Batch, … </vt:lpstr>
      <vt:lpstr>Activation Functions </vt:lpstr>
      <vt:lpstr>Activation Functions : Sigmoid </vt:lpstr>
      <vt:lpstr>Activation Functions : Tanh </vt:lpstr>
      <vt:lpstr>Activation Functions : ReLU </vt:lpstr>
      <vt:lpstr>Activation Functions : Leaky ReLU </vt:lpstr>
      <vt:lpstr>Choose Activations: In Practice </vt:lpstr>
      <vt:lpstr>Exploding/Vanishing Gradients </vt:lpstr>
      <vt:lpstr>Exploding/Vanishing Gradients </vt:lpstr>
      <vt:lpstr>Residual Connections/Blocks</vt:lpstr>
      <vt:lpstr>Weight Initialization</vt:lpstr>
      <vt:lpstr>Weight Initialization</vt:lpstr>
      <vt:lpstr>Over-training Prevention </vt:lpstr>
      <vt:lpstr>Dropout Training</vt:lpstr>
      <vt:lpstr>Dropout During Test Time</vt:lpstr>
      <vt:lpstr>Dropout During Test Time (2)</vt:lpstr>
      <vt:lpstr>Dropout in Practice </vt:lpstr>
      <vt:lpstr>The Only Time You Want to Overfit: The First Tryout </vt:lpstr>
      <vt:lpstr>Additional Comments on Training</vt:lpstr>
      <vt:lpstr>Intuition about Neural Net Representations </vt:lpstr>
      <vt:lpstr>Intuition about Neural Net Representations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cp:revision>
  <dcterms:modified xsi:type="dcterms:W3CDTF">2024-02-10T18:14:38Z</dcterms:modified>
</cp:coreProperties>
</file>