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modernComment_722_B779F459.xml" ContentType="application/vnd.ms-powerpoint.comments+xml"/>
  <Override PartName="/ppt/media/image43.jpg" ContentType="image/jpg"/>
  <Override PartName="/ppt/media/image59.jpg" ContentType="image/jpg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04" r:id="rId2"/>
    <p:sldMasterId id="2147483715" r:id="rId3"/>
    <p:sldMasterId id="2147483745" r:id="rId4"/>
  </p:sldMasterIdLst>
  <p:notesMasterIdLst>
    <p:notesMasterId r:id="rId91"/>
  </p:notesMasterIdLst>
  <p:sldIdLst>
    <p:sldId id="1821" r:id="rId5"/>
    <p:sldId id="1765" r:id="rId6"/>
    <p:sldId id="1836" r:id="rId7"/>
    <p:sldId id="1829" r:id="rId8"/>
    <p:sldId id="1822" r:id="rId9"/>
    <p:sldId id="312" r:id="rId10"/>
    <p:sldId id="1828" r:id="rId11"/>
    <p:sldId id="297" r:id="rId12"/>
    <p:sldId id="1830" r:id="rId13"/>
    <p:sldId id="1833" r:id="rId14"/>
    <p:sldId id="1824" r:id="rId15"/>
    <p:sldId id="1834" r:id="rId16"/>
    <p:sldId id="1827" r:id="rId17"/>
    <p:sldId id="1634" r:id="rId18"/>
    <p:sldId id="1668" r:id="rId19"/>
    <p:sldId id="1693" r:id="rId20"/>
    <p:sldId id="595" r:id="rId21"/>
    <p:sldId id="1319" r:id="rId22"/>
    <p:sldId id="1696" r:id="rId23"/>
    <p:sldId id="1336" r:id="rId24"/>
    <p:sldId id="1337" r:id="rId25"/>
    <p:sldId id="1697" r:id="rId26"/>
    <p:sldId id="1698" r:id="rId27"/>
    <p:sldId id="1769" r:id="rId28"/>
    <p:sldId id="1699" r:id="rId29"/>
    <p:sldId id="1645" r:id="rId30"/>
    <p:sldId id="1701" r:id="rId31"/>
    <p:sldId id="1702" r:id="rId32"/>
    <p:sldId id="1703" r:id="rId33"/>
    <p:sldId id="1651" r:id="rId34"/>
    <p:sldId id="1652" r:id="rId35"/>
    <p:sldId id="1592" r:id="rId36"/>
    <p:sldId id="1695" r:id="rId37"/>
    <p:sldId id="1705" r:id="rId38"/>
    <p:sldId id="1835" r:id="rId39"/>
    <p:sldId id="1831" r:id="rId40"/>
    <p:sldId id="588" r:id="rId41"/>
    <p:sldId id="1708" r:id="rId42"/>
    <p:sldId id="1709" r:id="rId43"/>
    <p:sldId id="1710" r:id="rId44"/>
    <p:sldId id="1711" r:id="rId45"/>
    <p:sldId id="1712" r:id="rId46"/>
    <p:sldId id="1736" r:id="rId47"/>
    <p:sldId id="1816" r:id="rId48"/>
    <p:sldId id="1759" r:id="rId49"/>
    <p:sldId id="1760" r:id="rId50"/>
    <p:sldId id="1761" r:id="rId51"/>
    <p:sldId id="1762" r:id="rId52"/>
    <p:sldId id="1742" r:id="rId53"/>
    <p:sldId id="1713" r:id="rId54"/>
    <p:sldId id="1776" r:id="rId55"/>
    <p:sldId id="1746" r:id="rId56"/>
    <p:sldId id="1745" r:id="rId57"/>
    <p:sldId id="1743" r:id="rId58"/>
    <p:sldId id="1744" r:id="rId59"/>
    <p:sldId id="1747" r:id="rId60"/>
    <p:sldId id="1748" r:id="rId61"/>
    <p:sldId id="1753" r:id="rId62"/>
    <p:sldId id="1754" r:id="rId63"/>
    <p:sldId id="1749" r:id="rId64"/>
    <p:sldId id="1755" r:id="rId65"/>
    <p:sldId id="1756" r:id="rId66"/>
    <p:sldId id="1751" r:id="rId67"/>
    <p:sldId id="1757" r:id="rId68"/>
    <p:sldId id="1758" r:id="rId69"/>
    <p:sldId id="1718" r:id="rId70"/>
    <p:sldId id="1720" r:id="rId71"/>
    <p:sldId id="1719" r:id="rId72"/>
    <p:sldId id="1826" r:id="rId73"/>
    <p:sldId id="317" r:id="rId74"/>
    <p:sldId id="318" r:id="rId75"/>
    <p:sldId id="319" r:id="rId76"/>
    <p:sldId id="1763" r:id="rId77"/>
    <p:sldId id="1764" r:id="rId78"/>
    <p:sldId id="331" r:id="rId79"/>
    <p:sldId id="332" r:id="rId80"/>
    <p:sldId id="333" r:id="rId81"/>
    <p:sldId id="334" r:id="rId82"/>
    <p:sldId id="324" r:id="rId83"/>
    <p:sldId id="1775" r:id="rId84"/>
    <p:sldId id="336" r:id="rId85"/>
    <p:sldId id="337" r:id="rId86"/>
    <p:sldId id="338" r:id="rId87"/>
    <p:sldId id="339" r:id="rId88"/>
    <p:sldId id="340" r:id="rId89"/>
    <p:sldId id="1837" r:id="rId9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92"/>
      <p:bold r:id="rId93"/>
      <p:italic r:id="rId94"/>
      <p:boldItalic r:id="rId95"/>
    </p:embeddedFont>
    <p:embeddedFont>
      <p:font typeface="Cambria Math" panose="02040503050406030204" pitchFamily="18" charset="0"/>
      <p:regular r:id="rId96"/>
    </p:embeddedFont>
    <p:embeddedFont>
      <p:font typeface="Consolas" panose="020B0609020204030204" pitchFamily="49" charset="0"/>
      <p:regular r:id="rId97"/>
      <p:bold r:id="rId98"/>
      <p:italic r:id="rId99"/>
      <p:boldItalic r:id="rId100"/>
    </p:embeddedFont>
    <p:embeddedFont>
      <p:font typeface="Corbel" panose="020B0503020204020204" pitchFamily="34" charset="0"/>
      <p:regular r:id="rId101"/>
      <p:bold r:id="rId102"/>
      <p:italic r:id="rId103"/>
      <p:boldItalic r:id="rId104"/>
    </p:embeddedFont>
    <p:embeddedFont>
      <p:font typeface="Merriweather Sans" pitchFamily="2" charset="77"/>
      <p:regular r:id="rId105"/>
      <p:bold r:id="rId106"/>
      <p:italic r:id="rId107"/>
      <p:boldItalic r:id="rId108"/>
    </p:embeddedFont>
    <p:embeddedFont>
      <p:font typeface="Roboto" panose="02000000000000000000" pitchFamily="2" charset="0"/>
      <p:regular r:id="rId109"/>
      <p:bold r:id="rId110"/>
      <p:italic r:id="rId111"/>
      <p:boldItalic r:id="rId112"/>
    </p:embeddedFont>
    <p:embeddedFont>
      <p:font typeface="Source Sans Pro" panose="020B0503030403020204" pitchFamily="34" charset="0"/>
      <p:regular r:id="rId113"/>
      <p:bold r:id="rId114"/>
      <p:italic r:id="rId115"/>
      <p:boldItalic r:id="rId116"/>
    </p:embeddedFont>
    <p:embeddedFont>
      <p:font typeface="Source Serif Pro" panose="02040603050405020204" pitchFamily="18" charset="0"/>
      <p:regular r:id="rId117"/>
      <p:bold r:id="rId118"/>
      <p:italic r:id="rId119"/>
      <p:boldItalic r:id="rId120"/>
    </p:embeddedFont>
    <p:embeddedFont>
      <p:font typeface="Tahoma" panose="020B0604030504040204" pitchFamily="34" charset="0"/>
      <p:regular r:id="rId121"/>
      <p:bold r:id="rId1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A00"/>
    <a:srgbClr val="000000"/>
    <a:srgbClr val="DCECFF"/>
    <a:srgbClr val="FFE7DD"/>
    <a:srgbClr val="C00000"/>
    <a:srgbClr val="FFF2D4"/>
    <a:srgbClr val="FF0000"/>
    <a:srgbClr val="FFE5DF"/>
    <a:srgbClr val="FACD9A"/>
    <a:srgbClr val="CDE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B041FD-848D-C143-820F-3EF96BF3832A}" v="632" dt="2024-02-05T23:51:50.026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0"/>
    <p:restoredTop sz="94694"/>
  </p:normalViewPr>
  <p:slideViewPr>
    <p:cSldViewPr snapToGrid="0">
      <p:cViewPr varScale="1">
        <p:scale>
          <a:sx n="161" d="100"/>
          <a:sy n="161" d="100"/>
        </p:scale>
        <p:origin x="1008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font" Target="fonts/font26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21.fntdata"/><Relationship Id="rId16" Type="http://schemas.openxmlformats.org/officeDocument/2006/relationships/slide" Target="slides/slide12.xml"/><Relationship Id="rId107" Type="http://schemas.openxmlformats.org/officeDocument/2006/relationships/font" Target="fonts/font16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11.fntdata"/><Relationship Id="rId123" Type="http://schemas.openxmlformats.org/officeDocument/2006/relationships/presProps" Target="presProps.xml"/><Relationship Id="rId128" Type="http://schemas.microsoft.com/office/2018/10/relationships/authors" Target="author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font" Target="fonts/font4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22.fntdata"/><Relationship Id="rId118" Type="http://schemas.openxmlformats.org/officeDocument/2006/relationships/font" Target="fonts/font27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124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23.fntdata"/><Relationship Id="rId119" Type="http://schemas.openxmlformats.org/officeDocument/2006/relationships/font" Target="fonts/font28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8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120" Type="http://schemas.openxmlformats.org/officeDocument/2006/relationships/font" Target="fonts/font29.fntdata"/><Relationship Id="rId125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19.fntdata"/><Relationship Id="rId115" Type="http://schemas.openxmlformats.org/officeDocument/2006/relationships/font" Target="fonts/font24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12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121" Type="http://schemas.openxmlformats.org/officeDocument/2006/relationships/font" Target="fonts/font30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2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20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font" Target="fonts/font15.fntdata"/><Relationship Id="rId12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122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omments/modernComment_722_B779F4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99DD1EC-D0EF-364E-937E-53B677C08573}" authorId="{AC97BE05-7214-46BD-569F-A0959E827800}" created="2023-12-26T22:59:32.586">
    <pc:sldMkLst xmlns:pc="http://schemas.microsoft.com/office/powerpoint/2013/main/command">
      <pc:docMk/>
      <pc:sldMk cId="3078222937" sldId="1826"/>
    </pc:sldMkLst>
    <p188:txBody>
      <a:bodyPr/>
      <a:lstStyle/>
      <a:p>
        <a:r>
          <a:rPr lang="en-US"/>
          <a:t>merge with the previous slide.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52D2A9-07A4-DC4D-98C7-2C4F0BCA815B}" type="doc">
      <dgm:prSet loTypeId="urn:microsoft.com/office/officeart/2005/8/layout/hChevron3" loCatId="" qsTypeId="urn:microsoft.com/office/officeart/2005/8/quickstyle/simple1" qsCatId="simple" csTypeId="urn:microsoft.com/office/officeart/2005/8/colors/accent1_1" csCatId="accent1" phldr="1"/>
      <dgm:spPr/>
    </dgm:pt>
    <dgm:pt modelId="{866EEFF7-D006-074F-B657-A139B9A9A2A8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/>
            <a:t>Normalization</a:t>
          </a:r>
        </a:p>
      </dgm:t>
    </dgm:pt>
    <dgm:pt modelId="{EF887B91-FE91-0A42-B678-E68128E737F8}" type="parTrans" cxnId="{728919E7-87EB-FE46-988A-FE0F1EC0D043}">
      <dgm:prSet/>
      <dgm:spPr/>
      <dgm:t>
        <a:bodyPr/>
        <a:lstStyle/>
        <a:p>
          <a:endParaRPr lang="en-US"/>
        </a:p>
      </dgm:t>
    </dgm:pt>
    <dgm:pt modelId="{DD077AF8-A4C2-1D4C-9004-27312CDC47B0}" type="sibTrans" cxnId="{728919E7-87EB-FE46-988A-FE0F1EC0D043}">
      <dgm:prSet/>
      <dgm:spPr/>
      <dgm:t>
        <a:bodyPr/>
        <a:lstStyle/>
        <a:p>
          <a:endParaRPr lang="en-US"/>
        </a:p>
      </dgm:t>
    </dgm:pt>
    <dgm:pt modelId="{8E179608-F617-344A-8282-1D452382061F}">
      <dgm:prSet phldrT="[Text]"/>
      <dgm:spPr/>
      <dgm:t>
        <a:bodyPr/>
        <a:lstStyle/>
        <a:p>
          <a:r>
            <a:rPr lang="en-US" dirty="0"/>
            <a:t>Tokenization</a:t>
          </a:r>
        </a:p>
      </dgm:t>
    </dgm:pt>
    <dgm:pt modelId="{B0B824CB-1D6B-D74D-A838-84755ED0742C}" type="parTrans" cxnId="{33C3B7A2-6A7D-DC4B-8766-8F9B2F898510}">
      <dgm:prSet/>
      <dgm:spPr/>
      <dgm:t>
        <a:bodyPr/>
        <a:lstStyle/>
        <a:p>
          <a:endParaRPr lang="en-US"/>
        </a:p>
      </dgm:t>
    </dgm:pt>
    <dgm:pt modelId="{1DD6D71E-95B3-0946-860D-A4DCDBAC065B}" type="sibTrans" cxnId="{33C3B7A2-6A7D-DC4B-8766-8F9B2F898510}">
      <dgm:prSet/>
      <dgm:spPr/>
      <dgm:t>
        <a:bodyPr/>
        <a:lstStyle/>
        <a:p>
          <a:endParaRPr lang="en-US"/>
        </a:p>
      </dgm:t>
    </dgm:pt>
    <dgm:pt modelId="{D13747C9-07C8-5748-92AD-919691A4D76F}">
      <dgm:prSet phldrT="[Text]"/>
      <dgm:spPr/>
      <dgm:t>
        <a:bodyPr/>
        <a:lstStyle/>
        <a:p>
          <a:r>
            <a:rPr lang="en-US" dirty="0"/>
            <a:t>Pos-processing</a:t>
          </a:r>
        </a:p>
      </dgm:t>
    </dgm:pt>
    <dgm:pt modelId="{41877971-DED6-904F-9E49-896378EC5C9B}" type="parTrans" cxnId="{F23C04FF-422A-9F40-A793-EE2B802E3979}">
      <dgm:prSet/>
      <dgm:spPr/>
      <dgm:t>
        <a:bodyPr/>
        <a:lstStyle/>
        <a:p>
          <a:endParaRPr lang="en-US"/>
        </a:p>
      </dgm:t>
    </dgm:pt>
    <dgm:pt modelId="{1E605856-5290-D54D-B39B-1AA53A2D6DD2}" type="sibTrans" cxnId="{F23C04FF-422A-9F40-A793-EE2B802E3979}">
      <dgm:prSet/>
      <dgm:spPr/>
      <dgm:t>
        <a:bodyPr/>
        <a:lstStyle/>
        <a:p>
          <a:endParaRPr lang="en-US"/>
        </a:p>
      </dgm:t>
    </dgm:pt>
    <dgm:pt modelId="{361B15E8-3F9A-B847-AA5D-48455898B97C}">
      <dgm:prSet/>
      <dgm:spPr/>
      <dgm:t>
        <a:bodyPr/>
        <a:lstStyle/>
        <a:p>
          <a:pPr rtl="0"/>
          <a:r>
            <a:rPr lang="en-US" dirty="0"/>
            <a:t>Pre-tokenization</a:t>
          </a:r>
        </a:p>
      </dgm:t>
    </dgm:pt>
    <dgm:pt modelId="{D112AE3B-E2BC-F349-AC0F-A7C48114A25E}" type="parTrans" cxnId="{73A8A3C2-DCAE-7046-B322-56502CF74F72}">
      <dgm:prSet/>
      <dgm:spPr/>
      <dgm:t>
        <a:bodyPr/>
        <a:lstStyle/>
        <a:p>
          <a:endParaRPr lang="en-US"/>
        </a:p>
      </dgm:t>
    </dgm:pt>
    <dgm:pt modelId="{71864B6D-C4EE-6743-BDED-7F60B79E4E8E}" type="sibTrans" cxnId="{73A8A3C2-DCAE-7046-B322-56502CF74F72}">
      <dgm:prSet/>
      <dgm:spPr/>
      <dgm:t>
        <a:bodyPr/>
        <a:lstStyle/>
        <a:p>
          <a:endParaRPr lang="en-US"/>
        </a:p>
      </dgm:t>
    </dgm:pt>
    <dgm:pt modelId="{6BC03776-2681-754B-90C0-2C0ED804C606}" type="pres">
      <dgm:prSet presAssocID="{6052D2A9-07A4-DC4D-98C7-2C4F0BCA815B}" presName="Name0" presStyleCnt="0">
        <dgm:presLayoutVars>
          <dgm:dir/>
          <dgm:resizeHandles val="exact"/>
        </dgm:presLayoutVars>
      </dgm:prSet>
      <dgm:spPr/>
    </dgm:pt>
    <dgm:pt modelId="{B5FF3558-639C-C748-8440-612E70E896A2}" type="pres">
      <dgm:prSet presAssocID="{866EEFF7-D006-074F-B657-A139B9A9A2A8}" presName="parTxOnly" presStyleLbl="node1" presStyleIdx="0" presStyleCnt="4">
        <dgm:presLayoutVars>
          <dgm:bulletEnabled val="1"/>
        </dgm:presLayoutVars>
      </dgm:prSet>
      <dgm:spPr/>
    </dgm:pt>
    <dgm:pt modelId="{7EB8AC55-D2D6-F64B-B879-10C802B6106B}" type="pres">
      <dgm:prSet presAssocID="{DD077AF8-A4C2-1D4C-9004-27312CDC47B0}" presName="parSpace" presStyleCnt="0"/>
      <dgm:spPr/>
    </dgm:pt>
    <dgm:pt modelId="{F7F22024-2A08-1846-8C3F-7220C1B24DDC}" type="pres">
      <dgm:prSet presAssocID="{361B15E8-3F9A-B847-AA5D-48455898B97C}" presName="parTxOnly" presStyleLbl="node1" presStyleIdx="1" presStyleCnt="4">
        <dgm:presLayoutVars>
          <dgm:bulletEnabled val="1"/>
        </dgm:presLayoutVars>
      </dgm:prSet>
      <dgm:spPr/>
    </dgm:pt>
    <dgm:pt modelId="{C862B040-FB26-2642-A142-725733A47A22}" type="pres">
      <dgm:prSet presAssocID="{71864B6D-C4EE-6743-BDED-7F60B79E4E8E}" presName="parSpace" presStyleCnt="0"/>
      <dgm:spPr/>
    </dgm:pt>
    <dgm:pt modelId="{620E0AAF-8C14-C642-B89E-B5179DE22061}" type="pres">
      <dgm:prSet presAssocID="{8E179608-F617-344A-8282-1D452382061F}" presName="parTxOnly" presStyleLbl="node1" presStyleIdx="2" presStyleCnt="4">
        <dgm:presLayoutVars>
          <dgm:bulletEnabled val="1"/>
        </dgm:presLayoutVars>
      </dgm:prSet>
      <dgm:spPr/>
    </dgm:pt>
    <dgm:pt modelId="{E41127F3-6CE1-6743-A707-8E918D74D670}" type="pres">
      <dgm:prSet presAssocID="{1DD6D71E-95B3-0946-860D-A4DCDBAC065B}" presName="parSpace" presStyleCnt="0"/>
      <dgm:spPr/>
    </dgm:pt>
    <dgm:pt modelId="{A429B793-9247-7549-88CB-90CCE46F1C3A}" type="pres">
      <dgm:prSet presAssocID="{D13747C9-07C8-5748-92AD-919691A4D76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0003C1F-6293-7348-82AA-278CD7BD8289}" type="presOf" srcId="{8E179608-F617-344A-8282-1D452382061F}" destId="{620E0AAF-8C14-C642-B89E-B5179DE22061}" srcOrd="0" destOrd="0" presId="urn:microsoft.com/office/officeart/2005/8/layout/hChevron3"/>
    <dgm:cxn modelId="{7B700D28-D00A-F746-89C2-49310A1C416E}" type="presOf" srcId="{6052D2A9-07A4-DC4D-98C7-2C4F0BCA815B}" destId="{6BC03776-2681-754B-90C0-2C0ED804C606}" srcOrd="0" destOrd="0" presId="urn:microsoft.com/office/officeart/2005/8/layout/hChevron3"/>
    <dgm:cxn modelId="{FA72773F-D0C0-E045-9EB9-A9E4479370B6}" type="presOf" srcId="{866EEFF7-D006-074F-B657-A139B9A9A2A8}" destId="{B5FF3558-639C-C748-8440-612E70E896A2}" srcOrd="0" destOrd="0" presId="urn:microsoft.com/office/officeart/2005/8/layout/hChevron3"/>
    <dgm:cxn modelId="{8DA5AD3F-01C3-E244-8868-6F3D7F827D54}" type="presOf" srcId="{361B15E8-3F9A-B847-AA5D-48455898B97C}" destId="{F7F22024-2A08-1846-8C3F-7220C1B24DDC}" srcOrd="0" destOrd="0" presId="urn:microsoft.com/office/officeart/2005/8/layout/hChevron3"/>
    <dgm:cxn modelId="{33C3B7A2-6A7D-DC4B-8766-8F9B2F898510}" srcId="{6052D2A9-07A4-DC4D-98C7-2C4F0BCA815B}" destId="{8E179608-F617-344A-8282-1D452382061F}" srcOrd="2" destOrd="0" parTransId="{B0B824CB-1D6B-D74D-A838-84755ED0742C}" sibTransId="{1DD6D71E-95B3-0946-860D-A4DCDBAC065B}"/>
    <dgm:cxn modelId="{73A8A3C2-DCAE-7046-B322-56502CF74F72}" srcId="{6052D2A9-07A4-DC4D-98C7-2C4F0BCA815B}" destId="{361B15E8-3F9A-B847-AA5D-48455898B97C}" srcOrd="1" destOrd="0" parTransId="{D112AE3B-E2BC-F349-AC0F-A7C48114A25E}" sibTransId="{71864B6D-C4EE-6743-BDED-7F60B79E4E8E}"/>
    <dgm:cxn modelId="{F0003AE1-DB9A-2545-A099-B7C7F5D27840}" type="presOf" srcId="{D13747C9-07C8-5748-92AD-919691A4D76F}" destId="{A429B793-9247-7549-88CB-90CCE46F1C3A}" srcOrd="0" destOrd="0" presId="urn:microsoft.com/office/officeart/2005/8/layout/hChevron3"/>
    <dgm:cxn modelId="{728919E7-87EB-FE46-988A-FE0F1EC0D043}" srcId="{6052D2A9-07A4-DC4D-98C7-2C4F0BCA815B}" destId="{866EEFF7-D006-074F-B657-A139B9A9A2A8}" srcOrd="0" destOrd="0" parTransId="{EF887B91-FE91-0A42-B678-E68128E737F8}" sibTransId="{DD077AF8-A4C2-1D4C-9004-27312CDC47B0}"/>
    <dgm:cxn modelId="{F23C04FF-422A-9F40-A793-EE2B802E3979}" srcId="{6052D2A9-07A4-DC4D-98C7-2C4F0BCA815B}" destId="{D13747C9-07C8-5748-92AD-919691A4D76F}" srcOrd="3" destOrd="0" parTransId="{41877971-DED6-904F-9E49-896378EC5C9B}" sibTransId="{1E605856-5290-D54D-B39B-1AA53A2D6DD2}"/>
    <dgm:cxn modelId="{14EF486B-950D-2747-91DD-CDF819C06052}" type="presParOf" srcId="{6BC03776-2681-754B-90C0-2C0ED804C606}" destId="{B5FF3558-639C-C748-8440-612E70E896A2}" srcOrd="0" destOrd="0" presId="urn:microsoft.com/office/officeart/2005/8/layout/hChevron3"/>
    <dgm:cxn modelId="{8206B2B0-51D5-7D47-AEE3-8A8C967522DA}" type="presParOf" srcId="{6BC03776-2681-754B-90C0-2C0ED804C606}" destId="{7EB8AC55-D2D6-F64B-B879-10C802B6106B}" srcOrd="1" destOrd="0" presId="urn:microsoft.com/office/officeart/2005/8/layout/hChevron3"/>
    <dgm:cxn modelId="{0E8A88AD-69BE-6045-A621-47B525FF30E2}" type="presParOf" srcId="{6BC03776-2681-754B-90C0-2C0ED804C606}" destId="{F7F22024-2A08-1846-8C3F-7220C1B24DDC}" srcOrd="2" destOrd="0" presId="urn:microsoft.com/office/officeart/2005/8/layout/hChevron3"/>
    <dgm:cxn modelId="{B5BF4F69-D39C-BC4C-9FC4-497B349D9A23}" type="presParOf" srcId="{6BC03776-2681-754B-90C0-2C0ED804C606}" destId="{C862B040-FB26-2642-A142-725733A47A22}" srcOrd="3" destOrd="0" presId="urn:microsoft.com/office/officeart/2005/8/layout/hChevron3"/>
    <dgm:cxn modelId="{573F63EE-0A80-B74D-BCB5-BC9C583B4789}" type="presParOf" srcId="{6BC03776-2681-754B-90C0-2C0ED804C606}" destId="{620E0AAF-8C14-C642-B89E-B5179DE22061}" srcOrd="4" destOrd="0" presId="urn:microsoft.com/office/officeart/2005/8/layout/hChevron3"/>
    <dgm:cxn modelId="{02C3EF3E-3718-FA45-A3A5-C5C7A2DD7063}" type="presParOf" srcId="{6BC03776-2681-754B-90C0-2C0ED804C606}" destId="{E41127F3-6CE1-6743-A707-8E918D74D670}" srcOrd="5" destOrd="0" presId="urn:microsoft.com/office/officeart/2005/8/layout/hChevron3"/>
    <dgm:cxn modelId="{097CB10A-EEC4-B14B-8E77-17EA95C4C004}" type="presParOf" srcId="{6BC03776-2681-754B-90C0-2C0ED804C606}" destId="{A429B793-9247-7549-88CB-90CCE46F1C3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52D2A9-07A4-DC4D-98C7-2C4F0BCA815B}" type="doc">
      <dgm:prSet loTypeId="urn:microsoft.com/office/officeart/2005/8/layout/hChevron3" loCatId="" qsTypeId="urn:microsoft.com/office/officeart/2005/8/quickstyle/simple1" qsCatId="simple" csTypeId="urn:microsoft.com/office/officeart/2005/8/colors/accent1_1" csCatId="accent1" phldr="1"/>
      <dgm:spPr/>
    </dgm:pt>
    <dgm:pt modelId="{866EEFF7-D006-074F-B657-A139B9A9A2A8}">
      <dgm:prSet phldrT="[Text]"/>
      <dgm:spPr/>
      <dgm:t>
        <a:bodyPr/>
        <a:lstStyle/>
        <a:p>
          <a:pPr rtl="0"/>
          <a:r>
            <a:rPr lang="en-US" dirty="0"/>
            <a:t>Normalization</a:t>
          </a:r>
        </a:p>
      </dgm:t>
    </dgm:pt>
    <dgm:pt modelId="{EF887B91-FE91-0A42-B678-E68128E737F8}" type="parTrans" cxnId="{728919E7-87EB-FE46-988A-FE0F1EC0D043}">
      <dgm:prSet/>
      <dgm:spPr/>
      <dgm:t>
        <a:bodyPr/>
        <a:lstStyle/>
        <a:p>
          <a:endParaRPr lang="en-US"/>
        </a:p>
      </dgm:t>
    </dgm:pt>
    <dgm:pt modelId="{DD077AF8-A4C2-1D4C-9004-27312CDC47B0}" type="sibTrans" cxnId="{728919E7-87EB-FE46-988A-FE0F1EC0D043}">
      <dgm:prSet/>
      <dgm:spPr/>
      <dgm:t>
        <a:bodyPr/>
        <a:lstStyle/>
        <a:p>
          <a:endParaRPr lang="en-US"/>
        </a:p>
      </dgm:t>
    </dgm:pt>
    <dgm:pt modelId="{8E179608-F617-344A-8282-1D452382061F}">
      <dgm:prSet phldrT="[Text]"/>
      <dgm:spPr/>
      <dgm:t>
        <a:bodyPr/>
        <a:lstStyle/>
        <a:p>
          <a:r>
            <a:rPr lang="en-US" dirty="0"/>
            <a:t>Tokenization</a:t>
          </a:r>
        </a:p>
      </dgm:t>
    </dgm:pt>
    <dgm:pt modelId="{B0B824CB-1D6B-D74D-A838-84755ED0742C}" type="parTrans" cxnId="{33C3B7A2-6A7D-DC4B-8766-8F9B2F898510}">
      <dgm:prSet/>
      <dgm:spPr/>
      <dgm:t>
        <a:bodyPr/>
        <a:lstStyle/>
        <a:p>
          <a:endParaRPr lang="en-US"/>
        </a:p>
      </dgm:t>
    </dgm:pt>
    <dgm:pt modelId="{1DD6D71E-95B3-0946-860D-A4DCDBAC065B}" type="sibTrans" cxnId="{33C3B7A2-6A7D-DC4B-8766-8F9B2F898510}">
      <dgm:prSet/>
      <dgm:spPr/>
      <dgm:t>
        <a:bodyPr/>
        <a:lstStyle/>
        <a:p>
          <a:endParaRPr lang="en-US"/>
        </a:p>
      </dgm:t>
    </dgm:pt>
    <dgm:pt modelId="{D13747C9-07C8-5748-92AD-919691A4D76F}">
      <dgm:prSet phldrT="[Text]"/>
      <dgm:spPr/>
      <dgm:t>
        <a:bodyPr/>
        <a:lstStyle/>
        <a:p>
          <a:r>
            <a:rPr lang="en-US" dirty="0"/>
            <a:t>Pos-processing</a:t>
          </a:r>
        </a:p>
      </dgm:t>
    </dgm:pt>
    <dgm:pt modelId="{41877971-DED6-904F-9E49-896378EC5C9B}" type="parTrans" cxnId="{F23C04FF-422A-9F40-A793-EE2B802E3979}">
      <dgm:prSet/>
      <dgm:spPr/>
      <dgm:t>
        <a:bodyPr/>
        <a:lstStyle/>
        <a:p>
          <a:endParaRPr lang="en-US"/>
        </a:p>
      </dgm:t>
    </dgm:pt>
    <dgm:pt modelId="{1E605856-5290-D54D-B39B-1AA53A2D6DD2}" type="sibTrans" cxnId="{F23C04FF-422A-9F40-A793-EE2B802E3979}">
      <dgm:prSet/>
      <dgm:spPr/>
      <dgm:t>
        <a:bodyPr/>
        <a:lstStyle/>
        <a:p>
          <a:endParaRPr lang="en-US"/>
        </a:p>
      </dgm:t>
    </dgm:pt>
    <dgm:pt modelId="{361B15E8-3F9A-B847-AA5D-48455898B97C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/>
            <a:t>Pre-tokenization</a:t>
          </a:r>
        </a:p>
      </dgm:t>
    </dgm:pt>
    <dgm:pt modelId="{D112AE3B-E2BC-F349-AC0F-A7C48114A25E}" type="parTrans" cxnId="{73A8A3C2-DCAE-7046-B322-56502CF74F72}">
      <dgm:prSet/>
      <dgm:spPr/>
      <dgm:t>
        <a:bodyPr/>
        <a:lstStyle/>
        <a:p>
          <a:endParaRPr lang="en-US"/>
        </a:p>
      </dgm:t>
    </dgm:pt>
    <dgm:pt modelId="{71864B6D-C4EE-6743-BDED-7F60B79E4E8E}" type="sibTrans" cxnId="{73A8A3C2-DCAE-7046-B322-56502CF74F72}">
      <dgm:prSet/>
      <dgm:spPr/>
      <dgm:t>
        <a:bodyPr/>
        <a:lstStyle/>
        <a:p>
          <a:endParaRPr lang="en-US"/>
        </a:p>
      </dgm:t>
    </dgm:pt>
    <dgm:pt modelId="{6BC03776-2681-754B-90C0-2C0ED804C606}" type="pres">
      <dgm:prSet presAssocID="{6052D2A9-07A4-DC4D-98C7-2C4F0BCA815B}" presName="Name0" presStyleCnt="0">
        <dgm:presLayoutVars>
          <dgm:dir/>
          <dgm:resizeHandles val="exact"/>
        </dgm:presLayoutVars>
      </dgm:prSet>
      <dgm:spPr/>
    </dgm:pt>
    <dgm:pt modelId="{B5FF3558-639C-C748-8440-612E70E896A2}" type="pres">
      <dgm:prSet presAssocID="{866EEFF7-D006-074F-B657-A139B9A9A2A8}" presName="parTxOnly" presStyleLbl="node1" presStyleIdx="0" presStyleCnt="4">
        <dgm:presLayoutVars>
          <dgm:bulletEnabled val="1"/>
        </dgm:presLayoutVars>
      </dgm:prSet>
      <dgm:spPr/>
    </dgm:pt>
    <dgm:pt modelId="{7EB8AC55-D2D6-F64B-B879-10C802B6106B}" type="pres">
      <dgm:prSet presAssocID="{DD077AF8-A4C2-1D4C-9004-27312CDC47B0}" presName="parSpace" presStyleCnt="0"/>
      <dgm:spPr/>
    </dgm:pt>
    <dgm:pt modelId="{F7F22024-2A08-1846-8C3F-7220C1B24DDC}" type="pres">
      <dgm:prSet presAssocID="{361B15E8-3F9A-B847-AA5D-48455898B97C}" presName="parTxOnly" presStyleLbl="node1" presStyleIdx="1" presStyleCnt="4">
        <dgm:presLayoutVars>
          <dgm:bulletEnabled val="1"/>
        </dgm:presLayoutVars>
      </dgm:prSet>
      <dgm:spPr/>
    </dgm:pt>
    <dgm:pt modelId="{C862B040-FB26-2642-A142-725733A47A22}" type="pres">
      <dgm:prSet presAssocID="{71864B6D-C4EE-6743-BDED-7F60B79E4E8E}" presName="parSpace" presStyleCnt="0"/>
      <dgm:spPr/>
    </dgm:pt>
    <dgm:pt modelId="{620E0AAF-8C14-C642-B89E-B5179DE22061}" type="pres">
      <dgm:prSet presAssocID="{8E179608-F617-344A-8282-1D452382061F}" presName="parTxOnly" presStyleLbl="node1" presStyleIdx="2" presStyleCnt="4">
        <dgm:presLayoutVars>
          <dgm:bulletEnabled val="1"/>
        </dgm:presLayoutVars>
      </dgm:prSet>
      <dgm:spPr/>
    </dgm:pt>
    <dgm:pt modelId="{E41127F3-6CE1-6743-A707-8E918D74D670}" type="pres">
      <dgm:prSet presAssocID="{1DD6D71E-95B3-0946-860D-A4DCDBAC065B}" presName="parSpace" presStyleCnt="0"/>
      <dgm:spPr/>
    </dgm:pt>
    <dgm:pt modelId="{A429B793-9247-7549-88CB-90CCE46F1C3A}" type="pres">
      <dgm:prSet presAssocID="{D13747C9-07C8-5748-92AD-919691A4D76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0003C1F-6293-7348-82AA-278CD7BD8289}" type="presOf" srcId="{8E179608-F617-344A-8282-1D452382061F}" destId="{620E0AAF-8C14-C642-B89E-B5179DE22061}" srcOrd="0" destOrd="0" presId="urn:microsoft.com/office/officeart/2005/8/layout/hChevron3"/>
    <dgm:cxn modelId="{7B700D28-D00A-F746-89C2-49310A1C416E}" type="presOf" srcId="{6052D2A9-07A4-DC4D-98C7-2C4F0BCA815B}" destId="{6BC03776-2681-754B-90C0-2C0ED804C606}" srcOrd="0" destOrd="0" presId="urn:microsoft.com/office/officeart/2005/8/layout/hChevron3"/>
    <dgm:cxn modelId="{FA72773F-D0C0-E045-9EB9-A9E4479370B6}" type="presOf" srcId="{866EEFF7-D006-074F-B657-A139B9A9A2A8}" destId="{B5FF3558-639C-C748-8440-612E70E896A2}" srcOrd="0" destOrd="0" presId="urn:microsoft.com/office/officeart/2005/8/layout/hChevron3"/>
    <dgm:cxn modelId="{8DA5AD3F-01C3-E244-8868-6F3D7F827D54}" type="presOf" srcId="{361B15E8-3F9A-B847-AA5D-48455898B97C}" destId="{F7F22024-2A08-1846-8C3F-7220C1B24DDC}" srcOrd="0" destOrd="0" presId="urn:microsoft.com/office/officeart/2005/8/layout/hChevron3"/>
    <dgm:cxn modelId="{33C3B7A2-6A7D-DC4B-8766-8F9B2F898510}" srcId="{6052D2A9-07A4-DC4D-98C7-2C4F0BCA815B}" destId="{8E179608-F617-344A-8282-1D452382061F}" srcOrd="2" destOrd="0" parTransId="{B0B824CB-1D6B-D74D-A838-84755ED0742C}" sibTransId="{1DD6D71E-95B3-0946-860D-A4DCDBAC065B}"/>
    <dgm:cxn modelId="{73A8A3C2-DCAE-7046-B322-56502CF74F72}" srcId="{6052D2A9-07A4-DC4D-98C7-2C4F0BCA815B}" destId="{361B15E8-3F9A-B847-AA5D-48455898B97C}" srcOrd="1" destOrd="0" parTransId="{D112AE3B-E2BC-F349-AC0F-A7C48114A25E}" sibTransId="{71864B6D-C4EE-6743-BDED-7F60B79E4E8E}"/>
    <dgm:cxn modelId="{F0003AE1-DB9A-2545-A099-B7C7F5D27840}" type="presOf" srcId="{D13747C9-07C8-5748-92AD-919691A4D76F}" destId="{A429B793-9247-7549-88CB-90CCE46F1C3A}" srcOrd="0" destOrd="0" presId="urn:microsoft.com/office/officeart/2005/8/layout/hChevron3"/>
    <dgm:cxn modelId="{728919E7-87EB-FE46-988A-FE0F1EC0D043}" srcId="{6052D2A9-07A4-DC4D-98C7-2C4F0BCA815B}" destId="{866EEFF7-D006-074F-B657-A139B9A9A2A8}" srcOrd="0" destOrd="0" parTransId="{EF887B91-FE91-0A42-B678-E68128E737F8}" sibTransId="{DD077AF8-A4C2-1D4C-9004-27312CDC47B0}"/>
    <dgm:cxn modelId="{F23C04FF-422A-9F40-A793-EE2B802E3979}" srcId="{6052D2A9-07A4-DC4D-98C7-2C4F0BCA815B}" destId="{D13747C9-07C8-5748-92AD-919691A4D76F}" srcOrd="3" destOrd="0" parTransId="{41877971-DED6-904F-9E49-896378EC5C9B}" sibTransId="{1E605856-5290-D54D-B39B-1AA53A2D6DD2}"/>
    <dgm:cxn modelId="{14EF486B-950D-2747-91DD-CDF819C06052}" type="presParOf" srcId="{6BC03776-2681-754B-90C0-2C0ED804C606}" destId="{B5FF3558-639C-C748-8440-612E70E896A2}" srcOrd="0" destOrd="0" presId="urn:microsoft.com/office/officeart/2005/8/layout/hChevron3"/>
    <dgm:cxn modelId="{8206B2B0-51D5-7D47-AEE3-8A8C967522DA}" type="presParOf" srcId="{6BC03776-2681-754B-90C0-2C0ED804C606}" destId="{7EB8AC55-D2D6-F64B-B879-10C802B6106B}" srcOrd="1" destOrd="0" presId="urn:microsoft.com/office/officeart/2005/8/layout/hChevron3"/>
    <dgm:cxn modelId="{0E8A88AD-69BE-6045-A621-47B525FF30E2}" type="presParOf" srcId="{6BC03776-2681-754B-90C0-2C0ED804C606}" destId="{F7F22024-2A08-1846-8C3F-7220C1B24DDC}" srcOrd="2" destOrd="0" presId="urn:microsoft.com/office/officeart/2005/8/layout/hChevron3"/>
    <dgm:cxn modelId="{B5BF4F69-D39C-BC4C-9FC4-497B349D9A23}" type="presParOf" srcId="{6BC03776-2681-754B-90C0-2C0ED804C606}" destId="{C862B040-FB26-2642-A142-725733A47A22}" srcOrd="3" destOrd="0" presId="urn:microsoft.com/office/officeart/2005/8/layout/hChevron3"/>
    <dgm:cxn modelId="{573F63EE-0A80-B74D-BCB5-BC9C583B4789}" type="presParOf" srcId="{6BC03776-2681-754B-90C0-2C0ED804C606}" destId="{620E0AAF-8C14-C642-B89E-B5179DE22061}" srcOrd="4" destOrd="0" presId="urn:microsoft.com/office/officeart/2005/8/layout/hChevron3"/>
    <dgm:cxn modelId="{02C3EF3E-3718-FA45-A3A5-C5C7A2DD7063}" type="presParOf" srcId="{6BC03776-2681-754B-90C0-2C0ED804C606}" destId="{E41127F3-6CE1-6743-A707-8E918D74D670}" srcOrd="5" destOrd="0" presId="urn:microsoft.com/office/officeart/2005/8/layout/hChevron3"/>
    <dgm:cxn modelId="{097CB10A-EEC4-B14B-8E77-17EA95C4C004}" type="presParOf" srcId="{6BC03776-2681-754B-90C0-2C0ED804C606}" destId="{A429B793-9247-7549-88CB-90CCE46F1C3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52D2A9-07A4-DC4D-98C7-2C4F0BCA815B}" type="doc">
      <dgm:prSet loTypeId="urn:microsoft.com/office/officeart/2005/8/layout/hChevron3" loCatId="" qsTypeId="urn:microsoft.com/office/officeart/2005/8/quickstyle/simple1" qsCatId="simple" csTypeId="urn:microsoft.com/office/officeart/2005/8/colors/accent1_1" csCatId="accent1" phldr="1"/>
      <dgm:spPr/>
    </dgm:pt>
    <dgm:pt modelId="{866EEFF7-D006-074F-B657-A139B9A9A2A8}">
      <dgm:prSet phldrT="[Text]"/>
      <dgm:spPr/>
      <dgm:t>
        <a:bodyPr/>
        <a:lstStyle/>
        <a:p>
          <a:pPr rtl="0"/>
          <a:r>
            <a:rPr lang="en-US" dirty="0"/>
            <a:t>Normalization</a:t>
          </a:r>
        </a:p>
      </dgm:t>
    </dgm:pt>
    <dgm:pt modelId="{EF887B91-FE91-0A42-B678-E68128E737F8}" type="parTrans" cxnId="{728919E7-87EB-FE46-988A-FE0F1EC0D043}">
      <dgm:prSet/>
      <dgm:spPr/>
      <dgm:t>
        <a:bodyPr/>
        <a:lstStyle/>
        <a:p>
          <a:endParaRPr lang="en-US"/>
        </a:p>
      </dgm:t>
    </dgm:pt>
    <dgm:pt modelId="{DD077AF8-A4C2-1D4C-9004-27312CDC47B0}" type="sibTrans" cxnId="{728919E7-87EB-FE46-988A-FE0F1EC0D043}">
      <dgm:prSet/>
      <dgm:spPr/>
      <dgm:t>
        <a:bodyPr/>
        <a:lstStyle/>
        <a:p>
          <a:endParaRPr lang="en-US"/>
        </a:p>
      </dgm:t>
    </dgm:pt>
    <dgm:pt modelId="{8E179608-F617-344A-8282-1D452382061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Tokenization</a:t>
          </a:r>
        </a:p>
      </dgm:t>
    </dgm:pt>
    <dgm:pt modelId="{B0B824CB-1D6B-D74D-A838-84755ED0742C}" type="parTrans" cxnId="{33C3B7A2-6A7D-DC4B-8766-8F9B2F898510}">
      <dgm:prSet/>
      <dgm:spPr/>
      <dgm:t>
        <a:bodyPr/>
        <a:lstStyle/>
        <a:p>
          <a:endParaRPr lang="en-US"/>
        </a:p>
      </dgm:t>
    </dgm:pt>
    <dgm:pt modelId="{1DD6D71E-95B3-0946-860D-A4DCDBAC065B}" type="sibTrans" cxnId="{33C3B7A2-6A7D-DC4B-8766-8F9B2F898510}">
      <dgm:prSet/>
      <dgm:spPr/>
      <dgm:t>
        <a:bodyPr/>
        <a:lstStyle/>
        <a:p>
          <a:endParaRPr lang="en-US"/>
        </a:p>
      </dgm:t>
    </dgm:pt>
    <dgm:pt modelId="{D13747C9-07C8-5748-92AD-919691A4D76F}">
      <dgm:prSet phldrT="[Text]"/>
      <dgm:spPr/>
      <dgm:t>
        <a:bodyPr/>
        <a:lstStyle/>
        <a:p>
          <a:r>
            <a:rPr lang="en-US" dirty="0"/>
            <a:t>Pos-processing</a:t>
          </a:r>
        </a:p>
      </dgm:t>
    </dgm:pt>
    <dgm:pt modelId="{41877971-DED6-904F-9E49-896378EC5C9B}" type="parTrans" cxnId="{F23C04FF-422A-9F40-A793-EE2B802E3979}">
      <dgm:prSet/>
      <dgm:spPr/>
      <dgm:t>
        <a:bodyPr/>
        <a:lstStyle/>
        <a:p>
          <a:endParaRPr lang="en-US"/>
        </a:p>
      </dgm:t>
    </dgm:pt>
    <dgm:pt modelId="{1E605856-5290-D54D-B39B-1AA53A2D6DD2}" type="sibTrans" cxnId="{F23C04FF-422A-9F40-A793-EE2B802E3979}">
      <dgm:prSet/>
      <dgm:spPr/>
      <dgm:t>
        <a:bodyPr/>
        <a:lstStyle/>
        <a:p>
          <a:endParaRPr lang="en-US"/>
        </a:p>
      </dgm:t>
    </dgm:pt>
    <dgm:pt modelId="{361B15E8-3F9A-B847-AA5D-48455898B97C}">
      <dgm:prSet/>
      <dgm:spPr/>
      <dgm:t>
        <a:bodyPr/>
        <a:lstStyle/>
        <a:p>
          <a:pPr rtl="0"/>
          <a:r>
            <a:rPr lang="en-US" dirty="0"/>
            <a:t>Pre-tokenization</a:t>
          </a:r>
        </a:p>
      </dgm:t>
    </dgm:pt>
    <dgm:pt modelId="{D112AE3B-E2BC-F349-AC0F-A7C48114A25E}" type="parTrans" cxnId="{73A8A3C2-DCAE-7046-B322-56502CF74F72}">
      <dgm:prSet/>
      <dgm:spPr/>
      <dgm:t>
        <a:bodyPr/>
        <a:lstStyle/>
        <a:p>
          <a:endParaRPr lang="en-US"/>
        </a:p>
      </dgm:t>
    </dgm:pt>
    <dgm:pt modelId="{71864B6D-C4EE-6743-BDED-7F60B79E4E8E}" type="sibTrans" cxnId="{73A8A3C2-DCAE-7046-B322-56502CF74F72}">
      <dgm:prSet/>
      <dgm:spPr/>
      <dgm:t>
        <a:bodyPr/>
        <a:lstStyle/>
        <a:p>
          <a:endParaRPr lang="en-US"/>
        </a:p>
      </dgm:t>
    </dgm:pt>
    <dgm:pt modelId="{6BC03776-2681-754B-90C0-2C0ED804C606}" type="pres">
      <dgm:prSet presAssocID="{6052D2A9-07A4-DC4D-98C7-2C4F0BCA815B}" presName="Name0" presStyleCnt="0">
        <dgm:presLayoutVars>
          <dgm:dir/>
          <dgm:resizeHandles val="exact"/>
        </dgm:presLayoutVars>
      </dgm:prSet>
      <dgm:spPr/>
    </dgm:pt>
    <dgm:pt modelId="{B5FF3558-639C-C748-8440-612E70E896A2}" type="pres">
      <dgm:prSet presAssocID="{866EEFF7-D006-074F-B657-A139B9A9A2A8}" presName="parTxOnly" presStyleLbl="node1" presStyleIdx="0" presStyleCnt="4">
        <dgm:presLayoutVars>
          <dgm:bulletEnabled val="1"/>
        </dgm:presLayoutVars>
      </dgm:prSet>
      <dgm:spPr/>
    </dgm:pt>
    <dgm:pt modelId="{7EB8AC55-D2D6-F64B-B879-10C802B6106B}" type="pres">
      <dgm:prSet presAssocID="{DD077AF8-A4C2-1D4C-9004-27312CDC47B0}" presName="parSpace" presStyleCnt="0"/>
      <dgm:spPr/>
    </dgm:pt>
    <dgm:pt modelId="{F7F22024-2A08-1846-8C3F-7220C1B24DDC}" type="pres">
      <dgm:prSet presAssocID="{361B15E8-3F9A-B847-AA5D-48455898B97C}" presName="parTxOnly" presStyleLbl="node1" presStyleIdx="1" presStyleCnt="4">
        <dgm:presLayoutVars>
          <dgm:bulletEnabled val="1"/>
        </dgm:presLayoutVars>
      </dgm:prSet>
      <dgm:spPr/>
    </dgm:pt>
    <dgm:pt modelId="{C862B040-FB26-2642-A142-725733A47A22}" type="pres">
      <dgm:prSet presAssocID="{71864B6D-C4EE-6743-BDED-7F60B79E4E8E}" presName="parSpace" presStyleCnt="0"/>
      <dgm:spPr/>
    </dgm:pt>
    <dgm:pt modelId="{620E0AAF-8C14-C642-B89E-B5179DE22061}" type="pres">
      <dgm:prSet presAssocID="{8E179608-F617-344A-8282-1D452382061F}" presName="parTxOnly" presStyleLbl="node1" presStyleIdx="2" presStyleCnt="4">
        <dgm:presLayoutVars>
          <dgm:bulletEnabled val="1"/>
        </dgm:presLayoutVars>
      </dgm:prSet>
      <dgm:spPr/>
    </dgm:pt>
    <dgm:pt modelId="{E41127F3-6CE1-6743-A707-8E918D74D670}" type="pres">
      <dgm:prSet presAssocID="{1DD6D71E-95B3-0946-860D-A4DCDBAC065B}" presName="parSpace" presStyleCnt="0"/>
      <dgm:spPr/>
    </dgm:pt>
    <dgm:pt modelId="{A429B793-9247-7549-88CB-90CCE46F1C3A}" type="pres">
      <dgm:prSet presAssocID="{D13747C9-07C8-5748-92AD-919691A4D76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0003C1F-6293-7348-82AA-278CD7BD8289}" type="presOf" srcId="{8E179608-F617-344A-8282-1D452382061F}" destId="{620E0AAF-8C14-C642-B89E-B5179DE22061}" srcOrd="0" destOrd="0" presId="urn:microsoft.com/office/officeart/2005/8/layout/hChevron3"/>
    <dgm:cxn modelId="{7B700D28-D00A-F746-89C2-49310A1C416E}" type="presOf" srcId="{6052D2A9-07A4-DC4D-98C7-2C4F0BCA815B}" destId="{6BC03776-2681-754B-90C0-2C0ED804C606}" srcOrd="0" destOrd="0" presId="urn:microsoft.com/office/officeart/2005/8/layout/hChevron3"/>
    <dgm:cxn modelId="{FA72773F-D0C0-E045-9EB9-A9E4479370B6}" type="presOf" srcId="{866EEFF7-D006-074F-B657-A139B9A9A2A8}" destId="{B5FF3558-639C-C748-8440-612E70E896A2}" srcOrd="0" destOrd="0" presId="urn:microsoft.com/office/officeart/2005/8/layout/hChevron3"/>
    <dgm:cxn modelId="{8DA5AD3F-01C3-E244-8868-6F3D7F827D54}" type="presOf" srcId="{361B15E8-3F9A-B847-AA5D-48455898B97C}" destId="{F7F22024-2A08-1846-8C3F-7220C1B24DDC}" srcOrd="0" destOrd="0" presId="urn:microsoft.com/office/officeart/2005/8/layout/hChevron3"/>
    <dgm:cxn modelId="{33C3B7A2-6A7D-DC4B-8766-8F9B2F898510}" srcId="{6052D2A9-07A4-DC4D-98C7-2C4F0BCA815B}" destId="{8E179608-F617-344A-8282-1D452382061F}" srcOrd="2" destOrd="0" parTransId="{B0B824CB-1D6B-D74D-A838-84755ED0742C}" sibTransId="{1DD6D71E-95B3-0946-860D-A4DCDBAC065B}"/>
    <dgm:cxn modelId="{73A8A3C2-DCAE-7046-B322-56502CF74F72}" srcId="{6052D2A9-07A4-DC4D-98C7-2C4F0BCA815B}" destId="{361B15E8-3F9A-B847-AA5D-48455898B97C}" srcOrd="1" destOrd="0" parTransId="{D112AE3B-E2BC-F349-AC0F-A7C48114A25E}" sibTransId="{71864B6D-C4EE-6743-BDED-7F60B79E4E8E}"/>
    <dgm:cxn modelId="{F0003AE1-DB9A-2545-A099-B7C7F5D27840}" type="presOf" srcId="{D13747C9-07C8-5748-92AD-919691A4D76F}" destId="{A429B793-9247-7549-88CB-90CCE46F1C3A}" srcOrd="0" destOrd="0" presId="urn:microsoft.com/office/officeart/2005/8/layout/hChevron3"/>
    <dgm:cxn modelId="{728919E7-87EB-FE46-988A-FE0F1EC0D043}" srcId="{6052D2A9-07A4-DC4D-98C7-2C4F0BCA815B}" destId="{866EEFF7-D006-074F-B657-A139B9A9A2A8}" srcOrd="0" destOrd="0" parTransId="{EF887B91-FE91-0A42-B678-E68128E737F8}" sibTransId="{DD077AF8-A4C2-1D4C-9004-27312CDC47B0}"/>
    <dgm:cxn modelId="{F23C04FF-422A-9F40-A793-EE2B802E3979}" srcId="{6052D2A9-07A4-DC4D-98C7-2C4F0BCA815B}" destId="{D13747C9-07C8-5748-92AD-919691A4D76F}" srcOrd="3" destOrd="0" parTransId="{41877971-DED6-904F-9E49-896378EC5C9B}" sibTransId="{1E605856-5290-D54D-B39B-1AA53A2D6DD2}"/>
    <dgm:cxn modelId="{14EF486B-950D-2747-91DD-CDF819C06052}" type="presParOf" srcId="{6BC03776-2681-754B-90C0-2C0ED804C606}" destId="{B5FF3558-639C-C748-8440-612E70E896A2}" srcOrd="0" destOrd="0" presId="urn:microsoft.com/office/officeart/2005/8/layout/hChevron3"/>
    <dgm:cxn modelId="{8206B2B0-51D5-7D47-AEE3-8A8C967522DA}" type="presParOf" srcId="{6BC03776-2681-754B-90C0-2C0ED804C606}" destId="{7EB8AC55-D2D6-F64B-B879-10C802B6106B}" srcOrd="1" destOrd="0" presId="urn:microsoft.com/office/officeart/2005/8/layout/hChevron3"/>
    <dgm:cxn modelId="{0E8A88AD-69BE-6045-A621-47B525FF30E2}" type="presParOf" srcId="{6BC03776-2681-754B-90C0-2C0ED804C606}" destId="{F7F22024-2A08-1846-8C3F-7220C1B24DDC}" srcOrd="2" destOrd="0" presId="urn:microsoft.com/office/officeart/2005/8/layout/hChevron3"/>
    <dgm:cxn modelId="{B5BF4F69-D39C-BC4C-9FC4-497B349D9A23}" type="presParOf" srcId="{6BC03776-2681-754B-90C0-2C0ED804C606}" destId="{C862B040-FB26-2642-A142-725733A47A22}" srcOrd="3" destOrd="0" presId="urn:microsoft.com/office/officeart/2005/8/layout/hChevron3"/>
    <dgm:cxn modelId="{573F63EE-0A80-B74D-BCB5-BC9C583B4789}" type="presParOf" srcId="{6BC03776-2681-754B-90C0-2C0ED804C606}" destId="{620E0AAF-8C14-C642-B89E-B5179DE22061}" srcOrd="4" destOrd="0" presId="urn:microsoft.com/office/officeart/2005/8/layout/hChevron3"/>
    <dgm:cxn modelId="{02C3EF3E-3718-FA45-A3A5-C5C7A2DD7063}" type="presParOf" srcId="{6BC03776-2681-754B-90C0-2C0ED804C606}" destId="{E41127F3-6CE1-6743-A707-8E918D74D670}" srcOrd="5" destOrd="0" presId="urn:microsoft.com/office/officeart/2005/8/layout/hChevron3"/>
    <dgm:cxn modelId="{097CB10A-EEC4-B14B-8E77-17EA95C4C004}" type="presParOf" srcId="{6BC03776-2681-754B-90C0-2C0ED804C606}" destId="{A429B793-9247-7549-88CB-90CCE46F1C3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52D2A9-07A4-DC4D-98C7-2C4F0BCA815B}" type="doc">
      <dgm:prSet loTypeId="urn:microsoft.com/office/officeart/2005/8/layout/hChevron3" loCatId="" qsTypeId="urn:microsoft.com/office/officeart/2005/8/quickstyle/simple1" qsCatId="simple" csTypeId="urn:microsoft.com/office/officeart/2005/8/colors/accent1_1" csCatId="accent1" phldr="1"/>
      <dgm:spPr/>
    </dgm:pt>
    <dgm:pt modelId="{866EEFF7-D006-074F-B657-A139B9A9A2A8}">
      <dgm:prSet phldrT="[Text]"/>
      <dgm:spPr/>
      <dgm:t>
        <a:bodyPr/>
        <a:lstStyle/>
        <a:p>
          <a:pPr rtl="0"/>
          <a:r>
            <a:rPr lang="en-US" dirty="0"/>
            <a:t>Normalization</a:t>
          </a:r>
        </a:p>
      </dgm:t>
    </dgm:pt>
    <dgm:pt modelId="{EF887B91-FE91-0A42-B678-E68128E737F8}" type="parTrans" cxnId="{728919E7-87EB-FE46-988A-FE0F1EC0D043}">
      <dgm:prSet/>
      <dgm:spPr/>
      <dgm:t>
        <a:bodyPr/>
        <a:lstStyle/>
        <a:p>
          <a:endParaRPr lang="en-US"/>
        </a:p>
      </dgm:t>
    </dgm:pt>
    <dgm:pt modelId="{DD077AF8-A4C2-1D4C-9004-27312CDC47B0}" type="sibTrans" cxnId="{728919E7-87EB-FE46-988A-FE0F1EC0D043}">
      <dgm:prSet/>
      <dgm:spPr/>
      <dgm:t>
        <a:bodyPr/>
        <a:lstStyle/>
        <a:p>
          <a:endParaRPr lang="en-US"/>
        </a:p>
      </dgm:t>
    </dgm:pt>
    <dgm:pt modelId="{8E179608-F617-344A-8282-1D452382061F}">
      <dgm:prSet phldrT="[Text]"/>
      <dgm:spPr/>
      <dgm:t>
        <a:bodyPr/>
        <a:lstStyle/>
        <a:p>
          <a:r>
            <a:rPr lang="en-US" dirty="0"/>
            <a:t>Tokenization</a:t>
          </a:r>
        </a:p>
      </dgm:t>
    </dgm:pt>
    <dgm:pt modelId="{B0B824CB-1D6B-D74D-A838-84755ED0742C}" type="parTrans" cxnId="{33C3B7A2-6A7D-DC4B-8766-8F9B2F898510}">
      <dgm:prSet/>
      <dgm:spPr/>
      <dgm:t>
        <a:bodyPr/>
        <a:lstStyle/>
        <a:p>
          <a:endParaRPr lang="en-US"/>
        </a:p>
      </dgm:t>
    </dgm:pt>
    <dgm:pt modelId="{1DD6D71E-95B3-0946-860D-A4DCDBAC065B}" type="sibTrans" cxnId="{33C3B7A2-6A7D-DC4B-8766-8F9B2F898510}">
      <dgm:prSet/>
      <dgm:spPr/>
      <dgm:t>
        <a:bodyPr/>
        <a:lstStyle/>
        <a:p>
          <a:endParaRPr lang="en-US"/>
        </a:p>
      </dgm:t>
    </dgm:pt>
    <dgm:pt modelId="{D13747C9-07C8-5748-92AD-919691A4D76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Pos-processing</a:t>
          </a:r>
        </a:p>
      </dgm:t>
    </dgm:pt>
    <dgm:pt modelId="{41877971-DED6-904F-9E49-896378EC5C9B}" type="parTrans" cxnId="{F23C04FF-422A-9F40-A793-EE2B802E3979}">
      <dgm:prSet/>
      <dgm:spPr/>
      <dgm:t>
        <a:bodyPr/>
        <a:lstStyle/>
        <a:p>
          <a:endParaRPr lang="en-US"/>
        </a:p>
      </dgm:t>
    </dgm:pt>
    <dgm:pt modelId="{1E605856-5290-D54D-B39B-1AA53A2D6DD2}" type="sibTrans" cxnId="{F23C04FF-422A-9F40-A793-EE2B802E3979}">
      <dgm:prSet/>
      <dgm:spPr/>
      <dgm:t>
        <a:bodyPr/>
        <a:lstStyle/>
        <a:p>
          <a:endParaRPr lang="en-US"/>
        </a:p>
      </dgm:t>
    </dgm:pt>
    <dgm:pt modelId="{361B15E8-3F9A-B847-AA5D-48455898B97C}">
      <dgm:prSet/>
      <dgm:spPr/>
      <dgm:t>
        <a:bodyPr/>
        <a:lstStyle/>
        <a:p>
          <a:pPr rtl="0"/>
          <a:r>
            <a:rPr lang="en-US" dirty="0"/>
            <a:t>Pre-tokenization</a:t>
          </a:r>
        </a:p>
      </dgm:t>
    </dgm:pt>
    <dgm:pt modelId="{D112AE3B-E2BC-F349-AC0F-A7C48114A25E}" type="parTrans" cxnId="{73A8A3C2-DCAE-7046-B322-56502CF74F72}">
      <dgm:prSet/>
      <dgm:spPr/>
      <dgm:t>
        <a:bodyPr/>
        <a:lstStyle/>
        <a:p>
          <a:endParaRPr lang="en-US"/>
        </a:p>
      </dgm:t>
    </dgm:pt>
    <dgm:pt modelId="{71864B6D-C4EE-6743-BDED-7F60B79E4E8E}" type="sibTrans" cxnId="{73A8A3C2-DCAE-7046-B322-56502CF74F72}">
      <dgm:prSet/>
      <dgm:spPr/>
      <dgm:t>
        <a:bodyPr/>
        <a:lstStyle/>
        <a:p>
          <a:endParaRPr lang="en-US"/>
        </a:p>
      </dgm:t>
    </dgm:pt>
    <dgm:pt modelId="{6BC03776-2681-754B-90C0-2C0ED804C606}" type="pres">
      <dgm:prSet presAssocID="{6052D2A9-07A4-DC4D-98C7-2C4F0BCA815B}" presName="Name0" presStyleCnt="0">
        <dgm:presLayoutVars>
          <dgm:dir/>
          <dgm:resizeHandles val="exact"/>
        </dgm:presLayoutVars>
      </dgm:prSet>
      <dgm:spPr/>
    </dgm:pt>
    <dgm:pt modelId="{B5FF3558-639C-C748-8440-612E70E896A2}" type="pres">
      <dgm:prSet presAssocID="{866EEFF7-D006-074F-B657-A139B9A9A2A8}" presName="parTxOnly" presStyleLbl="node1" presStyleIdx="0" presStyleCnt="4">
        <dgm:presLayoutVars>
          <dgm:bulletEnabled val="1"/>
        </dgm:presLayoutVars>
      </dgm:prSet>
      <dgm:spPr/>
    </dgm:pt>
    <dgm:pt modelId="{7EB8AC55-D2D6-F64B-B879-10C802B6106B}" type="pres">
      <dgm:prSet presAssocID="{DD077AF8-A4C2-1D4C-9004-27312CDC47B0}" presName="parSpace" presStyleCnt="0"/>
      <dgm:spPr/>
    </dgm:pt>
    <dgm:pt modelId="{F7F22024-2A08-1846-8C3F-7220C1B24DDC}" type="pres">
      <dgm:prSet presAssocID="{361B15E8-3F9A-B847-AA5D-48455898B97C}" presName="parTxOnly" presStyleLbl="node1" presStyleIdx="1" presStyleCnt="4">
        <dgm:presLayoutVars>
          <dgm:bulletEnabled val="1"/>
        </dgm:presLayoutVars>
      </dgm:prSet>
      <dgm:spPr/>
    </dgm:pt>
    <dgm:pt modelId="{C862B040-FB26-2642-A142-725733A47A22}" type="pres">
      <dgm:prSet presAssocID="{71864B6D-C4EE-6743-BDED-7F60B79E4E8E}" presName="parSpace" presStyleCnt="0"/>
      <dgm:spPr/>
    </dgm:pt>
    <dgm:pt modelId="{620E0AAF-8C14-C642-B89E-B5179DE22061}" type="pres">
      <dgm:prSet presAssocID="{8E179608-F617-344A-8282-1D452382061F}" presName="parTxOnly" presStyleLbl="node1" presStyleIdx="2" presStyleCnt="4">
        <dgm:presLayoutVars>
          <dgm:bulletEnabled val="1"/>
        </dgm:presLayoutVars>
      </dgm:prSet>
      <dgm:spPr/>
    </dgm:pt>
    <dgm:pt modelId="{E41127F3-6CE1-6743-A707-8E918D74D670}" type="pres">
      <dgm:prSet presAssocID="{1DD6D71E-95B3-0946-860D-A4DCDBAC065B}" presName="parSpace" presStyleCnt="0"/>
      <dgm:spPr/>
    </dgm:pt>
    <dgm:pt modelId="{A429B793-9247-7549-88CB-90CCE46F1C3A}" type="pres">
      <dgm:prSet presAssocID="{D13747C9-07C8-5748-92AD-919691A4D76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0003C1F-6293-7348-82AA-278CD7BD8289}" type="presOf" srcId="{8E179608-F617-344A-8282-1D452382061F}" destId="{620E0AAF-8C14-C642-B89E-B5179DE22061}" srcOrd="0" destOrd="0" presId="urn:microsoft.com/office/officeart/2005/8/layout/hChevron3"/>
    <dgm:cxn modelId="{7B700D28-D00A-F746-89C2-49310A1C416E}" type="presOf" srcId="{6052D2A9-07A4-DC4D-98C7-2C4F0BCA815B}" destId="{6BC03776-2681-754B-90C0-2C0ED804C606}" srcOrd="0" destOrd="0" presId="urn:microsoft.com/office/officeart/2005/8/layout/hChevron3"/>
    <dgm:cxn modelId="{FA72773F-D0C0-E045-9EB9-A9E4479370B6}" type="presOf" srcId="{866EEFF7-D006-074F-B657-A139B9A9A2A8}" destId="{B5FF3558-639C-C748-8440-612E70E896A2}" srcOrd="0" destOrd="0" presId="urn:microsoft.com/office/officeart/2005/8/layout/hChevron3"/>
    <dgm:cxn modelId="{8DA5AD3F-01C3-E244-8868-6F3D7F827D54}" type="presOf" srcId="{361B15E8-3F9A-B847-AA5D-48455898B97C}" destId="{F7F22024-2A08-1846-8C3F-7220C1B24DDC}" srcOrd="0" destOrd="0" presId="urn:microsoft.com/office/officeart/2005/8/layout/hChevron3"/>
    <dgm:cxn modelId="{33C3B7A2-6A7D-DC4B-8766-8F9B2F898510}" srcId="{6052D2A9-07A4-DC4D-98C7-2C4F0BCA815B}" destId="{8E179608-F617-344A-8282-1D452382061F}" srcOrd="2" destOrd="0" parTransId="{B0B824CB-1D6B-D74D-A838-84755ED0742C}" sibTransId="{1DD6D71E-95B3-0946-860D-A4DCDBAC065B}"/>
    <dgm:cxn modelId="{73A8A3C2-DCAE-7046-B322-56502CF74F72}" srcId="{6052D2A9-07A4-DC4D-98C7-2C4F0BCA815B}" destId="{361B15E8-3F9A-B847-AA5D-48455898B97C}" srcOrd="1" destOrd="0" parTransId="{D112AE3B-E2BC-F349-AC0F-A7C48114A25E}" sibTransId="{71864B6D-C4EE-6743-BDED-7F60B79E4E8E}"/>
    <dgm:cxn modelId="{F0003AE1-DB9A-2545-A099-B7C7F5D27840}" type="presOf" srcId="{D13747C9-07C8-5748-92AD-919691A4D76F}" destId="{A429B793-9247-7549-88CB-90CCE46F1C3A}" srcOrd="0" destOrd="0" presId="urn:microsoft.com/office/officeart/2005/8/layout/hChevron3"/>
    <dgm:cxn modelId="{728919E7-87EB-FE46-988A-FE0F1EC0D043}" srcId="{6052D2A9-07A4-DC4D-98C7-2C4F0BCA815B}" destId="{866EEFF7-D006-074F-B657-A139B9A9A2A8}" srcOrd="0" destOrd="0" parTransId="{EF887B91-FE91-0A42-B678-E68128E737F8}" sibTransId="{DD077AF8-A4C2-1D4C-9004-27312CDC47B0}"/>
    <dgm:cxn modelId="{F23C04FF-422A-9F40-A793-EE2B802E3979}" srcId="{6052D2A9-07A4-DC4D-98C7-2C4F0BCA815B}" destId="{D13747C9-07C8-5748-92AD-919691A4D76F}" srcOrd="3" destOrd="0" parTransId="{41877971-DED6-904F-9E49-896378EC5C9B}" sibTransId="{1E605856-5290-D54D-B39B-1AA53A2D6DD2}"/>
    <dgm:cxn modelId="{14EF486B-950D-2747-91DD-CDF819C06052}" type="presParOf" srcId="{6BC03776-2681-754B-90C0-2C0ED804C606}" destId="{B5FF3558-639C-C748-8440-612E70E896A2}" srcOrd="0" destOrd="0" presId="urn:microsoft.com/office/officeart/2005/8/layout/hChevron3"/>
    <dgm:cxn modelId="{8206B2B0-51D5-7D47-AEE3-8A8C967522DA}" type="presParOf" srcId="{6BC03776-2681-754B-90C0-2C0ED804C606}" destId="{7EB8AC55-D2D6-F64B-B879-10C802B6106B}" srcOrd="1" destOrd="0" presId="urn:microsoft.com/office/officeart/2005/8/layout/hChevron3"/>
    <dgm:cxn modelId="{0E8A88AD-69BE-6045-A621-47B525FF30E2}" type="presParOf" srcId="{6BC03776-2681-754B-90C0-2C0ED804C606}" destId="{F7F22024-2A08-1846-8C3F-7220C1B24DDC}" srcOrd="2" destOrd="0" presId="urn:microsoft.com/office/officeart/2005/8/layout/hChevron3"/>
    <dgm:cxn modelId="{B5BF4F69-D39C-BC4C-9FC4-497B349D9A23}" type="presParOf" srcId="{6BC03776-2681-754B-90C0-2C0ED804C606}" destId="{C862B040-FB26-2642-A142-725733A47A22}" srcOrd="3" destOrd="0" presId="urn:microsoft.com/office/officeart/2005/8/layout/hChevron3"/>
    <dgm:cxn modelId="{573F63EE-0A80-B74D-BCB5-BC9C583B4789}" type="presParOf" srcId="{6BC03776-2681-754B-90C0-2C0ED804C606}" destId="{620E0AAF-8C14-C642-B89E-B5179DE22061}" srcOrd="4" destOrd="0" presId="urn:microsoft.com/office/officeart/2005/8/layout/hChevron3"/>
    <dgm:cxn modelId="{02C3EF3E-3718-FA45-A3A5-C5C7A2DD7063}" type="presParOf" srcId="{6BC03776-2681-754B-90C0-2C0ED804C606}" destId="{E41127F3-6CE1-6743-A707-8E918D74D670}" srcOrd="5" destOrd="0" presId="urn:microsoft.com/office/officeart/2005/8/layout/hChevron3"/>
    <dgm:cxn modelId="{097CB10A-EEC4-B14B-8E77-17EA95C4C004}" type="presParOf" srcId="{6BC03776-2681-754B-90C0-2C0ED804C606}" destId="{A429B793-9247-7549-88CB-90CCE46F1C3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3558-639C-C748-8440-612E70E896A2}">
      <dsp:nvSpPr>
        <dsp:cNvPr id="0" name=""/>
        <dsp:cNvSpPr/>
      </dsp:nvSpPr>
      <dsp:spPr>
        <a:xfrm>
          <a:off x="2462" y="132856"/>
          <a:ext cx="2470915" cy="988366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Normalization</a:t>
          </a:r>
        </a:p>
      </dsp:txBody>
      <dsp:txXfrm>
        <a:off x="2462" y="132856"/>
        <a:ext cx="2223824" cy="988366"/>
      </dsp:txXfrm>
    </dsp:sp>
    <dsp:sp modelId="{F7F22024-2A08-1846-8C3F-7220C1B24DDC}">
      <dsp:nvSpPr>
        <dsp:cNvPr id="0" name=""/>
        <dsp:cNvSpPr/>
      </dsp:nvSpPr>
      <dsp:spPr>
        <a:xfrm>
          <a:off x="1979195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Pre-tokenization</a:t>
          </a:r>
        </a:p>
      </dsp:txBody>
      <dsp:txXfrm>
        <a:off x="2473378" y="132856"/>
        <a:ext cx="1482549" cy="988366"/>
      </dsp:txXfrm>
    </dsp:sp>
    <dsp:sp modelId="{620E0AAF-8C14-C642-B89E-B5179DE22061}">
      <dsp:nvSpPr>
        <dsp:cNvPr id="0" name=""/>
        <dsp:cNvSpPr/>
      </dsp:nvSpPr>
      <dsp:spPr>
        <a:xfrm>
          <a:off x="3955927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Tokenization</a:t>
          </a:r>
        </a:p>
      </dsp:txBody>
      <dsp:txXfrm>
        <a:off x="4450110" y="132856"/>
        <a:ext cx="1482549" cy="988366"/>
      </dsp:txXfrm>
    </dsp:sp>
    <dsp:sp modelId="{A429B793-9247-7549-88CB-90CCE46F1C3A}">
      <dsp:nvSpPr>
        <dsp:cNvPr id="0" name=""/>
        <dsp:cNvSpPr/>
      </dsp:nvSpPr>
      <dsp:spPr>
        <a:xfrm>
          <a:off x="5932659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Pos-processing</a:t>
          </a:r>
        </a:p>
      </dsp:txBody>
      <dsp:txXfrm>
        <a:off x="6426842" y="132856"/>
        <a:ext cx="1482549" cy="988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3558-639C-C748-8440-612E70E896A2}">
      <dsp:nvSpPr>
        <dsp:cNvPr id="0" name=""/>
        <dsp:cNvSpPr/>
      </dsp:nvSpPr>
      <dsp:spPr>
        <a:xfrm>
          <a:off x="2462" y="132856"/>
          <a:ext cx="2470915" cy="98836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Normalization</a:t>
          </a:r>
        </a:p>
      </dsp:txBody>
      <dsp:txXfrm>
        <a:off x="2462" y="132856"/>
        <a:ext cx="2223824" cy="988366"/>
      </dsp:txXfrm>
    </dsp:sp>
    <dsp:sp modelId="{F7F22024-2A08-1846-8C3F-7220C1B24DDC}">
      <dsp:nvSpPr>
        <dsp:cNvPr id="0" name=""/>
        <dsp:cNvSpPr/>
      </dsp:nvSpPr>
      <dsp:spPr>
        <a:xfrm>
          <a:off x="1979195" y="132856"/>
          <a:ext cx="2470915" cy="988366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Pre-tokenization</a:t>
          </a:r>
        </a:p>
      </dsp:txBody>
      <dsp:txXfrm>
        <a:off x="2473378" y="132856"/>
        <a:ext cx="1482549" cy="988366"/>
      </dsp:txXfrm>
    </dsp:sp>
    <dsp:sp modelId="{620E0AAF-8C14-C642-B89E-B5179DE22061}">
      <dsp:nvSpPr>
        <dsp:cNvPr id="0" name=""/>
        <dsp:cNvSpPr/>
      </dsp:nvSpPr>
      <dsp:spPr>
        <a:xfrm>
          <a:off x="3955927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Tokenization</a:t>
          </a:r>
        </a:p>
      </dsp:txBody>
      <dsp:txXfrm>
        <a:off x="4450110" y="132856"/>
        <a:ext cx="1482549" cy="988366"/>
      </dsp:txXfrm>
    </dsp:sp>
    <dsp:sp modelId="{A429B793-9247-7549-88CB-90CCE46F1C3A}">
      <dsp:nvSpPr>
        <dsp:cNvPr id="0" name=""/>
        <dsp:cNvSpPr/>
      </dsp:nvSpPr>
      <dsp:spPr>
        <a:xfrm>
          <a:off x="5932659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Pos-processing</a:t>
          </a:r>
        </a:p>
      </dsp:txBody>
      <dsp:txXfrm>
        <a:off x="6426842" y="132856"/>
        <a:ext cx="1482549" cy="9883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3558-639C-C748-8440-612E70E896A2}">
      <dsp:nvSpPr>
        <dsp:cNvPr id="0" name=""/>
        <dsp:cNvSpPr/>
      </dsp:nvSpPr>
      <dsp:spPr>
        <a:xfrm>
          <a:off x="2462" y="132856"/>
          <a:ext cx="2470915" cy="98836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Normalization</a:t>
          </a:r>
        </a:p>
      </dsp:txBody>
      <dsp:txXfrm>
        <a:off x="2462" y="132856"/>
        <a:ext cx="2223824" cy="988366"/>
      </dsp:txXfrm>
    </dsp:sp>
    <dsp:sp modelId="{F7F22024-2A08-1846-8C3F-7220C1B24DDC}">
      <dsp:nvSpPr>
        <dsp:cNvPr id="0" name=""/>
        <dsp:cNvSpPr/>
      </dsp:nvSpPr>
      <dsp:spPr>
        <a:xfrm>
          <a:off x="1979195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Pre-tokenization</a:t>
          </a:r>
        </a:p>
      </dsp:txBody>
      <dsp:txXfrm>
        <a:off x="2473378" y="132856"/>
        <a:ext cx="1482549" cy="988366"/>
      </dsp:txXfrm>
    </dsp:sp>
    <dsp:sp modelId="{620E0AAF-8C14-C642-B89E-B5179DE22061}">
      <dsp:nvSpPr>
        <dsp:cNvPr id="0" name=""/>
        <dsp:cNvSpPr/>
      </dsp:nvSpPr>
      <dsp:spPr>
        <a:xfrm>
          <a:off x="3955927" y="132856"/>
          <a:ext cx="2470915" cy="988366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Tokenization</a:t>
          </a:r>
        </a:p>
      </dsp:txBody>
      <dsp:txXfrm>
        <a:off x="4450110" y="132856"/>
        <a:ext cx="1482549" cy="988366"/>
      </dsp:txXfrm>
    </dsp:sp>
    <dsp:sp modelId="{A429B793-9247-7549-88CB-90CCE46F1C3A}">
      <dsp:nvSpPr>
        <dsp:cNvPr id="0" name=""/>
        <dsp:cNvSpPr/>
      </dsp:nvSpPr>
      <dsp:spPr>
        <a:xfrm>
          <a:off x="5932659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Pos-processing</a:t>
          </a:r>
        </a:p>
      </dsp:txBody>
      <dsp:txXfrm>
        <a:off x="6426842" y="132856"/>
        <a:ext cx="1482549" cy="9883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F3558-639C-C748-8440-612E70E896A2}">
      <dsp:nvSpPr>
        <dsp:cNvPr id="0" name=""/>
        <dsp:cNvSpPr/>
      </dsp:nvSpPr>
      <dsp:spPr>
        <a:xfrm>
          <a:off x="2462" y="132856"/>
          <a:ext cx="2470915" cy="98836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Normalization</a:t>
          </a:r>
        </a:p>
      </dsp:txBody>
      <dsp:txXfrm>
        <a:off x="2462" y="132856"/>
        <a:ext cx="2223824" cy="988366"/>
      </dsp:txXfrm>
    </dsp:sp>
    <dsp:sp modelId="{F7F22024-2A08-1846-8C3F-7220C1B24DDC}">
      <dsp:nvSpPr>
        <dsp:cNvPr id="0" name=""/>
        <dsp:cNvSpPr/>
      </dsp:nvSpPr>
      <dsp:spPr>
        <a:xfrm>
          <a:off x="1979195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Pre-tokenization</a:t>
          </a:r>
        </a:p>
      </dsp:txBody>
      <dsp:txXfrm>
        <a:off x="2473378" y="132856"/>
        <a:ext cx="1482549" cy="988366"/>
      </dsp:txXfrm>
    </dsp:sp>
    <dsp:sp modelId="{620E0AAF-8C14-C642-B89E-B5179DE22061}">
      <dsp:nvSpPr>
        <dsp:cNvPr id="0" name=""/>
        <dsp:cNvSpPr/>
      </dsp:nvSpPr>
      <dsp:spPr>
        <a:xfrm>
          <a:off x="3955927" y="132856"/>
          <a:ext cx="2470915" cy="9883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Tokenization</a:t>
          </a:r>
        </a:p>
      </dsp:txBody>
      <dsp:txXfrm>
        <a:off x="4450110" y="132856"/>
        <a:ext cx="1482549" cy="988366"/>
      </dsp:txXfrm>
    </dsp:sp>
    <dsp:sp modelId="{A429B793-9247-7549-88CB-90CCE46F1C3A}">
      <dsp:nvSpPr>
        <dsp:cNvPr id="0" name=""/>
        <dsp:cNvSpPr/>
      </dsp:nvSpPr>
      <dsp:spPr>
        <a:xfrm>
          <a:off x="5932659" y="132856"/>
          <a:ext cx="2470915" cy="988366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Pos-processing</a:t>
          </a:r>
        </a:p>
      </dsp:txBody>
      <dsp:txXfrm>
        <a:off x="6426842" y="132856"/>
        <a:ext cx="1482549" cy="988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Tahoma" panose="020B060403050404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D4EC4-4CFC-17C8-AF41-07730B75E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D89CC-F567-19EC-8FC0-77EF139FB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375F8-D870-B5FC-CA94-EA7CC5388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82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11A72-28CE-5A6E-4753-99D0119F4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00AA87-74CE-0E37-E7CD-0DA9630E7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00156-A312-3140-0BF9-B709710F7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04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86C6E-1D44-0B61-CA79-3F4E9E09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4C43F-D7CB-70E1-1AAE-26C1460AD9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5F7AA-2E77-0A39-AA87-94110FB30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9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EC03B-7FDD-FC66-6138-FB6C2D89C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90A422-A33C-9FBA-B505-D66FB9D0A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3161C3-0DD6-EB22-A659-DC95BFC13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95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07F9-3E9B-9767-8045-469A5FE6B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AAB422-4260-7F5A-6404-F1241DA1C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C8085-E71F-CFE5-B4DD-66A216F25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79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…</a:t>
            </a:r>
          </a:p>
        </p:txBody>
      </p:sp>
    </p:spTree>
    <p:extLst>
      <p:ext uri="{BB962C8B-B14F-4D97-AF65-F5344CB8AC3E}">
        <p14:creationId xmlns:p14="http://schemas.microsoft.com/office/powerpoint/2010/main" val="3967581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…</a:t>
            </a:r>
          </a:p>
        </p:txBody>
      </p:sp>
    </p:spTree>
    <p:extLst>
      <p:ext uri="{BB962C8B-B14F-4D97-AF65-F5344CB8AC3E}">
        <p14:creationId xmlns:p14="http://schemas.microsoft.com/office/powerpoint/2010/main" val="2735255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…</a:t>
            </a:r>
          </a:p>
        </p:txBody>
      </p:sp>
    </p:spTree>
    <p:extLst>
      <p:ext uri="{BB962C8B-B14F-4D97-AF65-F5344CB8AC3E}">
        <p14:creationId xmlns:p14="http://schemas.microsoft.com/office/powerpoint/2010/main" val="188659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24414-D31E-AE0E-1F4A-CD75FF3B6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37984-28A5-4681-DE83-35C38AFB0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BCB8F-C7EB-4328-16EA-45E30FEE6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3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F8BF-43ED-B01D-17CB-5E460F4FB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80939-511A-68CD-79F3-61B31F99D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A4DFE-8D8D-F295-2BF2-E584DA25E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57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90705-DF51-4877-C8EE-4B79D68DD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2039D-CACB-036E-7279-72A7030675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08397-A8FE-9C32-3614-645E2274C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3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B2049-F1D1-3B44-328F-001FD2265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F0734-6559-2B49-6E2A-61200CAB20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5695B2-B5C3-E943-C648-522019469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is, in fact, fundamentally what autoregressive models do. Given a sequence, which here we are calling y_1, y_2, ... and so on, an autoregressive model tries to predict </a:t>
            </a:r>
            <a:r>
              <a:rPr lang="en-US" dirty="0" err="1"/>
              <a:t>y_t</a:t>
            </a:r>
            <a:r>
              <a:rPr lang="en-US" dirty="0"/>
              <a:t> from all of the sequence entries before </a:t>
            </a:r>
            <a:r>
              <a:rPr lang="en-US" dirty="0" err="1"/>
              <a:t>y_t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1748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>
          <a:extLst>
            <a:ext uri="{FF2B5EF4-FFF2-40B4-BE49-F238E27FC236}">
              <a16:creationId xmlns:a16="http://schemas.microsoft.com/office/drawing/2014/main" id="{86E2C035-34F7-762E-5C04-37E1176DB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bf7412a2f_0_743:notes">
            <a:extLst>
              <a:ext uri="{FF2B5EF4-FFF2-40B4-BE49-F238E27FC236}">
                <a16:creationId xmlns:a16="http://schemas.microsoft.com/office/drawing/2014/main" id="{AF590DA6-CAB2-9473-C39C-5563CD5084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bf7412a2f_0_743:notes">
            <a:extLst>
              <a:ext uri="{FF2B5EF4-FFF2-40B4-BE49-F238E27FC236}">
                <a16:creationId xmlns:a16="http://schemas.microsoft.com/office/drawing/2014/main" id="{6BA96DF2-73B1-0832-87AE-B3784DF243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934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8167-5B97-3AF8-6B74-69FC3D13F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FAAAC7-6D44-2353-5040-31CC42417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3F87BA-B385-ED67-11C1-A28B6F754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98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B9F4D-9D1F-0485-25E1-54E2109E6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D935D9-B0D6-66A4-B340-15717C5C7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072AC0-BBB5-11F1-640A-089711169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4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E046D-8BE4-5BE5-9AD4-7554FB79B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10CC5-4140-BCE6-A625-7D2D8B228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89F3B4-D451-52CB-C6EF-1C0530C86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25558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60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6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0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991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3291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25962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Corbel" panose="020B0503020204020204" pitchFamily="34" charset="0"/>
                <a:cs typeface="Corbel" panose="020B050302020402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</a:t>
            </a:r>
            <a:r>
              <a:rPr lang="en-US" spc="-5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07,</a:t>
            </a:r>
            <a:r>
              <a:rPr lang="en-US" spc="-4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en-US" spc="-5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Fei-Fei</a:t>
            </a:r>
            <a:r>
              <a:rPr lang="en-US" spc="-2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Li,</a:t>
            </a:r>
            <a:r>
              <a:rPr lang="en-US" spc="-2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Jiajun</a:t>
            </a:r>
            <a:r>
              <a:rPr lang="en-US" spc="-2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1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Wu,</a:t>
            </a:r>
            <a:r>
              <a:rPr lang="en-US" spc="-2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Ruohan</a:t>
            </a:r>
            <a:r>
              <a:rPr lang="en-US" spc="-2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Gao</a:t>
            </a:r>
            <a:endParaRPr lang="en-US" spc="-5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</a:t>
            </a:r>
            <a:r>
              <a:rPr lang="en-US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pc="-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pc="-125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81D60167-4931-47E6-BA6A-407CBD079E47}" type="slidenum">
              <a:rPr smtClean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12700">
                <a:lnSpc>
                  <a:spcPts val="2090"/>
                </a:lnSpc>
              </a:pPr>
              <a:t>‹#›</a:t>
            </a:fld>
            <a:endParaRPr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065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48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0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83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b="0" i="0" kern="0" dirty="0">
              <a:solidFill>
                <a:srgbClr val="0A091B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34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5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7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1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19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2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050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1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99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23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34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rgbClr val="092C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rgbClr val="092C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818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48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2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78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82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3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rgbClr val="092C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rgbClr val="092C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61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61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08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51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54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074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42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651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786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3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97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34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3502502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5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408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11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237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62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16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979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16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55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9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7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6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4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3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53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55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69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4.wdp"/><Relationship Id="rId7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rxiv.org/abs/1512.03385" TargetMode="Externa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arxiv.org/abs/1607.06450" TargetMode="Externa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arxiv.org/pdf/1412.6980.pdf" TargetMode="Externa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rxiv.org/pdf/2210.14431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platform.openai.com/tokenizer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6-1009/" TargetMode="External"/><Relationship Id="rId2" Type="http://schemas.openxmlformats.org/officeDocument/2006/relationships/hyperlink" Target="https://www.derczynski.com/papers/archive/BPE_Gage.pdf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9.08144" TargetMode="External"/><Relationship Id="rId2" Type="http://schemas.openxmlformats.org/officeDocument/2006/relationships/hyperlink" Target="https://storage.googleapis.com/pub-tools-public-publication-data/pdf/37842.pdf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microsoft.com/office/2018/10/relationships/comments" Target="../comments/modernComment_722_B779F4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rxiv.org/abs/1808.0622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google/sentencepiece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13626.pdf" TargetMode="External"/><Relationship Id="rId2" Type="http://schemas.openxmlformats.org/officeDocument/2006/relationships/hyperlink" Target="https://ojs.aaai.org/index.php/AAAI/article/view/1205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960285"/>
            <a:ext cx="8596736" cy="544124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Our First Neural 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CSCI 601-471/671 (NLP: Self-Supervised Models)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C54B1-9653-D2D7-AA19-348325A337EE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/sp2024/</a:t>
            </a:r>
          </a:p>
        </p:txBody>
      </p:sp>
    </p:spTree>
    <p:extLst>
      <p:ext uri="{BB962C8B-B14F-4D97-AF65-F5344CB8AC3E}">
        <p14:creationId xmlns:p14="http://schemas.microsoft.com/office/powerpoint/2010/main" val="3786272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FAD05-A441-FA7C-4BA7-0E02AA7B6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0F43B-E4ED-EAD7-0F06-36546ACAE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Text to Neural Net: In Practice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A57B1-6A31-5B2C-121E-E9FF3E6B4B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 practice this is implemented in this way: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Turn each word into a unique index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Map each index into a one-hot vector </a:t>
            </a:r>
          </a:p>
        </p:txBody>
      </p:sp>
      <p:pic>
        <p:nvPicPr>
          <p:cNvPr id="1028" name="Picture 4" descr="onehot">
            <a:extLst>
              <a:ext uri="{FF2B5EF4-FFF2-40B4-BE49-F238E27FC236}">
                <a16:creationId xmlns:a16="http://schemas.microsoft.com/office/drawing/2014/main" id="{721AD850-E61B-60D5-BE55-C27FE35F6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44"/>
          <a:stretch/>
        </p:blipFill>
        <p:spPr bwMode="auto">
          <a:xfrm>
            <a:off x="1524004" y="2571750"/>
            <a:ext cx="3196046" cy="215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6FFD58-20CD-C902-5E4C-A198BE6E5768}"/>
              </a:ext>
            </a:extLst>
          </p:cNvPr>
          <p:cNvSpPr txBox="1"/>
          <p:nvPr/>
        </p:nvSpPr>
        <p:spPr>
          <a:xfrm>
            <a:off x="4676507" y="2826152"/>
            <a:ext cx="8316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0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</a:t>
            </a:r>
          </a:p>
          <a:p>
            <a:endParaRPr lang="en-US" dirty="0"/>
          </a:p>
        </p:txBody>
      </p:sp>
      <p:pic>
        <p:nvPicPr>
          <p:cNvPr id="4" name="Picture 4" descr="onehot">
            <a:extLst>
              <a:ext uri="{FF2B5EF4-FFF2-40B4-BE49-F238E27FC236}">
                <a16:creationId xmlns:a16="http://schemas.microsoft.com/office/drawing/2014/main" id="{D93609BE-AAE6-C5CD-FA99-3CCC75E18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3"/>
          <a:stretch/>
        </p:blipFill>
        <p:spPr bwMode="auto">
          <a:xfrm>
            <a:off x="5092341" y="2571750"/>
            <a:ext cx="2898867" cy="215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3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42ACC-5761-A706-3894-5FD7294D4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64D2-2191-68A8-CED2-CBB6BAAB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Text to Neural Net: In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D2E9-2B48-08AE-E38A-831ED31D3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 practice this is implemented in this way: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Turn each word into a unique index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Map each index into a one-hot vector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Lookup the corresponding word embedding via matrix multiplication </a:t>
            </a:r>
          </a:p>
        </p:txBody>
      </p:sp>
      <p:pic>
        <p:nvPicPr>
          <p:cNvPr id="1026" name="Picture 2" descr="What is nn.Embedding really?. In this brief article I will show how… | by  Gautam Ethiraj | Medium">
            <a:extLst>
              <a:ext uri="{FF2B5EF4-FFF2-40B4-BE49-F238E27FC236}">
                <a16:creationId xmlns:a16="http://schemas.microsoft.com/office/drawing/2014/main" id="{303435BC-E130-A337-E219-9527993C2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67" y="2880009"/>
            <a:ext cx="5278571" cy="20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D48EB0-4F45-5580-34A2-794F55C68C73}"/>
              </a:ext>
            </a:extLst>
          </p:cNvPr>
          <p:cNvSpPr txBox="1"/>
          <p:nvPr/>
        </p:nvSpPr>
        <p:spPr>
          <a:xfrm>
            <a:off x="5682836" y="2629362"/>
            <a:ext cx="2331384" cy="578882"/>
          </a:xfrm>
          <a:prstGeom prst="wedgeRoundRectCallout">
            <a:avLst>
              <a:gd name="adj1" fmla="val -61996"/>
              <a:gd name="adj2" fmla="val 40350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r>
              <a:rPr lang="en-US" b="1" dirty="0"/>
              <a:t>Question:</a:t>
            </a:r>
            <a:r>
              <a:rPr lang="en-US" dirty="0"/>
              <a:t> what is the size of this embedding matrix?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E0ECD-6DE1-E13C-2B4B-129EF5643D4E}"/>
              </a:ext>
            </a:extLst>
          </p:cNvPr>
          <p:cNvSpPr txBox="1"/>
          <p:nvPr/>
        </p:nvSpPr>
        <p:spPr>
          <a:xfrm>
            <a:off x="5639293" y="4335577"/>
            <a:ext cx="2847890" cy="578882"/>
          </a:xfrm>
          <a:prstGeom prst="wedgeRoundRectCallout">
            <a:avLst>
              <a:gd name="adj1" fmla="val -59924"/>
              <a:gd name="adj2" fmla="val -3787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r>
              <a:rPr lang="en-US" dirty="0"/>
              <a:t>Note, this embedding matrix is a trainable parameter of the model. </a:t>
            </a:r>
          </a:p>
        </p:txBody>
      </p:sp>
    </p:spTree>
    <p:extLst>
      <p:ext uri="{BB962C8B-B14F-4D97-AF65-F5344CB8AC3E}">
        <p14:creationId xmlns:p14="http://schemas.microsoft.com/office/powerpoint/2010/main" val="17460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7725B-3ECF-C955-326F-720C5B9F1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7963-6421-B091-31A8-5F6A9ADE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Text to Neural Net: </a:t>
            </a:r>
            <a:r>
              <a:rPr lang="en-US" dirty="0" err="1"/>
              <a:t>PyTorch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E4B10-2AB3-EB56-8941-FC9BDB32F29F}"/>
              </a:ext>
            </a:extLst>
          </p:cNvPr>
          <p:cNvSpPr txBox="1"/>
          <p:nvPr/>
        </p:nvSpPr>
        <p:spPr>
          <a:xfrm>
            <a:off x="3132935" y="1526106"/>
            <a:ext cx="56888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an Embedding module containing 10 tensors of size 3</a:t>
            </a:r>
            <a:endParaRPr lang="en-US" b="1" dirty="0">
              <a:solidFill>
                <a:schemeClr val="bg1">
                  <a:lumMod val="50000"/>
                </a:schemeClr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n,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999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999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embedding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nn.Embedding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(n,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d)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a batch of 2 samples of 4 indices each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torch.LongTensor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([[1, 2, 4, 5], [4, 3, 2, 9]])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embedding(input)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tensor([[[-0.0251, -1.6902,  0.7172],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[-0.6431,  0.0748,  0.6969],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[ 1.4970,  1.3448, -0.9685],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[-0.3677, -2.7265, -0.1685]],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[[ 1.4970,  1.3448, -0.9685],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[ 0.4362, -0.4004,  0.9400],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[-0.6431,  0.0748,  0.6969],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E4B50-34ED-1BD9-C5D2-19DD0A0F5B23}"/>
              </a:ext>
            </a:extLst>
          </p:cNvPr>
          <p:cNvSpPr txBox="1"/>
          <p:nvPr/>
        </p:nvSpPr>
        <p:spPr>
          <a:xfrm>
            <a:off x="322218" y="1534815"/>
            <a:ext cx="2316480" cy="578882"/>
          </a:xfrm>
          <a:prstGeom prst="wedgeRoundRectCallout">
            <a:avLst>
              <a:gd name="adj1" fmla="val 69103"/>
              <a:gd name="adj2" fmla="val 4937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dirty="0"/>
              <a:t>Initialize a random embedding matrix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FA99D5-896A-DFDF-FEAA-1C1ABD85E023}"/>
              </a:ext>
            </a:extLst>
          </p:cNvPr>
          <p:cNvSpPr txBox="1"/>
          <p:nvPr/>
        </p:nvSpPr>
        <p:spPr>
          <a:xfrm>
            <a:off x="322216" y="2209730"/>
            <a:ext cx="2316480" cy="578882"/>
          </a:xfrm>
          <a:prstGeom prst="wedgeRoundRectCallout">
            <a:avLst>
              <a:gd name="adj1" fmla="val 70983"/>
              <a:gd name="adj2" fmla="val 11767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dirty="0"/>
              <a:t>Indices corresponding to input units (tokens)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99ADA-F0A4-A224-F3B5-7593F0D466FB}"/>
              </a:ext>
            </a:extLst>
          </p:cNvPr>
          <p:cNvSpPr txBox="1"/>
          <p:nvPr/>
        </p:nvSpPr>
        <p:spPr>
          <a:xfrm>
            <a:off x="322217" y="2958458"/>
            <a:ext cx="2316480" cy="578882"/>
          </a:xfrm>
          <a:prstGeom prst="wedgeRoundRectCallout">
            <a:avLst>
              <a:gd name="adj1" fmla="val 70070"/>
              <a:gd name="adj2" fmla="val -65834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pPr algn="ctr"/>
            <a:r>
              <a:rPr lang="en-US" dirty="0"/>
              <a:t>Embeddings corresponding to the inputs </a:t>
            </a:r>
          </a:p>
        </p:txBody>
      </p:sp>
    </p:spTree>
    <p:extLst>
      <p:ext uri="{BB962C8B-B14F-4D97-AF65-F5344CB8AC3E}">
        <p14:creationId xmlns:p14="http://schemas.microsoft.com/office/powerpoint/2010/main" val="27444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3D59B-1C8D-D32D-4F03-93481F9D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CB1C0-63E0-FD8B-42B1-530384DFB2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5462" y="1612107"/>
            <a:ext cx="8978537" cy="2000250"/>
          </a:xfrm>
        </p:spPr>
        <p:txBody>
          <a:bodyPr/>
          <a:lstStyle/>
          <a:p>
            <a:pPr algn="ctr"/>
            <a:r>
              <a:rPr lang="en" sz="4800" dirty="0"/>
              <a:t>Fixed-Window </a:t>
            </a:r>
          </a:p>
          <a:p>
            <a:pPr algn="ctr"/>
            <a:r>
              <a:rPr lang="en" sz="4800" dirty="0"/>
              <a:t>MLP Language Models 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E695A-C366-41B4-5EFD-468E582AE8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1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46BAF-180B-5F8E-D740-562F8AB24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3FF09-C31E-D329-9502-27A5353B8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564CB-DA84-0834-6702-D18E387690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Directly we train models on “conditionals”: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F5D7CD76-2145-3D50-82BE-C2AB39B2516D}"/>
              </a:ext>
            </a:extLst>
          </p:cNvPr>
          <p:cNvSpPr/>
          <p:nvPr/>
        </p:nvSpPr>
        <p:spPr>
          <a:xfrm rot="16200000" flipH="1">
            <a:off x="7557560" y="33661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ED870B8A-2B58-BD90-A915-350CB4CA9DBA}"/>
              </a:ext>
            </a:extLst>
          </p:cNvPr>
          <p:cNvSpPr/>
          <p:nvPr/>
        </p:nvSpPr>
        <p:spPr>
          <a:xfrm rot="16200000" flipH="1">
            <a:off x="6381098" y="629128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D9D3DF-6B09-5560-9F26-33791E55CCD8}"/>
              </a:ext>
            </a:extLst>
          </p:cNvPr>
          <p:cNvSpPr/>
          <p:nvPr/>
        </p:nvSpPr>
        <p:spPr>
          <a:xfrm>
            <a:off x="7238902" y="489116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1E187-F008-875E-55CE-9E892ED1CDB0}"/>
              </a:ext>
            </a:extLst>
          </p:cNvPr>
          <p:cNvSpPr/>
          <p:nvPr/>
        </p:nvSpPr>
        <p:spPr>
          <a:xfrm>
            <a:off x="6177767" y="324658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</a:t>
            </a:r>
            <a:b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205D635-5C23-666F-D2D2-7EE3EF9E9B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1087" y="814735"/>
                <a:ext cx="3074083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Font typeface="Corbel"/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11602C3-2E8A-6E37-34CE-AFF63723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087" y="814735"/>
                <a:ext cx="3074083" cy="869387"/>
              </a:xfrm>
              <a:prstGeom prst="rect">
                <a:avLst/>
              </a:prstGeom>
              <a:blipFill>
                <a:blip r:embed="rId2"/>
                <a:stretch>
                  <a:fillRect r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F297805C-51DF-CF07-06D3-81D06424D635}"/>
              </a:ext>
            </a:extLst>
          </p:cNvPr>
          <p:cNvSpPr/>
          <p:nvPr/>
        </p:nvSpPr>
        <p:spPr>
          <a:xfrm>
            <a:off x="3813509" y="2764876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909EDF7D-2C52-0BF8-04A2-5FBE1AEDFC19}"/>
              </a:ext>
            </a:extLst>
          </p:cNvPr>
          <p:cNvSpPr/>
          <p:nvPr/>
        </p:nvSpPr>
        <p:spPr>
          <a:xfrm>
            <a:off x="5863357" y="2730171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1741BA-818F-23A2-5583-9D65FD39C247}"/>
              </a:ext>
            </a:extLst>
          </p:cNvPr>
          <p:cNvSpPr txBox="1"/>
          <p:nvPr/>
        </p:nvSpPr>
        <p:spPr>
          <a:xfrm>
            <a:off x="718937" y="2874143"/>
            <a:ext cx="2877742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lvl="0" indent="0" algn="ctr">
              <a:spcAft>
                <a:spcPts val="1200"/>
              </a:spcAft>
              <a:buNone/>
            </a:pPr>
            <a:r>
              <a:rPr lang="en-US" sz="1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“The cat sat on the </a:t>
            </a:r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[MASK]</a:t>
            </a:r>
            <a:r>
              <a:rPr lang="en-US" sz="1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”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C25852-89B9-8AAA-7BE8-A725B325F324}"/>
              </a:ext>
            </a:extLst>
          </p:cNvPr>
          <p:cNvGrpSpPr/>
          <p:nvPr/>
        </p:nvGrpSpPr>
        <p:grpSpPr>
          <a:xfrm>
            <a:off x="6582378" y="2433339"/>
            <a:ext cx="1384431" cy="1016534"/>
            <a:chOff x="6053458" y="1801327"/>
            <a:chExt cx="1384431" cy="1016534"/>
          </a:xfrm>
        </p:grpSpPr>
        <p:pic>
          <p:nvPicPr>
            <p:cNvPr id="24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5AB960DF-6FAB-2875-0063-4AB8C20EC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5F1267-1D43-F5C5-1C77-B7AA3863AB91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00D4B3-D63A-4221-1155-5D4FAC12F866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6440760-C9FD-EC33-02A8-31B49EBB8979}"/>
              </a:ext>
            </a:extLst>
          </p:cNvPr>
          <p:cNvSpPr/>
          <p:nvPr/>
        </p:nvSpPr>
        <p:spPr>
          <a:xfrm>
            <a:off x="4510753" y="2686758"/>
            <a:ext cx="1180334" cy="6346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i="1" dirty="0">
                <a:latin typeface="Merriweather Sans" panose="02000503060000020004" pitchFamily="2" charset="77"/>
              </a:rPr>
              <a:t>Some </a:t>
            </a:r>
            <a:br>
              <a:rPr lang="en-US" i="1" dirty="0">
                <a:latin typeface="Merriweather Sans" panose="02000503060000020004" pitchFamily="2" charset="77"/>
              </a:rPr>
            </a:br>
            <a:r>
              <a:rPr lang="en-US" i="1" dirty="0">
                <a:latin typeface="Merriweather Sans" panose="02000503060000020004" pitchFamily="2" charset="77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57499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C9BF5-61E5-37D5-62B2-A337E38FC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336231-6BE3-B944-38E2-EED6CC6C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Counting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F1CD9E-91CB-F741-0E55-C60648ACB4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698077-95F1-A5D4-600F-0C6EBCB3D26E}"/>
              </a:ext>
            </a:extLst>
          </p:cNvPr>
          <p:cNvSpPr txBox="1"/>
          <p:nvPr/>
        </p:nvSpPr>
        <p:spPr>
          <a:xfrm>
            <a:off x="448260" y="1514215"/>
            <a:ext cx="8036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estimate these probabilities?  </a:t>
            </a:r>
          </a:p>
          <a:p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just count! </a:t>
            </a:r>
          </a:p>
          <a:p>
            <a:endParaRPr lang="en-US" sz="18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156CEE-EE52-7050-6FF7-17C672651707}"/>
                  </a:ext>
                </a:extLst>
              </p:cNvPr>
              <p:cNvSpPr txBox="1"/>
              <p:nvPr/>
            </p:nvSpPr>
            <p:spPr>
              <a:xfrm>
                <a:off x="263739" y="2333111"/>
                <a:ext cx="8616521" cy="779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ClrTx/>
                  <a:buNone/>
                </a:pPr>
                <a:r>
                  <a:rPr lang="en-US" sz="2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P(mat | the cat sat on the)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mat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”)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(“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cat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on</m:t>
                        </m:r>
                        <m:r>
                          <a:rPr lang="en-US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sz="2800" dirty="0">
                            <a:latin typeface="Cambria Math" panose="02040503050406030204" pitchFamily="18" charset="0"/>
                          </a:rPr>
                          <m:t>”)</m:t>
                        </m:r>
                      </m:den>
                    </m:f>
                  </m:oMath>
                </a14:m>
                <a:endParaRPr lang="en-US" sz="28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A248A-9AE0-0E5E-F388-3A6793ED1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39" y="2333111"/>
                <a:ext cx="8616521" cy="779957"/>
              </a:xfrm>
              <a:prstGeom prst="rect">
                <a:avLst/>
              </a:prstGeom>
              <a:blipFill>
                <a:blip r:embed="rId3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6">
                <a:extLst>
                  <a:ext uri="{FF2B5EF4-FFF2-40B4-BE49-F238E27FC236}">
                    <a16:creationId xmlns:a16="http://schemas.microsoft.com/office/drawing/2014/main" id="{3DE988D7-6DB3-EC01-9EC1-F9204C493ABB}"/>
                  </a:ext>
                </a:extLst>
              </p:cNvPr>
              <p:cNvSpPr txBox="1"/>
              <p:nvPr/>
            </p:nvSpPr>
            <p:spPr>
              <a:xfrm>
                <a:off x="1454557" y="3413589"/>
                <a:ext cx="6253172" cy="1511952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txBody>
              <a:bodyPr vert="horz" wrap="square" lIns="0" tIns="34290" rIns="0" bIns="0" rtlCol="0">
                <a:spAutoFit/>
              </a:bodyPr>
              <a:lstStyle/>
              <a:p>
                <a:pPr algn="ctr">
                  <a:spcBef>
                    <a:spcPts val="270"/>
                  </a:spcBef>
                </a:pPr>
                <a:r>
                  <a:rPr lang="en-US" sz="2000" u="sng" spc="-10" dirty="0">
                    <a:uFill>
                      <a:solidFill>
                        <a:srgbClr val="000000"/>
                      </a:solidFill>
                    </a:uFill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Challenge</a:t>
                </a:r>
                <a:r>
                  <a:rPr sz="2000" u="sng" spc="-10" dirty="0">
                    <a:uFill>
                      <a:solidFill>
                        <a:srgbClr val="000000"/>
                      </a:solidFill>
                    </a:uFill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:</a:t>
                </a:r>
                <a:r>
                  <a:rPr sz="2000" spc="-10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Increasing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sz="2000" spc="-1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makes</a:t>
                </a:r>
                <a:r>
                  <a:rPr sz="2000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:r>
                  <a:rPr sz="2000" spc="-5" dirty="0">
                    <a:solidFill>
                      <a:srgbClr val="C000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sparsity</a:t>
                </a:r>
                <a:r>
                  <a:rPr sz="2000" spc="-10" dirty="0">
                    <a:solidFill>
                      <a:srgbClr val="C000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problems</a:t>
                </a:r>
                <a:r>
                  <a:rPr sz="2000" dirty="0">
                    <a:solidFill>
                      <a:srgbClr val="C000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worse.</a:t>
                </a:r>
                <a:endParaRPr sz="2000" dirty="0">
                  <a:latin typeface="Corbel" panose="020B0503020204020204" pitchFamily="34" charset="0"/>
                  <a:ea typeface="Tahoma" panose="020B0604030504040204" pitchFamily="34" charset="0"/>
                  <a:cs typeface="Calibri"/>
                </a:endParaRPr>
              </a:p>
              <a:p>
                <a:pPr algn="ctr"/>
                <a:r>
                  <a:rPr sz="2000" spc="-30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Typically,</a:t>
                </a:r>
                <a:r>
                  <a:rPr sz="2000" spc="-1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we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can’t </a:t>
                </a:r>
                <a:r>
                  <a:rPr sz="2000" spc="-1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have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sz="2000" spc="-1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bigger </a:t>
                </a:r>
                <a:r>
                  <a:rPr sz="2000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than</a:t>
                </a:r>
                <a:r>
                  <a:rPr sz="2000" spc="-1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 </a:t>
                </a:r>
                <a:r>
                  <a:rPr sz="20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5.</a:t>
                </a:r>
                <a:endParaRPr lang="en-US" sz="2000" spc="-5" dirty="0">
                  <a:latin typeface="Corbel" panose="020B0503020204020204" pitchFamily="34" charset="0"/>
                  <a:ea typeface="Tahoma" panose="020B0604030504040204" pitchFamily="34" charset="0"/>
                  <a:cs typeface="Calibri"/>
                </a:endParaRPr>
              </a:p>
              <a:p>
                <a:pPr algn="ctr"/>
                <a:endParaRPr lang="en-US" sz="2000" spc="-5" dirty="0">
                  <a:latin typeface="Corbel" panose="020B0503020204020204" pitchFamily="34" charset="0"/>
                  <a:ea typeface="Tahoma" panose="020B0604030504040204" pitchFamily="34" charset="0"/>
                  <a:cs typeface="Calibri"/>
                </a:endParaRPr>
              </a:p>
              <a:p>
                <a:pPr algn="ctr"/>
                <a:r>
                  <a:rPr lang="en-US" sz="18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Some partial solutions (e.g., smoothing and backoffs) </a:t>
                </a:r>
                <a:br>
                  <a:rPr lang="en-US" sz="18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</a:br>
                <a:r>
                  <a:rPr lang="en-US" sz="1800" spc="-5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though still an open problem. </a:t>
                </a:r>
                <a:endParaRPr sz="1800" dirty="0">
                  <a:latin typeface="Corbel" panose="020B0503020204020204" pitchFamily="34" charset="0"/>
                  <a:ea typeface="Tahoma" panose="020B0604030504040204" pitchFamily="34" charset="0"/>
                  <a:cs typeface="Calibri"/>
                </a:endParaRPr>
              </a:p>
            </p:txBody>
          </p:sp>
        </mc:Choice>
        <mc:Fallback xmlns="">
          <p:sp>
            <p:nvSpPr>
              <p:cNvPr id="4" name="object 6">
                <a:extLst>
                  <a:ext uri="{FF2B5EF4-FFF2-40B4-BE49-F238E27FC236}">
                    <a16:creationId xmlns:a16="http://schemas.microsoft.com/office/drawing/2014/main" id="{C38D16B3-2231-3A39-0235-F4A0E6865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557" y="3413589"/>
                <a:ext cx="6253172" cy="1511952"/>
              </a:xfrm>
              <a:prstGeom prst="rect">
                <a:avLst/>
              </a:prstGeom>
              <a:blipFill>
                <a:blip r:embed="rId4"/>
                <a:stretch>
                  <a:fillRect t="-1626" b="-6504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99FC8330-FEB8-7773-A313-2CA6DDE2B3DB}"/>
              </a:ext>
            </a:extLst>
          </p:cNvPr>
          <p:cNvSpPr/>
          <p:nvPr/>
        </p:nvSpPr>
        <p:spPr>
          <a:xfrm rot="16200000" flipH="1">
            <a:off x="7557560" y="33661"/>
            <a:ext cx="154158" cy="1688950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329BC5B3-4E09-41FC-BAE7-A3E28F13817A}"/>
              </a:ext>
            </a:extLst>
          </p:cNvPr>
          <p:cNvSpPr/>
          <p:nvPr/>
        </p:nvSpPr>
        <p:spPr>
          <a:xfrm rot="16200000" flipH="1">
            <a:off x="6381098" y="629128"/>
            <a:ext cx="154159" cy="475137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61284E-6AF8-D710-58DB-4B8100602835}"/>
              </a:ext>
            </a:extLst>
          </p:cNvPr>
          <p:cNvSpPr/>
          <p:nvPr/>
        </p:nvSpPr>
        <p:spPr>
          <a:xfrm>
            <a:off x="7238902" y="489116"/>
            <a:ext cx="750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485E66-FB07-F2F4-F982-8FE68973C452}"/>
              </a:ext>
            </a:extLst>
          </p:cNvPr>
          <p:cNvSpPr/>
          <p:nvPr/>
        </p:nvSpPr>
        <p:spPr>
          <a:xfrm>
            <a:off x="6177767" y="324658"/>
            <a:ext cx="566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</a:t>
            </a:r>
            <a:b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828CFE7-3C8C-CDD7-7798-759AA83BA6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91087" y="814735"/>
                <a:ext cx="3074083" cy="869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Corbel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Corbel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Corbel"/>
                    <a:ea typeface="Corbel"/>
                    <a:cs typeface="Corbel"/>
                    <a:sym typeface="Corbel"/>
                  </a:defRPr>
                </a:lvl9pPr>
              </a:lstStyle>
              <a:p>
                <a:pPr marL="0" indent="0" algn="ctr">
                  <a:buFont typeface="Corbel"/>
                  <a:buNone/>
                </a:pPr>
                <a:r>
                  <a:rPr lang="en-US" sz="2800" dirty="0">
                    <a:solidFill>
                      <a:schemeClr val="tx1"/>
                    </a:solidFill>
                  </a:rPr>
                  <a:t> 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P</a:t>
                </a:r>
                <a:r>
                  <a:rPr lang="en-US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1DDB71DD-FC7F-DFB1-A637-3C137D2F7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087" y="814735"/>
                <a:ext cx="3074083" cy="869387"/>
              </a:xfrm>
              <a:prstGeom prst="rect">
                <a:avLst/>
              </a:prstGeom>
              <a:blipFill>
                <a:blip r:embed="rId5"/>
                <a:stretch>
                  <a:fillRect r="-2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53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FCCE1-CFDA-CA91-D17D-4DEBEDD48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FFAC1-11CD-6700-4689-398C78D5D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AF1B-E623-FE63-51BC-C2AAB3BD39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Language Models (LM):</a:t>
            </a:r>
            <a:r>
              <a:rPr lang="en-US" dirty="0">
                <a:solidFill>
                  <a:schemeClr val="tx1"/>
                </a:solidFill>
              </a:rPr>
              <a:t> distributions over language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N-gram:</a:t>
            </a:r>
            <a:r>
              <a:rPr lang="en-US" dirty="0">
                <a:solidFill>
                  <a:schemeClr val="tx1"/>
                </a:solidFill>
              </a:rPr>
              <a:t> language modeling via counting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Challenge </a:t>
            </a:r>
            <a:r>
              <a:rPr lang="en-US" dirty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rgbClr val="C00000"/>
                </a:solidFill>
              </a:rPr>
              <a:t>large</a:t>
            </a:r>
            <a:r>
              <a:rPr lang="en-US" dirty="0">
                <a:solidFill>
                  <a:schemeClr val="tx1"/>
                </a:solidFill>
              </a:rPr>
              <a:t> N’s: </a:t>
            </a:r>
            <a:r>
              <a:rPr lang="en-US" dirty="0">
                <a:solidFill>
                  <a:srgbClr val="C00000"/>
                </a:solidFill>
              </a:rPr>
              <a:t>sparsity</a:t>
            </a:r>
            <a:r>
              <a:rPr lang="en-US" dirty="0">
                <a:solidFill>
                  <a:schemeClr val="tx1"/>
                </a:solidFill>
              </a:rPr>
              <a:t> problem — many zero counts/probs. </a:t>
            </a:r>
          </a:p>
          <a:p>
            <a:r>
              <a:rPr lang="en-US" dirty="0">
                <a:solidFill>
                  <a:srgbClr val="C00000"/>
                </a:solidFill>
              </a:rPr>
              <a:t>Challenge</a:t>
            </a:r>
            <a:r>
              <a:rPr lang="en-US" dirty="0">
                <a:solidFill>
                  <a:schemeClr val="tx1"/>
                </a:solidFill>
              </a:rPr>
              <a:t> with </a:t>
            </a:r>
            <a:r>
              <a:rPr lang="en-US" dirty="0">
                <a:solidFill>
                  <a:srgbClr val="C00000"/>
                </a:solidFill>
              </a:rPr>
              <a:t>small</a:t>
            </a:r>
            <a:r>
              <a:rPr lang="en-US" dirty="0">
                <a:solidFill>
                  <a:schemeClr val="tx1"/>
                </a:solidFill>
              </a:rPr>
              <a:t> N’s: not very informative and lack of long-range dependencies.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4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>
          <a:extLst>
            <a:ext uri="{FF2B5EF4-FFF2-40B4-BE49-F238E27FC236}">
              <a16:creationId xmlns:a16="http://schemas.microsoft.com/office/drawing/2014/main" id="{4BF76876-474F-CEB7-7ADA-EF0826260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>
            <a:extLst>
              <a:ext uri="{FF2B5EF4-FFF2-40B4-BE49-F238E27FC236}">
                <a16:creationId xmlns:a16="http://schemas.microsoft.com/office/drawing/2014/main" id="{F2BC8709-6BF8-D18B-681C-CF4D7E3CC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From Counting (N-Gram) to Neural Models</a:t>
            </a:r>
            <a:endParaRPr dirty="0"/>
          </a:p>
        </p:txBody>
      </p:sp>
      <p:sp>
        <p:nvSpPr>
          <p:cNvPr id="286" name="Google Shape;286;p47">
            <a:extLst>
              <a:ext uri="{FF2B5EF4-FFF2-40B4-BE49-F238E27FC236}">
                <a16:creationId xmlns:a16="http://schemas.microsoft.com/office/drawing/2014/main" id="{482308D0-EABD-8F37-E282-C95BB4314A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" dirty="0"/>
              <a:t>Probabilistic n-gram models of text generation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Jelinek+ 1980’s, …]</a:t>
            </a:r>
            <a:endParaRPr lang="en" dirty="0"/>
          </a:p>
          <a:p>
            <a:pPr marL="914400" lvl="1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Applications: Speech Recognition, Machine Translation</a:t>
            </a:r>
            <a:br>
              <a:rPr lang="en" dirty="0"/>
            </a:br>
            <a:endParaRPr lang="en" dirty="0"/>
          </a:p>
          <a:p>
            <a:pPr marL="457200" indent="-342900">
              <a:spcBef>
                <a:spcPts val="0"/>
              </a:spcBef>
              <a:buSzPts val="1800"/>
              <a:buChar char="●"/>
            </a:pPr>
            <a:r>
              <a:rPr lang="en" dirty="0"/>
              <a:t>“Shallow” statistical/neural language models (2000’s)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+ 1999 &amp; 2001, …]</a:t>
            </a:r>
            <a:endParaRPr lang="en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0E99D28-53B7-EE22-8F37-9E9D8AB05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903" y="2617190"/>
            <a:ext cx="5642681" cy="2150073"/>
          </a:xfrm>
          <a:prstGeom prst="rect">
            <a:avLst/>
          </a:prstGeom>
        </p:spPr>
      </p:pic>
      <p:sp>
        <p:nvSpPr>
          <p:cNvPr id="7" name="Google Shape;312;p51">
            <a:extLst>
              <a:ext uri="{FF2B5EF4-FFF2-40B4-BE49-F238E27FC236}">
                <a16:creationId xmlns:a16="http://schemas.microsoft.com/office/drawing/2014/main" id="{68DA4916-E5D7-9DD6-71B3-7309EAB85428}"/>
              </a:ext>
            </a:extLst>
          </p:cNvPr>
          <p:cNvSpPr txBox="1"/>
          <p:nvPr/>
        </p:nvSpPr>
        <p:spPr>
          <a:xfrm>
            <a:off x="573456" y="2974115"/>
            <a:ext cx="147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Corbel" panose="020B0503020204020204" pitchFamily="34" charset="0"/>
                <a:ea typeface="Source Sans Pro"/>
                <a:cs typeface="Source Sans Pro"/>
                <a:sym typeface="Source Sans Pro"/>
              </a:rPr>
              <a:t>NeurIPS</a:t>
            </a:r>
            <a:r>
              <a:rPr lang="en" dirty="0">
                <a:latin typeface="Corbel" panose="020B0503020204020204" pitchFamily="34" charset="0"/>
                <a:ea typeface="Source Sans Pro"/>
                <a:cs typeface="Source Sans Pro"/>
                <a:sym typeface="Source Sans Pro"/>
              </a:rPr>
              <a:t> 2000</a:t>
            </a:r>
            <a:endParaRPr dirty="0">
              <a:latin typeface="Corbel" panose="020B0503020204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662C06-794D-369D-9C3B-1BF16D47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42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FF131-936E-20AB-C130-1498E5355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72EB0-8AFB-5B4E-BEA0-5DD236DD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88D9CD-65A6-2399-2197-878D3B0A97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Given the embeddings of the context, predict the word on the right side. </a:t>
            </a:r>
          </a:p>
          <a:p>
            <a:pPr lvl="1"/>
            <a:r>
              <a:rPr lang="en-US" dirty="0"/>
              <a:t>Dropping the right context for simplicity -- not a fundamental limitation. </a:t>
            </a:r>
          </a:p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B91A659D-0B08-C05E-31F0-0166AF4A2D2B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261C896C-DADB-30AD-3A30-74461F2923A1}"/>
              </a:ext>
            </a:extLst>
          </p:cNvPr>
          <p:cNvSpPr txBox="1"/>
          <p:nvPr/>
        </p:nvSpPr>
        <p:spPr>
          <a:xfrm>
            <a:off x="4753305" y="4073918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2187E32F-96FE-8AC8-1FF4-E771AC7E9BA4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206AA06A-28ED-6A5C-DE31-6CC6D30F35E8}"/>
              </a:ext>
            </a:extLst>
          </p:cNvPr>
          <p:cNvSpPr txBox="1"/>
          <p:nvPr/>
        </p:nvSpPr>
        <p:spPr>
          <a:xfrm>
            <a:off x="302863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6D4C6A7E-BC44-FA8C-6A9D-D180A49D3D91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16200000" flipV="1">
            <a:off x="5123895" y="316897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FB7D99C4-B913-D019-2B2D-59C6F0F5D44B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V="1">
            <a:off x="5573951" y="3619032"/>
            <a:ext cx="5716" cy="915487"/>
          </a:xfrm>
          <a:prstGeom prst="curvedConnector3">
            <a:avLst>
              <a:gd name="adj1" fmla="val 4099300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1">
            <a:extLst>
              <a:ext uri="{FF2B5EF4-FFF2-40B4-BE49-F238E27FC236}">
                <a16:creationId xmlns:a16="http://schemas.microsoft.com/office/drawing/2014/main" id="{CA162769-057B-1C48-EFE6-18E130295CB7}"/>
              </a:ext>
            </a:extLst>
          </p:cNvPr>
          <p:cNvSpPr txBox="1"/>
          <p:nvPr/>
        </p:nvSpPr>
        <p:spPr>
          <a:xfrm>
            <a:off x="2245162" y="4085347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1AB66CB1-286E-931B-8DC7-D13238AF5FFB}"/>
              </a:ext>
            </a:extLst>
          </p:cNvPr>
          <p:cNvCxnSpPr>
            <a:cxnSpLocks/>
            <a:stCxn id="11" idx="0"/>
            <a:endCxn id="14" idx="0"/>
          </p:cNvCxnSpPr>
          <p:nvPr/>
        </p:nvCxnSpPr>
        <p:spPr>
          <a:xfrm rot="16200000" flipH="1" flipV="1">
            <a:off x="4678883" y="2729677"/>
            <a:ext cx="5713" cy="2705625"/>
          </a:xfrm>
          <a:prstGeom prst="curvedConnector3">
            <a:avLst>
              <a:gd name="adj1" fmla="val -1086094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80424682-4508-63DB-50BC-1F25AB14BD24}"/>
              </a:ext>
            </a:extLst>
          </p:cNvPr>
          <p:cNvCxnSpPr>
            <a:cxnSpLocks/>
            <a:stCxn id="11" idx="0"/>
            <a:endCxn id="25" idx="0"/>
          </p:cNvCxnSpPr>
          <p:nvPr/>
        </p:nvCxnSpPr>
        <p:spPr>
          <a:xfrm rot="16200000" flipH="1" flipV="1">
            <a:off x="4287148" y="2337942"/>
            <a:ext cx="5713" cy="3489095"/>
          </a:xfrm>
          <a:prstGeom prst="curvedConnector3">
            <a:avLst>
              <a:gd name="adj1" fmla="val -12385279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13">
            <a:extLst>
              <a:ext uri="{FF2B5EF4-FFF2-40B4-BE49-F238E27FC236}">
                <a16:creationId xmlns:a16="http://schemas.microsoft.com/office/drawing/2014/main" id="{3AF2AF9B-61BD-2CF4-65A8-EA0D023CF2E9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696B73F8-EABC-C93D-FC17-BD5DB19FD291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2CD4601C-7D5E-B21B-A6AA-BAC96F4934AA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47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B212A-1292-D0F0-84A8-9E433AFC6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A7989-842C-AF3C-CE8A-AA2F2655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B42796-9B9F-D761-8A5C-3EEE0C67D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Given the embeddings of the context, predict the word on the right side. </a:t>
            </a:r>
          </a:p>
          <a:p>
            <a:pPr lvl="1"/>
            <a:r>
              <a:rPr lang="en-US" dirty="0"/>
              <a:t>Dropping the right context for simplicity -- not a fundamental limitation. </a:t>
            </a:r>
          </a:p>
          <a:p>
            <a:pPr lvl="1"/>
            <a:endParaRPr lang="en-US" dirty="0"/>
          </a:p>
          <a:p>
            <a:r>
              <a:rPr lang="en-US" dirty="0"/>
              <a:t>Discard anything beyond its context window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E0AD520-DD23-978C-A65A-FD231927B8AA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76991951-AD6D-5A5F-FE68-67414B3FB62F}"/>
              </a:ext>
            </a:extLst>
          </p:cNvPr>
          <p:cNvSpPr txBox="1"/>
          <p:nvPr/>
        </p:nvSpPr>
        <p:spPr>
          <a:xfrm>
            <a:off x="4814777" y="4081602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35F37EF4-0E00-EC1E-5307-33DBD131083B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DDC1E518-3285-0461-5BAA-23D628D0A351}"/>
              </a:ext>
            </a:extLst>
          </p:cNvPr>
          <p:cNvSpPr txBox="1"/>
          <p:nvPr/>
        </p:nvSpPr>
        <p:spPr>
          <a:xfrm>
            <a:off x="3005580" y="4069979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ED6ED570-9F07-E9FD-16F0-172B58482B36}"/>
              </a:ext>
            </a:extLst>
          </p:cNvPr>
          <p:cNvCxnSpPr>
            <a:stCxn id="11" idx="0"/>
            <a:endCxn id="13" idx="0"/>
          </p:cNvCxnSpPr>
          <p:nvPr/>
        </p:nvCxnSpPr>
        <p:spPr>
          <a:xfrm rot="16200000" flipV="1">
            <a:off x="5123895" y="3168976"/>
            <a:ext cx="5716" cy="1815599"/>
          </a:xfrm>
          <a:prstGeom prst="curvedConnector3">
            <a:avLst>
              <a:gd name="adj1" fmla="val 9123216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4C8C4FDA-5CBF-2020-366B-D5E8932175DC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H="1" flipV="1">
            <a:off x="5606561" y="3653610"/>
            <a:ext cx="1968" cy="854015"/>
          </a:xfrm>
          <a:prstGeom prst="curvedConnector3">
            <a:avLst>
              <a:gd name="adj1" fmla="val -11615854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1">
            <a:extLst>
              <a:ext uri="{FF2B5EF4-FFF2-40B4-BE49-F238E27FC236}">
                <a16:creationId xmlns:a16="http://schemas.microsoft.com/office/drawing/2014/main" id="{36A6EA8D-E37B-8468-50BD-167CD0C497D8}"/>
              </a:ext>
            </a:extLst>
          </p:cNvPr>
          <p:cNvSpPr txBox="1"/>
          <p:nvPr/>
        </p:nvSpPr>
        <p:spPr>
          <a:xfrm>
            <a:off x="2176006" y="4069979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22389B75-800F-D1D0-6478-4D2D1CDBB07A}"/>
              </a:ext>
            </a:extLst>
          </p:cNvPr>
          <p:cNvCxnSpPr>
            <a:cxnSpLocks/>
            <a:stCxn id="11" idx="0"/>
            <a:endCxn id="14" idx="0"/>
          </p:cNvCxnSpPr>
          <p:nvPr/>
        </p:nvCxnSpPr>
        <p:spPr>
          <a:xfrm rot="16200000" flipV="1">
            <a:off x="4665387" y="2710468"/>
            <a:ext cx="9655" cy="2728677"/>
          </a:xfrm>
          <a:prstGeom prst="curvedConnector3">
            <a:avLst>
              <a:gd name="adj1" fmla="val 6446991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A5E78DDB-DC73-3F7D-316F-0F99A19EB46F}"/>
              </a:ext>
            </a:extLst>
          </p:cNvPr>
          <p:cNvCxnSpPr>
            <a:cxnSpLocks/>
            <a:stCxn id="11" idx="0"/>
            <a:endCxn id="25" idx="0"/>
          </p:cNvCxnSpPr>
          <p:nvPr/>
        </p:nvCxnSpPr>
        <p:spPr>
          <a:xfrm rot="16200000" flipV="1">
            <a:off x="4250600" y="2295681"/>
            <a:ext cx="9655" cy="3558251"/>
          </a:xfrm>
          <a:prstGeom prst="curvedConnector3">
            <a:avLst>
              <a:gd name="adj1" fmla="val 7322434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13">
            <a:extLst>
              <a:ext uri="{FF2B5EF4-FFF2-40B4-BE49-F238E27FC236}">
                <a16:creationId xmlns:a16="http://schemas.microsoft.com/office/drawing/2014/main" id="{94E0BB13-9781-1E10-81D8-BB47004A1C0A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0D9CB9AF-C47E-FCC1-ACF9-86BB78358489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062F8408-550F-4544-AD0D-4C4160D40946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3D398264-1C66-ACA1-44D2-DD8A10296AB9}"/>
              </a:ext>
            </a:extLst>
          </p:cNvPr>
          <p:cNvSpPr/>
          <p:nvPr/>
        </p:nvSpPr>
        <p:spPr>
          <a:xfrm>
            <a:off x="108366" y="4453965"/>
            <a:ext cx="190458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FD258C36-E9AE-F1BB-3BD5-03032B7CF2EB}"/>
              </a:ext>
            </a:extLst>
          </p:cNvPr>
          <p:cNvSpPr txBox="1"/>
          <p:nvPr/>
        </p:nvSpPr>
        <p:spPr>
          <a:xfrm>
            <a:off x="763776" y="4523677"/>
            <a:ext cx="611805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discard</a:t>
            </a:r>
            <a:endParaRPr lang="en-US" sz="2025" spc="-17" baseline="1543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28607-64E2-0048-49B5-58BB65E3975C}"/>
              </a:ext>
            </a:extLst>
          </p:cNvPr>
          <p:cNvSpPr txBox="1"/>
          <p:nvPr/>
        </p:nvSpPr>
        <p:spPr>
          <a:xfrm>
            <a:off x="116609" y="4043306"/>
            <a:ext cx="20862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trike="sngStrike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blah    blah    blah     blah     </a:t>
            </a:r>
          </a:p>
        </p:txBody>
      </p:sp>
    </p:spTree>
    <p:extLst>
      <p:ext uri="{BB962C8B-B14F-4D97-AF65-F5344CB8AC3E}">
        <p14:creationId xmlns:p14="http://schemas.microsoft.com/office/powerpoint/2010/main" val="2662047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2749F84-7022-637A-0CC7-502CEACB9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EDFEC-E889-7CBC-21CB-4FEF91EE4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9343D-5583-8852-E5B0-3D43219F38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HW2 grades are up! </a:t>
            </a:r>
          </a:p>
          <a:p>
            <a:pPr lvl="1"/>
            <a:r>
              <a:rPr lang="en-US" dirty="0"/>
              <a:t>Min: ?</a:t>
            </a:r>
          </a:p>
          <a:p>
            <a:pPr lvl="1"/>
            <a:r>
              <a:rPr lang="en-US" dirty="0"/>
              <a:t>Max ?</a:t>
            </a:r>
          </a:p>
          <a:p>
            <a:pPr lvl="1"/>
            <a:r>
              <a:rPr lang="en-US" dirty="0"/>
              <a:t>Median: ?</a:t>
            </a:r>
          </a:p>
          <a:p>
            <a:pPr marL="596900" lvl="1" indent="0">
              <a:buNone/>
            </a:pPr>
            <a:endParaRPr lang="en-US" dirty="0"/>
          </a:p>
          <a:p>
            <a:r>
              <a:rPr lang="en-US" dirty="0"/>
              <a:t>HW4 is released!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Please continue to give us feedback if you see any potential typos, odd phrasings, etc. 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45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6B2D2-4AD8-9083-70E8-2B63BFA0C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8DDB-1D0E-BA22-2775-B84ECAAD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BA59366-1AAC-A4A3-D0E0-6C11326D56AA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Given the embeddings of the </a:t>
                </a:r>
                <a:r>
                  <a:rPr lang="en-US" dirty="0">
                    <a:solidFill>
                      <a:srgbClr val="E400D9"/>
                    </a:solidFill>
                  </a:rPr>
                  <a:t>context</a:t>
                </a:r>
                <a:r>
                  <a:rPr lang="en-US" dirty="0"/>
                  <a:t>, predict a </a:t>
                </a:r>
                <a:r>
                  <a:rPr lang="en-US" dirty="0">
                    <a:solidFill>
                      <a:srgbClr val="C00000"/>
                    </a:solidFill>
                  </a:rPr>
                  <a:t>target word </a:t>
                </a:r>
                <a:r>
                  <a:rPr lang="en-US" dirty="0"/>
                  <a:t>on the right side. </a:t>
                </a:r>
              </a:p>
              <a:p>
                <a:pPr lvl="1"/>
                <a:r>
                  <a:rPr lang="en-US" dirty="0"/>
                  <a:t>Dropping the right context for simplicity -- not a fundamental limitation. </a:t>
                </a:r>
              </a:p>
              <a:p>
                <a:r>
                  <a:rPr lang="en-US" dirty="0"/>
                  <a:t>Training this model is basically optimizing its parameters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06C7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such that it assigns </a:t>
                </a:r>
                <a:br>
                  <a:rPr lang="en-US" dirty="0"/>
                </a:br>
                <a:r>
                  <a:rPr lang="en-US" dirty="0"/>
                  <a:t>high probability to the </a:t>
                </a:r>
                <a:r>
                  <a:rPr lang="en-US" dirty="0">
                    <a:solidFill>
                      <a:srgbClr val="C00000"/>
                    </a:solidFill>
                  </a:rPr>
                  <a:t>target word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6CBB357-581A-AEE8-334F-B64DF7996C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8">
            <a:extLst>
              <a:ext uri="{FF2B5EF4-FFF2-40B4-BE49-F238E27FC236}">
                <a16:creationId xmlns:a16="http://schemas.microsoft.com/office/drawing/2014/main" id="{22E1ECEC-619B-D0BD-0827-6765B7D7B499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D00E2-9F3C-43BE-49C6-C7D5947DB3A7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5944002-4369-198B-CFF7-4F8C0DC35C5B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F1D222F0-DA9D-9072-3921-2FE01E68559A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4F6162F-3DD6-79EC-E5A7-E97ED95C012B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5546810C-9A11-F740-6B2D-AF18A179935C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C038D5DE-8322-0A7A-7E2E-39D079B50D98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356AB30C-828C-AD55-86E3-71971F6D72F2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5EB60F9-57CA-E793-0DC3-F5D0440C9BDC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1EFD2F-BB13-8EF3-5607-2467572FD2E7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CDC31C-23D9-11C0-C497-87D9CDF8F6EB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18D34F-9220-95DE-27D7-FAF944FEB420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E8DA7C7-90D8-1F9B-D890-FD4786D2FE6E}"/>
                  </a:ext>
                </a:extLst>
              </p:cNvPr>
              <p:cNvSpPr txBox="1"/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 panose="02040503050406030204" pitchFamily="18" charset="0"/>
                        </a:rPr>
                        <m:t>FFN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(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2854B4D-1791-9AE5-F00D-C84A2C1F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blipFill>
                <a:blip r:embed="rId3"/>
                <a:stretch>
                  <a:fillRect l="-22000" t="-7500" r="-84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5672336-7FC6-EB87-1A6F-A6645E361AE3}"/>
                  </a:ext>
                </a:extLst>
              </p:cNvPr>
              <p:cNvSpPr txBox="1"/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0006C7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blipFill>
                <a:blip r:embed="rId4"/>
                <a:stretch>
                  <a:fillRect l="-6000" t="-2500" r="-26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A22AB056-5E3D-71D2-EEA4-144A319289D4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65BE7D23-50F5-A883-1038-44FF75A6B83B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77E843F9-A256-EFA9-0A36-01438C885AF9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F50528AA-72C1-AA1C-1A50-834B0DB84511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D73BCD-30E3-DFFD-66BB-8727EB73F28A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54" name="Rounded Rectangular Callout 53">
            <a:extLst>
              <a:ext uri="{FF2B5EF4-FFF2-40B4-BE49-F238E27FC236}">
                <a16:creationId xmlns:a16="http://schemas.microsoft.com/office/drawing/2014/main" id="{0ECA7CCB-0958-EBB0-6A7E-7929D88CFB94}"/>
              </a:ext>
            </a:extLst>
          </p:cNvPr>
          <p:cNvSpPr/>
          <p:nvPr/>
        </p:nvSpPr>
        <p:spPr>
          <a:xfrm>
            <a:off x="4599095" y="2477129"/>
            <a:ext cx="1860737" cy="549668"/>
          </a:xfrm>
          <a:prstGeom prst="wedgeRoundRectCallout">
            <a:avLst>
              <a:gd name="adj1" fmla="val 20972"/>
              <a:gd name="adj2" fmla="val 657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Trainable parameters of neural network </a:t>
            </a:r>
          </a:p>
        </p:txBody>
      </p:sp>
      <p:pic>
        <p:nvPicPr>
          <p:cNvPr id="57" name="Picture 2" descr="Word frequency in titles of all articles with Frequency &gt;= 10 Figure 2... |  Download Scientific Diagram">
            <a:extLst>
              <a:ext uri="{FF2B5EF4-FFF2-40B4-BE49-F238E27FC236}">
                <a16:creationId xmlns:a16="http://schemas.microsoft.com/office/drawing/2014/main" id="{AE5BA15B-65F2-554E-04BD-F202671E2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585" r="65769" b="30524"/>
          <a:stretch/>
        </p:blipFill>
        <p:spPr bwMode="auto">
          <a:xfrm rot="5400000">
            <a:off x="7439037" y="2715768"/>
            <a:ext cx="1650003" cy="1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0BD46F6-F97E-DA3C-4126-214F090A0106}"/>
              </a:ext>
            </a:extLst>
          </p:cNvPr>
          <p:cNvSpPr txBox="1"/>
          <p:nvPr/>
        </p:nvSpPr>
        <p:spPr>
          <a:xfrm>
            <a:off x="7219077" y="2302333"/>
            <a:ext cx="18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robs over vocabulary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59C231F-B3D7-31B8-F488-3F07706CD78D}"/>
              </a:ext>
            </a:extLst>
          </p:cNvPr>
          <p:cNvSpPr txBox="1"/>
          <p:nvPr/>
        </p:nvSpPr>
        <p:spPr>
          <a:xfrm>
            <a:off x="6608833" y="2632865"/>
            <a:ext cx="953286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mat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table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into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ant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chair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42A15FBF-A2ED-8411-7636-BE8A9BD0228E}"/>
              </a:ext>
            </a:extLst>
          </p:cNvPr>
          <p:cNvSpPr/>
          <p:nvPr/>
        </p:nvSpPr>
        <p:spPr>
          <a:xfrm>
            <a:off x="6284185" y="3167148"/>
            <a:ext cx="553302" cy="387550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AB5E128-D0C9-0A9D-6227-42332F352FD9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2003]</a:t>
            </a:r>
          </a:p>
        </p:txBody>
      </p:sp>
    </p:spTree>
    <p:extLst>
      <p:ext uri="{BB962C8B-B14F-4D97-AF65-F5344CB8AC3E}">
        <p14:creationId xmlns:p14="http://schemas.microsoft.com/office/powerpoint/2010/main" val="2612690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0778A-4499-E303-27F2-F960BBFF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797AE-160E-8A07-1D01-A93A196E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E1F048-42D0-FFAA-9FC1-7EA9846471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This is actually a pretty good model!  </a:t>
            </a:r>
          </a:p>
          <a:p>
            <a:r>
              <a:rPr lang="en-US" dirty="0"/>
              <a:t>It will also lay the foundation for the future models (e.g., transformers, ...) </a:t>
            </a:r>
          </a:p>
          <a:p>
            <a:r>
              <a:rPr lang="en-US" dirty="0"/>
              <a:t>But first we need to figure out how to train neural networks! 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FDC2226-D7D5-E68C-97F1-03ACD9C908FB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BD649679-486E-E58B-8F89-91766E98C638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0A21DE94-8A32-FA4D-58F5-009646EF6331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DF9E6B50-98A6-EA2A-43CF-19C60C62A411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F6DE5E7E-3326-3568-8150-D1F69EB994EA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2417DC46-24AB-947B-020F-2C4BA6DC84C2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A220371B-AA69-3D70-AE89-DB04CC9F466D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98BF6FFA-90BE-E92D-52FC-21D1E645C819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56A7D9F-8BE2-CEC9-7007-06C2911F1673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27E75C-DF50-573C-3CAF-4AC24F88E346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7ED2C0-329B-4E1A-8673-75FA6010A09F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2A9B5C-71F9-0C1B-1925-D74D35938A82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40C40C-83DE-6813-8D5C-9B81A5194998}"/>
                  </a:ext>
                </a:extLst>
              </p:cNvPr>
              <p:cNvSpPr txBox="1"/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0006C7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AE26337-DADC-6028-F7CB-2E7D0CEA2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141" y="3070559"/>
                <a:ext cx="627074" cy="492443"/>
              </a:xfrm>
              <a:prstGeom prst="rect">
                <a:avLst/>
              </a:prstGeom>
              <a:blipFill>
                <a:blip r:embed="rId2"/>
                <a:stretch>
                  <a:fillRect l="-6000" t="-2500" r="-26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B7D1548A-11DD-F7C5-93AD-90FB84286DCC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03D62F9D-EB4B-1D3E-23F1-634ACDB38C45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8C5CCBB2-D9B1-739E-89CD-D292B20E8BA2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3E6AFBEE-37B4-DE04-23BC-110EF8C0E902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B7E3411-2BCE-546E-689A-F4D1E6047E54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54" name="Rounded Rectangular Callout 53">
            <a:extLst>
              <a:ext uri="{FF2B5EF4-FFF2-40B4-BE49-F238E27FC236}">
                <a16:creationId xmlns:a16="http://schemas.microsoft.com/office/drawing/2014/main" id="{C2FB6F9B-951A-4A50-E78D-DB957C942EAB}"/>
              </a:ext>
            </a:extLst>
          </p:cNvPr>
          <p:cNvSpPr/>
          <p:nvPr/>
        </p:nvSpPr>
        <p:spPr>
          <a:xfrm>
            <a:off x="4599095" y="2477129"/>
            <a:ext cx="1860737" cy="549668"/>
          </a:xfrm>
          <a:prstGeom prst="wedgeRoundRectCallout">
            <a:avLst>
              <a:gd name="adj1" fmla="val 20972"/>
              <a:gd name="adj2" fmla="val 6575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Trainable parameters of neural network </a:t>
            </a:r>
          </a:p>
        </p:txBody>
      </p:sp>
      <p:pic>
        <p:nvPicPr>
          <p:cNvPr id="57" name="Picture 2" descr="Word frequency in titles of all articles with Frequency &gt;= 10 Figure 2... |  Download Scientific Diagram">
            <a:extLst>
              <a:ext uri="{FF2B5EF4-FFF2-40B4-BE49-F238E27FC236}">
                <a16:creationId xmlns:a16="http://schemas.microsoft.com/office/drawing/2014/main" id="{3514A199-8522-BF02-AF41-C0C4DAE71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585" r="65769" b="30524"/>
          <a:stretch/>
        </p:blipFill>
        <p:spPr bwMode="auto">
          <a:xfrm rot="5400000">
            <a:off x="7439037" y="2715768"/>
            <a:ext cx="1650003" cy="1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E1EDFB0-7609-FCBF-7ECC-9C58D325F78F}"/>
              </a:ext>
            </a:extLst>
          </p:cNvPr>
          <p:cNvSpPr txBox="1"/>
          <p:nvPr/>
        </p:nvSpPr>
        <p:spPr>
          <a:xfrm>
            <a:off x="7219077" y="2302333"/>
            <a:ext cx="18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robs over vocabulary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B26321-4761-7119-F1C8-F54212C32F36}"/>
              </a:ext>
            </a:extLst>
          </p:cNvPr>
          <p:cNvSpPr txBox="1"/>
          <p:nvPr/>
        </p:nvSpPr>
        <p:spPr>
          <a:xfrm>
            <a:off x="6608833" y="2632865"/>
            <a:ext cx="953286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mat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table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into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ant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chair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BAFE80C7-911F-45B7-0E51-890164B8845D}"/>
              </a:ext>
            </a:extLst>
          </p:cNvPr>
          <p:cNvSpPr/>
          <p:nvPr/>
        </p:nvSpPr>
        <p:spPr>
          <a:xfrm>
            <a:off x="6284185" y="3167148"/>
            <a:ext cx="553302" cy="387550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D572C4-5170-E5BD-7B48-B695D1B7CEC9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2003]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D23EED-781B-890F-7573-637F595B7E59}"/>
                  </a:ext>
                </a:extLst>
              </p:cNvPr>
              <p:cNvSpPr txBox="1"/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 panose="02040503050406030204" pitchFamily="18" charset="0"/>
                        </a:rPr>
                        <m:t>FFN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(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A9B6B7-87E7-F03B-93B5-88C6790A6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49" y="3068362"/>
                <a:ext cx="627074" cy="492443"/>
              </a:xfrm>
              <a:prstGeom prst="rect">
                <a:avLst/>
              </a:prstGeom>
              <a:blipFill>
                <a:blip r:embed="rId5"/>
                <a:stretch>
                  <a:fillRect l="-22000" t="-7500" r="-84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701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E1473-0A44-568D-550A-E88F7580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99AD1-92E7-941E-0ABD-034390F2C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Fixed-Window Neural 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EBBFB-A5C6-8294-719D-69A574DC69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589232B6-B040-1601-BE1A-C9A90F0141E0}"/>
              </a:ext>
            </a:extLst>
          </p:cNvPr>
          <p:cNvSpPr txBox="1"/>
          <p:nvPr/>
        </p:nvSpPr>
        <p:spPr>
          <a:xfrm>
            <a:off x="5671649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7F048D3A-312E-38D0-6171-940913E44728}"/>
              </a:ext>
            </a:extLst>
          </p:cNvPr>
          <p:cNvSpPr txBox="1"/>
          <p:nvPr/>
        </p:nvSpPr>
        <p:spPr>
          <a:xfrm>
            <a:off x="4813532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FA1043BA-480D-FA67-8623-FD2E787185D3}"/>
              </a:ext>
            </a:extLst>
          </p:cNvPr>
          <p:cNvSpPr txBox="1"/>
          <p:nvPr/>
        </p:nvSpPr>
        <p:spPr>
          <a:xfrm>
            <a:off x="3787470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D6F87572-AA6C-B9C1-C4C0-010A4B679A15}"/>
              </a:ext>
            </a:extLst>
          </p:cNvPr>
          <p:cNvSpPr txBox="1"/>
          <p:nvPr/>
        </p:nvSpPr>
        <p:spPr>
          <a:xfrm>
            <a:off x="2994919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EBEEB6A-E119-AE0B-3C58-C01C990B1030}"/>
              </a:ext>
            </a:extLst>
          </p:cNvPr>
          <p:cNvSpPr/>
          <p:nvPr/>
        </p:nvSpPr>
        <p:spPr>
          <a:xfrm>
            <a:off x="2310938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86D234A8-CEC3-4967-8D3A-1F1FE6EC54DB}"/>
              </a:ext>
            </a:extLst>
          </p:cNvPr>
          <p:cNvSpPr txBox="1"/>
          <p:nvPr/>
        </p:nvSpPr>
        <p:spPr>
          <a:xfrm>
            <a:off x="2610193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B2346C52-1D54-A163-9B47-2E796EA11CA8}"/>
              </a:ext>
            </a:extLst>
          </p:cNvPr>
          <p:cNvSpPr txBox="1"/>
          <p:nvPr/>
        </p:nvSpPr>
        <p:spPr>
          <a:xfrm>
            <a:off x="2165666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2CE878EC-698B-C42C-696D-81910DFD6329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2158395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B9C6DFB-3952-8F59-ADA5-4EBEA51EBC87}"/>
              </a:ext>
            </a:extLst>
          </p:cNvPr>
          <p:cNvSpPr/>
          <p:nvPr/>
        </p:nvSpPr>
        <p:spPr>
          <a:xfrm>
            <a:off x="2165666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C717D4-3FF4-31C4-EF79-22FAAC006FE8}"/>
              </a:ext>
            </a:extLst>
          </p:cNvPr>
          <p:cNvSpPr/>
          <p:nvPr/>
        </p:nvSpPr>
        <p:spPr>
          <a:xfrm>
            <a:off x="299491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85636C-88F1-7E04-29E2-FAFAFF324419}"/>
              </a:ext>
            </a:extLst>
          </p:cNvPr>
          <p:cNvSpPr/>
          <p:nvPr/>
        </p:nvSpPr>
        <p:spPr>
          <a:xfrm>
            <a:off x="3918657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9BF685-1B75-3475-E008-8AF69B1258A3}"/>
              </a:ext>
            </a:extLst>
          </p:cNvPr>
          <p:cNvSpPr/>
          <p:nvPr/>
        </p:nvSpPr>
        <p:spPr>
          <a:xfrm>
            <a:off x="4887309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5368D8AF-C5A4-4774-B82F-F69F23894128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2987648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624D566A-656E-63F4-6C42-F52DA7DA7673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3908299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8AD31773-58AE-0756-6D05-B68F4FB74C1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4868509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22B9FA33-FB00-36A8-0374-51CF2478CE26}"/>
              </a:ext>
            </a:extLst>
          </p:cNvPr>
          <p:cNvSpPr/>
          <p:nvPr/>
        </p:nvSpPr>
        <p:spPr>
          <a:xfrm>
            <a:off x="5734511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441595-A3C9-37E9-22BB-C9546DBC2C55}"/>
              </a:ext>
            </a:extLst>
          </p:cNvPr>
          <p:cNvSpPr txBox="1"/>
          <p:nvPr/>
        </p:nvSpPr>
        <p:spPr>
          <a:xfrm>
            <a:off x="2906847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6DB73F-9471-060C-7013-F10A126168A1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2003]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97D290-54AE-3624-60A4-F24098234136}"/>
              </a:ext>
            </a:extLst>
          </p:cNvPr>
          <p:cNvSpPr/>
          <p:nvPr/>
        </p:nvSpPr>
        <p:spPr>
          <a:xfrm>
            <a:off x="2094374" y="3116938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8AF29-3DF9-8DCC-91BF-C0397E48BD57}"/>
              </a:ext>
            </a:extLst>
          </p:cNvPr>
          <p:cNvSpPr txBox="1"/>
          <p:nvPr/>
        </p:nvSpPr>
        <p:spPr>
          <a:xfrm>
            <a:off x="1955735" y="2863507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46FBB24C-2AA2-26A9-0A99-939AFC503C5B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 rot="5400000">
            <a:off x="3454269" y="2718213"/>
            <a:ext cx="794585" cy="28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C5ACA75-8361-6B40-253C-EFFCA6ACAE77}"/>
              </a:ext>
            </a:extLst>
          </p:cNvPr>
          <p:cNvSpPr/>
          <p:nvPr/>
        </p:nvSpPr>
        <p:spPr>
          <a:xfrm>
            <a:off x="2877776" y="2112803"/>
            <a:ext cx="1950434" cy="209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O O O O O O O O O O O O 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62ED7A11-9993-E368-A858-6695238947CE}"/>
              </a:ext>
            </a:extLst>
          </p:cNvPr>
          <p:cNvCxnSpPr>
            <a:cxnSpLocks/>
            <a:stCxn id="22" idx="2"/>
            <a:endCxn id="9" idx="0"/>
          </p:cNvCxnSpPr>
          <p:nvPr/>
        </p:nvCxnSpPr>
        <p:spPr>
          <a:xfrm rot="5400000">
            <a:off x="3468541" y="1728168"/>
            <a:ext cx="769088" cy="18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5125B5-1EF4-F83B-EF49-1E0CE9CD346B}"/>
              </a:ext>
            </a:extLst>
          </p:cNvPr>
          <p:cNvGrpSpPr/>
          <p:nvPr/>
        </p:nvGrpSpPr>
        <p:grpSpPr>
          <a:xfrm>
            <a:off x="1381825" y="918807"/>
            <a:ext cx="1384431" cy="1016534"/>
            <a:chOff x="6053458" y="1801327"/>
            <a:chExt cx="1384431" cy="1016534"/>
          </a:xfrm>
        </p:grpSpPr>
        <p:pic>
          <p:nvPicPr>
            <p:cNvPr id="19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DE770CAA-28C2-C74C-B089-0F0E86EB7D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33BE72-BB9F-D2BF-4B98-C532784A0000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92A9A5-06CD-F19E-EECF-40CB6BCAB77C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3ABA24B-3F25-1D46-D60E-3E87F08F2967}"/>
              </a:ext>
            </a:extLst>
          </p:cNvPr>
          <p:cNvSpPr/>
          <p:nvPr/>
        </p:nvSpPr>
        <p:spPr>
          <a:xfrm>
            <a:off x="3482232" y="1136666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77AD826-38B7-892D-D54C-7EBBBBC72E8B}"/>
              </a:ext>
            </a:extLst>
          </p:cNvPr>
          <p:cNvSpPr/>
          <p:nvPr/>
        </p:nvSpPr>
        <p:spPr>
          <a:xfrm rot="10800000">
            <a:off x="2788061" y="1229569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3130E7F-C15C-F26D-BE80-9EE45EE5BC3E}"/>
                  </a:ext>
                </a:extLst>
              </p:cNvPr>
              <p:cNvSpPr txBox="1"/>
              <p:nvPr/>
            </p:nvSpPr>
            <p:spPr>
              <a:xfrm>
                <a:off x="3916545" y="2557411"/>
                <a:ext cx="44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95B367-24D3-75BF-D2C0-7527D5409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545" y="2557411"/>
                <a:ext cx="445057" cy="307777"/>
              </a:xfrm>
              <a:prstGeom prst="rect">
                <a:avLst/>
              </a:prstGeom>
              <a:blipFill>
                <a:blip r:embed="rId4"/>
                <a:stretch>
                  <a:fillRect l="-11111" r="-277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A5491BE-34DE-6626-6FA3-A2885BCE44B7}"/>
                  </a:ext>
                </a:extLst>
              </p:cNvPr>
              <p:cNvSpPr txBox="1"/>
              <p:nvPr/>
            </p:nvSpPr>
            <p:spPr>
              <a:xfrm>
                <a:off x="3923230" y="1561772"/>
                <a:ext cx="4514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98180-C342-F6FD-9B5C-741DD321D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230" y="1561772"/>
                <a:ext cx="451470" cy="307777"/>
              </a:xfrm>
              <a:prstGeom prst="rect">
                <a:avLst/>
              </a:prstGeom>
              <a:blipFill>
                <a:blip r:embed="rId5"/>
                <a:stretch>
                  <a:fillRect l="-11111" r="-277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E794300-0DCD-460D-9C9D-0BEFF8E53BFA}"/>
                  </a:ext>
                </a:extLst>
              </p:cNvPr>
              <p:cNvSpPr txBox="1"/>
              <p:nvPr/>
            </p:nvSpPr>
            <p:spPr>
              <a:xfrm>
                <a:off x="6245710" y="2971229"/>
                <a:ext cx="2430537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rgbClr val="289A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concatenated word embeddings</a:t>
                </a:r>
                <a:endParaRPr lang="en-US" sz="1100" dirty="0">
                  <a:solidFill>
                    <a:srgbClr val="289A00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=[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6FE2294-34F4-CC7E-2616-22AD562C6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5710" y="2971229"/>
                <a:ext cx="2430537" cy="523220"/>
              </a:xfrm>
              <a:prstGeom prst="rect">
                <a:avLst/>
              </a:prstGeom>
              <a:blipFill>
                <a:blip r:embed="rId6"/>
                <a:stretch>
                  <a:fillRect l="-5208" t="-9302" r="-1562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CCC345-BF61-28FA-912A-1CB37D72DDA3}"/>
                  </a:ext>
                </a:extLst>
              </p:cNvPr>
              <p:cNvSpPr txBox="1"/>
              <p:nvPr/>
            </p:nvSpPr>
            <p:spPr>
              <a:xfrm>
                <a:off x="6786682" y="1910661"/>
                <a:ext cx="1379865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hidden layer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ACF9791-7690-53D4-AAED-ADD35C479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682" y="1910661"/>
                <a:ext cx="1379865" cy="523220"/>
              </a:xfrm>
              <a:prstGeom prst="rect">
                <a:avLst/>
              </a:prstGeom>
              <a:blipFill>
                <a:blip r:embed="rId7"/>
                <a:stretch>
                  <a:fillRect l="-3636" t="-11905" r="-454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863556B-2F83-9B3E-9FBD-6BFD391ED4DB}"/>
                  </a:ext>
                </a:extLst>
              </p:cNvPr>
              <p:cNvSpPr txBox="1"/>
              <p:nvPr/>
            </p:nvSpPr>
            <p:spPr>
              <a:xfrm>
                <a:off x="6413020" y="982398"/>
                <a:ext cx="20951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output distribution</a:t>
                </a:r>
                <a:endParaRPr lang="en-US" sz="2000" dirty="0"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softmax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D409C42-0EEC-C9C8-4CD8-84FC4AAEB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020" y="982398"/>
                <a:ext cx="2095124" cy="553998"/>
              </a:xfrm>
              <a:prstGeom prst="rect">
                <a:avLst/>
              </a:prstGeom>
              <a:blipFill>
                <a:blip r:embed="rId8"/>
                <a:stretch>
                  <a:fillRect l="-1796" t="-11364" r="-2994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6375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74011-4C20-BEE1-B426-830471B0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51F8-E2BF-8D4B-7251-69D6B18F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LM: Compared to N-Grams 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5FE2212-8971-66FA-2ECF-0C4F828F3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>
                <a:solidFill>
                  <a:srgbClr val="00B050"/>
                </a:solidFill>
              </a:rPr>
              <a:t>Improvements</a:t>
            </a:r>
            <a:r>
              <a:rPr lang="en-US" dirty="0"/>
              <a:t> over n-gram LM:</a:t>
            </a:r>
          </a:p>
          <a:p>
            <a:r>
              <a:rPr lang="en-US" dirty="0"/>
              <a:t>Tackles the sparsity problem</a:t>
            </a:r>
          </a:p>
          <a:p>
            <a:r>
              <a:rPr lang="en-US" dirty="0"/>
              <a:t>Model size is O(n) not O(exp(n)) — </a:t>
            </a:r>
            <a:br>
              <a:rPr lang="en-US" dirty="0"/>
            </a:br>
            <a:r>
              <a:rPr lang="en-US" dirty="0"/>
              <a:t>n being the window size. 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56BE6CBA-362C-7843-206D-9F3796292C86}"/>
              </a:ext>
            </a:extLst>
          </p:cNvPr>
          <p:cNvSpPr txBox="1"/>
          <p:nvPr/>
        </p:nvSpPr>
        <p:spPr>
          <a:xfrm>
            <a:off x="8201295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2C1508F7-4DB4-9ABE-F256-0803070A77F1}"/>
              </a:ext>
            </a:extLst>
          </p:cNvPr>
          <p:cNvSpPr txBox="1"/>
          <p:nvPr/>
        </p:nvSpPr>
        <p:spPr>
          <a:xfrm>
            <a:off x="7343178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FE7CCC6-1ABF-CB84-C4E0-1565F1A50C7E}"/>
              </a:ext>
            </a:extLst>
          </p:cNvPr>
          <p:cNvSpPr txBox="1"/>
          <p:nvPr/>
        </p:nvSpPr>
        <p:spPr>
          <a:xfrm>
            <a:off x="6317116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F32CB926-C118-B713-B7EA-26FEB1C608E7}"/>
              </a:ext>
            </a:extLst>
          </p:cNvPr>
          <p:cNvSpPr txBox="1"/>
          <p:nvPr/>
        </p:nvSpPr>
        <p:spPr>
          <a:xfrm>
            <a:off x="5524565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0533584F-B7EA-0081-FFE4-9911E637FAE1}"/>
              </a:ext>
            </a:extLst>
          </p:cNvPr>
          <p:cNvSpPr/>
          <p:nvPr/>
        </p:nvSpPr>
        <p:spPr>
          <a:xfrm>
            <a:off x="4840584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1BC3E626-AA85-580E-C7B3-16FA36DDCFC4}"/>
              </a:ext>
            </a:extLst>
          </p:cNvPr>
          <p:cNvSpPr txBox="1"/>
          <p:nvPr/>
        </p:nvSpPr>
        <p:spPr>
          <a:xfrm>
            <a:off x="5139839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E4AB568D-7F7D-5BA3-F668-FDD01E3C1768}"/>
              </a:ext>
            </a:extLst>
          </p:cNvPr>
          <p:cNvSpPr txBox="1"/>
          <p:nvPr/>
        </p:nvSpPr>
        <p:spPr>
          <a:xfrm>
            <a:off x="4695312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E49ADCF9-D369-DE6D-7B35-40DC793E7ED2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4688041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ACC4C57-A219-18DF-08A9-1FA2A2BF8905}"/>
              </a:ext>
            </a:extLst>
          </p:cNvPr>
          <p:cNvSpPr/>
          <p:nvPr/>
        </p:nvSpPr>
        <p:spPr>
          <a:xfrm>
            <a:off x="4695312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559368E-3E24-62D6-9BA7-97D2CEEA0CF4}"/>
              </a:ext>
            </a:extLst>
          </p:cNvPr>
          <p:cNvSpPr/>
          <p:nvPr/>
        </p:nvSpPr>
        <p:spPr>
          <a:xfrm>
            <a:off x="5524565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CEF2F1-F9CF-B63F-76CD-47BAA0D01171}"/>
              </a:ext>
            </a:extLst>
          </p:cNvPr>
          <p:cNvSpPr/>
          <p:nvPr/>
        </p:nvSpPr>
        <p:spPr>
          <a:xfrm>
            <a:off x="6448303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0BF283-B15A-AC0C-0C8C-34609496E741}"/>
              </a:ext>
            </a:extLst>
          </p:cNvPr>
          <p:cNvSpPr/>
          <p:nvPr/>
        </p:nvSpPr>
        <p:spPr>
          <a:xfrm>
            <a:off x="7416955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C10659E4-B369-E00A-EF63-0E46CB2774F3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5517294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3FDAFDE2-7943-E072-8D50-76C8715B0315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6437945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8FD7E52C-5089-78A9-30BD-FE9F003A45C1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7398155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CB9E5C89-519E-BAD3-FA7C-2010B7507F80}"/>
              </a:ext>
            </a:extLst>
          </p:cNvPr>
          <p:cNvSpPr/>
          <p:nvPr/>
        </p:nvSpPr>
        <p:spPr>
          <a:xfrm>
            <a:off x="8264157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D0994BB-0C89-DDE7-E000-A48D0036D677}"/>
              </a:ext>
            </a:extLst>
          </p:cNvPr>
          <p:cNvSpPr txBox="1"/>
          <p:nvPr/>
        </p:nvSpPr>
        <p:spPr>
          <a:xfrm>
            <a:off x="5436493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A463FE-FA30-572F-083D-151E2B85B014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2003, notes from Richard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Socher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7763461-3299-98DE-CDAD-84AF3F91B17E}"/>
              </a:ext>
            </a:extLst>
          </p:cNvPr>
          <p:cNvSpPr/>
          <p:nvPr/>
        </p:nvSpPr>
        <p:spPr>
          <a:xfrm>
            <a:off x="4624020" y="3116938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EA79B-FCC5-2DED-34E4-3ED87FFCA787}"/>
              </a:ext>
            </a:extLst>
          </p:cNvPr>
          <p:cNvSpPr txBox="1"/>
          <p:nvPr/>
        </p:nvSpPr>
        <p:spPr>
          <a:xfrm>
            <a:off x="4485381" y="2863507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D6ACED1C-0329-A815-9A1A-BAE7B949E73D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 rot="5400000">
            <a:off x="5983915" y="2718213"/>
            <a:ext cx="794585" cy="28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199A7AD-3D13-EF0B-3C37-5BAC4AAA69C0}"/>
              </a:ext>
            </a:extLst>
          </p:cNvPr>
          <p:cNvSpPr/>
          <p:nvPr/>
        </p:nvSpPr>
        <p:spPr>
          <a:xfrm>
            <a:off x="5407422" y="2112803"/>
            <a:ext cx="1950434" cy="209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O O O O O O O O O O O O 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315BDB98-6767-A6B1-1501-C47AFDE047C6}"/>
              </a:ext>
            </a:extLst>
          </p:cNvPr>
          <p:cNvCxnSpPr>
            <a:cxnSpLocks/>
            <a:stCxn id="22" idx="2"/>
            <a:endCxn id="9" idx="0"/>
          </p:cNvCxnSpPr>
          <p:nvPr/>
        </p:nvCxnSpPr>
        <p:spPr>
          <a:xfrm rot="5400000">
            <a:off x="5998187" y="1728168"/>
            <a:ext cx="769088" cy="18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53C44A-0F93-80D9-2994-6C66DB7F3E8A}"/>
              </a:ext>
            </a:extLst>
          </p:cNvPr>
          <p:cNvGrpSpPr/>
          <p:nvPr/>
        </p:nvGrpSpPr>
        <p:grpSpPr>
          <a:xfrm>
            <a:off x="3911471" y="918807"/>
            <a:ext cx="1384431" cy="1016534"/>
            <a:chOff x="6053458" y="1801327"/>
            <a:chExt cx="1384431" cy="1016534"/>
          </a:xfrm>
        </p:grpSpPr>
        <p:pic>
          <p:nvPicPr>
            <p:cNvPr id="19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6896F484-0C97-9723-131E-5648913BC1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72ACAE-C444-F3C6-CFD9-BAE5B8511EB5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9A5736-720B-E5A1-D97B-682713DFFC6C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04D3F4B-8CA6-8839-6B7C-1C91F2081A82}"/>
              </a:ext>
            </a:extLst>
          </p:cNvPr>
          <p:cNvSpPr/>
          <p:nvPr/>
        </p:nvSpPr>
        <p:spPr>
          <a:xfrm>
            <a:off x="6011878" y="1136666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83C40A1E-9433-AE4E-123B-C48502EFAB7E}"/>
              </a:ext>
            </a:extLst>
          </p:cNvPr>
          <p:cNvSpPr/>
          <p:nvPr/>
        </p:nvSpPr>
        <p:spPr>
          <a:xfrm rot="10800000">
            <a:off x="5317707" y="1229569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881D9CC-2F9B-FF1B-5FB7-C1E9E860BC2D}"/>
                  </a:ext>
                </a:extLst>
              </p:cNvPr>
              <p:cNvSpPr txBox="1"/>
              <p:nvPr/>
            </p:nvSpPr>
            <p:spPr>
              <a:xfrm>
                <a:off x="6446191" y="2557411"/>
                <a:ext cx="44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95B367-24D3-75BF-D2C0-7527D5409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191" y="2557411"/>
                <a:ext cx="445057" cy="307777"/>
              </a:xfrm>
              <a:prstGeom prst="rect">
                <a:avLst/>
              </a:prstGeom>
              <a:blipFill>
                <a:blip r:embed="rId5"/>
                <a:stretch>
                  <a:fillRect l="-8333" r="-277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D60A094-8729-9373-3A24-102E4FD1D324}"/>
                  </a:ext>
                </a:extLst>
              </p:cNvPr>
              <p:cNvSpPr txBox="1"/>
              <p:nvPr/>
            </p:nvSpPr>
            <p:spPr>
              <a:xfrm>
                <a:off x="6452876" y="1561772"/>
                <a:ext cx="4514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98180-C342-F6FD-9B5C-741DD321D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876" y="1561772"/>
                <a:ext cx="451470" cy="307777"/>
              </a:xfrm>
              <a:prstGeom prst="rect">
                <a:avLst/>
              </a:prstGeom>
              <a:blipFill>
                <a:blip r:embed="rId6"/>
                <a:stretch>
                  <a:fillRect l="-11111" r="-277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2BEC5126-4298-AB83-C4CA-4A43639002F2}"/>
              </a:ext>
            </a:extLst>
          </p:cNvPr>
          <p:cNvGrpSpPr/>
          <p:nvPr/>
        </p:nvGrpSpPr>
        <p:grpSpPr>
          <a:xfrm>
            <a:off x="313645" y="2794449"/>
            <a:ext cx="3348327" cy="1581900"/>
            <a:chOff x="320709" y="2904921"/>
            <a:chExt cx="3084718" cy="1374475"/>
          </a:xfrm>
        </p:grpSpPr>
        <p:pic>
          <p:nvPicPr>
            <p:cNvPr id="15" name="Picture 14" descr="Table&#10;&#10;Description automatically generated">
              <a:extLst>
                <a:ext uri="{FF2B5EF4-FFF2-40B4-BE49-F238E27FC236}">
                  <a16:creationId xmlns:a16="http://schemas.microsoft.com/office/drawing/2014/main" id="{752016AB-CD7C-2075-7A24-24CFF199B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0690" r="68679"/>
            <a:stretch/>
          </p:blipFill>
          <p:spPr>
            <a:xfrm>
              <a:off x="320709" y="3458961"/>
              <a:ext cx="1846840" cy="820435"/>
            </a:xfrm>
            <a:prstGeom prst="rect">
              <a:avLst/>
            </a:prstGeom>
          </p:spPr>
        </p:pic>
        <p:pic>
          <p:nvPicPr>
            <p:cNvPr id="24" name="Picture 23" descr="Table&#10;&#10;Description automatically generated">
              <a:extLst>
                <a:ext uri="{FF2B5EF4-FFF2-40B4-BE49-F238E27FC236}">
                  <a16:creationId xmlns:a16="http://schemas.microsoft.com/office/drawing/2014/main" id="{0B71F7C6-4125-5A53-853B-78E51230D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8573" b="65512"/>
            <a:stretch/>
          </p:blipFill>
          <p:spPr>
            <a:xfrm>
              <a:off x="2138747" y="2905957"/>
              <a:ext cx="1263431" cy="573825"/>
            </a:xfrm>
            <a:prstGeom prst="rect">
              <a:avLst/>
            </a:prstGeom>
          </p:spPr>
        </p:pic>
        <p:pic>
          <p:nvPicPr>
            <p:cNvPr id="31" name="Picture 30" descr="Table&#10;&#10;Description automatically generated">
              <a:extLst>
                <a:ext uri="{FF2B5EF4-FFF2-40B4-BE49-F238E27FC236}">
                  <a16:creationId xmlns:a16="http://schemas.microsoft.com/office/drawing/2014/main" id="{08AD07B6-267F-CD6C-ECA1-8332CD3D7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8679" b="65450"/>
            <a:stretch/>
          </p:blipFill>
          <p:spPr>
            <a:xfrm>
              <a:off x="320709" y="2904921"/>
              <a:ext cx="1846840" cy="574861"/>
            </a:xfrm>
            <a:prstGeom prst="rect">
              <a:avLst/>
            </a:prstGeom>
          </p:spPr>
        </p:pic>
        <p:pic>
          <p:nvPicPr>
            <p:cNvPr id="35" name="Picture 34" descr="Table&#10;&#10;Description automatically generated">
              <a:extLst>
                <a:ext uri="{FF2B5EF4-FFF2-40B4-BE49-F238E27FC236}">
                  <a16:creationId xmlns:a16="http://schemas.microsoft.com/office/drawing/2014/main" id="{CA1C717B-A1F0-4374-A158-A5B969850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8573" t="50371"/>
            <a:stretch/>
          </p:blipFill>
          <p:spPr>
            <a:xfrm>
              <a:off x="2141996" y="3453385"/>
              <a:ext cx="1263431" cy="8257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174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AF19C-DB05-9E5E-0BFE-C8EF713AB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DF11-5BB6-65D4-A58D-6C1DBA41C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LM: Compared to N-Grams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FC6DDA7A-8FC9-E5CA-8899-F8CBDE2C8D38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4067041" cy="3077573"/>
              </a:xfrm>
            </p:spPr>
            <p:txBody>
              <a:bodyPr>
                <a:normAutofit lnSpcReduction="10000"/>
              </a:bodyPr>
              <a:lstStyle/>
              <a:p>
                <a:pPr marL="114300" indent="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Improvements</a:t>
                </a:r>
                <a:r>
                  <a:rPr lang="en-US" dirty="0"/>
                  <a:t> over n-gram LM:</a:t>
                </a:r>
              </a:p>
              <a:p>
                <a:r>
                  <a:rPr lang="en-US" dirty="0"/>
                  <a:t>Tackles the sparsity problem</a:t>
                </a:r>
              </a:p>
              <a:p>
                <a:r>
                  <a:rPr lang="en-US" dirty="0"/>
                  <a:t>Model size is O(n) not O(exp(n)) — </a:t>
                </a:r>
                <a:br>
                  <a:rPr lang="en-US" dirty="0"/>
                </a:br>
                <a:r>
                  <a:rPr lang="en-US" dirty="0"/>
                  <a:t>n being the window size. </a:t>
                </a:r>
              </a:p>
              <a:p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Remaining </a:t>
                </a:r>
                <a:r>
                  <a:rPr lang="en-US" dirty="0">
                    <a:solidFill>
                      <a:srgbClr val="C00000"/>
                    </a:solidFill>
                  </a:rPr>
                  <a:t>problems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Fixed window is too small</a:t>
                </a:r>
              </a:p>
              <a:p>
                <a:r>
                  <a:rPr lang="en-US" dirty="0"/>
                  <a:t>Enlarging window enlarges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US" dirty="0"/>
                  <a:t> — Window can never be large enough!</a:t>
                </a:r>
              </a:p>
              <a:p>
                <a:r>
                  <a:rPr lang="en-US" dirty="0"/>
                  <a:t>It’s not deep enough to capture nuanced contextual meanings </a:t>
                </a:r>
              </a:p>
            </p:txBody>
          </p:sp>
        </mc:Choice>
        <mc:Fallback xmlns="">
          <p:sp>
            <p:nvSpPr>
              <p:cNvPr id="3" name="Content Placeholder 6">
                <a:extLst>
                  <a:ext uri="{FF2B5EF4-FFF2-40B4-BE49-F238E27FC236}">
                    <a16:creationId xmlns:a16="http://schemas.microsoft.com/office/drawing/2014/main" id="{FC6DDA7A-8FC9-E5CA-8899-F8CBDE2C8D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4067041" cy="3077573"/>
              </a:xfrm>
              <a:blipFill>
                <a:blip r:embed="rId2"/>
                <a:stretch>
                  <a:fillRect l="-935" t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bject 8">
            <a:extLst>
              <a:ext uri="{FF2B5EF4-FFF2-40B4-BE49-F238E27FC236}">
                <a16:creationId xmlns:a16="http://schemas.microsoft.com/office/drawing/2014/main" id="{127C4A95-BB22-DC7A-FA2A-87D6B77BEE04}"/>
              </a:ext>
            </a:extLst>
          </p:cNvPr>
          <p:cNvSpPr txBox="1"/>
          <p:nvPr/>
        </p:nvSpPr>
        <p:spPr>
          <a:xfrm>
            <a:off x="8201295" y="407963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358587C4-A494-AFB7-43F1-CA0EDA498991}"/>
              </a:ext>
            </a:extLst>
          </p:cNvPr>
          <p:cNvSpPr txBox="1"/>
          <p:nvPr/>
        </p:nvSpPr>
        <p:spPr>
          <a:xfrm>
            <a:off x="7343178" y="408248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C28F05CC-7803-9239-B8F4-71AB7725E6AE}"/>
              </a:ext>
            </a:extLst>
          </p:cNvPr>
          <p:cNvSpPr txBox="1"/>
          <p:nvPr/>
        </p:nvSpPr>
        <p:spPr>
          <a:xfrm>
            <a:off x="6317116" y="407391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502B48F-B633-5D43-04A9-198F8639635C}"/>
              </a:ext>
            </a:extLst>
          </p:cNvPr>
          <p:cNvSpPr txBox="1"/>
          <p:nvPr/>
        </p:nvSpPr>
        <p:spPr>
          <a:xfrm>
            <a:off x="5524565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B768D16E-10E2-8402-B3DB-C62383400D1F}"/>
              </a:ext>
            </a:extLst>
          </p:cNvPr>
          <p:cNvSpPr/>
          <p:nvPr/>
        </p:nvSpPr>
        <p:spPr>
          <a:xfrm>
            <a:off x="4840584" y="445396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94A806DF-DDED-B830-43D3-D7923CD8F978}"/>
              </a:ext>
            </a:extLst>
          </p:cNvPr>
          <p:cNvSpPr txBox="1"/>
          <p:nvPr/>
        </p:nvSpPr>
        <p:spPr>
          <a:xfrm>
            <a:off x="5139839" y="4524508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5CCF4B2-7A8C-675E-0B34-F1B3AE0F189D}"/>
              </a:ext>
            </a:extLst>
          </p:cNvPr>
          <p:cNvSpPr txBox="1"/>
          <p:nvPr/>
        </p:nvSpPr>
        <p:spPr>
          <a:xfrm>
            <a:off x="4695312" y="406774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7208ACCA-2AA0-8601-81AF-0CA247CBB923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5400000">
            <a:off x="4688041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C7E89B4-61EC-7FF6-9FA5-2A8236AA0F73}"/>
              </a:ext>
            </a:extLst>
          </p:cNvPr>
          <p:cNvSpPr/>
          <p:nvPr/>
        </p:nvSpPr>
        <p:spPr>
          <a:xfrm>
            <a:off x="4695312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58BC79-A658-6CFD-E807-888E29CB0E2C}"/>
              </a:ext>
            </a:extLst>
          </p:cNvPr>
          <p:cNvSpPr/>
          <p:nvPr/>
        </p:nvSpPr>
        <p:spPr>
          <a:xfrm>
            <a:off x="5524565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25F122C-7860-6E9B-02EB-0F51AF6559FC}"/>
              </a:ext>
            </a:extLst>
          </p:cNvPr>
          <p:cNvSpPr/>
          <p:nvPr/>
        </p:nvSpPr>
        <p:spPr>
          <a:xfrm>
            <a:off x="6448303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750031-721B-50BA-1CDF-C4301AD399C5}"/>
              </a:ext>
            </a:extLst>
          </p:cNvPr>
          <p:cNvSpPr/>
          <p:nvPr/>
        </p:nvSpPr>
        <p:spPr>
          <a:xfrm>
            <a:off x="7416955" y="324306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4B8CD402-B95E-4BC6-2305-254DEF2EC36C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5400000">
            <a:off x="5517294" y="3760177"/>
            <a:ext cx="615132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F0071E0E-E433-F86E-A6D5-FD2AB5BC018E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6437945" y="3763263"/>
            <a:ext cx="62130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26DA4489-B775-4924-D7C9-5C7D40E9B548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7398155" y="3763394"/>
            <a:ext cx="629878" cy="83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180E299B-4BF8-A749-1873-30499B5A4248}"/>
              </a:ext>
            </a:extLst>
          </p:cNvPr>
          <p:cNvSpPr/>
          <p:nvPr/>
        </p:nvSpPr>
        <p:spPr>
          <a:xfrm>
            <a:off x="8264157" y="446539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30560D-0C49-3F0E-99E0-30D025DADE63}"/>
              </a:ext>
            </a:extLst>
          </p:cNvPr>
          <p:cNvSpPr txBox="1"/>
          <p:nvPr/>
        </p:nvSpPr>
        <p:spPr>
          <a:xfrm>
            <a:off x="5436493" y="3623985"/>
            <a:ext cx="1713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060F81-2F9E-D4C8-05EA-291CCDA7BE88}"/>
              </a:ext>
            </a:extLst>
          </p:cNvPr>
          <p:cNvSpPr txBox="1"/>
          <p:nvPr/>
        </p:nvSpPr>
        <p:spPr>
          <a:xfrm>
            <a:off x="1381655" y="4855675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Bengio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2003, notes from Richard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Socher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B6A1AFA-2B40-0770-9764-A54F311F5F38}"/>
              </a:ext>
            </a:extLst>
          </p:cNvPr>
          <p:cNvSpPr/>
          <p:nvPr/>
        </p:nvSpPr>
        <p:spPr>
          <a:xfrm>
            <a:off x="4624020" y="3116938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83BD3-25D4-4FF6-92F5-E25EDA7A456B}"/>
              </a:ext>
            </a:extLst>
          </p:cNvPr>
          <p:cNvSpPr txBox="1"/>
          <p:nvPr/>
        </p:nvSpPr>
        <p:spPr>
          <a:xfrm>
            <a:off x="4485381" y="2863507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922B6983-BBF3-4A32-B169-809366747E25}"/>
              </a:ext>
            </a:extLst>
          </p:cNvPr>
          <p:cNvCxnSpPr>
            <a:cxnSpLocks/>
            <a:stCxn id="9" idx="2"/>
            <a:endCxn id="4" idx="0"/>
          </p:cNvCxnSpPr>
          <p:nvPr/>
        </p:nvCxnSpPr>
        <p:spPr>
          <a:xfrm rot="5400000">
            <a:off x="5983915" y="2718213"/>
            <a:ext cx="794585" cy="286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04D5745-A5B7-F783-6705-9DA5FA5C501C}"/>
              </a:ext>
            </a:extLst>
          </p:cNvPr>
          <p:cNvSpPr/>
          <p:nvPr/>
        </p:nvSpPr>
        <p:spPr>
          <a:xfrm>
            <a:off x="5407422" y="2112803"/>
            <a:ext cx="1950434" cy="209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O O O O O O O O O O O O 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12888F31-8B74-68C7-962A-FB58741E3F87}"/>
              </a:ext>
            </a:extLst>
          </p:cNvPr>
          <p:cNvCxnSpPr>
            <a:cxnSpLocks/>
            <a:stCxn id="22" idx="2"/>
            <a:endCxn id="9" idx="0"/>
          </p:cNvCxnSpPr>
          <p:nvPr/>
        </p:nvCxnSpPr>
        <p:spPr>
          <a:xfrm rot="5400000">
            <a:off x="5998187" y="1728168"/>
            <a:ext cx="769088" cy="18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60A162-6E21-A09F-4264-41DCCD9929F9}"/>
              </a:ext>
            </a:extLst>
          </p:cNvPr>
          <p:cNvGrpSpPr/>
          <p:nvPr/>
        </p:nvGrpSpPr>
        <p:grpSpPr>
          <a:xfrm>
            <a:off x="3911471" y="918807"/>
            <a:ext cx="1384431" cy="1016534"/>
            <a:chOff x="6053458" y="1801327"/>
            <a:chExt cx="1384431" cy="1016534"/>
          </a:xfrm>
        </p:grpSpPr>
        <p:pic>
          <p:nvPicPr>
            <p:cNvPr id="19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C5EEC6CF-156F-D700-8DDF-E3264BB963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888930-2400-3C69-A2C4-0EA84FB0C907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958233-7E89-0A96-C887-FBC7756AB435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CB20B5-EFA9-D625-0A5E-5F458AA3AD27}"/>
              </a:ext>
            </a:extLst>
          </p:cNvPr>
          <p:cNvSpPr/>
          <p:nvPr/>
        </p:nvSpPr>
        <p:spPr>
          <a:xfrm>
            <a:off x="6011878" y="1136666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D283B375-2A24-4CB0-274A-2D1BC3B7C3C4}"/>
              </a:ext>
            </a:extLst>
          </p:cNvPr>
          <p:cNvSpPr/>
          <p:nvPr/>
        </p:nvSpPr>
        <p:spPr>
          <a:xfrm rot="10800000">
            <a:off x="5317707" y="1229569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00D520-79A6-2479-2576-75C10CF03347}"/>
                  </a:ext>
                </a:extLst>
              </p:cNvPr>
              <p:cNvSpPr txBox="1"/>
              <p:nvPr/>
            </p:nvSpPr>
            <p:spPr>
              <a:xfrm>
                <a:off x="6446191" y="2557411"/>
                <a:ext cx="4450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095B367-24D3-75BF-D2C0-7527D5409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191" y="2557411"/>
                <a:ext cx="445057" cy="307777"/>
              </a:xfrm>
              <a:prstGeom prst="rect">
                <a:avLst/>
              </a:prstGeom>
              <a:blipFill>
                <a:blip r:embed="rId5"/>
                <a:stretch>
                  <a:fillRect l="-8333" r="-2778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D10B1D9-7E46-E0EE-B26E-0D7505D3224B}"/>
                  </a:ext>
                </a:extLst>
              </p:cNvPr>
              <p:cNvSpPr txBox="1"/>
              <p:nvPr/>
            </p:nvSpPr>
            <p:spPr>
              <a:xfrm>
                <a:off x="6452876" y="1561772"/>
                <a:ext cx="45147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A98180-C342-F6FD-9B5C-741DD321D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2876" y="1561772"/>
                <a:ext cx="451470" cy="307777"/>
              </a:xfrm>
              <a:prstGeom prst="rect">
                <a:avLst/>
              </a:prstGeom>
              <a:blipFill>
                <a:blip r:embed="rId6"/>
                <a:stretch>
                  <a:fillRect l="-11111" r="-277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6727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609D0-9BC7-494E-7AA9-00806FFED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FBA20-88EF-E352-CA2E-B78A26D66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Fixed-Window Neural LM: Going Deeper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D42E4-7F2C-5083-EA58-73E457AE3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Content Placeholder 25" descr="Diagram, text&#10;&#10;Description automatically generated">
            <a:extLst>
              <a:ext uri="{FF2B5EF4-FFF2-40B4-BE49-F238E27FC236}">
                <a16:creationId xmlns:a16="http://schemas.microsoft.com/office/drawing/2014/main" id="{8FA9456C-988E-A5B1-BB78-D8356A9B8CD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32116" y="1192940"/>
            <a:ext cx="6823075" cy="3976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5200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3AA1D-74F8-D7BE-5050-70089AA9B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2BFC1079-97A5-4388-A984-65BE04DF0203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9B9F8613-970E-B3B2-D152-C63C3DB3C703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00289FB2-647C-9B4D-1833-08D42095684B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2BF371AF-A944-C622-7E5A-66785F527F30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F3A22B32-0623-3D89-21A4-2E6AFA12E8AC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3E166FDD-F94A-773B-42BA-60BEA85A1540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9152140-D04B-F030-F5D7-AB24F034B1CA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A3999F3F-47C6-949D-64BD-5675FB9F9503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93D7827-0393-8579-3BF0-21B6FB01A6F5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0C5A6A-7B22-497E-E20A-FCF249EB2774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0A15479-8CC3-33B8-EB7A-C07497D5EC96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75FB29D-59D6-A342-0CFA-1A8D43B0655F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7FEDFFA3-CA18-344F-47B2-373105B06265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C770E6DE-0092-84D0-1D8D-A3CF2C0D711B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DBAE73FB-188E-AC5C-812F-B5A225F66F3B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A0D2E7FC-8096-DC1A-399E-AF689CF5A382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1AC94E-DC16-7995-D7B0-92276C99E7C6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39822ED0-9EAE-EFF7-F376-97F01FF3D913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7A93E63-A47D-57BA-D47F-A0FE6F29C7DA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6E5F3D38-30C7-6342-6986-E63D8E8BDE87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61EAC5D-FADE-069D-F2DE-B50A183D5E9A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B372583E-3E76-76E7-5F14-10708E54E505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604D19DD-738D-11AE-4EE7-8F97A5E9B52B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90FD7CE-1654-E63C-9248-2E13257B7C3B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9BC8292-670D-3179-6049-12ED9B889462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AFFDB8-3280-E9C7-A55F-923A39CEB5C9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6734F3C-E4AE-1211-70E5-9C2BA11D0DA3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9C1BD3CB-C113-8CB7-EABA-032BF83E9C48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C989F184-96B9-E990-C564-DED145904BDC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F00B09-34E3-67A6-2BB2-0D5B5D91B034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063F1B82-9533-7235-AA37-BBD48A87A6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522BE05-17A4-E817-8FA4-345D92AD3AFB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C2CF86-E851-FECA-8E7A-4ECB3C2E6E06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F714293D-B2CB-C903-0FC6-83785394167D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B80120-DAE8-6FCC-2AEA-6A397533E871}"/>
              </a:ext>
            </a:extLst>
          </p:cNvPr>
          <p:cNvGrpSpPr/>
          <p:nvPr/>
        </p:nvGrpSpPr>
        <p:grpSpPr>
          <a:xfrm>
            <a:off x="6236286" y="3454198"/>
            <a:ext cx="1491788" cy="1359417"/>
            <a:chOff x="6236286" y="3454198"/>
            <a:chExt cx="1491788" cy="135941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E552B26-7DC9-70F9-FCF6-10518DC6746A}"/>
                </a:ext>
              </a:extLst>
            </p:cNvPr>
            <p:cNvSpPr/>
            <p:nvPr/>
          </p:nvSpPr>
          <p:spPr>
            <a:xfrm>
              <a:off x="6236286" y="3454198"/>
              <a:ext cx="1491788" cy="1023490"/>
            </a:xfrm>
            <a:prstGeom prst="roundRect">
              <a:avLst>
                <a:gd name="adj" fmla="val 10598"/>
              </a:avLst>
            </a:prstGeom>
            <a:solidFill>
              <a:srgbClr val="FFF2D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tx1"/>
                  </a:solidFill>
                  <a:latin typeface="Corbel" panose="020B0503020204020204" pitchFamily="34" charset="0"/>
                </a:rPr>
                <a:t>  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FED84BFE-28BE-4364-ECCD-B8140C5D68C4}"/>
                </a:ext>
              </a:extLst>
            </p:cNvPr>
            <p:cNvSpPr/>
            <p:nvPr/>
          </p:nvSpPr>
          <p:spPr>
            <a:xfrm>
              <a:off x="6487448" y="3818537"/>
              <a:ext cx="1002860" cy="464000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Feed-Forward layer</a:t>
              </a:r>
            </a:p>
          </p:txBody>
        </p:sp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EAD715B9-41BB-D1E2-4D4D-F85874B78622}"/>
                </a:ext>
              </a:extLst>
            </p:cNvPr>
            <p:cNvCxnSpPr>
              <a:cxnSpLocks/>
              <a:stCxn id="4" idx="2"/>
              <a:endCxn id="8" idx="1"/>
            </p:cNvCxnSpPr>
            <p:nvPr/>
          </p:nvCxnSpPr>
          <p:spPr>
            <a:xfrm rot="5400000" flipH="1">
              <a:off x="6312511" y="3808020"/>
              <a:ext cx="839905" cy="499432"/>
            </a:xfrm>
            <a:prstGeom prst="bentConnector4">
              <a:avLst>
                <a:gd name="adj1" fmla="val 8749"/>
                <a:gd name="adj2" fmla="val 12809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E0AC0B2-88FB-C353-1F0F-0BF37ACB86A2}"/>
                </a:ext>
              </a:extLst>
            </p:cNvPr>
            <p:cNvSpPr/>
            <p:nvPr/>
          </p:nvSpPr>
          <p:spPr>
            <a:xfrm>
              <a:off x="6482748" y="3551674"/>
              <a:ext cx="1002860" cy="172217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Add &amp; Norm</a:t>
              </a:r>
            </a:p>
          </p:txBody>
        </p:sp>
        <p:cxnSp>
          <p:nvCxnSpPr>
            <p:cNvPr id="9" name="Curved Connector 8">
              <a:extLst>
                <a:ext uri="{FF2B5EF4-FFF2-40B4-BE49-F238E27FC236}">
                  <a16:creationId xmlns:a16="http://schemas.microsoft.com/office/drawing/2014/main" id="{19E9E02B-4E22-4638-D9DE-4F27BA96C7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31344" y="4549527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314DCE-2AAE-26F3-FEE3-10062F30E9BF}"/>
              </a:ext>
            </a:extLst>
          </p:cNvPr>
          <p:cNvGrpSpPr/>
          <p:nvPr/>
        </p:nvGrpSpPr>
        <p:grpSpPr>
          <a:xfrm>
            <a:off x="6218442" y="2182802"/>
            <a:ext cx="1491788" cy="1359417"/>
            <a:chOff x="6218442" y="2182802"/>
            <a:chExt cx="1491788" cy="1359417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2B4AA14D-931A-AB15-B0B7-5430E014C7B5}"/>
                </a:ext>
              </a:extLst>
            </p:cNvPr>
            <p:cNvSpPr/>
            <p:nvPr/>
          </p:nvSpPr>
          <p:spPr>
            <a:xfrm>
              <a:off x="6218442" y="2182802"/>
              <a:ext cx="1491788" cy="1023490"/>
            </a:xfrm>
            <a:prstGeom prst="roundRect">
              <a:avLst>
                <a:gd name="adj" fmla="val 10598"/>
              </a:avLst>
            </a:prstGeom>
            <a:solidFill>
              <a:srgbClr val="FFF2D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tx1"/>
                  </a:solidFill>
                  <a:latin typeface="Corbel" panose="020B0503020204020204" pitchFamily="34" charset="0"/>
                </a:rPr>
                <a:t>  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03EDC91-C342-9837-C550-7B5BC13472F0}"/>
                </a:ext>
              </a:extLst>
            </p:cNvPr>
            <p:cNvSpPr/>
            <p:nvPr/>
          </p:nvSpPr>
          <p:spPr>
            <a:xfrm>
              <a:off x="6469604" y="2547141"/>
              <a:ext cx="1002860" cy="464000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Feed-Forward layer</a:t>
              </a:r>
            </a:p>
          </p:txBody>
        </p:sp>
        <p:cxnSp>
          <p:nvCxnSpPr>
            <p:cNvPr id="42" name="Elbow Connector 41">
              <a:extLst>
                <a:ext uri="{FF2B5EF4-FFF2-40B4-BE49-F238E27FC236}">
                  <a16:creationId xmlns:a16="http://schemas.microsoft.com/office/drawing/2014/main" id="{C7E42D82-1D34-AB5D-7ADF-7A885574E414}"/>
                </a:ext>
              </a:extLst>
            </p:cNvPr>
            <p:cNvCxnSpPr>
              <a:cxnSpLocks/>
              <a:stCxn id="40" idx="2"/>
              <a:endCxn id="44" idx="1"/>
            </p:cNvCxnSpPr>
            <p:nvPr/>
          </p:nvCxnSpPr>
          <p:spPr>
            <a:xfrm rot="5400000" flipH="1">
              <a:off x="6294667" y="2536624"/>
              <a:ext cx="839905" cy="499432"/>
            </a:xfrm>
            <a:prstGeom prst="bentConnector4">
              <a:avLst>
                <a:gd name="adj1" fmla="val 8749"/>
                <a:gd name="adj2" fmla="val 12809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F2AFFA9D-31A3-9160-E3D4-02C6654D2FDC}"/>
                </a:ext>
              </a:extLst>
            </p:cNvPr>
            <p:cNvSpPr/>
            <p:nvPr/>
          </p:nvSpPr>
          <p:spPr>
            <a:xfrm>
              <a:off x="6464904" y="2280278"/>
              <a:ext cx="1002860" cy="172217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Add &amp; Norm</a:t>
              </a:r>
            </a:p>
          </p:txBody>
        </p:sp>
        <p:cxnSp>
          <p:nvCxnSpPr>
            <p:cNvPr id="45" name="Curved Connector 44">
              <a:extLst>
                <a:ext uri="{FF2B5EF4-FFF2-40B4-BE49-F238E27FC236}">
                  <a16:creationId xmlns:a16="http://schemas.microsoft.com/office/drawing/2014/main" id="{0A4B5FAC-0045-09FC-6581-AA7CA6BE9F3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13500" y="3278131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5712FFB-5345-BD14-00AF-FE375EEFEF17}"/>
              </a:ext>
            </a:extLst>
          </p:cNvPr>
          <p:cNvGrpSpPr/>
          <p:nvPr/>
        </p:nvGrpSpPr>
        <p:grpSpPr>
          <a:xfrm>
            <a:off x="6211743" y="479563"/>
            <a:ext cx="1491788" cy="1806262"/>
            <a:chOff x="6211743" y="479563"/>
            <a:chExt cx="1491788" cy="1806262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87A63ED-DFE4-6ED7-B47E-A0F8F9F2FCD7}"/>
                </a:ext>
              </a:extLst>
            </p:cNvPr>
            <p:cNvSpPr/>
            <p:nvPr/>
          </p:nvSpPr>
          <p:spPr>
            <a:xfrm>
              <a:off x="6211743" y="926408"/>
              <a:ext cx="1491788" cy="1023490"/>
            </a:xfrm>
            <a:prstGeom prst="roundRect">
              <a:avLst>
                <a:gd name="adj" fmla="val 10598"/>
              </a:avLst>
            </a:prstGeom>
            <a:solidFill>
              <a:srgbClr val="FFF2D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ctr"/>
              <a:endParaRPr lang="en-US" dirty="0">
                <a:latin typeface="Corbel" panose="020B0503020204020204" pitchFamily="34" charset="0"/>
              </a:endParaRPr>
            </a:p>
            <a:p>
              <a:pPr algn="r"/>
              <a:r>
                <a:rPr lang="en-US" sz="1100" dirty="0">
                  <a:solidFill>
                    <a:schemeClr val="tx1"/>
                  </a:solidFill>
                  <a:latin typeface="Corbel" panose="020B0503020204020204" pitchFamily="34" charset="0"/>
                </a:rPr>
                <a:t>  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EA7892B-33BB-BAA4-194E-9B49A8BF5A15}"/>
                </a:ext>
              </a:extLst>
            </p:cNvPr>
            <p:cNvSpPr/>
            <p:nvPr/>
          </p:nvSpPr>
          <p:spPr>
            <a:xfrm>
              <a:off x="6462905" y="1290747"/>
              <a:ext cx="1002860" cy="464000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Feed-Forward layer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07A182AB-96AD-EC1C-2635-10496EDE80CA}"/>
                </a:ext>
              </a:extLst>
            </p:cNvPr>
            <p:cNvCxnSpPr>
              <a:cxnSpLocks/>
              <a:stCxn id="47" idx="2"/>
              <a:endCxn id="51" idx="1"/>
            </p:cNvCxnSpPr>
            <p:nvPr/>
          </p:nvCxnSpPr>
          <p:spPr>
            <a:xfrm rot="5400000" flipH="1">
              <a:off x="6287968" y="1280230"/>
              <a:ext cx="839905" cy="499432"/>
            </a:xfrm>
            <a:prstGeom prst="bentConnector4">
              <a:avLst>
                <a:gd name="adj1" fmla="val 8749"/>
                <a:gd name="adj2" fmla="val 128097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E70C25AF-0ABB-560B-81CA-244AB49ACC4D}"/>
                </a:ext>
              </a:extLst>
            </p:cNvPr>
            <p:cNvSpPr/>
            <p:nvPr/>
          </p:nvSpPr>
          <p:spPr>
            <a:xfrm>
              <a:off x="6458205" y="1023884"/>
              <a:ext cx="1002860" cy="172217"/>
            </a:xfrm>
            <a:prstGeom prst="roundRect">
              <a:avLst>
                <a:gd name="adj" fmla="val 1059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rbel" panose="020B0503020204020204" pitchFamily="34" charset="0"/>
                </a:rPr>
                <a:t>Add &amp; Norm</a:t>
              </a:r>
            </a:p>
          </p:txBody>
        </p:sp>
        <p:cxnSp>
          <p:nvCxnSpPr>
            <p:cNvPr id="54" name="Curved Connector 53">
              <a:extLst>
                <a:ext uri="{FF2B5EF4-FFF2-40B4-BE49-F238E27FC236}">
                  <a16:creationId xmlns:a16="http://schemas.microsoft.com/office/drawing/2014/main" id="{BE875C64-E50A-1167-D74C-1C07CB66DB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06801" y="2021737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urved Connector 54">
              <a:extLst>
                <a:ext uri="{FF2B5EF4-FFF2-40B4-BE49-F238E27FC236}">
                  <a16:creationId xmlns:a16="http://schemas.microsoft.com/office/drawing/2014/main" id="{6B68A63D-AF79-B220-22EB-DBD5E55A47E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13500" y="737097"/>
              <a:ext cx="521622" cy="655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Left Brace 58">
            <a:extLst>
              <a:ext uri="{FF2B5EF4-FFF2-40B4-BE49-F238E27FC236}">
                <a16:creationId xmlns:a16="http://schemas.microsoft.com/office/drawing/2014/main" id="{26EB1AC0-EB6A-5C00-358F-97DF0BDFB2E0}"/>
              </a:ext>
            </a:extLst>
          </p:cNvPr>
          <p:cNvSpPr/>
          <p:nvPr/>
        </p:nvSpPr>
        <p:spPr>
          <a:xfrm flipH="1">
            <a:off x="7985039" y="898383"/>
            <a:ext cx="154158" cy="3633055"/>
          </a:xfrm>
          <a:prstGeom prst="leftBrace">
            <a:avLst>
              <a:gd name="adj1" fmla="val 146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CEDBDC1-20F7-82F3-9D9C-FBEC634BDF18}"/>
              </a:ext>
            </a:extLst>
          </p:cNvPr>
          <p:cNvSpPr/>
          <p:nvPr/>
        </p:nvSpPr>
        <p:spPr>
          <a:xfrm>
            <a:off x="8139197" y="2566758"/>
            <a:ext cx="784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55ED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layers</a:t>
            </a:r>
          </a:p>
        </p:txBody>
      </p:sp>
    </p:spTree>
    <p:extLst>
      <p:ext uri="{BB962C8B-B14F-4D97-AF65-F5344CB8AC3E}">
        <p14:creationId xmlns:p14="http://schemas.microsoft.com/office/powerpoint/2010/main" val="1501278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015B2-AF4E-3778-9619-8D8D67594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D1FC43CF-E372-723D-3ADA-F0C66D8E229E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7D0DB039-34D4-9CE4-8A6B-D28C589DDB23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69712F6-8809-307B-4A99-D9C9357E23DD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3764E8AA-F088-7A14-23D2-43CE248E54EA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4F9D4B90-8BDB-148F-CC4B-3D5C9F169DDA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2DE2273C-485B-9A39-9393-E467CD494412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C09F9E0F-C2D1-C0DD-F812-00ACC961BB71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6313D0C-95E2-3293-224A-37F4A4E723A4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CFE6DAB-9202-549C-73F6-6DE1646EF7EB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D71FEB-93A6-8E93-27D4-928DA141B161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299DBB-0099-4CFB-63FE-4C76F28A396F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D31799-7CFF-55E3-1963-3D0A81F47571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D86BE0FA-D40C-7998-38FE-E2C48499C47F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B25F9EC5-5070-0DF1-2A7A-EA299707961F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B2F0459F-4B3A-34BE-8CA7-E3D0DB14A5DB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DB904DCC-7877-B92D-E214-690AD2BE5492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74F229B-AD1F-E55F-8C66-A51DC513C3C8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F3132093-67ED-486D-35D6-A3795B77EF12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FF3CC98-4DE9-5BFD-5F29-02C65AC04523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4FD9FFFE-6CE3-0E8D-E77C-68590822B9EF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61856E08-3452-AEEB-F7E1-1D9A2354799C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512766CB-BB70-D97F-26D0-7B7F43ABFD02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4F7B31DA-2922-228E-B1E4-BA59EA8D2845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79E59518-A7F1-7F7C-6327-CD177F8411F3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3E80ADF0-5CF7-B31B-A29E-D2CA8D4A5C24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FB0D3C-50B7-A1D2-10A2-8A04CF81819B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75A3545-6C61-7B82-FE2C-C8D95DAA9CE7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BEC7A3F-9B93-B52A-F6EF-EF0F37434140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D4D0DE81-F90E-0981-5FCD-3C8929DF5F02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CF715B-5BC1-C49F-A9BF-2CEFBB7515EC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FC6A6D5A-D566-4F32-D213-6945E4B706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160E23-6DB3-378A-4B4D-C2F8F23F433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F3F4CE-9EF4-6D23-D01A-874F63E0316A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A3B4313B-689B-B44A-3998-68C3ECCE8D93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pic>
        <p:nvPicPr>
          <p:cNvPr id="2" name="Picture 2" descr="residual block">
            <a:extLst>
              <a:ext uri="{FF2B5EF4-FFF2-40B4-BE49-F238E27FC236}">
                <a16:creationId xmlns:a16="http://schemas.microsoft.com/office/drawing/2014/main" id="{13E4918C-CA1A-25D3-49E2-6B1971005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5"/>
          <a:stretch/>
        </p:blipFill>
        <p:spPr bwMode="auto">
          <a:xfrm>
            <a:off x="5727966" y="850796"/>
            <a:ext cx="2693127" cy="151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BCE563-7462-7AB0-AB6A-407030A04828}"/>
              </a:ext>
            </a:extLst>
          </p:cNvPr>
          <p:cNvSpPr txBox="1"/>
          <p:nvPr/>
        </p:nvSpPr>
        <p:spPr>
          <a:xfrm>
            <a:off x="4870783" y="2394606"/>
            <a:ext cx="4301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Uses residual connections (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He et al. 2016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— “information highways” between layers. (we saw them in the earlier chapter)</a:t>
            </a:r>
          </a:p>
        </p:txBody>
      </p:sp>
    </p:spTree>
    <p:extLst>
      <p:ext uri="{BB962C8B-B14F-4D97-AF65-F5344CB8AC3E}">
        <p14:creationId xmlns:p14="http://schemas.microsoft.com/office/powerpoint/2010/main" val="2061736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D19F1-6E3A-65B6-99D6-B17629CF8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16F6E789-097E-1F41-91CE-9D3BD5D811A9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9B758872-3520-ABD9-B6FD-EAD1F02BBF81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5E408E0-DF59-01B2-3644-44EA6159C891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093EEB34-7314-4389-99E6-16EC64887266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E6FC0478-CBED-6F81-514F-1F5087534F60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3A40F2D-BF4B-9AEA-0193-D625B9EB61BD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763B9EDF-E407-8DF8-43A9-973D602109A6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421962EE-AE66-7F83-543A-CB6C6A5FCA61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5037028-087E-0931-E91D-99D6E659152B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D93C2B-2EF1-AA78-FB52-8BE7BDA70E3C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BD6E64-5482-B0C3-3644-3A9C2E4AD6F5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D90BD0-531B-99EE-7E72-2BB50AD4525F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F3A132F6-C002-F3DF-6AEE-253778A99F30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20F82C07-4D24-9205-2325-5A58CDED530F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50970C2D-8CB6-405D-187A-889793BBDDFB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FB790354-7568-4D5B-C972-3CAEB783A8E8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5A81444-5214-0E67-2D55-0734D7F61A78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76204CE1-9FE5-8472-DE8C-D1FF7B33E074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1A09143-0F0F-7BAC-839A-8F9AF2F10267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B6123701-DC5E-E923-40EC-23F04EFBAD41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DE542C2-1D02-EAC9-B765-E1EF3D318FE3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3D0235CA-8C35-FDAD-AF74-65A05D43A6FF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1594D697-1F0A-0833-7285-DAC0EF5D7C6E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A9439832-E998-7886-3A48-363C0FA60DAC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F5A2B989-8686-C299-CF54-B2EF1A7180BF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E33E8A3-E2E2-BF98-7017-A5BCE7B9851B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C957427-7119-09EE-56BD-EC5B25548955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A73B93A-2025-9A03-18E0-E798AB323319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401BBD09-9DCC-4334-85A9-E35D23F86379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5FECA-1BCE-FD51-7D97-E2EF13FF0941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54F5E494-71E3-06E2-349F-0C5EADC7CD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0DA362-304D-E0FE-96E6-469259F4F303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92E78A-BFA2-65DF-47FE-51B0C757EDAE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2B887158-B7D1-677B-516A-54FF638ADF3D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6A901-0881-40B2-E9EA-7492596E4A09}"/>
              </a:ext>
            </a:extLst>
          </p:cNvPr>
          <p:cNvSpPr txBox="1"/>
          <p:nvPr/>
        </p:nvSpPr>
        <p:spPr>
          <a:xfrm>
            <a:off x="4635957" y="2087492"/>
            <a:ext cx="42319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Uses layer normalization (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Ba et al. 2016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which reduces variance across different data/batches and makes the optimization easier/faster. </a:t>
            </a:r>
          </a:p>
        </p:txBody>
      </p:sp>
    </p:spTree>
    <p:extLst>
      <p:ext uri="{BB962C8B-B14F-4D97-AF65-F5344CB8AC3E}">
        <p14:creationId xmlns:p14="http://schemas.microsoft.com/office/powerpoint/2010/main" val="2857070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CBEB4-34FF-40E2-43D2-ED31C11C4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F9A67065-7F5E-86A9-6793-BE5F3B936526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BCC72346-52BB-4D70-22FF-8B05A78FC5FF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224A77DA-66EF-96BB-090E-879E012995A7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85400D96-7F02-9B11-8D42-958D4EFB48FD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3059C397-16F6-73DA-FE12-BA7F49EA88C9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8B9F1F5D-ADCC-D7E4-B126-60B42FC20455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533DB726-E069-7BB5-D88E-424A13B9A80F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70E9E3E1-00EC-18DA-5FF6-3D803FAF497E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F39A9F4-2205-1479-9B58-27918B2EE15D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F99B5D-BDF1-37D0-1314-9217380C7A0E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E5DC42-F7E3-2DDB-139B-23CD800E1EC5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2235BD-19E4-C887-0D8D-66981DFBFB85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EC7554AF-C9D7-5170-D389-F577117D516A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1E27C96E-D226-1652-4278-9636134D7E94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952E0BB-0A65-69D3-CE6C-9ADAE1442924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7185E53C-04CD-2ADB-2F6F-11348A09E14D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5F76D6C-C43A-EE6B-3AE9-2F9ACDDED2EC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075496AC-EC56-7BDF-972B-C01AEF90068C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8C88247-9AE3-E2E6-8187-F716EB0235CE}"/>
              </a:ext>
            </a:extLst>
          </p:cNvPr>
          <p:cNvSpPr txBox="1"/>
          <p:nvPr/>
        </p:nvSpPr>
        <p:spPr>
          <a:xfrm>
            <a:off x="879365" y="4904643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9D44A336-ED66-C2B6-E2F5-EC8E435790C0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B9A893C5-A18B-1BF1-25DC-636443CFAA98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C497D32D-6980-B37A-30F2-0450F9482015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E958B986-4D25-F5F8-B1A2-02C2BFC691C0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4A8AF5D-E1E7-1682-A317-E6E1C89362D3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BAEB13BB-CCE1-EAAA-7C40-72C6CB9138FF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7F572A-8A3A-E391-8357-605546608F16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5D4DCC0-038C-A33C-7EA3-D675218E2A06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2B80598-6B77-91E6-8642-4AA8570BE9F7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99889739-4234-68AD-B870-05A55D4CDE7B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C9E196-623A-F382-034F-EFE9447F92BC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0D95E522-8A1D-1ABC-2F34-57CEC2E54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BC175E-1A56-DD17-70F8-128B31422CB2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44C3A0-0E3D-E220-6F97-0479A7E7E7C1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43120FAE-44A3-F77B-F570-5EE8945ABD9C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9BC1AA-119B-697B-670D-BEAE9CBD9E05}"/>
              </a:ext>
            </a:extLst>
          </p:cNvPr>
          <p:cNvSpPr txBox="1"/>
          <p:nvPr/>
        </p:nvSpPr>
        <p:spPr>
          <a:xfrm>
            <a:off x="4775206" y="2724554"/>
            <a:ext cx="4443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ADAM optimizer (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Kingma &amp; Ba, 2017</a:t>
            </a: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b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variant of Stochastic Gradient Descent.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7EC9CB-FBB0-C1F7-9FEF-6A83E4C77D49}"/>
              </a:ext>
            </a:extLst>
          </p:cNvPr>
          <p:cNvSpPr txBox="1"/>
          <p:nvPr/>
        </p:nvSpPr>
        <p:spPr>
          <a:xfrm>
            <a:off x="4775205" y="1557123"/>
            <a:ext cx="4443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“dropout” to avoid overfitting. </a:t>
            </a:r>
          </a:p>
        </p:txBody>
      </p:sp>
    </p:spTree>
    <p:extLst>
      <p:ext uri="{BB962C8B-B14F-4D97-AF65-F5344CB8AC3E}">
        <p14:creationId xmlns:p14="http://schemas.microsoft.com/office/powerpoint/2010/main" val="281122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33D0D-F575-BCC6-BBF3-9AE5B012C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FBC67-3082-5B28-80E5-A8405E666E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Quiz 1:</a:t>
            </a:r>
            <a:r>
              <a:rPr lang="en-US" dirty="0"/>
              <a:t> next Tuesday </a:t>
            </a:r>
          </a:p>
          <a:p>
            <a:pPr lvl="1"/>
            <a:r>
              <a:rPr lang="en-US" dirty="0"/>
              <a:t>During the class (~50 mins)</a:t>
            </a:r>
          </a:p>
          <a:p>
            <a:pPr lvl="1"/>
            <a:r>
              <a:rPr lang="en-US" dirty="0"/>
              <a:t>All on paper </a:t>
            </a:r>
          </a:p>
          <a:p>
            <a:pPr lvl="1"/>
            <a:r>
              <a:rPr lang="en-US" dirty="0"/>
              <a:t>Content: everything we discuss before the class (before “Recurrent Neural LMs”)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Note:</a:t>
            </a:r>
            <a:r>
              <a:rPr lang="en-US" dirty="0"/>
              <a:t> We also have HW3 deadline which covers the same set of material you will have in your quiz.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41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76654-58DA-8DF8-185D-78714DC3C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3BD021E-55A9-3554-3820-FBA30311BDD4}"/>
              </a:ext>
            </a:extLst>
          </p:cNvPr>
          <p:cNvSpPr txBox="1">
            <a:spLocks/>
          </p:cNvSpPr>
          <p:nvPr/>
        </p:nvSpPr>
        <p:spPr>
          <a:xfrm>
            <a:off x="4866485" y="2911792"/>
            <a:ext cx="4503656" cy="152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114300" indent="0">
              <a:buFont typeface="Corbel"/>
              <a:buNone/>
            </a:pPr>
            <a:r>
              <a:rPr lang="en-US" b="1" dirty="0"/>
              <a:t>Takeaways: 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Depth</a:t>
            </a:r>
            <a:r>
              <a:rPr lang="en-US" dirty="0"/>
              <a:t> helps </a:t>
            </a:r>
          </a:p>
          <a:p>
            <a:r>
              <a:rPr lang="en-US" dirty="0">
                <a:solidFill>
                  <a:srgbClr val="C00000"/>
                </a:solidFill>
              </a:rPr>
              <a:t>Residual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 are important </a:t>
            </a:r>
          </a:p>
          <a:p>
            <a:r>
              <a:rPr lang="en-US" dirty="0">
                <a:solidFill>
                  <a:srgbClr val="C00000"/>
                </a:solidFill>
              </a:rPr>
              <a:t>Adam</a:t>
            </a:r>
            <a:r>
              <a:rPr lang="en-US" dirty="0"/>
              <a:t> works (here) better than SGD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4EB581D-8B6D-E24B-8D0D-CC3CDE5247E0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590D41A-1BEA-7F7C-EC81-BD7B9EF4AE43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3B49ABFC-EB47-62F4-A1B7-05AA956B8D67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4CDA429-452C-2FC2-E64D-ABA617B69150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70637D04-2061-8FD3-BBE2-B88B539F752C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7137FD41-3BC7-9343-7347-E5BF3981F0A9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AE47DB43-738C-C8FA-F9B4-6779CEE699D2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40A846CE-E3E4-68CA-83D3-B9121590658B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F7FDB13-EEB9-8BA7-3BD4-E4C4C724EAE8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212161-F062-F34F-48B2-F14AEB7C0906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91CF7C-FAAE-C087-CDA6-ACAF442E566E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8FEA67-23C9-1E55-B01E-0214CEC4BADC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420A237D-6683-651D-AE68-3DC05BEA6D52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D3006678-FE9D-6EA1-DB1F-A7812DC1E8D0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C82FDE66-967F-1FFA-6459-1651FB573C2A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04B27A34-C3E0-135C-604C-019ACB9CC044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E6B595-F07E-6251-7DBB-04C5579B1781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C68EED22-4CFE-A5D9-0C24-6C5CF71003B4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EFB120D-392B-55CF-CFAB-88DB2711A6E9}"/>
              </a:ext>
            </a:extLst>
          </p:cNvPr>
          <p:cNvSpPr txBox="1"/>
          <p:nvPr/>
        </p:nvSpPr>
        <p:spPr>
          <a:xfrm>
            <a:off x="859142" y="4888331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C4076BAA-B8BD-001B-C6B3-B72308E1C88B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6D057D04-914A-585C-29BB-28693B17F798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C179F35D-DDD3-2002-0161-C54C56CD15DE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67CF1F50-C632-B43A-0FEB-14526D664D49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2216F6E-4464-C274-1E84-110BDA8DB968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4477BF2C-200F-8187-7388-E63EE4C6456C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FC5DB48-370B-3C2C-BF9D-B0C5F6FB11C0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61A3CD3-7573-3755-ECEA-9AD9B934E706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4FF96F0C-796F-77F8-6E81-CE2216BDCED7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DD90C3B2-2AA2-E3E1-CA2D-C71E6D775DF5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ABBE58-2808-4443-E9DE-5E480599AD64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481F44CB-7D90-F792-A5A5-09527B6113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5E8348-38BC-2789-59DF-783A4F0DC40D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6BB427-5BAE-B1A3-4C70-544357D531F5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7451A9E2-2B02-7451-5226-01A68A1BC031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A2EE9D-93B7-4E92-2C68-682C0AF1DB2B}"/>
              </a:ext>
            </a:extLst>
          </p:cNvPr>
          <p:cNvGrpSpPr/>
          <p:nvPr/>
        </p:nvGrpSpPr>
        <p:grpSpPr>
          <a:xfrm>
            <a:off x="4800432" y="253204"/>
            <a:ext cx="3967819" cy="2494561"/>
            <a:chOff x="665141" y="242588"/>
            <a:chExt cx="3501070" cy="2193786"/>
          </a:xfrm>
        </p:grpSpPr>
        <p:pic>
          <p:nvPicPr>
            <p:cNvPr id="3" name="Picture 2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FFFF52F-698E-10AC-19AB-09F8422A0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8093"/>
            <a:stretch/>
          </p:blipFill>
          <p:spPr>
            <a:xfrm>
              <a:off x="665141" y="1880370"/>
              <a:ext cx="3501070" cy="556004"/>
            </a:xfrm>
            <a:prstGeom prst="rect">
              <a:avLst/>
            </a:prstGeom>
          </p:spPr>
        </p:pic>
        <p:pic>
          <p:nvPicPr>
            <p:cNvPr id="4" name="Picture 3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FA8A14A-BC4F-975E-FE02-FAFF72284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4278"/>
            <a:stretch/>
          </p:blipFill>
          <p:spPr>
            <a:xfrm>
              <a:off x="665141" y="242588"/>
              <a:ext cx="3501070" cy="1668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386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9FC32-8035-FC93-9183-FDE81879F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8">
            <a:extLst>
              <a:ext uri="{FF2B5EF4-FFF2-40B4-BE49-F238E27FC236}">
                <a16:creationId xmlns:a16="http://schemas.microsoft.com/office/drawing/2014/main" id="{4E31009A-6D3E-D013-D926-DCDF6D121E8E}"/>
              </a:ext>
            </a:extLst>
          </p:cNvPr>
          <p:cNvSpPr txBox="1"/>
          <p:nvPr/>
        </p:nvSpPr>
        <p:spPr>
          <a:xfrm>
            <a:off x="3940820" y="3826544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2A0D06B-37AB-A65D-45DE-5428AE1820D7}"/>
              </a:ext>
            </a:extLst>
          </p:cNvPr>
          <p:cNvSpPr txBox="1"/>
          <p:nvPr/>
        </p:nvSpPr>
        <p:spPr>
          <a:xfrm>
            <a:off x="3082703" y="3829399"/>
            <a:ext cx="73152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turning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1DB324C5-AC58-FEEA-071A-530D0C2E2B97}"/>
              </a:ext>
            </a:extLst>
          </p:cNvPr>
          <p:cNvSpPr txBox="1"/>
          <p:nvPr/>
        </p:nvSpPr>
        <p:spPr>
          <a:xfrm>
            <a:off x="2056641" y="3820828"/>
            <a:ext cx="862965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>
              <a:spcBef>
                <a:spcPts val="169"/>
              </a:spcBef>
            </a:pPr>
            <a:r>
              <a:rPr sz="150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problems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DB1D9800-1ECB-60FB-B836-412BEA8AA456}"/>
              </a:ext>
            </a:extLst>
          </p:cNvPr>
          <p:cNvSpPr txBox="1"/>
          <p:nvPr/>
        </p:nvSpPr>
        <p:spPr>
          <a:xfrm>
            <a:off x="1264090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our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AEEB4A41-56F3-EB0A-79AE-9FF49E94A848}"/>
              </a:ext>
            </a:extLst>
          </p:cNvPr>
          <p:cNvSpPr/>
          <p:nvPr/>
        </p:nvSpPr>
        <p:spPr>
          <a:xfrm>
            <a:off x="580109" y="4200875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A1AF6EA0-AB12-2F5D-DD03-9E966AA4F8B5}"/>
              </a:ext>
            </a:extLst>
          </p:cNvPr>
          <p:cNvSpPr txBox="1"/>
          <p:nvPr/>
        </p:nvSpPr>
        <p:spPr>
          <a:xfrm>
            <a:off x="879365" y="4271418"/>
            <a:ext cx="4051864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word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CEB766D8-3A86-E248-B615-D60E7E38F2B2}"/>
              </a:ext>
            </a:extLst>
          </p:cNvPr>
          <p:cNvSpPr txBox="1"/>
          <p:nvPr/>
        </p:nvSpPr>
        <p:spPr>
          <a:xfrm>
            <a:off x="434837" y="3814653"/>
            <a:ext cx="600590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and</a:t>
            </a:r>
            <a:endParaRPr sz="1500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AD7F973D-B904-D9FD-4637-6E517F9D77C8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 rot="16200000" flipH="1">
            <a:off x="423484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2D7B313-8672-3EC6-1116-049D766BE602}"/>
              </a:ext>
            </a:extLst>
          </p:cNvPr>
          <p:cNvSpPr/>
          <p:nvPr/>
        </p:nvSpPr>
        <p:spPr>
          <a:xfrm>
            <a:off x="426673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F4AA31-6748-BE14-BEBC-E4EE03D56423}"/>
              </a:ext>
            </a:extLst>
          </p:cNvPr>
          <p:cNvSpPr/>
          <p:nvPr/>
        </p:nvSpPr>
        <p:spPr>
          <a:xfrm>
            <a:off x="125592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ED09E56-4153-A7BE-5406-E68FB23E7732}"/>
              </a:ext>
            </a:extLst>
          </p:cNvPr>
          <p:cNvSpPr/>
          <p:nvPr/>
        </p:nvSpPr>
        <p:spPr>
          <a:xfrm>
            <a:off x="2179664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EBE412-A864-816C-D4EE-EE458720A1DE}"/>
              </a:ext>
            </a:extLst>
          </p:cNvPr>
          <p:cNvSpPr/>
          <p:nvPr/>
        </p:nvSpPr>
        <p:spPr>
          <a:xfrm>
            <a:off x="3148316" y="2989971"/>
            <a:ext cx="60059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none" dirty="0">
                <a:solidFill>
                  <a:schemeClr val="tx1"/>
                </a:solidFill>
                <a:latin typeface="Corbel" panose="020B0503020204020204" pitchFamily="34" charset="0"/>
              </a:rPr>
              <a:t>O O O </a:t>
            </a:r>
          </a:p>
        </p:txBody>
      </p: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D8792998-A718-3E18-0944-489AEDAE551F}"/>
              </a:ext>
            </a:extLst>
          </p:cNvPr>
          <p:cNvCxnSpPr>
            <a:cxnSpLocks/>
            <a:stCxn id="32" idx="2"/>
            <a:endCxn id="14" idx="0"/>
          </p:cNvCxnSpPr>
          <p:nvPr/>
        </p:nvCxnSpPr>
        <p:spPr>
          <a:xfrm rot="16200000" flipH="1">
            <a:off x="1252737" y="3503005"/>
            <a:ext cx="615132" cy="8164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75D5D819-243F-65B9-7DD6-9D0CE78E8C8A}"/>
              </a:ext>
            </a:extLst>
          </p:cNvPr>
          <p:cNvCxnSpPr>
            <a:cxnSpLocks/>
            <a:stCxn id="33" idx="2"/>
            <a:endCxn id="13" idx="0"/>
          </p:cNvCxnSpPr>
          <p:nvPr/>
        </p:nvCxnSpPr>
        <p:spPr>
          <a:xfrm rot="16200000" flipH="1">
            <a:off x="2173388" y="3506091"/>
            <a:ext cx="621307" cy="8165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A676C9A6-3C4C-D28B-1AC5-5901A2F29CEF}"/>
              </a:ext>
            </a:extLst>
          </p:cNvPr>
          <p:cNvCxnSpPr>
            <a:cxnSpLocks/>
            <a:stCxn id="34" idx="2"/>
            <a:endCxn id="12" idx="0"/>
          </p:cNvCxnSpPr>
          <p:nvPr/>
        </p:nvCxnSpPr>
        <p:spPr>
          <a:xfrm rot="5400000">
            <a:off x="3133598" y="3514386"/>
            <a:ext cx="629878" cy="148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16">
            <a:extLst>
              <a:ext uri="{FF2B5EF4-FFF2-40B4-BE49-F238E27FC236}">
                <a16:creationId xmlns:a16="http://schemas.microsoft.com/office/drawing/2014/main" id="{C3C7DF24-33B2-3BDE-3F14-E99DE673C9D8}"/>
              </a:ext>
            </a:extLst>
          </p:cNvPr>
          <p:cNvSpPr/>
          <p:nvPr/>
        </p:nvSpPr>
        <p:spPr>
          <a:xfrm>
            <a:off x="4003682" y="4212303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1BC8C3-7A47-EE87-4A6F-FC098CD836E2}"/>
              </a:ext>
            </a:extLst>
          </p:cNvPr>
          <p:cNvSpPr txBox="1"/>
          <p:nvPr/>
        </p:nvSpPr>
        <p:spPr>
          <a:xfrm>
            <a:off x="1176018" y="3438418"/>
            <a:ext cx="17133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lookup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embeddings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2D039215-16BE-EB3F-248A-A91D895EBACE}"/>
              </a:ext>
            </a:extLst>
          </p:cNvPr>
          <p:cNvSpPr/>
          <p:nvPr/>
        </p:nvSpPr>
        <p:spPr>
          <a:xfrm>
            <a:off x="2581733" y="799631"/>
            <a:ext cx="553302" cy="19750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D398430-35FA-4DFE-6325-07857DF3E99C}"/>
              </a:ext>
            </a:extLst>
          </p:cNvPr>
          <p:cNvSpPr txBox="1"/>
          <p:nvPr/>
        </p:nvSpPr>
        <p:spPr>
          <a:xfrm>
            <a:off x="859142" y="4888331"/>
            <a:ext cx="73214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[Sun and </a:t>
            </a:r>
            <a:r>
              <a:rPr lang="en-US" sz="105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Iyyer</a:t>
            </a:r>
            <a:r>
              <a:rPr lang="en-US"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B64C34B5-6456-11CC-C0C6-5018B678D690}"/>
              </a:ext>
            </a:extLst>
          </p:cNvPr>
          <p:cNvSpPr/>
          <p:nvPr/>
        </p:nvSpPr>
        <p:spPr>
          <a:xfrm>
            <a:off x="1313074" y="1514182"/>
            <a:ext cx="1491788" cy="1023490"/>
          </a:xfrm>
          <a:prstGeom prst="roundRect">
            <a:avLst>
              <a:gd name="adj" fmla="val 10598"/>
            </a:avLst>
          </a:prstGeom>
          <a:solidFill>
            <a:srgbClr val="FFF2D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ctr"/>
            <a:endParaRPr lang="en-US" dirty="0">
              <a:latin typeface="Corbel" panose="020B0503020204020204" pitchFamily="34" charset="0"/>
            </a:endParaRPr>
          </a:p>
          <a:p>
            <a:pPr algn="r"/>
            <a:r>
              <a:rPr lang="en-US" sz="1100" dirty="0">
                <a:solidFill>
                  <a:schemeClr val="tx1"/>
                </a:solidFill>
                <a:latin typeface="Corbel" panose="020B0503020204020204" pitchFamily="34" charset="0"/>
              </a:rPr>
              <a:t>  </a:t>
            </a:r>
            <a:r>
              <a:rPr lang="en-US" sz="1100" dirty="0" err="1">
                <a:solidFill>
                  <a:schemeClr val="tx1"/>
                </a:solidFill>
                <a:latin typeface="Corbel" panose="020B0503020204020204" pitchFamily="34" charset="0"/>
              </a:rPr>
              <a:t>xN</a:t>
            </a:r>
            <a:endParaRPr lang="en-US" sz="11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ED32AAA-6BE8-7588-D14C-F2C03B3871FC}"/>
              </a:ext>
            </a:extLst>
          </p:cNvPr>
          <p:cNvSpPr/>
          <p:nvPr/>
        </p:nvSpPr>
        <p:spPr>
          <a:xfrm>
            <a:off x="1564236" y="1878521"/>
            <a:ext cx="1002860" cy="464000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Feed-Forward layer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4E4D07A1-28E9-F315-00DD-B058C69DFBEA}"/>
              </a:ext>
            </a:extLst>
          </p:cNvPr>
          <p:cNvSpPr/>
          <p:nvPr/>
        </p:nvSpPr>
        <p:spPr>
          <a:xfrm>
            <a:off x="303358" y="2864143"/>
            <a:ext cx="3511509" cy="453793"/>
          </a:xfrm>
          <a:prstGeom prst="roundRect">
            <a:avLst/>
          </a:prstGeom>
          <a:noFill/>
          <a:ln w="28575"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6189D742-7D74-27F1-8432-DB839E6FBC40}"/>
              </a:ext>
            </a:extLst>
          </p:cNvPr>
          <p:cNvCxnSpPr>
            <a:cxnSpLocks/>
            <a:stCxn id="65" idx="2"/>
            <a:endCxn id="69" idx="0"/>
          </p:cNvCxnSpPr>
          <p:nvPr/>
        </p:nvCxnSpPr>
        <p:spPr>
          <a:xfrm rot="5400000">
            <a:off x="1801579" y="2600056"/>
            <a:ext cx="521622" cy="6553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8C60F6E-78AE-6725-30E5-510FACDAC758}"/>
              </a:ext>
            </a:extLst>
          </p:cNvPr>
          <p:cNvSpPr txBox="1"/>
          <p:nvPr/>
        </p:nvSpPr>
        <p:spPr>
          <a:xfrm>
            <a:off x="164719" y="2610712"/>
            <a:ext cx="11285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spc="-11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concatenate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A360D71F-4FA3-173C-3DCA-7D5BBAB6842D}"/>
              </a:ext>
            </a:extLst>
          </p:cNvPr>
          <p:cNvCxnSpPr>
            <a:cxnSpLocks/>
            <a:stCxn id="64" idx="2"/>
            <a:endCxn id="67" idx="1"/>
          </p:cNvCxnSpPr>
          <p:nvPr/>
        </p:nvCxnSpPr>
        <p:spPr>
          <a:xfrm rot="5400000" flipH="1">
            <a:off x="1389299" y="1868004"/>
            <a:ext cx="839905" cy="499432"/>
          </a:xfrm>
          <a:prstGeom prst="bentConnector4">
            <a:avLst>
              <a:gd name="adj1" fmla="val 8749"/>
              <a:gd name="adj2" fmla="val 1280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2AD6DD-0FE0-EB38-8B66-E837222A4109}"/>
              </a:ext>
            </a:extLst>
          </p:cNvPr>
          <p:cNvSpPr/>
          <p:nvPr/>
        </p:nvSpPr>
        <p:spPr>
          <a:xfrm>
            <a:off x="1689084" y="1192510"/>
            <a:ext cx="741888" cy="199064"/>
          </a:xfrm>
          <a:prstGeom prst="roundRect">
            <a:avLst>
              <a:gd name="adj" fmla="val 10598"/>
            </a:avLst>
          </a:prstGeom>
          <a:solidFill>
            <a:srgbClr val="CDEC8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Linear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6402D78-9189-48BA-086B-C0605AB12DB8}"/>
              </a:ext>
            </a:extLst>
          </p:cNvPr>
          <p:cNvSpPr/>
          <p:nvPr/>
        </p:nvSpPr>
        <p:spPr>
          <a:xfrm>
            <a:off x="1689085" y="807421"/>
            <a:ext cx="741887" cy="207049"/>
          </a:xfrm>
          <a:prstGeom prst="roundRect">
            <a:avLst>
              <a:gd name="adj" fmla="val 10598"/>
            </a:avLst>
          </a:prstGeom>
          <a:solidFill>
            <a:srgbClr val="FACD9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Corbel" panose="020B0503020204020204" pitchFamily="34" charset="0"/>
              </a:rPr>
              <a:t>Softmax</a:t>
            </a:r>
            <a:endParaRPr lang="en-US" sz="12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B04B0C37-B3C4-1146-6BBA-7FFAD58BF479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814862" y="1633354"/>
            <a:ext cx="486947" cy="3387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0ED2D134-DBCA-0050-914F-ED7E5C21EF29}"/>
              </a:ext>
            </a:extLst>
          </p:cNvPr>
          <p:cNvCxnSpPr>
            <a:cxnSpLocks/>
            <a:stCxn id="15" idx="2"/>
            <a:endCxn id="10" idx="0"/>
          </p:cNvCxnSpPr>
          <p:nvPr/>
        </p:nvCxnSpPr>
        <p:spPr>
          <a:xfrm rot="5400000">
            <a:off x="1971009" y="1103490"/>
            <a:ext cx="178040" cy="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E2A748-E54C-AD9F-5184-844FECFF4C52}"/>
              </a:ext>
            </a:extLst>
          </p:cNvPr>
          <p:cNvGrpSpPr/>
          <p:nvPr/>
        </p:nvGrpSpPr>
        <p:grpSpPr>
          <a:xfrm>
            <a:off x="3136703" y="691033"/>
            <a:ext cx="1384431" cy="1016534"/>
            <a:chOff x="6053458" y="1801327"/>
            <a:chExt cx="1384431" cy="1016534"/>
          </a:xfrm>
        </p:grpSpPr>
        <p:pic>
          <p:nvPicPr>
            <p:cNvPr id="26" name="Picture 2" descr="Word frequency in titles of all articles with Frequency &gt;= 10 Figure 2... |  Download Scientific Diagram">
              <a:extLst>
                <a:ext uri="{FF2B5EF4-FFF2-40B4-BE49-F238E27FC236}">
                  <a16:creationId xmlns:a16="http://schemas.microsoft.com/office/drawing/2014/main" id="{75C188E8-D50C-E9B5-160C-ECFBAAE9FF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" t="8585" r="65769" b="30524"/>
            <a:stretch/>
          </p:blipFill>
          <p:spPr bwMode="auto">
            <a:xfrm rot="5400000">
              <a:off x="6500656" y="1979281"/>
              <a:ext cx="772768" cy="746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A86040-DDCA-876F-B778-5EEEAAE20F08}"/>
                </a:ext>
              </a:extLst>
            </p:cNvPr>
            <p:cNvSpPr txBox="1"/>
            <p:nvPr/>
          </p:nvSpPr>
          <p:spPr>
            <a:xfrm>
              <a:off x="6053458" y="1934927"/>
              <a:ext cx="512696" cy="88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mat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table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bed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desk</a:t>
              </a:r>
            </a:p>
            <a:p>
              <a:pPr algn="r">
                <a:lnSpc>
                  <a:spcPct val="150000"/>
                </a:lnSpc>
              </a:pPr>
              <a:r>
                <a:rPr lang="en-US" sz="700" dirty="0">
                  <a:latin typeface="Consolas" panose="020B0609020204030204" pitchFamily="49" charset="0"/>
                  <a:ea typeface="Tahoma" panose="020B0604030504040204" pitchFamily="34" charset="0"/>
                  <a:cs typeface="Consolas" panose="020B0609020204030204" pitchFamily="49" charset="0"/>
                </a:rPr>
                <a:t>chair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AE638C-2931-F7C5-3A19-C8FEF5E57741}"/>
                </a:ext>
              </a:extLst>
            </p:cNvPr>
            <p:cNvSpPr txBox="1"/>
            <p:nvPr/>
          </p:nvSpPr>
          <p:spPr>
            <a:xfrm>
              <a:off x="6579003" y="1801327"/>
              <a:ext cx="8588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Prob</a:t>
              </a:r>
            </a:p>
          </p:txBody>
        </p:sp>
      </p:grp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949095C4-80B7-5AFF-1FE5-1B9E0F43B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433" y="434019"/>
            <a:ext cx="4295608" cy="4454312"/>
          </a:xfrm>
        </p:spPr>
        <p:txBody>
          <a:bodyPr/>
          <a:lstStyle/>
          <a:p>
            <a:pPr marL="114300" indent="0" algn="ctr">
              <a:buNone/>
            </a:pPr>
            <a:r>
              <a:rPr lang="en-US" b="1" dirty="0"/>
              <a:t>Effect of window size: </a:t>
            </a:r>
          </a:p>
          <a:p>
            <a:pPr marL="114300" indent="0" algn="ctr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1800" b="1" dirty="0"/>
              <a:t>Fixed-</a:t>
            </a:r>
            <a:r>
              <a:rPr lang="en-US" sz="1800" b="1" dirty="0" err="1"/>
              <a:t>WindowLM</a:t>
            </a:r>
            <a:r>
              <a:rPr lang="en-US" sz="1800" b="1" dirty="0"/>
              <a:t> (NPLM)</a:t>
            </a:r>
            <a:r>
              <a:rPr lang="en-US" sz="1800" dirty="0"/>
              <a:t> is better than the </a:t>
            </a:r>
            <a:r>
              <a:rPr lang="en-US" sz="1800" b="1" dirty="0"/>
              <a:t>Transformer </a:t>
            </a:r>
            <a:r>
              <a:rPr lang="en-US" sz="1800" dirty="0"/>
              <a:t>(will see them in 2 weeks!)</a:t>
            </a:r>
            <a:r>
              <a:rPr lang="en-US" sz="1800" b="1" dirty="0"/>
              <a:t> </a:t>
            </a:r>
            <a:r>
              <a:rPr lang="en-US" sz="1800" dirty="0"/>
              <a:t>with short prefixes but worse on longer ones.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05D92EAE-DECF-B40B-35CE-92F4CAF30DE8}"/>
              </a:ext>
            </a:extLst>
          </p:cNvPr>
          <p:cNvSpPr/>
          <p:nvPr/>
        </p:nvSpPr>
        <p:spPr>
          <a:xfrm>
            <a:off x="1559536" y="1611658"/>
            <a:ext cx="1002860" cy="172217"/>
          </a:xfrm>
          <a:prstGeom prst="roundRect">
            <a:avLst>
              <a:gd name="adj" fmla="val 10598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rbel" panose="020B0503020204020204" pitchFamily="34" charset="0"/>
              </a:rPr>
              <a:t>Add &amp; Norm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49C56A9-BAE6-F3DC-32C0-9D70D9E8D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4" t="3123" r="6648" b="27898"/>
          <a:stretch/>
        </p:blipFill>
        <p:spPr>
          <a:xfrm>
            <a:off x="4803867" y="989772"/>
            <a:ext cx="3953714" cy="21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1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B358D4-6992-CDBB-91AD-065A8255D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E24B-099C-6042-2184-58FFA029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Fixed-Window LM in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FDCD7-A829-918E-CB78-35235B7D0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5" dirty="0">
                <a:latin typeface="Corbel" panose="020B0503020204020204" pitchFamily="34" charset="0"/>
                <a:cs typeface="Calibri"/>
              </a:rPr>
              <a:t>Fixed-Window LM</a:t>
            </a:r>
            <a:r>
              <a:rPr lang="en-US" spc="-1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pc="-5" dirty="0">
                <a:latin typeface="Corbel" panose="020B0503020204020204" pitchFamily="34" charset="0"/>
                <a:cs typeface="Calibri"/>
              </a:rPr>
              <a:t>trained on Wikipedia:</a:t>
            </a:r>
            <a:endParaRPr lang="en-US" dirty="0">
              <a:latin typeface="Corbel" panose="020B0503020204020204" pitchFamily="34" charset="0"/>
              <a:cs typeface="Calibri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F6E9B-ED14-1FC5-821D-D8379ADF8AD3}"/>
              </a:ext>
            </a:extLst>
          </p:cNvPr>
          <p:cNvSpPr txBox="1"/>
          <p:nvPr/>
        </p:nvSpPr>
        <p:spPr>
          <a:xfrm>
            <a:off x="612648" y="2175162"/>
            <a:ext cx="79369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92929"/>
                </a:solidFill>
                <a:effectLst/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TBD</a:t>
            </a:r>
            <a:endParaRPr lang="en-US" sz="1800" dirty="0">
              <a:latin typeface="Consolas" panose="020B0609020204030204" pitchFamily="49" charset="0"/>
              <a:ea typeface="Tahoma" panose="020B060403050404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A95B9-5E60-CACE-1FCA-35345DD27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01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4BC4C-58D6-2A7F-338A-E6B56903F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EDEE2-7A9D-2B33-2AB3-879C6615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54" y="107119"/>
            <a:ext cx="8610081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Changed from N-Gram LMs to Neural LMs?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CDCB9-F3FE-AC91-0DCA-8F149DB3B5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What is the source of Neural LM’s </a:t>
            </a:r>
            <a:r>
              <a:rPr lang="en-US" dirty="0">
                <a:solidFill>
                  <a:srgbClr val="C00000"/>
                </a:solidFill>
              </a:rPr>
              <a:t>strength</a:t>
            </a:r>
            <a:r>
              <a:rPr lang="en-US" dirty="0"/>
              <a:t>? </a:t>
            </a:r>
          </a:p>
          <a:p>
            <a:r>
              <a:rPr lang="en-US" dirty="0"/>
              <a:t>Why </a:t>
            </a:r>
            <a:r>
              <a:rPr lang="en-US" dirty="0">
                <a:solidFill>
                  <a:srgbClr val="C00000"/>
                </a:solidFill>
              </a:rPr>
              <a:t>sparsity </a:t>
            </a:r>
            <a:r>
              <a:rPr lang="en-US" dirty="0"/>
              <a:t>is less of an issue for Neural LMs? </a:t>
            </a:r>
          </a:p>
          <a:p>
            <a:endParaRPr lang="en-US" dirty="0"/>
          </a:p>
          <a:p>
            <a:r>
              <a:rPr lang="en-US" b="1" dirty="0"/>
              <a:t>Answer:</a:t>
            </a:r>
            <a:r>
              <a:rPr lang="en-US" dirty="0"/>
              <a:t> In n-grams, we treat all prefixes independently of each other! (even those that are semantically similar)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FA45F-D4EF-D2DE-7FC5-969E572BA6AA}"/>
              </a:ext>
            </a:extLst>
          </p:cNvPr>
          <p:cNvSpPr txBox="1"/>
          <p:nvPr/>
        </p:nvSpPr>
        <p:spPr>
          <a:xfrm>
            <a:off x="361381" y="2988531"/>
            <a:ext cx="4514706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students opened their ___ </a:t>
            </a:r>
          </a:p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pupils opened their ___ </a:t>
            </a:r>
          </a:p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scholars opened their ___ </a:t>
            </a:r>
          </a:p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undergraduates opened their ___ </a:t>
            </a:r>
          </a:p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students turned the pages of their ___ students attentively perused their ___ </a:t>
            </a:r>
          </a:p>
          <a:p>
            <a:r>
              <a:rPr lang="en-US" sz="16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E63CA-9F67-B6D1-06E6-EFBB5BD91D9D}"/>
              </a:ext>
            </a:extLst>
          </p:cNvPr>
          <p:cNvSpPr txBox="1"/>
          <p:nvPr/>
        </p:nvSpPr>
        <p:spPr>
          <a:xfrm>
            <a:off x="5231990" y="3034108"/>
            <a:ext cx="3348040" cy="1724727"/>
          </a:xfrm>
          <a:prstGeom prst="wedgeRoundRectCallout">
            <a:avLst>
              <a:gd name="adj1" fmla="val -59181"/>
              <a:gd name="adj2" fmla="val -22420"/>
              <a:gd name="adj3" fmla="val 16667"/>
            </a:avLst>
          </a:prstGeom>
          <a:solidFill>
            <a:srgbClr val="DCECFF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marL="165100" marR="157480" algn="ctr">
              <a:lnSpc>
                <a:spcPct val="101899"/>
              </a:lnSpc>
              <a:spcBef>
                <a:spcPts val="245"/>
              </a:spcBef>
            </a:pPr>
            <a:r>
              <a:rPr lang="en-US" sz="2000" dirty="0">
                <a:latin typeface="Corbel" panose="020B0503020204020204" pitchFamily="34" charset="0"/>
                <a:cs typeface="Tahoma" panose="020B0604030504040204" pitchFamily="34" charset="0"/>
              </a:rPr>
              <a:t>Neural LMs are able to share information across these semantically-similar prefixes and overcome the sparsity issue. </a:t>
            </a:r>
          </a:p>
        </p:txBody>
      </p:sp>
    </p:spTree>
    <p:extLst>
      <p:ext uri="{BB962C8B-B14F-4D97-AF65-F5344CB8AC3E}">
        <p14:creationId xmlns:p14="http://schemas.microsoft.com/office/powerpoint/2010/main" val="2734118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E7B6AA9-E748-168D-65CD-CC43C2E85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D4790-2B81-32F9-046B-68BC0BCA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Best of both worlds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7E9C7-8D42-79A7-72B2-570CBA06D9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n-grams are easy to compute for small ”n”. </a:t>
            </a:r>
          </a:p>
          <a:p>
            <a:r>
              <a:rPr lang="en-US" dirty="0">
                <a:solidFill>
                  <a:schemeClr val="tx1"/>
                </a:solidFill>
              </a:rPr>
              <a:t>Why waste energy to make neural-LMs [re]learn these statistics? </a:t>
            </a:r>
          </a:p>
          <a:p>
            <a:r>
              <a:rPr lang="en-US" dirty="0">
                <a:solidFill>
                  <a:schemeClr val="tx1"/>
                </a:solidFill>
              </a:rPr>
              <a:t>Li et al. 2022 propose learning neural LMs to fits the residual between an n-gram LM and real-data distribution. </a:t>
            </a:r>
          </a:p>
          <a:p>
            <a:r>
              <a:rPr lang="en-US" dirty="0">
                <a:solidFill>
                  <a:schemeClr val="tx1"/>
                </a:solidFill>
              </a:rPr>
              <a:t>Allows the neural part to focus on the deeper understanding of language.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AD86C-3897-5811-70EA-6FB7895E0213}"/>
              </a:ext>
            </a:extLst>
          </p:cNvPr>
          <p:cNvSpPr txBox="1"/>
          <p:nvPr/>
        </p:nvSpPr>
        <p:spPr>
          <a:xfrm>
            <a:off x="1835194" y="4897279"/>
            <a:ext cx="61354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N-gram Is Back: Residual Learning of Neural Text Generation with n-gram Language Model, Li et al. 2022</a:t>
            </a:r>
            <a:r>
              <a:rPr lang="en-US" sz="10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E329298-0886-4E76-33F3-CC9B35D67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6" b="22469"/>
          <a:stretch/>
        </p:blipFill>
        <p:spPr>
          <a:xfrm>
            <a:off x="468118" y="2636872"/>
            <a:ext cx="8108907" cy="21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98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49CE7-55CE-7F66-695F-98E0842F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C299D-161D-1D85-390A-FD63B0052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601C2-D8BC-A277-C125-9AFABC994F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Language Modeling (LM)</a:t>
            </a:r>
            <a:r>
              <a:rPr lang="en-US" dirty="0"/>
              <a:t>, a probabilistic model of language</a:t>
            </a:r>
          </a:p>
          <a:p>
            <a:r>
              <a:rPr lang="en-US" dirty="0">
                <a:solidFill>
                  <a:srgbClr val="C00000"/>
                </a:solidFill>
              </a:rPr>
              <a:t>N-gram models</a:t>
            </a:r>
            <a:r>
              <a:rPr lang="en-US" dirty="0"/>
              <a:t> (~1980 to early 2000’s)</a:t>
            </a:r>
          </a:p>
          <a:p>
            <a:pPr lvl="1"/>
            <a:r>
              <a:rPr lang="en-US" dirty="0"/>
              <a:t>Difficult to scale to large n’s </a:t>
            </a:r>
          </a:p>
          <a:p>
            <a:r>
              <a:rPr lang="en-US" sz="1600" dirty="0">
                <a:solidFill>
                  <a:srgbClr val="C00000"/>
                </a:solidFill>
              </a:rPr>
              <a:t>Fixed-window Neural LM: </a:t>
            </a:r>
            <a:r>
              <a:rPr lang="en-US" sz="1600" dirty="0">
                <a:solidFill>
                  <a:schemeClr val="tx1"/>
                </a:solidFill>
              </a:rPr>
              <a:t>first of many LMs we will see in this class</a:t>
            </a:r>
            <a:endParaRPr lang="en-US" dirty="0"/>
          </a:p>
          <a:p>
            <a:pPr lvl="1"/>
            <a:r>
              <a:rPr lang="en-US" dirty="0"/>
              <a:t>Stronger than n-gram LMs </a:t>
            </a:r>
          </a:p>
          <a:p>
            <a:pPr lvl="1"/>
            <a:r>
              <a:rPr lang="en-US" dirty="0"/>
              <a:t>But still fail at capturing longer contexts </a:t>
            </a:r>
          </a:p>
          <a:p>
            <a:pPr lvl="1"/>
            <a:endParaRPr lang="en-US" dirty="0"/>
          </a:p>
          <a:p>
            <a:r>
              <a:rPr lang="en-US" b="1" dirty="0"/>
              <a:t>Next:</a:t>
            </a:r>
            <a:r>
              <a:rPr lang="en-US" dirty="0"/>
              <a:t> other architectural alternatives.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3921C30-FFEC-FCFB-74A2-533E7F7A4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4" t="3123" r="6648" b="27898"/>
          <a:stretch/>
        </p:blipFill>
        <p:spPr>
          <a:xfrm>
            <a:off x="5190286" y="3019549"/>
            <a:ext cx="3953714" cy="21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40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C4AAA-D992-433E-A777-49C45CB1F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76DD8E-3A63-5FDE-219B-9A93F57571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600" dirty="0"/>
              <a:t>Atomic Units </a:t>
            </a:r>
            <a:br>
              <a:rPr lang="en-US" sz="6600" dirty="0"/>
            </a:br>
            <a:r>
              <a:rPr lang="en-US" sz="6600" dirty="0"/>
              <a:t>of Language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E37A5-AE5B-037E-A7CA-03C7BF4159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8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229393"/>
            <a:ext cx="8578733" cy="2402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The cat sat on the mat.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7C7AB-C835-782F-E605-797541D6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72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148346"/>
            <a:ext cx="8578733" cy="1070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The cat sat on the mat.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7C7AB-C835-782F-E605-797541D6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76884D-684C-F07B-B281-7275A8E509E2}"/>
              </a:ext>
            </a:extLst>
          </p:cNvPr>
          <p:cNvSpPr txBox="1">
            <a:spLocks/>
          </p:cNvSpPr>
          <p:nvPr/>
        </p:nvSpPr>
        <p:spPr>
          <a:xfrm>
            <a:off x="236562" y="1078174"/>
            <a:ext cx="8766398" cy="386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buFont typeface="Corbel"/>
              <a:buNone/>
            </a:pPr>
            <a:r>
              <a:rPr lang="en-US" dirty="0"/>
              <a:t>words split based on white space?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Font typeface="Corbel"/>
              <a:buNone/>
            </a:pP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BOS, The, cat, sat, on, the, mat, ., EOS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characters?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BOS, T, h, e, SPACE, c, a, t, SPACE, s, …</a:t>
            </a:r>
            <a:b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/>
              <a:t>bytes??!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011000010111000001110000011011000110010101100001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1110000011100000110110001100101011000010111000 …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880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1FDAB-D6D2-2456-F626-25E621A0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148346"/>
            <a:ext cx="8578733" cy="1070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  The cat sat on the mat.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7C7AB-C835-782F-E605-797541D6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76884D-684C-F07B-B281-7275A8E509E2}"/>
              </a:ext>
            </a:extLst>
          </p:cNvPr>
          <p:cNvSpPr txBox="1">
            <a:spLocks/>
          </p:cNvSpPr>
          <p:nvPr/>
        </p:nvSpPr>
        <p:spPr>
          <a:xfrm>
            <a:off x="236562" y="1078174"/>
            <a:ext cx="8766398" cy="3862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tx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indent="0">
              <a:buFont typeface="Corbel"/>
              <a:buNone/>
            </a:pPr>
            <a:r>
              <a:rPr lang="en-US" dirty="0"/>
              <a:t>words split based on white space?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Font typeface="Corbel"/>
              <a:buNone/>
            </a:pP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BOS, The, cat, sat, on, the, mat, ., EOS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characters?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BOS, T, h, e, SPACE, c, a, t, SPACE, s, …</a:t>
            </a:r>
            <a:b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2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/>
              <a:t>bytes??!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011000010111000001110000011011000110010101100001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1110000011100000110110001100101011000010111000 …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0FED5F-1CE7-2FE7-BA4F-BC17E43B4852}"/>
              </a:ext>
            </a:extLst>
          </p:cNvPr>
          <p:cNvSpPr/>
          <p:nvPr/>
        </p:nvSpPr>
        <p:spPr>
          <a:xfrm>
            <a:off x="861982" y="1530019"/>
            <a:ext cx="7456445" cy="16834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Which one should we use as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the atomic building blocks</a:t>
            </a:r>
            <a:r>
              <a:rPr lang="en-US" sz="3200" dirty="0">
                <a:solidFill>
                  <a:schemeClr val="tx1"/>
                </a:solidFill>
                <a:latin typeface="Corbel" panose="020B0503020204020204" pitchFamily="34" charset="0"/>
              </a:rPr>
              <a:t> for modeling language? 🤔</a:t>
            </a:r>
          </a:p>
        </p:txBody>
      </p:sp>
    </p:spTree>
    <p:extLst>
      <p:ext uri="{BB962C8B-B14F-4D97-AF65-F5344CB8AC3E}">
        <p14:creationId xmlns:p14="http://schemas.microsoft.com/office/powerpoint/2010/main" val="278451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3289F-C8F0-8A45-701E-EBB8065E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Neural Nets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820B8-98FB-6FCC-E07E-2AC4339C6D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 powerful function-approximation tool. </a:t>
            </a:r>
          </a:p>
          <a:p>
            <a:endParaRPr lang="en-US" dirty="0"/>
          </a:p>
          <a:p>
            <a:r>
              <a:rPr lang="en-US" dirty="0"/>
              <a:t>Can be trained efficiently via Backpropagation. </a:t>
            </a:r>
          </a:p>
          <a:p>
            <a:endParaRPr lang="en-US" dirty="0"/>
          </a:p>
          <a:p>
            <a:r>
              <a:rPr lang="en-US" dirty="0"/>
              <a:t>Out focus here: how to use NNs for language modeling. </a:t>
            </a:r>
          </a:p>
        </p:txBody>
      </p:sp>
      <p:pic>
        <p:nvPicPr>
          <p:cNvPr id="4" name="Picture 3" descr="A diagram of a network&#10;&#10;Description automatically generated">
            <a:extLst>
              <a:ext uri="{FF2B5EF4-FFF2-40B4-BE49-F238E27FC236}">
                <a16:creationId xmlns:a16="http://schemas.microsoft.com/office/drawing/2014/main" id="{7D8685F9-86C4-B610-F0E7-E7E94689E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942" y="127893"/>
            <a:ext cx="2406059" cy="16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60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612C-2FBD-2853-DD70-064871E4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Cost of Using </a:t>
            </a:r>
            <a:r>
              <a:rPr lang="en-US" dirty="0">
                <a:solidFill>
                  <a:srgbClr val="C00000"/>
                </a:solidFill>
              </a:rPr>
              <a:t>Word</a:t>
            </a:r>
            <a:r>
              <a:rPr lang="en-US" dirty="0"/>
              <a:t> Units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D93FD-84F6-943B-4DAF-E6EA2CDFA1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happens when we encounter a word at test time that </a:t>
            </a:r>
            <a:r>
              <a:rPr lang="en-US" dirty="0">
                <a:solidFill>
                  <a:srgbClr val="C00000"/>
                </a:solidFill>
              </a:rPr>
              <a:t>we’ve never seen in our training data</a:t>
            </a:r>
            <a:r>
              <a:rPr lang="en-US" dirty="0"/>
              <a:t>?</a:t>
            </a:r>
          </a:p>
          <a:p>
            <a:pPr lvl="1"/>
            <a:r>
              <a:rPr lang="en-US" i="1" dirty="0"/>
              <a:t>Loquacious:</a:t>
            </a:r>
            <a:endParaRPr lang="en-US" dirty="0"/>
          </a:p>
          <a:p>
            <a:pPr lvl="1"/>
            <a:r>
              <a:rPr lang="en-US" i="1" dirty="0"/>
              <a:t>Omnishambles:</a:t>
            </a:r>
            <a:endParaRPr lang="en-US" dirty="0"/>
          </a:p>
          <a:p>
            <a:pPr lvl="1"/>
            <a:r>
              <a:rPr lang="en-US" i="1" dirty="0"/>
              <a:t>COVID-19:</a:t>
            </a:r>
            <a:r>
              <a:rPr lang="en-US" dirty="0"/>
              <a:t> was unseen until 2020! </a:t>
            </a:r>
          </a:p>
          <a:p>
            <a:pPr lvl="1"/>
            <a:r>
              <a:rPr lang="en-US" dirty="0" err="1"/>
              <a:t>Acknowleadgement</a:t>
            </a:r>
            <a:r>
              <a:rPr lang="en-US" dirty="0"/>
              <a:t>: incorrect spelling of “Acknowledgement”</a:t>
            </a:r>
          </a:p>
          <a:p>
            <a:r>
              <a:rPr lang="en-US" dirty="0"/>
              <a:t>What about relevant words?: “dog” vs “dogs”; ”run” vs “running” </a:t>
            </a:r>
          </a:p>
          <a:p>
            <a:r>
              <a:rPr lang="en-US" dirty="0"/>
              <a:t>We would need a </a:t>
            </a:r>
            <a:r>
              <a:rPr lang="en-US" dirty="0">
                <a:solidFill>
                  <a:srgbClr val="C00000"/>
                </a:solidFill>
              </a:rPr>
              <a:t>very large </a:t>
            </a:r>
            <a:r>
              <a:rPr lang="en-US" dirty="0"/>
              <a:t>vocabulary to capture common words in a language. </a:t>
            </a:r>
          </a:p>
          <a:p>
            <a:pPr lvl="1"/>
            <a:r>
              <a:rPr lang="en-US" dirty="0"/>
              <a:t>Very large vocabulary size makes training difficult </a:t>
            </a:r>
          </a:p>
          <a:p>
            <a:r>
              <a:rPr lang="en-US" dirty="0"/>
              <a:t>What happens with words that we haven’t seen before?</a:t>
            </a:r>
          </a:p>
          <a:p>
            <a:pPr lvl="1"/>
            <a:r>
              <a:rPr lang="en-US" dirty="0"/>
              <a:t>With </a:t>
            </a:r>
            <a:r>
              <a:rPr lang="en-US" dirty="0">
                <a:solidFill>
                  <a:srgbClr val="C00000"/>
                </a:solidFill>
              </a:rPr>
              <a:t>word level </a:t>
            </a:r>
            <a:r>
              <a:rPr lang="en-US" dirty="0"/>
              <a:t>tokenization, we have </a:t>
            </a:r>
            <a:r>
              <a:rPr lang="en-US" dirty="0">
                <a:solidFill>
                  <a:srgbClr val="C00000"/>
                </a:solidFill>
              </a:rPr>
              <a:t>no way of understanding an unseen word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Also, not all languages have spaces between words like English!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B76BE-41EF-965A-7C7A-FDED2D8E6A42}"/>
              </a:ext>
            </a:extLst>
          </p:cNvPr>
          <p:cNvSpPr txBox="1"/>
          <p:nvPr/>
        </p:nvSpPr>
        <p:spPr>
          <a:xfrm>
            <a:off x="2323918" y="176558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Tending to talk a great deal; talkative.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16ADD-FE25-7C95-0FD9-382927FF8872}"/>
              </a:ext>
            </a:extLst>
          </p:cNvPr>
          <p:cNvSpPr txBox="1"/>
          <p:nvPr/>
        </p:nvSpPr>
        <p:spPr>
          <a:xfrm>
            <a:off x="2498483" y="1996332"/>
            <a:ext cx="67579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A situation that has been mismanaged, due to blunders and miscalculations.</a:t>
            </a:r>
          </a:p>
        </p:txBody>
      </p:sp>
    </p:spTree>
    <p:extLst>
      <p:ext uri="{BB962C8B-B14F-4D97-AF65-F5344CB8AC3E}">
        <p14:creationId xmlns:p14="http://schemas.microsoft.com/office/powerpoint/2010/main" val="4240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9FD4-BDE4-0A2E-D97A-EAF3C0DF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Cost of Using </a:t>
            </a:r>
            <a:r>
              <a:rPr lang="en-US" dirty="0">
                <a:solidFill>
                  <a:srgbClr val="C00000"/>
                </a:solidFill>
              </a:rPr>
              <a:t>Character</a:t>
            </a:r>
            <a:r>
              <a:rPr lang="en-US" dirty="0"/>
              <a:t> Units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B728B-7D43-2DFB-5BE5-3CD08C7F80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What if we use </a:t>
            </a:r>
            <a:r>
              <a:rPr lang="en-US" dirty="0">
                <a:solidFill>
                  <a:srgbClr val="C00000"/>
                </a:solidFill>
              </a:rPr>
              <a:t>characters</a:t>
            </a:r>
            <a:r>
              <a:rPr lang="en-US" dirty="0"/>
              <a:t>? </a:t>
            </a:r>
          </a:p>
          <a:p>
            <a:endParaRPr lang="en-US" dirty="0"/>
          </a:p>
          <a:p>
            <a:r>
              <a:rPr lang="en-US" b="1" dirty="0"/>
              <a:t>Pro: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(1) </a:t>
            </a:r>
            <a:r>
              <a:rPr lang="en-US" dirty="0">
                <a:solidFill>
                  <a:srgbClr val="C00000"/>
                </a:solidFill>
              </a:rPr>
              <a:t>small vocabulary</a:t>
            </a:r>
            <a:r>
              <a:rPr lang="en-US" dirty="0"/>
              <a:t>, just the number </a:t>
            </a:r>
            <a:br>
              <a:rPr lang="en-US" dirty="0"/>
            </a:br>
            <a:r>
              <a:rPr lang="en-US" dirty="0"/>
              <a:t>of unique characters in the training data.</a:t>
            </a:r>
          </a:p>
          <a:p>
            <a:pPr lvl="1"/>
            <a:r>
              <a:rPr lang="en-US" dirty="0"/>
              <a:t>(2) fewer out-of-vocabulary tokens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Cost: </a:t>
            </a:r>
            <a:r>
              <a:rPr lang="en-US" dirty="0">
                <a:solidFill>
                  <a:srgbClr val="C00000"/>
                </a:solidFill>
              </a:rPr>
              <a:t>much longer input sequences </a:t>
            </a:r>
            <a:endParaRPr lang="en-US" dirty="0"/>
          </a:p>
          <a:p>
            <a:pPr lvl="1"/>
            <a:r>
              <a:rPr lang="en-US" dirty="0"/>
              <a:t>As we discussed, modeling long-range </a:t>
            </a:r>
            <a:br>
              <a:rPr lang="en-US" dirty="0"/>
            </a:br>
            <a:r>
              <a:rPr lang="en-US" dirty="0"/>
              <a:t>dependences is very challenging. </a:t>
            </a:r>
          </a:p>
          <a:p>
            <a:pPr lvl="1"/>
            <a:r>
              <a:rPr lang="en-US" dirty="0"/>
              <a:t>Representing long sequences is </a:t>
            </a:r>
            <a:br>
              <a:rPr lang="en-US" dirty="0"/>
            </a:br>
            <a:r>
              <a:rPr lang="en-US" dirty="0"/>
              <a:t>computationally costly.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ABCDE17-C227-9A77-F331-479110311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282" y="1390650"/>
            <a:ext cx="4304205" cy="30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7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9ED0-DD88-AB15-C0D3-5FB8BACA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Subword</a:t>
            </a:r>
            <a:r>
              <a:rPr lang="en-US" dirty="0"/>
              <a:t> Tokenization: A Middle 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13FA0-656F-02E9-7795-B341EC5682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Breaks words into smaller units that are indicative of their morphological construction.</a:t>
            </a:r>
          </a:p>
          <a:p>
            <a:pPr lvl="1"/>
            <a:r>
              <a:rPr lang="en-US" sz="1400" dirty="0"/>
              <a:t>Developed for machine translation (</a:t>
            </a:r>
            <a:r>
              <a:rPr lang="en-US" sz="1400" dirty="0" err="1"/>
              <a:t>Sennrich</a:t>
            </a:r>
            <a:r>
              <a:rPr lang="en-US" sz="1400" dirty="0"/>
              <a:t> et al. 2016)</a:t>
            </a:r>
            <a:br>
              <a:rPr lang="en-US" sz="1400" dirty="0"/>
            </a:br>
            <a:endParaRPr lang="en-US" sz="1400" dirty="0"/>
          </a:p>
          <a:p>
            <a:r>
              <a:rPr lang="en-US" dirty="0" err="1">
                <a:effectLst/>
                <a:latin typeface="Calibri" panose="020F0502020204030204" pitchFamily="34" charset="0"/>
              </a:rPr>
              <a:t>Subword</a:t>
            </a:r>
            <a:r>
              <a:rPr lang="en-US" dirty="0">
                <a:effectLst/>
                <a:latin typeface="Calibri" panose="020F0502020204030204" pitchFamily="34" charset="0"/>
              </a:rPr>
              <a:t> tokenization is the best of both worlds </a:t>
            </a:r>
            <a:endParaRPr lang="en-US" dirty="0">
              <a:latin typeface="ArialMT"/>
            </a:endParaRPr>
          </a:p>
          <a:p>
            <a:pPr lvl="1"/>
            <a:r>
              <a:rPr lang="en-US" dirty="0">
                <a:effectLst/>
                <a:latin typeface="Calibri" panose="020F0502020204030204" pitchFamily="34" charset="0"/>
              </a:rPr>
              <a:t>Common words are preserved in the vocabulary </a:t>
            </a:r>
            <a:endParaRPr lang="en-US" sz="1400" dirty="0">
              <a:effectLst/>
            </a:endParaRPr>
          </a:p>
          <a:p>
            <a:pPr lvl="1"/>
            <a:r>
              <a:rPr lang="en-US" dirty="0">
                <a:effectLst/>
                <a:latin typeface="Calibri" panose="020F0502020204030204" pitchFamily="34" charset="0"/>
              </a:rPr>
              <a:t>Less common words are broken down into sub-words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n-US" dirty="0">
                <a:effectLst/>
                <a:latin typeface="Calibri" panose="020F0502020204030204" pitchFamily="34" charset="0"/>
              </a:rPr>
              <a:t>This handles the problem of unseen words and large vocabulary size </a:t>
            </a:r>
            <a:endParaRPr lang="en-US" sz="1400" dirty="0"/>
          </a:p>
          <a:p>
            <a:pPr marL="114300" indent="0">
              <a:buNone/>
            </a:pPr>
            <a:endParaRPr lang="en-US" sz="1400" dirty="0"/>
          </a:p>
          <a:p>
            <a:r>
              <a:rPr lang="en-US" sz="1400" dirty="0"/>
              <a:t>Dominantly used in modern language models (BERT, T5, GPT, …)</a:t>
            </a:r>
          </a:p>
          <a:p>
            <a:r>
              <a:rPr lang="en-US" sz="1400" dirty="0"/>
              <a:t>Relies on a simple algorithm called byte pair encoding (Gage, 1994)</a:t>
            </a: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18F7A-DF14-215A-9190-3401A00F4217}"/>
              </a:ext>
            </a:extLst>
          </p:cNvPr>
          <p:cNvSpPr txBox="1"/>
          <p:nvPr/>
        </p:nvSpPr>
        <p:spPr>
          <a:xfrm>
            <a:off x="2870373" y="4850247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3E625-35BB-FE38-EBEA-3BBB9F12A5B8}"/>
              </a:ext>
            </a:extLst>
          </p:cNvPr>
          <p:cNvSpPr txBox="1"/>
          <p:nvPr/>
        </p:nvSpPr>
        <p:spPr>
          <a:xfrm>
            <a:off x="1835811" y="4654839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FD5B734-E53C-96F9-EF78-D40AA25D7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691" y="1691884"/>
            <a:ext cx="2590800" cy="11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8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FA3319C-C4CD-22A1-4A22-CA5574EFA18E}"/>
              </a:ext>
            </a:extLst>
          </p:cNvPr>
          <p:cNvSpPr txBox="1"/>
          <p:nvPr/>
        </p:nvSpPr>
        <p:spPr>
          <a:xfrm>
            <a:off x="287929" y="221590"/>
            <a:ext cx="8493103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A626A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transformers </a:t>
            </a:r>
            <a:r>
              <a:rPr lang="en-US" sz="1800" dirty="0">
                <a:solidFill>
                  <a:srgbClr val="A626A4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import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AutoTokenizer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tokenizer =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AutoTokenizer.from_pretrained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800" dirty="0" err="1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bert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-base-cased"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sequence =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"Using a Transformer network is simple"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sz="1800" dirty="0">
                <a:solidFill>
                  <a:srgbClr val="C1840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print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tokenizer.tokenize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(sequence))</a:t>
            </a:r>
          </a:p>
          <a:p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'Using'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'a</a:t>
            </a:r>
            <a:r>
              <a:rPr lang="en-US" sz="180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‘Transform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'##er'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'network'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'is'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'simple’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58256-B48D-37EB-79B9-DB70AA603C41}"/>
              </a:ext>
            </a:extLst>
          </p:cNvPr>
          <p:cNvSpPr txBox="1"/>
          <p:nvPr/>
        </p:nvSpPr>
        <p:spPr>
          <a:xfrm>
            <a:off x="287928" y="3451236"/>
            <a:ext cx="8493102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tokenizer =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AutoTokenizer.from_pretrained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"albert-base-v1"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sequence =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"Using a Transformer network is simple"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sz="1800" dirty="0">
                <a:solidFill>
                  <a:srgbClr val="C1840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print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tokenizer.tokenize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(sequence))</a:t>
            </a:r>
          </a:p>
          <a:p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‘_using'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‘_a'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‘_transform'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'er'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‘_network'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‘_is'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800" dirty="0">
                <a:solidFill>
                  <a:srgbClr val="50A14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‘_simple’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6DF63-E5E1-AE2B-BD84-1D74C9717415}"/>
              </a:ext>
            </a:extLst>
          </p:cNvPr>
          <p:cNvSpPr txBox="1"/>
          <p:nvPr/>
        </p:nvSpPr>
        <p:spPr>
          <a:xfrm>
            <a:off x="287927" y="2391327"/>
            <a:ext cx="8493103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1840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print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tokenizer.convert_tokens_to_ids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(tokens))</a:t>
            </a:r>
          </a:p>
          <a:p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[7993, 170, 13809, 23763, 2443, 1110, 3014]</a:t>
            </a:r>
          </a:p>
        </p:txBody>
      </p:sp>
    </p:spTree>
    <p:extLst>
      <p:ext uri="{BB962C8B-B14F-4D97-AF65-F5344CB8AC3E}">
        <p14:creationId xmlns:p14="http://schemas.microsoft.com/office/powerpoint/2010/main" val="3002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DF94-D7FC-2BDA-FB83-62C0B6CA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GPT3/4’s Tokenizer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CFF53-86DE-B8B1-E678-830DCB5305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400B7-5789-02AB-A978-7D99C565FCE5}"/>
              </a:ext>
            </a:extLst>
          </p:cNvPr>
          <p:cNvSpPr txBox="1"/>
          <p:nvPr/>
        </p:nvSpPr>
        <p:spPr>
          <a:xfrm>
            <a:off x="2286000" y="47403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https://platform.openai.com/tokenizer</a:t>
            </a:r>
            <a:r>
              <a:rPr lang="en-US" dirty="0"/>
              <a:t> </a:t>
            </a:r>
          </a:p>
        </p:txBody>
      </p:sp>
      <p:pic>
        <p:nvPicPr>
          <p:cNvPr id="9" name="Picture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3B8AB97A-784F-FDD2-3606-2914F4AE1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610" y="1228595"/>
            <a:ext cx="6122780" cy="351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34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73CC-22EB-00A8-AB85-298F839B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Tokenization Pipeline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D4AE-E152-D2AC-A0BB-01FFD0919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Strip extra spaces </a:t>
            </a:r>
          </a:p>
          <a:p>
            <a:r>
              <a:rPr lang="en-US" dirty="0"/>
              <a:t>Unicode normalization, …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BB0C3E-25AF-3322-6E42-5D872660A84A}"/>
              </a:ext>
            </a:extLst>
          </p:cNvPr>
          <p:cNvGraphicFramePr/>
          <p:nvPr/>
        </p:nvGraphicFramePr>
        <p:xfrm>
          <a:off x="311700" y="1076611"/>
          <a:ext cx="8406038" cy="125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29670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73CC-22EB-00A8-AB85-298F839B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Tokenization Pipeline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D4AE-E152-D2AC-A0BB-01FFD0919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White spaces between words and sentences </a:t>
            </a:r>
          </a:p>
          <a:p>
            <a:r>
              <a:rPr lang="en-US" dirty="0"/>
              <a:t>Punctuations </a:t>
            </a:r>
          </a:p>
          <a:p>
            <a:r>
              <a:rPr lang="en-US" dirty="0"/>
              <a:t>…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BB0C3E-25AF-3322-6E42-5D872660A84A}"/>
              </a:ext>
            </a:extLst>
          </p:cNvPr>
          <p:cNvGraphicFramePr/>
          <p:nvPr/>
        </p:nvGraphicFramePr>
        <p:xfrm>
          <a:off x="311700" y="1076611"/>
          <a:ext cx="8406038" cy="125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4398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73CC-22EB-00A8-AB85-298F839B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Tokenization Pipeline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D4AE-E152-D2AC-A0BB-01FFD0919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BPE, …. (will discuss this in a second) 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BB0C3E-25AF-3322-6E42-5D872660A84A}"/>
              </a:ext>
            </a:extLst>
          </p:cNvPr>
          <p:cNvGraphicFramePr/>
          <p:nvPr/>
        </p:nvGraphicFramePr>
        <p:xfrm>
          <a:off x="311700" y="1076611"/>
          <a:ext cx="8406038" cy="125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4265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73CC-22EB-00A8-AB85-298F839B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Tokenization Pipeline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2D4AE-E152-D2AC-A0BB-01FFD0919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Add special tokens: for example [CLS], [SEP] for BERT</a:t>
            </a:r>
          </a:p>
          <a:p>
            <a:r>
              <a:rPr lang="en-US" dirty="0"/>
              <a:t>Truncate to match the maximum length of the model </a:t>
            </a:r>
          </a:p>
          <a:p>
            <a:r>
              <a:rPr lang="en-US" dirty="0"/>
              <a:t>Pad all sentences in a batch to the same length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BB0C3E-25AF-3322-6E42-5D872660A84A}"/>
              </a:ext>
            </a:extLst>
          </p:cNvPr>
          <p:cNvGraphicFramePr/>
          <p:nvPr/>
        </p:nvGraphicFramePr>
        <p:xfrm>
          <a:off x="311700" y="1076611"/>
          <a:ext cx="8406038" cy="1254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4678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 (BPE)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 algorithm for </a:t>
            </a:r>
            <a:r>
              <a:rPr lang="en-US" dirty="0">
                <a:solidFill>
                  <a:srgbClr val="C00000"/>
                </a:solidFill>
              </a:rPr>
              <a:t>forming </a:t>
            </a:r>
            <a:r>
              <a:rPr lang="en-US" dirty="0" err="1">
                <a:solidFill>
                  <a:srgbClr val="C00000"/>
                </a:solidFill>
              </a:rPr>
              <a:t>subword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tokens based on </a:t>
            </a:r>
            <a:r>
              <a:rPr lang="en-US" dirty="0">
                <a:solidFill>
                  <a:srgbClr val="C00000"/>
                </a:solidFill>
              </a:rPr>
              <a:t>a collection of raw text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EE961-7068-0C52-C334-B1DE4F5170AA}"/>
              </a:ext>
            </a:extLst>
          </p:cNvPr>
          <p:cNvSpPr txBox="1"/>
          <p:nvPr/>
        </p:nvSpPr>
        <p:spPr>
          <a:xfrm>
            <a:off x="570724" y="2708445"/>
            <a:ext cx="771493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and there are no re ##fueling stations anywhere </a:t>
            </a:r>
          </a:p>
          <a:p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One of the city’s more un ##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princi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##pled real state agents </a:t>
            </a:r>
          </a:p>
        </p:txBody>
      </p:sp>
    </p:spTree>
    <p:extLst>
      <p:ext uri="{BB962C8B-B14F-4D97-AF65-F5344CB8AC3E}">
        <p14:creationId xmlns:p14="http://schemas.microsoft.com/office/powerpoint/2010/main" val="2746464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98A5-D93C-40FE-105F-546118E6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Picture: Language Modeling + NNs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532AD-28DA-A179-C579-648F040F32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2EAB95E3-F7B4-0ECB-B30D-660113721245}"/>
              </a:ext>
            </a:extLst>
          </p:cNvPr>
          <p:cNvSpPr txBox="1"/>
          <p:nvPr/>
        </p:nvSpPr>
        <p:spPr>
          <a:xfrm>
            <a:off x="5223599" y="4023349"/>
            <a:ext cx="725805" cy="253435"/>
          </a:xfrm>
          <a:prstGeom prst="rect">
            <a:avLst/>
          </a:prstGeom>
          <a:solidFill>
            <a:srgbClr val="E44949"/>
          </a:solidFill>
        </p:spPr>
        <p:txBody>
          <a:bodyPr vert="horz" wrap="square" lIns="0" tIns="22384" rIns="0" bIns="0" rtlCol="0">
            <a:spAutoFit/>
          </a:bodyPr>
          <a:lstStyle/>
          <a:p>
            <a:pPr marL="212884">
              <a:spcBef>
                <a:spcPts val="176"/>
              </a:spcBef>
            </a:pPr>
            <a:r>
              <a:rPr sz="1500" spc="-11" dirty="0">
                <a:latin typeface="Corbel" panose="020B0503020204020204" pitchFamily="34" charset="0"/>
                <a:cs typeface="Calibri"/>
              </a:rPr>
              <a:t>into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660C7952-2127-EE91-FC14-4A76382E7AE7}"/>
              </a:ext>
            </a:extLst>
          </p:cNvPr>
          <p:cNvSpPr/>
          <p:nvPr/>
        </p:nvSpPr>
        <p:spPr>
          <a:xfrm flipV="1">
            <a:off x="1836761" y="3722628"/>
            <a:ext cx="3223713" cy="204787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4ED16C21-EBB0-8015-BF75-B9E25DEAAF93}"/>
              </a:ext>
            </a:extLst>
          </p:cNvPr>
          <p:cNvSpPr txBox="1"/>
          <p:nvPr/>
        </p:nvSpPr>
        <p:spPr>
          <a:xfrm>
            <a:off x="2162143" y="4468223"/>
            <a:ext cx="4941943" cy="225383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9525" marR="3810">
              <a:lnSpc>
                <a:spcPts val="1583"/>
              </a:lnSpc>
              <a:spcBef>
                <a:spcPts val="158"/>
              </a:spcBef>
              <a:tabLst>
                <a:tab pos="1689259" algn="l"/>
                <a:tab pos="2656046" algn="l"/>
              </a:tabLst>
            </a:pPr>
            <a:r>
              <a:rPr lang="en-US" sz="1350" spc="-11" dirty="0">
                <a:latin typeface="Corbel" panose="020B0503020204020204" pitchFamily="34" charset="0"/>
                <a:cs typeface="Calibri"/>
              </a:rPr>
              <a:t>     </a:t>
            </a:r>
            <a:r>
              <a:rPr sz="1350" spc="-11" dirty="0">
                <a:latin typeface="Corbel" panose="020B0503020204020204" pitchFamily="34" charset="0"/>
                <a:cs typeface="Calibri"/>
              </a:rPr>
              <a:t>context</a:t>
            </a:r>
            <a:r>
              <a:rPr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words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4" dirty="0">
                <a:latin typeface="Corbel" panose="020B0503020204020204" pitchFamily="34" charset="0"/>
                <a:cs typeface="Calibri"/>
              </a:rPr>
              <a:t>in</a:t>
            </a:r>
            <a:r>
              <a:rPr lang="en-US" sz="1350" spc="8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window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1350" spc="4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1350" spc="-11" dirty="0">
                <a:latin typeface="Corbel" panose="020B0503020204020204" pitchFamily="34" charset="0"/>
                <a:cs typeface="Calibri"/>
              </a:rPr>
              <a:t>size</a:t>
            </a:r>
            <a:r>
              <a:rPr lang="en-US" sz="1350" spc="11" dirty="0">
                <a:latin typeface="Corbel" panose="020B0503020204020204" pitchFamily="34" charset="0"/>
                <a:cs typeface="Calibri"/>
              </a:rPr>
              <a:t> 4</a:t>
            </a:r>
            <a:r>
              <a:rPr lang="en-US" sz="1350" dirty="0">
                <a:latin typeface="Corbel" panose="020B0503020204020204" pitchFamily="34" charset="0"/>
                <a:cs typeface="Calibri"/>
              </a:rPr>
              <a:t> </a:t>
            </a:r>
            <a:r>
              <a:rPr sz="1350" spc="-8" dirty="0">
                <a:latin typeface="Corbel" panose="020B0503020204020204" pitchFamily="34" charset="0"/>
                <a:cs typeface="Calibri"/>
              </a:rPr>
              <a:t>	</a:t>
            </a:r>
            <a:r>
              <a:rPr lang="en-US" sz="1350" spc="-8" dirty="0">
                <a:latin typeface="Corbel" panose="020B0503020204020204" pitchFamily="34" charset="0"/>
                <a:cs typeface="Calibri"/>
              </a:rPr>
              <a:t>    </a:t>
            </a:r>
            <a:r>
              <a:rPr sz="2025" spc="11" baseline="1543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025" spc="11" baseline="1543" dirty="0">
                <a:latin typeface="Corbel" panose="020B0503020204020204" pitchFamily="34" charset="0"/>
                <a:cs typeface="Calibri"/>
              </a:rPr>
              <a:t>    target </a:t>
            </a:r>
            <a:r>
              <a:rPr lang="en-US" sz="2025" spc="-17" baseline="1543" dirty="0">
                <a:latin typeface="Corbel" panose="020B0503020204020204" pitchFamily="34" charset="0"/>
                <a:cs typeface="Calibri"/>
              </a:rPr>
              <a:t>word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FEB92D7A-7F18-A35D-8B74-F2C5E1E77800}"/>
              </a:ext>
            </a:extLst>
          </p:cNvPr>
          <p:cNvSpPr txBox="1"/>
          <p:nvPr/>
        </p:nvSpPr>
        <p:spPr>
          <a:xfrm>
            <a:off x="1717616" y="4011458"/>
            <a:ext cx="3294604" cy="252473"/>
          </a:xfrm>
          <a:prstGeom prst="rect">
            <a:avLst/>
          </a:prstGeom>
          <a:solidFill>
            <a:srgbClr val="FFACF8"/>
          </a:solidFill>
        </p:spPr>
        <p:txBody>
          <a:bodyPr vert="horz" wrap="square" lIns="0" tIns="21431" rIns="0" bIns="0" rtlCol="0">
            <a:spAutoFit/>
          </a:bodyPr>
          <a:lstStyle/>
          <a:p>
            <a:pPr marL="68104" algn="ctr">
              <a:spcBef>
                <a:spcPts val="169"/>
              </a:spcBef>
            </a:pPr>
            <a:r>
              <a:rPr lang="en-US" sz="1500" dirty="0">
                <a:latin typeface="Corbel" panose="020B0503020204020204" pitchFamily="34" charset="0"/>
                <a:cs typeface="Calibri"/>
              </a:rPr>
              <a:t>and      our      problems      turning</a:t>
            </a:r>
            <a:endParaRPr sz="1500" dirty="0">
              <a:latin typeface="Corbel" panose="020B0503020204020204" pitchFamily="34" charset="0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6EBF03-DCBD-0B7D-F0B0-75B7BC37540A}"/>
                  </a:ext>
                </a:extLst>
              </p:cNvPr>
              <p:cNvSpPr txBox="1"/>
              <p:nvPr/>
            </p:nvSpPr>
            <p:spPr>
              <a:xfrm>
                <a:off x="3582419" y="3049110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0006C7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6EBF03-DCBD-0B7D-F0B0-75B7BC375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419" y="3049110"/>
                <a:ext cx="627074" cy="492443"/>
              </a:xfrm>
              <a:prstGeom prst="rect">
                <a:avLst/>
              </a:prstGeom>
              <a:blipFill>
                <a:blip r:embed="rId2"/>
                <a:stretch>
                  <a:fillRect l="-6000" t="-2564" r="-28000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bject 16">
            <a:extLst>
              <a:ext uri="{FF2B5EF4-FFF2-40B4-BE49-F238E27FC236}">
                <a16:creationId xmlns:a16="http://schemas.microsoft.com/office/drawing/2014/main" id="{07D45670-3DEC-6895-1E85-22FB6F101AFB}"/>
              </a:ext>
            </a:extLst>
          </p:cNvPr>
          <p:cNvSpPr/>
          <p:nvPr/>
        </p:nvSpPr>
        <p:spPr>
          <a:xfrm>
            <a:off x="5286461" y="4409108"/>
            <a:ext cx="600075" cy="91445"/>
          </a:xfrm>
          <a:custGeom>
            <a:avLst/>
            <a:gdLst/>
            <a:ahLst/>
            <a:cxnLst/>
            <a:rect l="l" t="t" r="r" b="b"/>
            <a:pathLst>
              <a:path w="800100" h="152400">
                <a:moveTo>
                  <a:pt x="800105" y="0"/>
                </a:moveTo>
                <a:lnTo>
                  <a:pt x="799106" y="29660"/>
                </a:lnTo>
                <a:lnTo>
                  <a:pt x="796385" y="53881"/>
                </a:lnTo>
                <a:lnTo>
                  <a:pt x="792348" y="70211"/>
                </a:lnTo>
                <a:lnTo>
                  <a:pt x="787405" y="76200"/>
                </a:lnTo>
                <a:lnTo>
                  <a:pt x="406686" y="76200"/>
                </a:lnTo>
                <a:lnTo>
                  <a:pt x="401743" y="82188"/>
                </a:lnTo>
                <a:lnTo>
                  <a:pt x="397706" y="98518"/>
                </a:lnTo>
                <a:lnTo>
                  <a:pt x="394985" y="122739"/>
                </a:lnTo>
                <a:lnTo>
                  <a:pt x="393987" y="152400"/>
                </a:lnTo>
                <a:lnTo>
                  <a:pt x="392988" y="122739"/>
                </a:lnTo>
                <a:lnTo>
                  <a:pt x="390267" y="98518"/>
                </a:lnTo>
                <a:lnTo>
                  <a:pt x="386230" y="82188"/>
                </a:lnTo>
                <a:lnTo>
                  <a:pt x="381287" y="76200"/>
                </a:lnTo>
                <a:lnTo>
                  <a:pt x="12699" y="76200"/>
                </a:lnTo>
                <a:lnTo>
                  <a:pt x="7756" y="70211"/>
                </a:lnTo>
                <a:lnTo>
                  <a:pt x="3719" y="53881"/>
                </a:lnTo>
                <a:lnTo>
                  <a:pt x="998" y="2966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pic>
        <p:nvPicPr>
          <p:cNvPr id="24" name="Picture 2" descr="Word frequency in titles of all articles with Frequency &gt;= 10 Figure 2... |  Download Scientific Diagram">
            <a:extLst>
              <a:ext uri="{FF2B5EF4-FFF2-40B4-BE49-F238E27FC236}">
                <a16:creationId xmlns:a16="http://schemas.microsoft.com/office/drawing/2014/main" id="{690240CB-EC44-E72C-7B0D-AE4AFA403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t="8585" r="65769" b="30524"/>
          <a:stretch/>
        </p:blipFill>
        <p:spPr bwMode="auto">
          <a:xfrm rot="5400000">
            <a:off x="6990987" y="2659483"/>
            <a:ext cx="1650003" cy="14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6BD935D-E90F-DCCB-6E6B-E0E5D920D447}"/>
              </a:ext>
            </a:extLst>
          </p:cNvPr>
          <p:cNvSpPr txBox="1"/>
          <p:nvPr/>
        </p:nvSpPr>
        <p:spPr>
          <a:xfrm>
            <a:off x="6771027" y="2246048"/>
            <a:ext cx="18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rbel" panose="020B0503020204020204" pitchFamily="34" charset="0"/>
              </a:rPr>
              <a:t>P</a:t>
            </a:r>
            <a:r>
              <a:rPr lang="en-US" dirty="0">
                <a:latin typeface="Corbel" panose="020B0503020204020204" pitchFamily="34" charset="0"/>
              </a:rPr>
              <a:t>robs over vocabulary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00BBC6-626B-F836-5B66-09E6CDF383B0}"/>
              </a:ext>
            </a:extLst>
          </p:cNvPr>
          <p:cNvSpPr txBox="1"/>
          <p:nvPr/>
        </p:nvSpPr>
        <p:spPr>
          <a:xfrm>
            <a:off x="6160783" y="2576580"/>
            <a:ext cx="953286" cy="1673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mat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table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into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ant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chair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AA0D2035-892C-F0FC-E7FE-D3D59191B1EE}"/>
              </a:ext>
            </a:extLst>
          </p:cNvPr>
          <p:cNvSpPr/>
          <p:nvPr/>
        </p:nvSpPr>
        <p:spPr>
          <a:xfrm>
            <a:off x="4487467" y="3152108"/>
            <a:ext cx="1860737" cy="302735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A6821C-2CA7-A785-053E-1B8391043BCF}"/>
                  </a:ext>
                </a:extLst>
              </p:cNvPr>
              <p:cNvSpPr txBox="1"/>
              <p:nvPr/>
            </p:nvSpPr>
            <p:spPr>
              <a:xfrm>
                <a:off x="2729460" y="3046913"/>
                <a:ext cx="62707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3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A6821C-2CA7-A785-053E-1B8391043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460" y="3046913"/>
                <a:ext cx="627074" cy="492443"/>
              </a:xfrm>
              <a:prstGeom prst="rect">
                <a:avLst/>
              </a:prstGeom>
              <a:blipFill>
                <a:blip r:embed="rId5"/>
                <a:stretch>
                  <a:fillRect l="-30000" t="-10256" r="-24000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F1F42DD-7632-3F8C-B95F-451FACB2A2C8}"/>
              </a:ext>
            </a:extLst>
          </p:cNvPr>
          <p:cNvSpPr/>
          <p:nvPr/>
        </p:nvSpPr>
        <p:spPr>
          <a:xfrm>
            <a:off x="2318206" y="2571323"/>
            <a:ext cx="407577" cy="399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diagram of a network&#10;&#10;Description automatically generated">
            <a:extLst>
              <a:ext uri="{FF2B5EF4-FFF2-40B4-BE49-F238E27FC236}">
                <a16:creationId xmlns:a16="http://schemas.microsoft.com/office/drawing/2014/main" id="{27813FD1-33DC-5EB3-DCE5-0354689D7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599" y="1352476"/>
            <a:ext cx="2406059" cy="1673535"/>
          </a:xfrm>
          <a:prstGeom prst="rect">
            <a:avLst/>
          </a:prstGeom>
        </p:spPr>
      </p:pic>
      <p:sp>
        <p:nvSpPr>
          <p:cNvPr id="32" name="object 13">
            <a:extLst>
              <a:ext uri="{FF2B5EF4-FFF2-40B4-BE49-F238E27FC236}">
                <a16:creationId xmlns:a16="http://schemas.microsoft.com/office/drawing/2014/main" id="{249925F6-3085-8D72-5C6D-9373A9F2F351}"/>
              </a:ext>
            </a:extLst>
          </p:cNvPr>
          <p:cNvSpPr/>
          <p:nvPr/>
        </p:nvSpPr>
        <p:spPr>
          <a:xfrm>
            <a:off x="1862888" y="4397680"/>
            <a:ext cx="3223713" cy="91445"/>
          </a:xfrm>
          <a:custGeom>
            <a:avLst/>
            <a:gdLst/>
            <a:ahLst/>
            <a:cxnLst/>
            <a:rect l="l" t="t" r="r" b="b"/>
            <a:pathLst>
              <a:path w="2296160" h="160020">
                <a:moveTo>
                  <a:pt x="2295948" y="2"/>
                </a:moveTo>
                <a:lnTo>
                  <a:pt x="2294900" y="31146"/>
                </a:lnTo>
                <a:lnTo>
                  <a:pt x="2292042" y="56578"/>
                </a:lnTo>
                <a:lnTo>
                  <a:pt x="2287803" y="73725"/>
                </a:lnTo>
                <a:lnTo>
                  <a:pt x="2282613" y="80012"/>
                </a:lnTo>
                <a:lnTo>
                  <a:pt x="1143904" y="80010"/>
                </a:lnTo>
                <a:lnTo>
                  <a:pt x="1138713" y="86297"/>
                </a:lnTo>
                <a:lnTo>
                  <a:pt x="1134474" y="103444"/>
                </a:lnTo>
                <a:lnTo>
                  <a:pt x="1131616" y="128876"/>
                </a:lnTo>
                <a:lnTo>
                  <a:pt x="1130569" y="160020"/>
                </a:lnTo>
                <a:lnTo>
                  <a:pt x="1129520" y="128876"/>
                </a:lnTo>
                <a:lnTo>
                  <a:pt x="1126662" y="103444"/>
                </a:lnTo>
                <a:lnTo>
                  <a:pt x="1122423" y="86297"/>
                </a:lnTo>
                <a:lnTo>
                  <a:pt x="1117233" y="80010"/>
                </a:lnTo>
                <a:lnTo>
                  <a:pt x="13335" y="80010"/>
                </a:lnTo>
                <a:lnTo>
                  <a:pt x="8144" y="73722"/>
                </a:lnTo>
                <a:lnTo>
                  <a:pt x="3905" y="56575"/>
                </a:lnTo>
                <a:lnTo>
                  <a:pt x="1047" y="31143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851744-5374-923E-CEC5-A63072C49140}"/>
              </a:ext>
            </a:extLst>
          </p:cNvPr>
          <p:cNvSpPr txBox="1"/>
          <p:nvPr/>
        </p:nvSpPr>
        <p:spPr>
          <a:xfrm>
            <a:off x="104712" y="2814239"/>
            <a:ext cx="2331384" cy="817245"/>
          </a:xfrm>
          <a:prstGeom prst="wedgeRoundRectCallout">
            <a:avLst>
              <a:gd name="adj1" fmla="val 27652"/>
              <a:gd name="adj2" fmla="val 69184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r>
              <a:rPr lang="en-US" dirty="0"/>
              <a:t>Remember NNs expect numbers. How do you feed a string to neural net?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3BE979-54D0-62D4-E2A4-E5199F6487B9}"/>
              </a:ext>
            </a:extLst>
          </p:cNvPr>
          <p:cNvSpPr txBox="1"/>
          <p:nvPr/>
        </p:nvSpPr>
        <p:spPr>
          <a:xfrm>
            <a:off x="5064924" y="1434926"/>
            <a:ext cx="1848307" cy="578882"/>
          </a:xfrm>
          <a:prstGeom prst="wedgeRoundRectCallout">
            <a:avLst>
              <a:gd name="adj1" fmla="val -33086"/>
              <a:gd name="adj2" fmla="val 78361"/>
              <a:gd name="adj3" fmla="val 16667"/>
            </a:avLst>
          </a:prstGeom>
          <a:solidFill>
            <a:srgbClr val="ECEEFD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576" rIns="36576">
            <a:spAutoFit/>
          </a:bodyPr>
          <a:lstStyle/>
          <a:p>
            <a:r>
              <a:rPr lang="en-US" dirty="0"/>
              <a:t>How do MLPs are for Language modeling? </a:t>
            </a:r>
          </a:p>
        </p:txBody>
      </p:sp>
    </p:spTree>
    <p:extLst>
      <p:ext uri="{BB962C8B-B14F-4D97-AF65-F5344CB8AC3E}">
        <p14:creationId xmlns:p14="http://schemas.microsoft.com/office/powerpoint/2010/main" val="103279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 (BPE)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686C7-0BEC-EBDA-144F-C793BAD68B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Idea: </a:t>
            </a:r>
            <a:r>
              <a:rPr lang="en-US" dirty="0"/>
              <a:t>Repeatedly merge the most frequent adjacent tokens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Doing 30k merges =&gt; vocabulary of around 30k </a:t>
            </a:r>
            <a:r>
              <a:rPr lang="en-US" dirty="0" err="1"/>
              <a:t>subwords</a:t>
            </a:r>
            <a:r>
              <a:rPr lang="en-US" dirty="0"/>
              <a:t>. Includes many whole words.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74F957-2D6F-E253-3C5F-72E9863F3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6" t="25864" r="48759" b="51363"/>
          <a:stretch/>
        </p:blipFill>
        <p:spPr>
          <a:xfrm>
            <a:off x="2014538" y="1937304"/>
            <a:ext cx="4650418" cy="1241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9442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 (BPE): 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Form base vocabulary of all characters that occur in the training set. 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 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 o p h o p s h o p s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6F14AB-D906-9D88-EAF7-CD8C906F9B8E}"/>
              </a:ext>
            </a:extLst>
          </p:cNvPr>
          <p:cNvSpPr/>
          <p:nvPr/>
        </p:nvSpPr>
        <p:spPr>
          <a:xfrm>
            <a:off x="6477149" y="2796380"/>
            <a:ext cx="2552550" cy="651128"/>
          </a:xfrm>
          <a:prstGeom prst="roundRect">
            <a:avLst>
              <a:gd name="adj" fmla="val 20016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rbel" panose="020B0503020204020204" pitchFamily="34" charset="0"/>
              </a:rPr>
              <a:t>Does not show the word separator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for simplicity. </a:t>
            </a:r>
          </a:p>
        </p:txBody>
      </p:sp>
    </p:spTree>
    <p:extLst>
      <p:ext uri="{BB962C8B-B14F-4D97-AF65-F5344CB8AC3E}">
        <p14:creationId xmlns:p14="http://schemas.microsoft.com/office/powerpoint/2010/main" val="4865262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frequency of each token pair in the data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 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 o p h o p s h 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  <a:p>
            <a:pPr lvl="1"/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BC642-33C0-482A-702A-11C2B80DACF1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o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97366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Choose the pair that occurs more, merge them and add to vocab. 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 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 o p h o p s h 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  <a:p>
            <a:pPr lvl="1"/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BC642-33C0-482A-702A-11C2B80DACF1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o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03F5336-3B0F-E3CA-1AE2-FF65286934A2}"/>
              </a:ext>
            </a:extLst>
          </p:cNvPr>
          <p:cNvSpPr/>
          <p:nvPr/>
        </p:nvSpPr>
        <p:spPr>
          <a:xfrm rot="10800000">
            <a:off x="2648036" y="3401072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07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(4)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Choose the pair that occurs more, merge them and add to vocab. 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 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 o p h o p s h 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  <a:p>
            <a:pPr lvl="1"/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BC642-33C0-482A-702A-11C2B80DACF1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o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C93D5081-6E40-A9CC-A6A3-509C1FA6DD36}"/>
              </a:ext>
            </a:extLst>
          </p:cNvPr>
          <p:cNvSpPr/>
          <p:nvPr/>
        </p:nvSpPr>
        <p:spPr>
          <a:xfrm rot="10800000">
            <a:off x="5370211" y="2283477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F8FE07F-0BF7-F1DA-978D-8CE0CA923E32}"/>
              </a:ext>
            </a:extLst>
          </p:cNvPr>
          <p:cNvSpPr/>
          <p:nvPr/>
        </p:nvSpPr>
        <p:spPr>
          <a:xfrm rot="10800000">
            <a:off x="2648036" y="3401072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40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(5)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Retokenize the data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 p ho p s ho p s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  <a:p>
            <a:pPr lvl="1"/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71555BB-213A-E52E-8586-409450C1A61E}"/>
              </a:ext>
            </a:extLst>
          </p:cNvPr>
          <p:cNvSpPr/>
          <p:nvPr/>
        </p:nvSpPr>
        <p:spPr>
          <a:xfrm rot="10800000">
            <a:off x="7825154" y="2483450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888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(6)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 p ho p s ho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446C0-667A-570C-971C-CAEF71DA2C6D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23913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(7)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 p ho p s ho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446C0-667A-570C-971C-CAEF71DA2C6D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BB09BED-90B6-DC1C-7755-9F2E15D2A2AD}"/>
              </a:ext>
            </a:extLst>
          </p:cNvPr>
          <p:cNvSpPr/>
          <p:nvPr/>
        </p:nvSpPr>
        <p:spPr>
          <a:xfrm rot="10800000">
            <a:off x="2740212" y="3393140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6689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(7)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 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 p ho p s ho 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446C0-667A-570C-971C-CAEF71DA2C6D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BB09BED-90B6-DC1C-7755-9F2E15D2A2AD}"/>
              </a:ext>
            </a:extLst>
          </p:cNvPr>
          <p:cNvSpPr/>
          <p:nvPr/>
        </p:nvSpPr>
        <p:spPr>
          <a:xfrm rot="10800000">
            <a:off x="2740212" y="3393140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7694F98-078D-D08B-3962-0EEF8810F732}"/>
              </a:ext>
            </a:extLst>
          </p:cNvPr>
          <p:cNvSpPr/>
          <p:nvPr/>
        </p:nvSpPr>
        <p:spPr>
          <a:xfrm rot="10800000">
            <a:off x="5834989" y="2282825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696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(7)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446C0-667A-570C-971C-CAEF71DA2C6D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 + p -&gt; 4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BB09BED-90B6-DC1C-7755-9F2E15D2A2AD}"/>
              </a:ext>
            </a:extLst>
          </p:cNvPr>
          <p:cNvSpPr/>
          <p:nvPr/>
        </p:nvSpPr>
        <p:spPr>
          <a:xfrm rot="10800000">
            <a:off x="2740212" y="3393140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7694F98-078D-D08B-3962-0EEF8810F732}"/>
              </a:ext>
            </a:extLst>
          </p:cNvPr>
          <p:cNvSpPr/>
          <p:nvPr/>
        </p:nvSpPr>
        <p:spPr>
          <a:xfrm rot="10800000">
            <a:off x="5834989" y="2282825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32E3F67-74CD-8BF4-2FB2-C514B977C410}"/>
              </a:ext>
            </a:extLst>
          </p:cNvPr>
          <p:cNvSpPr/>
          <p:nvPr/>
        </p:nvSpPr>
        <p:spPr>
          <a:xfrm rot="10800000">
            <a:off x="7325650" y="2502855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83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First Neural LMs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Fixed-window neural language models </a:t>
            </a:r>
          </a:p>
          <a:p>
            <a:pPr>
              <a:buFont typeface="+mj-lt"/>
              <a:buAutoNum type="arabicPeriod"/>
            </a:pPr>
            <a:r>
              <a:rPr lang="en-US" dirty="0"/>
              <a:t>Atomic units of language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Chapter goal: </a:t>
            </a:r>
            <a:r>
              <a:rPr lang="en-US" dirty="0"/>
              <a:t>Get more comfortable with thinking about the role of neural networks in modeling distribution of language. </a:t>
            </a:r>
          </a:p>
        </p:txBody>
      </p:sp>
    </p:spTree>
    <p:extLst>
      <p:ext uri="{BB962C8B-B14F-4D97-AF65-F5344CB8AC3E}">
        <p14:creationId xmlns:p14="http://schemas.microsoft.com/office/powerpoint/2010/main" val="32603010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401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j h u j h u j h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669CA03-968A-F066-A2A9-DE1B89ACC010}"/>
              </a:ext>
            </a:extLst>
          </p:cNvPr>
          <p:cNvSpPr/>
          <p:nvPr/>
        </p:nvSpPr>
        <p:spPr>
          <a:xfrm rot="10800000">
            <a:off x="6288275" y="2274471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242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+ h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 + u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C4B7B88-6928-3B78-D289-558D52B6B66F}"/>
              </a:ext>
            </a:extLst>
          </p:cNvPr>
          <p:cNvSpPr/>
          <p:nvPr/>
        </p:nvSpPr>
        <p:spPr>
          <a:xfrm rot="10800000">
            <a:off x="7039892" y="2488567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EB4E595-7A05-6D9E-CA21-E3E18646D0F5}"/>
              </a:ext>
            </a:extLst>
          </p:cNvPr>
          <p:cNvSpPr/>
          <p:nvPr/>
        </p:nvSpPr>
        <p:spPr>
          <a:xfrm rot="10800000">
            <a:off x="6288275" y="2274471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62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h+u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075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u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h+u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2E3451C1-1F72-1BA3-F24A-C7FAD0001F0A}"/>
              </a:ext>
            </a:extLst>
          </p:cNvPr>
          <p:cNvSpPr/>
          <p:nvPr/>
        </p:nvSpPr>
        <p:spPr>
          <a:xfrm rot="10800000">
            <a:off x="6735948" y="2279234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471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A07C-42E4-F97B-3D96-799C531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Encoding: Example (8)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6518-008D-94C7-9F94-8EA16F90EC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Count the token pairs and merge the most frequent one</a:t>
            </a:r>
          </a:p>
          <a:p>
            <a:r>
              <a:rPr lang="en-US" i="1" dirty="0"/>
              <a:t>Example: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70C38-BC7D-E2B3-3070-91B5634D1D4B}"/>
              </a:ext>
            </a:extLst>
          </p:cNvPr>
          <p:cNvSpPr txBox="1"/>
          <p:nvPr/>
        </p:nvSpPr>
        <p:spPr>
          <a:xfrm>
            <a:off x="5370211" y="4901060"/>
            <a:ext cx="30985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A new algorithm for data compression, Gage 1994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13E40-8B69-9A09-1B9E-83C67970A460}"/>
              </a:ext>
            </a:extLst>
          </p:cNvPr>
          <p:cNvSpPr txBox="1"/>
          <p:nvPr/>
        </p:nvSpPr>
        <p:spPr>
          <a:xfrm>
            <a:off x="59765" y="4901060"/>
            <a:ext cx="53608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Improving Neural Machine Translation Models with Monolingual Data, </a:t>
            </a:r>
            <a:r>
              <a:rPr lang="en-US" sz="1000" dirty="0" err="1">
                <a:latin typeface="Corbel" panose="020B0503020204020204" pitchFamily="34" charset="0"/>
                <a:hlinkClick r:id="rId3"/>
              </a:rPr>
              <a:t>Sennrich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19237-B1CB-C736-1631-79D5F6272BB5}"/>
              </a:ext>
            </a:extLst>
          </p:cNvPr>
          <p:cNvSpPr txBox="1"/>
          <p:nvPr/>
        </p:nvSpPr>
        <p:spPr>
          <a:xfrm>
            <a:off x="1318846" y="1962807"/>
            <a:ext cx="71683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Corbel" panose="020B0503020204020204" pitchFamily="34" charset="0"/>
              </a:rPr>
              <a:t>Our (very fascinating🙄) training data: 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hopkins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hops hops”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Base vocab:  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j, k, n, o, p, s, u, ho, hop,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Tokenized data: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jhu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hop k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 s hop hop s hop s</a:t>
            </a:r>
            <a:endParaRPr lang="en-US" dirty="0">
              <a:latin typeface="Corbel" panose="020B0503020204020204" pitchFamily="34" charset="0"/>
            </a:endParaRPr>
          </a:p>
          <a:p>
            <a:pPr lvl="1"/>
            <a:r>
              <a:rPr lang="en-US" dirty="0">
                <a:latin typeface="Corbel" panose="020B0503020204020204" pitchFamily="34" charset="0"/>
              </a:rPr>
              <a:t>Token pair frequencies: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9D85E3-DC57-46C2-262E-3E5C6331651B}"/>
              </a:ext>
            </a:extLst>
          </p:cNvPr>
          <p:cNvSpPr txBox="1"/>
          <p:nvPr/>
        </p:nvSpPr>
        <p:spPr>
          <a:xfrm>
            <a:off x="1459523" y="2860675"/>
            <a:ext cx="457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j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h+u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3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k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hop + s -&gt; 2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k +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i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+ n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n + s -&gt; 1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….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539EE90-1153-4205-0599-61113E87AB54}"/>
              </a:ext>
            </a:extLst>
          </p:cNvPr>
          <p:cNvSpPr/>
          <p:nvPr/>
        </p:nvSpPr>
        <p:spPr>
          <a:xfrm rot="10800000">
            <a:off x="2616387" y="2965033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C4B7B88-6928-3B78-D289-558D52B6B66F}"/>
              </a:ext>
            </a:extLst>
          </p:cNvPr>
          <p:cNvSpPr/>
          <p:nvPr/>
        </p:nvSpPr>
        <p:spPr>
          <a:xfrm rot="10800000">
            <a:off x="6654137" y="2507618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0FDD42A4-3DBD-AF87-B35C-BF6B9C656F47}"/>
              </a:ext>
            </a:extLst>
          </p:cNvPr>
          <p:cNvSpPr/>
          <p:nvPr/>
        </p:nvSpPr>
        <p:spPr>
          <a:xfrm rot="10800000">
            <a:off x="6735948" y="2279234"/>
            <a:ext cx="393068" cy="1282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867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1A5E7-D28B-28CC-93ED-49C1D31B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Byte-pair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099AF-B9F0-C51A-D5AF-E6F64F883F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This can be a lot if including all </a:t>
            </a:r>
            <a:r>
              <a:rPr lang="en-US" dirty="0" err="1"/>
              <a:t>unicode</a:t>
            </a:r>
            <a:r>
              <a:rPr lang="en-US" dirty="0"/>
              <a:t> characters (there are ~138K </a:t>
            </a:r>
            <a:r>
              <a:rPr lang="en-US" dirty="0" err="1"/>
              <a:t>unicode</a:t>
            </a:r>
            <a:r>
              <a:rPr lang="en-US" dirty="0"/>
              <a:t> symbols)!</a:t>
            </a:r>
          </a:p>
          <a:p>
            <a:endParaRPr lang="en-US" dirty="0"/>
          </a:p>
          <a:p>
            <a:r>
              <a:rPr lang="en-US" dirty="0"/>
              <a:t>GPT-2 uses bytes as the base vocabulary (size 256) and then applies BPE on top of this sequence (with some rules to prevent certain types of merges).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Commonly have vocabulary sizes of 32K to 64K</a:t>
            </a:r>
          </a:p>
        </p:txBody>
      </p:sp>
    </p:spTree>
    <p:extLst>
      <p:ext uri="{BB962C8B-B14F-4D97-AF65-F5344CB8AC3E}">
        <p14:creationId xmlns:p14="http://schemas.microsoft.com/office/powerpoint/2010/main" val="20952374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DCF5-53F0-425E-2D5F-7566F685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Limitations of </a:t>
            </a:r>
            <a:r>
              <a:rPr lang="en-US" dirty="0" err="1"/>
              <a:t>Subwords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616C9-20E2-BCBE-2460-8C52E96C2B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Hard to apply to languages with </a:t>
            </a:r>
            <a:r>
              <a:rPr lang="en-US" dirty="0">
                <a:solidFill>
                  <a:srgbClr val="C00000"/>
                </a:solidFill>
              </a:rPr>
              <a:t>non-concatenative</a:t>
            </a:r>
            <a:r>
              <a:rPr lang="en-US" dirty="0"/>
              <a:t> (e.g., Arabic) morphology</a:t>
            </a:r>
          </a:p>
        </p:txBody>
      </p:sp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FB4DCD25-FA25-88B6-598D-29204D68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044" y="1904563"/>
            <a:ext cx="5164696" cy="24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659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9214-9F69-B349-ECA4-C0BF94E7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</a:t>
            </a:r>
            <a:r>
              <a:rPr lang="en-US" dirty="0" err="1"/>
              <a:t>Subword</a:t>
            </a:r>
            <a:r>
              <a:rPr lang="en-US" dirty="0"/>
              <a:t> Encodings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66EF8-2500-1519-CA95-E41A2240FB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WordPiece</a:t>
            </a:r>
            <a:r>
              <a:rPr lang="en-US" dirty="0"/>
              <a:t> </a:t>
            </a:r>
            <a:r>
              <a:rPr lang="en-US" sz="1200" dirty="0"/>
              <a:t>(Schuster &amp; Nakajima, ICASSP 2012)</a:t>
            </a:r>
            <a:r>
              <a:rPr lang="en-US" dirty="0"/>
              <a:t>: merge by likelihood as measured by language model, not by frequency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While </a:t>
            </a:r>
            <a:r>
              <a:rPr lang="en-US" dirty="0" err="1"/>
              <a:t>voc</a:t>
            </a:r>
            <a:r>
              <a:rPr lang="en-US" dirty="0"/>
              <a:t> size &lt; target: </a:t>
            </a:r>
          </a:p>
          <a:p>
            <a:pPr marL="1397000" lvl="2" indent="-342900">
              <a:buFont typeface="+mj-lt"/>
              <a:buAutoNum type="arabicPeriod"/>
            </a:pPr>
            <a:r>
              <a:rPr lang="en-US" dirty="0"/>
              <a:t>Build a language model over your corpus </a:t>
            </a:r>
          </a:p>
          <a:p>
            <a:pPr marL="1397000" lvl="2" indent="-342900">
              <a:buFont typeface="+mj-lt"/>
              <a:buAutoNum type="arabicPeriod"/>
            </a:pPr>
            <a:r>
              <a:rPr lang="en-US" dirty="0"/>
              <a:t>Merge tokens that lead to highest improvement in LM perplexity </a:t>
            </a:r>
            <a:br>
              <a:rPr lang="en-US" dirty="0"/>
            </a:br>
            <a:endParaRPr lang="en-US" dirty="0"/>
          </a:p>
          <a:p>
            <a:pPr marL="482600"/>
            <a:r>
              <a:rPr lang="en-US" dirty="0"/>
              <a:t>Issues: What LM to use? How to make it tractable? 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F4825-C27C-6781-56A6-19B6681BC172}"/>
              </a:ext>
            </a:extLst>
          </p:cNvPr>
          <p:cNvSpPr txBox="1"/>
          <p:nvPr/>
        </p:nvSpPr>
        <p:spPr>
          <a:xfrm>
            <a:off x="228603" y="4892516"/>
            <a:ext cx="86989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 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Shuster &amp; Nakajima 2012</a:t>
            </a:r>
            <a:r>
              <a:rPr lang="en-US" sz="1000" dirty="0">
                <a:latin typeface="Corbel" panose="020B0503020204020204" pitchFamily="34" charset="0"/>
              </a:rPr>
              <a:t>; </a:t>
            </a:r>
            <a:r>
              <a:rPr lang="en-US" sz="1000" dirty="0">
                <a:latin typeface="Corbel" panose="020B0503020204020204" pitchFamily="34" charset="0"/>
                <a:hlinkClick r:id="rId3"/>
              </a:rPr>
              <a:t>Wu et al. 2016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186024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3A969-DA5A-D4C2-25C8-6E89C5C10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54556-F91F-FC16-3BC9-5E4EEAAE8D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C263E9A9-3F42-C2CE-41E6-1EAB7D37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34" y="393956"/>
            <a:ext cx="7772400" cy="43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2293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02F73-AB60-5A66-3479-85FBA6603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700B1F-BE85-1365-4422-C54BD8B51D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600" dirty="0"/>
              <a:t>Feeding Text to Neural LMs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13B13-9CAF-8D33-82FF-808C4E61DB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3415" y="444238"/>
            <a:ext cx="4050506" cy="10252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23" dirty="0"/>
              <a:t>WordPiece</a:t>
            </a:r>
            <a:r>
              <a:rPr spc="-30" dirty="0"/>
              <a:t> </a:t>
            </a:r>
            <a:r>
              <a:rPr spc="-23" dirty="0"/>
              <a:t>tokenization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4365" y="1253035"/>
            <a:ext cx="7966234" cy="172675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00025" indent="-171450">
              <a:spcBef>
                <a:spcPts val="645"/>
              </a:spcBef>
              <a:buFont typeface="Arial MT"/>
              <a:buChar char="•"/>
              <a:tabLst>
                <a:tab pos="200025" algn="l"/>
              </a:tabLst>
            </a:pPr>
            <a:r>
              <a:rPr sz="2100" spc="-4" dirty="0">
                <a:latin typeface="Calibri"/>
                <a:cs typeface="Calibri"/>
              </a:rPr>
              <a:t>Similar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to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SentencePiece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with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4" dirty="0">
                <a:latin typeface="Calibri"/>
                <a:cs typeface="Calibri"/>
              </a:rPr>
              <a:t>some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differences:</a:t>
            </a:r>
            <a:endParaRPr sz="2100">
              <a:latin typeface="Calibri"/>
              <a:cs typeface="Calibri"/>
            </a:endParaRPr>
          </a:p>
          <a:p>
            <a:pPr marL="200025" indent="-171450">
              <a:spcBef>
                <a:spcPts val="570"/>
              </a:spcBef>
              <a:buFont typeface="Arial MT"/>
              <a:buChar char="•"/>
              <a:tabLst>
                <a:tab pos="200025" algn="l"/>
              </a:tabLst>
            </a:pPr>
            <a:r>
              <a:rPr sz="2100" dirty="0">
                <a:latin typeface="Calibri"/>
                <a:cs typeface="Calibri"/>
              </a:rPr>
              <a:t>It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includes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pre-tokenization</a:t>
            </a:r>
            <a:r>
              <a:rPr sz="2100" spc="-4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step</a:t>
            </a:r>
            <a:endParaRPr sz="2100">
              <a:latin typeface="Calibri"/>
              <a:cs typeface="Calibri"/>
            </a:endParaRPr>
          </a:p>
          <a:p>
            <a:pPr marL="542925" lvl="1" indent="-171926">
              <a:spcBef>
                <a:spcPts val="263"/>
              </a:spcBef>
              <a:buFont typeface="Arial MT"/>
              <a:buChar char="•"/>
              <a:tabLst>
                <a:tab pos="542925" algn="l"/>
              </a:tabLst>
            </a:pPr>
            <a:r>
              <a:rPr sz="1800" spc="-49" dirty="0">
                <a:latin typeface="Calibri"/>
                <a:cs typeface="Calibri"/>
              </a:rPr>
              <a:t>Text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 </a:t>
            </a:r>
            <a:r>
              <a:rPr sz="1800" spc="-11" dirty="0">
                <a:latin typeface="Calibri"/>
                <a:cs typeface="Calibri"/>
              </a:rPr>
              <a:t>first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1" dirty="0">
                <a:latin typeface="Calibri"/>
                <a:cs typeface="Calibri"/>
              </a:rPr>
              <a:t>separated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by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spaces/punctuations</a:t>
            </a:r>
            <a:endParaRPr sz="1800">
              <a:latin typeface="Calibri"/>
              <a:cs typeface="Calibri"/>
            </a:endParaRPr>
          </a:p>
          <a:p>
            <a:pPr marL="542925" lvl="1" indent="-171926">
              <a:spcBef>
                <a:spcPts val="214"/>
              </a:spcBef>
              <a:buFont typeface="Arial MT"/>
              <a:buChar char="•"/>
              <a:tabLst>
                <a:tab pos="542925" algn="l"/>
              </a:tabLst>
            </a:pPr>
            <a:r>
              <a:rPr sz="1800" spc="-11" dirty="0">
                <a:latin typeface="Calibri"/>
                <a:cs typeface="Calibri"/>
              </a:rPr>
              <a:t>Iteratively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learns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most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frequent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subwords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by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splitting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tokens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11" dirty="0">
                <a:latin typeface="Calibri"/>
                <a:cs typeface="Calibri"/>
              </a:rPr>
              <a:t>into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smaller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pieces</a:t>
            </a:r>
            <a:endParaRPr sz="1800">
              <a:latin typeface="Calibri"/>
              <a:cs typeface="Calibri"/>
            </a:endParaRPr>
          </a:p>
          <a:p>
            <a:pPr marL="542925" lvl="1" indent="-171926">
              <a:spcBef>
                <a:spcPts val="213"/>
              </a:spcBef>
              <a:buFont typeface="Arial MT"/>
              <a:buChar char="•"/>
              <a:tabLst>
                <a:tab pos="542925" algn="l"/>
              </a:tabLst>
            </a:pPr>
            <a:r>
              <a:rPr sz="1800" dirty="0">
                <a:latin typeface="Calibri"/>
                <a:cs typeface="Calibri"/>
              </a:rPr>
              <a:t>Uses a </a:t>
            </a:r>
            <a:r>
              <a:rPr sz="1800" spc="-8" dirty="0">
                <a:latin typeface="Calibri"/>
                <a:cs typeface="Calibri"/>
              </a:rPr>
              <a:t>greedy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4" dirty="0">
                <a:latin typeface="Calibri"/>
                <a:cs typeface="Calibri"/>
              </a:rPr>
              <a:t>maximum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8" dirty="0">
                <a:latin typeface="Calibri"/>
                <a:cs typeface="Calibri"/>
              </a:rPr>
              <a:t>matching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strategy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-11" dirty="0">
                <a:latin typeface="Calibri"/>
                <a:cs typeface="Calibri"/>
              </a:rPr>
              <a:t>to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9" dirty="0">
                <a:latin typeface="Calibri"/>
                <a:cs typeface="Calibri"/>
              </a:rPr>
              <a:t>tokenize</a:t>
            </a:r>
            <a:r>
              <a:rPr sz="1800" dirty="0">
                <a:latin typeface="Calibri"/>
                <a:cs typeface="Calibri"/>
              </a:rPr>
              <a:t> a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single </a:t>
            </a:r>
            <a:r>
              <a:rPr sz="1800" spc="-15" dirty="0">
                <a:latin typeface="Calibri"/>
                <a:cs typeface="Calibri"/>
              </a:rPr>
              <a:t>word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622" y="3203180"/>
            <a:ext cx="4384011" cy="156275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69637" y="4865733"/>
            <a:ext cx="480869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dirty="0">
                <a:latin typeface="Calibri"/>
                <a:cs typeface="Calibri"/>
              </a:rPr>
              <a:t>Fig</a:t>
            </a:r>
            <a:r>
              <a:rPr sz="1050" spc="30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from:</a:t>
            </a:r>
            <a:r>
              <a:rPr sz="1050" spc="34" dirty="0">
                <a:latin typeface="Calibri"/>
                <a:cs typeface="Calibri"/>
              </a:rPr>
              <a:t> </a:t>
            </a:r>
            <a:r>
              <a:rPr sz="1050" spc="-8" dirty="0">
                <a:latin typeface="Calibri"/>
                <a:cs typeface="Calibri"/>
              </a:rPr>
              <a:t>https://ai.googleblog.com/2021/12/a-fast-wordpiece-tokenization-system.html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3415" y="444238"/>
            <a:ext cx="4050506" cy="10252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23" dirty="0"/>
              <a:t>WordPiece</a:t>
            </a:r>
            <a:r>
              <a:rPr spc="-30" dirty="0"/>
              <a:t> </a:t>
            </a:r>
            <a:r>
              <a:rPr spc="-23" dirty="0"/>
              <a:t>tokenization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3415" y="1325597"/>
            <a:ext cx="7027069" cy="10195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indent="-171450">
              <a:spcBef>
                <a:spcPts val="75"/>
              </a:spcBef>
              <a:buFont typeface="Arial MT"/>
              <a:buChar char="•"/>
              <a:tabLst>
                <a:tab pos="180975" algn="l"/>
              </a:tabLst>
            </a:pPr>
            <a:r>
              <a:rPr sz="2100" spc="-4" dirty="0">
                <a:latin typeface="Calibri"/>
                <a:cs typeface="Calibri"/>
              </a:rPr>
              <a:t>Encoding: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Greedy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longest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prefix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1" dirty="0">
                <a:latin typeface="Calibri"/>
                <a:cs typeface="Calibri"/>
              </a:rPr>
              <a:t>match.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8" dirty="0">
                <a:latin typeface="Calibri"/>
                <a:cs typeface="Calibri"/>
              </a:rPr>
              <a:t>Example:</a:t>
            </a:r>
            <a:endParaRPr sz="2100">
              <a:latin typeface="Calibri"/>
              <a:cs typeface="Calibri"/>
            </a:endParaRPr>
          </a:p>
          <a:p>
            <a:pPr>
              <a:spcBef>
                <a:spcPts val="26"/>
              </a:spcBef>
              <a:buFont typeface="Arial MT"/>
              <a:buChar char="•"/>
            </a:pPr>
            <a:endParaRPr sz="2363">
              <a:latin typeface="Calibri"/>
              <a:cs typeface="Calibri"/>
            </a:endParaRPr>
          </a:p>
          <a:p>
            <a:pPr marL="278606" lvl="1" indent="-171926">
              <a:spcBef>
                <a:spcPts val="4"/>
              </a:spcBef>
              <a:buFont typeface="Arial MT"/>
              <a:buChar char="•"/>
              <a:tabLst>
                <a:tab pos="279083" algn="l"/>
              </a:tabLst>
            </a:pPr>
            <a:r>
              <a:rPr sz="2100" b="1" spc="-19" dirty="0"/>
              <a:t>Vocabulary:</a:t>
            </a:r>
            <a:r>
              <a:rPr sz="2100" b="1" spc="-4" dirty="0"/>
              <a:t> </a:t>
            </a:r>
            <a:r>
              <a:rPr sz="2100" b="1" dirty="0"/>
              <a:t>{“a”, </a:t>
            </a:r>
            <a:r>
              <a:rPr sz="2100" b="1" spc="-4" dirty="0"/>
              <a:t>“jui”,</a:t>
            </a:r>
            <a:r>
              <a:rPr sz="2100" b="1" dirty="0"/>
              <a:t> “ce”,</a:t>
            </a:r>
            <a:r>
              <a:rPr sz="2100" b="1" spc="-4" dirty="0"/>
              <a:t> “blue”,</a:t>
            </a:r>
            <a:r>
              <a:rPr sz="2100" b="1" dirty="0"/>
              <a:t> </a:t>
            </a:r>
            <a:r>
              <a:rPr sz="2100" b="1" spc="-4" dirty="0"/>
              <a:t>“is”,</a:t>
            </a:r>
            <a:r>
              <a:rPr sz="2100" b="1" dirty="0"/>
              <a:t> </a:t>
            </a:r>
            <a:r>
              <a:rPr sz="2100" b="1" spc="-4" dirty="0"/>
              <a:t>“ber”, </a:t>
            </a:r>
            <a:r>
              <a:rPr sz="2100" b="1" dirty="0"/>
              <a:t>“ry”}</a:t>
            </a:r>
            <a:endParaRPr sz="2100"/>
          </a:p>
        </p:txBody>
      </p:sp>
      <p:sp>
        <p:nvSpPr>
          <p:cNvPr id="4" name="object 4"/>
          <p:cNvSpPr txBox="1"/>
          <p:nvPr/>
        </p:nvSpPr>
        <p:spPr>
          <a:xfrm>
            <a:off x="751411" y="2689831"/>
            <a:ext cx="6268403" cy="21486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solidFill>
                  <a:srgbClr val="C00000"/>
                </a:solidFill>
              </a:rPr>
              <a:t>a</a:t>
            </a:r>
            <a:r>
              <a:rPr sz="1350" b="1" spc="-8" dirty="0">
                <a:solidFill>
                  <a:srgbClr val="C00000"/>
                </a:solidFill>
              </a:rPr>
              <a:t> </a:t>
            </a:r>
            <a:r>
              <a:rPr sz="1350" b="1" spc="-4" dirty="0"/>
              <a:t>blueberry juice </a:t>
            </a:r>
            <a:r>
              <a:rPr sz="1350" b="1" dirty="0"/>
              <a:t>-&gt;</a:t>
            </a:r>
            <a:r>
              <a:rPr sz="1350" b="1" spc="-8" dirty="0"/>
              <a:t> </a:t>
            </a:r>
            <a:r>
              <a:rPr sz="1350" b="1" dirty="0"/>
              <a:t>“a”</a:t>
            </a:r>
            <a:r>
              <a:rPr sz="1350" b="1" spc="-8" dirty="0"/>
              <a:t> </a:t>
            </a:r>
            <a:r>
              <a:rPr sz="1350" b="1" spc="-4" dirty="0"/>
              <a:t>in</a:t>
            </a:r>
            <a:r>
              <a:rPr sz="1350" b="1" spc="-8" dirty="0"/>
              <a:t> </a:t>
            </a:r>
            <a:r>
              <a:rPr sz="1350" b="1" spc="-4" dirty="0"/>
              <a:t>vocab</a:t>
            </a:r>
            <a:r>
              <a:rPr sz="1350" b="1" spc="-8" dirty="0"/>
              <a:t> </a:t>
            </a:r>
            <a:r>
              <a:rPr sz="1350" b="1" dirty="0"/>
              <a:t>-&gt;</a:t>
            </a:r>
            <a:r>
              <a:rPr sz="1350" b="1" spc="-4" dirty="0"/>
              <a:t> </a:t>
            </a:r>
            <a:r>
              <a:rPr sz="1350" b="1" dirty="0"/>
              <a:t>[“a”]</a:t>
            </a:r>
            <a:endParaRPr sz="1350"/>
          </a:p>
          <a:p>
            <a:pPr marL="9525">
              <a:spcBef>
                <a:spcPts val="30"/>
              </a:spcBef>
            </a:pPr>
            <a:r>
              <a:rPr sz="1350" b="1" dirty="0">
                <a:solidFill>
                  <a:srgbClr val="C00000"/>
                </a:solidFill>
              </a:rPr>
              <a:t>a</a:t>
            </a:r>
            <a:r>
              <a:rPr sz="1350" b="1" spc="-4" dirty="0">
                <a:solidFill>
                  <a:srgbClr val="C00000"/>
                </a:solidFill>
              </a:rPr>
              <a:t> blueberry</a:t>
            </a:r>
            <a:r>
              <a:rPr sz="1350" b="1" dirty="0">
                <a:solidFill>
                  <a:srgbClr val="C00000"/>
                </a:solidFill>
              </a:rPr>
              <a:t> </a:t>
            </a:r>
            <a:r>
              <a:rPr sz="1350" b="1" spc="-4" dirty="0"/>
              <a:t>juice </a:t>
            </a:r>
            <a:r>
              <a:rPr sz="1350" b="1" dirty="0"/>
              <a:t>-&gt;</a:t>
            </a:r>
            <a:r>
              <a:rPr sz="1350" b="1" spc="-4" dirty="0"/>
              <a:t> “blueberry”</a:t>
            </a:r>
            <a:r>
              <a:rPr sz="1350" b="1" spc="-8" dirty="0"/>
              <a:t> </a:t>
            </a:r>
            <a:r>
              <a:rPr sz="1350" b="1" spc="-4" dirty="0"/>
              <a:t>not in</a:t>
            </a:r>
            <a:r>
              <a:rPr sz="1350" b="1" spc="-8" dirty="0"/>
              <a:t> </a:t>
            </a:r>
            <a:r>
              <a:rPr sz="1350" b="1" spc="-4" dirty="0"/>
              <a:t>vocab</a:t>
            </a:r>
            <a:endParaRPr sz="1350"/>
          </a:p>
          <a:p>
            <a:pPr marL="695325">
              <a:spcBef>
                <a:spcPts val="30"/>
              </a:spcBef>
            </a:pPr>
            <a:r>
              <a:rPr sz="1350" b="1" dirty="0"/>
              <a:t>-&gt;</a:t>
            </a:r>
            <a:r>
              <a:rPr sz="1350" b="1" spc="-8" dirty="0"/>
              <a:t> </a:t>
            </a:r>
            <a:r>
              <a:rPr sz="1350" b="1" spc="-4" dirty="0"/>
              <a:t>prefix</a:t>
            </a:r>
            <a:r>
              <a:rPr sz="1350" b="1" dirty="0"/>
              <a:t> max</a:t>
            </a:r>
            <a:r>
              <a:rPr sz="1350" b="1" spc="-4" dirty="0"/>
              <a:t> match: “blue”</a:t>
            </a:r>
            <a:r>
              <a:rPr sz="1350" b="1" spc="-8" dirty="0"/>
              <a:t> </a:t>
            </a:r>
            <a:r>
              <a:rPr sz="1350" b="1" dirty="0"/>
              <a:t>-&gt;</a:t>
            </a:r>
            <a:r>
              <a:rPr sz="1350" b="1" spc="-4" dirty="0"/>
              <a:t> </a:t>
            </a:r>
            <a:r>
              <a:rPr sz="1350" b="1" dirty="0"/>
              <a:t>[“a”,</a:t>
            </a:r>
            <a:r>
              <a:rPr sz="1350" b="1" spc="-8" dirty="0"/>
              <a:t> </a:t>
            </a:r>
            <a:r>
              <a:rPr sz="1350" b="1" spc="-4" dirty="0"/>
              <a:t>“blue”]</a:t>
            </a:r>
            <a:endParaRPr sz="1350"/>
          </a:p>
          <a:p>
            <a:pPr marL="695325" marR="2390299" indent="685800">
              <a:lnSpc>
                <a:spcPts val="1650"/>
              </a:lnSpc>
              <a:spcBef>
                <a:spcPts val="60"/>
              </a:spcBef>
            </a:pPr>
            <a:r>
              <a:rPr sz="1350" b="1" dirty="0"/>
              <a:t>-&gt; </a:t>
            </a:r>
            <a:r>
              <a:rPr sz="1350" b="1" spc="-4" dirty="0"/>
              <a:t>remaining subword: “berry” </a:t>
            </a:r>
            <a:r>
              <a:rPr sz="1350" b="1" spc="-368" dirty="0"/>
              <a:t> </a:t>
            </a:r>
            <a:r>
              <a:rPr sz="1350" b="1" spc="-4" dirty="0"/>
              <a:t>“berry”</a:t>
            </a:r>
            <a:r>
              <a:rPr sz="1350" b="1" spc="-8" dirty="0"/>
              <a:t> </a:t>
            </a:r>
            <a:r>
              <a:rPr sz="1350" b="1" spc="-4" dirty="0"/>
              <a:t>not in vocab</a:t>
            </a:r>
            <a:endParaRPr sz="1350"/>
          </a:p>
          <a:p>
            <a:pPr marL="1381125">
              <a:lnSpc>
                <a:spcPts val="1590"/>
              </a:lnSpc>
            </a:pPr>
            <a:r>
              <a:rPr sz="1350" b="1" dirty="0"/>
              <a:t>-&gt;</a:t>
            </a:r>
            <a:r>
              <a:rPr sz="1350" b="1" spc="-4" dirty="0"/>
              <a:t> prefix</a:t>
            </a:r>
            <a:r>
              <a:rPr sz="1350" b="1" dirty="0"/>
              <a:t> max </a:t>
            </a:r>
            <a:r>
              <a:rPr sz="1350" b="1" spc="-4" dirty="0"/>
              <a:t>match: “ber”</a:t>
            </a:r>
            <a:r>
              <a:rPr sz="1350" b="1" dirty="0"/>
              <a:t> -&gt;</a:t>
            </a:r>
            <a:r>
              <a:rPr sz="1350" b="1" spc="-4" dirty="0"/>
              <a:t> </a:t>
            </a:r>
            <a:r>
              <a:rPr sz="1350" b="1" dirty="0"/>
              <a:t>[“a”,</a:t>
            </a:r>
            <a:r>
              <a:rPr sz="1350" b="1" spc="-4" dirty="0"/>
              <a:t> “blue”, “ber”]</a:t>
            </a:r>
            <a:endParaRPr sz="1350"/>
          </a:p>
          <a:p>
            <a:pPr marL="9525" marR="2275523" indent="685800">
              <a:lnSpc>
                <a:spcPts val="1650"/>
              </a:lnSpc>
              <a:spcBef>
                <a:spcPts val="60"/>
              </a:spcBef>
            </a:pPr>
            <a:r>
              <a:rPr sz="1350" b="1" dirty="0"/>
              <a:t>“ry” </a:t>
            </a:r>
            <a:r>
              <a:rPr sz="1350" b="1" spc="-4" dirty="0"/>
              <a:t>in vocab </a:t>
            </a:r>
            <a:r>
              <a:rPr sz="1350" b="1" dirty="0"/>
              <a:t>-&gt; [“a”, </a:t>
            </a:r>
            <a:r>
              <a:rPr sz="1350" b="1" spc="-4" dirty="0"/>
              <a:t>“blue”, “ber”, </a:t>
            </a:r>
            <a:r>
              <a:rPr sz="1350" b="1" dirty="0"/>
              <a:t>“ry”] </a:t>
            </a:r>
            <a:r>
              <a:rPr sz="1350" b="1" spc="-368" dirty="0"/>
              <a:t> </a:t>
            </a:r>
            <a:r>
              <a:rPr sz="1350" b="1" dirty="0">
                <a:solidFill>
                  <a:srgbClr val="C00000"/>
                </a:solidFill>
              </a:rPr>
              <a:t>a</a:t>
            </a:r>
            <a:r>
              <a:rPr sz="1350" b="1" spc="-4" dirty="0">
                <a:solidFill>
                  <a:srgbClr val="C00000"/>
                </a:solidFill>
              </a:rPr>
              <a:t> blueberry</a:t>
            </a:r>
            <a:r>
              <a:rPr sz="1350" b="1" dirty="0">
                <a:solidFill>
                  <a:srgbClr val="C00000"/>
                </a:solidFill>
              </a:rPr>
              <a:t> juice</a:t>
            </a:r>
            <a:r>
              <a:rPr sz="1350" b="1" spc="-8" dirty="0">
                <a:solidFill>
                  <a:srgbClr val="C00000"/>
                </a:solidFill>
              </a:rPr>
              <a:t> </a:t>
            </a:r>
            <a:r>
              <a:rPr sz="1350" b="1" dirty="0"/>
              <a:t>-&gt;</a:t>
            </a:r>
            <a:r>
              <a:rPr sz="1350" b="1" spc="-4" dirty="0"/>
              <a:t> “juice” not</a:t>
            </a:r>
            <a:r>
              <a:rPr sz="1350" b="1" spc="-8" dirty="0"/>
              <a:t> </a:t>
            </a:r>
            <a:r>
              <a:rPr sz="1350" b="1" spc="-4" dirty="0"/>
              <a:t>in vocab</a:t>
            </a:r>
            <a:endParaRPr sz="1350"/>
          </a:p>
          <a:p>
            <a:pPr marL="742950">
              <a:lnSpc>
                <a:spcPts val="1590"/>
              </a:lnSpc>
            </a:pPr>
            <a:r>
              <a:rPr sz="1350" b="1" dirty="0"/>
              <a:t>-&gt;</a:t>
            </a:r>
            <a:r>
              <a:rPr sz="1350" b="1" spc="-4" dirty="0"/>
              <a:t> prefix</a:t>
            </a:r>
            <a:r>
              <a:rPr sz="1350" b="1" spc="4" dirty="0"/>
              <a:t> </a:t>
            </a:r>
            <a:r>
              <a:rPr sz="1350" b="1" dirty="0"/>
              <a:t>max </a:t>
            </a:r>
            <a:r>
              <a:rPr sz="1350" b="1" spc="-4" dirty="0"/>
              <a:t>match:</a:t>
            </a:r>
            <a:r>
              <a:rPr sz="1350" b="1" dirty="0"/>
              <a:t> </a:t>
            </a:r>
            <a:r>
              <a:rPr sz="1350" b="1" spc="-4" dirty="0"/>
              <a:t>“jui”</a:t>
            </a:r>
            <a:r>
              <a:rPr sz="1350" b="1" dirty="0"/>
              <a:t> </a:t>
            </a:r>
            <a:r>
              <a:rPr sz="1350" b="1" spc="-4" dirty="0"/>
              <a:t>in vocab</a:t>
            </a:r>
            <a:r>
              <a:rPr sz="1350" b="1" dirty="0"/>
              <a:t> -&gt; [“a”,</a:t>
            </a:r>
            <a:r>
              <a:rPr sz="1350" b="1" spc="-4" dirty="0"/>
              <a:t> “blue”,</a:t>
            </a:r>
            <a:r>
              <a:rPr sz="1350" b="1" dirty="0"/>
              <a:t> </a:t>
            </a:r>
            <a:r>
              <a:rPr sz="1350" b="1" spc="-4" dirty="0"/>
              <a:t>“ber”,</a:t>
            </a:r>
            <a:r>
              <a:rPr sz="1350" b="1" dirty="0"/>
              <a:t> “ry”,</a:t>
            </a:r>
            <a:r>
              <a:rPr sz="1350" b="1" spc="-4" dirty="0"/>
              <a:t> “jui”]</a:t>
            </a:r>
            <a:endParaRPr sz="1350"/>
          </a:p>
          <a:p>
            <a:pPr marL="742950">
              <a:spcBef>
                <a:spcPts val="30"/>
              </a:spcBef>
            </a:pPr>
            <a:r>
              <a:rPr sz="1350" b="1" dirty="0"/>
              <a:t>“ce”</a:t>
            </a:r>
            <a:r>
              <a:rPr sz="1350" b="1" spc="-8" dirty="0"/>
              <a:t> </a:t>
            </a:r>
            <a:r>
              <a:rPr sz="1350" b="1" spc="-4" dirty="0"/>
              <a:t>in vocab </a:t>
            </a:r>
            <a:r>
              <a:rPr sz="1350" b="1" dirty="0"/>
              <a:t>-&gt;</a:t>
            </a:r>
            <a:r>
              <a:rPr sz="1350" b="1" spc="-8" dirty="0"/>
              <a:t> </a:t>
            </a:r>
            <a:r>
              <a:rPr sz="1350" b="1" dirty="0"/>
              <a:t>[“a”,</a:t>
            </a:r>
            <a:r>
              <a:rPr sz="1350" b="1" spc="-4" dirty="0"/>
              <a:t> “blue”, “ber”,</a:t>
            </a:r>
            <a:r>
              <a:rPr sz="1350" b="1" spc="-8" dirty="0"/>
              <a:t> </a:t>
            </a:r>
            <a:r>
              <a:rPr sz="1350" b="1" dirty="0"/>
              <a:t>“ry”,</a:t>
            </a:r>
            <a:r>
              <a:rPr sz="1350" b="1" spc="-4" dirty="0"/>
              <a:t> “jui”, </a:t>
            </a:r>
            <a:r>
              <a:rPr sz="1350" b="1" dirty="0"/>
              <a:t>“ce”]</a:t>
            </a:r>
            <a:endParaRPr sz="135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3415" y="444238"/>
            <a:ext cx="4050506" cy="102528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23" dirty="0"/>
              <a:t>WordPiece</a:t>
            </a:r>
            <a:r>
              <a:rPr spc="-30" dirty="0"/>
              <a:t> </a:t>
            </a:r>
            <a:r>
              <a:rPr spc="-23" dirty="0"/>
              <a:t>tokenization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3415" y="1346893"/>
            <a:ext cx="7749064" cy="3269486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146685" indent="-137160">
              <a:lnSpc>
                <a:spcPts val="1976"/>
              </a:lnSpc>
              <a:spcBef>
                <a:spcPts val="68"/>
              </a:spcBef>
              <a:buFont typeface="Arial MT"/>
              <a:buChar char="•"/>
              <a:tabLst>
                <a:tab pos="146685" algn="l"/>
              </a:tabLst>
            </a:pPr>
            <a:r>
              <a:rPr sz="1688" spc="-11" dirty="0">
                <a:latin typeface="Calibri"/>
                <a:cs typeface="Calibri"/>
              </a:rPr>
              <a:t>Byte-level</a:t>
            </a:r>
            <a:r>
              <a:rPr sz="1688" spc="-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</a:t>
            </a:r>
            <a:r>
              <a:rPr sz="1688" spc="-8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Pair</a:t>
            </a:r>
            <a:r>
              <a:rPr sz="1688" spc="-8" dirty="0">
                <a:latin typeface="Calibri"/>
                <a:cs typeface="Calibri"/>
              </a:rPr>
              <a:t> Encoding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(BBPE)</a:t>
            </a:r>
            <a:endParaRPr sz="1688">
              <a:latin typeface="Calibri"/>
              <a:cs typeface="Calibri"/>
            </a:endParaRPr>
          </a:p>
          <a:p>
            <a:pPr marL="146685">
              <a:lnSpc>
                <a:spcPts val="1976"/>
              </a:lnSpc>
              <a:tabLst>
                <a:tab pos="5511165" algn="l"/>
              </a:tabLst>
            </a:pPr>
            <a:r>
              <a:rPr sz="1688" u="heavy" spc="-1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Neural</a:t>
            </a:r>
            <a:r>
              <a:rPr sz="1688" u="heavy" spc="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Machine</a:t>
            </a:r>
            <a:r>
              <a:rPr sz="1688" u="heavy" spc="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19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Translation</a:t>
            </a:r>
            <a:r>
              <a:rPr sz="1688" u="heavy" spc="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with</a:t>
            </a:r>
            <a:r>
              <a:rPr sz="1688" u="heavy" spc="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1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Byte-Level</a:t>
            </a:r>
            <a:r>
              <a:rPr sz="1688" u="heavy" spc="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1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Subwords</a:t>
            </a:r>
            <a:r>
              <a:rPr sz="1688" u="heavy" spc="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688" u="heavy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(2019)</a:t>
            </a:r>
            <a:r>
              <a:rPr sz="1688" spc="-8" dirty="0">
                <a:solidFill>
                  <a:srgbClr val="0563C1"/>
                </a:solidFill>
                <a:latin typeface="Calibri"/>
                <a:cs typeface="Calibri"/>
              </a:rPr>
              <a:t>	</a:t>
            </a:r>
            <a:r>
              <a:rPr sz="1688" spc="-8" dirty="0">
                <a:latin typeface="Calibri"/>
                <a:cs typeface="Calibri"/>
              </a:rPr>
              <a:t>—</a:t>
            </a:r>
            <a:r>
              <a:rPr sz="1688" spc="-15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Used</a:t>
            </a:r>
            <a:r>
              <a:rPr sz="1688" spc="-15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in</a:t>
            </a:r>
            <a:r>
              <a:rPr sz="1688" spc="-11" dirty="0">
                <a:latin typeface="Calibri"/>
                <a:cs typeface="Calibri"/>
              </a:rPr>
              <a:t> </a:t>
            </a:r>
            <a:r>
              <a:rPr sz="1688" spc="-38" dirty="0">
                <a:latin typeface="Calibri"/>
                <a:cs typeface="Calibri"/>
              </a:rPr>
              <a:t>GPT-2</a:t>
            </a:r>
            <a:endParaRPr sz="1688">
              <a:latin typeface="Calibri"/>
              <a:cs typeface="Calibri"/>
            </a:endParaRPr>
          </a:p>
          <a:p>
            <a:pPr marL="489585" lvl="1" indent="-137160">
              <a:spcBef>
                <a:spcPts val="503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8" dirty="0">
                <a:latin typeface="Calibri"/>
                <a:cs typeface="Calibri"/>
              </a:rPr>
              <a:t>UTF8</a:t>
            </a:r>
            <a:r>
              <a:rPr sz="1688" spc="-15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encoding</a:t>
            </a:r>
            <a:r>
              <a:rPr sz="1688" spc="-11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of</a:t>
            </a:r>
            <a:r>
              <a:rPr sz="1688" spc="-11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text</a:t>
            </a:r>
            <a:endParaRPr sz="1688">
              <a:latin typeface="Calibri"/>
              <a:cs typeface="Calibri"/>
            </a:endParaRPr>
          </a:p>
          <a:p>
            <a:pPr marL="832485" lvl="2" indent="-137160">
              <a:spcBef>
                <a:spcPts val="499"/>
              </a:spcBef>
              <a:buFont typeface="Arial MT"/>
              <a:buChar char="•"/>
              <a:tabLst>
                <a:tab pos="832485" algn="l"/>
              </a:tabLst>
            </a:pPr>
            <a:r>
              <a:rPr sz="1688" spc="-8" dirty="0">
                <a:latin typeface="Calibri"/>
                <a:cs typeface="Calibri"/>
              </a:rPr>
              <a:t>Encodes each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character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into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1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to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4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bytes</a:t>
            </a:r>
            <a:endParaRPr sz="1688">
              <a:latin typeface="Calibri"/>
              <a:cs typeface="Calibri"/>
            </a:endParaRPr>
          </a:p>
          <a:p>
            <a:pPr marL="489585" lvl="1" indent="-137160">
              <a:spcBef>
                <a:spcPts val="503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4" dirty="0">
                <a:latin typeface="Calibri"/>
                <a:cs typeface="Calibri"/>
              </a:rPr>
              <a:t>The </a:t>
            </a:r>
            <a:r>
              <a:rPr sz="1688" spc="-11" dirty="0">
                <a:latin typeface="Calibri"/>
                <a:cs typeface="Calibri"/>
              </a:rPr>
              <a:t>sentence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is a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sequence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of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bytes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instead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of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characters</a:t>
            </a:r>
            <a:endParaRPr sz="1688">
              <a:latin typeface="Calibri"/>
              <a:cs typeface="Calibri"/>
            </a:endParaRPr>
          </a:p>
          <a:p>
            <a:pPr marL="489585" lvl="1" indent="-137160">
              <a:spcBef>
                <a:spcPts val="503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15" dirty="0">
                <a:latin typeface="Calibri"/>
                <a:cs typeface="Calibri"/>
              </a:rPr>
              <a:t>Represent</a:t>
            </a:r>
            <a:r>
              <a:rPr sz="1688" spc="-4" dirty="0">
                <a:latin typeface="Calibri"/>
                <a:cs typeface="Calibri"/>
              </a:rPr>
              <a:t> a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sentence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in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any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language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as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a sequence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of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UTF8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bytes</a:t>
            </a:r>
            <a:endParaRPr sz="1688">
              <a:latin typeface="Calibri"/>
              <a:cs typeface="Calibri"/>
            </a:endParaRPr>
          </a:p>
          <a:p>
            <a:pPr marL="489585" marR="574834" lvl="1" indent="-137160">
              <a:lnSpc>
                <a:spcPts val="1927"/>
              </a:lnSpc>
              <a:spcBef>
                <a:spcPts val="649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8" dirty="0">
                <a:latin typeface="Calibri"/>
                <a:cs typeface="Calibri"/>
              </a:rPr>
              <a:t>A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</a:t>
            </a:r>
            <a:r>
              <a:rPr sz="1688" spc="-4" dirty="0">
                <a:latin typeface="Calibri"/>
                <a:cs typeface="Calibri"/>
              </a:rPr>
              <a:t> sequence </a:t>
            </a:r>
            <a:r>
              <a:rPr sz="1688" spc="-11" dirty="0">
                <a:latin typeface="Calibri"/>
                <a:cs typeface="Calibri"/>
              </a:rPr>
              <a:t>representation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of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text</a:t>
            </a:r>
            <a:r>
              <a:rPr sz="1688" spc="-4" dirty="0">
                <a:latin typeface="Calibri"/>
                <a:cs typeface="Calibri"/>
              </a:rPr>
              <a:t> is </a:t>
            </a:r>
            <a:r>
              <a:rPr sz="1688" spc="-11" dirty="0">
                <a:latin typeface="Calibri"/>
                <a:cs typeface="Calibri"/>
              </a:rPr>
              <a:t>often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much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longer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(up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to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4x)</a:t>
            </a:r>
            <a:r>
              <a:rPr sz="1688" spc="-4" dirty="0">
                <a:latin typeface="Calibri"/>
                <a:cs typeface="Calibri"/>
              </a:rPr>
              <a:t> than a </a:t>
            </a:r>
            <a:r>
              <a:rPr sz="1688" spc="-371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character</a:t>
            </a:r>
            <a:r>
              <a:rPr sz="1688" spc="-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sequence </a:t>
            </a:r>
            <a:r>
              <a:rPr sz="1688" spc="-11" dirty="0">
                <a:latin typeface="Calibri"/>
                <a:cs typeface="Calibri"/>
              </a:rPr>
              <a:t>representation</a:t>
            </a:r>
            <a:endParaRPr sz="1688">
              <a:latin typeface="Calibri"/>
              <a:cs typeface="Calibri"/>
            </a:endParaRPr>
          </a:p>
          <a:p>
            <a:pPr marL="489585" lvl="1" indent="-137160">
              <a:spcBef>
                <a:spcPts val="454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8" dirty="0">
                <a:latin typeface="Calibri"/>
                <a:cs typeface="Calibri"/>
              </a:rPr>
              <a:t>segmenting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a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sequence</a:t>
            </a:r>
            <a:r>
              <a:rPr sz="1688" spc="4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into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variable-length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n-grams</a:t>
            </a:r>
            <a:r>
              <a:rPr sz="1688" spc="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(byte-level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5" dirty="0">
                <a:latin typeface="Calibri"/>
                <a:cs typeface="Calibri"/>
              </a:rPr>
              <a:t>“subwords”)</a:t>
            </a:r>
            <a:endParaRPr sz="1688">
              <a:latin typeface="Calibri"/>
              <a:cs typeface="Calibri"/>
            </a:endParaRPr>
          </a:p>
          <a:p>
            <a:pPr marL="489585" marR="3810" lvl="1" indent="-137160">
              <a:lnSpc>
                <a:spcPts val="1927"/>
              </a:lnSpc>
              <a:spcBef>
                <a:spcPts val="649"/>
              </a:spcBef>
              <a:buFont typeface="Arial MT"/>
              <a:buChar char="•"/>
              <a:tabLst>
                <a:tab pos="489585" algn="l"/>
              </a:tabLst>
            </a:pPr>
            <a:r>
              <a:rPr sz="1688" spc="-8" dirty="0">
                <a:latin typeface="Calibri"/>
                <a:cs typeface="Calibri"/>
              </a:rPr>
              <a:t>learn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BPE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vocabulary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on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the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byte-level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representation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which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extends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4" dirty="0">
                <a:latin typeface="Calibri"/>
                <a:cs typeface="Calibri"/>
              </a:rPr>
              <a:t>UTF-8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byte</a:t>
            </a:r>
            <a:r>
              <a:rPr sz="1688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set </a:t>
            </a:r>
            <a:r>
              <a:rPr sz="1688" spc="-371" dirty="0">
                <a:latin typeface="Calibri"/>
                <a:cs typeface="Calibri"/>
              </a:rPr>
              <a:t> </a:t>
            </a:r>
            <a:r>
              <a:rPr sz="1688" spc="-8" dirty="0">
                <a:latin typeface="Calibri"/>
                <a:cs typeface="Calibri"/>
              </a:rPr>
              <a:t>with </a:t>
            </a:r>
            <a:r>
              <a:rPr sz="1688" spc="-11" dirty="0">
                <a:latin typeface="Calibri"/>
                <a:cs typeface="Calibri"/>
              </a:rPr>
              <a:t>byte</a:t>
            </a:r>
            <a:r>
              <a:rPr sz="1688" spc="-4" dirty="0">
                <a:latin typeface="Calibri"/>
                <a:cs typeface="Calibri"/>
              </a:rPr>
              <a:t> </a:t>
            </a:r>
            <a:r>
              <a:rPr sz="1688" spc="-11" dirty="0">
                <a:latin typeface="Calibri"/>
                <a:cs typeface="Calibri"/>
              </a:rPr>
              <a:t>n-grams</a:t>
            </a:r>
            <a:endParaRPr sz="1688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8387" y="1927841"/>
            <a:ext cx="2084546" cy="364807"/>
          </a:xfrm>
          <a:custGeom>
            <a:avLst/>
            <a:gdLst/>
            <a:ahLst/>
            <a:cxnLst/>
            <a:rect l="l" t="t" r="r" b="b"/>
            <a:pathLst>
              <a:path w="2779395" h="486410">
                <a:moveTo>
                  <a:pt x="371957" y="20688"/>
                </a:moveTo>
                <a:lnTo>
                  <a:pt x="333977" y="13604"/>
                </a:lnTo>
                <a:lnTo>
                  <a:pt x="289305" y="10325"/>
                </a:lnTo>
                <a:lnTo>
                  <a:pt x="275700" y="10770"/>
                </a:lnTo>
                <a:lnTo>
                  <a:pt x="232473" y="15506"/>
                </a:lnTo>
                <a:lnTo>
                  <a:pt x="185978" y="36600"/>
                </a:lnTo>
                <a:lnTo>
                  <a:pt x="142389" y="74003"/>
                </a:lnTo>
                <a:lnTo>
                  <a:pt x="120194" y="117035"/>
                </a:lnTo>
                <a:lnTo>
                  <a:pt x="113652" y="160312"/>
                </a:lnTo>
                <a:lnTo>
                  <a:pt x="114983" y="173371"/>
                </a:lnTo>
                <a:lnTo>
                  <a:pt x="129146" y="227558"/>
                </a:lnTo>
                <a:lnTo>
                  <a:pt x="146264" y="262472"/>
                </a:lnTo>
                <a:lnTo>
                  <a:pt x="176451" y="299889"/>
                </a:lnTo>
                <a:lnTo>
                  <a:pt x="210353" y="328171"/>
                </a:lnTo>
                <a:lnTo>
                  <a:pt x="245587" y="353623"/>
                </a:lnTo>
                <a:lnTo>
                  <a:pt x="287967" y="376251"/>
                </a:lnTo>
                <a:lnTo>
                  <a:pt x="321187" y="387400"/>
                </a:lnTo>
                <a:lnTo>
                  <a:pt x="340963" y="393058"/>
                </a:lnTo>
                <a:lnTo>
                  <a:pt x="393070" y="407646"/>
                </a:lnTo>
                <a:lnTo>
                  <a:pt x="444284" y="418935"/>
                </a:lnTo>
                <a:lnTo>
                  <a:pt x="460104" y="421726"/>
                </a:lnTo>
                <a:lnTo>
                  <a:pt x="481737" y="425727"/>
                </a:lnTo>
                <a:lnTo>
                  <a:pt x="505307" y="430213"/>
                </a:lnTo>
                <a:lnTo>
                  <a:pt x="526935" y="434454"/>
                </a:lnTo>
                <a:lnTo>
                  <a:pt x="551234" y="438700"/>
                </a:lnTo>
                <a:lnTo>
                  <a:pt x="581829" y="443184"/>
                </a:lnTo>
                <a:lnTo>
                  <a:pt x="613394" y="447179"/>
                </a:lnTo>
                <a:lnTo>
                  <a:pt x="640600" y="449961"/>
                </a:lnTo>
                <a:lnTo>
                  <a:pt x="668687" y="452299"/>
                </a:lnTo>
                <a:lnTo>
                  <a:pt x="702589" y="455126"/>
                </a:lnTo>
                <a:lnTo>
                  <a:pt x="764578" y="460311"/>
                </a:lnTo>
                <a:lnTo>
                  <a:pt x="824960" y="465485"/>
                </a:lnTo>
                <a:lnTo>
                  <a:pt x="883399" y="470649"/>
                </a:lnTo>
                <a:lnTo>
                  <a:pt x="910041" y="472542"/>
                </a:lnTo>
                <a:lnTo>
                  <a:pt x="943460" y="474194"/>
                </a:lnTo>
                <a:lnTo>
                  <a:pt x="977846" y="475362"/>
                </a:lnTo>
                <a:lnTo>
                  <a:pt x="1007389" y="475805"/>
                </a:lnTo>
                <a:lnTo>
                  <a:pt x="1037820" y="475805"/>
                </a:lnTo>
                <a:lnTo>
                  <a:pt x="1074546" y="475805"/>
                </a:lnTo>
                <a:lnTo>
                  <a:pt x="1281188" y="475805"/>
                </a:lnTo>
                <a:lnTo>
                  <a:pt x="1313520" y="476250"/>
                </a:lnTo>
                <a:lnTo>
                  <a:pt x="1351902" y="477424"/>
                </a:lnTo>
                <a:lnTo>
                  <a:pt x="1389798" y="479084"/>
                </a:lnTo>
                <a:lnTo>
                  <a:pt x="1420672" y="480987"/>
                </a:lnTo>
                <a:lnTo>
                  <a:pt x="1450660" y="482897"/>
                </a:lnTo>
                <a:lnTo>
                  <a:pt x="1486219" y="484560"/>
                </a:lnTo>
                <a:lnTo>
                  <a:pt x="1521294" y="485736"/>
                </a:lnTo>
                <a:lnTo>
                  <a:pt x="1549831" y="486181"/>
                </a:lnTo>
                <a:lnTo>
                  <a:pt x="1577479" y="485736"/>
                </a:lnTo>
                <a:lnTo>
                  <a:pt x="1642455" y="482897"/>
                </a:lnTo>
                <a:lnTo>
                  <a:pt x="1697507" y="478196"/>
                </a:lnTo>
                <a:lnTo>
                  <a:pt x="1736775" y="474194"/>
                </a:lnTo>
                <a:lnTo>
                  <a:pt x="1779434" y="469709"/>
                </a:lnTo>
                <a:lnTo>
                  <a:pt x="1818462" y="465467"/>
                </a:lnTo>
                <a:lnTo>
                  <a:pt x="1858378" y="461226"/>
                </a:lnTo>
                <a:lnTo>
                  <a:pt x="1903380" y="456742"/>
                </a:lnTo>
                <a:lnTo>
                  <a:pt x="1945963" y="452744"/>
                </a:lnTo>
                <a:lnTo>
                  <a:pt x="2009052" y="448067"/>
                </a:lnTo>
                <a:lnTo>
                  <a:pt x="2082506" y="445248"/>
                </a:lnTo>
                <a:lnTo>
                  <a:pt x="2112937" y="444804"/>
                </a:lnTo>
                <a:lnTo>
                  <a:pt x="2142036" y="444359"/>
                </a:lnTo>
                <a:lnTo>
                  <a:pt x="2175252" y="443185"/>
                </a:lnTo>
                <a:lnTo>
                  <a:pt x="2207016" y="441525"/>
                </a:lnTo>
                <a:lnTo>
                  <a:pt x="2231758" y="439623"/>
                </a:lnTo>
                <a:lnTo>
                  <a:pt x="2255611" y="437718"/>
                </a:lnTo>
                <a:lnTo>
                  <a:pt x="2285033" y="436054"/>
                </a:lnTo>
                <a:lnTo>
                  <a:pt x="2314938" y="434876"/>
                </a:lnTo>
                <a:lnTo>
                  <a:pt x="2340241" y="434429"/>
                </a:lnTo>
                <a:lnTo>
                  <a:pt x="2365547" y="433985"/>
                </a:lnTo>
                <a:lnTo>
                  <a:pt x="2395456" y="432817"/>
                </a:lnTo>
                <a:lnTo>
                  <a:pt x="2448737" y="429272"/>
                </a:lnTo>
                <a:lnTo>
                  <a:pt x="2500390" y="422497"/>
                </a:lnTo>
                <a:lnTo>
                  <a:pt x="2552052" y="413778"/>
                </a:lnTo>
                <a:lnTo>
                  <a:pt x="2600485" y="403429"/>
                </a:lnTo>
                <a:lnTo>
                  <a:pt x="2645041" y="393090"/>
                </a:lnTo>
                <a:lnTo>
                  <a:pt x="2699162" y="377086"/>
                </a:lnTo>
                <a:lnTo>
                  <a:pt x="2736418" y="355590"/>
                </a:lnTo>
                <a:lnTo>
                  <a:pt x="2766283" y="317406"/>
                </a:lnTo>
                <a:lnTo>
                  <a:pt x="2779356" y="274116"/>
                </a:lnTo>
                <a:lnTo>
                  <a:pt x="2778025" y="262843"/>
                </a:lnTo>
                <a:lnTo>
                  <a:pt x="2755953" y="217742"/>
                </a:lnTo>
                <a:lnTo>
                  <a:pt x="2722537" y="181000"/>
                </a:lnTo>
                <a:lnTo>
                  <a:pt x="2691863" y="156754"/>
                </a:lnTo>
                <a:lnTo>
                  <a:pt x="2655379" y="134442"/>
                </a:lnTo>
                <a:lnTo>
                  <a:pt x="2609205" y="112147"/>
                </a:lnTo>
                <a:lnTo>
                  <a:pt x="2557221" y="87909"/>
                </a:lnTo>
                <a:lnTo>
                  <a:pt x="2492322" y="65292"/>
                </a:lnTo>
                <a:lnTo>
                  <a:pt x="2452970" y="54460"/>
                </a:lnTo>
                <a:lnTo>
                  <a:pt x="2380283" y="39945"/>
                </a:lnTo>
                <a:lnTo>
                  <a:pt x="2335079" y="32631"/>
                </a:lnTo>
                <a:lnTo>
                  <a:pt x="2289874" y="25799"/>
                </a:lnTo>
                <a:lnTo>
                  <a:pt x="2219407" y="16867"/>
                </a:lnTo>
                <a:lnTo>
                  <a:pt x="2157252" y="11213"/>
                </a:lnTo>
                <a:lnTo>
                  <a:pt x="2119391" y="9882"/>
                </a:lnTo>
                <a:lnTo>
                  <a:pt x="2088394" y="8713"/>
                </a:lnTo>
                <a:lnTo>
                  <a:pt x="2051586" y="7062"/>
                </a:lnTo>
                <a:lnTo>
                  <a:pt x="2014778" y="5169"/>
                </a:lnTo>
                <a:lnTo>
                  <a:pt x="1977526" y="3273"/>
                </a:lnTo>
                <a:lnTo>
                  <a:pt x="1939547" y="1617"/>
                </a:lnTo>
                <a:lnTo>
                  <a:pt x="1906897" y="445"/>
                </a:lnTo>
                <a:lnTo>
                  <a:pt x="1885632" y="0"/>
                </a:lnTo>
                <a:lnTo>
                  <a:pt x="1860365" y="0"/>
                </a:lnTo>
                <a:lnTo>
                  <a:pt x="1817179" y="0"/>
                </a:lnTo>
                <a:lnTo>
                  <a:pt x="1764306" y="0"/>
                </a:lnTo>
                <a:lnTo>
                  <a:pt x="1709978" y="0"/>
                </a:lnTo>
                <a:lnTo>
                  <a:pt x="1669329" y="203"/>
                </a:lnTo>
                <a:lnTo>
                  <a:pt x="1619855" y="767"/>
                </a:lnTo>
                <a:lnTo>
                  <a:pt x="1565648" y="1617"/>
                </a:lnTo>
                <a:lnTo>
                  <a:pt x="1510795" y="2683"/>
                </a:lnTo>
                <a:lnTo>
                  <a:pt x="1459388" y="3890"/>
                </a:lnTo>
                <a:lnTo>
                  <a:pt x="1415516" y="5169"/>
                </a:lnTo>
                <a:lnTo>
                  <a:pt x="1371232" y="6852"/>
                </a:lnTo>
                <a:lnTo>
                  <a:pt x="1318697" y="9183"/>
                </a:lnTo>
                <a:lnTo>
                  <a:pt x="1262145" y="11944"/>
                </a:lnTo>
                <a:lnTo>
                  <a:pt x="1205808" y="14921"/>
                </a:lnTo>
                <a:lnTo>
                  <a:pt x="1153921" y="17899"/>
                </a:lnTo>
                <a:lnTo>
                  <a:pt x="1110716" y="20663"/>
                </a:lnTo>
                <a:lnTo>
                  <a:pt x="1068116" y="23635"/>
                </a:lnTo>
                <a:lnTo>
                  <a:pt x="1017911" y="27180"/>
                </a:lnTo>
                <a:lnTo>
                  <a:pt x="964120" y="31011"/>
                </a:lnTo>
                <a:lnTo>
                  <a:pt x="910761" y="34841"/>
                </a:lnTo>
                <a:lnTo>
                  <a:pt x="861851" y="38383"/>
                </a:lnTo>
                <a:lnTo>
                  <a:pt x="821410" y="41351"/>
                </a:lnTo>
                <a:lnTo>
                  <a:pt x="773466" y="44996"/>
                </a:lnTo>
                <a:lnTo>
                  <a:pt x="717466" y="49383"/>
                </a:lnTo>
                <a:lnTo>
                  <a:pt x="659606" y="54016"/>
                </a:lnTo>
                <a:lnTo>
                  <a:pt x="606086" y="58400"/>
                </a:lnTo>
                <a:lnTo>
                  <a:pt x="563105" y="62039"/>
                </a:lnTo>
                <a:lnTo>
                  <a:pt x="511927" y="66725"/>
                </a:lnTo>
                <a:lnTo>
                  <a:pt x="453969" y="72383"/>
                </a:lnTo>
                <a:lnTo>
                  <a:pt x="398918" y="78041"/>
                </a:lnTo>
                <a:lnTo>
                  <a:pt x="356463" y="82727"/>
                </a:lnTo>
                <a:lnTo>
                  <a:pt x="276709" y="93072"/>
                </a:lnTo>
                <a:lnTo>
                  <a:pt x="236953" y="98729"/>
                </a:lnTo>
                <a:lnTo>
                  <a:pt x="180769" y="108102"/>
                </a:lnTo>
                <a:lnTo>
                  <a:pt x="127090" y="119418"/>
                </a:lnTo>
                <a:lnTo>
                  <a:pt x="73942" y="137679"/>
                </a:lnTo>
                <a:lnTo>
                  <a:pt x="29502" y="163618"/>
                </a:lnTo>
                <a:lnTo>
                  <a:pt x="5168" y="186169"/>
                </a:lnTo>
                <a:lnTo>
                  <a:pt x="0" y="196507"/>
                </a:lnTo>
              </a:path>
            </a:pathLst>
          </a:custGeom>
          <a:ln w="25400">
            <a:solidFill>
              <a:srgbClr val="D1343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/>
          <p:nvPr/>
        </p:nvSpPr>
        <p:spPr>
          <a:xfrm>
            <a:off x="2812942" y="2556234"/>
            <a:ext cx="1999298" cy="39052"/>
          </a:xfrm>
          <a:custGeom>
            <a:avLst/>
            <a:gdLst/>
            <a:ahLst/>
            <a:cxnLst/>
            <a:rect l="l" t="t" r="r" b="b"/>
            <a:pathLst>
              <a:path w="2665729" h="52070">
                <a:moveTo>
                  <a:pt x="0" y="31000"/>
                </a:moveTo>
                <a:lnTo>
                  <a:pt x="31000" y="25844"/>
                </a:lnTo>
                <a:lnTo>
                  <a:pt x="46375" y="24839"/>
                </a:lnTo>
                <a:lnTo>
                  <a:pt x="66836" y="25530"/>
                </a:lnTo>
                <a:lnTo>
                  <a:pt x="88750" y="27673"/>
                </a:lnTo>
                <a:lnTo>
                  <a:pt x="108483" y="31026"/>
                </a:lnTo>
                <a:lnTo>
                  <a:pt x="128223" y="34829"/>
                </a:lnTo>
                <a:lnTo>
                  <a:pt x="150140" y="38144"/>
                </a:lnTo>
                <a:lnTo>
                  <a:pt x="170603" y="40488"/>
                </a:lnTo>
                <a:lnTo>
                  <a:pt x="185978" y="41376"/>
                </a:lnTo>
                <a:lnTo>
                  <a:pt x="201353" y="41819"/>
                </a:lnTo>
                <a:lnTo>
                  <a:pt x="221816" y="42988"/>
                </a:lnTo>
                <a:lnTo>
                  <a:pt x="243734" y="44639"/>
                </a:lnTo>
                <a:lnTo>
                  <a:pt x="263474" y="46532"/>
                </a:lnTo>
                <a:lnTo>
                  <a:pt x="284983" y="48426"/>
                </a:lnTo>
                <a:lnTo>
                  <a:pt x="311581" y="50077"/>
                </a:lnTo>
                <a:lnTo>
                  <a:pt x="338665" y="51246"/>
                </a:lnTo>
                <a:lnTo>
                  <a:pt x="361632" y="51689"/>
                </a:lnTo>
                <a:lnTo>
                  <a:pt x="385485" y="51689"/>
                </a:lnTo>
                <a:lnTo>
                  <a:pt x="414907" y="51689"/>
                </a:lnTo>
                <a:lnTo>
                  <a:pt x="444812" y="51689"/>
                </a:lnTo>
                <a:lnTo>
                  <a:pt x="470115" y="51689"/>
                </a:lnTo>
                <a:lnTo>
                  <a:pt x="495864" y="51246"/>
                </a:lnTo>
                <a:lnTo>
                  <a:pt x="526942" y="50077"/>
                </a:lnTo>
                <a:lnTo>
                  <a:pt x="558019" y="48426"/>
                </a:lnTo>
                <a:lnTo>
                  <a:pt x="583768" y="46532"/>
                </a:lnTo>
                <a:lnTo>
                  <a:pt x="608628" y="44639"/>
                </a:lnTo>
                <a:lnTo>
                  <a:pt x="637365" y="42988"/>
                </a:lnTo>
                <a:lnTo>
                  <a:pt x="665135" y="41819"/>
                </a:lnTo>
                <a:lnTo>
                  <a:pt x="687095" y="41376"/>
                </a:lnTo>
                <a:lnTo>
                  <a:pt x="709047" y="41376"/>
                </a:lnTo>
                <a:lnTo>
                  <a:pt x="736814" y="41376"/>
                </a:lnTo>
                <a:lnTo>
                  <a:pt x="765549" y="41376"/>
                </a:lnTo>
                <a:lnTo>
                  <a:pt x="790409" y="41376"/>
                </a:lnTo>
                <a:lnTo>
                  <a:pt x="817940" y="40931"/>
                </a:lnTo>
                <a:lnTo>
                  <a:pt x="853701" y="39757"/>
                </a:lnTo>
                <a:lnTo>
                  <a:pt x="891399" y="38097"/>
                </a:lnTo>
                <a:lnTo>
                  <a:pt x="924737" y="36195"/>
                </a:lnTo>
                <a:lnTo>
                  <a:pt x="958514" y="34290"/>
                </a:lnTo>
                <a:lnTo>
                  <a:pt x="997380" y="32626"/>
                </a:lnTo>
                <a:lnTo>
                  <a:pt x="1034796" y="31448"/>
                </a:lnTo>
                <a:lnTo>
                  <a:pt x="1064221" y="31000"/>
                </a:lnTo>
                <a:lnTo>
                  <a:pt x="1091863" y="31000"/>
                </a:lnTo>
                <a:lnTo>
                  <a:pt x="1124594" y="31000"/>
                </a:lnTo>
                <a:lnTo>
                  <a:pt x="1529168" y="31000"/>
                </a:lnTo>
                <a:lnTo>
                  <a:pt x="1553022" y="30557"/>
                </a:lnTo>
                <a:lnTo>
                  <a:pt x="1582443" y="29389"/>
                </a:lnTo>
                <a:lnTo>
                  <a:pt x="1612348" y="27737"/>
                </a:lnTo>
                <a:lnTo>
                  <a:pt x="1637652" y="25844"/>
                </a:lnTo>
                <a:lnTo>
                  <a:pt x="1663844" y="23951"/>
                </a:lnTo>
                <a:lnTo>
                  <a:pt x="1696091" y="22299"/>
                </a:lnTo>
                <a:lnTo>
                  <a:pt x="1728824" y="21131"/>
                </a:lnTo>
                <a:lnTo>
                  <a:pt x="1756473" y="20688"/>
                </a:lnTo>
                <a:lnTo>
                  <a:pt x="1782791" y="20243"/>
                </a:lnTo>
                <a:lnTo>
                  <a:pt x="1812013" y="19069"/>
                </a:lnTo>
                <a:lnTo>
                  <a:pt x="1839298" y="17409"/>
                </a:lnTo>
                <a:lnTo>
                  <a:pt x="1859800" y="15506"/>
                </a:lnTo>
                <a:lnTo>
                  <a:pt x="1881189" y="13159"/>
                </a:lnTo>
                <a:lnTo>
                  <a:pt x="1910811" y="10326"/>
                </a:lnTo>
                <a:lnTo>
                  <a:pt x="1973452" y="5156"/>
                </a:lnTo>
                <a:lnTo>
                  <a:pt x="2039319" y="1611"/>
                </a:lnTo>
                <a:lnTo>
                  <a:pt x="2097443" y="0"/>
                </a:lnTo>
                <a:lnTo>
                  <a:pt x="2120402" y="443"/>
                </a:lnTo>
                <a:lnTo>
                  <a:pt x="2147482" y="1611"/>
                </a:lnTo>
                <a:lnTo>
                  <a:pt x="2174079" y="3263"/>
                </a:lnTo>
                <a:lnTo>
                  <a:pt x="2195588" y="5156"/>
                </a:lnTo>
                <a:lnTo>
                  <a:pt x="2216217" y="7051"/>
                </a:lnTo>
                <a:lnTo>
                  <a:pt x="2240476" y="8707"/>
                </a:lnTo>
                <a:lnTo>
                  <a:pt x="2264250" y="9880"/>
                </a:lnTo>
                <a:lnTo>
                  <a:pt x="2283421" y="10325"/>
                </a:lnTo>
                <a:lnTo>
                  <a:pt x="2302147" y="10325"/>
                </a:lnTo>
                <a:lnTo>
                  <a:pt x="2324747" y="10325"/>
                </a:lnTo>
                <a:lnTo>
                  <a:pt x="2665704" y="10325"/>
                </a:lnTo>
              </a:path>
            </a:pathLst>
          </a:custGeom>
          <a:ln w="25400">
            <a:solidFill>
              <a:srgbClr val="D13438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9214-9F69-B349-ECA4-C0BF94E7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</a:t>
            </a:r>
            <a:r>
              <a:rPr lang="en-US" dirty="0" err="1"/>
              <a:t>Subword</a:t>
            </a:r>
            <a:r>
              <a:rPr lang="en-US" dirty="0"/>
              <a:t> Encodings (2)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66EF8-2500-1519-CA95-E41A2240FB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SentencePiece</a:t>
            </a:r>
            <a:r>
              <a:rPr lang="en-US" dirty="0"/>
              <a:t> </a:t>
            </a:r>
            <a:r>
              <a:rPr lang="en-US" sz="1200" dirty="0"/>
              <a:t>(Kudo et al., 2018)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 more advanced tokenized extending BPE</a:t>
            </a:r>
          </a:p>
          <a:p>
            <a:pPr lvl="1"/>
            <a:r>
              <a:rPr lang="en-US" dirty="0"/>
              <a:t>Good for languages that don’t always separate words w/ spaces.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F4825-C27C-6781-56A6-19B6681BC172}"/>
              </a:ext>
            </a:extLst>
          </p:cNvPr>
          <p:cNvSpPr txBox="1"/>
          <p:nvPr/>
        </p:nvSpPr>
        <p:spPr>
          <a:xfrm>
            <a:off x="214853" y="4892516"/>
            <a:ext cx="86989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SentencePiece, Kudo &amp; Richardson 2018</a:t>
            </a:r>
            <a:r>
              <a:rPr lang="en-US" sz="1000" dirty="0">
                <a:latin typeface="Corbel" panose="020B0503020204020204" pitchFamily="34" charset="0"/>
              </a:rPr>
              <a:t>]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CF40E50-64AD-ADB1-CE15-9FEFA477D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97" y="2334944"/>
            <a:ext cx="7092462" cy="213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9CDF7D-72E5-B57F-B728-BCEAE14BB11D}"/>
              </a:ext>
            </a:extLst>
          </p:cNvPr>
          <p:cNvSpPr txBox="1"/>
          <p:nvPr/>
        </p:nvSpPr>
        <p:spPr>
          <a:xfrm>
            <a:off x="2677885" y="464450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https://github.com/google/sentencepiece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20740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69214-9F69-B349-ECA4-C0BF94E7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</a:t>
            </a:r>
            <a:r>
              <a:rPr lang="en-US" dirty="0" err="1"/>
              <a:t>Subword</a:t>
            </a:r>
            <a:r>
              <a:rPr lang="en-US" dirty="0"/>
              <a:t> Encodings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66EF8-2500-1519-CA95-E41A2240FB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Use byte representation of words </a:t>
            </a:r>
          </a:p>
          <a:p>
            <a:pPr lvl="1"/>
            <a:r>
              <a:rPr lang="en-US" dirty="0"/>
              <a:t>E.g.,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 -&gt; 01010111</a:t>
            </a:r>
          </a:p>
          <a:p>
            <a:r>
              <a:rPr lang="en-US" dirty="0">
                <a:latin typeface="Corbel" panose="020B0503020204020204" pitchFamily="34" charset="0"/>
                <a:cs typeface="Consolas" panose="020B0609020204030204" pitchFamily="49" charset="0"/>
              </a:rPr>
              <a:t>Vocabulary size: 2^8=256 </a:t>
            </a:r>
          </a:p>
          <a:p>
            <a:r>
              <a:rPr lang="en-US" b="1" dirty="0"/>
              <a:t>Limitation:</a:t>
            </a:r>
          </a:p>
          <a:p>
            <a:pPr lvl="1"/>
            <a:r>
              <a:rPr lang="en-US" sz="1600" spc="-20" dirty="0">
                <a:latin typeface="Calibri"/>
                <a:cs typeface="Calibri"/>
              </a:rPr>
              <a:t>Makes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sequence</a:t>
            </a:r>
            <a:r>
              <a:rPr lang="en-US" sz="1600" spc="-10" dirty="0">
                <a:latin typeface="Calibri"/>
                <a:cs typeface="Calibri"/>
              </a:rPr>
              <a:t> length </a:t>
            </a:r>
            <a:r>
              <a:rPr lang="en-US" sz="1600" dirty="0">
                <a:latin typeface="Calibri"/>
                <a:cs typeface="Calibri"/>
              </a:rPr>
              <a:t>4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to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5x</a:t>
            </a:r>
            <a:r>
              <a:rPr lang="en-US" sz="1600" spc="-10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longer</a:t>
            </a:r>
            <a:endParaRPr lang="en-US" sz="1600" dirty="0">
              <a:latin typeface="Calibri"/>
              <a:cs typeface="Calibri"/>
            </a:endParaRPr>
          </a:p>
          <a:p>
            <a:pPr lvl="1"/>
            <a:r>
              <a:rPr lang="en-US" sz="1600" spc="-40" dirty="0">
                <a:latin typeface="Calibri"/>
                <a:cs typeface="Calibri"/>
              </a:rPr>
              <a:t>At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20" dirty="0">
                <a:latin typeface="Calibri"/>
                <a:cs typeface="Calibri"/>
              </a:rPr>
              <a:t>test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time</a:t>
            </a:r>
            <a:r>
              <a:rPr lang="en-US" sz="1600" dirty="0">
                <a:latin typeface="Calibri"/>
                <a:cs typeface="Calibri"/>
              </a:rPr>
              <a:t> it is also</a:t>
            </a:r>
            <a:r>
              <a:rPr lang="en-US" sz="1600" spc="5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slower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to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20" dirty="0">
                <a:latin typeface="Calibri"/>
                <a:cs typeface="Calibri"/>
              </a:rPr>
              <a:t>generate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sentences.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b="1" spc="-20" dirty="0">
                <a:latin typeface="Calibri"/>
                <a:cs typeface="Calibri"/>
              </a:rPr>
              <a:t>Why?</a:t>
            </a:r>
            <a:endParaRPr lang="en-US" sz="1600" b="1" dirty="0">
              <a:latin typeface="Calibri"/>
              <a:cs typeface="Calibri"/>
            </a:endParaRPr>
          </a:p>
          <a:p>
            <a:pPr lvl="2"/>
            <a:r>
              <a:rPr lang="en-US" sz="1600" dirty="0">
                <a:latin typeface="Calibri"/>
                <a:cs typeface="Calibri"/>
              </a:rPr>
              <a:t>Need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to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spc="-20" dirty="0">
                <a:latin typeface="Calibri"/>
                <a:cs typeface="Calibri"/>
              </a:rPr>
              <a:t>generate</a:t>
            </a:r>
            <a:r>
              <a:rPr lang="en-US" sz="1600" spc="-5" dirty="0">
                <a:latin typeface="Calibri"/>
                <a:cs typeface="Calibri"/>
              </a:rPr>
              <a:t> one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character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at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 </a:t>
            </a:r>
            <a:r>
              <a:rPr lang="en-US" sz="1600" spc="-5" dirty="0">
                <a:latin typeface="Calibri"/>
                <a:cs typeface="Calibri"/>
              </a:rPr>
              <a:t>time</a:t>
            </a:r>
            <a:endParaRPr lang="en-US" sz="1600" dirty="0">
              <a:latin typeface="Calibri"/>
              <a:cs typeface="Calibri"/>
            </a:endParaRPr>
          </a:p>
          <a:p>
            <a:pPr lvl="2"/>
            <a:endParaRPr lang="en-US" dirty="0">
              <a:latin typeface="Corbel" panose="020B0503020204020204" pitchFamily="34" charset="0"/>
              <a:cs typeface="Consolas" panose="020B0609020204030204" pitchFamily="49" charset="0"/>
            </a:endParaRPr>
          </a:p>
          <a:p>
            <a:pPr lvl="1"/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F4825-C27C-6781-56A6-19B6681BC172}"/>
              </a:ext>
            </a:extLst>
          </p:cNvPr>
          <p:cNvSpPr txBox="1"/>
          <p:nvPr/>
        </p:nvSpPr>
        <p:spPr>
          <a:xfrm>
            <a:off x="228603" y="4727512"/>
            <a:ext cx="8698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</a:rPr>
              <a:t>[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Byte-level machine reading across morphologically varied languages, </a:t>
            </a:r>
            <a:r>
              <a:rPr lang="en-US" sz="1000" dirty="0" err="1">
                <a:latin typeface="Corbel" panose="020B0503020204020204" pitchFamily="34" charset="0"/>
                <a:hlinkClick r:id="rId2"/>
              </a:rPr>
              <a:t>Kenter</a:t>
            </a:r>
            <a:r>
              <a:rPr lang="en-US" sz="1000" dirty="0">
                <a:latin typeface="Corbel" panose="020B0503020204020204" pitchFamily="34" charset="0"/>
                <a:hlinkClick r:id="rId2"/>
              </a:rPr>
              <a:t> et al. 2018</a:t>
            </a:r>
            <a:r>
              <a:rPr lang="en-US" sz="1000" dirty="0">
                <a:latin typeface="Corbel" panose="020B0503020204020204" pitchFamily="34" charset="0"/>
              </a:rPr>
              <a:t>;  </a:t>
            </a:r>
            <a:br>
              <a:rPr lang="en-US" sz="1000" dirty="0">
                <a:latin typeface="Corbel" panose="020B0503020204020204" pitchFamily="34" charset="0"/>
              </a:rPr>
            </a:br>
            <a:r>
              <a:rPr lang="en-US" sz="1000" dirty="0">
                <a:latin typeface="Corbel" panose="020B0503020204020204" pitchFamily="34" charset="0"/>
                <a:hlinkClick r:id="rId3"/>
              </a:rPr>
              <a:t>ByT5: Towards a Token-Free Future with Pre-trained Byte-to-Byte Models, Xue at al. 2021</a:t>
            </a:r>
            <a:r>
              <a:rPr lang="en-US" sz="1000" dirty="0">
                <a:latin typeface="Corbel" panose="020B0503020204020204" pitchFamily="34" charset="0"/>
              </a:rPr>
              <a:t>, and several others]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FC9F9E-D7D1-3822-4B0F-17D2C343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389" y="2767404"/>
            <a:ext cx="3399911" cy="17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57E887C-CAAC-3F04-3DA6-D13B2A715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74" y="321272"/>
            <a:ext cx="2415339" cy="203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6A2D4729-7E8B-E722-9100-AC935BA2345F}"/>
              </a:ext>
            </a:extLst>
          </p:cNvPr>
          <p:cNvSpPr/>
          <p:nvPr/>
        </p:nvSpPr>
        <p:spPr>
          <a:xfrm rot="5400000">
            <a:off x="6845618" y="2325217"/>
            <a:ext cx="573450" cy="526869"/>
          </a:xfrm>
          <a:prstGeom prst="rightArrow">
            <a:avLst>
              <a:gd name="adj1" fmla="val 50000"/>
              <a:gd name="adj2" fmla="val 6629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045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8" dirty="0"/>
              <a:t>CharFormer</a:t>
            </a:r>
            <a:r>
              <a:rPr spc="-11" dirty="0"/>
              <a:t> </a:t>
            </a:r>
            <a:r>
              <a:rPr spc="-83" dirty="0"/>
              <a:t>(Tay</a:t>
            </a:r>
            <a:r>
              <a:rPr spc="-11" dirty="0"/>
              <a:t> et</a:t>
            </a:r>
            <a:r>
              <a:rPr spc="-8" dirty="0"/>
              <a:t> </a:t>
            </a:r>
            <a:r>
              <a:rPr spc="-4" dirty="0"/>
              <a:t>al.,</a:t>
            </a:r>
            <a:r>
              <a:rPr spc="-11" dirty="0"/>
              <a:t> </a:t>
            </a:r>
            <a:r>
              <a:rPr spc="-4" dirty="0"/>
              <a:t>2022)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BB7D6-9665-0BD7-575A-7ABCADDC28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9525">
              <a:spcBef>
                <a:spcPts val="75"/>
              </a:spcBef>
            </a:pPr>
            <a:r>
              <a:rPr lang="en-US" sz="1600" spc="-11" dirty="0">
                <a:latin typeface="Calibri"/>
                <a:cs typeface="Calibri"/>
              </a:rPr>
              <a:t>Many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approaches </a:t>
            </a:r>
            <a:r>
              <a:rPr lang="en-US" sz="1600" spc="-15" dirty="0">
                <a:latin typeface="Calibri"/>
                <a:cs typeface="Calibri"/>
              </a:rPr>
              <a:t>have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separate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fixed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tokenization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pipeline</a:t>
            </a:r>
          </a:p>
          <a:p>
            <a:pPr marL="9525" marR="656273">
              <a:lnSpc>
                <a:spcPts val="1995"/>
              </a:lnSpc>
              <a:spcBef>
                <a:spcPts val="1346"/>
              </a:spcBef>
            </a:pPr>
            <a:r>
              <a:rPr lang="en-US" sz="1600" spc="-8" dirty="0" err="1">
                <a:latin typeface="Calibri"/>
                <a:cs typeface="Calibri"/>
              </a:rPr>
              <a:t>CharacterLevel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and </a:t>
            </a:r>
            <a:r>
              <a:rPr lang="en-US" sz="1600" spc="-8" dirty="0" err="1">
                <a:latin typeface="Calibri"/>
                <a:cs typeface="Calibri"/>
              </a:rPr>
              <a:t>ByteLevel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methods </a:t>
            </a:r>
            <a:r>
              <a:rPr lang="en-US" sz="1600" spc="-11" dirty="0">
                <a:latin typeface="Calibri"/>
                <a:cs typeface="Calibri"/>
              </a:rPr>
              <a:t>are </a:t>
            </a:r>
            <a:r>
              <a:rPr lang="en-US" sz="1600" spc="-4" dirty="0">
                <a:latin typeface="Calibri"/>
                <a:cs typeface="Calibri"/>
              </a:rPr>
              <a:t>slow </a:t>
            </a:r>
            <a:r>
              <a:rPr lang="en-US" sz="1600" dirty="0">
                <a:latin typeface="Calibri"/>
                <a:cs typeface="Calibri"/>
              </a:rPr>
              <a:t>and </a:t>
            </a:r>
            <a:r>
              <a:rPr lang="en-US" sz="1600" spc="-390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inefficient</a:t>
            </a:r>
            <a:endParaRPr lang="en-US" sz="1600" dirty="0">
              <a:latin typeface="Calibri"/>
              <a:cs typeface="Calibri"/>
            </a:endParaRPr>
          </a:p>
          <a:p>
            <a:pPr marL="9525" marR="153353">
              <a:lnSpc>
                <a:spcPts val="2700"/>
              </a:lnSpc>
              <a:spcBef>
                <a:spcPts val="146"/>
              </a:spcBef>
            </a:pPr>
            <a:r>
              <a:rPr lang="en-US" sz="1600" spc="-8" dirty="0">
                <a:latin typeface="Calibri"/>
                <a:cs typeface="Calibri"/>
              </a:rPr>
              <a:t>What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if </a:t>
            </a:r>
            <a:r>
              <a:rPr lang="en-US" sz="1600" spc="-11" dirty="0">
                <a:latin typeface="Calibri"/>
                <a:cs typeface="Calibri"/>
              </a:rPr>
              <a:t>we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include the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tokenization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into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 </a:t>
            </a:r>
            <a:r>
              <a:rPr lang="en-US" sz="1600" spc="-8" dirty="0">
                <a:latin typeface="Calibri"/>
                <a:cs typeface="Calibri"/>
              </a:rPr>
              <a:t>training? </a:t>
            </a:r>
          </a:p>
          <a:p>
            <a:pPr marL="9525" marR="153353">
              <a:lnSpc>
                <a:spcPts val="2700"/>
              </a:lnSpc>
              <a:spcBef>
                <a:spcPts val="146"/>
              </a:spcBef>
            </a:pPr>
            <a:r>
              <a:rPr lang="en-US" sz="1600" spc="-8" dirty="0" err="1">
                <a:latin typeface="Calibri"/>
                <a:cs typeface="Calibri"/>
              </a:rPr>
              <a:t>CharFormer</a:t>
            </a:r>
            <a:r>
              <a:rPr lang="en-US" sz="1600" spc="-8" dirty="0">
                <a:latin typeface="Calibri"/>
                <a:cs typeface="Calibri"/>
              </a:rPr>
              <a:t>: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gradient-based</a:t>
            </a:r>
            <a:r>
              <a:rPr lang="en-US" sz="1600" spc="8" dirty="0">
                <a:latin typeface="Calibri"/>
                <a:cs typeface="Calibri"/>
              </a:rPr>
              <a:t> </a:t>
            </a:r>
            <a:r>
              <a:rPr lang="en-US" sz="1600" spc="-11" dirty="0" err="1">
                <a:latin typeface="Calibri"/>
                <a:cs typeface="Calibri"/>
              </a:rPr>
              <a:t>subword</a:t>
            </a:r>
            <a:r>
              <a:rPr lang="en-US" sz="1600" spc="8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tokenization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(GBST)</a:t>
            </a:r>
            <a:endParaRPr lang="en-US" sz="1600" dirty="0">
              <a:latin typeface="Calibri"/>
              <a:cs typeface="Calibri"/>
            </a:endParaRPr>
          </a:p>
          <a:p>
            <a:pPr marL="492919" marR="547211" indent="-198120">
              <a:lnSpc>
                <a:spcPts val="1995"/>
              </a:lnSpc>
              <a:spcBef>
                <a:spcPts val="566"/>
              </a:spcBef>
              <a:buChar char="•"/>
              <a:tabLst>
                <a:tab pos="493395" algn="l"/>
              </a:tabLst>
            </a:pPr>
            <a:r>
              <a:rPr lang="en-US" sz="1600" spc="-4" dirty="0">
                <a:latin typeface="Calibri"/>
                <a:cs typeface="Calibri"/>
              </a:rPr>
              <a:t>combines </a:t>
            </a:r>
            <a:r>
              <a:rPr lang="en-US" sz="1600" dirty="0">
                <a:latin typeface="Calibri"/>
                <a:cs typeface="Calibri"/>
              </a:rPr>
              <a:t>the </a:t>
            </a:r>
            <a:r>
              <a:rPr lang="en-US" sz="1600" spc="-4" dirty="0">
                <a:latin typeface="Calibri"/>
                <a:cs typeface="Calibri"/>
              </a:rPr>
              <a:t>compositionally of </a:t>
            </a:r>
            <a:r>
              <a:rPr lang="en-US" sz="1600" spc="-11" dirty="0">
                <a:latin typeface="Calibri"/>
                <a:cs typeface="Calibri"/>
              </a:rPr>
              <a:t>character-level </a:t>
            </a:r>
            <a:r>
              <a:rPr lang="en-US" sz="1600" spc="-390" dirty="0">
                <a:latin typeface="Calibri"/>
                <a:cs typeface="Calibri"/>
              </a:rPr>
              <a:t> </a:t>
            </a:r>
            <a:r>
              <a:rPr lang="en-US" sz="1600" spc="-8" dirty="0" err="1">
                <a:latin typeface="Calibri"/>
                <a:cs typeface="Calibri"/>
              </a:rPr>
              <a:t>representationscwith</a:t>
            </a:r>
            <a:r>
              <a:rPr lang="en-US" sz="1600" spc="-4" dirty="0">
                <a:latin typeface="Calibri"/>
                <a:cs typeface="Calibri"/>
              </a:rPr>
              <a:t> efficiency of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1" dirty="0" err="1">
                <a:latin typeface="Calibri"/>
                <a:cs typeface="Calibri"/>
              </a:rPr>
              <a:t>subword</a:t>
            </a:r>
            <a:r>
              <a:rPr lang="en-US" sz="1600" spc="-11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tokenization</a:t>
            </a:r>
            <a:endParaRPr lang="en-US" sz="1600" dirty="0">
              <a:latin typeface="Calibri"/>
              <a:cs typeface="Calibri"/>
            </a:endParaRPr>
          </a:p>
          <a:p>
            <a:pPr marL="492919" indent="-198120">
              <a:spcBef>
                <a:spcPts val="544"/>
              </a:spcBef>
              <a:buChar char="•"/>
              <a:tabLst>
                <a:tab pos="493395" algn="l"/>
              </a:tabLst>
            </a:pPr>
            <a:r>
              <a:rPr lang="en-US" sz="1600" dirty="0">
                <a:latin typeface="Calibri"/>
                <a:cs typeface="Calibri"/>
              </a:rPr>
              <a:t>it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is</a:t>
            </a:r>
            <a:r>
              <a:rPr lang="en-US" sz="1600" spc="-8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end-to-end</a:t>
            </a:r>
            <a:r>
              <a:rPr lang="en-US" sz="1600" spc="-8" dirty="0">
                <a:latin typeface="Calibri"/>
                <a:cs typeface="Calibri"/>
              </a:rPr>
              <a:t> trainable</a:t>
            </a:r>
            <a:endParaRPr lang="en-US" sz="1600" dirty="0"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1038" y="1412141"/>
            <a:ext cx="2646261" cy="2974581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8" dirty="0"/>
              <a:t>CharFormer</a:t>
            </a:r>
            <a:r>
              <a:rPr spc="-11" dirty="0"/>
              <a:t> </a:t>
            </a:r>
            <a:r>
              <a:rPr spc="-83" dirty="0"/>
              <a:t>(Tay</a:t>
            </a:r>
            <a:r>
              <a:rPr spc="-11" dirty="0"/>
              <a:t> et</a:t>
            </a:r>
            <a:r>
              <a:rPr spc="-8" dirty="0"/>
              <a:t> </a:t>
            </a:r>
            <a:r>
              <a:rPr spc="-4" dirty="0"/>
              <a:t>al.,</a:t>
            </a:r>
            <a:r>
              <a:rPr spc="-11" dirty="0"/>
              <a:t> </a:t>
            </a:r>
            <a:r>
              <a:rPr spc="-4" dirty="0"/>
              <a:t>2022)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93365-9533-3FFA-293D-21547128E2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9525">
              <a:spcBef>
                <a:spcPts val="525"/>
              </a:spcBef>
            </a:pPr>
            <a:r>
              <a:rPr lang="en-US" sz="1600" dirty="0">
                <a:latin typeface="Calibri"/>
                <a:cs typeface="Calibri"/>
              </a:rPr>
              <a:t>Intuition: </a:t>
            </a:r>
            <a:r>
              <a:rPr lang="en-US" sz="1600" spc="-4" dirty="0">
                <a:latin typeface="Calibri"/>
                <a:cs typeface="Calibri"/>
              </a:rPr>
              <a:t>break</a:t>
            </a:r>
            <a:r>
              <a:rPr lang="en-US" sz="1600" spc="4" dirty="0">
                <a:latin typeface="Calibri"/>
                <a:cs typeface="Calibri"/>
              </a:rPr>
              <a:t> input sequence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up </a:t>
            </a:r>
            <a:r>
              <a:rPr lang="en-US" sz="1600" spc="-8" dirty="0">
                <a:latin typeface="Calibri"/>
                <a:cs typeface="Calibri"/>
              </a:rPr>
              <a:t>into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various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sized</a:t>
            </a:r>
            <a:r>
              <a:rPr lang="en-US" sz="1600" dirty="0">
                <a:latin typeface="Calibri"/>
                <a:cs typeface="Calibri"/>
              </a:rPr>
              <a:t> blocks.</a:t>
            </a:r>
          </a:p>
          <a:p>
            <a:pPr marL="352425">
              <a:spcBef>
                <a:spcPts val="454"/>
              </a:spcBef>
            </a:pPr>
            <a:r>
              <a:rPr lang="en-US" sz="1600" spc="4" dirty="0">
                <a:latin typeface="Calibri"/>
                <a:cs typeface="Calibri"/>
              </a:rPr>
              <a:t>E.g.,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Every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block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of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size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1,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2,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3,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4.</a:t>
            </a:r>
          </a:p>
          <a:p>
            <a:pPr marL="352425">
              <a:spcBef>
                <a:spcPts val="454"/>
              </a:spcBef>
            </a:pPr>
            <a:r>
              <a:rPr lang="en-US" sz="1600" spc="-8" dirty="0">
                <a:latin typeface="Calibri"/>
                <a:cs typeface="Calibri"/>
              </a:rPr>
              <a:t>Each </a:t>
            </a:r>
            <a:r>
              <a:rPr lang="en-US" sz="1600" spc="4" dirty="0">
                <a:latin typeface="Calibri"/>
                <a:cs typeface="Calibri"/>
              </a:rPr>
              <a:t>block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is</a:t>
            </a:r>
            <a:r>
              <a:rPr lang="en-US" sz="1600" spc="-4" dirty="0">
                <a:latin typeface="Calibri"/>
                <a:cs typeface="Calibri"/>
              </a:rPr>
              <a:t> represented by </a:t>
            </a:r>
            <a:r>
              <a:rPr lang="en-US" sz="1600" spc="4" dirty="0">
                <a:latin typeface="Calibri"/>
                <a:cs typeface="Calibri"/>
              </a:rPr>
              <a:t>a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single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block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embedding.</a:t>
            </a:r>
            <a:endParaRPr lang="en-US" sz="1600" dirty="0">
              <a:latin typeface="Calibri"/>
              <a:cs typeface="Calibri"/>
            </a:endParaRPr>
          </a:p>
          <a:p>
            <a:pPr>
              <a:spcBef>
                <a:spcPts val="41"/>
              </a:spcBef>
            </a:pPr>
            <a:endParaRPr lang="en-US" sz="2000" dirty="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lang="en-US" sz="1600" spc="4" dirty="0">
                <a:latin typeface="Calibri"/>
                <a:cs typeface="Calibri"/>
              </a:rPr>
              <a:t>Use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a </a:t>
            </a:r>
            <a:r>
              <a:rPr lang="en-US" sz="1600" spc="-8" dirty="0">
                <a:latin typeface="Calibri"/>
                <a:cs typeface="Calibri"/>
              </a:rPr>
              <a:t>parameterized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b="1" spc="4" dirty="0">
                <a:latin typeface="Calibri"/>
                <a:cs typeface="Calibri"/>
              </a:rPr>
              <a:t>block </a:t>
            </a:r>
            <a:r>
              <a:rPr lang="en-US" sz="1600" b="1" dirty="0">
                <a:latin typeface="Calibri"/>
                <a:cs typeface="Calibri"/>
              </a:rPr>
              <a:t>scoring</a:t>
            </a:r>
            <a:r>
              <a:rPr lang="en-US" sz="1600" b="1" spc="4" dirty="0">
                <a:latin typeface="Calibri"/>
                <a:cs typeface="Calibri"/>
              </a:rPr>
              <a:t> </a:t>
            </a:r>
            <a:r>
              <a:rPr lang="en-US" sz="1600" b="1" spc="-4" dirty="0">
                <a:latin typeface="Calibri"/>
                <a:cs typeface="Calibri"/>
              </a:rPr>
              <a:t>network</a:t>
            </a:r>
            <a:r>
              <a:rPr lang="en-US" sz="1600" b="1" spc="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to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score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every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block.</a:t>
            </a:r>
          </a:p>
          <a:p>
            <a:pPr marL="352425">
              <a:spcBef>
                <a:spcPts val="454"/>
              </a:spcBef>
            </a:pPr>
            <a:r>
              <a:rPr lang="en-US" sz="1600" dirty="0">
                <a:latin typeface="Calibri"/>
                <a:cs typeface="Calibri"/>
              </a:rPr>
              <a:t>I.e.,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Which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block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to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select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for</a:t>
            </a:r>
            <a:r>
              <a:rPr lang="en-US" sz="1600" dirty="0">
                <a:latin typeface="Calibri"/>
                <a:cs typeface="Calibri"/>
              </a:rPr>
              <a:t> every </a:t>
            </a:r>
            <a:r>
              <a:rPr lang="en-US" sz="1600" spc="-4" dirty="0">
                <a:latin typeface="Calibri"/>
                <a:cs typeface="Calibri"/>
              </a:rPr>
              <a:t>character </a:t>
            </a:r>
            <a:r>
              <a:rPr lang="en-US" sz="1600" dirty="0">
                <a:latin typeface="Calibri"/>
                <a:cs typeface="Calibri"/>
              </a:rPr>
              <a:t>position?</a:t>
            </a:r>
            <a:endParaRPr lang="en-US" sz="1400" dirty="0">
              <a:latin typeface="Calibri"/>
              <a:cs typeface="Calibri"/>
            </a:endParaRPr>
          </a:p>
          <a:p>
            <a:pPr marL="9525" marR="3810">
              <a:lnSpc>
                <a:spcPts val="1995"/>
              </a:lnSpc>
              <a:spcBef>
                <a:spcPts val="1155"/>
              </a:spcBef>
            </a:pPr>
            <a:r>
              <a:rPr lang="en-US" sz="1600" dirty="0">
                <a:latin typeface="Calibri"/>
                <a:cs typeface="Calibri"/>
              </a:rPr>
              <a:t>Construct </a:t>
            </a:r>
            <a:r>
              <a:rPr lang="en-US" sz="1600" spc="4" dirty="0">
                <a:latin typeface="Calibri"/>
                <a:cs typeface="Calibri"/>
              </a:rPr>
              <a:t>a </a:t>
            </a:r>
            <a:r>
              <a:rPr lang="en-US" sz="1600" spc="-4" dirty="0">
                <a:latin typeface="Calibri"/>
                <a:cs typeface="Calibri"/>
              </a:rPr>
              <a:t>representation </a:t>
            </a:r>
            <a:r>
              <a:rPr lang="en-US" sz="1600" spc="-8" dirty="0">
                <a:latin typeface="Calibri"/>
                <a:cs typeface="Calibri"/>
              </a:rPr>
              <a:t>at </a:t>
            </a:r>
            <a:r>
              <a:rPr lang="en-US" sz="1600" dirty="0">
                <a:latin typeface="Calibri"/>
                <a:cs typeface="Calibri"/>
              </a:rPr>
              <a:t>every position </a:t>
            </a:r>
            <a:r>
              <a:rPr lang="en-US" sz="1600" spc="4" dirty="0">
                <a:latin typeface="Calibri"/>
                <a:cs typeface="Calibri"/>
              </a:rPr>
              <a:t>using a </a:t>
            </a:r>
            <a:r>
              <a:rPr lang="en-US" sz="1600" spc="-4" dirty="0">
                <a:latin typeface="Calibri"/>
                <a:cs typeface="Calibri"/>
              </a:rPr>
              <a:t>weighted </a:t>
            </a:r>
            <a:r>
              <a:rPr lang="en-US" sz="1600" spc="4" dirty="0">
                <a:latin typeface="Calibri"/>
                <a:cs typeface="Calibri"/>
              </a:rPr>
              <a:t>sum </a:t>
            </a:r>
            <a:r>
              <a:rPr lang="en-US" sz="1600" dirty="0">
                <a:latin typeface="Calibri"/>
                <a:cs typeface="Calibri"/>
              </a:rPr>
              <a:t>of </a:t>
            </a:r>
            <a:r>
              <a:rPr lang="en-US" sz="1600" spc="4" dirty="0">
                <a:latin typeface="Calibri"/>
                <a:cs typeface="Calibri"/>
              </a:rPr>
              <a:t>block </a:t>
            </a:r>
            <a:r>
              <a:rPr lang="en-US" sz="1600" spc="-405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embeddings</a:t>
            </a:r>
            <a:r>
              <a:rPr lang="en-US" sz="1600" spc="-4" dirty="0">
                <a:latin typeface="Calibri"/>
                <a:cs typeface="Calibri"/>
              </a:rPr>
              <a:t> across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the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4" dirty="0">
                <a:latin typeface="Calibri"/>
                <a:cs typeface="Calibri"/>
              </a:rPr>
              <a:t>block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sizes.</a:t>
            </a:r>
            <a:endParaRPr lang="en-US" sz="1600" dirty="0">
              <a:latin typeface="Calibri"/>
              <a:cs typeface="Calibri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786" y="1423844"/>
            <a:ext cx="8293081" cy="281613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972" y="1160074"/>
            <a:ext cx="8322590" cy="3316637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1" dirty="0"/>
              <a:t>Limitation</a:t>
            </a:r>
            <a:r>
              <a:rPr spc="-23" dirty="0"/>
              <a:t> </a:t>
            </a:r>
            <a:r>
              <a:rPr spc="-4" dirty="0"/>
              <a:t>of</a:t>
            </a:r>
            <a:r>
              <a:rPr spc="-19" dirty="0"/>
              <a:t> </a:t>
            </a:r>
            <a:r>
              <a:rPr spc="-15" dirty="0"/>
              <a:t>subword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63637-399B-5201-41C2-03FC54FC0B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2100" spc="-4" dirty="0">
                <a:latin typeface="Calibri"/>
                <a:cs typeface="Calibri"/>
              </a:rPr>
              <a:t>Language</a:t>
            </a:r>
            <a:r>
              <a:rPr lang="en-US" sz="2100" spc="4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Dependency:</a:t>
            </a:r>
            <a:r>
              <a:rPr lang="en-US" sz="2100" spc="8" dirty="0">
                <a:latin typeface="Calibri"/>
                <a:cs typeface="Calibri"/>
              </a:rPr>
              <a:t> </a:t>
            </a:r>
            <a:r>
              <a:rPr lang="en-US" sz="2100" spc="-19" dirty="0">
                <a:latin typeface="Calibri"/>
                <a:cs typeface="Calibri"/>
              </a:rPr>
              <a:t>Even</a:t>
            </a:r>
            <a:r>
              <a:rPr lang="en-US" sz="2100" spc="4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though</a:t>
            </a:r>
            <a:r>
              <a:rPr lang="en-US" sz="2100" spc="8" dirty="0">
                <a:latin typeface="Calibri"/>
                <a:cs typeface="Calibri"/>
              </a:rPr>
              <a:t> </a:t>
            </a:r>
            <a:r>
              <a:rPr lang="en-US" sz="2100" spc="-11" dirty="0" err="1">
                <a:latin typeface="Calibri"/>
                <a:cs typeface="Calibri"/>
              </a:rPr>
              <a:t>subwords</a:t>
            </a:r>
            <a:r>
              <a:rPr lang="en-US" sz="2100" spc="4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helps</a:t>
            </a:r>
            <a:r>
              <a:rPr lang="en-US" sz="2100" spc="8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in</a:t>
            </a:r>
            <a:r>
              <a:rPr lang="en-US" sz="2100" spc="4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multiple- 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languages </a:t>
            </a:r>
            <a:r>
              <a:rPr lang="en-US" sz="2100" dirty="0">
                <a:latin typeface="Calibri"/>
                <a:cs typeface="Calibri"/>
              </a:rPr>
              <a:t>it </a:t>
            </a:r>
            <a:r>
              <a:rPr lang="en-US" sz="2100" spc="-15" dirty="0">
                <a:latin typeface="Calibri"/>
                <a:cs typeface="Calibri"/>
              </a:rPr>
              <a:t>may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23" dirty="0">
                <a:latin typeface="Calibri"/>
                <a:cs typeface="Calibri"/>
              </a:rPr>
              <a:t>favor</a:t>
            </a:r>
            <a:r>
              <a:rPr lang="en-US" sz="2100" dirty="0">
                <a:latin typeface="Calibri"/>
                <a:cs typeface="Calibri"/>
              </a:rPr>
              <a:t> the </a:t>
            </a:r>
            <a:r>
              <a:rPr lang="en-US" sz="2100" spc="-8" dirty="0">
                <a:latin typeface="Calibri"/>
                <a:cs typeface="Calibri"/>
              </a:rPr>
              <a:t>structure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of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one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language</a:t>
            </a:r>
            <a:r>
              <a:rPr lang="en-US" sz="2100" dirty="0">
                <a:latin typeface="Calibri"/>
                <a:cs typeface="Calibri"/>
              </a:rPr>
              <a:t> </a:t>
            </a:r>
            <a:r>
              <a:rPr lang="en-US" sz="2100" spc="-8" dirty="0">
                <a:latin typeface="Calibri"/>
                <a:cs typeface="Calibri"/>
              </a:rPr>
              <a:t>vs</a:t>
            </a:r>
            <a:r>
              <a:rPr lang="en-US" sz="2100" dirty="0">
                <a:latin typeface="Calibri"/>
                <a:cs typeface="Calibri"/>
              </a:rPr>
              <a:t> the </a:t>
            </a:r>
            <a:r>
              <a:rPr lang="en-US" sz="2100" spc="-4" dirty="0">
                <a:latin typeface="Calibri"/>
                <a:cs typeface="Calibri"/>
              </a:rPr>
              <a:t>other</a:t>
            </a:r>
            <a:endParaRPr lang="en-US" sz="2100" dirty="0">
              <a:latin typeface="Calibri"/>
              <a:cs typeface="Calibri"/>
            </a:endParaRPr>
          </a:p>
          <a:p>
            <a:pPr marL="180975" indent="-171450">
              <a:spcBef>
                <a:spcPts val="521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2100" spc="-4" dirty="0">
                <a:latin typeface="Calibri"/>
                <a:cs typeface="Calibri"/>
              </a:rPr>
              <a:t>Loss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of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whole </a:t>
            </a:r>
            <a:r>
              <a:rPr lang="en-US" sz="2100" spc="-15" dirty="0">
                <a:latin typeface="Calibri"/>
                <a:cs typeface="Calibri"/>
              </a:rPr>
              <a:t>word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semantics</a:t>
            </a:r>
            <a:endParaRPr lang="en-US" sz="2100" dirty="0">
              <a:latin typeface="Calibri"/>
              <a:cs typeface="Calibri"/>
            </a:endParaRPr>
          </a:p>
          <a:p>
            <a:pPr marL="523875" lvl="1" indent="-171450">
              <a:spcBef>
                <a:spcPts val="574"/>
              </a:spcBef>
              <a:buFont typeface="Arial MT"/>
              <a:buChar char="•"/>
              <a:tabLst>
                <a:tab pos="523875" algn="l"/>
              </a:tabLst>
            </a:pPr>
            <a:r>
              <a:rPr lang="en-US" sz="2100" spc="4" dirty="0">
                <a:latin typeface="Calibri"/>
                <a:cs typeface="Calibri"/>
              </a:rPr>
              <a:t>E.g.,</a:t>
            </a:r>
            <a:r>
              <a:rPr lang="en-US" sz="2100" spc="-11" dirty="0">
                <a:latin typeface="Calibri"/>
                <a:cs typeface="Calibri"/>
              </a:rPr>
              <a:t> </a:t>
            </a:r>
            <a:r>
              <a:rPr lang="en-US" sz="2100" spc="-8" dirty="0">
                <a:latin typeface="Calibri"/>
                <a:cs typeface="Calibri"/>
              </a:rPr>
              <a:t>“Understand” </a:t>
            </a:r>
            <a:r>
              <a:rPr lang="en-US" sz="2100" dirty="0">
                <a:latin typeface="Calibri"/>
                <a:cs typeface="Calibri"/>
              </a:rPr>
              <a:t>-&gt;</a:t>
            </a:r>
            <a:r>
              <a:rPr lang="en-US" sz="2100" spc="-11" dirty="0">
                <a:latin typeface="Calibri"/>
                <a:cs typeface="Calibri"/>
              </a:rPr>
              <a:t> </a:t>
            </a:r>
            <a:r>
              <a:rPr lang="en-US" sz="2100" spc="-15" dirty="0">
                <a:latin typeface="Calibri"/>
                <a:cs typeface="Calibri"/>
              </a:rPr>
              <a:t>[“Under”,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15" dirty="0">
                <a:latin typeface="Calibri"/>
                <a:cs typeface="Calibri"/>
              </a:rPr>
              <a:t>“stand”]</a:t>
            </a:r>
            <a:endParaRPr lang="en-US" sz="2100" dirty="0">
              <a:latin typeface="Calibri"/>
              <a:cs typeface="Calibri"/>
            </a:endParaRPr>
          </a:p>
          <a:p>
            <a:pPr marL="866775" lvl="2" indent="-171450">
              <a:spcBef>
                <a:spcPts val="570"/>
              </a:spcBef>
              <a:buFont typeface="Arial MT"/>
              <a:buChar char="•"/>
              <a:tabLst>
                <a:tab pos="866775" algn="l"/>
              </a:tabLst>
            </a:pPr>
            <a:r>
              <a:rPr lang="en-US" sz="2100" spc="-4" dirty="0">
                <a:latin typeface="Calibri"/>
                <a:cs typeface="Calibri"/>
              </a:rPr>
              <a:t>Doesn’t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mean </a:t>
            </a:r>
            <a:r>
              <a:rPr lang="en-US" sz="2100" spc="-19" dirty="0">
                <a:latin typeface="Calibri"/>
                <a:cs typeface="Calibri"/>
              </a:rPr>
              <a:t>“stand</a:t>
            </a:r>
            <a:r>
              <a:rPr lang="en-US" sz="2100" spc="-8" dirty="0">
                <a:latin typeface="Calibri"/>
                <a:cs typeface="Calibri"/>
              </a:rPr>
              <a:t> </a:t>
            </a:r>
            <a:r>
              <a:rPr lang="en-US" sz="2100" spc="-4" dirty="0">
                <a:latin typeface="Calibri"/>
                <a:cs typeface="Calibri"/>
              </a:rPr>
              <a:t>beneath”!</a:t>
            </a:r>
            <a:endParaRPr lang="en-US" sz="2100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6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29087-E269-1BC0-AC5F-DC7BC13DD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4DE6992-9FC1-9EE6-E942-A8184E524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919" y="493378"/>
            <a:ext cx="808541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dirty="0"/>
              <a:t>Feeding Text to Neural Nets</a:t>
            </a:r>
            <a:endParaRPr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5673BB86-446B-FF6F-D6E5-42D67DE31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Neural Nets expect numbers. </a:t>
            </a:r>
          </a:p>
          <a:p>
            <a:r>
              <a:rPr lang="en-US" dirty="0"/>
              <a:t>How do you turn numbers into numbers? </a:t>
            </a:r>
          </a:p>
        </p:txBody>
      </p:sp>
    </p:spTree>
    <p:extLst>
      <p:ext uri="{BB962C8B-B14F-4D97-AF65-F5344CB8AC3E}">
        <p14:creationId xmlns:p14="http://schemas.microsoft.com/office/powerpoint/2010/main" val="32830386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911F-52B4-78DE-26E4-CCCE104E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C4652-E0E5-C4D1-0713-D96E4714B9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Fundamental question:</a:t>
            </a:r>
            <a:r>
              <a:rPr lang="en-US" sz="2000" dirty="0"/>
              <a:t> what should be the atomic unit of representation?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Words:</a:t>
            </a:r>
            <a:r>
              <a:rPr lang="en-US" sz="2000" dirty="0"/>
              <a:t> too coarse</a:t>
            </a:r>
          </a:p>
          <a:p>
            <a:r>
              <a:rPr lang="en-US" sz="2000" b="1" dirty="0"/>
              <a:t>Characters:</a:t>
            </a:r>
            <a:r>
              <a:rPr lang="en-US" sz="2000" dirty="0"/>
              <a:t> too small</a:t>
            </a:r>
            <a:br>
              <a:rPr lang="en-US" sz="2000" dirty="0"/>
            </a:br>
            <a:endParaRPr lang="en-US" sz="2000" dirty="0"/>
          </a:p>
          <a:p>
            <a:r>
              <a:rPr lang="en-US" sz="2000" b="1" dirty="0" err="1"/>
              <a:t>Subwords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</a:p>
          <a:p>
            <a:pPr lvl="1"/>
            <a:r>
              <a:rPr lang="en-US" sz="1600" dirty="0"/>
              <a:t>A useful representational choice for language. </a:t>
            </a:r>
          </a:p>
          <a:p>
            <a:pPr lvl="1"/>
            <a:r>
              <a:rPr lang="en-US" sz="1600" dirty="0"/>
              <a:t>Capture language morphology </a:t>
            </a:r>
          </a:p>
          <a:p>
            <a:endParaRPr lang="en-US" sz="2000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15B6CD-0745-6ECE-6554-D400EC72D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993" y="3143768"/>
            <a:ext cx="3358833" cy="155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45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Recap:</a:t>
            </a:r>
            <a:r>
              <a:rPr spc="-38" dirty="0"/>
              <a:t> </a:t>
            </a:r>
            <a:r>
              <a:rPr dirty="0"/>
              <a:t>input</a:t>
            </a:r>
            <a:r>
              <a:rPr spc="-34" dirty="0"/>
              <a:t> </a:t>
            </a:r>
            <a:r>
              <a:rPr dirty="0"/>
              <a:t>pipeline</a:t>
            </a:r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00C4D8-0BE8-E7BA-0EFA-888C68B22A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734" y="1664434"/>
            <a:ext cx="2369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/>
              <a:t>I</a:t>
            </a:r>
            <a:r>
              <a:rPr sz="1800" b="1" spc="-15" dirty="0"/>
              <a:t> </a:t>
            </a:r>
            <a:r>
              <a:rPr sz="1800" b="1" spc="-4" dirty="0"/>
              <a:t>love</a:t>
            </a:r>
            <a:r>
              <a:rPr sz="1800" b="1" spc="-8" dirty="0"/>
              <a:t> </a:t>
            </a:r>
            <a:r>
              <a:rPr sz="1800" b="1" spc="-4" dirty="0"/>
              <a:t>Peperroni</a:t>
            </a:r>
            <a:r>
              <a:rPr sz="1800" b="1" spc="-15" dirty="0"/>
              <a:t> </a:t>
            </a:r>
            <a:r>
              <a:rPr sz="1800" b="1" spc="-4" dirty="0"/>
              <a:t>Pizza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236688" y="2315980"/>
            <a:ext cx="1557338" cy="340958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</a:ln>
        </p:spPr>
        <p:txBody>
          <a:bodyPr vert="horz" wrap="square" lIns="0" tIns="131921" rIns="0" bIns="0" rtlCol="0">
            <a:spAutoFit/>
          </a:bodyPr>
          <a:lstStyle/>
          <a:p>
            <a:pPr marL="350519">
              <a:spcBef>
                <a:spcPts val="1039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tokenization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26000" y="2040536"/>
            <a:ext cx="71914" cy="225266"/>
            <a:chOff x="2567999" y="2720714"/>
            <a:chExt cx="95885" cy="300355"/>
          </a:xfrm>
        </p:grpSpPr>
        <p:sp>
          <p:nvSpPr>
            <p:cNvPr id="6" name="object 6"/>
            <p:cNvSpPr/>
            <p:nvPr/>
          </p:nvSpPr>
          <p:spPr>
            <a:xfrm>
              <a:off x="2615783" y="272071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7" name="object 7"/>
            <p:cNvSpPr/>
            <p:nvPr/>
          </p:nvSpPr>
          <p:spPr>
            <a:xfrm>
              <a:off x="2567999" y="292495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Recap:</a:t>
            </a:r>
            <a:r>
              <a:rPr spc="-38" dirty="0"/>
              <a:t> </a:t>
            </a:r>
            <a:r>
              <a:rPr dirty="0"/>
              <a:t>input</a:t>
            </a:r>
            <a:r>
              <a:rPr spc="-34" dirty="0"/>
              <a:t> </a:t>
            </a:r>
            <a:r>
              <a:rPr dirty="0"/>
              <a:t>pipeline</a:t>
            </a:r>
            <a:endParaRPr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CD81E6-65DE-EC74-6E68-A0C9F9E763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734" y="1664434"/>
            <a:ext cx="2369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/>
              <a:t>I</a:t>
            </a:r>
            <a:r>
              <a:rPr sz="1800" b="1" spc="-15" dirty="0"/>
              <a:t> </a:t>
            </a:r>
            <a:r>
              <a:rPr sz="1800" b="1" spc="-4" dirty="0"/>
              <a:t>love</a:t>
            </a:r>
            <a:r>
              <a:rPr sz="1800" b="1" spc="-8" dirty="0"/>
              <a:t> </a:t>
            </a:r>
            <a:r>
              <a:rPr sz="1800" b="1" spc="-4" dirty="0"/>
              <a:t>Peperroni</a:t>
            </a:r>
            <a:r>
              <a:rPr sz="1800" b="1" spc="-15" dirty="0"/>
              <a:t> </a:t>
            </a:r>
            <a:r>
              <a:rPr sz="1800" b="1" spc="-4" dirty="0"/>
              <a:t>Pizza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236688" y="2315980"/>
            <a:ext cx="1557338" cy="340958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</a:ln>
        </p:spPr>
        <p:txBody>
          <a:bodyPr vert="horz" wrap="square" lIns="0" tIns="131921" rIns="0" bIns="0" rtlCol="0">
            <a:spAutoFit/>
          </a:bodyPr>
          <a:lstStyle/>
          <a:p>
            <a:pPr marL="350519">
              <a:spcBef>
                <a:spcPts val="1039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tokenization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688" y="3185780"/>
            <a:ext cx="329422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["I </a:t>
            </a:r>
            <a:r>
              <a:rPr sz="1350" dirty="0">
                <a:latin typeface="Calibri"/>
                <a:cs typeface="Calibri"/>
              </a:rPr>
              <a:t>", " </a:t>
            </a:r>
            <a:r>
              <a:rPr sz="1350" spc="-8" dirty="0">
                <a:latin typeface="Calibri"/>
                <a:cs typeface="Calibri"/>
              </a:rPr>
              <a:t>_love</a:t>
            </a:r>
            <a:r>
              <a:rPr sz="1350" dirty="0">
                <a:latin typeface="Calibri"/>
                <a:cs typeface="Calibri"/>
              </a:rPr>
              <a:t> ", </a:t>
            </a:r>
            <a:r>
              <a:rPr sz="1350" spc="23" dirty="0">
                <a:latin typeface="Calibri"/>
                <a:cs typeface="Calibri"/>
              </a:rPr>
              <a:t>"</a:t>
            </a:r>
            <a:r>
              <a:rPr sz="1350" spc="23" dirty="0">
                <a:latin typeface="Cambria"/>
                <a:cs typeface="Cambria"/>
              </a:rPr>
              <a:t>▁</a:t>
            </a:r>
            <a:r>
              <a:rPr sz="1350" spc="23" dirty="0">
                <a:latin typeface="Calibri"/>
                <a:cs typeface="Calibri"/>
              </a:rPr>
              <a:t>Pep",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"per",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"oni", </a:t>
            </a:r>
            <a:r>
              <a:rPr sz="1350" spc="19" dirty="0">
                <a:latin typeface="Calibri"/>
                <a:cs typeface="Calibri"/>
              </a:rPr>
              <a:t>"</a:t>
            </a:r>
            <a:r>
              <a:rPr sz="1350" spc="19" dirty="0">
                <a:latin typeface="Cambria"/>
                <a:cs typeface="Cambria"/>
              </a:rPr>
              <a:t>▁</a:t>
            </a:r>
            <a:r>
              <a:rPr sz="1350" spc="19" dirty="0">
                <a:latin typeface="Calibri"/>
                <a:cs typeface="Calibri"/>
              </a:rPr>
              <a:t>pizza"]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26000" y="2040536"/>
            <a:ext cx="71914" cy="225266"/>
            <a:chOff x="2567999" y="2720714"/>
            <a:chExt cx="95885" cy="300355"/>
          </a:xfrm>
        </p:grpSpPr>
        <p:sp>
          <p:nvSpPr>
            <p:cNvPr id="7" name="object 7"/>
            <p:cNvSpPr/>
            <p:nvPr/>
          </p:nvSpPr>
          <p:spPr>
            <a:xfrm>
              <a:off x="2615783" y="272071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2567999" y="292495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922253" y="2927782"/>
            <a:ext cx="71914" cy="225266"/>
            <a:chOff x="2563004" y="3903708"/>
            <a:chExt cx="95885" cy="300355"/>
          </a:xfrm>
        </p:grpSpPr>
        <p:sp>
          <p:nvSpPr>
            <p:cNvPr id="10" name="object 10"/>
            <p:cNvSpPr/>
            <p:nvPr/>
          </p:nvSpPr>
          <p:spPr>
            <a:xfrm>
              <a:off x="2610788" y="3903708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563004" y="4107943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Recap:</a:t>
            </a:r>
            <a:r>
              <a:rPr spc="-38" dirty="0"/>
              <a:t> </a:t>
            </a:r>
            <a:r>
              <a:rPr dirty="0"/>
              <a:t>input</a:t>
            </a:r>
            <a:r>
              <a:rPr spc="-34" dirty="0"/>
              <a:t> </a:t>
            </a:r>
            <a:r>
              <a:rPr dirty="0"/>
              <a:t>pipeline</a:t>
            </a:r>
            <a:endParaRPr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29A0A-182D-F5E3-C448-DCAD565E88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734" y="1664434"/>
            <a:ext cx="2369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/>
              <a:t>I</a:t>
            </a:r>
            <a:r>
              <a:rPr sz="1800" b="1" spc="-15" dirty="0"/>
              <a:t> </a:t>
            </a:r>
            <a:r>
              <a:rPr sz="1800" b="1" spc="-4" dirty="0"/>
              <a:t>love</a:t>
            </a:r>
            <a:r>
              <a:rPr sz="1800" b="1" spc="-8" dirty="0"/>
              <a:t> </a:t>
            </a:r>
            <a:r>
              <a:rPr sz="1800" b="1" spc="-4" dirty="0"/>
              <a:t>Peperroni</a:t>
            </a:r>
            <a:r>
              <a:rPr sz="1800" b="1" spc="-15" dirty="0"/>
              <a:t> </a:t>
            </a:r>
            <a:r>
              <a:rPr sz="1800" b="1" spc="-4" dirty="0"/>
              <a:t>Pizza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236688" y="2315980"/>
            <a:ext cx="1557338" cy="340958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</a:ln>
        </p:spPr>
        <p:txBody>
          <a:bodyPr vert="horz" wrap="square" lIns="0" tIns="131921" rIns="0" bIns="0" rtlCol="0">
            <a:spAutoFit/>
          </a:bodyPr>
          <a:lstStyle/>
          <a:p>
            <a:pPr marL="350519">
              <a:spcBef>
                <a:spcPts val="1039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tokenization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87535" y="3429633"/>
            <a:ext cx="2272665" cy="1410176"/>
            <a:chOff x="1316713" y="4572843"/>
            <a:chExt cx="3030220" cy="1880235"/>
          </a:xfrm>
        </p:grpSpPr>
        <p:sp>
          <p:nvSpPr>
            <p:cNvPr id="6" name="object 6"/>
            <p:cNvSpPr/>
            <p:nvPr/>
          </p:nvSpPr>
          <p:spPr>
            <a:xfrm>
              <a:off x="1331000" y="4889291"/>
              <a:ext cx="3001645" cy="1549400"/>
            </a:xfrm>
            <a:custGeom>
              <a:avLst/>
              <a:gdLst/>
              <a:ahLst/>
              <a:cxnLst/>
              <a:rect l="l" t="t" r="r" b="b"/>
              <a:pathLst>
                <a:path w="3001645" h="1549400">
                  <a:moveTo>
                    <a:pt x="0" y="0"/>
                  </a:moveTo>
                  <a:lnTo>
                    <a:pt x="3001154" y="0"/>
                  </a:lnTo>
                  <a:lnTo>
                    <a:pt x="3001154" y="1548983"/>
                  </a:lnTo>
                  <a:lnTo>
                    <a:pt x="0" y="1548983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7" name="object 7"/>
            <p:cNvSpPr/>
            <p:nvPr/>
          </p:nvSpPr>
          <p:spPr>
            <a:xfrm>
              <a:off x="2638271" y="4572843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2590487" y="4777078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6455" y="3185780"/>
            <a:ext cx="3732848" cy="18822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47675"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["I </a:t>
            </a:r>
            <a:r>
              <a:rPr sz="1350" dirty="0">
                <a:latin typeface="Calibri"/>
                <a:cs typeface="Calibri"/>
              </a:rPr>
              <a:t>", " </a:t>
            </a:r>
            <a:r>
              <a:rPr sz="1350" spc="-8" dirty="0">
                <a:latin typeface="Calibri"/>
                <a:cs typeface="Calibri"/>
              </a:rPr>
              <a:t>_love</a:t>
            </a:r>
            <a:r>
              <a:rPr sz="1350" dirty="0">
                <a:latin typeface="Calibri"/>
                <a:cs typeface="Calibri"/>
              </a:rPr>
              <a:t> ", </a:t>
            </a:r>
            <a:r>
              <a:rPr sz="1350" spc="23" dirty="0">
                <a:latin typeface="Calibri"/>
                <a:cs typeface="Calibri"/>
              </a:rPr>
              <a:t>"</a:t>
            </a:r>
            <a:r>
              <a:rPr sz="1350" spc="23" dirty="0">
                <a:latin typeface="Cambria"/>
                <a:cs typeface="Cambria"/>
              </a:rPr>
              <a:t>▁</a:t>
            </a:r>
            <a:r>
              <a:rPr sz="1350" spc="23" dirty="0">
                <a:latin typeface="Calibri"/>
                <a:cs typeface="Calibri"/>
              </a:rPr>
              <a:t>Pep",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"per",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"oni", </a:t>
            </a:r>
            <a:r>
              <a:rPr sz="1350" spc="19" dirty="0">
                <a:latin typeface="Calibri"/>
                <a:cs typeface="Calibri"/>
              </a:rPr>
              <a:t>"</a:t>
            </a:r>
            <a:r>
              <a:rPr sz="1350" spc="19" dirty="0">
                <a:latin typeface="Cambria"/>
                <a:cs typeface="Cambria"/>
              </a:rPr>
              <a:t>▁</a:t>
            </a:r>
            <a:r>
              <a:rPr sz="1350" spc="19" dirty="0">
                <a:latin typeface="Calibri"/>
                <a:cs typeface="Calibri"/>
              </a:rPr>
              <a:t>pizza"]</a:t>
            </a:r>
            <a:endParaRPr sz="1350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800">
              <a:latin typeface="Calibri"/>
              <a:cs typeface="Calibri"/>
            </a:endParaRPr>
          </a:p>
          <a:p>
            <a:pPr marL="178118" marR="2930843" indent="-169069">
              <a:lnSpc>
                <a:spcPct val="106500"/>
              </a:lnSpc>
            </a:pPr>
            <a:r>
              <a:rPr sz="1350" dirty="0">
                <a:latin typeface="Calibri"/>
                <a:cs typeface="Calibri"/>
              </a:rPr>
              <a:t>E</a:t>
            </a:r>
            <a:r>
              <a:rPr sz="1350" spc="-4" dirty="0">
                <a:latin typeface="Calibri"/>
                <a:cs typeface="Calibri"/>
              </a:rPr>
              <a:t>mbedding  matrix</a:t>
            </a:r>
            <a:endParaRPr sz="1350">
              <a:latin typeface="Calibri"/>
              <a:cs typeface="Calibri"/>
            </a:endParaRPr>
          </a:p>
          <a:p>
            <a:pPr marL="742950">
              <a:spcBef>
                <a:spcPts val="1103"/>
              </a:spcBef>
            </a:pPr>
            <a:r>
              <a:rPr sz="1350" i="1" spc="-296" dirty="0"/>
              <a:t>𝑑</a:t>
            </a:r>
            <a:endParaRPr sz="1350"/>
          </a:p>
          <a:p>
            <a:pPr>
              <a:spcBef>
                <a:spcPts val="23"/>
              </a:spcBef>
            </a:pPr>
            <a:endParaRPr sz="2513"/>
          </a:p>
          <a:p>
            <a:pPr marL="1895951">
              <a:spcBef>
                <a:spcPts val="4"/>
              </a:spcBef>
            </a:pPr>
            <a:r>
              <a:rPr sz="1350" spc="-15" dirty="0">
                <a:latin typeface="Calibri"/>
                <a:cs typeface="Calibri"/>
              </a:rPr>
              <a:t>Vocab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11" dirty="0">
                <a:latin typeface="Calibri"/>
                <a:cs typeface="Calibri"/>
              </a:rPr>
              <a:t>size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26000" y="2040536"/>
            <a:ext cx="71914" cy="225266"/>
            <a:chOff x="2567999" y="2720714"/>
            <a:chExt cx="95885" cy="300355"/>
          </a:xfrm>
        </p:grpSpPr>
        <p:sp>
          <p:nvSpPr>
            <p:cNvPr id="11" name="object 11"/>
            <p:cNvSpPr/>
            <p:nvPr/>
          </p:nvSpPr>
          <p:spPr>
            <a:xfrm>
              <a:off x="2615783" y="272071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567999" y="292495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22253" y="2927782"/>
            <a:ext cx="71914" cy="225266"/>
            <a:chOff x="2563004" y="3903708"/>
            <a:chExt cx="95885" cy="300355"/>
          </a:xfrm>
        </p:grpSpPr>
        <p:sp>
          <p:nvSpPr>
            <p:cNvPr id="14" name="object 14"/>
            <p:cNvSpPr/>
            <p:nvPr/>
          </p:nvSpPr>
          <p:spPr>
            <a:xfrm>
              <a:off x="2610788" y="3903708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563004" y="4107943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Recap:</a:t>
            </a:r>
            <a:r>
              <a:rPr spc="-38" dirty="0"/>
              <a:t> </a:t>
            </a:r>
            <a:r>
              <a:rPr dirty="0"/>
              <a:t>input</a:t>
            </a:r>
            <a:r>
              <a:rPr spc="-34" dirty="0"/>
              <a:t> </a:t>
            </a:r>
            <a:r>
              <a:rPr dirty="0"/>
              <a:t>pipeline</a:t>
            </a:r>
            <a:endParaRPr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89AB8DB6-8B88-95B9-63A8-1635B8F48B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734" y="1664434"/>
            <a:ext cx="2369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/>
              <a:t>I</a:t>
            </a:r>
            <a:r>
              <a:rPr sz="1800" b="1" spc="-15" dirty="0"/>
              <a:t> </a:t>
            </a:r>
            <a:r>
              <a:rPr sz="1800" b="1" spc="-4" dirty="0"/>
              <a:t>love</a:t>
            </a:r>
            <a:r>
              <a:rPr sz="1800" b="1" spc="-8" dirty="0"/>
              <a:t> </a:t>
            </a:r>
            <a:r>
              <a:rPr sz="1800" b="1" spc="-4" dirty="0"/>
              <a:t>Peperroni</a:t>
            </a:r>
            <a:r>
              <a:rPr sz="1800" b="1" spc="-15" dirty="0"/>
              <a:t> </a:t>
            </a:r>
            <a:r>
              <a:rPr sz="1800" b="1" spc="-4" dirty="0"/>
              <a:t>Pizza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236688" y="2315980"/>
            <a:ext cx="1557338" cy="340958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</a:ln>
        </p:spPr>
        <p:txBody>
          <a:bodyPr vert="horz" wrap="square" lIns="0" tIns="131921" rIns="0" bIns="0" rtlCol="0">
            <a:spAutoFit/>
          </a:bodyPr>
          <a:lstStyle/>
          <a:p>
            <a:pPr marL="350519">
              <a:spcBef>
                <a:spcPts val="1039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tokenization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87535" y="3655219"/>
          <a:ext cx="2253140" cy="11617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5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52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098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161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32538F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2538F"/>
                      </a:solidFill>
                      <a:prstDash val="solid"/>
                    </a:lnL>
                    <a:lnR w="12700">
                      <a:solidFill>
                        <a:srgbClr val="32538F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2538F"/>
                      </a:solidFill>
                      <a:prstDash val="solid"/>
                    </a:lnL>
                    <a:lnR w="12700">
                      <a:solidFill>
                        <a:srgbClr val="AD5B2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D5B24"/>
                      </a:solidFill>
                      <a:prstDash val="solid"/>
                    </a:lnL>
                    <a:lnR w="12700">
                      <a:solidFill>
                        <a:srgbClr val="AD5B24"/>
                      </a:solidFill>
                      <a:prstDash val="solid"/>
                    </a:lnR>
                    <a:lnT w="38100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D5B24"/>
                      </a:solidFill>
                      <a:prstDash val="solid"/>
                    </a:lnL>
                    <a:lnR w="12700">
                      <a:solidFill>
                        <a:srgbClr val="BA8C00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A8C00"/>
                      </a:solidFill>
                      <a:prstDash val="solid"/>
                    </a:lnL>
                    <a:lnR w="12700">
                      <a:solidFill>
                        <a:srgbClr val="BA8C00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A8C00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38100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28575">
                      <a:solidFill>
                        <a:srgbClr val="5B9BD5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973272" y="4828058"/>
            <a:ext cx="7377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Vocab</a:t>
            </a:r>
            <a:r>
              <a:rPr sz="1350" spc="-53" dirty="0">
                <a:latin typeface="Calibri"/>
                <a:cs typeface="Calibri"/>
              </a:rPr>
              <a:t> </a:t>
            </a:r>
            <a:r>
              <a:rPr sz="1350" spc="-11" dirty="0">
                <a:latin typeface="Calibri"/>
                <a:cs typeface="Calibri"/>
              </a:rPr>
              <a:t>size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56" y="3673985"/>
            <a:ext cx="844391" cy="8030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8118" marR="42863" indent="-169069">
              <a:lnSpc>
                <a:spcPct val="106500"/>
              </a:lnSpc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E</a:t>
            </a:r>
            <a:r>
              <a:rPr sz="1350" spc="-4" dirty="0">
                <a:latin typeface="Calibri"/>
                <a:cs typeface="Calibri"/>
              </a:rPr>
              <a:t>mbedding  matrix</a:t>
            </a:r>
            <a:endParaRPr sz="1350">
              <a:latin typeface="Calibri"/>
              <a:cs typeface="Calibri"/>
            </a:endParaRPr>
          </a:p>
          <a:p>
            <a:pPr marR="3810" algn="r">
              <a:spcBef>
                <a:spcPts val="1103"/>
              </a:spcBef>
            </a:pPr>
            <a:r>
              <a:rPr sz="1350" i="1" spc="-296" dirty="0"/>
              <a:t>𝑑</a:t>
            </a:r>
            <a:endParaRPr sz="1350"/>
          </a:p>
        </p:txBody>
      </p:sp>
      <p:grpSp>
        <p:nvGrpSpPr>
          <p:cNvPr id="8" name="object 8"/>
          <p:cNvGrpSpPr/>
          <p:nvPr/>
        </p:nvGrpSpPr>
        <p:grpSpPr>
          <a:xfrm>
            <a:off x="1926000" y="2040536"/>
            <a:ext cx="71914" cy="225266"/>
            <a:chOff x="2567999" y="2720714"/>
            <a:chExt cx="95885" cy="300355"/>
          </a:xfrm>
        </p:grpSpPr>
        <p:sp>
          <p:nvSpPr>
            <p:cNvPr id="9" name="object 9"/>
            <p:cNvSpPr/>
            <p:nvPr/>
          </p:nvSpPr>
          <p:spPr>
            <a:xfrm>
              <a:off x="2615783" y="272071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567999" y="292495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922253" y="2927782"/>
            <a:ext cx="71914" cy="225266"/>
            <a:chOff x="2563004" y="3903708"/>
            <a:chExt cx="95885" cy="300355"/>
          </a:xfrm>
        </p:grpSpPr>
        <p:sp>
          <p:nvSpPr>
            <p:cNvPr id="12" name="object 12"/>
            <p:cNvSpPr/>
            <p:nvPr/>
          </p:nvSpPr>
          <p:spPr>
            <a:xfrm>
              <a:off x="2610788" y="3903708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563004" y="4107943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42866" y="3429633"/>
            <a:ext cx="71914" cy="225266"/>
            <a:chOff x="2590487" y="4572843"/>
            <a:chExt cx="95885" cy="300355"/>
          </a:xfrm>
        </p:grpSpPr>
        <p:sp>
          <p:nvSpPr>
            <p:cNvPr id="15" name="object 15"/>
            <p:cNvSpPr/>
            <p:nvPr/>
          </p:nvSpPr>
          <p:spPr>
            <a:xfrm>
              <a:off x="2638271" y="4572843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590487" y="4777078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24687" y="3185780"/>
            <a:ext cx="4669155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601"/>
              </a:lnSpc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["I </a:t>
            </a:r>
            <a:r>
              <a:rPr sz="1350" dirty="0">
                <a:latin typeface="Calibri"/>
                <a:cs typeface="Calibri"/>
              </a:rPr>
              <a:t>", " </a:t>
            </a:r>
            <a:r>
              <a:rPr sz="1350" spc="-8" dirty="0">
                <a:latin typeface="Calibri"/>
                <a:cs typeface="Calibri"/>
              </a:rPr>
              <a:t>_love</a:t>
            </a:r>
            <a:r>
              <a:rPr sz="1350" dirty="0">
                <a:latin typeface="Calibri"/>
                <a:cs typeface="Calibri"/>
              </a:rPr>
              <a:t> ", </a:t>
            </a:r>
            <a:r>
              <a:rPr sz="1350" spc="23" dirty="0">
                <a:latin typeface="Calibri"/>
                <a:cs typeface="Calibri"/>
              </a:rPr>
              <a:t>"</a:t>
            </a:r>
            <a:r>
              <a:rPr sz="1350" spc="23" dirty="0">
                <a:latin typeface="Cambria"/>
                <a:cs typeface="Cambria"/>
              </a:rPr>
              <a:t>▁</a:t>
            </a:r>
            <a:r>
              <a:rPr sz="1350" spc="23" dirty="0">
                <a:latin typeface="Calibri"/>
                <a:cs typeface="Calibri"/>
              </a:rPr>
              <a:t>Pep",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"per",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"oni", </a:t>
            </a:r>
            <a:r>
              <a:rPr sz="1350" spc="19" dirty="0">
                <a:latin typeface="Calibri"/>
                <a:cs typeface="Calibri"/>
              </a:rPr>
              <a:t>"</a:t>
            </a:r>
            <a:r>
              <a:rPr sz="1350" spc="19" dirty="0">
                <a:latin typeface="Cambria"/>
                <a:cs typeface="Cambria"/>
              </a:rPr>
              <a:t>▁</a:t>
            </a:r>
            <a:r>
              <a:rPr sz="1350" spc="19" dirty="0">
                <a:latin typeface="Calibri"/>
                <a:cs typeface="Calibri"/>
              </a:rPr>
              <a:t>pizza"]</a:t>
            </a:r>
            <a:endParaRPr sz="1350">
              <a:latin typeface="Calibri"/>
              <a:cs typeface="Calibri"/>
            </a:endParaRPr>
          </a:p>
          <a:p>
            <a:pPr marR="3810" algn="r">
              <a:lnSpc>
                <a:spcPts val="1601"/>
              </a:lnSpc>
            </a:pPr>
            <a:r>
              <a:rPr sz="1350" dirty="0">
                <a:latin typeface="Calibri"/>
                <a:cs typeface="Calibri"/>
              </a:rPr>
              <a:t>Input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9338" y="4144544"/>
            <a:ext cx="71914" cy="71914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0" y="0"/>
                </a:moveTo>
                <a:lnTo>
                  <a:pt x="0" y="95567"/>
                </a:lnTo>
                <a:lnTo>
                  <a:pt x="95567" y="47783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/>
          <p:nvPr/>
        </p:nvSpPr>
        <p:spPr>
          <a:xfrm>
            <a:off x="4762188" y="3654484"/>
            <a:ext cx="564833" cy="1162050"/>
          </a:xfrm>
          <a:custGeom>
            <a:avLst/>
            <a:gdLst/>
            <a:ahLst/>
            <a:cxnLst/>
            <a:rect l="l" t="t" r="r" b="b"/>
            <a:pathLst>
              <a:path w="753109" h="1549400">
                <a:moveTo>
                  <a:pt x="0" y="0"/>
                </a:moveTo>
                <a:lnTo>
                  <a:pt x="752677" y="0"/>
                </a:lnTo>
                <a:lnTo>
                  <a:pt x="752677" y="1548983"/>
                </a:lnTo>
                <a:lnTo>
                  <a:pt x="0" y="1548983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 txBox="1"/>
          <p:nvPr/>
        </p:nvSpPr>
        <p:spPr>
          <a:xfrm>
            <a:off x="4859012" y="4154521"/>
            <a:ext cx="43339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I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2209" y="4154521"/>
            <a:ext cx="9048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92372" y="4154521"/>
            <a:ext cx="9048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p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82451" y="4154521"/>
            <a:ext cx="14763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ut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91459" y="4854168"/>
            <a:ext cx="117586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Sequence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length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57650" y="3975436"/>
            <a:ext cx="11049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i="1" spc="-394" dirty="0"/>
              <a:t>𝑑</a:t>
            </a:r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3871056" y="3975436"/>
            <a:ext cx="23479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24790" algn="l"/>
              </a:tabLst>
            </a:pPr>
            <a:r>
              <a:rPr sz="1350" u="heavy" dirty="0">
                <a:uFill>
                  <a:solidFill>
                    <a:srgbClr val="4472C4"/>
                  </a:solidFill>
                </a:uFill>
                <a:latin typeface="Times New Roman"/>
                <a:cs typeface="Times New Roman"/>
              </a:rPr>
              <a:t> 	</a:t>
            </a:r>
            <a:endParaRPr sz="135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763705" y="3653820"/>
            <a:ext cx="558165" cy="1158716"/>
            <a:chOff x="6351606" y="4871759"/>
            <a:chExt cx="744220" cy="1544955"/>
          </a:xfrm>
        </p:grpSpPr>
        <p:sp>
          <p:nvSpPr>
            <p:cNvPr id="28" name="object 28"/>
            <p:cNvSpPr/>
            <p:nvPr/>
          </p:nvSpPr>
          <p:spPr>
            <a:xfrm>
              <a:off x="6357956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10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357956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10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32538F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475788" y="4882640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475788" y="488263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AD5B2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602934" y="4879103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6602934" y="4879102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BA8C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730081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6730081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6853615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6853615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6971447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6971447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Recap:</a:t>
            </a:r>
            <a:r>
              <a:rPr spc="-38" dirty="0"/>
              <a:t> </a:t>
            </a:r>
            <a:r>
              <a:rPr dirty="0"/>
              <a:t>input</a:t>
            </a:r>
            <a:r>
              <a:rPr spc="-34" dirty="0"/>
              <a:t> </a:t>
            </a:r>
            <a:r>
              <a:rPr dirty="0"/>
              <a:t>pipeline</a:t>
            </a:r>
            <a:endParaRPr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C4574A4A-AF50-4429-2AF5-403B56FD3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42734" y="1664434"/>
            <a:ext cx="2369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/>
              <a:t>I</a:t>
            </a:r>
            <a:r>
              <a:rPr sz="1800" b="1" spc="-15" dirty="0"/>
              <a:t> </a:t>
            </a:r>
            <a:r>
              <a:rPr sz="1800" b="1" spc="-4" dirty="0"/>
              <a:t>love</a:t>
            </a:r>
            <a:r>
              <a:rPr sz="1800" b="1" spc="-8" dirty="0"/>
              <a:t> </a:t>
            </a:r>
            <a:r>
              <a:rPr sz="1800" b="1" spc="-4" dirty="0"/>
              <a:t>Peperroni</a:t>
            </a:r>
            <a:r>
              <a:rPr sz="1800" b="1" spc="-15" dirty="0"/>
              <a:t> </a:t>
            </a:r>
            <a:r>
              <a:rPr sz="1800" b="1" spc="-4" dirty="0"/>
              <a:t>Pizza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236688" y="2315980"/>
            <a:ext cx="1557338" cy="340958"/>
          </a:xfrm>
          <a:prstGeom prst="rect">
            <a:avLst/>
          </a:prstGeom>
          <a:solidFill>
            <a:srgbClr val="4472C4"/>
          </a:solidFill>
          <a:ln w="12700">
            <a:solidFill>
              <a:srgbClr val="32538F"/>
            </a:solidFill>
          </a:ln>
        </p:spPr>
        <p:txBody>
          <a:bodyPr vert="horz" wrap="square" lIns="0" tIns="131921" rIns="0" bIns="0" rtlCol="0">
            <a:spAutoFit/>
          </a:bodyPr>
          <a:lstStyle/>
          <a:p>
            <a:pPr marL="350519">
              <a:spcBef>
                <a:spcPts val="1039"/>
              </a:spcBef>
            </a:pP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tokenization</a:t>
            </a:r>
            <a:endParaRPr sz="13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87535" y="3655219"/>
          <a:ext cx="2253140" cy="11617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5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52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85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098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1617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5B9BD5"/>
                      </a:solidFill>
                      <a:prstDash val="solid"/>
                    </a:lnL>
                    <a:lnR w="12700">
                      <a:solidFill>
                        <a:srgbClr val="32538F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2538F"/>
                      </a:solidFill>
                      <a:prstDash val="solid"/>
                    </a:lnL>
                    <a:lnR w="12700">
                      <a:solidFill>
                        <a:srgbClr val="32538F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2538F"/>
                      </a:solidFill>
                      <a:prstDash val="solid"/>
                    </a:lnL>
                    <a:lnR w="12700">
                      <a:solidFill>
                        <a:srgbClr val="AD5B2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D5B24"/>
                      </a:solidFill>
                      <a:prstDash val="solid"/>
                    </a:lnL>
                    <a:lnR w="12700">
                      <a:solidFill>
                        <a:srgbClr val="AD5B24"/>
                      </a:solidFill>
                      <a:prstDash val="solid"/>
                    </a:lnR>
                    <a:lnT w="38100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AD5B24"/>
                      </a:solidFill>
                      <a:prstDash val="solid"/>
                    </a:lnL>
                    <a:lnR w="12700">
                      <a:solidFill>
                        <a:srgbClr val="BA8C00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A8C00"/>
                      </a:solidFill>
                      <a:prstDash val="solid"/>
                    </a:lnL>
                    <a:lnR w="12700">
                      <a:solidFill>
                        <a:srgbClr val="BA8C00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A8C00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38100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12700">
                      <a:solidFill>
                        <a:srgbClr val="527E34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38100">
                      <a:solidFill>
                        <a:srgbClr val="5B9BD5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527E34"/>
                      </a:solidFill>
                      <a:prstDash val="solid"/>
                    </a:lnL>
                    <a:lnR w="28575">
                      <a:solidFill>
                        <a:srgbClr val="5B9BD5"/>
                      </a:solidFill>
                      <a:prstDash val="solid"/>
                    </a:lnR>
                    <a:lnT w="28575">
                      <a:solidFill>
                        <a:srgbClr val="5B9BD5"/>
                      </a:solidFill>
                      <a:prstDash val="solid"/>
                    </a:lnT>
                    <a:lnB w="28575">
                      <a:solidFill>
                        <a:srgbClr val="5B9BD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973272" y="4828058"/>
            <a:ext cx="7377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Vocab</a:t>
            </a:r>
            <a:r>
              <a:rPr sz="1350" spc="-53" dirty="0">
                <a:latin typeface="Calibri"/>
                <a:cs typeface="Calibri"/>
              </a:rPr>
              <a:t> </a:t>
            </a:r>
            <a:r>
              <a:rPr sz="1350" spc="-11" dirty="0">
                <a:latin typeface="Calibri"/>
                <a:cs typeface="Calibri"/>
              </a:rPr>
              <a:t>size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56" y="3673985"/>
            <a:ext cx="844391" cy="8030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8118" marR="42863" indent="-169069">
              <a:lnSpc>
                <a:spcPct val="106500"/>
              </a:lnSpc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E</a:t>
            </a:r>
            <a:r>
              <a:rPr sz="1350" spc="-4" dirty="0">
                <a:latin typeface="Calibri"/>
                <a:cs typeface="Calibri"/>
              </a:rPr>
              <a:t>mbedding  matrix</a:t>
            </a:r>
            <a:endParaRPr sz="1350">
              <a:latin typeface="Calibri"/>
              <a:cs typeface="Calibri"/>
            </a:endParaRPr>
          </a:p>
          <a:p>
            <a:pPr marR="3810" algn="r">
              <a:spcBef>
                <a:spcPts val="1103"/>
              </a:spcBef>
            </a:pPr>
            <a:r>
              <a:rPr sz="1350" i="1" spc="-296" dirty="0"/>
              <a:t>𝑑</a:t>
            </a:r>
            <a:endParaRPr sz="1350"/>
          </a:p>
        </p:txBody>
      </p:sp>
      <p:grpSp>
        <p:nvGrpSpPr>
          <p:cNvPr id="8" name="object 8"/>
          <p:cNvGrpSpPr/>
          <p:nvPr/>
        </p:nvGrpSpPr>
        <p:grpSpPr>
          <a:xfrm>
            <a:off x="1926000" y="2040536"/>
            <a:ext cx="71914" cy="225266"/>
            <a:chOff x="2567999" y="2720714"/>
            <a:chExt cx="95885" cy="300355"/>
          </a:xfrm>
        </p:grpSpPr>
        <p:sp>
          <p:nvSpPr>
            <p:cNvPr id="9" name="object 9"/>
            <p:cNvSpPr/>
            <p:nvPr/>
          </p:nvSpPr>
          <p:spPr>
            <a:xfrm>
              <a:off x="2615783" y="2720714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567999" y="2924951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922253" y="2927782"/>
            <a:ext cx="71914" cy="225266"/>
            <a:chOff x="2563004" y="3903708"/>
            <a:chExt cx="95885" cy="300355"/>
          </a:xfrm>
        </p:grpSpPr>
        <p:sp>
          <p:nvSpPr>
            <p:cNvPr id="12" name="object 12"/>
            <p:cNvSpPr/>
            <p:nvPr/>
          </p:nvSpPr>
          <p:spPr>
            <a:xfrm>
              <a:off x="2610788" y="3903708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563004" y="4107943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42866" y="3429633"/>
            <a:ext cx="71914" cy="225266"/>
            <a:chOff x="2590487" y="4572843"/>
            <a:chExt cx="95885" cy="300355"/>
          </a:xfrm>
        </p:grpSpPr>
        <p:sp>
          <p:nvSpPr>
            <p:cNvPr id="15" name="object 15"/>
            <p:cNvSpPr/>
            <p:nvPr/>
          </p:nvSpPr>
          <p:spPr>
            <a:xfrm>
              <a:off x="2638271" y="4572843"/>
              <a:ext cx="0" cy="200025"/>
            </a:xfrm>
            <a:custGeom>
              <a:avLst/>
              <a:gdLst/>
              <a:ahLst/>
              <a:cxnLst/>
              <a:rect l="l" t="t" r="r" b="b"/>
              <a:pathLst>
                <a:path h="200025">
                  <a:moveTo>
                    <a:pt x="0" y="0"/>
                  </a:moveTo>
                  <a:lnTo>
                    <a:pt x="0" y="200002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590487" y="4777078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5" h="95885">
                  <a:moveTo>
                    <a:pt x="95567" y="0"/>
                  </a:moveTo>
                  <a:lnTo>
                    <a:pt x="0" y="0"/>
                  </a:lnTo>
                  <a:lnTo>
                    <a:pt x="47783" y="95567"/>
                  </a:lnTo>
                  <a:lnTo>
                    <a:pt x="9556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24687" y="3185780"/>
            <a:ext cx="4669155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601"/>
              </a:lnSpc>
              <a:spcBef>
                <a:spcPts val="75"/>
              </a:spcBef>
            </a:pPr>
            <a:r>
              <a:rPr sz="1350" spc="-4" dirty="0">
                <a:latin typeface="Calibri"/>
                <a:cs typeface="Calibri"/>
              </a:rPr>
              <a:t>["I </a:t>
            </a:r>
            <a:r>
              <a:rPr sz="1350" dirty="0">
                <a:latin typeface="Calibri"/>
                <a:cs typeface="Calibri"/>
              </a:rPr>
              <a:t>", " </a:t>
            </a:r>
            <a:r>
              <a:rPr sz="1350" spc="-8" dirty="0">
                <a:latin typeface="Calibri"/>
                <a:cs typeface="Calibri"/>
              </a:rPr>
              <a:t>_love</a:t>
            </a:r>
            <a:r>
              <a:rPr sz="1350" dirty="0">
                <a:latin typeface="Calibri"/>
                <a:cs typeface="Calibri"/>
              </a:rPr>
              <a:t> ", </a:t>
            </a:r>
            <a:r>
              <a:rPr sz="1350" spc="23" dirty="0">
                <a:latin typeface="Calibri"/>
                <a:cs typeface="Calibri"/>
              </a:rPr>
              <a:t>"</a:t>
            </a:r>
            <a:r>
              <a:rPr sz="1350" spc="23" dirty="0">
                <a:latin typeface="Cambria"/>
                <a:cs typeface="Cambria"/>
              </a:rPr>
              <a:t>▁</a:t>
            </a:r>
            <a:r>
              <a:rPr sz="1350" spc="23" dirty="0">
                <a:latin typeface="Calibri"/>
                <a:cs typeface="Calibri"/>
              </a:rPr>
              <a:t>Pep",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"per",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"oni", </a:t>
            </a:r>
            <a:r>
              <a:rPr sz="1350" spc="19" dirty="0">
                <a:latin typeface="Calibri"/>
                <a:cs typeface="Calibri"/>
              </a:rPr>
              <a:t>"</a:t>
            </a:r>
            <a:r>
              <a:rPr sz="1350" spc="19" dirty="0">
                <a:latin typeface="Cambria"/>
                <a:cs typeface="Cambria"/>
              </a:rPr>
              <a:t>▁</a:t>
            </a:r>
            <a:r>
              <a:rPr sz="1350" spc="19" dirty="0">
                <a:latin typeface="Calibri"/>
                <a:cs typeface="Calibri"/>
              </a:rPr>
              <a:t>pizza"]</a:t>
            </a:r>
            <a:endParaRPr sz="1350">
              <a:latin typeface="Calibri"/>
              <a:cs typeface="Calibri"/>
            </a:endParaRPr>
          </a:p>
          <a:p>
            <a:pPr marR="3810" algn="r">
              <a:lnSpc>
                <a:spcPts val="1601"/>
              </a:lnSpc>
            </a:pPr>
            <a:r>
              <a:rPr sz="1350" dirty="0">
                <a:latin typeface="Calibri"/>
                <a:cs typeface="Calibri"/>
              </a:rPr>
              <a:t>Input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9338" y="4144544"/>
            <a:ext cx="71914" cy="71914"/>
          </a:xfrm>
          <a:custGeom>
            <a:avLst/>
            <a:gdLst/>
            <a:ahLst/>
            <a:cxnLst/>
            <a:rect l="l" t="t" r="r" b="b"/>
            <a:pathLst>
              <a:path w="95885" h="95885">
                <a:moveTo>
                  <a:pt x="0" y="0"/>
                </a:moveTo>
                <a:lnTo>
                  <a:pt x="0" y="95567"/>
                </a:lnTo>
                <a:lnTo>
                  <a:pt x="95567" y="47783"/>
                </a:lnTo>
                <a:lnTo>
                  <a:pt x="0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object 19"/>
          <p:cNvSpPr/>
          <p:nvPr/>
        </p:nvSpPr>
        <p:spPr>
          <a:xfrm>
            <a:off x="4762188" y="3654484"/>
            <a:ext cx="564833" cy="1162050"/>
          </a:xfrm>
          <a:custGeom>
            <a:avLst/>
            <a:gdLst/>
            <a:ahLst/>
            <a:cxnLst/>
            <a:rect l="l" t="t" r="r" b="b"/>
            <a:pathLst>
              <a:path w="753109" h="1549400">
                <a:moveTo>
                  <a:pt x="0" y="0"/>
                </a:moveTo>
                <a:lnTo>
                  <a:pt x="752677" y="0"/>
                </a:lnTo>
                <a:lnTo>
                  <a:pt x="752677" y="1548983"/>
                </a:lnTo>
                <a:lnTo>
                  <a:pt x="0" y="1548983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 txBox="1"/>
          <p:nvPr/>
        </p:nvSpPr>
        <p:spPr>
          <a:xfrm>
            <a:off x="4859012" y="4154521"/>
            <a:ext cx="43339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I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02209" y="4154521"/>
            <a:ext cx="9048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n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92372" y="4154521"/>
            <a:ext cx="9048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p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82451" y="4154521"/>
            <a:ext cx="147638" cy="170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3"/>
              </a:lnSpc>
            </a:pPr>
            <a:r>
              <a:rPr sz="1350" dirty="0">
                <a:latin typeface="Calibri"/>
                <a:cs typeface="Calibri"/>
              </a:rPr>
              <a:t>ut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91459" y="4854168"/>
            <a:ext cx="117586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Sequence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4" dirty="0">
                <a:latin typeface="Calibri"/>
                <a:cs typeface="Calibri"/>
              </a:rPr>
              <a:t>length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57650" y="3975436"/>
            <a:ext cx="11049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i="1" spc="-394" dirty="0"/>
              <a:t>𝑑</a:t>
            </a:r>
            <a:endParaRPr sz="1350"/>
          </a:p>
        </p:txBody>
      </p:sp>
      <p:sp>
        <p:nvSpPr>
          <p:cNvPr id="26" name="object 26"/>
          <p:cNvSpPr txBox="1"/>
          <p:nvPr/>
        </p:nvSpPr>
        <p:spPr>
          <a:xfrm>
            <a:off x="3871056" y="3975436"/>
            <a:ext cx="23479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24790" algn="l"/>
              </a:tabLst>
            </a:pPr>
            <a:r>
              <a:rPr sz="1350" u="heavy" dirty="0">
                <a:uFill>
                  <a:solidFill>
                    <a:srgbClr val="4472C4"/>
                  </a:solidFill>
                </a:uFill>
                <a:latin typeface="Times New Roman"/>
                <a:cs typeface="Times New Roman"/>
              </a:rPr>
              <a:t> 	</a:t>
            </a:r>
            <a:endParaRPr sz="135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683672" y="524657"/>
            <a:ext cx="3260884" cy="3514725"/>
            <a:chOff x="7578229" y="699542"/>
            <a:chExt cx="4347845" cy="4686300"/>
          </a:xfrm>
        </p:grpSpPr>
        <p:sp>
          <p:nvSpPr>
            <p:cNvPr id="28" name="object 28"/>
            <p:cNvSpPr/>
            <p:nvPr/>
          </p:nvSpPr>
          <p:spPr>
            <a:xfrm>
              <a:off x="7592517" y="5354698"/>
              <a:ext cx="3179445" cy="16510"/>
            </a:xfrm>
            <a:custGeom>
              <a:avLst/>
              <a:gdLst/>
              <a:ahLst/>
              <a:cxnLst/>
              <a:rect l="l" t="t" r="r" b="b"/>
              <a:pathLst>
                <a:path w="3179445" h="16510">
                  <a:moveTo>
                    <a:pt x="-14287" y="8186"/>
                  </a:moveTo>
                  <a:lnTo>
                    <a:pt x="3193450" y="8186"/>
                  </a:lnTo>
                </a:path>
              </a:pathLst>
            </a:custGeom>
            <a:ln w="44948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0723896" y="5254896"/>
              <a:ext cx="95885" cy="95885"/>
            </a:xfrm>
            <a:custGeom>
              <a:avLst/>
              <a:gdLst/>
              <a:ahLst/>
              <a:cxnLst/>
              <a:rect l="l" t="t" r="r" b="b"/>
              <a:pathLst>
                <a:path w="95884" h="95885">
                  <a:moveTo>
                    <a:pt x="47783" y="0"/>
                  </a:moveTo>
                  <a:lnTo>
                    <a:pt x="0" y="95567"/>
                  </a:lnTo>
                  <a:lnTo>
                    <a:pt x="95567" y="95567"/>
                  </a:lnTo>
                  <a:lnTo>
                    <a:pt x="4778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3328" y="699542"/>
              <a:ext cx="3662170" cy="4641950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4763705" y="3653820"/>
            <a:ext cx="558165" cy="1158716"/>
            <a:chOff x="6351606" y="4871759"/>
            <a:chExt cx="744220" cy="1544955"/>
          </a:xfrm>
        </p:grpSpPr>
        <p:sp>
          <p:nvSpPr>
            <p:cNvPr id="32" name="object 32"/>
            <p:cNvSpPr/>
            <p:nvPr/>
          </p:nvSpPr>
          <p:spPr>
            <a:xfrm>
              <a:off x="6357956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10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6357956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10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32538F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475788" y="4882640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6475788" y="488263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AD5B2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6602934" y="4879103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7" name="object 37"/>
            <p:cNvSpPr/>
            <p:nvPr/>
          </p:nvSpPr>
          <p:spPr>
            <a:xfrm>
              <a:off x="6602934" y="4879102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BA8C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6730081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6730081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6853615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7030A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853615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971447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117832" y="0"/>
                  </a:moveTo>
                  <a:lnTo>
                    <a:pt x="0" y="0"/>
                  </a:lnTo>
                  <a:lnTo>
                    <a:pt x="0" y="1527591"/>
                  </a:lnTo>
                  <a:lnTo>
                    <a:pt x="117832" y="1527591"/>
                  </a:lnTo>
                  <a:lnTo>
                    <a:pt x="11783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971447" y="4878109"/>
              <a:ext cx="118110" cy="1527810"/>
            </a:xfrm>
            <a:custGeom>
              <a:avLst/>
              <a:gdLst/>
              <a:ahLst/>
              <a:cxnLst/>
              <a:rect l="l" t="t" r="r" b="b"/>
              <a:pathLst>
                <a:path w="118109" h="1527810">
                  <a:moveTo>
                    <a:pt x="0" y="0"/>
                  </a:moveTo>
                  <a:lnTo>
                    <a:pt x="117832" y="0"/>
                  </a:lnTo>
                  <a:lnTo>
                    <a:pt x="117832" y="1527591"/>
                  </a:lnTo>
                  <a:lnTo>
                    <a:pt x="0" y="1527591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527E3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DD9D-B9AA-CB16-806A-1B2821373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2F1F5-A595-02DD-ADD2-60C004230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A8EDF1D-43D9-2062-39FE-11B101A82E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919" y="493378"/>
            <a:ext cx="808541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US" dirty="0"/>
              <a:t>Feeding Text to Neural Nets</a:t>
            </a:r>
            <a:endParaRPr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35A1B09D-33F0-F1CB-87C3-2638E4552F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sz="1600" spc="-8" dirty="0">
              <a:latin typeface="Calibri"/>
              <a:cs typeface="Calibri"/>
            </a:endParaRPr>
          </a:p>
          <a:p>
            <a:endParaRPr lang="en-US" spc="-8" dirty="0">
              <a:latin typeface="Calibri"/>
              <a:cs typeface="Calibri"/>
            </a:endParaRPr>
          </a:p>
          <a:p>
            <a:endParaRPr lang="en-US" sz="1600" spc="-8" dirty="0">
              <a:latin typeface="Calibri"/>
              <a:cs typeface="Calibri"/>
            </a:endParaRPr>
          </a:p>
          <a:p>
            <a:endParaRPr lang="en-US" spc="-8" dirty="0">
              <a:latin typeface="Calibri"/>
              <a:cs typeface="Calibri"/>
            </a:endParaRPr>
          </a:p>
          <a:p>
            <a:endParaRPr lang="en-US" sz="1600" spc="-8" dirty="0">
              <a:latin typeface="Calibri"/>
              <a:cs typeface="Calibri"/>
            </a:endParaRPr>
          </a:p>
          <a:p>
            <a:endParaRPr lang="en-US" spc="-8" dirty="0">
              <a:latin typeface="Calibri"/>
              <a:cs typeface="Calibri"/>
            </a:endParaRPr>
          </a:p>
          <a:p>
            <a:r>
              <a:rPr lang="en-US" sz="1600" spc="-8" dirty="0">
                <a:latin typeface="Calibri"/>
                <a:cs typeface="Calibri"/>
              </a:rPr>
              <a:t>Associate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each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word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with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randomly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initialized</a:t>
            </a:r>
            <a:r>
              <a:rPr lang="en-US" sz="1600" spc="4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vector. </a:t>
            </a:r>
            <a:r>
              <a:rPr lang="en-US" sz="1600" spc="-461" dirty="0">
                <a:latin typeface="Calibri"/>
                <a:cs typeface="Calibri"/>
              </a:rPr>
              <a:t> </a:t>
            </a:r>
          </a:p>
          <a:p>
            <a:r>
              <a:rPr lang="en-US" sz="1600" spc="-15" dirty="0">
                <a:latin typeface="Calibri"/>
                <a:cs typeface="Calibri"/>
              </a:rPr>
              <a:t>Pass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 </a:t>
            </a:r>
            <a:r>
              <a:rPr lang="en-US" sz="1600" spc="-11" dirty="0">
                <a:latin typeface="Calibri"/>
                <a:cs typeface="Calibri"/>
              </a:rPr>
              <a:t>vector</a:t>
            </a:r>
            <a:r>
              <a:rPr lang="en-US" sz="1600" dirty="0">
                <a:latin typeface="Calibri"/>
                <a:cs typeface="Calibri"/>
              </a:rPr>
              <a:t> as input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to</a:t>
            </a:r>
            <a:r>
              <a:rPr lang="en-US" sz="1600" dirty="0">
                <a:latin typeface="Calibri"/>
                <a:cs typeface="Calibri"/>
              </a:rPr>
              <a:t> the </a:t>
            </a:r>
            <a:r>
              <a:rPr lang="en-US" sz="1600" spc="-4" dirty="0">
                <a:latin typeface="Calibri"/>
                <a:cs typeface="Calibri"/>
              </a:rPr>
              <a:t>model. </a:t>
            </a:r>
          </a:p>
          <a:p>
            <a:r>
              <a:rPr lang="en-US" sz="1600" dirty="0">
                <a:latin typeface="Calibri"/>
                <a:cs typeface="Calibri"/>
              </a:rPr>
              <a:t>One can initialize these vectors with more informative values (e</a:t>
            </a:r>
            <a:r>
              <a:rPr lang="en-US" dirty="0">
                <a:latin typeface="Calibri"/>
                <a:cs typeface="Calibri"/>
              </a:rPr>
              <a:t>.g. Word2Vec)</a:t>
            </a:r>
            <a:r>
              <a:rPr lang="en-US" sz="1600" dirty="0">
                <a:latin typeface="Calibri"/>
                <a:cs typeface="Calibri"/>
              </a:rPr>
              <a:t>. 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Not used in practice. </a:t>
            </a:r>
          </a:p>
          <a:p>
            <a:endParaRPr lang="en-US"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11F4A93C-3CB8-32F2-36FE-2DD322F8270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20" y="1365200"/>
            <a:ext cx="4937760" cy="288420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71B9E179-BE71-2CF0-369A-243DD9C8932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4022" y="1714287"/>
            <a:ext cx="92995" cy="216886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52A4244B-0F99-3BC0-7A09-E0D223557242}"/>
              </a:ext>
            </a:extLst>
          </p:cNvPr>
          <p:cNvSpPr/>
          <p:nvPr/>
        </p:nvSpPr>
        <p:spPr>
          <a:xfrm>
            <a:off x="2126789" y="2357537"/>
            <a:ext cx="95726" cy="222885"/>
          </a:xfrm>
          <a:custGeom>
            <a:avLst/>
            <a:gdLst/>
            <a:ahLst/>
            <a:cxnLst/>
            <a:rect l="l" t="t" r="r" b="b"/>
            <a:pathLst>
              <a:path w="127635" h="297179">
                <a:moveTo>
                  <a:pt x="70248" y="239623"/>
                </a:moveTo>
                <a:lnTo>
                  <a:pt x="65059" y="199839"/>
                </a:lnTo>
                <a:lnTo>
                  <a:pt x="23410" y="203704"/>
                </a:lnTo>
                <a:lnTo>
                  <a:pt x="46" y="241596"/>
                </a:lnTo>
                <a:lnTo>
                  <a:pt x="1059" y="253460"/>
                </a:lnTo>
                <a:lnTo>
                  <a:pt x="27005" y="289785"/>
                </a:lnTo>
                <a:lnTo>
                  <a:pt x="41924" y="293676"/>
                </a:lnTo>
                <a:lnTo>
                  <a:pt x="49626" y="289298"/>
                </a:lnTo>
                <a:lnTo>
                  <a:pt x="77923" y="242434"/>
                </a:lnTo>
                <a:lnTo>
                  <a:pt x="97058" y="191191"/>
                </a:lnTo>
                <a:lnTo>
                  <a:pt x="110788" y="136813"/>
                </a:lnTo>
                <a:lnTo>
                  <a:pt x="118680" y="88273"/>
                </a:lnTo>
                <a:lnTo>
                  <a:pt x="122450" y="37922"/>
                </a:lnTo>
                <a:lnTo>
                  <a:pt x="123004" y="26003"/>
                </a:lnTo>
                <a:lnTo>
                  <a:pt x="123774" y="15868"/>
                </a:lnTo>
                <a:lnTo>
                  <a:pt x="124626" y="7841"/>
                </a:lnTo>
                <a:lnTo>
                  <a:pt x="125315" y="2409"/>
                </a:lnTo>
                <a:lnTo>
                  <a:pt x="125599" y="57"/>
                </a:lnTo>
                <a:lnTo>
                  <a:pt x="121274" y="39841"/>
                </a:lnTo>
                <a:lnTo>
                  <a:pt x="117383" y="101354"/>
                </a:lnTo>
                <a:lnTo>
                  <a:pt x="116085" y="173894"/>
                </a:lnTo>
                <a:lnTo>
                  <a:pt x="117477" y="207434"/>
                </a:lnTo>
                <a:lnTo>
                  <a:pt x="120085" y="238542"/>
                </a:lnTo>
                <a:lnTo>
                  <a:pt x="123504" y="268028"/>
                </a:lnTo>
                <a:lnTo>
                  <a:pt x="127328" y="296703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185FDDC-BE49-0751-BADC-A31870B9E89C}"/>
              </a:ext>
            </a:extLst>
          </p:cNvPr>
          <p:cNvSpPr/>
          <p:nvPr/>
        </p:nvSpPr>
        <p:spPr>
          <a:xfrm>
            <a:off x="3099217" y="1762083"/>
            <a:ext cx="65246" cy="175259"/>
          </a:xfrm>
          <a:custGeom>
            <a:avLst/>
            <a:gdLst/>
            <a:ahLst/>
            <a:cxnLst/>
            <a:rect l="l" t="t" r="r" b="b"/>
            <a:pathLst>
              <a:path w="86995" h="233680">
                <a:moveTo>
                  <a:pt x="65728" y="21679"/>
                </a:moveTo>
                <a:lnTo>
                  <a:pt x="61864" y="14044"/>
                </a:lnTo>
                <a:lnTo>
                  <a:pt x="58161" y="7301"/>
                </a:lnTo>
                <a:lnTo>
                  <a:pt x="54783" y="2341"/>
                </a:lnTo>
                <a:lnTo>
                  <a:pt x="51891" y="58"/>
                </a:lnTo>
                <a:lnTo>
                  <a:pt x="49607" y="1341"/>
                </a:lnTo>
                <a:lnTo>
                  <a:pt x="45323" y="59246"/>
                </a:lnTo>
                <a:lnTo>
                  <a:pt x="44621" y="113840"/>
                </a:lnTo>
                <a:lnTo>
                  <a:pt x="44107" y="137570"/>
                </a:lnTo>
                <a:lnTo>
                  <a:pt x="38053" y="181678"/>
                </a:lnTo>
                <a:lnTo>
                  <a:pt x="29405" y="196380"/>
                </a:lnTo>
                <a:lnTo>
                  <a:pt x="23351" y="196380"/>
                </a:lnTo>
                <a:lnTo>
                  <a:pt x="17297" y="196380"/>
                </a:lnTo>
                <a:lnTo>
                  <a:pt x="10378" y="189461"/>
                </a:lnTo>
                <a:lnTo>
                  <a:pt x="6054" y="179948"/>
                </a:lnTo>
                <a:lnTo>
                  <a:pt x="1729" y="170435"/>
                </a:lnTo>
                <a:lnTo>
                  <a:pt x="0" y="158326"/>
                </a:lnTo>
                <a:lnTo>
                  <a:pt x="0" y="156597"/>
                </a:lnTo>
                <a:lnTo>
                  <a:pt x="0" y="154867"/>
                </a:lnTo>
                <a:lnTo>
                  <a:pt x="14162" y="197894"/>
                </a:lnTo>
                <a:lnTo>
                  <a:pt x="34486" y="230326"/>
                </a:lnTo>
                <a:lnTo>
                  <a:pt x="44107" y="233569"/>
                </a:lnTo>
                <a:lnTo>
                  <a:pt x="48526" y="231785"/>
                </a:lnTo>
                <a:lnTo>
                  <a:pt x="73729" y="189570"/>
                </a:lnTo>
                <a:lnTo>
                  <a:pt x="80026" y="175962"/>
                </a:lnTo>
                <a:lnTo>
                  <a:pt x="86485" y="161786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03D768A3-62B3-045D-3803-35C072877E79}"/>
              </a:ext>
            </a:extLst>
          </p:cNvPr>
          <p:cNvGrpSpPr/>
          <p:nvPr/>
        </p:nvGrpSpPr>
        <p:grpSpPr>
          <a:xfrm>
            <a:off x="2364833" y="2049311"/>
            <a:ext cx="283369" cy="1037273"/>
            <a:chOff x="3153110" y="2732415"/>
            <a:chExt cx="377825" cy="138303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664A09CD-8C3C-1EC5-CD87-B39484CD8ADC}"/>
                </a:ext>
              </a:extLst>
            </p:cNvPr>
            <p:cNvSpPr/>
            <p:nvPr/>
          </p:nvSpPr>
          <p:spPr>
            <a:xfrm>
              <a:off x="3165810" y="2745115"/>
              <a:ext cx="352425" cy="1357630"/>
            </a:xfrm>
            <a:custGeom>
              <a:avLst/>
              <a:gdLst/>
              <a:ahLst/>
              <a:cxnLst/>
              <a:rect l="l" t="t" r="r" b="b"/>
              <a:pathLst>
                <a:path w="352425" h="1357629">
                  <a:moveTo>
                    <a:pt x="82613" y="92991"/>
                  </a:moveTo>
                  <a:lnTo>
                    <a:pt x="80883" y="84343"/>
                  </a:lnTo>
                  <a:lnTo>
                    <a:pt x="79153" y="75694"/>
                  </a:lnTo>
                  <a:lnTo>
                    <a:pt x="76559" y="75694"/>
                  </a:lnTo>
                  <a:lnTo>
                    <a:pt x="66099" y="126261"/>
                  </a:lnTo>
                  <a:lnTo>
                    <a:pt x="62802" y="180045"/>
                  </a:lnTo>
                  <a:lnTo>
                    <a:pt x="60991" y="214071"/>
                  </a:lnTo>
                  <a:lnTo>
                    <a:pt x="58910" y="252395"/>
                  </a:lnTo>
                  <a:lnTo>
                    <a:pt x="56667" y="293638"/>
                  </a:lnTo>
                  <a:lnTo>
                    <a:pt x="54424" y="336178"/>
                  </a:lnTo>
                  <a:lnTo>
                    <a:pt x="52343" y="378394"/>
                  </a:lnTo>
                  <a:lnTo>
                    <a:pt x="50532" y="418948"/>
                  </a:lnTo>
                  <a:lnTo>
                    <a:pt x="48883" y="457637"/>
                  </a:lnTo>
                  <a:lnTo>
                    <a:pt x="47235" y="494542"/>
                  </a:lnTo>
                  <a:lnTo>
                    <a:pt x="45424" y="529744"/>
                  </a:lnTo>
                  <a:lnTo>
                    <a:pt x="43343" y="563406"/>
                  </a:lnTo>
                  <a:lnTo>
                    <a:pt x="41100" y="596014"/>
                  </a:lnTo>
                  <a:lnTo>
                    <a:pt x="38856" y="628135"/>
                  </a:lnTo>
                  <a:lnTo>
                    <a:pt x="36775" y="660338"/>
                  </a:lnTo>
                  <a:lnTo>
                    <a:pt x="34978" y="693067"/>
                  </a:lnTo>
                  <a:lnTo>
                    <a:pt x="33424" y="726283"/>
                  </a:lnTo>
                  <a:lnTo>
                    <a:pt x="32032" y="759823"/>
                  </a:lnTo>
                  <a:lnTo>
                    <a:pt x="30721" y="793526"/>
                  </a:lnTo>
                  <a:lnTo>
                    <a:pt x="29411" y="827174"/>
                  </a:lnTo>
                  <a:lnTo>
                    <a:pt x="26465" y="892525"/>
                  </a:lnTo>
                  <a:lnTo>
                    <a:pt x="22586" y="952227"/>
                  </a:lnTo>
                  <a:lnTo>
                    <a:pt x="18100" y="1006930"/>
                  </a:lnTo>
                  <a:lnTo>
                    <a:pt x="16019" y="1033956"/>
                  </a:lnTo>
                  <a:lnTo>
                    <a:pt x="14222" y="1061483"/>
                  </a:lnTo>
                  <a:lnTo>
                    <a:pt x="12668" y="1089415"/>
                  </a:lnTo>
                  <a:lnTo>
                    <a:pt x="11276" y="1117510"/>
                  </a:lnTo>
                  <a:lnTo>
                    <a:pt x="9965" y="1145523"/>
                  </a:lnTo>
                  <a:lnTo>
                    <a:pt x="8668" y="1173117"/>
                  </a:lnTo>
                  <a:lnTo>
                    <a:pt x="6073" y="1224090"/>
                  </a:lnTo>
                  <a:lnTo>
                    <a:pt x="3492" y="1264265"/>
                  </a:lnTo>
                  <a:lnTo>
                    <a:pt x="1249" y="1292670"/>
                  </a:lnTo>
                  <a:lnTo>
                    <a:pt x="451" y="1303792"/>
                  </a:lnTo>
                  <a:lnTo>
                    <a:pt x="19" y="1313494"/>
                  </a:lnTo>
                  <a:lnTo>
                    <a:pt x="235" y="1321738"/>
                  </a:lnTo>
                  <a:lnTo>
                    <a:pt x="1424" y="1328359"/>
                  </a:lnTo>
                  <a:lnTo>
                    <a:pt x="48019" y="1339251"/>
                  </a:lnTo>
                  <a:lnTo>
                    <a:pt x="75032" y="1340062"/>
                  </a:lnTo>
                  <a:lnTo>
                    <a:pt x="141058" y="1342657"/>
                  </a:lnTo>
                  <a:lnTo>
                    <a:pt x="201531" y="1346508"/>
                  </a:lnTo>
                  <a:lnTo>
                    <a:pt x="244449" y="1350643"/>
                  </a:lnTo>
                  <a:lnTo>
                    <a:pt x="259909" y="1352223"/>
                  </a:lnTo>
                  <a:lnTo>
                    <a:pt x="271895" y="1353237"/>
                  </a:lnTo>
                  <a:lnTo>
                    <a:pt x="281206" y="1353845"/>
                  </a:lnTo>
                  <a:lnTo>
                    <a:pt x="288733" y="1354291"/>
                  </a:lnTo>
                  <a:lnTo>
                    <a:pt x="295368" y="1354818"/>
                  </a:lnTo>
                  <a:lnTo>
                    <a:pt x="304016" y="1355683"/>
                  </a:lnTo>
                  <a:lnTo>
                    <a:pt x="312665" y="1357412"/>
                  </a:lnTo>
                  <a:lnTo>
                    <a:pt x="318719" y="1352223"/>
                  </a:lnTo>
                  <a:lnTo>
                    <a:pt x="331692" y="1308981"/>
                  </a:lnTo>
                  <a:lnTo>
                    <a:pt x="336881" y="1260981"/>
                  </a:lnTo>
                  <a:lnTo>
                    <a:pt x="342070" y="1200009"/>
                  </a:lnTo>
                  <a:lnTo>
                    <a:pt x="347043" y="1131901"/>
                  </a:lnTo>
                  <a:lnTo>
                    <a:pt x="350719" y="1054713"/>
                  </a:lnTo>
                  <a:lnTo>
                    <a:pt x="351705" y="1011794"/>
                  </a:lnTo>
                  <a:lnTo>
                    <a:pt x="352124" y="966930"/>
                  </a:lnTo>
                  <a:lnTo>
                    <a:pt x="352056" y="921417"/>
                  </a:lnTo>
                  <a:lnTo>
                    <a:pt x="351584" y="876552"/>
                  </a:lnTo>
                  <a:lnTo>
                    <a:pt x="350800" y="833296"/>
                  </a:lnTo>
                  <a:lnTo>
                    <a:pt x="349854" y="791256"/>
                  </a:lnTo>
                  <a:lnTo>
                    <a:pt x="348908" y="749702"/>
                  </a:lnTo>
                  <a:lnTo>
                    <a:pt x="348124" y="707905"/>
                  </a:lnTo>
                  <a:lnTo>
                    <a:pt x="347611" y="665378"/>
                  </a:lnTo>
                  <a:lnTo>
                    <a:pt x="347259" y="622608"/>
                  </a:lnTo>
                  <a:lnTo>
                    <a:pt x="346908" y="580325"/>
                  </a:lnTo>
                  <a:lnTo>
                    <a:pt x="346394" y="539258"/>
                  </a:lnTo>
                  <a:lnTo>
                    <a:pt x="345597" y="499826"/>
                  </a:lnTo>
                  <a:lnTo>
                    <a:pt x="344556" y="461204"/>
                  </a:lnTo>
                  <a:lnTo>
                    <a:pt x="343354" y="422259"/>
                  </a:lnTo>
                  <a:lnTo>
                    <a:pt x="342070" y="381854"/>
                  </a:lnTo>
                  <a:lnTo>
                    <a:pt x="340773" y="339341"/>
                  </a:lnTo>
                  <a:lnTo>
                    <a:pt x="339476" y="296017"/>
                  </a:lnTo>
                  <a:lnTo>
                    <a:pt x="338178" y="253666"/>
                  </a:lnTo>
                  <a:lnTo>
                    <a:pt x="336881" y="214071"/>
                  </a:lnTo>
                  <a:lnTo>
                    <a:pt x="334395" y="147694"/>
                  </a:lnTo>
                  <a:lnTo>
                    <a:pt x="333354" y="120910"/>
                  </a:lnTo>
                  <a:lnTo>
                    <a:pt x="332557" y="98180"/>
                  </a:lnTo>
                  <a:lnTo>
                    <a:pt x="330611" y="50870"/>
                  </a:lnTo>
                  <a:lnTo>
                    <a:pt x="314395" y="14289"/>
                  </a:lnTo>
                  <a:lnTo>
                    <a:pt x="272881" y="9100"/>
                  </a:lnTo>
                  <a:lnTo>
                    <a:pt x="250652" y="8303"/>
                  </a:lnTo>
                  <a:lnTo>
                    <a:pt x="198085" y="6060"/>
                  </a:lnTo>
                  <a:lnTo>
                    <a:pt x="152964" y="3492"/>
                  </a:lnTo>
                  <a:lnTo>
                    <a:pt x="122099" y="1249"/>
                  </a:lnTo>
                  <a:lnTo>
                    <a:pt x="109423" y="451"/>
                  </a:lnTo>
                  <a:lnTo>
                    <a:pt x="97369" y="19"/>
                  </a:lnTo>
                  <a:lnTo>
                    <a:pt x="86288" y="235"/>
                  </a:lnTo>
                  <a:lnTo>
                    <a:pt x="76829" y="1424"/>
                  </a:lnTo>
                  <a:lnTo>
                    <a:pt x="69640" y="3911"/>
                  </a:lnTo>
                  <a:lnTo>
                    <a:pt x="65167" y="8235"/>
                  </a:lnTo>
                  <a:lnTo>
                    <a:pt x="63045" y="15803"/>
                  </a:lnTo>
                  <a:lnTo>
                    <a:pt x="62708" y="28235"/>
                  </a:lnTo>
                  <a:lnTo>
                    <a:pt x="63586" y="47154"/>
                  </a:lnTo>
                  <a:lnTo>
                    <a:pt x="67262" y="104883"/>
                  </a:lnTo>
                  <a:lnTo>
                    <a:pt x="72235" y="171693"/>
                  </a:lnTo>
                  <a:lnTo>
                    <a:pt x="77424" y="229314"/>
                  </a:lnTo>
                  <a:lnTo>
                    <a:pt x="80018" y="255003"/>
                  </a:lnTo>
                  <a:lnTo>
                    <a:pt x="82613" y="27980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35D34B18-D0AA-ABCD-247C-6ACE0880E0B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2029" y="3307977"/>
              <a:ext cx="181074" cy="191452"/>
            </a:xfrm>
            <a:prstGeom prst="rect">
              <a:avLst/>
            </a:prstGeom>
          </p:spPr>
        </p:pic>
      </p:grpSp>
      <p:grpSp>
        <p:nvGrpSpPr>
          <p:cNvPr id="11" name="object 11">
            <a:extLst>
              <a:ext uri="{FF2B5EF4-FFF2-40B4-BE49-F238E27FC236}">
                <a16:creationId xmlns:a16="http://schemas.microsoft.com/office/drawing/2014/main" id="{6730CF32-A569-A7EA-0A1D-2D912B9FF9F9}"/>
              </a:ext>
            </a:extLst>
          </p:cNvPr>
          <p:cNvGrpSpPr/>
          <p:nvPr/>
        </p:nvGrpSpPr>
        <p:grpSpPr>
          <a:xfrm>
            <a:off x="3022233" y="2033420"/>
            <a:ext cx="266224" cy="1024890"/>
            <a:chOff x="4029643" y="2711226"/>
            <a:chExt cx="354965" cy="1366520"/>
          </a:xfrm>
        </p:grpSpPr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56B94622-5BAD-CFC1-2C36-CF722D011031}"/>
                </a:ext>
              </a:extLst>
            </p:cNvPr>
            <p:cNvSpPr/>
            <p:nvPr/>
          </p:nvSpPr>
          <p:spPr>
            <a:xfrm>
              <a:off x="4042343" y="2723926"/>
              <a:ext cx="329565" cy="1341120"/>
            </a:xfrm>
            <a:custGeom>
              <a:avLst/>
              <a:gdLst/>
              <a:ahLst/>
              <a:cxnLst/>
              <a:rect l="l" t="t" r="r" b="b"/>
              <a:pathLst>
                <a:path w="329564" h="1341120">
                  <a:moveTo>
                    <a:pt x="41513" y="10378"/>
                  </a:moveTo>
                  <a:lnTo>
                    <a:pt x="36540" y="78702"/>
                  </a:lnTo>
                  <a:lnTo>
                    <a:pt x="32864" y="152214"/>
                  </a:lnTo>
                  <a:lnTo>
                    <a:pt x="31824" y="192309"/>
                  </a:lnTo>
                  <a:lnTo>
                    <a:pt x="31026" y="234268"/>
                  </a:lnTo>
                  <a:lnTo>
                    <a:pt x="30067" y="277362"/>
                  </a:lnTo>
                  <a:lnTo>
                    <a:pt x="28540" y="320862"/>
                  </a:lnTo>
                  <a:lnTo>
                    <a:pt x="26188" y="364267"/>
                  </a:lnTo>
                  <a:lnTo>
                    <a:pt x="23351" y="407996"/>
                  </a:lnTo>
                  <a:lnTo>
                    <a:pt x="20513" y="452698"/>
                  </a:lnTo>
                  <a:lnTo>
                    <a:pt x="18161" y="499022"/>
                  </a:lnTo>
                  <a:lnTo>
                    <a:pt x="16661" y="547360"/>
                  </a:lnTo>
                  <a:lnTo>
                    <a:pt x="15891" y="597076"/>
                  </a:lnTo>
                  <a:lnTo>
                    <a:pt x="15607" y="647278"/>
                  </a:lnTo>
                  <a:lnTo>
                    <a:pt x="15567" y="697075"/>
                  </a:lnTo>
                  <a:lnTo>
                    <a:pt x="15540" y="745723"/>
                  </a:lnTo>
                  <a:lnTo>
                    <a:pt x="15351" y="793074"/>
                  </a:lnTo>
                  <a:lnTo>
                    <a:pt x="14837" y="839128"/>
                  </a:lnTo>
                  <a:lnTo>
                    <a:pt x="13837" y="883884"/>
                  </a:lnTo>
                  <a:lnTo>
                    <a:pt x="12256" y="927235"/>
                  </a:lnTo>
                  <a:lnTo>
                    <a:pt x="10270" y="968640"/>
                  </a:lnTo>
                  <a:lnTo>
                    <a:pt x="8121" y="1007450"/>
                  </a:lnTo>
                  <a:lnTo>
                    <a:pt x="6054" y="1043018"/>
                  </a:lnTo>
                  <a:lnTo>
                    <a:pt x="4270" y="1075058"/>
                  </a:lnTo>
                  <a:lnTo>
                    <a:pt x="1675" y="1133625"/>
                  </a:lnTo>
                  <a:lnTo>
                    <a:pt x="364" y="1194462"/>
                  </a:lnTo>
                  <a:lnTo>
                    <a:pt x="13" y="1254327"/>
                  </a:lnTo>
                  <a:lnTo>
                    <a:pt x="0" y="1278260"/>
                  </a:lnTo>
                  <a:lnTo>
                    <a:pt x="40" y="1295732"/>
                  </a:lnTo>
                  <a:lnTo>
                    <a:pt x="10378" y="1337069"/>
                  </a:lnTo>
                  <a:lnTo>
                    <a:pt x="22972" y="1340853"/>
                  </a:lnTo>
                  <a:lnTo>
                    <a:pt x="30270" y="1340745"/>
                  </a:lnTo>
                  <a:lnTo>
                    <a:pt x="40161" y="1339664"/>
                  </a:lnTo>
                  <a:lnTo>
                    <a:pt x="53621" y="1337934"/>
                  </a:lnTo>
                  <a:lnTo>
                    <a:pt x="71296" y="1335840"/>
                  </a:lnTo>
                  <a:lnTo>
                    <a:pt x="116377" y="1331002"/>
                  </a:lnTo>
                  <a:lnTo>
                    <a:pt x="167931" y="1325840"/>
                  </a:lnTo>
                  <a:lnTo>
                    <a:pt x="217849" y="1321002"/>
                  </a:lnTo>
                  <a:lnTo>
                    <a:pt x="239565" y="1318907"/>
                  </a:lnTo>
                  <a:lnTo>
                    <a:pt x="257970" y="1317123"/>
                  </a:lnTo>
                  <a:lnTo>
                    <a:pt x="273294" y="1315664"/>
                  </a:lnTo>
                  <a:lnTo>
                    <a:pt x="286024" y="1314529"/>
                  </a:lnTo>
                  <a:lnTo>
                    <a:pt x="296646" y="1313718"/>
                  </a:lnTo>
                  <a:lnTo>
                    <a:pt x="305578" y="1313150"/>
                  </a:lnTo>
                  <a:lnTo>
                    <a:pt x="312970" y="1312421"/>
                  </a:lnTo>
                  <a:lnTo>
                    <a:pt x="329294" y="1289312"/>
                  </a:lnTo>
                  <a:lnTo>
                    <a:pt x="328645" y="1277393"/>
                  </a:lnTo>
                  <a:lnTo>
                    <a:pt x="326781" y="1261907"/>
                  </a:lnTo>
                  <a:lnTo>
                    <a:pt x="324105" y="1242367"/>
                  </a:lnTo>
                  <a:lnTo>
                    <a:pt x="321105" y="1218286"/>
                  </a:lnTo>
                  <a:lnTo>
                    <a:pt x="315970" y="1154827"/>
                  </a:lnTo>
                  <a:lnTo>
                    <a:pt x="314159" y="1116098"/>
                  </a:lnTo>
                  <a:lnTo>
                    <a:pt x="312673" y="1074125"/>
                  </a:lnTo>
                  <a:lnTo>
                    <a:pt x="311348" y="1030045"/>
                  </a:lnTo>
                  <a:lnTo>
                    <a:pt x="310065" y="984802"/>
                  </a:lnTo>
                  <a:lnTo>
                    <a:pt x="308862" y="938586"/>
                  </a:lnTo>
                  <a:lnTo>
                    <a:pt x="307821" y="891397"/>
                  </a:lnTo>
                  <a:lnTo>
                    <a:pt x="307024" y="843236"/>
                  </a:lnTo>
                  <a:lnTo>
                    <a:pt x="306511" y="794128"/>
                  </a:lnTo>
                  <a:lnTo>
                    <a:pt x="306159" y="744209"/>
                  </a:lnTo>
                  <a:lnTo>
                    <a:pt x="305808" y="693642"/>
                  </a:lnTo>
                  <a:lnTo>
                    <a:pt x="305294" y="642589"/>
                  </a:lnTo>
                  <a:lnTo>
                    <a:pt x="304483" y="591305"/>
                  </a:lnTo>
                  <a:lnTo>
                    <a:pt x="303348" y="540427"/>
                  </a:lnTo>
                  <a:lnTo>
                    <a:pt x="301889" y="490685"/>
                  </a:lnTo>
                  <a:lnTo>
                    <a:pt x="300105" y="442807"/>
                  </a:lnTo>
                  <a:lnTo>
                    <a:pt x="298051" y="397388"/>
                  </a:lnTo>
                  <a:lnTo>
                    <a:pt x="295997" y="354483"/>
                  </a:lnTo>
                  <a:lnTo>
                    <a:pt x="294267" y="314010"/>
                  </a:lnTo>
                  <a:lnTo>
                    <a:pt x="293186" y="275889"/>
                  </a:lnTo>
                  <a:lnTo>
                    <a:pt x="292956" y="240024"/>
                  </a:lnTo>
                  <a:lnTo>
                    <a:pt x="293294" y="206268"/>
                  </a:lnTo>
                  <a:lnTo>
                    <a:pt x="293794" y="174457"/>
                  </a:lnTo>
                  <a:lnTo>
                    <a:pt x="294051" y="144431"/>
                  </a:lnTo>
                  <a:lnTo>
                    <a:pt x="292862" y="90377"/>
                  </a:lnTo>
                  <a:lnTo>
                    <a:pt x="289727" y="49296"/>
                  </a:lnTo>
                  <a:lnTo>
                    <a:pt x="277619" y="12972"/>
                  </a:lnTo>
                  <a:lnTo>
                    <a:pt x="243889" y="3459"/>
                  </a:lnTo>
                  <a:lnTo>
                    <a:pt x="227741" y="4000"/>
                  </a:lnTo>
                  <a:lnTo>
                    <a:pt x="208106" y="5189"/>
                  </a:lnTo>
                  <a:lnTo>
                    <a:pt x="185390" y="6378"/>
                  </a:lnTo>
                  <a:lnTo>
                    <a:pt x="159998" y="6918"/>
                  </a:lnTo>
                  <a:lnTo>
                    <a:pt x="132363" y="6324"/>
                  </a:lnTo>
                  <a:lnTo>
                    <a:pt x="103026" y="4756"/>
                  </a:lnTo>
                  <a:lnTo>
                    <a:pt x="72553" y="2540"/>
                  </a:lnTo>
                  <a:lnTo>
                    <a:pt x="41513" y="0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057C2FD6-FC1A-E796-B240-47F46EFF8D7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23805" y="3250897"/>
              <a:ext cx="206262" cy="292060"/>
            </a:xfrm>
            <a:prstGeom prst="rect">
              <a:avLst/>
            </a:prstGeom>
          </p:spPr>
        </p:pic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BA138EC7-85C0-F945-B8ED-C208C238D77D}"/>
              </a:ext>
            </a:extLst>
          </p:cNvPr>
          <p:cNvSpPr/>
          <p:nvPr/>
        </p:nvSpPr>
        <p:spPr>
          <a:xfrm>
            <a:off x="3672151" y="1735489"/>
            <a:ext cx="103346" cy="173831"/>
          </a:xfrm>
          <a:custGeom>
            <a:avLst/>
            <a:gdLst/>
            <a:ahLst/>
            <a:cxnLst/>
            <a:rect l="l" t="t" r="r" b="b"/>
            <a:pathLst>
              <a:path w="137795" h="231775">
                <a:moveTo>
                  <a:pt x="54245" y="0"/>
                </a:moveTo>
                <a:lnTo>
                  <a:pt x="51758" y="67675"/>
                </a:lnTo>
                <a:lnTo>
                  <a:pt x="49920" y="121080"/>
                </a:lnTo>
                <a:lnTo>
                  <a:pt x="49069" y="159268"/>
                </a:lnTo>
                <a:lnTo>
                  <a:pt x="49055" y="166052"/>
                </a:lnTo>
                <a:lnTo>
                  <a:pt x="49055" y="174701"/>
                </a:lnTo>
                <a:lnTo>
                  <a:pt x="49055" y="183349"/>
                </a:lnTo>
                <a:lnTo>
                  <a:pt x="44731" y="186809"/>
                </a:lnTo>
                <a:lnTo>
                  <a:pt x="40407" y="190268"/>
                </a:lnTo>
                <a:lnTo>
                  <a:pt x="31758" y="188538"/>
                </a:lnTo>
                <a:lnTo>
                  <a:pt x="8529" y="149579"/>
                </a:lnTo>
                <a:lnTo>
                  <a:pt x="5272" y="141296"/>
                </a:lnTo>
                <a:lnTo>
                  <a:pt x="2502" y="134796"/>
                </a:lnTo>
                <a:lnTo>
                  <a:pt x="623" y="131458"/>
                </a:lnTo>
                <a:lnTo>
                  <a:pt x="2" y="132309"/>
                </a:lnTo>
                <a:lnTo>
                  <a:pt x="20731" y="178809"/>
                </a:lnTo>
                <a:lnTo>
                  <a:pt x="46245" y="216971"/>
                </a:lnTo>
                <a:lnTo>
                  <a:pt x="67650" y="231565"/>
                </a:lnTo>
                <a:lnTo>
                  <a:pt x="74461" y="230241"/>
                </a:lnTo>
                <a:lnTo>
                  <a:pt x="81920" y="224862"/>
                </a:lnTo>
                <a:lnTo>
                  <a:pt x="89960" y="214849"/>
                </a:lnTo>
                <a:lnTo>
                  <a:pt x="98244" y="201836"/>
                </a:lnTo>
                <a:lnTo>
                  <a:pt x="106366" y="188011"/>
                </a:lnTo>
                <a:lnTo>
                  <a:pt x="113920" y="175566"/>
                </a:lnTo>
                <a:lnTo>
                  <a:pt x="120609" y="166174"/>
                </a:lnTo>
                <a:lnTo>
                  <a:pt x="126568" y="159457"/>
                </a:lnTo>
                <a:lnTo>
                  <a:pt x="132041" y="154525"/>
                </a:lnTo>
                <a:lnTo>
                  <a:pt x="137271" y="150484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15" name="object 15">
            <a:extLst>
              <a:ext uri="{FF2B5EF4-FFF2-40B4-BE49-F238E27FC236}">
                <a16:creationId xmlns:a16="http://schemas.microsoft.com/office/drawing/2014/main" id="{AE84B0DC-E54C-7F78-A7AF-00FC2142AD8B}"/>
              </a:ext>
            </a:extLst>
          </p:cNvPr>
          <p:cNvGrpSpPr/>
          <p:nvPr/>
        </p:nvGrpSpPr>
        <p:grpSpPr>
          <a:xfrm>
            <a:off x="3563202" y="1994501"/>
            <a:ext cx="312419" cy="1024890"/>
            <a:chOff x="4750935" y="2659335"/>
            <a:chExt cx="416559" cy="1366520"/>
          </a:xfrm>
        </p:grpSpPr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1E57840E-1495-1760-6133-C9CC742022E2}"/>
                </a:ext>
              </a:extLst>
            </p:cNvPr>
            <p:cNvSpPr/>
            <p:nvPr/>
          </p:nvSpPr>
          <p:spPr>
            <a:xfrm>
              <a:off x="4763635" y="2672035"/>
              <a:ext cx="391160" cy="1341120"/>
            </a:xfrm>
            <a:custGeom>
              <a:avLst/>
              <a:gdLst/>
              <a:ahLst/>
              <a:cxnLst/>
              <a:rect l="l" t="t" r="r" b="b"/>
              <a:pathLst>
                <a:path w="391160" h="1341120">
                  <a:moveTo>
                    <a:pt x="321726" y="10378"/>
                  </a:moveTo>
                  <a:lnTo>
                    <a:pt x="316294" y="6567"/>
                  </a:lnTo>
                  <a:lnTo>
                    <a:pt x="309402" y="3243"/>
                  </a:lnTo>
                  <a:lnTo>
                    <a:pt x="299591" y="891"/>
                  </a:lnTo>
                  <a:lnTo>
                    <a:pt x="285402" y="0"/>
                  </a:lnTo>
                  <a:lnTo>
                    <a:pt x="265943" y="864"/>
                  </a:lnTo>
                  <a:lnTo>
                    <a:pt x="242592" y="3027"/>
                  </a:lnTo>
                  <a:lnTo>
                    <a:pt x="217295" y="5837"/>
                  </a:lnTo>
                  <a:lnTo>
                    <a:pt x="191998" y="8648"/>
                  </a:lnTo>
                  <a:lnTo>
                    <a:pt x="147133" y="12648"/>
                  </a:lnTo>
                  <a:lnTo>
                    <a:pt x="101336" y="15256"/>
                  </a:lnTo>
                  <a:lnTo>
                    <a:pt x="92215" y="15891"/>
                  </a:lnTo>
                  <a:lnTo>
                    <a:pt x="66594" y="44972"/>
                  </a:lnTo>
                  <a:lnTo>
                    <a:pt x="66661" y="58526"/>
                  </a:lnTo>
                  <a:lnTo>
                    <a:pt x="67783" y="76864"/>
                  </a:lnTo>
                  <a:lnTo>
                    <a:pt x="69391" y="101526"/>
                  </a:lnTo>
                  <a:lnTo>
                    <a:pt x="70918" y="134052"/>
                  </a:lnTo>
                  <a:lnTo>
                    <a:pt x="71877" y="175228"/>
                  </a:lnTo>
                  <a:lnTo>
                    <a:pt x="72107" y="222808"/>
                  </a:lnTo>
                  <a:lnTo>
                    <a:pt x="71526" y="273794"/>
                  </a:lnTo>
                  <a:lnTo>
                    <a:pt x="70053" y="325186"/>
                  </a:lnTo>
                  <a:lnTo>
                    <a:pt x="67675" y="374483"/>
                  </a:lnTo>
                  <a:lnTo>
                    <a:pt x="64648" y="421185"/>
                  </a:lnTo>
                  <a:lnTo>
                    <a:pt x="61296" y="465293"/>
                  </a:lnTo>
                  <a:lnTo>
                    <a:pt x="57945" y="506806"/>
                  </a:lnTo>
                  <a:lnTo>
                    <a:pt x="54864" y="545900"/>
                  </a:lnTo>
                  <a:lnTo>
                    <a:pt x="49675" y="620521"/>
                  </a:lnTo>
                  <a:lnTo>
                    <a:pt x="45756" y="697102"/>
                  </a:lnTo>
                  <a:lnTo>
                    <a:pt x="44107" y="736858"/>
                  </a:lnTo>
                  <a:lnTo>
                    <a:pt x="42458" y="776614"/>
                  </a:lnTo>
                  <a:lnTo>
                    <a:pt x="40648" y="815560"/>
                  </a:lnTo>
                  <a:lnTo>
                    <a:pt x="35999" y="889505"/>
                  </a:lnTo>
                  <a:lnTo>
                    <a:pt x="29405" y="960856"/>
                  </a:lnTo>
                  <a:lnTo>
                    <a:pt x="20756" y="1031883"/>
                  </a:lnTo>
                  <a:lnTo>
                    <a:pt x="16270" y="1066058"/>
                  </a:lnTo>
                  <a:lnTo>
                    <a:pt x="12107" y="1098369"/>
                  </a:lnTo>
                  <a:lnTo>
                    <a:pt x="5621" y="1156206"/>
                  </a:lnTo>
                  <a:lnTo>
                    <a:pt x="1729" y="1208205"/>
                  </a:lnTo>
                  <a:lnTo>
                    <a:pt x="216" y="1256745"/>
                  </a:lnTo>
                  <a:lnTo>
                    <a:pt x="0" y="1295556"/>
                  </a:lnTo>
                  <a:lnTo>
                    <a:pt x="67" y="1309002"/>
                  </a:lnTo>
                  <a:lnTo>
                    <a:pt x="23905" y="1339894"/>
                  </a:lnTo>
                  <a:lnTo>
                    <a:pt x="36324" y="1340529"/>
                  </a:lnTo>
                  <a:lnTo>
                    <a:pt x="52634" y="1339961"/>
                  </a:lnTo>
                  <a:lnTo>
                    <a:pt x="73404" y="1338583"/>
                  </a:lnTo>
                  <a:lnTo>
                    <a:pt x="99201" y="1336880"/>
                  </a:lnTo>
                  <a:lnTo>
                    <a:pt x="167458" y="1334340"/>
                  </a:lnTo>
                  <a:lnTo>
                    <a:pt x="206917" y="1333826"/>
                  </a:lnTo>
                  <a:lnTo>
                    <a:pt x="245403" y="1333637"/>
                  </a:lnTo>
                  <a:lnTo>
                    <a:pt x="279348" y="1333610"/>
                  </a:lnTo>
                  <a:lnTo>
                    <a:pt x="306037" y="1333610"/>
                  </a:lnTo>
                  <a:lnTo>
                    <a:pt x="326159" y="1333610"/>
                  </a:lnTo>
                  <a:lnTo>
                    <a:pt x="341253" y="1333610"/>
                  </a:lnTo>
                  <a:lnTo>
                    <a:pt x="352861" y="1333610"/>
                  </a:lnTo>
                  <a:lnTo>
                    <a:pt x="362307" y="1333542"/>
                  </a:lnTo>
                  <a:lnTo>
                    <a:pt x="390915" y="1292961"/>
                  </a:lnTo>
                  <a:lnTo>
                    <a:pt x="390334" y="1272867"/>
                  </a:lnTo>
                  <a:lnTo>
                    <a:pt x="388861" y="1248313"/>
                  </a:lnTo>
                  <a:lnTo>
                    <a:pt x="386902" y="1220354"/>
                  </a:lnTo>
                  <a:lnTo>
                    <a:pt x="384861" y="1190043"/>
                  </a:lnTo>
                  <a:lnTo>
                    <a:pt x="383050" y="1158179"/>
                  </a:lnTo>
                  <a:lnTo>
                    <a:pt x="381402" y="1124530"/>
                  </a:lnTo>
                  <a:lnTo>
                    <a:pt x="379753" y="1088612"/>
                  </a:lnTo>
                  <a:lnTo>
                    <a:pt x="377942" y="1049936"/>
                  </a:lnTo>
                  <a:lnTo>
                    <a:pt x="375861" y="1008247"/>
                  </a:lnTo>
                  <a:lnTo>
                    <a:pt x="373618" y="964207"/>
                  </a:lnTo>
                  <a:lnTo>
                    <a:pt x="371375" y="918708"/>
                  </a:lnTo>
                  <a:lnTo>
                    <a:pt x="369294" y="872641"/>
                  </a:lnTo>
                  <a:lnTo>
                    <a:pt x="367496" y="826776"/>
                  </a:lnTo>
                  <a:lnTo>
                    <a:pt x="365942" y="781398"/>
                  </a:lnTo>
                  <a:lnTo>
                    <a:pt x="364550" y="736669"/>
                  </a:lnTo>
                  <a:lnTo>
                    <a:pt x="363240" y="692750"/>
                  </a:lnTo>
                  <a:lnTo>
                    <a:pt x="361915" y="649778"/>
                  </a:lnTo>
                  <a:lnTo>
                    <a:pt x="360429" y="607778"/>
                  </a:lnTo>
                  <a:lnTo>
                    <a:pt x="358618" y="566751"/>
                  </a:lnTo>
                  <a:lnTo>
                    <a:pt x="356321" y="526698"/>
                  </a:lnTo>
                  <a:lnTo>
                    <a:pt x="353469" y="487495"/>
                  </a:lnTo>
                  <a:lnTo>
                    <a:pt x="350375" y="448536"/>
                  </a:lnTo>
                  <a:lnTo>
                    <a:pt x="347442" y="409091"/>
                  </a:lnTo>
                  <a:lnTo>
                    <a:pt x="345077" y="368429"/>
                  </a:lnTo>
                  <a:lnTo>
                    <a:pt x="343591" y="326213"/>
                  </a:lnTo>
                  <a:lnTo>
                    <a:pt x="342915" y="283673"/>
                  </a:lnTo>
                  <a:lnTo>
                    <a:pt x="342888" y="242430"/>
                  </a:lnTo>
                  <a:lnTo>
                    <a:pt x="343348" y="204106"/>
                  </a:lnTo>
                  <a:lnTo>
                    <a:pt x="345402" y="140323"/>
                  </a:lnTo>
                  <a:lnTo>
                    <a:pt x="349402" y="93404"/>
                  </a:lnTo>
                  <a:lnTo>
                    <a:pt x="359375" y="48161"/>
                  </a:lnTo>
                  <a:lnTo>
                    <a:pt x="363240" y="36324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EF9A97FC-34E4-2019-0E69-78B5A240E6F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54718" y="3178249"/>
              <a:ext cx="226681" cy="212209"/>
            </a:xfrm>
            <a:prstGeom prst="rect">
              <a:avLst/>
            </a:prstGeom>
          </p:spPr>
        </p:pic>
      </p:grp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322C76E8-0448-AC36-2DB3-94507F6EC7F5}"/>
              </a:ext>
            </a:extLst>
          </p:cNvPr>
          <p:cNvGrpSpPr/>
          <p:nvPr/>
        </p:nvGrpSpPr>
        <p:grpSpPr>
          <a:xfrm>
            <a:off x="4172925" y="1722071"/>
            <a:ext cx="307657" cy="1258253"/>
            <a:chOff x="5563900" y="2296095"/>
            <a:chExt cx="410209" cy="1677670"/>
          </a:xfrm>
        </p:grpSpPr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E6387617-588B-7362-0DB4-37CEEBCF270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4980" y="2296095"/>
              <a:ext cx="129182" cy="250263"/>
            </a:xfrm>
            <a:prstGeom prst="rect">
              <a:avLst/>
            </a:prstGeom>
          </p:spPr>
        </p:pic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6B388529-A48D-DBD2-38B5-A5FAAE99C431}"/>
                </a:ext>
              </a:extLst>
            </p:cNvPr>
            <p:cNvSpPr/>
            <p:nvPr/>
          </p:nvSpPr>
          <p:spPr>
            <a:xfrm>
              <a:off x="5576600" y="2596941"/>
              <a:ext cx="384810" cy="1363980"/>
            </a:xfrm>
            <a:custGeom>
              <a:avLst/>
              <a:gdLst/>
              <a:ahLst/>
              <a:cxnLst/>
              <a:rect l="l" t="t" r="r" b="b"/>
              <a:pathLst>
                <a:path w="384810" h="1363979">
                  <a:moveTo>
                    <a:pt x="276754" y="12847"/>
                  </a:moveTo>
                  <a:lnTo>
                    <a:pt x="288997" y="10280"/>
                  </a:lnTo>
                  <a:lnTo>
                    <a:pt x="296862" y="7875"/>
                  </a:lnTo>
                  <a:lnTo>
                    <a:pt x="295970" y="5794"/>
                  </a:lnTo>
                  <a:lnTo>
                    <a:pt x="281943" y="4199"/>
                  </a:lnTo>
                  <a:lnTo>
                    <a:pt x="252322" y="3186"/>
                  </a:lnTo>
                  <a:lnTo>
                    <a:pt x="212322" y="2577"/>
                  </a:lnTo>
                  <a:lnTo>
                    <a:pt x="169079" y="2132"/>
                  </a:lnTo>
                  <a:lnTo>
                    <a:pt x="129728" y="1605"/>
                  </a:lnTo>
                  <a:lnTo>
                    <a:pt x="99837" y="861"/>
                  </a:lnTo>
                  <a:lnTo>
                    <a:pt x="78702" y="199"/>
                  </a:lnTo>
                  <a:lnTo>
                    <a:pt x="64053" y="23"/>
                  </a:lnTo>
                  <a:lnTo>
                    <a:pt x="30797" y="20334"/>
                  </a:lnTo>
                  <a:lnTo>
                    <a:pt x="30810" y="28199"/>
                  </a:lnTo>
                  <a:lnTo>
                    <a:pt x="31634" y="39631"/>
                  </a:lnTo>
                  <a:lnTo>
                    <a:pt x="32864" y="56090"/>
                  </a:lnTo>
                  <a:lnTo>
                    <a:pt x="34161" y="78631"/>
                  </a:lnTo>
                  <a:lnTo>
                    <a:pt x="36756" y="139279"/>
                  </a:lnTo>
                  <a:lnTo>
                    <a:pt x="39351" y="214197"/>
                  </a:lnTo>
                  <a:lnTo>
                    <a:pt x="40648" y="254575"/>
                  </a:lnTo>
                  <a:lnTo>
                    <a:pt x="41945" y="295602"/>
                  </a:lnTo>
                  <a:lnTo>
                    <a:pt x="43243" y="336304"/>
                  </a:lnTo>
                  <a:lnTo>
                    <a:pt x="44526" y="375979"/>
                  </a:lnTo>
                  <a:lnTo>
                    <a:pt x="45729" y="415006"/>
                  </a:lnTo>
                  <a:lnTo>
                    <a:pt x="46769" y="454033"/>
                  </a:lnTo>
                  <a:lnTo>
                    <a:pt x="47567" y="493708"/>
                  </a:lnTo>
                  <a:lnTo>
                    <a:pt x="48040" y="534492"/>
                  </a:lnTo>
                  <a:lnTo>
                    <a:pt x="48107" y="576086"/>
                  </a:lnTo>
                  <a:lnTo>
                    <a:pt x="47688" y="618005"/>
                  </a:lnTo>
                  <a:lnTo>
                    <a:pt x="46702" y="659761"/>
                  </a:lnTo>
                  <a:lnTo>
                    <a:pt x="45121" y="701031"/>
                  </a:lnTo>
                  <a:lnTo>
                    <a:pt x="43134" y="742139"/>
                  </a:lnTo>
                  <a:lnTo>
                    <a:pt x="40986" y="783571"/>
                  </a:lnTo>
                  <a:lnTo>
                    <a:pt x="38918" y="825814"/>
                  </a:lnTo>
                  <a:lnTo>
                    <a:pt x="37094" y="869137"/>
                  </a:lnTo>
                  <a:lnTo>
                    <a:pt x="35351" y="912948"/>
                  </a:lnTo>
                  <a:lnTo>
                    <a:pt x="33445" y="956434"/>
                  </a:lnTo>
                  <a:lnTo>
                    <a:pt x="31134" y="998785"/>
                  </a:lnTo>
                  <a:lnTo>
                    <a:pt x="28256" y="1039285"/>
                  </a:lnTo>
                  <a:lnTo>
                    <a:pt x="24972" y="1077595"/>
                  </a:lnTo>
                  <a:lnTo>
                    <a:pt x="18162" y="1146676"/>
                  </a:lnTo>
                  <a:lnTo>
                    <a:pt x="12216" y="1204837"/>
                  </a:lnTo>
                  <a:lnTo>
                    <a:pt x="6918" y="1253918"/>
                  </a:lnTo>
                  <a:lnTo>
                    <a:pt x="4378" y="1275742"/>
                  </a:lnTo>
                  <a:lnTo>
                    <a:pt x="2162" y="1295539"/>
                  </a:lnTo>
                  <a:lnTo>
                    <a:pt x="594" y="1312904"/>
                  </a:lnTo>
                  <a:lnTo>
                    <a:pt x="0" y="1327431"/>
                  </a:lnTo>
                  <a:lnTo>
                    <a:pt x="635" y="1338863"/>
                  </a:lnTo>
                  <a:lnTo>
                    <a:pt x="33351" y="1363674"/>
                  </a:lnTo>
                  <a:lnTo>
                    <a:pt x="49296" y="1362025"/>
                  </a:lnTo>
                  <a:lnTo>
                    <a:pt x="70972" y="1358579"/>
                  </a:lnTo>
                  <a:lnTo>
                    <a:pt x="97512" y="1353917"/>
                  </a:lnTo>
                  <a:lnTo>
                    <a:pt x="127620" y="1348768"/>
                  </a:lnTo>
                  <a:lnTo>
                    <a:pt x="193295" y="1339782"/>
                  </a:lnTo>
                  <a:lnTo>
                    <a:pt x="256322" y="1333890"/>
                  </a:lnTo>
                  <a:lnTo>
                    <a:pt x="282808" y="1331755"/>
                  </a:lnTo>
                  <a:lnTo>
                    <a:pt x="304240" y="1329944"/>
                  </a:lnTo>
                  <a:lnTo>
                    <a:pt x="346808" y="1324836"/>
                  </a:lnTo>
                  <a:lnTo>
                    <a:pt x="383091" y="1307458"/>
                  </a:lnTo>
                  <a:lnTo>
                    <a:pt x="384321" y="1299756"/>
                  </a:lnTo>
                  <a:lnTo>
                    <a:pt x="383442" y="1288161"/>
                  </a:lnTo>
                  <a:lnTo>
                    <a:pt x="380537" y="1271215"/>
                  </a:lnTo>
                  <a:lnTo>
                    <a:pt x="375821" y="1247810"/>
                  </a:lnTo>
                  <a:lnTo>
                    <a:pt x="370050" y="1218243"/>
                  </a:lnTo>
                  <a:lnTo>
                    <a:pt x="358915" y="1143216"/>
                  </a:lnTo>
                  <a:lnTo>
                    <a:pt x="355132" y="1099122"/>
                  </a:lnTo>
                  <a:lnTo>
                    <a:pt x="352645" y="1051866"/>
                  </a:lnTo>
                  <a:lnTo>
                    <a:pt x="351132" y="1002501"/>
                  </a:lnTo>
                  <a:lnTo>
                    <a:pt x="350267" y="952083"/>
                  </a:lnTo>
                  <a:lnTo>
                    <a:pt x="349781" y="901583"/>
                  </a:lnTo>
                  <a:lnTo>
                    <a:pt x="349618" y="851651"/>
                  </a:lnTo>
                  <a:lnTo>
                    <a:pt x="349781" y="802854"/>
                  </a:lnTo>
                  <a:lnTo>
                    <a:pt x="350267" y="755760"/>
                  </a:lnTo>
                  <a:lnTo>
                    <a:pt x="351024" y="710720"/>
                  </a:lnTo>
                  <a:lnTo>
                    <a:pt x="351780" y="667220"/>
                  </a:lnTo>
                  <a:lnTo>
                    <a:pt x="352213" y="624531"/>
                  </a:lnTo>
                  <a:lnTo>
                    <a:pt x="351997" y="581924"/>
                  </a:lnTo>
                  <a:lnTo>
                    <a:pt x="350929" y="538802"/>
                  </a:lnTo>
                  <a:lnTo>
                    <a:pt x="349294" y="495114"/>
                  </a:lnTo>
                  <a:lnTo>
                    <a:pt x="347497" y="450938"/>
                  </a:lnTo>
                  <a:lnTo>
                    <a:pt x="345943" y="406358"/>
                  </a:lnTo>
                  <a:lnTo>
                    <a:pt x="344943" y="361480"/>
                  </a:lnTo>
                  <a:lnTo>
                    <a:pt x="344429" y="316521"/>
                  </a:lnTo>
                  <a:lnTo>
                    <a:pt x="344240" y="271724"/>
                  </a:lnTo>
                  <a:lnTo>
                    <a:pt x="344213" y="227332"/>
                  </a:lnTo>
                  <a:lnTo>
                    <a:pt x="344213" y="183900"/>
                  </a:lnTo>
                  <a:lnTo>
                    <a:pt x="344213" y="143225"/>
                  </a:lnTo>
                  <a:lnTo>
                    <a:pt x="344213" y="31874"/>
                  </a:lnTo>
                  <a:lnTo>
                    <a:pt x="344213" y="35334"/>
                  </a:lnTo>
                  <a:lnTo>
                    <a:pt x="344213" y="38793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6F4BBE1C-3D6E-AAD9-18DF-FAADEE87F53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85953" y="3126359"/>
              <a:ext cx="216425" cy="232965"/>
            </a:xfrm>
            <a:prstGeom prst="rect">
              <a:avLst/>
            </a:prstGeom>
          </p:spPr>
        </p:pic>
      </p:grpSp>
      <p:grpSp>
        <p:nvGrpSpPr>
          <p:cNvPr id="22" name="object 22">
            <a:extLst>
              <a:ext uri="{FF2B5EF4-FFF2-40B4-BE49-F238E27FC236}">
                <a16:creationId xmlns:a16="http://schemas.microsoft.com/office/drawing/2014/main" id="{19F9DC41-4C96-396F-A1EA-0DE0C3B7B4E6}"/>
              </a:ext>
            </a:extLst>
          </p:cNvPr>
          <p:cNvGrpSpPr/>
          <p:nvPr/>
        </p:nvGrpSpPr>
        <p:grpSpPr>
          <a:xfrm>
            <a:off x="4797407" y="1718179"/>
            <a:ext cx="340994" cy="1256348"/>
            <a:chOff x="6396542" y="2290906"/>
            <a:chExt cx="454659" cy="1675130"/>
          </a:xfrm>
        </p:grpSpPr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C776F06F-97C9-0046-2E42-8BECB37BEB8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73731" y="2290906"/>
              <a:ext cx="149939" cy="228641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DA684A4D-A2A9-413F-3835-190B726000AF}"/>
                </a:ext>
              </a:extLst>
            </p:cNvPr>
            <p:cNvSpPr/>
            <p:nvPr/>
          </p:nvSpPr>
          <p:spPr>
            <a:xfrm>
              <a:off x="6409242" y="2575171"/>
              <a:ext cx="429259" cy="1378585"/>
            </a:xfrm>
            <a:custGeom>
              <a:avLst/>
              <a:gdLst/>
              <a:ahLst/>
              <a:cxnLst/>
              <a:rect l="l" t="t" r="r" b="b"/>
              <a:pathLst>
                <a:path w="429259" h="1378585">
                  <a:moveTo>
                    <a:pt x="326267" y="3459"/>
                  </a:moveTo>
                  <a:lnTo>
                    <a:pt x="312956" y="2189"/>
                  </a:lnTo>
                  <a:lnTo>
                    <a:pt x="297619" y="1081"/>
                  </a:lnTo>
                  <a:lnTo>
                    <a:pt x="278227" y="297"/>
                  </a:lnTo>
                  <a:lnTo>
                    <a:pt x="252754" y="0"/>
                  </a:lnTo>
                  <a:lnTo>
                    <a:pt x="220119" y="297"/>
                  </a:lnTo>
                  <a:lnTo>
                    <a:pt x="145120" y="2189"/>
                  </a:lnTo>
                  <a:lnTo>
                    <a:pt x="80756" y="4797"/>
                  </a:lnTo>
                  <a:lnTo>
                    <a:pt x="39026" y="8445"/>
                  </a:lnTo>
                  <a:lnTo>
                    <a:pt x="4499" y="26445"/>
                  </a:lnTo>
                  <a:lnTo>
                    <a:pt x="0" y="58594"/>
                  </a:lnTo>
                  <a:lnTo>
                    <a:pt x="486" y="77161"/>
                  </a:lnTo>
                  <a:lnTo>
                    <a:pt x="4337" y="134025"/>
                  </a:lnTo>
                  <a:lnTo>
                    <a:pt x="11067" y="210295"/>
                  </a:lnTo>
                  <a:lnTo>
                    <a:pt x="14918" y="249079"/>
                  </a:lnTo>
                  <a:lnTo>
                    <a:pt x="22594" y="319456"/>
                  </a:lnTo>
                  <a:lnTo>
                    <a:pt x="26229" y="352821"/>
                  </a:lnTo>
                  <a:lnTo>
                    <a:pt x="32715" y="421685"/>
                  </a:lnTo>
                  <a:lnTo>
                    <a:pt x="38256" y="494468"/>
                  </a:lnTo>
                  <a:lnTo>
                    <a:pt x="43431" y="567225"/>
                  </a:lnTo>
                  <a:lnTo>
                    <a:pt x="47918" y="642548"/>
                  </a:lnTo>
                  <a:lnTo>
                    <a:pt x="49513" y="684102"/>
                  </a:lnTo>
                  <a:lnTo>
                    <a:pt x="50513" y="729453"/>
                  </a:lnTo>
                  <a:lnTo>
                    <a:pt x="51026" y="777723"/>
                  </a:lnTo>
                  <a:lnTo>
                    <a:pt x="51215" y="827614"/>
                  </a:lnTo>
                  <a:lnTo>
                    <a:pt x="51242" y="877830"/>
                  </a:lnTo>
                  <a:lnTo>
                    <a:pt x="51202" y="927140"/>
                  </a:lnTo>
                  <a:lnTo>
                    <a:pt x="50918" y="974586"/>
                  </a:lnTo>
                  <a:lnTo>
                    <a:pt x="50148" y="1019275"/>
                  </a:lnTo>
                  <a:lnTo>
                    <a:pt x="48648" y="1060315"/>
                  </a:lnTo>
                  <a:lnTo>
                    <a:pt x="43134" y="1130368"/>
                  </a:lnTo>
                  <a:lnTo>
                    <a:pt x="35675" y="1190043"/>
                  </a:lnTo>
                  <a:lnTo>
                    <a:pt x="27999" y="1244854"/>
                  </a:lnTo>
                  <a:lnTo>
                    <a:pt x="20972" y="1291231"/>
                  </a:lnTo>
                  <a:lnTo>
                    <a:pt x="15351" y="1324961"/>
                  </a:lnTo>
                  <a:lnTo>
                    <a:pt x="13432" y="1337691"/>
                  </a:lnTo>
                  <a:lnTo>
                    <a:pt x="12324" y="1348313"/>
                  </a:lnTo>
                  <a:lnTo>
                    <a:pt x="12175" y="1357232"/>
                  </a:lnTo>
                  <a:lnTo>
                    <a:pt x="13080" y="1364528"/>
                  </a:lnTo>
                  <a:lnTo>
                    <a:pt x="43553" y="1378150"/>
                  </a:lnTo>
                  <a:lnTo>
                    <a:pt x="62485" y="1377717"/>
                  </a:lnTo>
                  <a:lnTo>
                    <a:pt x="88999" y="1376933"/>
                  </a:lnTo>
                  <a:lnTo>
                    <a:pt x="122160" y="1375987"/>
                  </a:lnTo>
                  <a:lnTo>
                    <a:pt x="160511" y="1375041"/>
                  </a:lnTo>
                  <a:lnTo>
                    <a:pt x="202592" y="1374258"/>
                  </a:lnTo>
                  <a:lnTo>
                    <a:pt x="246659" y="1373758"/>
                  </a:lnTo>
                  <a:lnTo>
                    <a:pt x="289835" y="1373501"/>
                  </a:lnTo>
                  <a:lnTo>
                    <a:pt x="328956" y="1373406"/>
                  </a:lnTo>
                  <a:lnTo>
                    <a:pt x="360861" y="1373393"/>
                  </a:lnTo>
                  <a:lnTo>
                    <a:pt x="383334" y="1373352"/>
                  </a:lnTo>
                  <a:lnTo>
                    <a:pt x="423996" y="1363664"/>
                  </a:lnTo>
                  <a:lnTo>
                    <a:pt x="429185" y="1344853"/>
                  </a:lnTo>
                  <a:lnTo>
                    <a:pt x="428807" y="1328840"/>
                  </a:lnTo>
                  <a:lnTo>
                    <a:pt x="426807" y="1308205"/>
                  </a:lnTo>
                  <a:lnTo>
                    <a:pt x="423834" y="1283191"/>
                  </a:lnTo>
                  <a:lnTo>
                    <a:pt x="420537" y="1254043"/>
                  </a:lnTo>
                  <a:lnTo>
                    <a:pt x="417401" y="1221124"/>
                  </a:lnTo>
                  <a:lnTo>
                    <a:pt x="414266" y="1185287"/>
                  </a:lnTo>
                  <a:lnTo>
                    <a:pt x="410807" y="1147503"/>
                  </a:lnTo>
                  <a:lnTo>
                    <a:pt x="406699" y="1108747"/>
                  </a:lnTo>
                  <a:lnTo>
                    <a:pt x="401780" y="1069734"/>
                  </a:lnTo>
                  <a:lnTo>
                    <a:pt x="396537" y="1030153"/>
                  </a:lnTo>
                  <a:lnTo>
                    <a:pt x="391618" y="989437"/>
                  </a:lnTo>
                  <a:lnTo>
                    <a:pt x="387672" y="947019"/>
                  </a:lnTo>
                  <a:lnTo>
                    <a:pt x="385145" y="902600"/>
                  </a:lnTo>
                  <a:lnTo>
                    <a:pt x="383672" y="856965"/>
                  </a:lnTo>
                  <a:lnTo>
                    <a:pt x="382685" y="811169"/>
                  </a:lnTo>
                  <a:lnTo>
                    <a:pt x="381618" y="766264"/>
                  </a:lnTo>
                  <a:lnTo>
                    <a:pt x="380037" y="722980"/>
                  </a:lnTo>
                  <a:lnTo>
                    <a:pt x="378050" y="680751"/>
                  </a:lnTo>
                  <a:lnTo>
                    <a:pt x="375902" y="638684"/>
                  </a:lnTo>
                  <a:lnTo>
                    <a:pt x="373834" y="595887"/>
                  </a:lnTo>
                  <a:lnTo>
                    <a:pt x="372010" y="551779"/>
                  </a:lnTo>
                  <a:lnTo>
                    <a:pt x="370267" y="507022"/>
                  </a:lnTo>
                  <a:lnTo>
                    <a:pt x="368361" y="462590"/>
                  </a:lnTo>
                  <a:lnTo>
                    <a:pt x="366051" y="419455"/>
                  </a:lnTo>
                  <a:lnTo>
                    <a:pt x="363145" y="378375"/>
                  </a:lnTo>
                  <a:lnTo>
                    <a:pt x="359672" y="339240"/>
                  </a:lnTo>
                  <a:lnTo>
                    <a:pt x="351348" y="265511"/>
                  </a:lnTo>
                  <a:lnTo>
                    <a:pt x="346740" y="230309"/>
                  </a:lnTo>
                  <a:lnTo>
                    <a:pt x="342375" y="195998"/>
                  </a:lnTo>
                  <a:lnTo>
                    <a:pt x="338821" y="162498"/>
                  </a:lnTo>
                  <a:lnTo>
                    <a:pt x="336645" y="129728"/>
                  </a:lnTo>
                  <a:lnTo>
                    <a:pt x="336240" y="97593"/>
                  </a:lnTo>
                  <a:lnTo>
                    <a:pt x="337294" y="65945"/>
                  </a:lnTo>
                  <a:lnTo>
                    <a:pt x="339321" y="34621"/>
                  </a:lnTo>
                  <a:lnTo>
                    <a:pt x="341835" y="345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8740A15B-49D9-5647-3C78-D1E75EEDAEF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8798" y="3115980"/>
              <a:ext cx="214222" cy="186263"/>
            </a:xfrm>
            <a:prstGeom prst="rect">
              <a:avLst/>
            </a:prstGeom>
          </p:spPr>
        </p:pic>
      </p:grp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26E71CFE-7E0F-7D6C-10FF-848EDA6D9A6F}"/>
              </a:ext>
            </a:extLst>
          </p:cNvPr>
          <p:cNvGrpSpPr/>
          <p:nvPr/>
        </p:nvGrpSpPr>
        <p:grpSpPr>
          <a:xfrm>
            <a:off x="5448938" y="1702612"/>
            <a:ext cx="273368" cy="1233011"/>
            <a:chOff x="7265251" y="2270149"/>
            <a:chExt cx="364490" cy="1644014"/>
          </a:xfrm>
        </p:grpSpPr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592F4DCC-6676-6689-A71B-3BB0C7B1CCB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84968" y="2270149"/>
              <a:ext cx="153398" cy="241303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44D01DD2-DFF1-79AA-27FC-8DC3D2220A74}"/>
                </a:ext>
              </a:extLst>
            </p:cNvPr>
            <p:cNvSpPr/>
            <p:nvPr/>
          </p:nvSpPr>
          <p:spPr>
            <a:xfrm>
              <a:off x="7277951" y="2568252"/>
              <a:ext cx="339090" cy="1332865"/>
            </a:xfrm>
            <a:custGeom>
              <a:avLst/>
              <a:gdLst/>
              <a:ahLst/>
              <a:cxnLst/>
              <a:rect l="l" t="t" r="r" b="b"/>
              <a:pathLst>
                <a:path w="339090" h="1332864">
                  <a:moveTo>
                    <a:pt x="194424" y="15567"/>
                  </a:moveTo>
                  <a:lnTo>
                    <a:pt x="131722" y="15459"/>
                  </a:lnTo>
                  <a:lnTo>
                    <a:pt x="81992" y="14702"/>
                  </a:lnTo>
                  <a:lnTo>
                    <a:pt x="38749" y="10378"/>
                  </a:lnTo>
                  <a:lnTo>
                    <a:pt x="21452" y="6918"/>
                  </a:lnTo>
                  <a:lnTo>
                    <a:pt x="15398" y="10378"/>
                  </a:lnTo>
                  <a:lnTo>
                    <a:pt x="4155" y="55350"/>
                  </a:lnTo>
                  <a:lnTo>
                    <a:pt x="2858" y="119458"/>
                  </a:lnTo>
                  <a:lnTo>
                    <a:pt x="3182" y="158849"/>
                  </a:lnTo>
                  <a:lnTo>
                    <a:pt x="4155" y="199781"/>
                  </a:lnTo>
                  <a:lnTo>
                    <a:pt x="5723" y="240308"/>
                  </a:lnTo>
                  <a:lnTo>
                    <a:pt x="7614" y="280754"/>
                  </a:lnTo>
                  <a:lnTo>
                    <a:pt x="9506" y="322010"/>
                  </a:lnTo>
                  <a:lnTo>
                    <a:pt x="11074" y="364969"/>
                  </a:lnTo>
                  <a:lnTo>
                    <a:pt x="12074" y="410266"/>
                  </a:lnTo>
                  <a:lnTo>
                    <a:pt x="12587" y="457509"/>
                  </a:lnTo>
                  <a:lnTo>
                    <a:pt x="12777" y="506049"/>
                  </a:lnTo>
                  <a:lnTo>
                    <a:pt x="12804" y="555238"/>
                  </a:lnTo>
                  <a:lnTo>
                    <a:pt x="12831" y="604332"/>
                  </a:lnTo>
                  <a:lnTo>
                    <a:pt x="13020" y="652210"/>
                  </a:lnTo>
                  <a:lnTo>
                    <a:pt x="13533" y="697655"/>
                  </a:lnTo>
                  <a:lnTo>
                    <a:pt x="14533" y="739452"/>
                  </a:lnTo>
                  <a:lnTo>
                    <a:pt x="18101" y="810371"/>
                  </a:lnTo>
                  <a:lnTo>
                    <a:pt x="22317" y="870911"/>
                  </a:lnTo>
                  <a:lnTo>
                    <a:pt x="24074" y="899938"/>
                  </a:lnTo>
                  <a:lnTo>
                    <a:pt x="25344" y="928640"/>
                  </a:lnTo>
                  <a:lnTo>
                    <a:pt x="25966" y="957018"/>
                  </a:lnTo>
                  <a:lnTo>
                    <a:pt x="25776" y="985072"/>
                  </a:lnTo>
                  <a:lnTo>
                    <a:pt x="24695" y="1012815"/>
                  </a:lnTo>
                  <a:lnTo>
                    <a:pt x="22966" y="1040315"/>
                  </a:lnTo>
                  <a:lnTo>
                    <a:pt x="20912" y="1067653"/>
                  </a:lnTo>
                  <a:lnTo>
                    <a:pt x="18857" y="1094909"/>
                  </a:lnTo>
                  <a:lnTo>
                    <a:pt x="17047" y="1122071"/>
                  </a:lnTo>
                  <a:lnTo>
                    <a:pt x="13750" y="1174449"/>
                  </a:lnTo>
                  <a:lnTo>
                    <a:pt x="9858" y="1221016"/>
                  </a:lnTo>
                  <a:lnTo>
                    <a:pt x="3290" y="1273069"/>
                  </a:lnTo>
                  <a:lnTo>
                    <a:pt x="1547" y="1284556"/>
                  </a:lnTo>
                  <a:lnTo>
                    <a:pt x="371" y="1293610"/>
                  </a:lnTo>
                  <a:lnTo>
                    <a:pt x="23182" y="1329286"/>
                  </a:lnTo>
                  <a:lnTo>
                    <a:pt x="54533" y="1332853"/>
                  </a:lnTo>
                  <a:lnTo>
                    <a:pt x="76452" y="1332813"/>
                  </a:lnTo>
                  <a:lnTo>
                    <a:pt x="133181" y="1330299"/>
                  </a:lnTo>
                  <a:lnTo>
                    <a:pt x="198586" y="1326164"/>
                  </a:lnTo>
                  <a:lnTo>
                    <a:pt x="255329" y="1322272"/>
                  </a:lnTo>
                  <a:lnTo>
                    <a:pt x="295301" y="1318623"/>
                  </a:lnTo>
                  <a:lnTo>
                    <a:pt x="332923" y="1305610"/>
                  </a:lnTo>
                  <a:lnTo>
                    <a:pt x="338855" y="1286583"/>
                  </a:lnTo>
                  <a:lnTo>
                    <a:pt x="338207" y="1273867"/>
                  </a:lnTo>
                  <a:lnTo>
                    <a:pt x="336261" y="1254907"/>
                  </a:lnTo>
                  <a:lnTo>
                    <a:pt x="333112" y="1228327"/>
                  </a:lnTo>
                  <a:lnTo>
                    <a:pt x="329234" y="1194692"/>
                  </a:lnTo>
                  <a:lnTo>
                    <a:pt x="325193" y="1155057"/>
                  </a:lnTo>
                  <a:lnTo>
                    <a:pt x="321558" y="1110476"/>
                  </a:lnTo>
                  <a:lnTo>
                    <a:pt x="318761" y="1062098"/>
                  </a:lnTo>
                  <a:lnTo>
                    <a:pt x="316693" y="1011450"/>
                  </a:lnTo>
                  <a:lnTo>
                    <a:pt x="315112" y="960153"/>
                  </a:lnTo>
                  <a:lnTo>
                    <a:pt x="313774" y="909830"/>
                  </a:lnTo>
                  <a:lnTo>
                    <a:pt x="312477" y="861641"/>
                  </a:lnTo>
                  <a:lnTo>
                    <a:pt x="311179" y="814911"/>
                  </a:lnTo>
                  <a:lnTo>
                    <a:pt x="309882" y="768506"/>
                  </a:lnTo>
                  <a:lnTo>
                    <a:pt x="308585" y="721291"/>
                  </a:lnTo>
                  <a:lnTo>
                    <a:pt x="307247" y="672521"/>
                  </a:lnTo>
                  <a:lnTo>
                    <a:pt x="305666" y="623021"/>
                  </a:lnTo>
                  <a:lnTo>
                    <a:pt x="303599" y="574008"/>
                  </a:lnTo>
                  <a:lnTo>
                    <a:pt x="300801" y="526698"/>
                  </a:lnTo>
                  <a:lnTo>
                    <a:pt x="297126" y="481982"/>
                  </a:lnTo>
                  <a:lnTo>
                    <a:pt x="292801" y="439455"/>
                  </a:lnTo>
                  <a:lnTo>
                    <a:pt x="288153" y="398388"/>
                  </a:lnTo>
                  <a:lnTo>
                    <a:pt x="283504" y="358050"/>
                  </a:lnTo>
                  <a:lnTo>
                    <a:pt x="279139" y="317902"/>
                  </a:lnTo>
                  <a:lnTo>
                    <a:pt x="275180" y="278159"/>
                  </a:lnTo>
                  <a:lnTo>
                    <a:pt x="271707" y="239227"/>
                  </a:lnTo>
                  <a:lnTo>
                    <a:pt x="266477" y="165471"/>
                  </a:lnTo>
                  <a:lnTo>
                    <a:pt x="264477" y="131782"/>
                  </a:lnTo>
                  <a:lnTo>
                    <a:pt x="262477" y="101174"/>
                  </a:lnTo>
                  <a:lnTo>
                    <a:pt x="260153" y="74377"/>
                  </a:lnTo>
                  <a:lnTo>
                    <a:pt x="257261" y="51810"/>
                  </a:lnTo>
                  <a:lnTo>
                    <a:pt x="253882" y="32648"/>
                  </a:lnTo>
                  <a:lnTo>
                    <a:pt x="250180" y="15756"/>
                  </a:lnTo>
                  <a:lnTo>
                    <a:pt x="24631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391A8A95-FEF2-636A-BD51-277CDF0E51A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14020" y="3058899"/>
              <a:ext cx="233317" cy="195344"/>
            </a:xfrm>
            <a:prstGeom prst="rect">
              <a:avLst/>
            </a:prstGeom>
          </p:spPr>
        </p:pic>
      </p:grpSp>
      <p:pic>
        <p:nvPicPr>
          <p:cNvPr id="30" name="object 30">
            <a:extLst>
              <a:ext uri="{FF2B5EF4-FFF2-40B4-BE49-F238E27FC236}">
                <a16:creationId xmlns:a16="http://schemas.microsoft.com/office/drawing/2014/main" id="{AFB455C3-67F7-C165-746E-273ADF56817B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72802" y="1694828"/>
            <a:ext cx="128670" cy="174076"/>
          </a:xfrm>
          <a:prstGeom prst="rect">
            <a:avLst/>
          </a:prstGeom>
        </p:spPr>
      </p:pic>
      <p:grpSp>
        <p:nvGrpSpPr>
          <p:cNvPr id="31" name="object 31">
            <a:extLst>
              <a:ext uri="{FF2B5EF4-FFF2-40B4-BE49-F238E27FC236}">
                <a16:creationId xmlns:a16="http://schemas.microsoft.com/office/drawing/2014/main" id="{102BC2E9-D0B1-8335-EC37-A1112D3047DA}"/>
              </a:ext>
            </a:extLst>
          </p:cNvPr>
          <p:cNvGrpSpPr/>
          <p:nvPr/>
        </p:nvGrpSpPr>
        <p:grpSpPr>
          <a:xfrm>
            <a:off x="6025369" y="1904988"/>
            <a:ext cx="309563" cy="1021080"/>
            <a:chOff x="8033825" y="2539984"/>
            <a:chExt cx="412750" cy="1361440"/>
          </a:xfrm>
        </p:grpSpPr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9535EF57-6ECC-8073-EBD9-EFA8C25BEC03}"/>
                </a:ext>
              </a:extLst>
            </p:cNvPr>
            <p:cNvSpPr/>
            <p:nvPr/>
          </p:nvSpPr>
          <p:spPr>
            <a:xfrm>
              <a:off x="8046525" y="2552684"/>
              <a:ext cx="387350" cy="1336040"/>
            </a:xfrm>
            <a:custGeom>
              <a:avLst/>
              <a:gdLst/>
              <a:ahLst/>
              <a:cxnLst/>
              <a:rect l="l" t="t" r="r" b="b"/>
              <a:pathLst>
                <a:path w="387350" h="1336039">
                  <a:moveTo>
                    <a:pt x="251016" y="20756"/>
                  </a:moveTo>
                  <a:lnTo>
                    <a:pt x="211449" y="20864"/>
                  </a:lnTo>
                  <a:lnTo>
                    <a:pt x="167990" y="21621"/>
                  </a:lnTo>
                  <a:lnTo>
                    <a:pt x="119774" y="23242"/>
                  </a:lnTo>
                  <a:lnTo>
                    <a:pt x="97206" y="23932"/>
                  </a:lnTo>
                  <a:lnTo>
                    <a:pt x="78044" y="24215"/>
                  </a:lnTo>
                  <a:lnTo>
                    <a:pt x="63585" y="23986"/>
                  </a:lnTo>
                  <a:lnTo>
                    <a:pt x="53180" y="23675"/>
                  </a:lnTo>
                  <a:lnTo>
                    <a:pt x="45693" y="23851"/>
                  </a:lnTo>
                  <a:lnTo>
                    <a:pt x="27018" y="48432"/>
                  </a:lnTo>
                  <a:lnTo>
                    <a:pt x="27112" y="60175"/>
                  </a:lnTo>
                  <a:lnTo>
                    <a:pt x="28423" y="74918"/>
                  </a:lnTo>
                  <a:lnTo>
                    <a:pt x="30545" y="93066"/>
                  </a:lnTo>
                  <a:lnTo>
                    <a:pt x="33072" y="115026"/>
                  </a:lnTo>
                  <a:lnTo>
                    <a:pt x="38261" y="171025"/>
                  </a:lnTo>
                  <a:lnTo>
                    <a:pt x="43450" y="241295"/>
                  </a:lnTo>
                  <a:lnTo>
                    <a:pt x="46004" y="280984"/>
                  </a:lnTo>
                  <a:lnTo>
                    <a:pt x="48314" y="323348"/>
                  </a:lnTo>
                  <a:lnTo>
                    <a:pt x="50139" y="368145"/>
                  </a:lnTo>
                  <a:lnTo>
                    <a:pt x="51233" y="415131"/>
                  </a:lnTo>
                  <a:lnTo>
                    <a:pt x="51423" y="463833"/>
                  </a:lnTo>
                  <a:lnTo>
                    <a:pt x="50801" y="512860"/>
                  </a:lnTo>
                  <a:lnTo>
                    <a:pt x="49531" y="560589"/>
                  </a:lnTo>
                  <a:lnTo>
                    <a:pt x="47774" y="605400"/>
                  </a:lnTo>
                  <a:lnTo>
                    <a:pt x="45707" y="646345"/>
                  </a:lnTo>
                  <a:lnTo>
                    <a:pt x="43558" y="685183"/>
                  </a:lnTo>
                  <a:lnTo>
                    <a:pt x="41572" y="724345"/>
                  </a:lnTo>
                  <a:lnTo>
                    <a:pt x="39990" y="766263"/>
                  </a:lnTo>
                  <a:lnTo>
                    <a:pt x="38990" y="812493"/>
                  </a:lnTo>
                  <a:lnTo>
                    <a:pt x="38477" y="861073"/>
                  </a:lnTo>
                  <a:lnTo>
                    <a:pt x="38288" y="909168"/>
                  </a:lnTo>
                  <a:lnTo>
                    <a:pt x="38261" y="953938"/>
                  </a:lnTo>
                  <a:lnTo>
                    <a:pt x="38193" y="993275"/>
                  </a:lnTo>
                  <a:lnTo>
                    <a:pt x="36436" y="1059626"/>
                  </a:lnTo>
                  <a:lnTo>
                    <a:pt x="29991" y="1119450"/>
                  </a:lnTo>
                  <a:lnTo>
                    <a:pt x="19828" y="1176314"/>
                  </a:lnTo>
                  <a:lnTo>
                    <a:pt x="14910" y="1202151"/>
                  </a:lnTo>
                  <a:lnTo>
                    <a:pt x="10829" y="1225475"/>
                  </a:lnTo>
                  <a:lnTo>
                    <a:pt x="7558" y="1246043"/>
                  </a:lnTo>
                  <a:lnTo>
                    <a:pt x="4937" y="1263691"/>
                  </a:lnTo>
                  <a:lnTo>
                    <a:pt x="2802" y="1278258"/>
                  </a:lnTo>
                  <a:lnTo>
                    <a:pt x="1085" y="1289704"/>
                  </a:lnTo>
                  <a:lnTo>
                    <a:pt x="99" y="1298475"/>
                  </a:lnTo>
                  <a:lnTo>
                    <a:pt x="248" y="1305137"/>
                  </a:lnTo>
                  <a:lnTo>
                    <a:pt x="1937" y="1310259"/>
                  </a:lnTo>
                  <a:lnTo>
                    <a:pt x="46909" y="1321502"/>
                  </a:lnTo>
                  <a:lnTo>
                    <a:pt x="110044" y="1323015"/>
                  </a:lnTo>
                  <a:lnTo>
                    <a:pt x="183557" y="1323232"/>
                  </a:lnTo>
                  <a:lnTo>
                    <a:pt x="216665" y="1323259"/>
                  </a:lnTo>
                  <a:lnTo>
                    <a:pt x="271853" y="1323961"/>
                  </a:lnTo>
                  <a:lnTo>
                    <a:pt x="313448" y="1326542"/>
                  </a:lnTo>
                  <a:lnTo>
                    <a:pt x="354799" y="1332745"/>
                  </a:lnTo>
                  <a:lnTo>
                    <a:pt x="364231" y="1334461"/>
                  </a:lnTo>
                  <a:lnTo>
                    <a:pt x="371879" y="1335448"/>
                  </a:lnTo>
                  <a:lnTo>
                    <a:pt x="377906" y="1335299"/>
                  </a:lnTo>
                  <a:lnTo>
                    <a:pt x="382474" y="1333610"/>
                  </a:lnTo>
                  <a:lnTo>
                    <a:pt x="385677" y="1329880"/>
                  </a:lnTo>
                  <a:lnTo>
                    <a:pt x="387339" y="1323232"/>
                  </a:lnTo>
                  <a:lnTo>
                    <a:pt x="387217" y="1312691"/>
                  </a:lnTo>
                  <a:lnTo>
                    <a:pt x="385069" y="1297285"/>
                  </a:lnTo>
                  <a:lnTo>
                    <a:pt x="380799" y="1276367"/>
                  </a:lnTo>
                  <a:lnTo>
                    <a:pt x="374907" y="1250584"/>
                  </a:lnTo>
                  <a:lnTo>
                    <a:pt x="368042" y="1220908"/>
                  </a:lnTo>
                  <a:lnTo>
                    <a:pt x="360853" y="1188314"/>
                  </a:lnTo>
                  <a:lnTo>
                    <a:pt x="347447" y="1116531"/>
                  </a:lnTo>
                  <a:lnTo>
                    <a:pt x="341636" y="1076909"/>
                  </a:lnTo>
                  <a:lnTo>
                    <a:pt x="336636" y="1034369"/>
                  </a:lnTo>
                  <a:lnTo>
                    <a:pt x="332555" y="988748"/>
                  </a:lnTo>
                  <a:lnTo>
                    <a:pt x="329285" y="940532"/>
                  </a:lnTo>
                  <a:lnTo>
                    <a:pt x="326664" y="890370"/>
                  </a:lnTo>
                  <a:lnTo>
                    <a:pt x="324528" y="838911"/>
                  </a:lnTo>
                  <a:lnTo>
                    <a:pt x="322704" y="786858"/>
                  </a:lnTo>
                  <a:lnTo>
                    <a:pt x="320961" y="735128"/>
                  </a:lnTo>
                  <a:lnTo>
                    <a:pt x="319056" y="684696"/>
                  </a:lnTo>
                  <a:lnTo>
                    <a:pt x="316745" y="636535"/>
                  </a:lnTo>
                  <a:lnTo>
                    <a:pt x="313880" y="591292"/>
                  </a:lnTo>
                  <a:lnTo>
                    <a:pt x="310691" y="548319"/>
                  </a:lnTo>
                  <a:lnTo>
                    <a:pt x="307502" y="506644"/>
                  </a:lnTo>
                  <a:lnTo>
                    <a:pt x="304637" y="465293"/>
                  </a:lnTo>
                  <a:lnTo>
                    <a:pt x="302380" y="423523"/>
                  </a:lnTo>
                  <a:lnTo>
                    <a:pt x="300853" y="381510"/>
                  </a:lnTo>
                  <a:lnTo>
                    <a:pt x="300137" y="339659"/>
                  </a:lnTo>
                  <a:lnTo>
                    <a:pt x="300312" y="298375"/>
                  </a:lnTo>
                  <a:lnTo>
                    <a:pt x="301380" y="257997"/>
                  </a:lnTo>
                  <a:lnTo>
                    <a:pt x="303015" y="218592"/>
                  </a:lnTo>
                  <a:lnTo>
                    <a:pt x="304812" y="180160"/>
                  </a:lnTo>
                  <a:lnTo>
                    <a:pt x="306366" y="142701"/>
                  </a:lnTo>
                  <a:lnTo>
                    <a:pt x="307366" y="106174"/>
                  </a:lnTo>
                  <a:lnTo>
                    <a:pt x="307880" y="70377"/>
                  </a:lnTo>
                  <a:lnTo>
                    <a:pt x="308069" y="35067"/>
                  </a:lnTo>
                  <a:lnTo>
                    <a:pt x="30809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74070B77-BD4A-2AFA-0C7B-3BD7EE14766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42621" y="3032954"/>
              <a:ext cx="209034" cy="243343"/>
            </a:xfrm>
            <a:prstGeom prst="rect">
              <a:avLst/>
            </a:prstGeom>
          </p:spPr>
        </p:pic>
      </p:grpSp>
      <p:pic>
        <p:nvPicPr>
          <p:cNvPr id="34" name="object 34">
            <a:extLst>
              <a:ext uri="{FF2B5EF4-FFF2-40B4-BE49-F238E27FC236}">
                <a16:creationId xmlns:a16="http://schemas.microsoft.com/office/drawing/2014/main" id="{3C4166CA-AF19-A535-AD4E-933653D72F0F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68903" y="1722071"/>
            <a:ext cx="116346" cy="153968"/>
          </a:xfrm>
          <a:prstGeom prst="rect">
            <a:avLst/>
          </a:prstGeom>
        </p:spPr>
      </p:pic>
      <p:grpSp>
        <p:nvGrpSpPr>
          <p:cNvPr id="35" name="object 35">
            <a:extLst>
              <a:ext uri="{FF2B5EF4-FFF2-40B4-BE49-F238E27FC236}">
                <a16:creationId xmlns:a16="http://schemas.microsoft.com/office/drawing/2014/main" id="{1BE32A3D-5447-1FC2-C0D7-6CF43833637C}"/>
              </a:ext>
            </a:extLst>
          </p:cNvPr>
          <p:cNvGrpSpPr/>
          <p:nvPr/>
        </p:nvGrpSpPr>
        <p:grpSpPr>
          <a:xfrm>
            <a:off x="6631283" y="1933705"/>
            <a:ext cx="269081" cy="998696"/>
            <a:chOff x="8841710" y="2578272"/>
            <a:chExt cx="358775" cy="1331595"/>
          </a:xfrm>
        </p:grpSpPr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C360CD34-D639-BC83-84E0-2F3C2E50608B}"/>
                </a:ext>
              </a:extLst>
            </p:cNvPr>
            <p:cNvSpPr/>
            <p:nvPr/>
          </p:nvSpPr>
          <p:spPr>
            <a:xfrm>
              <a:off x="8854410" y="2590972"/>
              <a:ext cx="306705" cy="1296670"/>
            </a:xfrm>
            <a:custGeom>
              <a:avLst/>
              <a:gdLst/>
              <a:ahLst/>
              <a:cxnLst/>
              <a:rect l="l" t="t" r="r" b="b"/>
              <a:pathLst>
                <a:path w="306704" h="1296670">
                  <a:moveTo>
                    <a:pt x="179813" y="0"/>
                  </a:moveTo>
                  <a:lnTo>
                    <a:pt x="158793" y="638"/>
                  </a:lnTo>
                  <a:lnTo>
                    <a:pt x="137713" y="1276"/>
                  </a:lnTo>
                  <a:lnTo>
                    <a:pt x="117594" y="1866"/>
                  </a:lnTo>
                  <a:lnTo>
                    <a:pt x="99459" y="2361"/>
                  </a:lnTo>
                  <a:lnTo>
                    <a:pt x="77391" y="2969"/>
                  </a:lnTo>
                  <a:lnTo>
                    <a:pt x="36216" y="16834"/>
                  </a:lnTo>
                  <a:lnTo>
                    <a:pt x="29405" y="64630"/>
                  </a:lnTo>
                  <a:lnTo>
                    <a:pt x="26810" y="128305"/>
                  </a:lnTo>
                  <a:lnTo>
                    <a:pt x="25513" y="167886"/>
                  </a:lnTo>
                  <a:lnTo>
                    <a:pt x="24216" y="210791"/>
                  </a:lnTo>
                  <a:lnTo>
                    <a:pt x="22918" y="255818"/>
                  </a:lnTo>
                  <a:lnTo>
                    <a:pt x="21621" y="302466"/>
                  </a:lnTo>
                  <a:lnTo>
                    <a:pt x="20324" y="350412"/>
                  </a:lnTo>
                  <a:lnTo>
                    <a:pt x="19027" y="399330"/>
                  </a:lnTo>
                  <a:lnTo>
                    <a:pt x="17729" y="448857"/>
                  </a:lnTo>
                  <a:lnTo>
                    <a:pt x="16432" y="498465"/>
                  </a:lnTo>
                  <a:lnTo>
                    <a:pt x="15135" y="547586"/>
                  </a:lnTo>
                  <a:lnTo>
                    <a:pt x="13837" y="595653"/>
                  </a:lnTo>
                  <a:lnTo>
                    <a:pt x="12540" y="642274"/>
                  </a:lnTo>
                  <a:lnTo>
                    <a:pt x="11243" y="687760"/>
                  </a:lnTo>
                  <a:lnTo>
                    <a:pt x="9945" y="732598"/>
                  </a:lnTo>
                  <a:lnTo>
                    <a:pt x="8648" y="777273"/>
                  </a:lnTo>
                  <a:lnTo>
                    <a:pt x="7351" y="822084"/>
                  </a:lnTo>
                  <a:lnTo>
                    <a:pt x="6054" y="866570"/>
                  </a:lnTo>
                  <a:lnTo>
                    <a:pt x="4756" y="910083"/>
                  </a:lnTo>
                  <a:lnTo>
                    <a:pt x="3459" y="951974"/>
                  </a:lnTo>
                  <a:lnTo>
                    <a:pt x="2189" y="991825"/>
                  </a:lnTo>
                  <a:lnTo>
                    <a:pt x="1081" y="1030136"/>
                  </a:lnTo>
                  <a:lnTo>
                    <a:pt x="297" y="1067635"/>
                  </a:lnTo>
                  <a:lnTo>
                    <a:pt x="0" y="1105054"/>
                  </a:lnTo>
                  <a:lnTo>
                    <a:pt x="283" y="1142635"/>
                  </a:lnTo>
                  <a:lnTo>
                    <a:pt x="1824" y="1210986"/>
                  </a:lnTo>
                  <a:lnTo>
                    <a:pt x="3148" y="1256337"/>
                  </a:lnTo>
                  <a:lnTo>
                    <a:pt x="24553" y="1294769"/>
                  </a:lnTo>
                  <a:lnTo>
                    <a:pt x="37188" y="1296188"/>
                  </a:lnTo>
                  <a:lnTo>
                    <a:pt x="54391" y="1296094"/>
                  </a:lnTo>
                  <a:lnTo>
                    <a:pt x="75567" y="1294783"/>
                  </a:lnTo>
                  <a:lnTo>
                    <a:pt x="99823" y="1292661"/>
                  </a:lnTo>
                  <a:lnTo>
                    <a:pt x="126269" y="1290134"/>
                  </a:lnTo>
                  <a:lnTo>
                    <a:pt x="153863" y="1287566"/>
                  </a:lnTo>
                  <a:lnTo>
                    <a:pt x="205809" y="1283080"/>
                  </a:lnTo>
                  <a:lnTo>
                    <a:pt x="253619" y="1279972"/>
                  </a:lnTo>
                  <a:lnTo>
                    <a:pt x="271565" y="1279756"/>
                  </a:lnTo>
                  <a:lnTo>
                    <a:pt x="281092" y="1279648"/>
                  </a:lnTo>
                  <a:lnTo>
                    <a:pt x="306015" y="1271943"/>
                  </a:lnTo>
                  <a:lnTo>
                    <a:pt x="306321" y="1271452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063790A7-75E2-4F8A-2D1C-5CEF4F223B92}"/>
                </a:ext>
              </a:extLst>
            </p:cNvPr>
            <p:cNvSpPr/>
            <p:nvPr/>
          </p:nvSpPr>
          <p:spPr>
            <a:xfrm>
              <a:off x="9170948" y="2618413"/>
              <a:ext cx="16510" cy="1278255"/>
            </a:xfrm>
            <a:custGeom>
              <a:avLst/>
              <a:gdLst/>
              <a:ahLst/>
              <a:cxnLst/>
              <a:rect l="l" t="t" r="r" b="b"/>
              <a:pathLst>
                <a:path w="16509" h="1278254">
                  <a:moveTo>
                    <a:pt x="13837" y="17297"/>
                  </a:moveTo>
                  <a:lnTo>
                    <a:pt x="10378" y="8648"/>
                  </a:lnTo>
                  <a:lnTo>
                    <a:pt x="6918" y="0"/>
                  </a:lnTo>
                  <a:lnTo>
                    <a:pt x="4324" y="0"/>
                  </a:lnTo>
                  <a:lnTo>
                    <a:pt x="2553" y="1621"/>
                  </a:lnTo>
                  <a:lnTo>
                    <a:pt x="1189" y="6486"/>
                  </a:lnTo>
                  <a:lnTo>
                    <a:pt x="310" y="14594"/>
                  </a:lnTo>
                  <a:lnTo>
                    <a:pt x="0" y="25945"/>
                  </a:lnTo>
                  <a:lnTo>
                    <a:pt x="324" y="40567"/>
                  </a:lnTo>
                  <a:lnTo>
                    <a:pt x="1297" y="58594"/>
                  </a:lnTo>
                  <a:lnTo>
                    <a:pt x="2918" y="80188"/>
                  </a:lnTo>
                  <a:lnTo>
                    <a:pt x="5188" y="105512"/>
                  </a:lnTo>
                  <a:lnTo>
                    <a:pt x="8026" y="134539"/>
                  </a:lnTo>
                  <a:lnTo>
                    <a:pt x="11026" y="166484"/>
                  </a:lnTo>
                  <a:lnTo>
                    <a:pt x="13702" y="200376"/>
                  </a:lnTo>
                  <a:lnTo>
                    <a:pt x="15567" y="235241"/>
                  </a:lnTo>
                  <a:lnTo>
                    <a:pt x="16269" y="270322"/>
                  </a:lnTo>
                  <a:lnTo>
                    <a:pt x="15999" y="305727"/>
                  </a:lnTo>
                  <a:lnTo>
                    <a:pt x="15080" y="341780"/>
                  </a:lnTo>
                  <a:lnTo>
                    <a:pt x="13837" y="378807"/>
                  </a:lnTo>
                  <a:lnTo>
                    <a:pt x="12553" y="417199"/>
                  </a:lnTo>
                  <a:lnTo>
                    <a:pt x="11351" y="457617"/>
                  </a:lnTo>
                  <a:lnTo>
                    <a:pt x="10310" y="500792"/>
                  </a:lnTo>
                  <a:lnTo>
                    <a:pt x="9513" y="547454"/>
                  </a:lnTo>
                  <a:lnTo>
                    <a:pt x="9000" y="597846"/>
                  </a:lnTo>
                  <a:lnTo>
                    <a:pt x="8648" y="650264"/>
                  </a:lnTo>
                  <a:lnTo>
                    <a:pt x="8297" y="702521"/>
                  </a:lnTo>
                  <a:lnTo>
                    <a:pt x="7783" y="752425"/>
                  </a:lnTo>
                  <a:lnTo>
                    <a:pt x="7013" y="798290"/>
                  </a:lnTo>
                  <a:lnTo>
                    <a:pt x="6162" y="840425"/>
                  </a:lnTo>
                  <a:lnTo>
                    <a:pt x="5472" y="879641"/>
                  </a:lnTo>
                  <a:lnTo>
                    <a:pt x="5189" y="916748"/>
                  </a:lnTo>
                  <a:lnTo>
                    <a:pt x="5459" y="952451"/>
                  </a:lnTo>
                  <a:lnTo>
                    <a:pt x="6054" y="987018"/>
                  </a:lnTo>
                  <a:lnTo>
                    <a:pt x="6648" y="1020612"/>
                  </a:lnTo>
                  <a:lnTo>
                    <a:pt x="6918" y="1053396"/>
                  </a:lnTo>
                  <a:lnTo>
                    <a:pt x="6662" y="1085463"/>
                  </a:lnTo>
                  <a:lnTo>
                    <a:pt x="6162" y="1116639"/>
                  </a:lnTo>
                  <a:lnTo>
                    <a:pt x="5824" y="1146679"/>
                  </a:lnTo>
                  <a:lnTo>
                    <a:pt x="6053" y="1175341"/>
                  </a:lnTo>
                  <a:lnTo>
                    <a:pt x="7148" y="1202489"/>
                  </a:lnTo>
                  <a:lnTo>
                    <a:pt x="8972" y="1228421"/>
                  </a:lnTo>
                  <a:lnTo>
                    <a:pt x="11283" y="1253543"/>
                  </a:lnTo>
                  <a:lnTo>
                    <a:pt x="13837" y="1278258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917C4086-AC57-6460-6285-6CB561B217B5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18790" y="3022575"/>
              <a:ext cx="226804" cy="211479"/>
            </a:xfrm>
            <a:prstGeom prst="rect">
              <a:avLst/>
            </a:prstGeom>
          </p:spPr>
        </p:pic>
      </p:grpSp>
      <p:grpSp>
        <p:nvGrpSpPr>
          <p:cNvPr id="53" name="object 53">
            <a:extLst>
              <a:ext uri="{FF2B5EF4-FFF2-40B4-BE49-F238E27FC236}">
                <a16:creationId xmlns:a16="http://schemas.microsoft.com/office/drawing/2014/main" id="{33E9E2E0-582E-A7E7-F99F-374F372008BB}"/>
              </a:ext>
            </a:extLst>
          </p:cNvPr>
          <p:cNvGrpSpPr/>
          <p:nvPr/>
        </p:nvGrpSpPr>
        <p:grpSpPr>
          <a:xfrm rot="19553172">
            <a:off x="6708829" y="2906384"/>
            <a:ext cx="433644" cy="597914"/>
            <a:chOff x="8985276" y="4195696"/>
            <a:chExt cx="746760" cy="1530350"/>
          </a:xfrm>
        </p:grpSpPr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AD5AB10E-050A-1E5B-E6B2-7F419C9274A5}"/>
                </a:ext>
              </a:extLst>
            </p:cNvPr>
            <p:cNvSpPr/>
            <p:nvPr/>
          </p:nvSpPr>
          <p:spPr>
            <a:xfrm>
              <a:off x="8997976" y="4208396"/>
              <a:ext cx="680085" cy="1478915"/>
            </a:xfrm>
            <a:custGeom>
              <a:avLst/>
              <a:gdLst/>
              <a:ahLst/>
              <a:cxnLst/>
              <a:rect l="l" t="t" r="r" b="b"/>
              <a:pathLst>
                <a:path w="680084" h="1478914">
                  <a:moveTo>
                    <a:pt x="0" y="0"/>
                  </a:moveTo>
                  <a:lnTo>
                    <a:pt x="16000" y="62702"/>
                  </a:lnTo>
                  <a:lnTo>
                    <a:pt x="34594" y="127998"/>
                  </a:lnTo>
                  <a:lnTo>
                    <a:pt x="57405" y="197944"/>
                  </a:lnTo>
                  <a:lnTo>
                    <a:pt x="69743" y="234660"/>
                  </a:lnTo>
                  <a:lnTo>
                    <a:pt x="82161" y="272429"/>
                  </a:lnTo>
                  <a:lnTo>
                    <a:pt x="94310" y="311159"/>
                  </a:lnTo>
                  <a:lnTo>
                    <a:pt x="106053" y="350699"/>
                  </a:lnTo>
                  <a:lnTo>
                    <a:pt x="117310" y="390888"/>
                  </a:lnTo>
                  <a:lnTo>
                    <a:pt x="127999" y="431563"/>
                  </a:lnTo>
                  <a:lnTo>
                    <a:pt x="138147" y="472509"/>
                  </a:lnTo>
                  <a:lnTo>
                    <a:pt x="148215" y="513292"/>
                  </a:lnTo>
                  <a:lnTo>
                    <a:pt x="158769" y="553427"/>
                  </a:lnTo>
                  <a:lnTo>
                    <a:pt x="170377" y="592427"/>
                  </a:lnTo>
                  <a:lnTo>
                    <a:pt x="183430" y="629886"/>
                  </a:lnTo>
                  <a:lnTo>
                    <a:pt x="197620" y="665723"/>
                  </a:lnTo>
                  <a:lnTo>
                    <a:pt x="227457" y="732534"/>
                  </a:lnTo>
                  <a:lnTo>
                    <a:pt x="257079" y="793939"/>
                  </a:lnTo>
                  <a:lnTo>
                    <a:pt x="287997" y="855343"/>
                  </a:lnTo>
                  <a:lnTo>
                    <a:pt x="322375" y="921830"/>
                  </a:lnTo>
                  <a:lnTo>
                    <a:pt x="341024" y="956897"/>
                  </a:lnTo>
                  <a:lnTo>
                    <a:pt x="360645" y="992856"/>
                  </a:lnTo>
                  <a:lnTo>
                    <a:pt x="381213" y="1029437"/>
                  </a:lnTo>
                  <a:lnTo>
                    <a:pt x="402591" y="1066261"/>
                  </a:lnTo>
                  <a:lnTo>
                    <a:pt x="424618" y="1102922"/>
                  </a:lnTo>
                  <a:lnTo>
                    <a:pt x="447131" y="1139017"/>
                  </a:lnTo>
                  <a:lnTo>
                    <a:pt x="469982" y="1174287"/>
                  </a:lnTo>
                  <a:lnTo>
                    <a:pt x="493077" y="1209070"/>
                  </a:lnTo>
                  <a:lnTo>
                    <a:pt x="516333" y="1243854"/>
                  </a:lnTo>
                  <a:lnTo>
                    <a:pt x="539671" y="1279124"/>
                  </a:lnTo>
                  <a:lnTo>
                    <a:pt x="562901" y="1314989"/>
                  </a:lnTo>
                  <a:lnTo>
                    <a:pt x="585400" y="1350042"/>
                  </a:lnTo>
                  <a:lnTo>
                    <a:pt x="606441" y="1382501"/>
                  </a:lnTo>
                  <a:lnTo>
                    <a:pt x="625292" y="1410582"/>
                  </a:lnTo>
                  <a:lnTo>
                    <a:pt x="641468" y="1433055"/>
                  </a:lnTo>
                  <a:lnTo>
                    <a:pt x="655454" y="1450906"/>
                  </a:lnTo>
                  <a:lnTo>
                    <a:pt x="667981" y="1465676"/>
                  </a:lnTo>
                  <a:lnTo>
                    <a:pt x="679778" y="1478906"/>
                  </a:lnTo>
                </a:path>
              </a:pathLst>
            </a:custGeom>
            <a:ln w="25400">
              <a:solidFill>
                <a:srgbClr val="147EFB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DA857023-D796-AD9E-AD36-BB711617AB9E}"/>
                </a:ext>
              </a:extLst>
            </p:cNvPr>
            <p:cNvSpPr/>
            <p:nvPr/>
          </p:nvSpPr>
          <p:spPr>
            <a:xfrm>
              <a:off x="9439054" y="5483197"/>
              <a:ext cx="280670" cy="229870"/>
            </a:xfrm>
            <a:custGeom>
              <a:avLst/>
              <a:gdLst/>
              <a:ahLst/>
              <a:cxnLst/>
              <a:rect l="l" t="t" r="r" b="b"/>
              <a:pathLst>
                <a:path w="280670" h="229870">
                  <a:moveTo>
                    <a:pt x="228322" y="43242"/>
                  </a:moveTo>
                  <a:lnTo>
                    <a:pt x="217944" y="8648"/>
                  </a:lnTo>
                  <a:lnTo>
                    <a:pt x="217944" y="0"/>
                  </a:lnTo>
                  <a:lnTo>
                    <a:pt x="224592" y="43702"/>
                  </a:lnTo>
                  <a:lnTo>
                    <a:pt x="233565" y="82891"/>
                  </a:lnTo>
                  <a:lnTo>
                    <a:pt x="243862" y="124107"/>
                  </a:lnTo>
                  <a:lnTo>
                    <a:pt x="257727" y="174701"/>
                  </a:lnTo>
                  <a:lnTo>
                    <a:pt x="275024" y="216214"/>
                  </a:lnTo>
                  <a:lnTo>
                    <a:pt x="280213" y="223133"/>
                  </a:lnTo>
                  <a:lnTo>
                    <a:pt x="278483" y="226592"/>
                  </a:lnTo>
                  <a:lnTo>
                    <a:pt x="275592" y="228579"/>
                  </a:lnTo>
                  <a:lnTo>
                    <a:pt x="268321" y="229511"/>
                  </a:lnTo>
                  <a:lnTo>
                    <a:pt x="254889" y="229633"/>
                  </a:lnTo>
                  <a:lnTo>
                    <a:pt x="233511" y="229187"/>
                  </a:lnTo>
                  <a:lnTo>
                    <a:pt x="167565" y="227024"/>
                  </a:lnTo>
                  <a:lnTo>
                    <a:pt x="95134" y="222268"/>
                  </a:lnTo>
                  <a:lnTo>
                    <a:pt x="41080" y="214160"/>
                  </a:lnTo>
                  <a:lnTo>
                    <a:pt x="19729" y="209254"/>
                  </a:lnTo>
                  <a:lnTo>
                    <a:pt x="0" y="204106"/>
                  </a:lnTo>
                </a:path>
              </a:pathLst>
            </a:custGeom>
            <a:ln w="25400">
              <a:solidFill>
                <a:srgbClr val="147EFB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pic>
        <p:nvPicPr>
          <p:cNvPr id="81" name="Picture 80" descr="A diagram of a sequence&#10;&#10;Description automatically generated">
            <a:extLst>
              <a:ext uri="{FF2B5EF4-FFF2-40B4-BE49-F238E27FC236}">
                <a16:creationId xmlns:a16="http://schemas.microsoft.com/office/drawing/2014/main" id="{EEC37CDA-968D-2922-61E5-B45678AEB8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90837" y="2915732"/>
            <a:ext cx="1592474" cy="9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8825"/>
      </p:ext>
    </p:extLst>
  </p:cSld>
  <p:clrMapOvr>
    <a:masterClrMapping/>
  </p:clrMapOvr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4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4831</TotalTime>
  <Words>6220</Words>
  <Application>Microsoft Macintosh PowerPoint</Application>
  <PresentationFormat>On-screen Show (16:9)</PresentationFormat>
  <Paragraphs>1141</Paragraphs>
  <Slides>86</Slides>
  <Notes>16</Notes>
  <HiddenSlides>12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86</vt:i4>
      </vt:variant>
    </vt:vector>
  </HeadingPairs>
  <TitlesOfParts>
    <vt:vector size="106" baseType="lpstr">
      <vt:lpstr>Arial MT</vt:lpstr>
      <vt:lpstr>Times New Roman</vt:lpstr>
      <vt:lpstr>Source Serif Pro</vt:lpstr>
      <vt:lpstr>ArialMT</vt:lpstr>
      <vt:lpstr>Merriweather Sans</vt:lpstr>
      <vt:lpstr>Source Sans Pro</vt:lpstr>
      <vt:lpstr>Arial</vt:lpstr>
      <vt:lpstr>Corbel</vt:lpstr>
      <vt:lpstr>Courier New</vt:lpstr>
      <vt:lpstr>Cambria Math</vt:lpstr>
      <vt:lpstr>Calibri</vt:lpstr>
      <vt:lpstr>Consolas</vt:lpstr>
      <vt:lpstr>Tahoma</vt:lpstr>
      <vt:lpstr>Wingdings</vt:lpstr>
      <vt:lpstr>Roboto</vt:lpstr>
      <vt:lpstr>Cambria</vt:lpstr>
      <vt:lpstr>EP Presentation Theme - Simple</vt:lpstr>
      <vt:lpstr>1_EP Presentation Theme - Fancy</vt:lpstr>
      <vt:lpstr>2_EP Presentation Theme - Special</vt:lpstr>
      <vt:lpstr>1_EP Presentation Theme - Simple</vt:lpstr>
      <vt:lpstr>Building Our First Neural LM</vt:lpstr>
      <vt:lpstr>Logistics </vt:lpstr>
      <vt:lpstr>Logistics Reminders</vt:lpstr>
      <vt:lpstr>Recap: Neural Nets </vt:lpstr>
      <vt:lpstr>Big Picture: Language Modeling + NNs</vt:lpstr>
      <vt:lpstr>Building First Neural LMs </vt:lpstr>
      <vt:lpstr>PowerPoint Presentation</vt:lpstr>
      <vt:lpstr>Feeding Text to Neural Nets</vt:lpstr>
      <vt:lpstr>Feeding Text to Neural Nets</vt:lpstr>
      <vt:lpstr>Feeding Text to Neural Net: In Practice </vt:lpstr>
      <vt:lpstr>Feeding Text to Neural Net: In Practice</vt:lpstr>
      <vt:lpstr>Feeding Text to Neural Net: PyTorch </vt:lpstr>
      <vt:lpstr>PowerPoint Presentation</vt:lpstr>
      <vt:lpstr>Recap: LMs</vt:lpstr>
      <vt:lpstr>Recap: Counting</vt:lpstr>
      <vt:lpstr>Recap Summary</vt:lpstr>
      <vt:lpstr>From Counting (N-Gram) to Neural Models</vt:lpstr>
      <vt:lpstr>A Fixed-Window Neural LM</vt:lpstr>
      <vt:lpstr>A Fixed-Window Neural LM</vt:lpstr>
      <vt:lpstr>A Fixed-Window Neural LM</vt:lpstr>
      <vt:lpstr>A Fixed-Window Neural LM</vt:lpstr>
      <vt:lpstr>A Fixed-Window Neural LM</vt:lpstr>
      <vt:lpstr>A Fixed-Window Neural LM: Compared to N-Grams </vt:lpstr>
      <vt:lpstr>A Fixed-Window Neural LM: Compared to N-Grams </vt:lpstr>
      <vt:lpstr>A Fixed-Window Neural LM: Going Deeper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Fixed-Window LM in Practice </vt:lpstr>
      <vt:lpstr>What Changed from N-Gram LMs to Neural LMs? </vt:lpstr>
      <vt:lpstr>Best of both worlds </vt:lpstr>
      <vt:lpstr>Summary</vt:lpstr>
      <vt:lpstr>PowerPoint Presentation</vt:lpstr>
      <vt:lpstr>PowerPoint Presentation</vt:lpstr>
      <vt:lpstr>PowerPoint Presentation</vt:lpstr>
      <vt:lpstr>PowerPoint Presentation</vt:lpstr>
      <vt:lpstr>Cost of Using Word Units </vt:lpstr>
      <vt:lpstr>Cost of Using Character Units </vt:lpstr>
      <vt:lpstr>Subword Tokenization: A Middle Ground</vt:lpstr>
      <vt:lpstr>PowerPoint Presentation</vt:lpstr>
      <vt:lpstr>GPT3/4’s Tokenizer </vt:lpstr>
      <vt:lpstr>The Tokenization Pipeline </vt:lpstr>
      <vt:lpstr>The Tokenization Pipeline </vt:lpstr>
      <vt:lpstr>The Tokenization Pipeline </vt:lpstr>
      <vt:lpstr>The Tokenization Pipeline </vt:lpstr>
      <vt:lpstr>Byte-pair Encoding (BPE)</vt:lpstr>
      <vt:lpstr>Byte-pair Encoding (BPE)</vt:lpstr>
      <vt:lpstr>Byte-pair Encoding (BPE): Example</vt:lpstr>
      <vt:lpstr>Byte-pair Encoding: Example (2)</vt:lpstr>
      <vt:lpstr>Byte-pair Encoding: Example (3)</vt:lpstr>
      <vt:lpstr>Byte-pair Encoding: Example (4)</vt:lpstr>
      <vt:lpstr>Byte-pair Encoding: Example (5)</vt:lpstr>
      <vt:lpstr>Byte-pair Encoding: Example (6)</vt:lpstr>
      <vt:lpstr>Byte-pair Encoding: Example (7)</vt:lpstr>
      <vt:lpstr>Byte-pair Encoding: Example (7)</vt:lpstr>
      <vt:lpstr>Byte-pair Encoding: Example (7)</vt:lpstr>
      <vt:lpstr>Byte-pair Encoding: Example (8)</vt:lpstr>
      <vt:lpstr>Byte-pair Encoding: Example (8)</vt:lpstr>
      <vt:lpstr>Byte-pair Encoding: Example (8)</vt:lpstr>
      <vt:lpstr>Byte-pair Encoding: Example (8)</vt:lpstr>
      <vt:lpstr>Byte-pair Encoding: Example (8)</vt:lpstr>
      <vt:lpstr>Byte-pair Encoding: Example (8)</vt:lpstr>
      <vt:lpstr>Byte-pair Encoding</vt:lpstr>
      <vt:lpstr>Limitations of Subwords</vt:lpstr>
      <vt:lpstr>Other Subword Encodings </vt:lpstr>
      <vt:lpstr>PowerPoint Presentation</vt:lpstr>
      <vt:lpstr>WordPiece tokenization</vt:lpstr>
      <vt:lpstr>WordPiece tokenization</vt:lpstr>
      <vt:lpstr>WordPiece tokenization</vt:lpstr>
      <vt:lpstr>Other Subword Encodings (2) </vt:lpstr>
      <vt:lpstr>Other Subword Encodings (3)</vt:lpstr>
      <vt:lpstr>CharFormer (Tay et al., 2022)</vt:lpstr>
      <vt:lpstr>CharFormer (Tay et al., 2022)</vt:lpstr>
      <vt:lpstr>PowerPoint Presentation</vt:lpstr>
      <vt:lpstr>PowerPoint Presentation</vt:lpstr>
      <vt:lpstr>Limitation of subword</vt:lpstr>
      <vt:lpstr>Summary</vt:lpstr>
      <vt:lpstr>Recap: input pipeline</vt:lpstr>
      <vt:lpstr>Recap: input pipeline</vt:lpstr>
      <vt:lpstr>Recap: input pipeline</vt:lpstr>
      <vt:lpstr>Recap: input pipeline</vt:lpstr>
      <vt:lpstr>Recap: input pipeline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41</cp:revision>
  <dcterms:modified xsi:type="dcterms:W3CDTF">2024-02-15T13:11:18Z</dcterms:modified>
</cp:coreProperties>
</file>